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8288000" cy="10287000"/>
  <p:notesSz cx="6858000" cy="9144000"/>
  <p:embeddedFontLst>
    <p:embeddedFont>
      <p:font typeface="Montserrat" panose="020B0604020202020204" charset="0"/>
      <p:regular r:id="rId46"/>
      <p:bold r:id="rId47"/>
      <p:italic r:id="rId48"/>
      <p:boldItalic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4" roundtripDataSignature="AMtx7mimeGjuZgnP+Jq4H2AgbWLMgOfU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3285341-8559-4D9D-AB38-3A02EABC10EA}">
  <a:tblStyle styleId="{13285341-8559-4D9D-AB38-3A02EABC10E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>
          <a:top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2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802" y="2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9" name="Google Shape;10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6" name="Google Shape;1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" name="Google Shape;1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9" name="Google Shape;17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6" name="Google Shape;21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2" name="Google Shape;23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5" name="Google Shape;2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0" name="Google Shape;26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4" name="Google Shape;27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0" name="Google Shape;29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5" name="Google Shape;30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4" name="Google Shape;3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3" name="Google Shape;32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2" name="Google Shape;33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3" name="Google Shape;34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5" name="Google Shape;35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5" name="Google Shape;36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8" name="Google Shape;37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88" name="Google Shape;38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98" name="Google Shape;39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8" name="Google Shape;40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5" name="Google Shape;42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5" name="Google Shape;44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5" name="Google Shape;45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6" name="Google Shape;46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79" name="Google Shape;47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88" name="Google Shape;48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97" name="Google Shape;49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06" name="Google Shape;50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15" name="Google Shape;51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24" name="Google Shape;52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34" name="Google Shape;53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44" name="Google Shape;54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56" name="Google Shape;55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66" name="Google Shape;566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6" name="Google Shape;576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87" name="Google Shape;587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7" name="Google Shape;59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07" name="Google Shape;607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17" name="Google Shape;61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27" name="Google Shape;62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4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4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5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5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5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5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5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5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5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5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5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4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5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5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5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83207" y="-907951"/>
            <a:ext cx="18371207" cy="8229600"/>
          </a:xfrm>
          <a:custGeom>
            <a:avLst/>
            <a:gdLst/>
            <a:ahLst/>
            <a:cxnLst/>
            <a:rect l="l" t="t" r="r" b="b"/>
            <a:pathLst>
              <a:path w="18371207" h="8229600" extrusionOk="0">
                <a:moveTo>
                  <a:pt x="0" y="0"/>
                </a:moveTo>
                <a:lnTo>
                  <a:pt x="18371207" y="0"/>
                </a:lnTo>
                <a:lnTo>
                  <a:pt x="183712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5000"/>
            </a:blip>
            <a:stretch>
              <a:fillRect t="-24265" b="-24267"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7531422" y="-144661"/>
            <a:ext cx="3225156" cy="3230761"/>
            <a:chOff x="0" y="-192881"/>
            <a:chExt cx="4300208" cy="4307681"/>
          </a:xfrm>
        </p:grpSpPr>
        <p:grpSp>
          <p:nvGrpSpPr>
            <p:cNvPr id="86" name="Google Shape;86;p1"/>
            <p:cNvGrpSpPr/>
            <p:nvPr/>
          </p:nvGrpSpPr>
          <p:grpSpPr>
            <a:xfrm>
              <a:off x="0" y="-192881"/>
              <a:ext cx="4300208" cy="4307681"/>
              <a:chOff x="0" y="-38100"/>
              <a:chExt cx="849424" cy="850900"/>
            </a:xfrm>
          </p:grpSpPr>
          <p:sp>
            <p:nvSpPr>
              <p:cNvPr id="87" name="Google Shape;87;p1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 extrusionOk="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p1"/>
              <p:cNvSpPr txBox="1"/>
              <p:nvPr/>
            </p:nvSpPr>
            <p:spPr>
              <a:xfrm>
                <a:off x="0" y="-38100"/>
                <a:ext cx="849424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9" name="Google Shape;89;p1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 extrusionOk="0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90" name="Google Shape;90;p1"/>
          <p:cNvSpPr txBox="1"/>
          <p:nvPr/>
        </p:nvSpPr>
        <p:spPr>
          <a:xfrm>
            <a:off x="2354675" y="4798268"/>
            <a:ext cx="9908017" cy="55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55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1" name="Google Shape;91;p1"/>
          <p:cNvGrpSpPr/>
          <p:nvPr/>
        </p:nvGrpSpPr>
        <p:grpSpPr>
          <a:xfrm>
            <a:off x="648391" y="3058793"/>
            <a:ext cx="16908010" cy="3946318"/>
            <a:chOff x="-110943" y="-192881"/>
            <a:chExt cx="22544014" cy="5261757"/>
          </a:xfrm>
        </p:grpSpPr>
        <p:grpSp>
          <p:nvGrpSpPr>
            <p:cNvPr id="92" name="Google Shape;92;p1"/>
            <p:cNvGrpSpPr/>
            <p:nvPr/>
          </p:nvGrpSpPr>
          <p:grpSpPr>
            <a:xfrm>
              <a:off x="0" y="-192881"/>
              <a:ext cx="22433071" cy="5261757"/>
              <a:chOff x="0" y="-38100"/>
              <a:chExt cx="4431224" cy="1039360"/>
            </a:xfrm>
          </p:grpSpPr>
          <p:sp>
            <p:nvSpPr>
              <p:cNvPr id="93" name="Google Shape;93;p1"/>
              <p:cNvSpPr/>
              <p:nvPr/>
            </p:nvSpPr>
            <p:spPr>
              <a:xfrm>
                <a:off x="0" y="0"/>
                <a:ext cx="4431224" cy="1001260"/>
              </a:xfrm>
              <a:custGeom>
                <a:avLst/>
                <a:gdLst/>
                <a:ahLst/>
                <a:cxnLst/>
                <a:rect l="l" t="t" r="r" b="b"/>
                <a:pathLst>
                  <a:path w="4431224" h="1001260" extrusionOk="0">
                    <a:moveTo>
                      <a:pt x="23468" y="0"/>
                    </a:moveTo>
                    <a:lnTo>
                      <a:pt x="4407757" y="0"/>
                    </a:lnTo>
                    <a:cubicBezTo>
                      <a:pt x="4413981" y="0"/>
                      <a:pt x="4419950" y="2472"/>
                      <a:pt x="4424350" y="6874"/>
                    </a:cubicBezTo>
                    <a:cubicBezTo>
                      <a:pt x="4428752" y="11275"/>
                      <a:pt x="4431224" y="17244"/>
                      <a:pt x="4431224" y="23468"/>
                    </a:cubicBezTo>
                    <a:lnTo>
                      <a:pt x="4431224" y="977792"/>
                    </a:lnTo>
                    <a:cubicBezTo>
                      <a:pt x="4431224" y="984016"/>
                      <a:pt x="4428752" y="989985"/>
                      <a:pt x="4424350" y="994386"/>
                    </a:cubicBezTo>
                    <a:cubicBezTo>
                      <a:pt x="4419950" y="998787"/>
                      <a:pt x="4413981" y="1001260"/>
                      <a:pt x="4407757" y="1001260"/>
                    </a:cubicBezTo>
                    <a:lnTo>
                      <a:pt x="23468" y="1001260"/>
                    </a:lnTo>
                    <a:cubicBezTo>
                      <a:pt x="17244" y="1001260"/>
                      <a:pt x="11275" y="998787"/>
                      <a:pt x="6874" y="994386"/>
                    </a:cubicBezTo>
                    <a:cubicBezTo>
                      <a:pt x="2472" y="989985"/>
                      <a:pt x="0" y="984016"/>
                      <a:pt x="0" y="977792"/>
                    </a:cubicBezTo>
                    <a:lnTo>
                      <a:pt x="0" y="23468"/>
                    </a:lnTo>
                    <a:cubicBezTo>
                      <a:pt x="0" y="17244"/>
                      <a:pt x="2472" y="11275"/>
                      <a:pt x="6874" y="6874"/>
                    </a:cubicBezTo>
                    <a:cubicBezTo>
                      <a:pt x="11275" y="2472"/>
                      <a:pt x="17244" y="0"/>
                      <a:pt x="23468" y="0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p1"/>
              <p:cNvSpPr txBox="1"/>
              <p:nvPr/>
            </p:nvSpPr>
            <p:spPr>
              <a:xfrm>
                <a:off x="0" y="-38100"/>
                <a:ext cx="4431224" cy="10393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5" name="Google Shape;95;p1"/>
            <p:cNvSpPr txBox="1"/>
            <p:nvPr/>
          </p:nvSpPr>
          <p:spPr>
            <a:xfrm>
              <a:off x="-110943" y="111378"/>
              <a:ext cx="22544014" cy="19209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lvl="0" algn="ctr">
                <a:lnSpc>
                  <a:spcPct val="139988"/>
                </a:lnSpc>
                <a:buSzPts val="6687"/>
              </a:pPr>
              <a:r>
                <a:rPr lang="en-US" sz="6687" b="1" dirty="0" err="1"/>
                <a:t>Reproduktion</a:t>
              </a:r>
              <a:r>
                <a:rPr lang="en-US" sz="6687" b="1" dirty="0"/>
                <a:t> och </a:t>
              </a:r>
              <a:r>
                <a:rPr lang="en-US" sz="6687" b="1" dirty="0" err="1"/>
                <a:t>besättningshälsa</a:t>
              </a:r>
              <a:r>
                <a:rPr lang="en-US" sz="6687" b="1" dirty="0"/>
                <a:t> 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663597" y="1833391"/>
              <a:ext cx="20509738" cy="8339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lvl="0" algn="ctr">
                <a:lnSpc>
                  <a:spcPct val="139993"/>
                </a:lnSpc>
                <a:buSzPts val="2903"/>
              </a:pPr>
              <a:r>
                <a:rPr lang="sv-SE" sz="2903" b="1" dirty="0"/>
                <a:t>Besättningshälsa: En nyckelsten för </a:t>
              </a:r>
              <a:r>
                <a:rPr lang="sv-SE" sz="2903" b="1" dirty="0" err="1"/>
                <a:t>resilienta</a:t>
              </a:r>
              <a:r>
                <a:rPr lang="sv-SE" sz="2903" b="1" dirty="0"/>
                <a:t> ekosystem i regenerativt jordbruk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7" name="Google Shape;97;p1"/>
            <p:cNvGrpSpPr/>
            <p:nvPr/>
          </p:nvGrpSpPr>
          <p:grpSpPr>
            <a:xfrm>
              <a:off x="663597" y="3016277"/>
              <a:ext cx="20994939" cy="1621053"/>
              <a:chOff x="0" y="-38100"/>
              <a:chExt cx="4147148" cy="320208"/>
            </a:xfrm>
          </p:grpSpPr>
          <p:sp>
            <p:nvSpPr>
              <p:cNvPr id="98" name="Google Shape;98;p1"/>
              <p:cNvSpPr/>
              <p:nvPr/>
            </p:nvSpPr>
            <p:spPr>
              <a:xfrm>
                <a:off x="0" y="0"/>
                <a:ext cx="4147148" cy="282108"/>
              </a:xfrm>
              <a:custGeom>
                <a:avLst/>
                <a:gdLst/>
                <a:ahLst/>
                <a:cxnLst/>
                <a:rect l="l" t="t" r="r" b="b"/>
                <a:pathLst>
                  <a:path w="4147148" h="282108" extrusionOk="0">
                    <a:moveTo>
                      <a:pt x="25075" y="0"/>
                    </a:moveTo>
                    <a:lnTo>
                      <a:pt x="4122072" y="0"/>
                    </a:lnTo>
                    <a:cubicBezTo>
                      <a:pt x="4128723" y="0"/>
                      <a:pt x="4135101" y="2642"/>
                      <a:pt x="4139803" y="7344"/>
                    </a:cubicBezTo>
                    <a:cubicBezTo>
                      <a:pt x="4144506" y="12047"/>
                      <a:pt x="4147148" y="18425"/>
                      <a:pt x="4147148" y="25075"/>
                    </a:cubicBezTo>
                    <a:lnTo>
                      <a:pt x="4147148" y="257033"/>
                    </a:lnTo>
                    <a:cubicBezTo>
                      <a:pt x="4147148" y="263683"/>
                      <a:pt x="4144506" y="270061"/>
                      <a:pt x="4139803" y="274764"/>
                    </a:cubicBezTo>
                    <a:cubicBezTo>
                      <a:pt x="4135101" y="279466"/>
                      <a:pt x="4128723" y="282108"/>
                      <a:pt x="4122072" y="282108"/>
                    </a:cubicBezTo>
                    <a:lnTo>
                      <a:pt x="25075" y="282108"/>
                    </a:lnTo>
                    <a:cubicBezTo>
                      <a:pt x="18425" y="282108"/>
                      <a:pt x="12047" y="279466"/>
                      <a:pt x="7344" y="274764"/>
                    </a:cubicBezTo>
                    <a:cubicBezTo>
                      <a:pt x="2642" y="270061"/>
                      <a:pt x="0" y="263683"/>
                      <a:pt x="0" y="257033"/>
                    </a:cubicBezTo>
                    <a:lnTo>
                      <a:pt x="0" y="25075"/>
                    </a:lnTo>
                    <a:cubicBezTo>
                      <a:pt x="0" y="18425"/>
                      <a:pt x="2642" y="12047"/>
                      <a:pt x="7344" y="7344"/>
                    </a:cubicBezTo>
                    <a:cubicBezTo>
                      <a:pt x="12047" y="2642"/>
                      <a:pt x="18425" y="0"/>
                      <a:pt x="25075" y="0"/>
                    </a:cubicBezTo>
                    <a:close/>
                  </a:path>
                </a:pathLst>
              </a:custGeom>
              <a:solidFill>
                <a:srgbClr val="4D73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99;p1"/>
              <p:cNvSpPr txBox="1"/>
              <p:nvPr/>
            </p:nvSpPr>
            <p:spPr>
              <a:xfrm>
                <a:off x="0" y="-38100"/>
                <a:ext cx="4147147" cy="3202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0" name="Google Shape;100;p1"/>
            <p:cNvSpPr txBox="1"/>
            <p:nvPr/>
          </p:nvSpPr>
          <p:spPr>
            <a:xfrm>
              <a:off x="3111058" y="3514092"/>
              <a:ext cx="16210955" cy="9764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99"/>
                <a:buFont typeface="Arial"/>
                <a:buNone/>
              </a:pPr>
              <a:r>
                <a:rPr lang="en-US" sz="3399" b="1" i="0" u="none" strike="noStrike" cap="none" dirty="0" smtClean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PROJEKTNUMMER:2023-1-SE01-KA220-VET-000160614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" name="Google Shape;101;p1"/>
          <p:cNvGrpSpPr/>
          <p:nvPr/>
        </p:nvGrpSpPr>
        <p:grpSpPr>
          <a:xfrm>
            <a:off x="-363888" y="-659011"/>
            <a:ext cx="4302686" cy="1687711"/>
            <a:chOff x="0" y="-38100"/>
            <a:chExt cx="1133218" cy="444500"/>
          </a:xfrm>
        </p:grpSpPr>
        <p:sp>
          <p:nvSpPr>
            <p:cNvPr id="102" name="Google Shape;102;p1"/>
            <p:cNvSpPr/>
            <p:nvPr/>
          </p:nvSpPr>
          <p:spPr>
            <a:xfrm>
              <a:off x="0" y="0"/>
              <a:ext cx="1133218" cy="406400"/>
            </a:xfrm>
            <a:custGeom>
              <a:avLst/>
              <a:gdLst/>
              <a:ahLst/>
              <a:cxnLst/>
              <a:rect l="l" t="t" r="r" b="b"/>
              <a:pathLst>
                <a:path w="1133218" h="406400" extrusionOk="0">
                  <a:moveTo>
                    <a:pt x="91765" y="0"/>
                  </a:moveTo>
                  <a:lnTo>
                    <a:pt x="1041452" y="0"/>
                  </a:lnTo>
                  <a:cubicBezTo>
                    <a:pt x="1092133" y="0"/>
                    <a:pt x="1133218" y="41085"/>
                    <a:pt x="1133218" y="91765"/>
                  </a:cubicBezTo>
                  <a:lnTo>
                    <a:pt x="1133218" y="314635"/>
                  </a:lnTo>
                  <a:cubicBezTo>
                    <a:pt x="1133218" y="365315"/>
                    <a:pt x="1092133" y="406400"/>
                    <a:pt x="1041452" y="406400"/>
                  </a:cubicBezTo>
                  <a:lnTo>
                    <a:pt x="91765" y="406400"/>
                  </a:lnTo>
                  <a:cubicBezTo>
                    <a:pt x="41085" y="406400"/>
                    <a:pt x="0" y="365315"/>
                    <a:pt x="0" y="314635"/>
                  </a:cubicBezTo>
                  <a:lnTo>
                    <a:pt x="0" y="91765"/>
                  </a:lnTo>
                  <a:cubicBezTo>
                    <a:pt x="0" y="41085"/>
                    <a:pt x="41085" y="0"/>
                    <a:pt x="91765" y="0"/>
                  </a:cubicBezTo>
                  <a:close/>
                </a:path>
              </a:pathLst>
            </a:custGeom>
            <a:solidFill>
              <a:srgbClr val="4D7344">
                <a:alpha val="56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1"/>
            <p:cNvSpPr txBox="1"/>
            <p:nvPr/>
          </p:nvSpPr>
          <p:spPr>
            <a:xfrm>
              <a:off x="0" y="-38100"/>
              <a:ext cx="113321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"/>
          <p:cNvSpPr txBox="1"/>
          <p:nvPr/>
        </p:nvSpPr>
        <p:spPr>
          <a:xfrm>
            <a:off x="688364" y="190500"/>
            <a:ext cx="2664436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None/>
            </a:pPr>
            <a:r>
              <a:rPr lang="en-US" sz="3399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MODULE 5</a:t>
            </a:r>
            <a:endParaRPr sz="3399" b="1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5277950" y="8914125"/>
            <a:ext cx="12774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39967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6" name="Google Shape;106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4850" y="7513525"/>
            <a:ext cx="16598299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2"/>
          <p:cNvGrpSpPr/>
          <p:nvPr/>
        </p:nvGrpSpPr>
        <p:grpSpPr>
          <a:xfrm>
            <a:off x="12631608" y="9304549"/>
            <a:ext cx="5656392" cy="1123377"/>
            <a:chOff x="0" y="-38100"/>
            <a:chExt cx="1489749" cy="295869"/>
          </a:xfrm>
        </p:grpSpPr>
        <p:sp>
          <p:nvSpPr>
            <p:cNvPr id="112" name="Google Shape;112;p2"/>
            <p:cNvSpPr/>
            <p:nvPr/>
          </p:nvSpPr>
          <p:spPr>
            <a:xfrm>
              <a:off x="0" y="0"/>
              <a:ext cx="1489749" cy="257769"/>
            </a:xfrm>
            <a:custGeom>
              <a:avLst/>
              <a:gdLst/>
              <a:ahLst/>
              <a:cxnLst/>
              <a:rect l="l" t="t" r="r" b="b"/>
              <a:pathLst>
                <a:path w="1489749" h="257769" extrusionOk="0">
                  <a:moveTo>
                    <a:pt x="0" y="0"/>
                  </a:moveTo>
                  <a:lnTo>
                    <a:pt x="1489749" y="0"/>
                  </a:lnTo>
                  <a:lnTo>
                    <a:pt x="1489749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</p:sp>
        <p:sp>
          <p:nvSpPr>
            <p:cNvPr id="113" name="Google Shape;113;p2"/>
            <p:cNvSpPr txBox="1"/>
            <p:nvPr/>
          </p:nvSpPr>
          <p:spPr>
            <a:xfrm>
              <a:off x="0" y="-38100"/>
              <a:ext cx="1489749" cy="2958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" name="Google Shape;114;p2"/>
          <p:cNvGrpSpPr/>
          <p:nvPr/>
        </p:nvGrpSpPr>
        <p:grpSpPr>
          <a:xfrm>
            <a:off x="14514" y="8041212"/>
            <a:ext cx="10178604" cy="2382013"/>
            <a:chOff x="0" y="-38100"/>
            <a:chExt cx="2680785" cy="627361"/>
          </a:xfrm>
        </p:grpSpPr>
        <p:sp>
          <p:nvSpPr>
            <p:cNvPr id="115" name="Google Shape;115;p2"/>
            <p:cNvSpPr/>
            <p:nvPr/>
          </p:nvSpPr>
          <p:spPr>
            <a:xfrm>
              <a:off x="0" y="0"/>
              <a:ext cx="2680784" cy="589261"/>
            </a:xfrm>
            <a:custGeom>
              <a:avLst/>
              <a:gdLst/>
              <a:ahLst/>
              <a:cxnLst/>
              <a:rect l="l" t="t" r="r" b="b"/>
              <a:pathLst>
                <a:path w="2680784" h="589261" extrusionOk="0">
                  <a:moveTo>
                    <a:pt x="0" y="0"/>
                  </a:moveTo>
                  <a:lnTo>
                    <a:pt x="2680784" y="0"/>
                  </a:lnTo>
                  <a:lnTo>
                    <a:pt x="2680784" y="589261"/>
                  </a:lnTo>
                  <a:lnTo>
                    <a:pt x="0" y="589261"/>
                  </a:ln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</p:sp>
        <p:sp>
          <p:nvSpPr>
            <p:cNvPr id="116" name="Google Shape;116;p2"/>
            <p:cNvSpPr txBox="1"/>
            <p:nvPr/>
          </p:nvSpPr>
          <p:spPr>
            <a:xfrm>
              <a:off x="0" y="-38100"/>
              <a:ext cx="2680785" cy="6273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" name="Google Shape;117;p2"/>
          <p:cNvGrpSpPr/>
          <p:nvPr/>
        </p:nvGrpSpPr>
        <p:grpSpPr>
          <a:xfrm>
            <a:off x="0" y="9304549"/>
            <a:ext cx="14233302" cy="1123377"/>
            <a:chOff x="0" y="-38100"/>
            <a:chExt cx="3748689" cy="295869"/>
          </a:xfrm>
        </p:grpSpPr>
        <p:sp>
          <p:nvSpPr>
            <p:cNvPr id="118" name="Google Shape;118;p2"/>
            <p:cNvSpPr/>
            <p:nvPr/>
          </p:nvSpPr>
          <p:spPr>
            <a:xfrm>
              <a:off x="0" y="0"/>
              <a:ext cx="3748689" cy="257769"/>
            </a:xfrm>
            <a:custGeom>
              <a:avLst/>
              <a:gdLst/>
              <a:ahLst/>
              <a:cxnLst/>
              <a:rect l="l" t="t" r="r" b="b"/>
              <a:pathLst>
                <a:path w="3748689" h="257769" extrusionOk="0">
                  <a:moveTo>
                    <a:pt x="0" y="0"/>
                  </a:moveTo>
                  <a:lnTo>
                    <a:pt x="3748689" y="0"/>
                  </a:lnTo>
                  <a:lnTo>
                    <a:pt x="3748689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</p:sp>
        <p:sp>
          <p:nvSpPr>
            <p:cNvPr id="119" name="Google Shape;119;p2"/>
            <p:cNvSpPr txBox="1"/>
            <p:nvPr/>
          </p:nvSpPr>
          <p:spPr>
            <a:xfrm>
              <a:off x="0" y="-38100"/>
              <a:ext cx="3748689" cy="2958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" name="Google Shape;120;p2"/>
          <p:cNvSpPr/>
          <p:nvPr/>
        </p:nvSpPr>
        <p:spPr>
          <a:xfrm>
            <a:off x="10178604" y="0"/>
            <a:ext cx="8109396" cy="9449210"/>
          </a:xfrm>
          <a:custGeom>
            <a:avLst/>
            <a:gdLst/>
            <a:ahLst/>
            <a:cxnLst/>
            <a:rect l="l" t="t" r="r" b="b"/>
            <a:pathLst>
              <a:path w="958330" h="1116663" extrusionOk="0">
                <a:moveTo>
                  <a:pt x="0" y="0"/>
                </a:moveTo>
                <a:lnTo>
                  <a:pt x="958330" y="0"/>
                </a:lnTo>
                <a:lnTo>
                  <a:pt x="958330" y="1116663"/>
                </a:lnTo>
                <a:lnTo>
                  <a:pt x="0" y="1116663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7440" r="-37440"/>
            </a:stretch>
          </a:blipFill>
          <a:ln>
            <a:noFill/>
          </a:ln>
        </p:spPr>
      </p:sp>
      <p:sp>
        <p:nvSpPr>
          <p:cNvPr id="121" name="Google Shape;121;p2"/>
          <p:cNvSpPr txBox="1"/>
          <p:nvPr/>
        </p:nvSpPr>
        <p:spPr>
          <a:xfrm>
            <a:off x="2713547" y="1039059"/>
            <a:ext cx="5242073" cy="938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30"/>
              <a:buFont typeface="Arial"/>
              <a:buNone/>
            </a:pPr>
            <a:r>
              <a:rPr lang="en-US" sz="6630" b="1" i="0" u="none" strike="noStrike" cap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Introduktion</a:t>
            </a:r>
            <a:r>
              <a:rPr lang="en-US" sz="663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 txBox="1"/>
          <p:nvPr/>
        </p:nvSpPr>
        <p:spPr>
          <a:xfrm>
            <a:off x="107170" y="1787666"/>
            <a:ext cx="10022394" cy="7092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0281"/>
              </a:lnSpc>
              <a:buSzPts val="3200"/>
            </a:pPr>
            <a:r>
              <a:rPr lang="en-US" sz="3200" dirty="0" err="1" smtClean="0">
                <a:latin typeface="Calibri"/>
                <a:ea typeface="Calibri"/>
                <a:cs typeface="Calibri"/>
                <a:sym typeface="Calibri"/>
              </a:rPr>
              <a:t>Varför</a:t>
            </a:r>
            <a:r>
              <a:rPr lang="en-US" sz="3200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latin typeface="Calibri"/>
                <a:ea typeface="Calibri"/>
                <a:cs typeface="Calibri"/>
                <a:sym typeface="Calibri"/>
              </a:rPr>
              <a:t>är</a:t>
            </a:r>
            <a:r>
              <a:rPr lang="en-US" sz="32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latin typeface="Calibri"/>
                <a:ea typeface="Calibri"/>
                <a:cs typeface="Calibri"/>
                <a:sym typeface="Calibri"/>
              </a:rPr>
              <a:t>besättningshälsa</a:t>
            </a:r>
            <a:r>
              <a:rPr lang="en-US" sz="32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latin typeface="Calibri"/>
                <a:ea typeface="Calibri"/>
                <a:cs typeface="Calibri"/>
                <a:sym typeface="Calibri"/>
              </a:rPr>
              <a:t>avgörande</a:t>
            </a:r>
            <a:r>
              <a:rPr lang="en-US" sz="3200" dirty="0" smtClean="0"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pPr lvl="0" algn="ctr">
              <a:lnSpc>
                <a:spcPct val="130281"/>
              </a:lnSpc>
              <a:buSzPts val="3200"/>
            </a:pPr>
            <a:endParaRPr sz="3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b="1" dirty="0" smtClean="0">
                <a:latin typeface="fkGroteskNeue"/>
              </a:rPr>
              <a:t>Djurproduktion</a:t>
            </a:r>
            <a:endParaRPr lang="sv-SE" sz="3200" dirty="0">
              <a:latin typeface="fkGroteskNeue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>
                <a:latin typeface="fkGroteskNeue"/>
              </a:rPr>
              <a:t>Att upprätthålla hälsan hos jord, växter och omgivande ekosystem,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>
                <a:latin typeface="fkGroteskNeue"/>
              </a:rPr>
              <a:t>Stark besättningshälsa stödjer </a:t>
            </a:r>
            <a:r>
              <a:rPr lang="sv-SE" sz="3200" b="1" dirty="0" err="1">
                <a:latin typeface="fkGroteskNeue"/>
              </a:rPr>
              <a:t>ekosystemresiliens</a:t>
            </a:r>
            <a:r>
              <a:rPr lang="sv-SE" sz="3200" dirty="0">
                <a:latin typeface="fkGroteskNeue"/>
              </a:rPr>
              <a:t>, hjälper marken återhämta sig och frodas trots miljömässiga påfrestningar,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>
                <a:latin typeface="fkGroteskNeue"/>
              </a:rPr>
              <a:t>Bidrar till ett </a:t>
            </a:r>
            <a:r>
              <a:rPr lang="sv-SE" sz="3200" b="1" dirty="0">
                <a:latin typeface="fkGroteskNeue"/>
              </a:rPr>
              <a:t>hållbart jordbruk</a:t>
            </a:r>
            <a:endParaRPr lang="sv-SE" sz="3200" dirty="0">
              <a:latin typeface="fkGroteskNeue"/>
            </a:endParaRPr>
          </a:p>
          <a:p>
            <a:pPr marL="0" marR="0" lvl="0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8"/>
              <a:buFont typeface="Arial"/>
              <a:buNone/>
            </a:pPr>
            <a:endParaRPr sz="2978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2" descr="http://www.kambogard.se/media/DSC_027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80524" y="1"/>
            <a:ext cx="8266084" cy="9444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7344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"/>
          <p:cNvSpPr/>
          <p:nvPr/>
        </p:nvSpPr>
        <p:spPr>
          <a:xfrm>
            <a:off x="9144000" y="0"/>
            <a:ext cx="8458963" cy="8183301"/>
          </a:xfrm>
          <a:custGeom>
            <a:avLst/>
            <a:gdLst/>
            <a:ahLst/>
            <a:cxnLst/>
            <a:rect l="l" t="t" r="r" b="b"/>
            <a:pathLst>
              <a:path w="999640" h="967064" extrusionOk="0">
                <a:moveTo>
                  <a:pt x="0" y="0"/>
                </a:moveTo>
                <a:lnTo>
                  <a:pt x="999640" y="0"/>
                </a:lnTo>
                <a:lnTo>
                  <a:pt x="999640" y="967064"/>
                </a:lnTo>
                <a:lnTo>
                  <a:pt x="0" y="967064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22408" b="-22405"/>
            </a:stretch>
          </a:blipFill>
          <a:ln>
            <a:noFill/>
          </a:ln>
        </p:spPr>
      </p:sp>
      <p:grpSp>
        <p:nvGrpSpPr>
          <p:cNvPr id="129" name="Google Shape;129;p3"/>
          <p:cNvGrpSpPr/>
          <p:nvPr/>
        </p:nvGrpSpPr>
        <p:grpSpPr>
          <a:xfrm>
            <a:off x="17602963" y="-144661"/>
            <a:ext cx="876228" cy="10431661"/>
            <a:chOff x="0" y="-38100"/>
            <a:chExt cx="230776" cy="2747433"/>
          </a:xfrm>
        </p:grpSpPr>
        <p:sp>
          <p:nvSpPr>
            <p:cNvPr id="130" name="Google Shape;130;p3"/>
            <p:cNvSpPr/>
            <p:nvPr/>
          </p:nvSpPr>
          <p:spPr>
            <a:xfrm>
              <a:off x="0" y="0"/>
              <a:ext cx="230776" cy="2709333"/>
            </a:xfrm>
            <a:custGeom>
              <a:avLst/>
              <a:gdLst/>
              <a:ahLst/>
              <a:cxnLst/>
              <a:rect l="l" t="t" r="r" b="b"/>
              <a:pathLst>
                <a:path w="230776" h="2709333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5BE77"/>
            </a:solidFill>
            <a:ln>
              <a:noFill/>
            </a:ln>
          </p:spPr>
        </p:sp>
        <p:sp>
          <p:nvSpPr>
            <p:cNvPr id="131" name="Google Shape;131;p3"/>
            <p:cNvSpPr txBox="1"/>
            <p:nvPr/>
          </p:nvSpPr>
          <p:spPr>
            <a:xfrm>
              <a:off x="0" y="-38100"/>
              <a:ext cx="230776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" name="Google Shape;132;p3"/>
          <p:cNvGrpSpPr/>
          <p:nvPr/>
        </p:nvGrpSpPr>
        <p:grpSpPr>
          <a:xfrm>
            <a:off x="0" y="-144661"/>
            <a:ext cx="9144000" cy="10431661"/>
            <a:chOff x="0" y="-38100"/>
            <a:chExt cx="2408296" cy="2747433"/>
          </a:xfrm>
        </p:grpSpPr>
        <p:sp>
          <p:nvSpPr>
            <p:cNvPr id="133" name="Google Shape;133;p3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 extrusionOk="0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34" name="Google Shape;134;p3"/>
            <p:cNvSpPr txBox="1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p3"/>
          <p:cNvSpPr txBox="1"/>
          <p:nvPr/>
        </p:nvSpPr>
        <p:spPr>
          <a:xfrm>
            <a:off x="922307" y="382791"/>
            <a:ext cx="7764494" cy="879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2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15"/>
              <a:buFont typeface="Arial"/>
              <a:buNone/>
            </a:pPr>
            <a:r>
              <a:rPr lang="en-US" sz="6215" b="1" i="0" u="none" strike="noStrike" cap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Lärandemål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3"/>
          <p:cNvSpPr txBox="1"/>
          <p:nvPr/>
        </p:nvSpPr>
        <p:spPr>
          <a:xfrm>
            <a:off x="228601" y="1373237"/>
            <a:ext cx="8458200" cy="8125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b="1" dirty="0">
                <a:latin typeface="Calibri" panose="020F0502020204030204" pitchFamily="34" charset="0"/>
                <a:cs typeface="Calibri" panose="020F0502020204030204" pitchFamily="34" charset="0"/>
              </a:rPr>
              <a:t>Förklara</a:t>
            </a:r>
            <a:r>
              <a:rPr lang="sv-SE" sz="3200" dirty="0">
                <a:latin typeface="Calibri" panose="020F0502020204030204" pitchFamily="34" charset="0"/>
                <a:cs typeface="Calibri" panose="020F0502020204030204" pitchFamily="34" charset="0"/>
              </a:rPr>
              <a:t> vikten av besättningshälsa för både produktivitet och ekosystembalans.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b="1" dirty="0">
                <a:latin typeface="Calibri" panose="020F0502020204030204" pitchFamily="34" charset="0"/>
                <a:cs typeface="Calibri" panose="020F0502020204030204" pitchFamily="34" charset="0"/>
              </a:rPr>
              <a:t>Lista och beskriv</a:t>
            </a:r>
            <a:r>
              <a:rPr lang="sv-SE" sz="3200" dirty="0">
                <a:latin typeface="Calibri" panose="020F0502020204030204" pitchFamily="34" charset="0"/>
                <a:cs typeface="Calibri" panose="020F0502020204030204" pitchFamily="34" charset="0"/>
              </a:rPr>
              <a:t> nyckelfördelar med besättningshälsa, såsom ökad fertilitet, minskad sjukdomsförekomst och förbättrad </a:t>
            </a:r>
            <a:r>
              <a:rPr lang="sv-SE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resiliens</a:t>
            </a:r>
            <a:r>
              <a:rPr lang="sv-SE" sz="32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b="1" dirty="0">
                <a:latin typeface="Calibri" panose="020F0502020204030204" pitchFamily="34" charset="0"/>
                <a:cs typeface="Calibri" panose="020F0502020204030204" pitchFamily="34" charset="0"/>
              </a:rPr>
              <a:t>Identifiera</a:t>
            </a:r>
            <a:r>
              <a:rPr lang="sv-SE" sz="3200" dirty="0">
                <a:latin typeface="Calibri" panose="020F0502020204030204" pitchFamily="34" charset="0"/>
                <a:cs typeface="Calibri" panose="020F0502020204030204" pitchFamily="34" charset="0"/>
              </a:rPr>
              <a:t> tidiga tecken på hälsoproblem hos boskap, visa på proaktiv övervakning och intervention.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b="1" dirty="0">
                <a:latin typeface="Calibri" panose="020F0502020204030204" pitchFamily="34" charset="0"/>
                <a:cs typeface="Calibri" panose="020F0502020204030204" pitchFamily="34" charset="0"/>
              </a:rPr>
              <a:t>Diskutera</a:t>
            </a:r>
            <a:r>
              <a:rPr lang="sv-SE" sz="3200" dirty="0">
                <a:latin typeface="Calibri" panose="020F0502020204030204" pitchFamily="34" charset="0"/>
                <a:cs typeface="Calibri" panose="020F0502020204030204" pitchFamily="34" charset="0"/>
              </a:rPr>
              <a:t> hur protokoll för besättningshälsa (t.ex. vaccinering, parasitkontroll) minskar miljöstress och främjar regenerativa mål.</a:t>
            </a:r>
          </a:p>
        </p:txBody>
      </p:sp>
      <p:pic>
        <p:nvPicPr>
          <p:cNvPr id="137" name="Google Shape;137;p3" descr="http://www.kambogard.se/media/DSC_0394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1"/>
            <a:ext cx="8494114" cy="818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4"/>
          <p:cNvGrpSpPr/>
          <p:nvPr/>
        </p:nvGrpSpPr>
        <p:grpSpPr>
          <a:xfrm>
            <a:off x="0" y="8197609"/>
            <a:ext cx="18288000" cy="2089391"/>
            <a:chOff x="0" y="-38100"/>
            <a:chExt cx="4816593" cy="550292"/>
          </a:xfrm>
        </p:grpSpPr>
        <p:sp>
          <p:nvSpPr>
            <p:cNvPr id="143" name="Google Shape;143;p4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144" name="Google Shape;144;p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5" name="Google Shape;145;p4"/>
          <p:cNvSpPr txBox="1"/>
          <p:nvPr/>
        </p:nvSpPr>
        <p:spPr>
          <a:xfrm>
            <a:off x="1028700" y="523600"/>
            <a:ext cx="15496174" cy="156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76"/>
              <a:buFont typeface="Arial"/>
              <a:buNone/>
            </a:pPr>
            <a:r>
              <a:rPr lang="en-US" sz="7276" b="1" i="0" u="none" strike="noStrike" cap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Theoretiskt</a:t>
            </a:r>
            <a:r>
              <a:rPr lang="en-US" sz="7276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7276" b="1" i="0" u="none" strike="noStrike" cap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innehåll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" name="Google Shape;146;p4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147" name="Google Shape;147;p4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48" name="Google Shape;148;p4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9" name="Google Shape;149;p4"/>
          <p:cNvSpPr txBox="1"/>
          <p:nvPr/>
        </p:nvSpPr>
        <p:spPr>
          <a:xfrm>
            <a:off x="604984" y="8801100"/>
            <a:ext cx="13187215" cy="880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30431"/>
              </a:lnSpc>
              <a:buSzPts val="4400"/>
            </a:pPr>
            <a:r>
              <a:rPr lang="sv-SE" sz="4400" b="1" dirty="0"/>
              <a:t>Avsnitt 1: Nyckelbegrepp och definitioner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4"/>
          <p:cNvSpPr txBox="1"/>
          <p:nvPr/>
        </p:nvSpPr>
        <p:spPr>
          <a:xfrm>
            <a:off x="1" y="5463886"/>
            <a:ext cx="4343400" cy="1337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80750"/>
              </a:lnSpc>
              <a:buSzPts val="2400"/>
            </a:pPr>
            <a:r>
              <a:rPr lang="sv-SE" sz="2400" dirty="0"/>
              <a:t>Introduktion till besättningshälsa i regenerativa system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4"/>
          <p:cNvSpPr txBox="1"/>
          <p:nvPr/>
        </p:nvSpPr>
        <p:spPr>
          <a:xfrm>
            <a:off x="4419600" y="5486746"/>
            <a:ext cx="4419600" cy="1337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80750"/>
              </a:lnSpc>
              <a:buSzPts val="2400"/>
            </a:pPr>
            <a:r>
              <a:rPr lang="sv-SE" sz="2400" dirty="0"/>
              <a:t>Reproduktion och avelsstrategier för friska djur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4"/>
          <p:cNvSpPr txBox="1"/>
          <p:nvPr/>
        </p:nvSpPr>
        <p:spPr>
          <a:xfrm>
            <a:off x="8732523" y="5463885"/>
            <a:ext cx="4754878" cy="1337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80750"/>
              </a:lnSpc>
              <a:buSzPts val="2400"/>
            </a:pPr>
            <a:r>
              <a:rPr lang="sv-SE" sz="2400" dirty="0"/>
              <a:t>Sjukdomsförebyggande och hantering i regenerativt jordbruk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4"/>
          <p:cNvSpPr txBox="1"/>
          <p:nvPr/>
        </p:nvSpPr>
        <p:spPr>
          <a:xfrm>
            <a:off x="13152123" y="5441024"/>
            <a:ext cx="5004619" cy="1337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80750"/>
              </a:lnSpc>
              <a:buSzPts val="2400"/>
            </a:pPr>
            <a:r>
              <a:rPr lang="sv-SE" sz="2400" dirty="0"/>
              <a:t>Hållbara betesmetoder och virtuella stängsel för djurhantering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4"/>
          <p:cNvSpPr/>
          <p:nvPr/>
        </p:nvSpPr>
        <p:spPr>
          <a:xfrm>
            <a:off x="152400" y="2095500"/>
            <a:ext cx="3962400" cy="3138971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4648200" y="2118360"/>
            <a:ext cx="3962400" cy="3138971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8991600" y="2141221"/>
            <a:ext cx="3962400" cy="3138971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13792200" y="2095500"/>
            <a:ext cx="3962400" cy="3138971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5"/>
          <p:cNvGrpSpPr/>
          <p:nvPr/>
        </p:nvGrpSpPr>
        <p:grpSpPr>
          <a:xfrm>
            <a:off x="0" y="8197609"/>
            <a:ext cx="18288000" cy="2089391"/>
            <a:chOff x="0" y="-38100"/>
            <a:chExt cx="4816593" cy="550292"/>
          </a:xfrm>
        </p:grpSpPr>
        <p:sp>
          <p:nvSpPr>
            <p:cNvPr id="163" name="Google Shape;163;p5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164" name="Google Shape;164;p5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5"/>
          <p:cNvSpPr txBox="1"/>
          <p:nvPr/>
        </p:nvSpPr>
        <p:spPr>
          <a:xfrm>
            <a:off x="1028700" y="38100"/>
            <a:ext cx="15496174" cy="1564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54333"/>
              </a:lnSpc>
              <a:buSzPts val="6600"/>
            </a:pPr>
            <a:r>
              <a:rPr lang="en-US" sz="66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Vad</a:t>
            </a:r>
            <a:r>
              <a:rPr lang="en-US" sz="6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66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är</a:t>
            </a:r>
            <a:r>
              <a:rPr lang="en-US" sz="6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66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besättningshälsa</a:t>
            </a:r>
            <a:r>
              <a:rPr lang="en-US" sz="6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66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6" name="Google Shape;166;p5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167" name="Google Shape;167;p5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68" name="Google Shape;168;p5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9" name="Google Shape;169;p5"/>
          <p:cNvSpPr txBox="1"/>
          <p:nvPr/>
        </p:nvSpPr>
        <p:spPr>
          <a:xfrm>
            <a:off x="419863" y="1333500"/>
            <a:ext cx="1734312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buSzPts val="3200"/>
            </a:pPr>
            <a:r>
              <a:rPr lang="sv-SE" sz="3200" dirty="0">
                <a:latin typeface="Calibri"/>
                <a:ea typeface="Calibri"/>
                <a:cs typeface="Calibri"/>
                <a:sym typeface="Calibri"/>
              </a:rPr>
              <a:t>Avser de övergripande hanteringsmetoder som syftar till att hålla en grupp boskap (en besättning) frisk, produktiv och väl omhändertagen.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2819400" y="8342270"/>
            <a:ext cx="15095983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Varför det är viktigt: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God besättningshälsa leder till friskare, mer produktiva djur, vilket minskar behovet av antibiotika och främjar hållbart, regenerativt jordbruk.</a:t>
            </a:r>
            <a:endParaRPr sz="140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8988586" y="2285448"/>
            <a:ext cx="7536288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200000"/>
              </a:lnSpc>
              <a:buSzPts val="3200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Viktiga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aspekter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besättningshälsa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7063721" y="3401102"/>
            <a:ext cx="11224275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Förebyggande vård –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Regelbunden kontroll av djur för att upptäcka sjukdomstecken samt säkerställa att de är vaccinerade och väl utfodrad</a:t>
            </a:r>
            <a:endParaRPr sz="140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7086600" y="5098067"/>
            <a:ext cx="10026147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Sjukdomshantering –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Identifiering och kontroll av sjukdomsspridning inom besättningen</a:t>
            </a: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7007176" y="6714970"/>
            <a:ext cx="10329291" cy="1077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Nutrition –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Tillhandahålla en balanserad kost som uppfyller djurens specifika behov för tillväxt, reproduktion och hälsa.</a:t>
            </a:r>
            <a:endParaRPr sz="140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pic>
        <p:nvPicPr>
          <p:cNvPr id="176" name="Google Shape;17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" y="3136421"/>
            <a:ext cx="6659712" cy="4428000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568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6"/>
          <p:cNvGrpSpPr/>
          <p:nvPr/>
        </p:nvGrpSpPr>
        <p:grpSpPr>
          <a:xfrm>
            <a:off x="0" y="8197609"/>
            <a:ext cx="18288000" cy="2089391"/>
            <a:chOff x="0" y="-38100"/>
            <a:chExt cx="4816593" cy="550292"/>
          </a:xfrm>
        </p:grpSpPr>
        <p:sp>
          <p:nvSpPr>
            <p:cNvPr id="182" name="Google Shape;182;p6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183" name="Google Shape;183;p6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" name="Google Shape;184;p6"/>
          <p:cNvSpPr txBox="1"/>
          <p:nvPr/>
        </p:nvSpPr>
        <p:spPr>
          <a:xfrm>
            <a:off x="1028700" y="523600"/>
            <a:ext cx="161163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buSzPts val="4400"/>
            </a:pP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Vad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är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regenerativt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jordbruk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6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186" name="Google Shape;186;p6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87" name="Google Shape;187;p6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8" name="Google Shape;188;p6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285750" y="1444652"/>
            <a:ext cx="17602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Ett system av </a:t>
            </a:r>
            <a:r>
              <a:rPr lang="sv-SE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jordbruksprinciper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och praktiker som syftar till att förbättra jordhälsa, biologisk mångfald och </a:t>
            </a:r>
            <a:r>
              <a:rPr lang="sv-SE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ekosystemresiliens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samtidigt som skördarna maximeras</a:t>
            </a: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2834207" y="8703695"/>
            <a:ext cx="1520687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Kärnprinciper</a:t>
            </a: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Praktiker innefattar minimal jordbearbetning, växtföljd, täckgrödor samt integrering av boskap för att efterlikna naturliga </a:t>
            </a:r>
            <a:r>
              <a:rPr lang="sv-SE" sz="32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ekosysystem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6"/>
          <p:cNvSpPr txBox="1"/>
          <p:nvPr/>
        </p:nvSpPr>
        <p:spPr>
          <a:xfrm>
            <a:off x="3940792" y="3788993"/>
            <a:ext cx="8181111" cy="1529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Principer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2" name="Google Shape;192;p6"/>
          <p:cNvCxnSpPr/>
          <p:nvPr/>
        </p:nvCxnSpPr>
        <p:spPr>
          <a:xfrm>
            <a:off x="2767449" y="5259588"/>
            <a:ext cx="0" cy="1162594"/>
          </a:xfrm>
          <a:prstGeom prst="straightConnector1">
            <a:avLst/>
          </a:prstGeom>
          <a:noFill/>
          <a:ln w="76200" cap="flat" cmpd="sng">
            <a:solidFill>
              <a:srgbClr val="E5B8B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3" name="Google Shape;193;p6"/>
          <p:cNvCxnSpPr/>
          <p:nvPr/>
        </p:nvCxnSpPr>
        <p:spPr>
          <a:xfrm>
            <a:off x="5767709" y="5273891"/>
            <a:ext cx="0" cy="2052000"/>
          </a:xfrm>
          <a:prstGeom prst="straightConnector1">
            <a:avLst/>
          </a:prstGeom>
          <a:noFill/>
          <a:ln w="76200" cap="flat" cmpd="sng">
            <a:solidFill>
              <a:srgbClr val="E5B8B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4" name="Google Shape;194;p6"/>
          <p:cNvCxnSpPr/>
          <p:nvPr/>
        </p:nvCxnSpPr>
        <p:spPr>
          <a:xfrm>
            <a:off x="8709600" y="5390353"/>
            <a:ext cx="0" cy="1162594"/>
          </a:xfrm>
          <a:prstGeom prst="straightConnector1">
            <a:avLst/>
          </a:prstGeom>
          <a:noFill/>
          <a:ln w="76200" cap="flat" cmpd="sng">
            <a:solidFill>
              <a:srgbClr val="E5B8B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5" name="Google Shape;195;p6"/>
          <p:cNvCxnSpPr/>
          <p:nvPr/>
        </p:nvCxnSpPr>
        <p:spPr>
          <a:xfrm>
            <a:off x="11502348" y="5377500"/>
            <a:ext cx="0" cy="2052000"/>
          </a:xfrm>
          <a:prstGeom prst="straightConnector1">
            <a:avLst/>
          </a:prstGeom>
          <a:noFill/>
          <a:ln w="76200" cap="flat" cmpd="sng">
            <a:solidFill>
              <a:srgbClr val="E5B8B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6" name="Google Shape;196;p6"/>
          <p:cNvCxnSpPr/>
          <p:nvPr/>
        </p:nvCxnSpPr>
        <p:spPr>
          <a:xfrm>
            <a:off x="14631460" y="5308381"/>
            <a:ext cx="0" cy="1162594"/>
          </a:xfrm>
          <a:prstGeom prst="straightConnector1">
            <a:avLst/>
          </a:prstGeom>
          <a:noFill/>
          <a:ln w="76200" cap="flat" cmpd="sng">
            <a:solidFill>
              <a:srgbClr val="E5B8B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7" name="Google Shape;197;p6"/>
          <p:cNvSpPr/>
          <p:nvPr/>
        </p:nvSpPr>
        <p:spPr>
          <a:xfrm>
            <a:off x="442210" y="6391105"/>
            <a:ext cx="46873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400"/>
            </a:pP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Minimera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störningar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jorden</a:t>
            </a: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6"/>
          <p:cNvSpPr/>
          <p:nvPr/>
        </p:nvSpPr>
        <p:spPr>
          <a:xfrm>
            <a:off x="4177251" y="7304608"/>
            <a:ext cx="32523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400"/>
            </a:pPr>
            <a:r>
              <a:rPr lang="sv-SE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 grödor i marken året runt</a:t>
            </a: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/>
          <p:nvPr/>
        </p:nvSpPr>
        <p:spPr>
          <a:xfrm>
            <a:off x="6629400" y="6522303"/>
            <a:ext cx="413767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400"/>
            </a:pPr>
            <a:r>
              <a:rPr lang="sv-SE" sz="2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Rotera </a:t>
            </a:r>
            <a:r>
              <a:rPr lang="sv-SE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olika typer av grödor över tid</a:t>
            </a: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9951600" y="7344751"/>
            <a:ext cx="294958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400"/>
            </a:pPr>
            <a:r>
              <a:rPr lang="sv-SE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Balanserad och exakt näringsförsörjning till grödor</a:t>
            </a: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13333156" y="6586044"/>
            <a:ext cx="259660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400"/>
            </a:pPr>
            <a:r>
              <a:rPr lang="sv-SE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Integrera boskap när det är möjligt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1028700" y="3406163"/>
            <a:ext cx="15392400" cy="2434722"/>
          </a:xfrm>
          <a:prstGeom prst="rect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 rot="5400000">
            <a:off x="4856909" y="3288300"/>
            <a:ext cx="1821600" cy="248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6" descr="The process of the growth of radish from seed to sprout on white ..."/>
          <p:cNvPicPr preferRelativeResize="0"/>
          <p:nvPr/>
        </p:nvPicPr>
        <p:blipFill rotWithShape="1">
          <a:blip r:embed="rId3">
            <a:alphaModFix/>
          </a:blip>
          <a:srcRect t="25070"/>
          <a:stretch/>
        </p:blipFill>
        <p:spPr>
          <a:xfrm>
            <a:off x="4973128" y="3840181"/>
            <a:ext cx="1313845" cy="1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6"/>
          <p:cNvSpPr/>
          <p:nvPr/>
        </p:nvSpPr>
        <p:spPr>
          <a:xfrm rot="5400000">
            <a:off x="7799107" y="3303023"/>
            <a:ext cx="1820986" cy="248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6" name="Google Shape;206;p6" descr="Bakgrundsbilder : fält, odla, blomma, mat, producera, grönsak, beskära ..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6207" y="3797891"/>
            <a:ext cx="2218346" cy="1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6"/>
          <p:cNvSpPr/>
          <p:nvPr/>
        </p:nvSpPr>
        <p:spPr>
          <a:xfrm rot="5400000">
            <a:off x="10654473" y="3303023"/>
            <a:ext cx="1820986" cy="248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/>
          <p:nvPr/>
        </p:nvSpPr>
        <p:spPr>
          <a:xfrm rot="5400000">
            <a:off x="1885800" y="3303023"/>
            <a:ext cx="1821600" cy="248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6"/>
          <p:cNvSpPr/>
          <p:nvPr/>
        </p:nvSpPr>
        <p:spPr>
          <a:xfrm rot="5400000">
            <a:off x="13697107" y="3303023"/>
            <a:ext cx="1820986" cy="248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0" name="Google Shape;210;p6" descr="Anteckningar från studier och undervisning i biologi, kemi ..."/>
          <p:cNvPicPr preferRelativeResize="0"/>
          <p:nvPr/>
        </p:nvPicPr>
        <p:blipFill rotWithShape="1">
          <a:blip r:embed="rId5">
            <a:alphaModFix/>
          </a:blip>
          <a:srcRect l="10716" r="13736" b="5812"/>
          <a:stretch/>
        </p:blipFill>
        <p:spPr>
          <a:xfrm>
            <a:off x="10450022" y="3832381"/>
            <a:ext cx="2104653" cy="14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6" descr="Ko Stut Boskap · Gratis foto på Pixabay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395653" y="3832381"/>
            <a:ext cx="2214000" cy="14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6" descr="Datei:John Deere 8345 R.jpg – Wikipedia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00200" y="3804420"/>
            <a:ext cx="2334499" cy="1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6"/>
          <p:cNvSpPr txBox="1"/>
          <p:nvPr/>
        </p:nvSpPr>
        <p:spPr>
          <a:xfrm>
            <a:off x="1068531" y="1858089"/>
            <a:ext cx="8181111" cy="1529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rPr lang="en-US" sz="3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Principles</a:t>
            </a:r>
            <a:endParaRPr sz="3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7"/>
          <p:cNvGrpSpPr/>
          <p:nvPr/>
        </p:nvGrpSpPr>
        <p:grpSpPr>
          <a:xfrm>
            <a:off x="0" y="8197609"/>
            <a:ext cx="18288000" cy="2089391"/>
            <a:chOff x="0" y="-38100"/>
            <a:chExt cx="4816593" cy="550292"/>
          </a:xfrm>
        </p:grpSpPr>
        <p:sp>
          <p:nvSpPr>
            <p:cNvPr id="219" name="Google Shape;219;p7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20" name="Google Shape;220;p7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" name="Google Shape;221;p7"/>
          <p:cNvSpPr txBox="1"/>
          <p:nvPr/>
        </p:nvSpPr>
        <p:spPr>
          <a:xfrm>
            <a:off x="1028700" y="523600"/>
            <a:ext cx="161163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buSzPts val="4400"/>
            </a:pPr>
            <a:r>
              <a:rPr lang="sv-SE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Hur samverkar regenerativt jordbruk och besättningshälsa?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2" name="Google Shape;222;p7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223" name="Google Shape;223;p7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24" name="Google Shape;224;p7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5" name="Google Shape;225;p7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7"/>
          <p:cNvSpPr/>
          <p:nvPr/>
        </p:nvSpPr>
        <p:spPr>
          <a:xfrm>
            <a:off x="6740953" y="3293519"/>
            <a:ext cx="11547047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50000"/>
              </a:lnSpc>
              <a:buClr>
                <a:schemeClr val="dk1"/>
              </a:buClr>
              <a:buSzPts val="3200"/>
              <a:buFont typeface="Arial"/>
              <a:buChar char="•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Jordhälsa: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Djur kan bidra till att förbättra jordhälsa genom naturliga beteenden som att beta och gödsla marken</a:t>
            </a: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50000"/>
              </a:lnSpc>
              <a:buClr>
                <a:schemeClr val="dk1"/>
              </a:buClr>
              <a:buSzPts val="3200"/>
              <a:buFont typeface="Arial"/>
              <a:buChar char="•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Biologisk mångfald: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Friska djur i regenerativa system bidrar till ett balanserat ekosystem och stödjer många växt- och djurarter</a:t>
            </a: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50000"/>
              </a:lnSpc>
              <a:buClr>
                <a:schemeClr val="dk1"/>
              </a:buClr>
              <a:buSzPts val="3200"/>
              <a:buFont typeface="Arial"/>
              <a:buChar char="•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Minskad kemikalieanvändning: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Friskare besättningar kräver färre antibiotika och kemikalier, vilket håller jord och vatten renare</a:t>
            </a: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7"/>
          <p:cNvSpPr/>
          <p:nvPr/>
        </p:nvSpPr>
        <p:spPr>
          <a:xfrm>
            <a:off x="3048761" y="8703695"/>
            <a:ext cx="146304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Mål: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 skapa ett jordbrukssystem där friska djur bidrar till friska jordar och ekosystem, vilket gör jordbruket mer motståndskraftigt och hållbart.</a:t>
            </a:r>
          </a:p>
        </p:txBody>
      </p:sp>
      <p:sp>
        <p:nvSpPr>
          <p:cNvPr id="228" name="Google Shape;228;p7"/>
          <p:cNvSpPr/>
          <p:nvPr/>
        </p:nvSpPr>
        <p:spPr>
          <a:xfrm>
            <a:off x="152400" y="1611259"/>
            <a:ext cx="17920208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Regenerativt jordbruk är ett hållbart tillvägagångssätt som fokuserar på att förbättra jordhälsa, öka biologisk mångfald och stärka ekosystemets </a:t>
            </a:r>
            <a:r>
              <a:rPr lang="sv-SE" sz="32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resiliens</a:t>
            </a: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lvl="0">
              <a:buSzPts val="3200"/>
            </a:pPr>
            <a:r>
              <a:rPr lang="en-US" sz="3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							</a:t>
            </a:r>
            <a:r>
              <a:rPr lang="en-US" sz="3200" b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Besättningshälsa</a:t>
            </a:r>
            <a:r>
              <a:rPr lang="en-US" sz="3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regenerativa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system: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9" name="Google Shape;229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" y="3314700"/>
            <a:ext cx="6449361" cy="4392000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568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8"/>
          <p:cNvGrpSpPr/>
          <p:nvPr/>
        </p:nvGrpSpPr>
        <p:grpSpPr>
          <a:xfrm>
            <a:off x="0" y="8197609"/>
            <a:ext cx="18288000" cy="2089391"/>
            <a:chOff x="0" y="-38100"/>
            <a:chExt cx="4816593" cy="550292"/>
          </a:xfrm>
        </p:grpSpPr>
        <p:sp>
          <p:nvSpPr>
            <p:cNvPr id="235" name="Google Shape;235;p8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36" name="Google Shape;236;p8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7" name="Google Shape;237;p8"/>
          <p:cNvSpPr txBox="1"/>
          <p:nvPr/>
        </p:nvSpPr>
        <p:spPr>
          <a:xfrm>
            <a:off x="1028700" y="523600"/>
            <a:ext cx="161163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buSzPts val="4400"/>
            </a:pP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Nyckelstrategier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sjukdomsförebyggande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8" name="Google Shape;238;p8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239" name="Google Shape;239;p8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40" name="Google Shape;240;p8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1" name="Google Shape;241;p8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8"/>
          <p:cNvSpPr/>
          <p:nvPr/>
        </p:nvSpPr>
        <p:spPr>
          <a:xfrm>
            <a:off x="228600" y="1485900"/>
            <a:ext cx="17678400" cy="550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lvl="0" indent="-514350"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God näring: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Balanserade och naturliga dieter stärker djurens immunsystem och gör dem mindre mottagliga för sjukdom.</a:t>
            </a:r>
          </a:p>
          <a:p>
            <a:pPr marL="514350" lvl="0" indent="-514350">
              <a:buClr>
                <a:schemeClr val="dk1"/>
              </a:buClr>
              <a:buSzPts val="3200"/>
              <a:buFont typeface="Calibri"/>
              <a:buAutoNum type="arabicPeriod"/>
            </a:pPr>
            <a:endParaRPr lang="sv-SE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514350"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Rena miljöer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Regelbunden rengöring och desinficering av djurstallar hjälper till att förebygga spridning av bakterier och parasiter.</a:t>
            </a:r>
          </a:p>
          <a:p>
            <a:pPr marL="514350" lvl="0" indent="-514350">
              <a:buClr>
                <a:schemeClr val="dk1"/>
              </a:buClr>
              <a:buSzPts val="3200"/>
              <a:buFont typeface="Calibri"/>
              <a:buAutoNum type="arabicPeriod"/>
            </a:pPr>
            <a:endParaRPr lang="sv-SE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514350"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Roterande bete: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Genom att förflytta djuren till nya betesmarker minskas ansamlingen av parasiter i jorden.</a:t>
            </a:r>
          </a:p>
          <a:p>
            <a:pPr marL="514350" lvl="0" indent="-514350">
              <a:buClr>
                <a:schemeClr val="dk1"/>
              </a:buClr>
              <a:buSzPts val="3200"/>
              <a:buFont typeface="Calibri"/>
              <a:buAutoNum type="arabicPeriod"/>
            </a:pPr>
            <a:endParaRPr lang="sv-SE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514350"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Minimera stress: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Minska stress hos djuren genom att undvika överbefolkning, behandla djuren lugnt och ge dem utrymme att röra sig – detta stärker immunförsvaret.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oogle Shape;247;p9"/>
          <p:cNvGrpSpPr/>
          <p:nvPr/>
        </p:nvGrpSpPr>
        <p:grpSpPr>
          <a:xfrm>
            <a:off x="0" y="8197609"/>
            <a:ext cx="18288000" cy="2089391"/>
            <a:chOff x="0" y="-38100"/>
            <a:chExt cx="4816593" cy="550292"/>
          </a:xfrm>
        </p:grpSpPr>
        <p:sp>
          <p:nvSpPr>
            <p:cNvPr id="248" name="Google Shape;248;p9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49" name="Google Shape;249;p9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309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0" name="Google Shape;250;p9"/>
          <p:cNvSpPr txBox="1"/>
          <p:nvPr/>
        </p:nvSpPr>
        <p:spPr>
          <a:xfrm>
            <a:off x="1028700" y="523600"/>
            <a:ext cx="161163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buSzPts val="4400"/>
            </a:pP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Sjukdomshantering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och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övervakning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1" name="Google Shape;251;p9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252" name="Google Shape;252;p9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53" name="Google Shape;253;p9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4" name="Google Shape;254;p9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9"/>
          <p:cNvSpPr/>
          <p:nvPr/>
        </p:nvSpPr>
        <p:spPr>
          <a:xfrm>
            <a:off x="228600" y="1485900"/>
            <a:ext cx="17678400" cy="4031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Vad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är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sjukdomshantering</a:t>
            </a:r>
            <a:r>
              <a:rPr lang="en-US" sz="3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Sjukdomshantering innebär att snabbt identifiera och behandla sjukdom för att hindra spridning inom besättningen.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Tidig upptäckt och övervakning:</a:t>
            </a:r>
          </a:p>
          <a:p>
            <a:pPr lvl="0">
              <a:buSzPts val="3200"/>
            </a:pP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Observera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djur regelbundet efter sjukdomstecken (t.ex. förändringar i beteende, aptit, rörelse)</a:t>
            </a:r>
          </a:p>
          <a:p>
            <a:pPr lvl="0">
              <a:buSzPts val="3200"/>
            </a:pP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journal över varje djurs hälsotillstånd och behandlingar för att identifiera mönster och förebygga nya utbrott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9"/>
          <p:cNvSpPr/>
          <p:nvPr/>
        </p:nvSpPr>
        <p:spPr>
          <a:xfrm>
            <a:off x="3154680" y="8703695"/>
            <a:ext cx="140208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Karantän: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När nya djur anländer eller tecken på sjukdom uppstår – isolera dem från besättningen för att förhindra smittspridning.</a:t>
            </a:r>
            <a:endParaRPr sz="140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pic>
        <p:nvPicPr>
          <p:cNvPr id="257" name="Google Shape;257;p9" descr="http://www.kambogard.se/media/20140605_212552_LL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51510" y="5187820"/>
            <a:ext cx="5585891" cy="300368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Google Shape;262;p10"/>
          <p:cNvGrpSpPr/>
          <p:nvPr/>
        </p:nvGrpSpPr>
        <p:grpSpPr>
          <a:xfrm>
            <a:off x="0" y="8220469"/>
            <a:ext cx="18288000" cy="2089391"/>
            <a:chOff x="0" y="-38100"/>
            <a:chExt cx="4816593" cy="550292"/>
          </a:xfrm>
        </p:grpSpPr>
        <p:sp>
          <p:nvSpPr>
            <p:cNvPr id="263" name="Google Shape;263;p10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64" name="Google Shape;264;p10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309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5" name="Google Shape;265;p10"/>
          <p:cNvSpPr txBox="1"/>
          <p:nvPr/>
        </p:nvSpPr>
        <p:spPr>
          <a:xfrm>
            <a:off x="1028700" y="523600"/>
            <a:ext cx="161163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buSzPts val="4400"/>
            </a:pP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Virtuellt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stängsel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besättningshantering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6" name="Google Shape;266;p10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267" name="Google Shape;267;p10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68" name="Google Shape;268;p10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9" name="Google Shape;269;p10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0"/>
          <p:cNvSpPr/>
          <p:nvPr/>
        </p:nvSpPr>
        <p:spPr>
          <a:xfrm>
            <a:off x="228600" y="1485900"/>
            <a:ext cx="17678400" cy="550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Vad är virtuellt stängsel?</a:t>
            </a:r>
          </a:p>
          <a:p>
            <a:pPr lvl="0">
              <a:buSzPts val="3200"/>
            </a:pP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Virtuellt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stängsel använder GPS och trådlös teknik för att skapa osynliga gränser för boskap.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Djur bär halsband som ger ifrån sig ett milt ljud eller vibration när de närmar sig gränsen, vilket styr dem att stanna inom bestämt område.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Fördelar med virtuellt stängsel:</a:t>
            </a:r>
          </a:p>
          <a:p>
            <a:pPr marL="457200" lvl="0" indent="-457200">
              <a:buSzPts val="3200"/>
              <a:buFont typeface="Arial" panose="020B0604020202020204" pitchFamily="34" charset="0"/>
              <a:buChar char="•"/>
            </a:pP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Flexibel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beteshantering: Gränser kan enkelt ändras utan fysiska staket.</a:t>
            </a:r>
          </a:p>
          <a:p>
            <a:pPr marL="457200" lvl="0" indent="-457200">
              <a:buSzPts val="3200"/>
              <a:buFont typeface="Arial" panose="020B0604020202020204" pitchFamily="34" charset="0"/>
              <a:buChar char="•"/>
            </a:pP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Minskad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miljöpåverkan: Behöver inga fysiska staket, vilket gynnar vilt och naturlandskap.</a:t>
            </a:r>
          </a:p>
          <a:p>
            <a:pPr marL="457200" lvl="0" indent="-457200">
              <a:buSzPts val="3200"/>
              <a:buFont typeface="Arial" panose="020B0604020202020204" pitchFamily="34" charset="0"/>
              <a:buChar char="•"/>
            </a:pP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Bättre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kontroll: Ger exakt styrning över var djuren betar och underlättar hållbara betespraktiker som roterande bete.</a:t>
            </a:r>
            <a:endParaRPr sz="3200" i="0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0"/>
          <p:cNvSpPr/>
          <p:nvPr/>
        </p:nvSpPr>
        <p:spPr>
          <a:xfrm>
            <a:off x="2595150" y="8552685"/>
            <a:ext cx="15692846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Hur det stödjer hållbart bete:</a:t>
            </a:r>
          </a:p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Virtuellt stängsel gör det lättare för lantbrukare att flytta djuren mellan områden, vilket förhindrar </a:t>
            </a:r>
            <a:r>
              <a:rPr lang="sv-SE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överbete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och stärker betesmarkernas hälsa samtidigt som arbetsinsatsen minskar.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Google Shape;276;p11"/>
          <p:cNvGrpSpPr/>
          <p:nvPr/>
        </p:nvGrpSpPr>
        <p:grpSpPr>
          <a:xfrm>
            <a:off x="0" y="8220469"/>
            <a:ext cx="18288000" cy="2089391"/>
            <a:chOff x="0" y="-38100"/>
            <a:chExt cx="4816593" cy="550292"/>
          </a:xfrm>
        </p:grpSpPr>
        <p:sp>
          <p:nvSpPr>
            <p:cNvPr id="277" name="Google Shape;277;p11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78" name="Google Shape;278;p11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309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9" name="Google Shape;279;p11"/>
          <p:cNvSpPr txBox="1"/>
          <p:nvPr/>
        </p:nvSpPr>
        <p:spPr>
          <a:xfrm>
            <a:off x="1028700" y="523600"/>
            <a:ext cx="161163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buSzPts val="4400"/>
            </a:pP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Virtuellt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stängsel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besättningshantering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0" name="Google Shape;280;p11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281" name="Google Shape;281;p11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82" name="Google Shape;282;p11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3" name="Google Shape;283;p11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1"/>
          <p:cNvSpPr/>
          <p:nvPr/>
        </p:nvSpPr>
        <p:spPr>
          <a:xfrm>
            <a:off x="2590800" y="9045107"/>
            <a:ext cx="152400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Specifikt råd: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Kontrollera om virtuellt stängsel är tillåtet i ditt land (inte tillåtet i Sverige)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5" name="Google Shape;28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270522"/>
            <a:ext cx="6324600" cy="7010847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1"/>
          <p:cNvSpPr/>
          <p:nvPr/>
        </p:nvSpPr>
        <p:spPr>
          <a:xfrm>
            <a:off x="2819400" y="9900629"/>
            <a:ext cx="1546859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Källa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https://resilience4dairy.eu/images/factsheets/FS_224_-_virtual_fencing_Sandra_Debevere_mbj_ready_MK_ready_good_to_go.pdf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1"/>
          <p:cNvSpPr/>
          <p:nvPr/>
        </p:nvSpPr>
        <p:spPr>
          <a:xfrm>
            <a:off x="7315200" y="1576906"/>
            <a:ext cx="10668000" cy="6494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Positiva egenskaper</a:t>
            </a:r>
          </a:p>
          <a:p>
            <a:pPr lvl="0">
              <a:buSzPts val="3200"/>
            </a:pPr>
            <a:endParaRPr lang="sv-SE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>
              <a:buSzPts val="3200"/>
              <a:buFont typeface="Arial" panose="020B0604020202020204" pitchFamily="34" charset="0"/>
              <a:buChar char="•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Kan användas för roterande eller sektionsbete, och för att utesluta kor från känsliga områden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>
              <a:buSzPts val="3200"/>
              <a:buFont typeface="Arial" panose="020B0604020202020204" pitchFamily="34" charset="0"/>
              <a:buChar char="•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flesta djur lär sig hur stängslet fungerar på 24–48 timmar; djurens rörelser kan övervakas i realtid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>
              <a:buSzPts val="3200"/>
              <a:buFont typeface="Arial" panose="020B0604020202020204" pitchFamily="34" charset="0"/>
              <a:buChar char="•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Aktivitet hos djuren (t.ex. brunst, sjukdom) kan övervakas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>
              <a:buSzPts val="3200"/>
              <a:buFont typeface="Arial" panose="020B0604020202020204" pitchFamily="34" charset="0"/>
              <a:buChar char="•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Kan även användas för att driva ihop djur genom att minska betesytan successivt</a:t>
            </a:r>
          </a:p>
          <a:p>
            <a:pPr lvl="0">
              <a:buSzPts val="3200"/>
            </a:pPr>
            <a:endParaRPr lang="sv-SE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12"/>
          <p:cNvGrpSpPr/>
          <p:nvPr/>
        </p:nvGrpSpPr>
        <p:grpSpPr>
          <a:xfrm>
            <a:off x="-937197" y="2485014"/>
            <a:ext cx="8381632" cy="8041696"/>
            <a:chOff x="0" y="0"/>
            <a:chExt cx="2554519" cy="2450914"/>
          </a:xfrm>
        </p:grpSpPr>
        <p:sp>
          <p:nvSpPr>
            <p:cNvPr id="293" name="Google Shape;293;p12"/>
            <p:cNvSpPr/>
            <p:nvPr/>
          </p:nvSpPr>
          <p:spPr>
            <a:xfrm>
              <a:off x="0" y="0"/>
              <a:ext cx="2554519" cy="2450914"/>
            </a:xfrm>
            <a:custGeom>
              <a:avLst/>
              <a:gdLst/>
              <a:ahLst/>
              <a:cxnLst/>
              <a:rect l="l" t="t" r="r" b="b"/>
              <a:pathLst>
                <a:path w="2554519" h="2450914" extrusionOk="0">
                  <a:moveTo>
                    <a:pt x="1277259" y="0"/>
                  </a:moveTo>
                  <a:cubicBezTo>
                    <a:pt x="571848" y="0"/>
                    <a:pt x="0" y="548656"/>
                    <a:pt x="0" y="1225457"/>
                  </a:cubicBezTo>
                  <a:cubicBezTo>
                    <a:pt x="0" y="1902259"/>
                    <a:pt x="571848" y="2450914"/>
                    <a:pt x="1277259" y="2450914"/>
                  </a:cubicBezTo>
                  <a:cubicBezTo>
                    <a:pt x="1982670" y="2450914"/>
                    <a:pt x="2554519" y="1902259"/>
                    <a:pt x="2554519" y="1225457"/>
                  </a:cubicBezTo>
                  <a:cubicBezTo>
                    <a:pt x="2554519" y="548656"/>
                    <a:pt x="1982670" y="0"/>
                    <a:pt x="1277259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12"/>
            <p:cNvSpPr txBox="1"/>
            <p:nvPr/>
          </p:nvSpPr>
          <p:spPr>
            <a:xfrm>
              <a:off x="239486" y="191673"/>
              <a:ext cx="2075546" cy="20294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5" name="Google Shape;295;p12"/>
          <p:cNvSpPr/>
          <p:nvPr/>
        </p:nvSpPr>
        <p:spPr>
          <a:xfrm>
            <a:off x="-503349" y="2960664"/>
            <a:ext cx="7513938" cy="7090396"/>
          </a:xfrm>
          <a:custGeom>
            <a:avLst/>
            <a:gdLst/>
            <a:ahLst/>
            <a:cxnLst/>
            <a:rect l="l" t="t" r="r" b="b"/>
            <a:pathLst>
              <a:path w="1164106" h="1098488" extrusionOk="0">
                <a:moveTo>
                  <a:pt x="582053" y="0"/>
                </a:moveTo>
                <a:cubicBezTo>
                  <a:pt x="260594" y="0"/>
                  <a:pt x="0" y="245905"/>
                  <a:pt x="0" y="549244"/>
                </a:cubicBezTo>
                <a:cubicBezTo>
                  <a:pt x="0" y="852583"/>
                  <a:pt x="260594" y="1098488"/>
                  <a:pt x="582053" y="1098488"/>
                </a:cubicBezTo>
                <a:cubicBezTo>
                  <a:pt x="903512" y="1098488"/>
                  <a:pt x="1164106" y="852583"/>
                  <a:pt x="1164106" y="549244"/>
                </a:cubicBezTo>
                <a:cubicBezTo>
                  <a:pt x="1164106" y="245905"/>
                  <a:pt x="903512" y="0"/>
                  <a:pt x="582053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0811" r="-20809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6" name="Google Shape;296;p12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297" name="Google Shape;297;p12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98" name="Google Shape;298;p12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9" name="Google Shape;299;p12"/>
          <p:cNvSpPr txBox="1"/>
          <p:nvPr/>
        </p:nvSpPr>
        <p:spPr>
          <a:xfrm>
            <a:off x="3665915" y="944005"/>
            <a:ext cx="10956171" cy="743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91998"/>
              </a:lnSpc>
              <a:buSzPts val="5249"/>
            </a:pPr>
            <a:r>
              <a:rPr lang="en-US" sz="5249" b="1" dirty="0" err="1"/>
              <a:t>Avsnitt</a:t>
            </a:r>
            <a:r>
              <a:rPr lang="en-US" sz="5249" b="1" dirty="0"/>
              <a:t> 2: </a:t>
            </a:r>
            <a:r>
              <a:rPr lang="en-US" sz="5249" b="1" dirty="0" err="1"/>
              <a:t>Teoretiska</a:t>
            </a:r>
            <a:r>
              <a:rPr lang="en-US" sz="5249" b="1" dirty="0"/>
              <a:t> </a:t>
            </a:r>
            <a:r>
              <a:rPr lang="en-US" sz="5249" b="1" dirty="0" err="1"/>
              <a:t>grunder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2"/>
          <p:cNvSpPr txBox="1"/>
          <p:nvPr/>
        </p:nvSpPr>
        <p:spPr>
          <a:xfrm>
            <a:off x="7879261" y="3338079"/>
            <a:ext cx="9140392" cy="2076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50016"/>
              </a:lnSpc>
              <a:buSzPts val="2999"/>
            </a:pPr>
            <a:r>
              <a:rPr lang="en-US" sz="2999" dirty="0" err="1"/>
              <a:t>Bakgrundsteori</a:t>
            </a:r>
            <a:endParaRPr lang="en-US" sz="2999" dirty="0"/>
          </a:p>
          <a:p>
            <a:pPr lvl="0">
              <a:lnSpc>
                <a:spcPct val="150016"/>
              </a:lnSpc>
              <a:buSzPts val="2999"/>
            </a:pPr>
            <a:endParaRPr lang="en-US" sz="2999" dirty="0"/>
          </a:p>
          <a:p>
            <a:pPr lvl="0">
              <a:lnSpc>
                <a:spcPct val="150016"/>
              </a:lnSpc>
              <a:buSzPts val="2999"/>
            </a:pPr>
            <a:r>
              <a:rPr lang="en-US" sz="2999" dirty="0" err="1"/>
              <a:t>Fördelar</a:t>
            </a:r>
            <a:r>
              <a:rPr lang="en-US" sz="2999" dirty="0"/>
              <a:t> och </a:t>
            </a:r>
            <a:r>
              <a:rPr lang="en-US" sz="2999" dirty="0" err="1"/>
              <a:t>utmaningar</a:t>
            </a:r>
            <a:endParaRPr sz="299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p12" descr="http://www.kambogard.se/media/20140605_210831_LL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37382" y="2960664"/>
            <a:ext cx="7547971" cy="7090396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568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oogle Shape;307;p13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308" name="Google Shape;308;p13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09" name="Google Shape;309;p13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0" name="Google Shape;310;p13"/>
          <p:cNvSpPr txBox="1"/>
          <p:nvPr/>
        </p:nvSpPr>
        <p:spPr>
          <a:xfrm>
            <a:off x="2057401" y="944005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09750"/>
              </a:lnSpc>
              <a:buSzPts val="4400"/>
            </a:pPr>
            <a:r>
              <a:rPr lang="sv-SE" sz="4400" b="1" dirty="0"/>
              <a:t>Vad är djurens roll i regenerativt jordbruk?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3"/>
          <p:cNvSpPr/>
          <p:nvPr/>
        </p:nvSpPr>
        <p:spPr>
          <a:xfrm>
            <a:off x="457200" y="2705100"/>
            <a:ext cx="17602200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Bakgrundsteori:</a:t>
            </a:r>
          </a:p>
          <a:p>
            <a:pPr lvl="0">
              <a:buSzPts val="3200"/>
            </a:pPr>
            <a:endParaRPr lang="sv-SE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Djurintegration: Djur spelar en nyckelroll i regenerativa system genom att förbättra näringscirkulation, markens bördighet och hjälpa till med </a:t>
            </a:r>
            <a:r>
              <a:rPr lang="sv-SE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ogräss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och skadegörarbekämpning.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Betespraktiker: Planerad betning minskar erosion, förbättrar vattenhållning och ökar växtmångfalden.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Fokus på besättningshälsa: I regenerativa system är besättningshälsa nödvändig för att bevara produktivitet och ekosystembalans, då friska djur stödjer både jord och växter</a:t>
            </a:r>
            <a:endParaRPr sz="140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" name="Google Shape;316;p14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317" name="Google Shape;317;p14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18" name="Google Shape;318;p14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9" name="Google Shape;319;p14"/>
          <p:cNvSpPr txBox="1"/>
          <p:nvPr/>
        </p:nvSpPr>
        <p:spPr>
          <a:xfrm>
            <a:off x="2057400" y="944005"/>
            <a:ext cx="15353521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09750"/>
              </a:lnSpc>
              <a:buSzPts val="4400"/>
            </a:pPr>
            <a:r>
              <a:rPr lang="sv-SE" sz="4400" b="1" dirty="0"/>
              <a:t>Fördelar med regenerativt jordbruk och besättningshälsa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4"/>
          <p:cNvSpPr/>
          <p:nvPr/>
        </p:nvSpPr>
        <p:spPr>
          <a:xfrm>
            <a:off x="457200" y="2705100"/>
            <a:ext cx="17602200" cy="6001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Fördelar: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Miljöfördelar: Förbättrar jordhälsa, ökar biologisk mångfald, minskar behov av kemikalier och binder kol.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Ekonomiska fördelar: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Minskar insatskostnader (t.ex. gödsel och bekämpningsmedel), och på sikt ger friska jordar och djur högre avkastning och mer motståndskraftiga gårdar.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Djurvälfärd: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Friska besättningar är produktiva besättningar. Fokus på djurhälsa ökar djurens välbefinnande, minskar sjukdomsutbrott och förlänger livslängden.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Ekosystemresiliens</a:t>
            </a: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Genom att återställa jord och integrera djur kan regenerativa metoder hjälpa jordbruket att anpassa sig till klimatförändringar och extrema väderhändelser.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oogle Shape;325;p15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326" name="Google Shape;326;p15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27" name="Google Shape;327;p15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8" name="Google Shape;328;p15"/>
          <p:cNvSpPr txBox="1"/>
          <p:nvPr/>
        </p:nvSpPr>
        <p:spPr>
          <a:xfrm>
            <a:off x="1905000" y="569171"/>
            <a:ext cx="14401800" cy="1489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09750"/>
              </a:lnSpc>
              <a:buSzPts val="4400"/>
            </a:pPr>
            <a:r>
              <a:rPr lang="sv-SE" sz="4400" b="1" dirty="0"/>
              <a:t>Utmaningar vid införande av regenerativt jordbruk och besättningshälsa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5"/>
          <p:cNvSpPr/>
          <p:nvPr/>
        </p:nvSpPr>
        <p:spPr>
          <a:xfrm>
            <a:off x="457200" y="2705100"/>
            <a:ext cx="17602200" cy="6494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Utmaningar:</a:t>
            </a:r>
          </a:p>
          <a:p>
            <a:pPr lvl="0">
              <a:buSzPts val="3200"/>
            </a:pPr>
            <a:endParaRPr lang="sv-SE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Omställningskostnader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Att gå från konventionellt till regenerativt jordbruk kan kräva investeringar i utbildning, infrastruktur och utrustning.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Kunskapsluckor: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Regenerativt jordbruk och besättningshälsa kräver kunskap om ekologi, jordvetenskap och djurhållning.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Marknads- och policysvårigheter: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Brist på ekonomiska incitament, svårigheter att nå marknaden med sina produkter samt regulatoriska hinder (t.ex. virtuellt stängsel).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Besättningshälsa: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Övervakning av djurhälsa i betesbaserade system kräver kunskap om djurobservation, hantering och sjukdomsförebyggande åtgärder.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oogle Shape;334;p16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335" name="Google Shape;335;p16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36" name="Google Shape;336;p16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7" name="Google Shape;337;p16"/>
          <p:cNvSpPr txBox="1"/>
          <p:nvPr/>
        </p:nvSpPr>
        <p:spPr>
          <a:xfrm>
            <a:off x="1905000" y="569171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09750"/>
              </a:lnSpc>
              <a:buSzPts val="4400"/>
            </a:pPr>
            <a:r>
              <a:rPr lang="en-US" sz="4400" b="1" dirty="0" err="1"/>
              <a:t>Utmaningar</a:t>
            </a:r>
            <a:r>
              <a:rPr lang="en-US" sz="4400" b="1" dirty="0"/>
              <a:t> i </a:t>
            </a:r>
            <a:r>
              <a:rPr lang="en-US" sz="4400" b="1" dirty="0" err="1"/>
              <a:t>reproduktion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6"/>
          <p:cNvSpPr/>
          <p:nvPr/>
        </p:nvSpPr>
        <p:spPr>
          <a:xfrm>
            <a:off x="522923" y="4000500"/>
            <a:ext cx="6489854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3200"/>
            </a:pPr>
            <a:r>
              <a:rPr lang="sv-SE" sz="32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Exempel på utmaningar med reproduktion i naturliga </a:t>
            </a:r>
            <a:r>
              <a:rPr lang="sv-SE" sz="3200" b="1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betäckningssystem</a:t>
            </a:r>
            <a:endParaRPr sz="32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6"/>
          <p:cNvSpPr/>
          <p:nvPr/>
        </p:nvSpPr>
        <p:spPr>
          <a:xfrm>
            <a:off x="8458200" y="3554224"/>
            <a:ext cx="7620000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 kan vara svårare </a:t>
            </a: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 övervaka dräktighetsresultat</a:t>
            </a:r>
            <a:r>
              <a:rPr lang="sv-SE" sz="3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lvl="0" algn="ctr">
              <a:buSzPts val="3200"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till att hanen är </a:t>
            </a: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frisk, fertil och kan betäcka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alla honor i tid.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6"/>
          <p:cNvSpPr/>
          <p:nvPr/>
        </p:nvSpPr>
        <p:spPr>
          <a:xfrm>
            <a:off x="8033479" y="2709470"/>
            <a:ext cx="8229600" cy="6439940"/>
          </a:xfrm>
          <a:prstGeom prst="rect">
            <a:avLst/>
          </a:prstGeom>
          <a:noFill/>
          <a:ln w="762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oogle Shape;345;p17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346" name="Google Shape;346;p17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47" name="Google Shape;347;p17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8" name="Google Shape;348;p17"/>
          <p:cNvSpPr txBox="1"/>
          <p:nvPr/>
        </p:nvSpPr>
        <p:spPr>
          <a:xfrm>
            <a:off x="1905000" y="569171"/>
            <a:ext cx="14401800" cy="1489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09750"/>
              </a:lnSpc>
              <a:buSzPts val="4400"/>
            </a:pPr>
            <a:r>
              <a:rPr lang="sv-SE" sz="4400" b="1" dirty="0"/>
              <a:t>Utmaningar vid införande av regenerativt jordbruk och besättningshälsa</a:t>
            </a:r>
          </a:p>
        </p:txBody>
      </p:sp>
      <p:sp>
        <p:nvSpPr>
          <p:cNvPr id="349" name="Google Shape;349;p17"/>
          <p:cNvSpPr/>
          <p:nvPr/>
        </p:nvSpPr>
        <p:spPr>
          <a:xfrm>
            <a:off x="8458200" y="3118033"/>
            <a:ext cx="9448800" cy="3046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Nackdelar</a:t>
            </a:r>
          </a:p>
          <a:p>
            <a:pPr lvl="0">
              <a:buSzPts val="3200"/>
            </a:pPr>
            <a:endParaRPr lang="sv-SE" sz="3200" b="1" dirty="0">
              <a:solidFill>
                <a:srgbClr val="1D1D1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Får kan sprida </a:t>
            </a:r>
            <a:r>
              <a:rPr lang="sv-SE" sz="3200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Johne’s</a:t>
            </a:r>
            <a:r>
              <a:rPr lang="sv-SE" sz="3200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sjukdom, BVD och </a:t>
            </a:r>
            <a:r>
              <a:rPr lang="sv-SE" sz="3200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leptospiros</a:t>
            </a:r>
            <a:r>
              <a:rPr lang="sv-SE" sz="3200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lvl="0">
              <a:buSzPts val="3200"/>
            </a:pPr>
            <a:endParaRPr lang="sv-SE" sz="3200" dirty="0">
              <a:solidFill>
                <a:srgbClr val="1D1D1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Sammanbetning</a:t>
            </a:r>
            <a:r>
              <a:rPr lang="sv-SE" sz="3200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av kor och får kan leda till spridning av dessa sjukdomar mellan arterna.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7"/>
          <p:cNvSpPr/>
          <p:nvPr/>
        </p:nvSpPr>
        <p:spPr>
          <a:xfrm>
            <a:off x="152400" y="3112412"/>
            <a:ext cx="8001000" cy="4124206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2800"/>
            </a:pPr>
            <a:r>
              <a:rPr lang="sv-SE" sz="2800" b="1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Fördelar</a:t>
            </a:r>
          </a:p>
          <a:p>
            <a:pPr lvl="0">
              <a:buSzPts val="2800"/>
            </a:pPr>
            <a:endParaRPr lang="sv-SE" sz="2800" b="1" dirty="0">
              <a:solidFill>
                <a:srgbClr val="1D1D1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2800"/>
            </a:pPr>
            <a:r>
              <a:rPr lang="sv-SE" sz="2800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Får betar delar av hagen och äter vissa ogräs som kor inte vill äta. Detta förbättrar betets kvalitet.</a:t>
            </a:r>
          </a:p>
          <a:p>
            <a:pPr lvl="0">
              <a:buSzPts val="2800"/>
            </a:pPr>
            <a:endParaRPr lang="sv-SE" sz="2800" dirty="0">
              <a:solidFill>
                <a:srgbClr val="1D1D1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2800"/>
            </a:pPr>
            <a:r>
              <a:rPr lang="sv-SE" sz="2800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De vanligaste mag-tarmparasiterna som påverkar kor smittar inte får. </a:t>
            </a:r>
            <a:r>
              <a:rPr lang="sv-SE" sz="2800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Sammanbetning</a:t>
            </a:r>
            <a:r>
              <a:rPr lang="sv-SE" sz="2800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ger utspädningseffekt och minskar risk för parasiter hos kor.</a:t>
            </a:r>
            <a:endParaRPr sz="140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351" name="Google Shape;351;p17"/>
          <p:cNvSpPr/>
          <p:nvPr/>
        </p:nvSpPr>
        <p:spPr>
          <a:xfrm>
            <a:off x="4116905" y="2284960"/>
            <a:ext cx="865756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Ska vi ha kor och får på bete ihop?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2" name="Google Shape;352;p17" descr="http://www.kambogard.se/media/20140606_095439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53600" y="6500710"/>
            <a:ext cx="6392516" cy="359579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7" name="Google Shape;357;p18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358" name="Google Shape;358;p18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59" name="Google Shape;359;p18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0" name="Google Shape;360;p18"/>
          <p:cNvSpPr txBox="1"/>
          <p:nvPr/>
        </p:nvSpPr>
        <p:spPr>
          <a:xfrm>
            <a:off x="1905000" y="569171"/>
            <a:ext cx="14401800" cy="1489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09750"/>
              </a:lnSpc>
              <a:buSzPts val="4400"/>
            </a:pPr>
            <a:r>
              <a:rPr lang="sv-SE" sz="4400" b="1" dirty="0"/>
              <a:t>Utmaningar vid införande av regenerativt jordbruk och besättningshälsa</a:t>
            </a:r>
          </a:p>
        </p:txBody>
      </p:sp>
      <p:sp>
        <p:nvSpPr>
          <p:cNvPr id="361" name="Google Shape;361;p18"/>
          <p:cNvSpPr/>
          <p:nvPr/>
        </p:nvSpPr>
        <p:spPr>
          <a:xfrm>
            <a:off x="381000" y="4000500"/>
            <a:ext cx="10678116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>
              <a:buClr>
                <a:schemeClr val="dk1"/>
              </a:buClr>
              <a:buSzPts val="3200"/>
              <a:buFont typeface="Arial"/>
              <a:buChar char="•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Säkerställa lönsamhet och hållbarhet</a:t>
            </a:r>
          </a:p>
          <a:p>
            <a:pPr marL="457200" lvl="0" indent="-457200">
              <a:buClr>
                <a:schemeClr val="dk1"/>
              </a:buClr>
              <a:buSzPts val="3200"/>
              <a:buFont typeface="Arial"/>
              <a:buChar char="•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>
              <a:buClr>
                <a:schemeClr val="dk1"/>
              </a:buClr>
              <a:buSzPts val="3200"/>
              <a:buFont typeface="Arial"/>
              <a:buChar char="•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Öka lantbrukarnas införande av dessa metoder</a:t>
            </a:r>
          </a:p>
          <a:p>
            <a:pPr marL="457200" lvl="0" indent="-457200">
              <a:buClr>
                <a:schemeClr val="dk1"/>
              </a:buClr>
              <a:buSzPts val="3200"/>
              <a:buFont typeface="Arial"/>
              <a:buChar char="•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>
              <a:buClr>
                <a:schemeClr val="dk1"/>
              </a:buClr>
              <a:buSzPts val="3200"/>
              <a:buFont typeface="Arial"/>
              <a:buChar char="•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Få marknaden att se mervärde och ge bättre pris</a:t>
            </a:r>
          </a:p>
          <a:p>
            <a:pPr marL="457200" lvl="0" indent="-457200">
              <a:buClr>
                <a:schemeClr val="dk1"/>
              </a:buClr>
              <a:buSzPts val="3200"/>
              <a:buFont typeface="Arial"/>
              <a:buChar char="•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>
              <a:buClr>
                <a:schemeClr val="dk1"/>
              </a:buClr>
              <a:buSzPts val="3200"/>
              <a:buFont typeface="Arial"/>
              <a:buChar char="•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Skaffa certifiering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2" name="Google Shape;362;p18" descr="كيف تُخفّض النّفقات وتضمن الرّبحية Profitability - التخطيط وسير العمل 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59116" y="3390900"/>
            <a:ext cx="6400800" cy="426720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" name="Google Shape;367;p19"/>
          <p:cNvGrpSpPr/>
          <p:nvPr/>
        </p:nvGrpSpPr>
        <p:grpSpPr>
          <a:xfrm>
            <a:off x="0" y="7694315"/>
            <a:ext cx="10926496" cy="737745"/>
            <a:chOff x="0" y="-38100"/>
            <a:chExt cx="2877760" cy="194303"/>
          </a:xfrm>
        </p:grpSpPr>
        <p:sp>
          <p:nvSpPr>
            <p:cNvPr id="368" name="Google Shape;368;p19"/>
            <p:cNvSpPr/>
            <p:nvPr/>
          </p:nvSpPr>
          <p:spPr>
            <a:xfrm>
              <a:off x="0" y="0"/>
              <a:ext cx="2877760" cy="156203"/>
            </a:xfrm>
            <a:custGeom>
              <a:avLst/>
              <a:gdLst/>
              <a:ahLst/>
              <a:cxnLst/>
              <a:rect l="l" t="t" r="r" b="b"/>
              <a:pathLst>
                <a:path w="2877760" h="156203" extrusionOk="0">
                  <a:moveTo>
                    <a:pt x="0" y="0"/>
                  </a:moveTo>
                  <a:lnTo>
                    <a:pt x="2877760" y="0"/>
                  </a:lnTo>
                  <a:lnTo>
                    <a:pt x="2877760" y="156203"/>
                  </a:lnTo>
                  <a:lnTo>
                    <a:pt x="0" y="15620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69" name="Google Shape;369;p19"/>
            <p:cNvSpPr txBox="1"/>
            <p:nvPr/>
          </p:nvSpPr>
          <p:spPr>
            <a:xfrm>
              <a:off x="0" y="-38100"/>
              <a:ext cx="2877760" cy="1943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0" name="Google Shape;370;p19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71" name="Google Shape;371;p19"/>
          <p:cNvGrpSpPr/>
          <p:nvPr/>
        </p:nvGrpSpPr>
        <p:grpSpPr>
          <a:xfrm>
            <a:off x="537505" y="784708"/>
            <a:ext cx="8849594" cy="1787042"/>
            <a:chOff x="0" y="-38100"/>
            <a:chExt cx="2201205" cy="444500"/>
          </a:xfrm>
        </p:grpSpPr>
        <p:sp>
          <p:nvSpPr>
            <p:cNvPr id="372" name="Google Shape;372;p19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 extrusionOk="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73" name="Google Shape;373;p19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4" name="Google Shape;374;p19"/>
          <p:cNvSpPr txBox="1"/>
          <p:nvPr/>
        </p:nvSpPr>
        <p:spPr>
          <a:xfrm>
            <a:off x="1028700" y="1248804"/>
            <a:ext cx="7293219" cy="138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92000"/>
              </a:lnSpc>
              <a:buSzPts val="4888"/>
            </a:pPr>
            <a:r>
              <a:rPr lang="en-US" sz="4888" b="1" dirty="0" err="1"/>
              <a:t>Avsnitt</a:t>
            </a:r>
            <a:r>
              <a:rPr lang="en-US" sz="4888" b="1" dirty="0"/>
              <a:t> 3: </a:t>
            </a:r>
            <a:r>
              <a:rPr lang="en-US" sz="4888" b="1" dirty="0" err="1"/>
              <a:t>Tillämpning</a:t>
            </a:r>
            <a:r>
              <a:rPr lang="en-US" sz="4888" b="1" dirty="0"/>
              <a:t> i </a:t>
            </a:r>
            <a:r>
              <a:rPr lang="en-US" sz="4888" b="1" dirty="0" err="1"/>
              <a:t>regenerativt</a:t>
            </a:r>
            <a:r>
              <a:rPr lang="en-US" sz="4888" b="1" dirty="0"/>
              <a:t> </a:t>
            </a:r>
            <a:r>
              <a:rPr lang="en-US" sz="4888" b="1" dirty="0" err="1"/>
              <a:t>jordbruk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19"/>
          <p:cNvSpPr txBox="1"/>
          <p:nvPr/>
        </p:nvSpPr>
        <p:spPr>
          <a:xfrm>
            <a:off x="537505" y="3516180"/>
            <a:ext cx="11578295" cy="34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9983"/>
              </a:lnSpc>
              <a:buSzPts val="2969"/>
            </a:pPr>
            <a:r>
              <a:rPr lang="sv-SE" sz="2969" dirty="0"/>
              <a:t>Praktiska tekniker och metoder med exempel</a:t>
            </a:r>
          </a:p>
          <a:p>
            <a:pPr lvl="0">
              <a:lnSpc>
                <a:spcPct val="149983"/>
              </a:lnSpc>
              <a:buSzPts val="2969"/>
            </a:pPr>
            <a:endParaRPr lang="sv-SE" sz="2969" dirty="0"/>
          </a:p>
          <a:p>
            <a:pPr marL="457200" lvl="0" indent="-457200">
              <a:lnSpc>
                <a:spcPct val="149983"/>
              </a:lnSpc>
              <a:buSzPts val="2969"/>
              <a:buFont typeface="Arial" panose="020B0604020202020204" pitchFamily="34" charset="0"/>
              <a:buChar char="•"/>
            </a:pPr>
            <a:r>
              <a:rPr lang="sv-SE" sz="2969" dirty="0"/>
              <a:t>Regelbunden </a:t>
            </a:r>
            <a:r>
              <a:rPr lang="sv-SE" sz="2969" dirty="0" smtClean="0"/>
              <a:t>hälsobedömning</a:t>
            </a:r>
          </a:p>
          <a:p>
            <a:pPr marL="457200" lvl="0" indent="-457200">
              <a:lnSpc>
                <a:spcPct val="149983"/>
              </a:lnSpc>
              <a:buSzPts val="2969"/>
              <a:buFont typeface="Arial" panose="020B0604020202020204" pitchFamily="34" charset="0"/>
              <a:buChar char="•"/>
            </a:pPr>
            <a:r>
              <a:rPr lang="sv-SE" sz="2969" dirty="0" smtClean="0"/>
              <a:t>Övervakning </a:t>
            </a:r>
            <a:r>
              <a:rPr lang="sv-SE" sz="2969" dirty="0"/>
              <a:t>av reproduktiv </a:t>
            </a:r>
            <a:r>
              <a:rPr lang="sv-SE" sz="2969" dirty="0" smtClean="0"/>
              <a:t>hälsa</a:t>
            </a:r>
          </a:p>
          <a:p>
            <a:pPr marL="457200" lvl="0" indent="-457200">
              <a:lnSpc>
                <a:spcPct val="149983"/>
              </a:lnSpc>
              <a:buSzPts val="2969"/>
              <a:buFont typeface="Arial" panose="020B0604020202020204" pitchFamily="34" charset="0"/>
              <a:buChar char="•"/>
            </a:pPr>
            <a:r>
              <a:rPr lang="sv-SE" sz="2969" dirty="0" smtClean="0"/>
              <a:t>Användning </a:t>
            </a:r>
            <a:r>
              <a:rPr lang="sv-SE" sz="2969" dirty="0"/>
              <a:t>av teknik för tidig upptäckt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oogle Shape;380;p20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381" name="Google Shape;381;p20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82" name="Google Shape;382;p20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3" name="Google Shape;383;p20"/>
          <p:cNvSpPr txBox="1"/>
          <p:nvPr/>
        </p:nvSpPr>
        <p:spPr>
          <a:xfrm>
            <a:off x="1905000" y="569171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09750"/>
              </a:lnSpc>
              <a:buSzPts val="4400"/>
            </a:pP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Regelbunden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hälsobedömning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20"/>
          <p:cNvSpPr/>
          <p:nvPr/>
        </p:nvSpPr>
        <p:spPr>
          <a:xfrm>
            <a:off x="196629" y="2140299"/>
            <a:ext cx="8686800" cy="6986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Teknik</a:t>
            </a:r>
            <a:r>
              <a:rPr lang="en-US" sz="32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Regelbundna visuella och fysiska hälsokontroller</a:t>
            </a:r>
            <a:r>
              <a:rPr lang="en-US" sz="3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Kroppskonditionsbedömning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Kontrollera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regelbundet</a:t>
            </a:r>
            <a:endParaRPr lang="en-US" sz="32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endParaRPr lang="en-US" sz="3200" b="1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Beteendetecken: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 uppmärksam på obehag, slöhet, eller förändringar i aktivitet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Utseende: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Kontrollera hud, svullnad och ovanlig sekret från ögon, öron, näsa eller vulva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Vitalparametrar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Mät temperatur och andning för att upptäcka feber eller stress</a:t>
            </a:r>
            <a:r>
              <a:rPr lang="en-US" sz="320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385" name="Google Shape;385;p20"/>
          <p:cNvSpPr/>
          <p:nvPr/>
        </p:nvSpPr>
        <p:spPr>
          <a:xfrm>
            <a:off x="9982200" y="2230815"/>
            <a:ext cx="8077200" cy="6001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Exempel:</a:t>
            </a:r>
          </a:p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lantbrukare noterade lägre betesaktivitet hos en ko</a:t>
            </a: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Vid närmare undersökning hade kon förhöjd kroppstemperatur (38,6°C) och näsflöde.</a:t>
            </a:r>
          </a:p>
          <a:p>
            <a:pPr lvl="0">
              <a:buSzPts val="3200"/>
            </a:pPr>
            <a:endParaRPr lang="sv-SE" sz="32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isolerades direkt och veterinär kontaktades.</a:t>
            </a:r>
          </a:p>
          <a:p>
            <a:pPr lvl="0">
              <a:buSzPts val="3200"/>
            </a:pPr>
            <a:endParaRPr lang="sv-SE" sz="32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Tidig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upptäckten förhindrade smitta – kon återhämtade sig på några dagar.</a:t>
            </a:r>
            <a:endParaRPr sz="140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" name="Google Shape;390;p21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391" name="Google Shape;391;p21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92" name="Google Shape;392;p21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3" name="Google Shape;393;p21"/>
          <p:cNvSpPr txBox="1"/>
          <p:nvPr/>
        </p:nvSpPr>
        <p:spPr>
          <a:xfrm>
            <a:off x="1905000" y="569171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09750"/>
              </a:lnSpc>
              <a:buSzPts val="4400"/>
            </a:pP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Övervakning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reproduktiv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hälsa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21"/>
          <p:cNvSpPr/>
          <p:nvPr/>
        </p:nvSpPr>
        <p:spPr>
          <a:xfrm>
            <a:off x="196629" y="2140299"/>
            <a:ext cx="8686800" cy="597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Teknik:</a:t>
            </a:r>
          </a:p>
          <a:p>
            <a:pPr lvl="0" algn="ctr">
              <a:buSzPts val="3200"/>
            </a:pPr>
            <a:endParaRPr lang="sv-SE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Brunstkontroll: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Övervaka tecken som ökat ljudande, oro och ridning.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Dräktighetskontroll: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Följ upp beräknade kalvdatum och kontrollera kroppsliga förändringar som juverutveckling.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Efterkontroller: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Kontrollera att kon </a:t>
            </a:r>
            <a:r>
              <a:rPr lang="sv-SE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brunstar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om efter kalvning och inte lider av kvarbliven efterbörd eller livmoderinflammation.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21"/>
          <p:cNvSpPr/>
          <p:nvPr/>
        </p:nvSpPr>
        <p:spPr>
          <a:xfrm>
            <a:off x="9982200" y="2230815"/>
            <a:ext cx="8077200" cy="526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Exempel:</a:t>
            </a:r>
          </a:p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Lantbrukaren vet att denne ska kontakta veterinär </a:t>
            </a: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för:</a:t>
            </a:r>
          </a:p>
          <a:p>
            <a:pPr marL="457200" lvl="0" indent="-457200">
              <a:lnSpc>
                <a:spcPct val="150000"/>
              </a:lnSpc>
              <a:buSzPts val="3200"/>
              <a:buFont typeface="Arial" panose="020B0604020202020204" pitchFamily="34" charset="0"/>
              <a:buChar char="•"/>
            </a:pP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Kor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 flytning mer än 30 dagar efter </a:t>
            </a: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kalvning</a:t>
            </a:r>
          </a:p>
          <a:p>
            <a:pPr marL="457200" lvl="0" indent="-457200">
              <a:lnSpc>
                <a:spcPct val="150000"/>
              </a:lnSpc>
              <a:buSzPts val="3200"/>
              <a:buFont typeface="Arial" panose="020B0604020202020204" pitchFamily="34" charset="0"/>
              <a:buChar char="•"/>
            </a:pP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Kor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utan </a:t>
            </a: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brunsttecken</a:t>
            </a:r>
          </a:p>
          <a:p>
            <a:pPr marL="457200" lvl="0" indent="-457200">
              <a:lnSpc>
                <a:spcPct val="150000"/>
              </a:lnSpc>
              <a:buSzPts val="3200"/>
              <a:buFont typeface="Arial" panose="020B0604020202020204" pitchFamily="34" charset="0"/>
              <a:buChar char="•"/>
            </a:pP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Kor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 långvariga eller återkommande brunsttecken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Google Shape;400;p22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01" name="Google Shape;401;p22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02" name="Google Shape;402;p22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3" name="Google Shape;403;p22"/>
          <p:cNvSpPr txBox="1"/>
          <p:nvPr/>
        </p:nvSpPr>
        <p:spPr>
          <a:xfrm>
            <a:off x="1905000" y="569171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09750"/>
              </a:lnSpc>
              <a:buSzPts val="4400"/>
            </a:pP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Teknik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tidig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upptäckt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22"/>
          <p:cNvSpPr/>
          <p:nvPr/>
        </p:nvSpPr>
        <p:spPr>
          <a:xfrm>
            <a:off x="196629" y="2140299"/>
            <a:ext cx="8686800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Teknik:</a:t>
            </a:r>
          </a:p>
          <a:p>
            <a:pPr lvl="0" algn="ctr">
              <a:buSzPts val="3200"/>
            </a:pPr>
            <a:endParaRPr lang="sv-SE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Aktivitetsmätare/</a:t>
            </a:r>
            <a:r>
              <a:rPr lang="sv-SE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pedometrar</a:t>
            </a: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kan användas </a:t>
            </a:r>
            <a:r>
              <a:rPr lang="sv-SE" sz="3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för:</a:t>
            </a:r>
          </a:p>
          <a:p>
            <a:pPr marL="457200" lvl="0" indent="-457200">
              <a:lnSpc>
                <a:spcPct val="150000"/>
              </a:lnSpc>
              <a:buSzPts val="3200"/>
              <a:buFont typeface="Arial" panose="020B0604020202020204" pitchFamily="34" charset="0"/>
              <a:buChar char="•"/>
            </a:pP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Upptäckt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 </a:t>
            </a: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hälta</a:t>
            </a:r>
          </a:p>
          <a:p>
            <a:pPr marL="457200" lvl="0" indent="-457200">
              <a:lnSpc>
                <a:spcPct val="150000"/>
              </a:lnSpc>
              <a:buSzPts val="3200"/>
              <a:buFont typeface="Arial" panose="020B0604020202020204" pitchFamily="34" charset="0"/>
              <a:buChar char="•"/>
            </a:pP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Övervakning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 reproduktiv </a:t>
            </a: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hälsa</a:t>
            </a:r>
          </a:p>
          <a:p>
            <a:pPr marL="457200" lvl="0" indent="-457200">
              <a:lnSpc>
                <a:spcPct val="150000"/>
              </a:lnSpc>
              <a:buSzPts val="3200"/>
              <a:buFont typeface="Arial" panose="020B0604020202020204" pitchFamily="34" charset="0"/>
              <a:buChar char="•"/>
            </a:pP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Tidig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upptäckt av stress och sjukdom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2"/>
          <p:cNvSpPr/>
          <p:nvPr/>
        </p:nvSpPr>
        <p:spPr>
          <a:xfrm>
            <a:off x="9982200" y="2230815"/>
            <a:ext cx="8077200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Exempel:</a:t>
            </a:r>
          </a:p>
          <a:p>
            <a:pPr lvl="0">
              <a:lnSpc>
                <a:spcPct val="150000"/>
              </a:lnSpc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mjölkbonde använde </a:t>
            </a:r>
            <a:r>
              <a:rPr lang="sv-SE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pedometrar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för att följa brunst hos kor.</a:t>
            </a:r>
          </a:p>
          <a:p>
            <a:pPr lvl="0">
              <a:lnSpc>
                <a:spcPct val="150000"/>
              </a:lnSpc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visade ökad rörelse hos en ko – vilket oftast signalerar brunst.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" name="Google Shape;410;p23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11" name="Google Shape;411;p23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12" name="Google Shape;412;p23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3" name="Google Shape;413;p23"/>
          <p:cNvSpPr txBox="1"/>
          <p:nvPr/>
        </p:nvSpPr>
        <p:spPr>
          <a:xfrm>
            <a:off x="1905000" y="569171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09750"/>
              </a:lnSpc>
              <a:buSzPts val="4400"/>
            </a:pPr>
            <a:r>
              <a:rPr lang="sv-SE" sz="4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Exempel </a:t>
            </a:r>
            <a:r>
              <a:rPr lang="sv-SE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på parasitkontroll i fårbesättningar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23"/>
          <p:cNvSpPr/>
          <p:nvPr/>
        </p:nvSpPr>
        <p:spPr>
          <a:xfrm>
            <a:off x="5151620" y="2857500"/>
            <a:ext cx="7239000" cy="6633770"/>
          </a:xfrm>
          <a:prstGeom prst="flowChartOr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3"/>
          <p:cNvSpPr/>
          <p:nvPr/>
        </p:nvSpPr>
        <p:spPr>
          <a:xfrm>
            <a:off x="5486400" y="4525246"/>
            <a:ext cx="325287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400"/>
            </a:pPr>
            <a:r>
              <a:rPr lang="en-US" sz="2400" b="1" dirty="0" err="1" smtClean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Vår</a:t>
            </a:r>
            <a:endParaRPr lang="en-US" sz="2400" b="1" dirty="0" smtClean="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SzPts val="2400"/>
            </a:pPr>
            <a:r>
              <a:rPr lang="en-US" sz="2400" b="1" dirty="0" smtClean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400" b="1" dirty="0" err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behandling</a:t>
            </a:r>
            <a:r>
              <a:rPr lang="en-US" sz="2400" b="1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före</a:t>
            </a:r>
            <a:r>
              <a:rPr lang="en-US" sz="2400" b="1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bete</a:t>
            </a:r>
            <a:r>
              <a:rPr lang="en-US" sz="2400" b="1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400" b="1" i="0" u="none" strike="noStrike" cap="none" dirty="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23"/>
          <p:cNvSpPr/>
          <p:nvPr/>
        </p:nvSpPr>
        <p:spPr>
          <a:xfrm>
            <a:off x="76200" y="2326181"/>
            <a:ext cx="5486400" cy="3253671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07000"/>
              </a:lnSpc>
              <a:buSzPts val="2400"/>
            </a:pPr>
            <a:r>
              <a:rPr lang="sv-SE" sz="2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Avmaska före utsläpp om nödvändigt</a:t>
            </a:r>
            <a:r>
              <a:rPr lang="sv-SE" sz="24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lvl="0">
              <a:lnSpc>
                <a:spcPct val="107000"/>
              </a:lnSpc>
              <a:buSzPts val="2400"/>
            </a:pPr>
            <a:r>
              <a:rPr lang="sv-SE" sz="2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Övervakning: Genomför träckprov för att avgöra parasitbörda och behandla vid behov. Undvik onödig massbehandling för att motverka resistens.</a:t>
            </a:r>
            <a:endParaRPr lang="sv-SE" sz="2400" dirty="0" smtClea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07000"/>
              </a:lnSpc>
              <a:buSzPts val="2400"/>
            </a:pPr>
            <a:endParaRPr lang="sv-SE" sz="2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07000"/>
              </a:lnSpc>
              <a:buSzPts val="2400"/>
            </a:pPr>
            <a:r>
              <a:rPr lang="sv-SE" sz="24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Målparasiter</a:t>
            </a:r>
            <a:r>
              <a:rPr lang="sv-SE" sz="2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Nematoder, särskilt </a:t>
            </a:r>
            <a:r>
              <a:rPr lang="sv-SE" sz="24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Nematodirus</a:t>
            </a:r>
            <a:r>
              <a:rPr lang="sv-SE" sz="2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4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battus</a:t>
            </a:r>
            <a:r>
              <a:rPr lang="sv-SE" sz="2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hos lamm på våren.</a:t>
            </a:r>
            <a:endParaRPr sz="2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23"/>
          <p:cNvSpPr/>
          <p:nvPr/>
        </p:nvSpPr>
        <p:spPr>
          <a:xfrm>
            <a:off x="9078988" y="4381500"/>
            <a:ext cx="2970044" cy="882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07000"/>
              </a:lnSpc>
              <a:buSzPts val="2400"/>
            </a:pPr>
            <a:r>
              <a:rPr lang="en-US" sz="2400" b="1" dirty="0" err="1" smtClean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Tidig</a:t>
            </a:r>
            <a:r>
              <a:rPr lang="en-US" sz="2400" b="1" dirty="0" smtClean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till </a:t>
            </a:r>
            <a:r>
              <a:rPr lang="en-US" sz="2400" b="1" dirty="0" err="1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midsommar</a:t>
            </a:r>
            <a:r>
              <a:rPr lang="en-US" sz="2400" b="1" dirty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400" b="1" dirty="0" err="1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betesäsong</a:t>
            </a:r>
            <a:r>
              <a:rPr lang="en-US" sz="2400" b="1" dirty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400" b="1" i="0" u="none" strike="noStrike" cap="none" dirty="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23"/>
          <p:cNvSpPr/>
          <p:nvPr/>
        </p:nvSpPr>
        <p:spPr>
          <a:xfrm>
            <a:off x="12253834" y="2171700"/>
            <a:ext cx="6034166" cy="2463326"/>
          </a:xfrm>
          <a:prstGeom prst="rect">
            <a:avLst/>
          </a:prstGeom>
          <a:gradFill>
            <a:gsLst>
              <a:gs pos="0">
                <a:srgbClr val="C8B2E9"/>
              </a:gs>
              <a:gs pos="35000">
                <a:srgbClr val="D6CAED"/>
              </a:gs>
              <a:gs pos="100000">
                <a:srgbClr val="EFE8FA"/>
              </a:gs>
            </a:gsLst>
            <a:lin ang="16200000" scaled="0"/>
          </a:gradFill>
          <a:ln w="9525" cap="flat" cmpd="sng">
            <a:solidFill>
              <a:srgbClr val="7C5F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07000"/>
              </a:lnSpc>
              <a:buSzPts val="2400"/>
            </a:pP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Lammbehandling: Lamm är känsliga för parasiter efter några veckor på bete och kan behöva en eller två behandlingar</a:t>
            </a:r>
            <a:r>
              <a:rPr lang="sv-SE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lvl="0">
              <a:lnSpc>
                <a:spcPct val="107000"/>
              </a:lnSpc>
              <a:buSzPts val="2400"/>
            </a:pPr>
            <a:endParaRPr lang="sv-S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07000"/>
              </a:lnSpc>
              <a:buSzPts val="2400"/>
            </a:pP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Resistenstest: Testa regelbundet effekten av behandlingar.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23"/>
          <p:cNvSpPr/>
          <p:nvPr/>
        </p:nvSpPr>
        <p:spPr>
          <a:xfrm>
            <a:off x="8890265" y="6286500"/>
            <a:ext cx="3127523" cy="167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07000"/>
              </a:lnSpc>
              <a:buSzPts val="2400"/>
            </a:pPr>
            <a:r>
              <a:rPr lang="sv-SE" sz="2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Höst</a:t>
            </a:r>
          </a:p>
          <a:p>
            <a:pPr lvl="0" algn="ctr">
              <a:lnSpc>
                <a:spcPct val="107000"/>
              </a:lnSpc>
              <a:buSzPts val="2400"/>
            </a:pPr>
            <a:r>
              <a:rPr lang="sv-SE" sz="2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(före inhysning eller slutet av </a:t>
            </a:r>
            <a:r>
              <a:rPr lang="sv-SE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betesäsongen</a:t>
            </a:r>
            <a:r>
              <a:rPr lang="sv-SE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3"/>
          <p:cNvSpPr/>
          <p:nvPr/>
        </p:nvSpPr>
        <p:spPr>
          <a:xfrm>
            <a:off x="12368134" y="6819900"/>
            <a:ext cx="5805566" cy="2463326"/>
          </a:xfrm>
          <a:prstGeom prst="rect">
            <a:avLst/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0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07000"/>
              </a:lnSpc>
              <a:buSzPts val="2400"/>
            </a:pP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Endast behandla lamm och tackor med dålig hälsa eller hög parasitbörda enligt träckprov</a:t>
            </a:r>
            <a:r>
              <a:rPr lang="sv-SE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lvl="0">
              <a:lnSpc>
                <a:spcPct val="107000"/>
              </a:lnSpc>
              <a:buSzPts val="2400"/>
            </a:pPr>
            <a:endParaRPr lang="sv-SE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07000"/>
              </a:lnSpc>
              <a:buSzPts val="2400"/>
            </a:pP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Ytterligare parasitproblem: Följ leverflundra (</a:t>
            </a:r>
            <a:r>
              <a:rPr lang="sv-SE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Fasciola</a:t>
            </a: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hepatica</a:t>
            </a: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i fuktiga områden och behandla vid behov.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3"/>
          <p:cNvSpPr/>
          <p:nvPr/>
        </p:nvSpPr>
        <p:spPr>
          <a:xfrm>
            <a:off x="5569941" y="6819900"/>
            <a:ext cx="3016275" cy="487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07000"/>
              </a:lnSpc>
              <a:buSzPts val="2400"/>
            </a:pPr>
            <a:r>
              <a:rPr lang="en-US" sz="2400" b="1" dirty="0" err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Allmänna</a:t>
            </a:r>
            <a:r>
              <a:rPr lang="en-US" sz="2400" b="1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riktlinjer</a:t>
            </a:r>
            <a:r>
              <a:rPr lang="en-US" sz="2400" b="1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400" b="1" i="0" u="none" strike="noStrike" cap="none"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3"/>
          <p:cNvSpPr/>
          <p:nvPr/>
        </p:nvSpPr>
        <p:spPr>
          <a:xfrm>
            <a:off x="0" y="6557599"/>
            <a:ext cx="5021551" cy="3046948"/>
          </a:xfrm>
          <a:prstGeom prst="rect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2400"/>
            </a:pPr>
            <a:r>
              <a:rPr lang="sv-S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Roterande betesmarker: Minska parasitbördan genom att flytta djur mellan hagar</a:t>
            </a:r>
            <a:r>
              <a:rPr lang="sv-SE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lvl="0">
              <a:buSzPts val="2400"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Implement resistance testing: Regularly perform resistance tests to ensure the effectiveness of treatments.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24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28" name="Google Shape;428;p24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29" name="Google Shape;429;p24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0" name="Google Shape;430;p24"/>
          <p:cNvSpPr txBox="1"/>
          <p:nvPr/>
        </p:nvSpPr>
        <p:spPr>
          <a:xfrm>
            <a:off x="1905000" y="569171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09750"/>
              </a:lnSpc>
              <a:buSzPts val="4400"/>
            </a:pPr>
            <a:r>
              <a:rPr lang="en-US" sz="4400" b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Exempel</a:t>
            </a:r>
            <a:r>
              <a:rPr lang="en-US" sz="4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på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vaccinering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24"/>
          <p:cNvSpPr/>
          <p:nvPr/>
        </p:nvSpPr>
        <p:spPr>
          <a:xfrm>
            <a:off x="5151620" y="2857500"/>
            <a:ext cx="7239000" cy="6633770"/>
          </a:xfrm>
          <a:prstGeom prst="flowChartOr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4"/>
          <p:cNvSpPr/>
          <p:nvPr/>
        </p:nvSpPr>
        <p:spPr>
          <a:xfrm>
            <a:off x="83541" y="2823996"/>
            <a:ext cx="5486400" cy="1775743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Bovine coronavirus (BCV), Bovine rotavirus, </a:t>
            </a: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Escherichia coli</a:t>
            </a:r>
            <a:r>
              <a:rPr lang="en-US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 F5</a:t>
            </a:r>
            <a:endParaRPr sz="4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4"/>
          <p:cNvSpPr/>
          <p:nvPr/>
        </p:nvSpPr>
        <p:spPr>
          <a:xfrm>
            <a:off x="12183763" y="2873423"/>
            <a:ext cx="5533869" cy="1878335"/>
          </a:xfrm>
          <a:prstGeom prst="rect">
            <a:avLst/>
          </a:prstGeom>
          <a:gradFill>
            <a:gsLst>
              <a:gs pos="0">
                <a:srgbClr val="C8B2E9"/>
              </a:gs>
              <a:gs pos="35000">
                <a:srgbClr val="D6CAED"/>
              </a:gs>
              <a:gs pos="100000">
                <a:srgbClr val="EFE8FA"/>
              </a:gs>
            </a:gsLst>
            <a:lin ang="16200000" scaled="0"/>
          </a:gradFill>
          <a:ln w="9525" cap="flat" cmpd="sng">
            <a:solidFill>
              <a:srgbClr val="7C5F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Clostridium perfringens, </a:t>
            </a:r>
            <a:endParaRPr sz="32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chauvoei,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tetani 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4"/>
          <p:cNvSpPr/>
          <p:nvPr/>
        </p:nvSpPr>
        <p:spPr>
          <a:xfrm>
            <a:off x="12368134" y="6819900"/>
            <a:ext cx="5805566" cy="2244204"/>
          </a:xfrm>
          <a:prstGeom prst="rect">
            <a:avLst/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0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Staphylococcus aureus, </a:t>
            </a:r>
            <a:endParaRPr sz="28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Coagulase-negative staphylococcus, 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Escherichia coli, </a:t>
            </a:r>
            <a:endParaRPr sz="28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Streptococcus uberis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4"/>
          <p:cNvSpPr/>
          <p:nvPr/>
        </p:nvSpPr>
        <p:spPr>
          <a:xfrm>
            <a:off x="130069" y="7459641"/>
            <a:ext cx="5021551" cy="584775"/>
          </a:xfrm>
          <a:prstGeom prst="rect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Trichophyton verrucosum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6" name="Google Shape;436;p24" descr="Clipart - co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027632" y="3650018"/>
            <a:ext cx="2430568" cy="216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24" descr="Clipart - co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63000" y="2857500"/>
            <a:ext cx="1631305" cy="1453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24" descr="Lamb Animal Wool · Free vector graphic on Pixaba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08557" y="5060322"/>
            <a:ext cx="1153925" cy="926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24" descr="Keçi Siyah Hayvan · Pixabay'da ücretsiz vektör grafik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31573" y="3960516"/>
            <a:ext cx="1135063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77183" y="4539897"/>
            <a:ext cx="1028817" cy="1594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24" descr="Clipart - co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013191" y="6470567"/>
            <a:ext cx="2430568" cy="216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24" descr="Clipart - co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92345" y="6513757"/>
            <a:ext cx="2174291" cy="1937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7" name="Google Shape;447;p25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48" name="Google Shape;448;p25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49" name="Google Shape;449;p25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0" name="Google Shape;450;p25"/>
          <p:cNvSpPr txBox="1"/>
          <p:nvPr/>
        </p:nvSpPr>
        <p:spPr>
          <a:xfrm>
            <a:off x="1905000" y="569171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09750"/>
              </a:lnSpc>
              <a:buSzPts val="4400"/>
            </a:pPr>
            <a:r>
              <a:rPr lang="en-US" sz="4400" b="1" dirty="0" err="1"/>
              <a:t>Nyckelprinciper</a:t>
            </a:r>
            <a:r>
              <a:rPr lang="en-US" sz="4400" b="1" dirty="0"/>
              <a:t> </a:t>
            </a:r>
            <a:r>
              <a:rPr lang="en-US" sz="4400" b="1" dirty="0" err="1"/>
              <a:t>för</a:t>
            </a:r>
            <a:r>
              <a:rPr lang="en-US" sz="4400" b="1" dirty="0"/>
              <a:t> god </a:t>
            </a:r>
            <a:r>
              <a:rPr lang="en-US" sz="4400" b="1" dirty="0" err="1"/>
              <a:t>biosäkerhet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25"/>
          <p:cNvSpPr/>
          <p:nvPr/>
        </p:nvSpPr>
        <p:spPr>
          <a:xfrm>
            <a:off x="498305" y="2383714"/>
            <a:ext cx="15119571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 algn="just">
              <a:buClr>
                <a:schemeClr val="dk1"/>
              </a:buClr>
              <a:buSzPts val="3200"/>
              <a:buFont typeface="Arial"/>
              <a:buChar char="•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Upprätta en plan med veterinär anpassad till gården. Sätt realistiska och uppnåeliga mål.</a:t>
            </a:r>
          </a:p>
          <a:p>
            <a:pPr marL="457200" lvl="0" indent="-457200" algn="just">
              <a:buClr>
                <a:schemeClr val="dk1"/>
              </a:buClr>
              <a:buSzPts val="3200"/>
              <a:buFont typeface="Arial"/>
              <a:buChar char="•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just">
              <a:buClr>
                <a:schemeClr val="dk1"/>
              </a:buClr>
              <a:buSzPts val="3200"/>
              <a:buFont typeface="Arial"/>
              <a:buChar char="•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över planen årligen.</a:t>
            </a:r>
          </a:p>
          <a:p>
            <a:pPr marL="457200" lvl="0" indent="-457200" algn="just">
              <a:buClr>
                <a:schemeClr val="dk1"/>
              </a:buClr>
              <a:buSzPts val="3200"/>
              <a:buFont typeface="Arial"/>
              <a:buChar char="•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just">
              <a:buClr>
                <a:schemeClr val="dk1"/>
              </a:buClr>
              <a:buSzPts val="3200"/>
              <a:buFont typeface="Arial"/>
              <a:buChar char="•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Isolera alla djur vid ankomst i minst 28 dagar och testa för sjukdomar.</a:t>
            </a:r>
          </a:p>
          <a:p>
            <a:pPr marL="457200" lvl="0" indent="-457200" algn="just">
              <a:buClr>
                <a:schemeClr val="dk1"/>
              </a:buClr>
              <a:buSzPts val="3200"/>
              <a:buFont typeface="Arial"/>
              <a:buChar char="•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just">
              <a:buClr>
                <a:schemeClr val="dk1"/>
              </a:buClr>
              <a:buSzPts val="3200"/>
              <a:buFont typeface="Arial"/>
              <a:buChar char="•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till att alla besökare desinficerar sig vid ankomst. Tillhandahåll skyddskläder och skodon för besökare.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2" name="Google Shape;452;p25" descr="ADBCAP: A Human Approach to Improving Biosecurity • scientia.globa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6400" y="7151404"/>
            <a:ext cx="5143383" cy="2792696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7" name="Google Shape;457;p26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58" name="Google Shape;458;p26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59" name="Google Shape;459;p26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0" name="Google Shape;460;p26"/>
          <p:cNvSpPr txBox="1"/>
          <p:nvPr/>
        </p:nvSpPr>
        <p:spPr>
          <a:xfrm>
            <a:off x="1905000" y="569171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09750"/>
              </a:lnSpc>
              <a:buSzPts val="4400"/>
            </a:pPr>
            <a:r>
              <a:rPr lang="en-US" sz="4400" b="1" dirty="0" err="1"/>
              <a:t>Nyckelprinciper</a:t>
            </a:r>
            <a:r>
              <a:rPr lang="en-US" sz="4400" b="1" dirty="0"/>
              <a:t> </a:t>
            </a:r>
            <a:r>
              <a:rPr lang="en-US" sz="4400" b="1" dirty="0" err="1"/>
              <a:t>för</a:t>
            </a:r>
            <a:r>
              <a:rPr lang="en-US" sz="4400" b="1" dirty="0"/>
              <a:t> god </a:t>
            </a:r>
            <a:r>
              <a:rPr lang="en-US" sz="4400" b="1" dirty="0" err="1"/>
              <a:t>biosäkerhet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26"/>
          <p:cNvSpPr/>
          <p:nvPr/>
        </p:nvSpPr>
        <p:spPr>
          <a:xfrm>
            <a:off x="196628" y="1636446"/>
            <a:ext cx="16643572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 algn="just">
              <a:buClr>
                <a:schemeClr val="dk1"/>
              </a:buClr>
              <a:buSzPts val="3200"/>
              <a:buFont typeface="Arial"/>
              <a:buChar char="•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Dela inte utrustning eller djurprodukter mellan gårdar.</a:t>
            </a:r>
          </a:p>
          <a:p>
            <a:pPr marL="457200" lvl="0" indent="-457200" algn="just">
              <a:buClr>
                <a:schemeClr val="dk1"/>
              </a:buClr>
              <a:buSzPts val="3200"/>
              <a:buFont typeface="Arial"/>
              <a:buChar char="•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just">
              <a:buClr>
                <a:schemeClr val="dk1"/>
              </a:buClr>
              <a:buSzPts val="3200"/>
              <a:buFont typeface="Arial"/>
              <a:buChar char="•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Håll andra hemma- och vilda djur borta från foder, betesmarker och vattentillgång.</a:t>
            </a:r>
          </a:p>
          <a:p>
            <a:pPr marL="457200" lvl="0" indent="-457200" algn="just">
              <a:buClr>
                <a:schemeClr val="dk1"/>
              </a:buClr>
              <a:buSzPts val="3200"/>
              <a:buFont typeface="Arial"/>
              <a:buChar char="•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just">
              <a:buClr>
                <a:schemeClr val="dk1"/>
              </a:buClr>
              <a:buSzPts val="3200"/>
              <a:buFont typeface="Arial"/>
              <a:buChar char="•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Använd endast vatten från ledningsnätet.</a:t>
            </a:r>
          </a:p>
          <a:p>
            <a:pPr marL="457200" lvl="0" indent="-457200" algn="just">
              <a:buClr>
                <a:schemeClr val="dk1"/>
              </a:buClr>
              <a:buSzPts val="3200"/>
              <a:buFont typeface="Arial"/>
              <a:buChar char="•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just">
              <a:buClr>
                <a:schemeClr val="dk1"/>
              </a:buClr>
              <a:buSzPts val="3200"/>
              <a:buFont typeface="Arial"/>
              <a:buChar char="•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Underhåll gårdsstängsel.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2" name="Google Shape;462;p26" descr="http://www.kambogard.se/media/DSC_050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5372100"/>
            <a:ext cx="6726881" cy="44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26" descr="http://www.kambogard.se/media/DSC_0148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86800" y="5361482"/>
            <a:ext cx="6726883" cy="449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27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469" name="Google Shape;469;p27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470" name="Google Shape;470;p27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1" name="Google Shape;471;p27"/>
          <p:cNvGrpSpPr/>
          <p:nvPr/>
        </p:nvGrpSpPr>
        <p:grpSpPr>
          <a:xfrm>
            <a:off x="0" y="-243923"/>
            <a:ext cx="6877921" cy="10530923"/>
            <a:chOff x="0" y="-38100"/>
            <a:chExt cx="1811469" cy="2773577"/>
          </a:xfrm>
        </p:grpSpPr>
        <p:sp>
          <p:nvSpPr>
            <p:cNvPr id="472" name="Google Shape;472;p27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73" name="Google Shape;473;p27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4" name="Google Shape;474;p27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7007" r="-27006"/>
            </a:stretch>
          </a:blipFill>
          <a:ln>
            <a:noFill/>
          </a:ln>
        </p:spPr>
      </p:sp>
      <p:sp>
        <p:nvSpPr>
          <p:cNvPr id="475" name="Google Shape;475;p27"/>
          <p:cNvSpPr txBox="1"/>
          <p:nvPr/>
        </p:nvSpPr>
        <p:spPr>
          <a:xfrm>
            <a:off x="821094" y="294527"/>
            <a:ext cx="16925730" cy="161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91998"/>
              </a:lnSpc>
              <a:buSzPts val="5699"/>
            </a:pPr>
            <a:r>
              <a:rPr lang="sv-SE" sz="5699" b="1" dirty="0"/>
              <a:t>Avsnitt 4: Nyckelkunskaper för </a:t>
            </a:r>
            <a:r>
              <a:rPr lang="sv-SE" sz="5699" b="1" dirty="0" err="1"/>
              <a:t>yrkesutbildare</a:t>
            </a:r>
            <a:r>
              <a:rPr lang="sv-SE" sz="5699" b="1" dirty="0"/>
              <a:t> inom lantbruk (VET </a:t>
            </a:r>
            <a:r>
              <a:rPr lang="sv-SE" sz="5699" b="1" dirty="0" err="1"/>
              <a:t>trainers</a:t>
            </a:r>
            <a:r>
              <a:rPr lang="sv-SE" sz="5699" b="1" dirty="0"/>
              <a:t>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27"/>
          <p:cNvSpPr txBox="1"/>
          <p:nvPr/>
        </p:nvSpPr>
        <p:spPr>
          <a:xfrm>
            <a:off x="7239000" y="3663750"/>
            <a:ext cx="10186379" cy="1246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49981"/>
              </a:lnSpc>
              <a:buSzPts val="2701"/>
            </a:pPr>
            <a:r>
              <a:rPr lang="sv-SE" sz="2701" dirty="0"/>
              <a:t>Sammanfattning av kunskaper VET-utbildare behöver utveckla inom detta område och hur dessa kan tillämpas i svensk kontext.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" name="Google Shape;481;p28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82" name="Google Shape;482;p28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83" name="Google Shape;483;p28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4" name="Google Shape;484;p28"/>
          <p:cNvSpPr txBox="1"/>
          <p:nvPr/>
        </p:nvSpPr>
        <p:spPr>
          <a:xfrm>
            <a:off x="1905000" y="569171"/>
            <a:ext cx="144018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buSzPts val="4400"/>
            </a:pPr>
            <a:r>
              <a:rPr lang="en-US" sz="4400" b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Observationsförmåga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28"/>
          <p:cNvSpPr/>
          <p:nvPr/>
        </p:nvSpPr>
        <p:spPr>
          <a:xfrm>
            <a:off x="196628" y="2140299"/>
            <a:ext cx="16643572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Förmågan att </a:t>
            </a: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identifiera tidiga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tecken på hälsoproblem hos boskap är grundläggande.</a:t>
            </a:r>
          </a:p>
          <a:p>
            <a:pPr lvl="0" algn="ctr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Vad ska göras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Lär dig daglig övervakning av djur, identifiera tecken som långsam tillväxt, viktminskning, ovanligt beteende eller reproduktionsstörningar.</a:t>
            </a:r>
          </a:p>
          <a:p>
            <a:pPr lvl="0" algn="ctr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Hur tillämpa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Använd verkliga exempel, som förändringar i aktivitetsnivå hos djur uppmätta med </a:t>
            </a:r>
            <a:r>
              <a:rPr lang="sv-SE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pedometer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för att visa hur tidig upptäckt förebygger större problem.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0" name="Google Shape;490;p29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91" name="Google Shape;491;p29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92" name="Google Shape;492;p29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3" name="Google Shape;493;p29"/>
          <p:cNvSpPr txBox="1"/>
          <p:nvPr/>
        </p:nvSpPr>
        <p:spPr>
          <a:xfrm>
            <a:off x="1849016" y="550510"/>
            <a:ext cx="144018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buSzPts val="4400"/>
            </a:pP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Planering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och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protokollutformning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29"/>
          <p:cNvSpPr/>
          <p:nvPr/>
        </p:nvSpPr>
        <p:spPr>
          <a:xfrm>
            <a:off x="196628" y="2140299"/>
            <a:ext cx="16643572" cy="4185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3200"/>
            </a:pP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Förståelse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 att skapa effektiva </a:t>
            </a: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protokoll för besättningshälsa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kring vaccination, parasitkontroll och sjukdomsförebyggande.</a:t>
            </a:r>
          </a:p>
          <a:p>
            <a:pPr lvl="0" algn="ctr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Vad ska göras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Visa hur man upprättar en årlig vaccinationsplan eller parasitkontrollschema.</a:t>
            </a:r>
          </a:p>
          <a:p>
            <a:pPr lvl="0" algn="ctr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Hur tillämpa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Anpassa protokoll efter lokal miljö och djurens behov så att de blir praktiska och hållbara.</a:t>
            </a:r>
            <a:r>
              <a:rPr lang="en-US" sz="3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5400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9" name="Google Shape;499;p30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500" name="Google Shape;500;p30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01" name="Google Shape;501;p30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2" name="Google Shape;502;p30"/>
          <p:cNvSpPr txBox="1"/>
          <p:nvPr/>
        </p:nvSpPr>
        <p:spPr>
          <a:xfrm>
            <a:off x="1905000" y="569171"/>
            <a:ext cx="144018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Management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30"/>
          <p:cNvSpPr/>
          <p:nvPr/>
        </p:nvSpPr>
        <p:spPr>
          <a:xfrm>
            <a:off x="196628" y="2140299"/>
            <a:ext cx="16643572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 kunna följa och analysera hälsodata och reproduktionsregister för datadrivna beslut</a:t>
            </a: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lvl="0" algn="ctr">
              <a:buSzPts val="3200"/>
            </a:pPr>
            <a:endParaRPr lang="sv-SE"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Vad ska göras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Lär dig att föra noggranna register över vaccineringar, avelsintervall, parasitbehandlingar och tillväxtdata.</a:t>
            </a:r>
          </a:p>
          <a:p>
            <a:pPr lvl="0" algn="ctr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Hur tillämpa: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Visa hur data används för att identifiera mönster, förebygga problem och öka besättningens produktivitet.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8" name="Google Shape;508;p31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509" name="Google Shape;509;p31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10" name="Google Shape;510;p31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1" name="Google Shape;511;p31"/>
          <p:cNvSpPr txBox="1"/>
          <p:nvPr/>
        </p:nvSpPr>
        <p:spPr>
          <a:xfrm>
            <a:off x="1905000" y="569171"/>
            <a:ext cx="144018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buSzPts val="4400"/>
            </a:pPr>
            <a:r>
              <a:rPr lang="en-US" sz="4400" b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Kommunikation</a:t>
            </a:r>
            <a:r>
              <a:rPr lang="en-US" sz="4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och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samarbete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31"/>
          <p:cNvSpPr/>
          <p:nvPr/>
        </p:nvSpPr>
        <p:spPr>
          <a:xfrm>
            <a:off x="196628" y="2140299"/>
            <a:ext cx="16643572" cy="4031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Stimulera en effektiv kommunikation med </a:t>
            </a: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veterinärer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och gårdspersonal för att säkerställa snabb åtgärd.</a:t>
            </a:r>
          </a:p>
          <a:p>
            <a:pPr lvl="0" algn="ctr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Vad ska göras: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Träna bönder/föreläsare i att tydligt beskriva symptom och dela relevanta hälsoregister vid kontakt med veterinär.</a:t>
            </a:r>
          </a:p>
          <a:p>
            <a:pPr lvl="0" algn="ctr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Hur tillämpa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sv-SE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Rollspela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samtal mellan lantbrukare och veterinärer för att öka trygghet i att söka expertråd.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7" name="Google Shape;517;p32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518" name="Google Shape;518;p32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19" name="Google Shape;519;p32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0" name="Google Shape;520;p32"/>
          <p:cNvSpPr txBox="1"/>
          <p:nvPr/>
        </p:nvSpPr>
        <p:spPr>
          <a:xfrm>
            <a:off x="1905000" y="569171"/>
            <a:ext cx="144018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buSzPts val="4400"/>
            </a:pP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Hållbara</a:t>
            </a:r>
            <a:r>
              <a:rPr lang="en-US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jordbruksmetoder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32"/>
          <p:cNvSpPr/>
          <p:nvPr/>
        </p:nvSpPr>
        <p:spPr>
          <a:xfrm>
            <a:off x="196628" y="2140299"/>
            <a:ext cx="16643572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Integrera besättningshälsa med mål för regenerativt jordbruk, som att förbättra jordhälsa och biologisk mångfald.</a:t>
            </a:r>
          </a:p>
          <a:p>
            <a:pPr lvl="0" algn="ctr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Vad ska göras: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Förklara hur friska djur bidrar till jordens återhämtning och planerad betesdrift.</a:t>
            </a:r>
          </a:p>
          <a:p>
            <a:pPr lvl="0" algn="ctr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Hur tillämpa: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Använd exempel som roterande betesdrift för att visa hur korrekt djurhantering gynnar såväl besättning som miljön.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oogle Shape;526;p33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527" name="Google Shape;527;p33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28" name="Google Shape;528;p33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9" name="Google Shape;529;p33"/>
          <p:cNvSpPr txBox="1"/>
          <p:nvPr/>
        </p:nvSpPr>
        <p:spPr>
          <a:xfrm>
            <a:off x="4329841" y="3577166"/>
            <a:ext cx="9628318" cy="907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just">
              <a:lnSpc>
                <a:spcPct val="150000"/>
              </a:lnSpc>
              <a:buSzPts val="3932"/>
            </a:pPr>
            <a:r>
              <a:rPr lang="sv-SE" sz="3932" b="1" dirty="0"/>
              <a:t>Aktivitet 1: Tillämpning i </a:t>
            </a:r>
            <a:r>
              <a:rPr lang="sv-SE" sz="3932" b="1" dirty="0" smtClean="0"/>
              <a:t>verkligheten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0" name="Google Shape;530;p33"/>
          <p:cNvCxnSpPr/>
          <p:nvPr/>
        </p:nvCxnSpPr>
        <p:spPr>
          <a:xfrm rot="10800000" flipH="1">
            <a:off x="4329841" y="4294129"/>
            <a:ext cx="9628318" cy="38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31" name="Google Shape;531;p33"/>
          <p:cNvSpPr txBox="1"/>
          <p:nvPr/>
        </p:nvSpPr>
        <p:spPr>
          <a:xfrm>
            <a:off x="6767729" y="481965"/>
            <a:ext cx="4752542" cy="122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00"/>
              <a:buFont typeface="Arial"/>
              <a:buNone/>
            </a:pPr>
            <a:r>
              <a:rPr lang="en-US" sz="5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lang="en-US" sz="5700" b="1" i="0" u="none" strike="noStrike" cap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Aktiviteter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6" name="Google Shape;536;p34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537" name="Google Shape;537;p34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38" name="Google Shape;538;p34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9" name="Google Shape;539;p34"/>
          <p:cNvSpPr txBox="1"/>
          <p:nvPr/>
        </p:nvSpPr>
        <p:spPr>
          <a:xfrm>
            <a:off x="914400" y="495300"/>
            <a:ext cx="16703040" cy="1778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ctr">
              <a:lnSpc>
                <a:spcPct val="147450"/>
              </a:lnSpc>
              <a:buSzPts val="3932"/>
            </a:pPr>
            <a:r>
              <a:rPr lang="sv-SE" sz="3932" b="1" dirty="0" smtClean="0"/>
              <a:t>Aktivitet </a:t>
            </a:r>
            <a:r>
              <a:rPr lang="sv-SE" sz="3932" b="1" dirty="0"/>
              <a:t>1: Tillämpning i verkligheten (Biosäkerhetsfokus)</a:t>
            </a:r>
          </a:p>
          <a:p>
            <a:pPr marL="0" marR="0" lvl="1" indent="0" algn="ctr" rtl="0">
              <a:lnSpc>
                <a:spcPct val="1474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32"/>
              <a:buFont typeface="Arial"/>
              <a:buNone/>
            </a:pPr>
            <a:endParaRPr sz="3932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0" name="Google Shape;540;p34"/>
          <p:cNvCxnSpPr/>
          <p:nvPr/>
        </p:nvCxnSpPr>
        <p:spPr>
          <a:xfrm rot="10800000" flipH="1">
            <a:off x="3810000" y="1196337"/>
            <a:ext cx="9628318" cy="38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41" name="Google Shape;541;p34"/>
          <p:cNvSpPr/>
          <p:nvPr/>
        </p:nvSpPr>
        <p:spPr>
          <a:xfrm>
            <a:off x="381000" y="1638300"/>
            <a:ext cx="17678400" cy="6494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Instruktioner:</a:t>
            </a:r>
          </a:p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Läs scenariot nedan och besvara frågorna.</a:t>
            </a:r>
          </a:p>
          <a:p>
            <a:pPr lvl="0">
              <a:buSzPts val="3200"/>
            </a:pPr>
            <a:endParaRPr lang="sv-SE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Scenario: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lantbrukare introducerar 5 nya djur till sin besättning utan karantän. Två veckor senare blir flera djur, inklusive några av de nya, sjuka i luftvägsinfektion. Sjukdomen sprider sig snabbt till både unga och vuxna djur. Gården saknar biosäkerhetsprotokoll och lantbrukaren vet inte hur hen ska stoppa utbrottet.</a:t>
            </a:r>
          </a:p>
          <a:p>
            <a:pPr lvl="0">
              <a:buSzPts val="3200"/>
            </a:pPr>
            <a:endParaRPr lang="sv-SE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Frågor:</a:t>
            </a:r>
          </a:p>
          <a:p>
            <a:pPr lvl="0">
              <a:buSzPts val="3200"/>
            </a:pPr>
            <a:endParaRPr lang="sv-SE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>
              <a:buSzPts val="3200"/>
              <a:buFont typeface="Arial" panose="020B0604020202020204" pitchFamily="34" charset="0"/>
              <a:buChar char="•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Vilka biosäkerhetsmissar bidrog till utbrottet?</a:t>
            </a:r>
          </a:p>
          <a:p>
            <a:pPr marL="457200" lvl="0" indent="-457200">
              <a:buSzPts val="3200"/>
              <a:buFont typeface="Arial" panose="020B0604020202020204" pitchFamily="34" charset="0"/>
              <a:buChar char="•"/>
            </a:pP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Vilka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omedelbara åtgärder bör lantbrukaren vidta för att stoppa smittspridningen?</a:t>
            </a:r>
          </a:p>
          <a:p>
            <a:pPr marL="457200" lvl="0" indent="-457200">
              <a:buSzPts val="3200"/>
              <a:buFont typeface="Arial" panose="020B0604020202020204" pitchFamily="34" charset="0"/>
              <a:buChar char="•"/>
            </a:pP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Hur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kan ett biosäkerhetsprogram förebygga liknande utbrott i framtiden?</a:t>
            </a:r>
            <a:endParaRPr sz="140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6" name="Google Shape;546;p35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547" name="Google Shape;547;p35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48" name="Google Shape;548;p35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9" name="Google Shape;549;p35"/>
          <p:cNvSpPr txBox="1"/>
          <p:nvPr/>
        </p:nvSpPr>
        <p:spPr>
          <a:xfrm>
            <a:off x="1767840" y="232887"/>
            <a:ext cx="15057120" cy="889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ctr">
              <a:lnSpc>
                <a:spcPct val="147450"/>
              </a:lnSpc>
              <a:buSzPts val="3932"/>
            </a:pPr>
            <a:r>
              <a:rPr lang="sv-SE" sz="3932" b="1" dirty="0" smtClean="0"/>
              <a:t>Aktivitet </a:t>
            </a:r>
            <a:r>
              <a:rPr lang="sv-SE" sz="3932" b="1" dirty="0"/>
              <a:t>1: Tillämpning i verkligheten (Biosäkerhetsfokus)</a:t>
            </a:r>
            <a:endParaRPr sz="3932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0" name="Google Shape;550;p35"/>
          <p:cNvCxnSpPr/>
          <p:nvPr/>
        </p:nvCxnSpPr>
        <p:spPr>
          <a:xfrm rot="10800000" flipH="1">
            <a:off x="3810000" y="1196337"/>
            <a:ext cx="9628318" cy="38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1" name="Google Shape;551;p35"/>
          <p:cNvSpPr/>
          <p:nvPr/>
        </p:nvSpPr>
        <p:spPr>
          <a:xfrm>
            <a:off x="304800" y="1638300"/>
            <a:ext cx="9829800" cy="3323946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50000"/>
              </a:lnSpc>
              <a:buSzPts val="2800"/>
            </a:pPr>
            <a:r>
              <a:rPr lang="sv-SE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Biosäkerhetsmissar:</a:t>
            </a:r>
          </a:p>
          <a:p>
            <a:pPr marL="457200" lvl="0" indent="-457200">
              <a:lnSpc>
                <a:spcPct val="150000"/>
              </a:lnSpc>
              <a:buSzPts val="2800"/>
              <a:buFont typeface="Arial" panose="020B0604020202020204" pitchFamily="34" charset="0"/>
              <a:buChar char="•"/>
            </a:pPr>
            <a:r>
              <a:rPr lang="sv-SE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Underlåtelse </a:t>
            </a:r>
            <a:r>
              <a:rPr lang="sv-S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 </a:t>
            </a:r>
            <a:r>
              <a:rPr lang="sv-SE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karantänera</a:t>
            </a:r>
            <a:r>
              <a:rPr lang="sv-S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nya djur</a:t>
            </a:r>
          </a:p>
          <a:p>
            <a:pPr marL="457200" lvl="0" indent="-457200">
              <a:lnSpc>
                <a:spcPct val="150000"/>
              </a:lnSpc>
              <a:buSzPts val="2800"/>
              <a:buFont typeface="Arial" panose="020B0604020202020204" pitchFamily="34" charset="0"/>
              <a:buChar char="•"/>
            </a:pPr>
            <a:r>
              <a:rPr lang="sv-SE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Ingen </a:t>
            </a:r>
            <a:r>
              <a:rPr lang="sv-S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rutinmässig hälsokontroll eller dokumentation för nyanlända </a:t>
            </a:r>
            <a:r>
              <a:rPr lang="sv-SE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djur</a:t>
            </a:r>
          </a:p>
          <a:p>
            <a:pPr marL="457200" lvl="0" indent="-457200">
              <a:lnSpc>
                <a:spcPct val="150000"/>
              </a:lnSpc>
              <a:buSzPts val="2800"/>
              <a:buFont typeface="Arial" panose="020B0604020202020204" pitchFamily="34" charset="0"/>
              <a:buChar char="•"/>
            </a:pPr>
            <a:r>
              <a:rPr lang="sv-SE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Inga </a:t>
            </a:r>
            <a:r>
              <a:rPr lang="sv-S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biosäkerhetsprotokoll för att kontrollera smittrisker</a:t>
            </a:r>
            <a:endParaRPr sz="140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552" name="Google Shape;552;p35"/>
          <p:cNvSpPr/>
          <p:nvPr/>
        </p:nvSpPr>
        <p:spPr>
          <a:xfrm>
            <a:off x="304800" y="5110196"/>
            <a:ext cx="9829800" cy="3323946"/>
          </a:xfrm>
          <a:prstGeom prst="rect">
            <a:avLst/>
          </a:prstGeom>
          <a:solidFill>
            <a:srgbClr val="DAEEF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50000"/>
              </a:lnSpc>
              <a:buSzPts val="2800"/>
            </a:pPr>
            <a:r>
              <a:rPr lang="en-US" sz="2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Omedelbara</a:t>
            </a:r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åtgärder</a:t>
            </a:r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50000"/>
              </a:lnSpc>
              <a:buClr>
                <a:schemeClr val="dk1"/>
              </a:buClr>
              <a:buSzPts val="2800"/>
              <a:buFont typeface="Arial"/>
              <a:buChar char="•"/>
            </a:pPr>
            <a:r>
              <a:rPr lang="sv-S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Isolera sjuka djur omedelbart</a:t>
            </a:r>
          </a:p>
          <a:p>
            <a:pPr lvl="0">
              <a:lnSpc>
                <a:spcPct val="150000"/>
              </a:lnSpc>
              <a:buClr>
                <a:schemeClr val="dk1"/>
              </a:buClr>
              <a:buSzPts val="2800"/>
              <a:buFont typeface="Arial"/>
              <a:buChar char="•"/>
            </a:pPr>
            <a:r>
              <a:rPr lang="sv-SE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Konsultera </a:t>
            </a:r>
            <a:r>
              <a:rPr lang="sv-S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veterinär för diagnos och behandling</a:t>
            </a:r>
          </a:p>
          <a:p>
            <a:pPr lvl="0">
              <a:lnSpc>
                <a:spcPct val="150000"/>
              </a:lnSpc>
              <a:buClr>
                <a:schemeClr val="dk1"/>
              </a:buClr>
              <a:buSzPts val="2800"/>
              <a:buFont typeface="Arial"/>
              <a:buChar char="•"/>
            </a:pPr>
            <a:r>
              <a:rPr lang="sv-SE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Begränsa </a:t>
            </a:r>
            <a:r>
              <a:rPr lang="sv-S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rörelse av personer, utrustning och djur mellan friska och sjuka områden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35"/>
          <p:cNvSpPr/>
          <p:nvPr/>
        </p:nvSpPr>
        <p:spPr>
          <a:xfrm>
            <a:off x="10337800" y="1638300"/>
            <a:ext cx="7543800" cy="7848262"/>
          </a:xfrm>
          <a:prstGeom prst="rect">
            <a:avLst/>
          </a:prstGeom>
          <a:solidFill>
            <a:srgbClr val="F2DAD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50000"/>
              </a:lnSpc>
              <a:buSzPts val="2800"/>
            </a:pPr>
            <a:r>
              <a:rPr lang="en-US" sz="2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Långsiktigt</a:t>
            </a:r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förebyggande</a:t>
            </a:r>
            <a:endParaRPr lang="en-US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50000"/>
              </a:lnSpc>
              <a:buSzPts val="2800"/>
            </a:pPr>
            <a:r>
              <a:rPr lang="sv-SE" sz="2800" dirty="0"/>
              <a:t>Alltid karantän för nya djur 2–4 veckor innan införlivande i besättningen</a:t>
            </a:r>
          </a:p>
          <a:p>
            <a:pPr lvl="0">
              <a:lnSpc>
                <a:spcPct val="150000"/>
              </a:lnSpc>
              <a:buSzPts val="2800"/>
            </a:pPr>
            <a:endParaRPr lang="sv-SE" sz="2800" dirty="0"/>
          </a:p>
          <a:p>
            <a:pPr lvl="0">
              <a:lnSpc>
                <a:spcPct val="150000"/>
              </a:lnSpc>
              <a:buSzPts val="2800"/>
            </a:pPr>
            <a:r>
              <a:rPr lang="sv-SE" sz="2800" dirty="0"/>
              <a:t>Hälsojournal för alla djur, inklusive vacciner och sjukdomshistorik</a:t>
            </a:r>
          </a:p>
          <a:p>
            <a:pPr lvl="0">
              <a:lnSpc>
                <a:spcPct val="150000"/>
              </a:lnSpc>
              <a:buSzPts val="2800"/>
            </a:pPr>
            <a:endParaRPr lang="sv-SE" sz="2800" dirty="0"/>
          </a:p>
          <a:p>
            <a:pPr lvl="0">
              <a:lnSpc>
                <a:spcPct val="150000"/>
              </a:lnSpc>
              <a:buSzPts val="2800"/>
            </a:pPr>
            <a:r>
              <a:rPr lang="sv-SE" sz="2800" dirty="0"/>
              <a:t>Rutiner för rengöring och desinfektion av utrustning, skor och lokaler</a:t>
            </a:r>
          </a:p>
          <a:p>
            <a:pPr lvl="0">
              <a:lnSpc>
                <a:spcPct val="150000"/>
              </a:lnSpc>
              <a:buSzPts val="2800"/>
            </a:pPr>
            <a:endParaRPr lang="sv-SE" sz="2800" dirty="0"/>
          </a:p>
          <a:p>
            <a:pPr lvl="0">
              <a:lnSpc>
                <a:spcPct val="150000"/>
              </a:lnSpc>
              <a:buSzPts val="2800"/>
            </a:pPr>
            <a:r>
              <a:rPr lang="sv-SE" sz="2800" dirty="0"/>
              <a:t>Utbilda personal i tidig upptäckt av symptom och sjukdomsförebyggande</a:t>
            </a:r>
            <a:endParaRPr sz="2800"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36"/>
          <p:cNvSpPr/>
          <p:nvPr/>
        </p:nvSpPr>
        <p:spPr>
          <a:xfrm>
            <a:off x="-737672" y="4153606"/>
            <a:ext cx="7273296" cy="7158043"/>
          </a:xfrm>
          <a:custGeom>
            <a:avLst/>
            <a:gdLst/>
            <a:ahLst/>
            <a:cxnLst/>
            <a:rect l="l" t="t" r="r" b="b"/>
            <a:pathLst>
              <a:path w="1126824" h="1108968" extrusionOk="0">
                <a:moveTo>
                  <a:pt x="563412" y="0"/>
                </a:moveTo>
                <a:cubicBezTo>
                  <a:pt x="252248" y="0"/>
                  <a:pt x="0" y="248251"/>
                  <a:pt x="0" y="554484"/>
                </a:cubicBezTo>
                <a:cubicBezTo>
                  <a:pt x="0" y="860717"/>
                  <a:pt x="252248" y="1108968"/>
                  <a:pt x="563412" y="1108968"/>
                </a:cubicBezTo>
                <a:cubicBezTo>
                  <a:pt x="874576" y="1108968"/>
                  <a:pt x="1126824" y="860717"/>
                  <a:pt x="1126824" y="554484"/>
                </a:cubicBezTo>
                <a:cubicBezTo>
                  <a:pt x="1126824" y="248251"/>
                  <a:pt x="874576" y="0"/>
                  <a:pt x="56341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802" b="-802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9" name="Google Shape;559;p36"/>
          <p:cNvGrpSpPr/>
          <p:nvPr/>
        </p:nvGrpSpPr>
        <p:grpSpPr>
          <a:xfrm>
            <a:off x="1708746" y="1940577"/>
            <a:ext cx="15188689" cy="6728957"/>
            <a:chOff x="0" y="-38100"/>
            <a:chExt cx="4000313" cy="1772235"/>
          </a:xfrm>
        </p:grpSpPr>
        <p:sp>
          <p:nvSpPr>
            <p:cNvPr id="560" name="Google Shape;560;p36"/>
            <p:cNvSpPr/>
            <p:nvPr/>
          </p:nvSpPr>
          <p:spPr>
            <a:xfrm>
              <a:off x="0" y="0"/>
              <a:ext cx="4000313" cy="1734135"/>
            </a:xfrm>
            <a:custGeom>
              <a:avLst/>
              <a:gdLst/>
              <a:ahLst/>
              <a:cxnLst/>
              <a:rect l="l" t="t" r="r" b="b"/>
              <a:pathLst>
                <a:path w="4000313" h="1734135" extrusionOk="0">
                  <a:moveTo>
                    <a:pt x="0" y="0"/>
                  </a:moveTo>
                  <a:lnTo>
                    <a:pt x="4000313" y="0"/>
                  </a:lnTo>
                  <a:lnTo>
                    <a:pt x="4000313" y="1734135"/>
                  </a:lnTo>
                  <a:lnTo>
                    <a:pt x="0" y="1734135"/>
                  </a:lnTo>
                  <a:close/>
                </a:path>
              </a:pathLst>
            </a:custGeom>
            <a:solidFill>
              <a:srgbClr val="85BE77"/>
            </a:solidFill>
            <a:ln>
              <a:noFill/>
            </a:ln>
          </p:spPr>
        </p:sp>
        <p:sp>
          <p:nvSpPr>
            <p:cNvPr id="561" name="Google Shape;561;p36"/>
            <p:cNvSpPr txBox="1"/>
            <p:nvPr/>
          </p:nvSpPr>
          <p:spPr>
            <a:xfrm>
              <a:off x="0" y="-38100"/>
              <a:ext cx="4000313" cy="1772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2" name="Google Shape;562;p36"/>
          <p:cNvSpPr txBox="1"/>
          <p:nvPr/>
        </p:nvSpPr>
        <p:spPr>
          <a:xfrm>
            <a:off x="4311551" y="3421452"/>
            <a:ext cx="10058871" cy="991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  <a:buSzPts val="4600"/>
            </a:pPr>
            <a:r>
              <a:rPr lang="en-US" sz="4600" b="1" dirty="0" err="1"/>
              <a:t>Aktivitet</a:t>
            </a:r>
            <a:r>
              <a:rPr lang="en-US" sz="4600" b="1" dirty="0"/>
              <a:t> 2: </a:t>
            </a:r>
            <a:r>
              <a:rPr lang="en-US" sz="4600" b="1" dirty="0" err="1"/>
              <a:t>Planeringsövning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63" name="Google Shape;563;p36"/>
          <p:cNvCxnSpPr/>
          <p:nvPr/>
        </p:nvCxnSpPr>
        <p:spPr>
          <a:xfrm>
            <a:off x="4311551" y="4263402"/>
            <a:ext cx="9462979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37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569" name="Google Shape;569;p37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70" name="Google Shape;570;p37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1" name="Google Shape;571;p37"/>
          <p:cNvSpPr txBox="1"/>
          <p:nvPr/>
        </p:nvSpPr>
        <p:spPr>
          <a:xfrm>
            <a:off x="5252720" y="309113"/>
            <a:ext cx="13563600" cy="1812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just">
              <a:lnSpc>
                <a:spcPct val="147450"/>
              </a:lnSpc>
              <a:buSzPts val="3932"/>
            </a:pPr>
            <a:r>
              <a:rPr lang="en-US" sz="4000" b="1" dirty="0" err="1" smtClean="0"/>
              <a:t>Aktivitet</a:t>
            </a:r>
            <a:r>
              <a:rPr lang="en-US" sz="4000" b="1" dirty="0" smtClean="0"/>
              <a:t> </a:t>
            </a:r>
            <a:r>
              <a:rPr lang="en-US" sz="4000" b="1" dirty="0"/>
              <a:t>2: </a:t>
            </a:r>
            <a:r>
              <a:rPr lang="en-US" sz="4000" b="1" dirty="0" err="1" smtClean="0"/>
              <a:t>Planeringsövning</a:t>
            </a:r>
            <a:endParaRPr sz="4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1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32"/>
              <a:buFont typeface="Arial"/>
              <a:buNone/>
            </a:pPr>
            <a:endParaRPr sz="3932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2" name="Google Shape;572;p37"/>
          <p:cNvCxnSpPr/>
          <p:nvPr/>
        </p:nvCxnSpPr>
        <p:spPr>
          <a:xfrm rot="10800000" flipH="1">
            <a:off x="3810000" y="1196337"/>
            <a:ext cx="9628318" cy="38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3" name="Google Shape;573;p37"/>
          <p:cNvSpPr/>
          <p:nvPr/>
        </p:nvSpPr>
        <p:spPr>
          <a:xfrm>
            <a:off x="381000" y="1638300"/>
            <a:ext cx="17678400" cy="550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Instruktioner:</a:t>
            </a:r>
          </a:p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Gör en enkel hälsoplan för en liten gård. Fokusera på praktiska steg för att hålla djuren friska och produktiva.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Steg: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Välj ett område att </a:t>
            </a: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fokusera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på (t.ex. vaccinering eller parasitkontroll)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Skriv en </a:t>
            </a: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enkel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åtgärd för området (t.ex. "planera vaccinering", "behandla mot parasiter")</a:t>
            </a:r>
          </a:p>
          <a:p>
            <a:pPr lvl="0">
              <a:buSzPts val="3200"/>
            </a:pPr>
            <a:endParaRPr lang="sv-S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Sätt en enkel </a:t>
            </a: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tidsram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(t.ex. "var 6:e månad")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8" name="Google Shape;578;p38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579" name="Google Shape;579;p38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80" name="Google Shape;580;p38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1" name="Google Shape;581;p38"/>
          <p:cNvSpPr txBox="1"/>
          <p:nvPr/>
        </p:nvSpPr>
        <p:spPr>
          <a:xfrm>
            <a:off x="3495040" y="495300"/>
            <a:ext cx="12049760" cy="81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ctr">
              <a:lnSpc>
                <a:spcPct val="147450"/>
              </a:lnSpc>
              <a:buSzPts val="3932"/>
            </a:pPr>
            <a:r>
              <a:rPr lang="en-US" sz="3600" b="1" dirty="0" err="1"/>
              <a:t>Aktivitet</a:t>
            </a:r>
            <a:r>
              <a:rPr lang="en-US" sz="3600" b="1" dirty="0"/>
              <a:t> 2: </a:t>
            </a:r>
            <a:r>
              <a:rPr lang="en-US" sz="3600" b="1" dirty="0" err="1"/>
              <a:t>Planeringsövning</a:t>
            </a:r>
            <a:endParaRPr lang="en-US" sz="36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2" name="Google Shape;582;p38"/>
          <p:cNvCxnSpPr/>
          <p:nvPr/>
        </p:nvCxnSpPr>
        <p:spPr>
          <a:xfrm rot="10800000" flipH="1">
            <a:off x="3810000" y="1196337"/>
            <a:ext cx="9628318" cy="38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583" name="Google Shape;583;p38"/>
          <p:cNvGraphicFramePr/>
          <p:nvPr>
            <p:extLst>
              <p:ext uri="{D42A27DB-BD31-4B8C-83A1-F6EECF244321}">
                <p14:modId xmlns:p14="http://schemas.microsoft.com/office/powerpoint/2010/main" val="499373952"/>
              </p:ext>
            </p:extLst>
          </p:nvPr>
        </p:nvGraphicFramePr>
        <p:xfrm>
          <a:off x="438462" y="2831747"/>
          <a:ext cx="14401800" cy="3932050"/>
        </p:xfrm>
        <a:graphic>
          <a:graphicData uri="http://schemas.openxmlformats.org/drawingml/2006/table">
            <a:tbl>
              <a:tblPr>
                <a:gradFill>
                  <a:gsLst>
                    <a:gs pos="0">
                      <a:srgbClr val="FFA09D"/>
                    </a:gs>
                    <a:gs pos="35000">
                      <a:srgbClr val="FFBCBC"/>
                    </a:gs>
                    <a:gs pos="100000">
                      <a:srgbClr val="FFE2E2"/>
                    </a:gs>
                  </a:gsLst>
                  <a:lin ang="16200000" scaled="0"/>
                </a:gradFill>
                <a:tableStyleId>{13285341-8559-4D9D-AB38-3A02EABC10EA}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4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u="none" strike="noStrike" cap="none" dirty="0" err="1" smtClean="0"/>
                        <a:t>Hälsoområde</a:t>
                      </a:r>
                      <a:endParaRPr sz="1400" u="none" strike="noStrike" cap="none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u="none" strike="noStrike" cap="none" dirty="0" err="1" smtClean="0"/>
                        <a:t>Åtgärd</a:t>
                      </a:r>
                      <a:endParaRPr sz="1400" u="none" strike="noStrike" cap="none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u="none" strike="noStrike" cap="none" dirty="0" err="1" smtClean="0"/>
                        <a:t>När</a:t>
                      </a:r>
                      <a:r>
                        <a:rPr lang="en-US" sz="2800" u="none" strike="noStrike" cap="none" dirty="0" smtClean="0"/>
                        <a:t>?</a:t>
                      </a:r>
                      <a:endParaRPr sz="1400" u="none" strike="noStrike" cap="none"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5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u="none" strike="noStrike" cap="none"/>
                        <a:t>Vaccination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u="none" strike="noStrike" cap="none" dirty="0" smtClean="0"/>
                        <a:t>Ge </a:t>
                      </a:r>
                      <a:r>
                        <a:rPr lang="en-US" sz="2800" u="none" strike="noStrike" cap="none" dirty="0" err="1" smtClean="0"/>
                        <a:t>årlig</a:t>
                      </a:r>
                      <a:r>
                        <a:rPr lang="en-US" sz="2800" u="none" strike="noStrike" cap="none" dirty="0" smtClean="0"/>
                        <a:t> vaccination.</a:t>
                      </a:r>
                      <a:endParaRPr sz="1400" u="none" strike="noStrike" cap="none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u="none" strike="noStrike" cap="none" dirty="0" err="1" smtClean="0"/>
                        <a:t>Vår</a:t>
                      </a:r>
                      <a:endParaRPr sz="1400" u="none" strike="noStrike" cap="none"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1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u="none" strike="noStrike" cap="none" dirty="0" err="1" smtClean="0"/>
                        <a:t>Parasikontrol</a:t>
                      </a:r>
                      <a:endParaRPr sz="1400" u="none" strike="noStrike" cap="none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u="none" strike="noStrike" cap="none" dirty="0" err="1" smtClean="0"/>
                        <a:t>Avmaska</a:t>
                      </a:r>
                      <a:r>
                        <a:rPr lang="en-US" sz="2800" u="none" strike="noStrike" cap="none" dirty="0" smtClean="0"/>
                        <a:t> </a:t>
                      </a:r>
                      <a:r>
                        <a:rPr lang="en-US" sz="2800" u="none" strike="noStrike" cap="none" dirty="0" err="1" smtClean="0"/>
                        <a:t>regelbundet</a:t>
                      </a:r>
                      <a:endParaRPr sz="1400" u="none" strike="noStrike" cap="none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u="none" strike="noStrike" cap="none" dirty="0" err="1" smtClean="0"/>
                        <a:t>var</a:t>
                      </a:r>
                      <a:r>
                        <a:rPr lang="en-US" sz="2800" u="none" strike="noStrike" cap="none" dirty="0" smtClean="0"/>
                        <a:t> </a:t>
                      </a:r>
                      <a:r>
                        <a:rPr lang="en-US" sz="2800" u="none" strike="noStrike" cap="none" dirty="0"/>
                        <a:t>6 </a:t>
                      </a:r>
                      <a:r>
                        <a:rPr lang="en-US" sz="2800" u="none" strike="noStrike" cap="none" dirty="0" err="1" smtClean="0"/>
                        <a:t>månader</a:t>
                      </a:r>
                      <a:endParaRPr sz="2800" u="none" strike="noStrike" cap="none"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84" name="Google Shape;584;p38"/>
          <p:cNvSpPr/>
          <p:nvPr/>
        </p:nvSpPr>
        <p:spPr>
          <a:xfrm>
            <a:off x="457200" y="2000770"/>
            <a:ext cx="99060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>
              <a:buClr>
                <a:schemeClr val="dk1"/>
              </a:buClr>
              <a:buSzPts val="2800"/>
            </a:pPr>
            <a:r>
              <a:rPr lang="sv-SE" sz="2800" b="1" dirty="0" smtClean="0">
                <a:solidFill>
                  <a:schemeClr val="dk1"/>
                </a:solidFill>
              </a:rPr>
              <a:t>Exempel </a:t>
            </a:r>
            <a:r>
              <a:rPr lang="sv-SE" sz="2800" b="1" dirty="0">
                <a:solidFill>
                  <a:schemeClr val="dk1"/>
                </a:solidFill>
              </a:rPr>
              <a:t>på enkel hälsoplan för besättning</a:t>
            </a:r>
            <a:endParaRPr sz="4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9" name="Google Shape;589;p39"/>
          <p:cNvGrpSpPr/>
          <p:nvPr/>
        </p:nvGrpSpPr>
        <p:grpSpPr>
          <a:xfrm>
            <a:off x="1028700" y="637935"/>
            <a:ext cx="15924204" cy="8795762"/>
            <a:chOff x="0" y="-38100"/>
            <a:chExt cx="4194029" cy="2316579"/>
          </a:xfrm>
        </p:grpSpPr>
        <p:sp>
          <p:nvSpPr>
            <p:cNvPr id="590" name="Google Shape;590;p39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39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2" name="Google Shape;592;p39"/>
          <p:cNvSpPr txBox="1"/>
          <p:nvPr/>
        </p:nvSpPr>
        <p:spPr>
          <a:xfrm>
            <a:off x="1921424" y="3257945"/>
            <a:ext cx="14445152" cy="654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2593"/>
              </a:lnSpc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Svara på följande frågor om besättningshälsa och biosäkerhet.</a:t>
            </a:r>
            <a:endParaRPr sz="3031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39"/>
          <p:cNvSpPr txBox="1"/>
          <p:nvPr/>
        </p:nvSpPr>
        <p:spPr>
          <a:xfrm>
            <a:off x="5874306" y="1100822"/>
            <a:ext cx="6539389" cy="113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7"/>
              </a:lnSpc>
              <a:buSzPts val="5269"/>
            </a:pPr>
            <a:r>
              <a:rPr lang="en-US" sz="5269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5269" b="1" dirty="0" err="1" smtClean="0">
                <a:solidFill>
                  <a:srgbClr val="1B181A"/>
                </a:solidFill>
              </a:rPr>
              <a:t>Kunskapskontroll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4" name="Google Shape;594;p39"/>
          <p:cNvCxnSpPr/>
          <p:nvPr/>
        </p:nvCxnSpPr>
        <p:spPr>
          <a:xfrm>
            <a:off x="5874306" y="2014731"/>
            <a:ext cx="7034962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9" name="Google Shape;599;p40"/>
          <p:cNvGrpSpPr/>
          <p:nvPr/>
        </p:nvGrpSpPr>
        <p:grpSpPr>
          <a:xfrm>
            <a:off x="1028700" y="637935"/>
            <a:ext cx="15924204" cy="8795762"/>
            <a:chOff x="0" y="-38100"/>
            <a:chExt cx="4194029" cy="2316579"/>
          </a:xfrm>
        </p:grpSpPr>
        <p:sp>
          <p:nvSpPr>
            <p:cNvPr id="600" name="Google Shape;600;p40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40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2" name="Google Shape;602;p40"/>
          <p:cNvSpPr txBox="1"/>
          <p:nvPr/>
        </p:nvSpPr>
        <p:spPr>
          <a:xfrm>
            <a:off x="1921424" y="3257945"/>
            <a:ext cx="14445152" cy="492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buSzPts val="3200"/>
            </a:pPr>
            <a:r>
              <a:rPr lang="en-US" sz="3200" b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Fråga</a:t>
            </a:r>
            <a:r>
              <a:rPr lang="en-US" sz="32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1: </a:t>
            </a:r>
            <a:r>
              <a:rPr lang="en-US" sz="3200" b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Sant</a:t>
            </a:r>
            <a:r>
              <a:rPr lang="en-US" sz="3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eller</a:t>
            </a: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falskt</a:t>
            </a:r>
            <a:r>
              <a:rPr lang="en-US" sz="3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3200"/>
            </a:pP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introducera nya djur utan karantän ökar risken för sjukdomsutbrott.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Svar: Sant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40"/>
          <p:cNvSpPr txBox="1"/>
          <p:nvPr/>
        </p:nvSpPr>
        <p:spPr>
          <a:xfrm>
            <a:off x="5874306" y="1100822"/>
            <a:ext cx="6539389" cy="113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7"/>
              </a:lnSpc>
              <a:buSzPts val="5269"/>
            </a:pPr>
            <a:r>
              <a:rPr lang="en-US" sz="5269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5269" b="1" dirty="0" err="1" smtClean="0">
                <a:solidFill>
                  <a:srgbClr val="1B181A"/>
                </a:solidFill>
              </a:rPr>
              <a:t>Kunskapskontroll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4" name="Google Shape;604;p40"/>
          <p:cNvCxnSpPr/>
          <p:nvPr/>
        </p:nvCxnSpPr>
        <p:spPr>
          <a:xfrm>
            <a:off x="5874306" y="2014731"/>
            <a:ext cx="7034962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9" name="Google Shape;609;p41"/>
          <p:cNvGrpSpPr/>
          <p:nvPr/>
        </p:nvGrpSpPr>
        <p:grpSpPr>
          <a:xfrm>
            <a:off x="1028700" y="637935"/>
            <a:ext cx="15924204" cy="8795762"/>
            <a:chOff x="0" y="-38100"/>
            <a:chExt cx="4194029" cy="2316579"/>
          </a:xfrm>
        </p:grpSpPr>
        <p:sp>
          <p:nvSpPr>
            <p:cNvPr id="610" name="Google Shape;610;p41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41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2" name="Google Shape;612;p41"/>
          <p:cNvSpPr txBox="1"/>
          <p:nvPr/>
        </p:nvSpPr>
        <p:spPr>
          <a:xfrm>
            <a:off x="1921424" y="3257945"/>
            <a:ext cx="14445152" cy="443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Kunskapskontroll – fråga 2</a:t>
            </a:r>
          </a:p>
          <a:p>
            <a:pPr lvl="0">
              <a:buSzPts val="3200"/>
            </a:pPr>
            <a:endParaRPr lang="sv-SE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Vilket av följande är INTE en biosäkerhetsåtgärd?</a:t>
            </a:r>
          </a:p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Karantän av nya djur</a:t>
            </a:r>
          </a:p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Regelbunden desinficering av utrustning</a:t>
            </a:r>
          </a:p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Roterande betesdrift</a:t>
            </a:r>
          </a:p>
          <a:p>
            <a:pPr lvl="0">
              <a:buSzPts val="3200"/>
            </a:pP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Tillåta besökare att gå in utan rengjorda skor</a:t>
            </a:r>
          </a:p>
          <a:p>
            <a:pPr lvl="0">
              <a:buSzPts val="3200"/>
            </a:pPr>
            <a:endParaRPr lang="sv-SE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Svar: D.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Tillåta besökare att gå in utan rengjorda skor</a:t>
            </a:r>
            <a:endParaRPr sz="140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613" name="Google Shape;613;p41"/>
          <p:cNvSpPr txBox="1"/>
          <p:nvPr/>
        </p:nvSpPr>
        <p:spPr>
          <a:xfrm>
            <a:off x="5592859" y="984163"/>
            <a:ext cx="7597855" cy="113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7"/>
              </a:lnSpc>
              <a:buSzPts val="5269"/>
            </a:pPr>
            <a:r>
              <a:rPr lang="en-US" sz="5269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5269" b="1" dirty="0" err="1" smtClean="0">
                <a:solidFill>
                  <a:srgbClr val="1B181A"/>
                </a:solidFill>
              </a:rPr>
              <a:t>Kunskapskontroll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4" name="Google Shape;614;p41"/>
          <p:cNvCxnSpPr/>
          <p:nvPr/>
        </p:nvCxnSpPr>
        <p:spPr>
          <a:xfrm>
            <a:off x="5874306" y="2014731"/>
            <a:ext cx="7034962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9" name="Google Shape;619;p42"/>
          <p:cNvGrpSpPr/>
          <p:nvPr/>
        </p:nvGrpSpPr>
        <p:grpSpPr>
          <a:xfrm>
            <a:off x="1028700" y="637935"/>
            <a:ext cx="15924204" cy="8795762"/>
            <a:chOff x="0" y="-38100"/>
            <a:chExt cx="4194029" cy="2316579"/>
          </a:xfrm>
        </p:grpSpPr>
        <p:sp>
          <p:nvSpPr>
            <p:cNvPr id="620" name="Google Shape;620;p42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42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22" name="Google Shape;622;p42"/>
          <p:cNvSpPr txBox="1"/>
          <p:nvPr/>
        </p:nvSpPr>
        <p:spPr>
          <a:xfrm>
            <a:off x="1921424" y="3257945"/>
            <a:ext cx="14445152" cy="5909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buSzPts val="3200"/>
            </a:pP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Kunskapskontroll – fråga 3</a:t>
            </a:r>
          </a:p>
          <a:p>
            <a:pPr lvl="0">
              <a:buSzPts val="3200"/>
            </a:pPr>
            <a:r>
              <a:rPr lang="sv-SE" sz="3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Sant </a:t>
            </a: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eller falskt:</a:t>
            </a:r>
          </a:p>
          <a:p>
            <a:pPr lvl="0">
              <a:buSzPts val="3200"/>
            </a:pPr>
            <a:endParaRPr lang="sv-SE" sz="32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Vaccinationsscheman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bidrar till att minska miljöstress hos djur och öka produktiviteten.</a:t>
            </a:r>
          </a:p>
          <a:p>
            <a:pPr lvl="0">
              <a:buSzPts val="3200"/>
            </a:pPr>
            <a:endParaRPr lang="sv-SE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endParaRPr lang="sv-SE" sz="3200" b="1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endParaRPr lang="sv-SE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endParaRPr lang="sv-SE" sz="3200" b="1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endParaRPr lang="sv-SE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endParaRPr lang="sv-SE" sz="3200" b="1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3200"/>
            </a:pPr>
            <a:r>
              <a:rPr lang="sv-SE" sz="32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Svar</a:t>
            </a:r>
            <a:r>
              <a:rPr lang="sv-SE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sv-S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Sant</a:t>
            </a:r>
            <a:endParaRPr sz="140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623" name="Google Shape;623;p42"/>
          <p:cNvSpPr txBox="1"/>
          <p:nvPr/>
        </p:nvSpPr>
        <p:spPr>
          <a:xfrm>
            <a:off x="5874306" y="1100822"/>
            <a:ext cx="6539389" cy="113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7"/>
              </a:lnSpc>
              <a:buSzPts val="5269"/>
            </a:pPr>
            <a:r>
              <a:rPr lang="en-US" sz="5269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5269" b="1" dirty="0" err="1" smtClean="0">
                <a:solidFill>
                  <a:srgbClr val="1B181A"/>
                </a:solidFill>
              </a:rPr>
              <a:t>Kunskapskontroll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4" name="Google Shape;624;p42"/>
          <p:cNvCxnSpPr/>
          <p:nvPr/>
        </p:nvCxnSpPr>
        <p:spPr>
          <a:xfrm>
            <a:off x="5874306" y="2014731"/>
            <a:ext cx="7034962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9" name="Google Shape;629;p43"/>
          <p:cNvGrpSpPr/>
          <p:nvPr/>
        </p:nvGrpSpPr>
        <p:grpSpPr>
          <a:xfrm>
            <a:off x="0" y="8328960"/>
            <a:ext cx="18288000" cy="1958040"/>
            <a:chOff x="0" y="-38100"/>
            <a:chExt cx="4816593" cy="515698"/>
          </a:xfrm>
        </p:grpSpPr>
        <p:sp>
          <p:nvSpPr>
            <p:cNvPr id="630" name="Google Shape;630;p43"/>
            <p:cNvSpPr/>
            <p:nvPr/>
          </p:nvSpPr>
          <p:spPr>
            <a:xfrm>
              <a:off x="0" y="0"/>
              <a:ext cx="4816592" cy="477598"/>
            </a:xfrm>
            <a:custGeom>
              <a:avLst/>
              <a:gdLst/>
              <a:ahLst/>
              <a:cxnLst/>
              <a:rect l="l" t="t" r="r" b="b"/>
              <a:pathLst>
                <a:path w="4816592" h="477598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477598"/>
                  </a:lnTo>
                  <a:lnTo>
                    <a:pt x="0" y="4775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631" name="Google Shape;631;p43"/>
            <p:cNvSpPr txBox="1"/>
            <p:nvPr/>
          </p:nvSpPr>
          <p:spPr>
            <a:xfrm>
              <a:off x="0" y="-38100"/>
              <a:ext cx="4816593" cy="5156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2" name="Google Shape;632;p43"/>
          <p:cNvGrpSpPr/>
          <p:nvPr/>
        </p:nvGrpSpPr>
        <p:grpSpPr>
          <a:xfrm>
            <a:off x="13" y="8138396"/>
            <a:ext cx="18288122" cy="2806539"/>
            <a:chOff x="0" y="-38100"/>
            <a:chExt cx="4816593" cy="739166"/>
          </a:xfrm>
        </p:grpSpPr>
        <p:sp>
          <p:nvSpPr>
            <p:cNvPr id="633" name="Google Shape;633;p43"/>
            <p:cNvSpPr/>
            <p:nvPr/>
          </p:nvSpPr>
          <p:spPr>
            <a:xfrm>
              <a:off x="0" y="0"/>
              <a:ext cx="4816592" cy="701066"/>
            </a:xfrm>
            <a:custGeom>
              <a:avLst/>
              <a:gdLst/>
              <a:ahLst/>
              <a:cxnLst/>
              <a:rect l="l" t="t" r="r" b="b"/>
              <a:pathLst>
                <a:path w="4816592" h="70106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01066"/>
                  </a:lnTo>
                  <a:lnTo>
                    <a:pt x="0" y="7010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634" name="Google Shape;634;p43"/>
            <p:cNvSpPr txBox="1"/>
            <p:nvPr/>
          </p:nvSpPr>
          <p:spPr>
            <a:xfrm>
              <a:off x="0" y="-38100"/>
              <a:ext cx="4816593" cy="7391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5" name="Google Shape;635;p43"/>
          <p:cNvSpPr/>
          <p:nvPr/>
        </p:nvSpPr>
        <p:spPr>
          <a:xfrm>
            <a:off x="-83207" y="-907951"/>
            <a:ext cx="18371207" cy="8229600"/>
          </a:xfrm>
          <a:custGeom>
            <a:avLst/>
            <a:gdLst/>
            <a:ahLst/>
            <a:cxnLst/>
            <a:rect l="l" t="t" r="r" b="b"/>
            <a:pathLst>
              <a:path w="18371207" h="8229600" extrusionOk="0">
                <a:moveTo>
                  <a:pt x="0" y="0"/>
                </a:moveTo>
                <a:lnTo>
                  <a:pt x="18371207" y="0"/>
                </a:lnTo>
                <a:lnTo>
                  <a:pt x="183712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5000"/>
            </a:blip>
            <a:stretch>
              <a:fillRect t="-24265" b="-24267"/>
            </a:stretch>
          </a:blipFill>
          <a:ln>
            <a:noFill/>
          </a:ln>
        </p:spPr>
      </p:sp>
      <p:grpSp>
        <p:nvGrpSpPr>
          <p:cNvPr id="636" name="Google Shape;636;p43"/>
          <p:cNvGrpSpPr/>
          <p:nvPr/>
        </p:nvGrpSpPr>
        <p:grpSpPr>
          <a:xfrm>
            <a:off x="7280796" y="-143767"/>
            <a:ext cx="3225156" cy="3230761"/>
            <a:chOff x="0" y="-192881"/>
            <a:chExt cx="4300208" cy="4307681"/>
          </a:xfrm>
        </p:grpSpPr>
        <p:grpSp>
          <p:nvGrpSpPr>
            <p:cNvPr id="637" name="Google Shape;637;p43"/>
            <p:cNvGrpSpPr/>
            <p:nvPr/>
          </p:nvGrpSpPr>
          <p:grpSpPr>
            <a:xfrm>
              <a:off x="0" y="-192881"/>
              <a:ext cx="4300208" cy="4307681"/>
              <a:chOff x="0" y="-38100"/>
              <a:chExt cx="849424" cy="850900"/>
            </a:xfrm>
          </p:grpSpPr>
          <p:sp>
            <p:nvSpPr>
              <p:cNvPr id="638" name="Google Shape;638;p43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 extrusionOk="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" name="Google Shape;639;p43"/>
              <p:cNvSpPr txBox="1"/>
              <p:nvPr/>
            </p:nvSpPr>
            <p:spPr>
              <a:xfrm>
                <a:off x="0" y="-38100"/>
                <a:ext cx="849424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40" name="Google Shape;640;p43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 extrusionOk="0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641" name="Google Shape;641;p43"/>
          <p:cNvSpPr txBox="1"/>
          <p:nvPr/>
        </p:nvSpPr>
        <p:spPr>
          <a:xfrm>
            <a:off x="3352800" y="3447765"/>
            <a:ext cx="10811601" cy="1823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65"/>
              <a:buFont typeface="Arial"/>
              <a:buNone/>
            </a:pPr>
            <a:r>
              <a:rPr lang="en-US" sz="8465" b="1" i="0" u="none" strike="noStrike" cap="none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Tack </a:t>
            </a:r>
            <a:r>
              <a:rPr lang="en-US" sz="8465" b="1" i="0" u="none" strike="noStrike" cap="none" dirty="0" err="1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så</a:t>
            </a:r>
            <a:r>
              <a:rPr lang="en-US" sz="8465" b="1" i="0" u="none" strike="noStrike" cap="none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8465" b="1" i="0" u="none" strike="noStrike" cap="none" dirty="0" err="1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mycket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43"/>
          <p:cNvSpPr/>
          <p:nvPr/>
        </p:nvSpPr>
        <p:spPr>
          <a:xfrm>
            <a:off x="447021" y="8871406"/>
            <a:ext cx="4827324" cy="1017809"/>
          </a:xfrm>
          <a:custGeom>
            <a:avLst/>
            <a:gdLst/>
            <a:ahLst/>
            <a:cxnLst/>
            <a:rect l="l" t="t" r="r" b="b"/>
            <a:pathLst>
              <a:path w="4827324" h="1017809" extrusionOk="0">
                <a:moveTo>
                  <a:pt x="0" y="0"/>
                </a:moveTo>
                <a:lnTo>
                  <a:pt x="4827324" y="0"/>
                </a:lnTo>
                <a:lnTo>
                  <a:pt x="4827324" y="1017809"/>
                </a:lnTo>
                <a:lnTo>
                  <a:pt x="0" y="10178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43" name="Google Shape;643;p43"/>
          <p:cNvSpPr txBox="1"/>
          <p:nvPr/>
        </p:nvSpPr>
        <p:spPr>
          <a:xfrm>
            <a:off x="5274345" y="8924817"/>
            <a:ext cx="12566700" cy="118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39967"/>
              </a:lnSpc>
              <a:buSzPts val="1839"/>
            </a:pPr>
            <a:r>
              <a:rPr lang="sv-SE" sz="1839" dirty="0">
                <a:latin typeface="Montserrat"/>
                <a:ea typeface="Montserrat"/>
                <a:cs typeface="Montserrat"/>
                <a:sym typeface="Montserrat"/>
              </a:rPr>
              <a:t>Finansierat av Europeiska unionen. Åsikter och slutsatser är författarnas egna och representerar inte nödvändigtvis EU eller Universitets- och högskolerådet (UHR). </a:t>
            </a:r>
            <a:r>
              <a:rPr lang="sv-SE" sz="1839">
                <a:latin typeface="Montserrat"/>
                <a:ea typeface="Montserrat"/>
                <a:cs typeface="Montserrat"/>
                <a:sym typeface="Montserrat"/>
              </a:rPr>
              <a:t>EU och bidragsgivare ansvarar inte för innehållet.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4" name="Google Shape;644;p43"/>
          <p:cNvGrpSpPr/>
          <p:nvPr/>
        </p:nvGrpSpPr>
        <p:grpSpPr>
          <a:xfrm>
            <a:off x="2355804" y="2746045"/>
            <a:ext cx="12896827" cy="5223707"/>
            <a:chOff x="-121644" y="-1987901"/>
            <a:chExt cx="17195770" cy="6964942"/>
          </a:xfrm>
        </p:grpSpPr>
        <p:grpSp>
          <p:nvGrpSpPr>
            <p:cNvPr id="645" name="Google Shape;645;p43"/>
            <p:cNvGrpSpPr/>
            <p:nvPr/>
          </p:nvGrpSpPr>
          <p:grpSpPr>
            <a:xfrm>
              <a:off x="-121644" y="-1186369"/>
              <a:ext cx="17153543" cy="6163410"/>
              <a:chOff x="-31570" y="-307897"/>
              <a:chExt cx="4451836" cy="1599582"/>
            </a:xfrm>
          </p:grpSpPr>
          <p:sp>
            <p:nvSpPr>
              <p:cNvPr id="646" name="Google Shape;646;p43"/>
              <p:cNvSpPr/>
              <p:nvPr/>
            </p:nvSpPr>
            <p:spPr>
              <a:xfrm>
                <a:off x="-10958" y="290425"/>
                <a:ext cx="4431224" cy="1001260"/>
              </a:xfrm>
              <a:custGeom>
                <a:avLst/>
                <a:gdLst/>
                <a:ahLst/>
                <a:cxnLst/>
                <a:rect l="l" t="t" r="r" b="b"/>
                <a:pathLst>
                  <a:path w="4431224" h="1001260" extrusionOk="0">
                    <a:moveTo>
                      <a:pt x="23468" y="0"/>
                    </a:moveTo>
                    <a:lnTo>
                      <a:pt x="4407757" y="0"/>
                    </a:lnTo>
                    <a:cubicBezTo>
                      <a:pt x="4413981" y="0"/>
                      <a:pt x="4419950" y="2472"/>
                      <a:pt x="4424350" y="6874"/>
                    </a:cubicBezTo>
                    <a:cubicBezTo>
                      <a:pt x="4428752" y="11275"/>
                      <a:pt x="4431224" y="17244"/>
                      <a:pt x="4431224" y="23468"/>
                    </a:cubicBezTo>
                    <a:lnTo>
                      <a:pt x="4431224" y="977792"/>
                    </a:lnTo>
                    <a:cubicBezTo>
                      <a:pt x="4431224" y="984016"/>
                      <a:pt x="4428752" y="989985"/>
                      <a:pt x="4424350" y="994386"/>
                    </a:cubicBezTo>
                    <a:cubicBezTo>
                      <a:pt x="4419950" y="998787"/>
                      <a:pt x="4413981" y="1001260"/>
                      <a:pt x="4407757" y="1001260"/>
                    </a:cubicBezTo>
                    <a:lnTo>
                      <a:pt x="23468" y="1001260"/>
                    </a:lnTo>
                    <a:cubicBezTo>
                      <a:pt x="17244" y="1001260"/>
                      <a:pt x="11275" y="998787"/>
                      <a:pt x="6874" y="994386"/>
                    </a:cubicBezTo>
                    <a:cubicBezTo>
                      <a:pt x="2472" y="989985"/>
                      <a:pt x="0" y="984016"/>
                      <a:pt x="0" y="977792"/>
                    </a:cubicBezTo>
                    <a:lnTo>
                      <a:pt x="0" y="23468"/>
                    </a:lnTo>
                    <a:cubicBezTo>
                      <a:pt x="0" y="17244"/>
                      <a:pt x="2472" y="11275"/>
                      <a:pt x="6874" y="6874"/>
                    </a:cubicBezTo>
                    <a:cubicBezTo>
                      <a:pt x="11275" y="2472"/>
                      <a:pt x="17244" y="0"/>
                      <a:pt x="23468" y="0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" name="Google Shape;647;p43"/>
              <p:cNvSpPr txBox="1"/>
              <p:nvPr/>
            </p:nvSpPr>
            <p:spPr>
              <a:xfrm>
                <a:off x="-31570" y="-307897"/>
                <a:ext cx="4431224" cy="10393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48" name="Google Shape;648;p43"/>
            <p:cNvSpPr txBox="1"/>
            <p:nvPr/>
          </p:nvSpPr>
          <p:spPr>
            <a:xfrm>
              <a:off x="0" y="-1987901"/>
              <a:ext cx="17074126" cy="14625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lvl="0" algn="ctr">
                <a:lnSpc>
                  <a:spcPct val="131944"/>
                </a:lnSpc>
                <a:buSzPts val="5400"/>
              </a:pPr>
              <a:r>
                <a:rPr lang="en-US" sz="5400" b="1" dirty="0" err="1"/>
                <a:t>Reproduktion</a:t>
              </a:r>
              <a:r>
                <a:rPr lang="en-US" sz="5400" b="1" dirty="0"/>
                <a:t> och </a:t>
              </a:r>
              <a:r>
                <a:rPr lang="en-US" sz="5400" b="1" dirty="0" err="1"/>
                <a:t>besättningshälsa</a:t>
              </a:r>
              <a:endParaRPr sz="508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43"/>
            <p:cNvSpPr txBox="1"/>
            <p:nvPr/>
          </p:nvSpPr>
          <p:spPr>
            <a:xfrm>
              <a:off x="-84439" y="1172925"/>
              <a:ext cx="17158561" cy="6352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lvl="0" algn="ctr">
                <a:lnSpc>
                  <a:spcPct val="128875"/>
                </a:lnSpc>
                <a:buSzPts val="2400"/>
              </a:pPr>
              <a:r>
                <a:rPr lang="en-US" sz="2400" b="1" dirty="0"/>
                <a:t>B</a:t>
              </a:r>
              <a:r>
                <a:rPr lang="sv-SE" sz="2400" b="1" dirty="0" err="1" smtClean="0"/>
                <a:t>esättningshälsa</a:t>
              </a:r>
              <a:r>
                <a:rPr lang="sv-SE" sz="2400" b="1" dirty="0"/>
                <a:t>: En nyckelsten för </a:t>
              </a:r>
              <a:r>
                <a:rPr lang="sv-SE" sz="2400" b="1" dirty="0" err="1"/>
                <a:t>resilienta</a:t>
              </a:r>
              <a:r>
                <a:rPr lang="sv-SE" sz="2400" b="1" dirty="0"/>
                <a:t> ekosystem i regenerativt jordbruk</a:t>
              </a:r>
              <a:endParaRPr sz="220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50" name="Google Shape;650;p43"/>
            <p:cNvGrpSpPr/>
            <p:nvPr/>
          </p:nvGrpSpPr>
          <p:grpSpPr>
            <a:xfrm>
              <a:off x="505073" y="2295730"/>
              <a:ext cx="15979540" cy="1233807"/>
              <a:chOff x="0" y="-38100"/>
              <a:chExt cx="4147148" cy="320208"/>
            </a:xfrm>
          </p:grpSpPr>
          <p:sp>
            <p:nvSpPr>
              <p:cNvPr id="651" name="Google Shape;651;p43"/>
              <p:cNvSpPr/>
              <p:nvPr/>
            </p:nvSpPr>
            <p:spPr>
              <a:xfrm>
                <a:off x="0" y="0"/>
                <a:ext cx="4147148" cy="282108"/>
              </a:xfrm>
              <a:custGeom>
                <a:avLst/>
                <a:gdLst/>
                <a:ahLst/>
                <a:cxnLst/>
                <a:rect l="l" t="t" r="r" b="b"/>
                <a:pathLst>
                  <a:path w="4147148" h="282108" extrusionOk="0">
                    <a:moveTo>
                      <a:pt x="25075" y="0"/>
                    </a:moveTo>
                    <a:lnTo>
                      <a:pt x="4122072" y="0"/>
                    </a:lnTo>
                    <a:cubicBezTo>
                      <a:pt x="4128723" y="0"/>
                      <a:pt x="4135101" y="2642"/>
                      <a:pt x="4139803" y="7344"/>
                    </a:cubicBezTo>
                    <a:cubicBezTo>
                      <a:pt x="4144506" y="12047"/>
                      <a:pt x="4147148" y="18425"/>
                      <a:pt x="4147148" y="25075"/>
                    </a:cubicBezTo>
                    <a:lnTo>
                      <a:pt x="4147148" y="257033"/>
                    </a:lnTo>
                    <a:cubicBezTo>
                      <a:pt x="4147148" y="263683"/>
                      <a:pt x="4144506" y="270061"/>
                      <a:pt x="4139803" y="274764"/>
                    </a:cubicBezTo>
                    <a:cubicBezTo>
                      <a:pt x="4135101" y="279466"/>
                      <a:pt x="4128723" y="282108"/>
                      <a:pt x="4122072" y="282108"/>
                    </a:cubicBezTo>
                    <a:lnTo>
                      <a:pt x="25075" y="282108"/>
                    </a:lnTo>
                    <a:cubicBezTo>
                      <a:pt x="18425" y="282108"/>
                      <a:pt x="12047" y="279466"/>
                      <a:pt x="7344" y="274764"/>
                    </a:cubicBezTo>
                    <a:cubicBezTo>
                      <a:pt x="2642" y="270061"/>
                      <a:pt x="0" y="263683"/>
                      <a:pt x="0" y="257033"/>
                    </a:cubicBezTo>
                    <a:lnTo>
                      <a:pt x="0" y="25075"/>
                    </a:lnTo>
                    <a:cubicBezTo>
                      <a:pt x="0" y="18425"/>
                      <a:pt x="2642" y="12047"/>
                      <a:pt x="7344" y="7344"/>
                    </a:cubicBezTo>
                    <a:cubicBezTo>
                      <a:pt x="12047" y="2642"/>
                      <a:pt x="18425" y="0"/>
                      <a:pt x="25075" y="0"/>
                    </a:cubicBezTo>
                    <a:close/>
                  </a:path>
                </a:pathLst>
              </a:custGeom>
              <a:solidFill>
                <a:srgbClr val="4D73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2" name="Google Shape;652;p43"/>
              <p:cNvSpPr txBox="1"/>
              <p:nvPr/>
            </p:nvSpPr>
            <p:spPr>
              <a:xfrm>
                <a:off x="0" y="-38100"/>
                <a:ext cx="4147147" cy="3202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53" name="Google Shape;653;p43"/>
            <p:cNvSpPr txBox="1"/>
            <p:nvPr/>
          </p:nvSpPr>
          <p:spPr>
            <a:xfrm>
              <a:off x="2367869" y="2677747"/>
              <a:ext cx="13513759" cy="743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87"/>
                <a:buFont typeface="Arial"/>
                <a:buNone/>
              </a:pPr>
              <a:r>
                <a:rPr lang="en-US" sz="2587" b="1" i="0" u="none" strike="noStrike" cap="none" dirty="0" smtClean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PROJEKTNUMMER:2023-1-SE01-KA220-VET-000160614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54" name="Google Shape;654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0325" y="7581848"/>
            <a:ext cx="17967501" cy="128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2595</Words>
  <Application>Microsoft Office PowerPoint</Application>
  <PresentationFormat>Anpassad</PresentationFormat>
  <Paragraphs>374</Paragraphs>
  <Slides>43</Slides>
  <Notes>43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43</vt:i4>
      </vt:variant>
    </vt:vector>
  </HeadingPairs>
  <TitlesOfParts>
    <vt:vector size="48" baseType="lpstr">
      <vt:lpstr>Montserrat</vt:lpstr>
      <vt:lpstr>fkGroteskNeue</vt:lpstr>
      <vt:lpstr>Arial</vt:lpstr>
      <vt:lpstr>Calibri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Theodoros Ntallaris</dc:creator>
  <cp:lastModifiedBy>Theodoros Ntallaris</cp:lastModifiedBy>
  <cp:revision>31</cp:revision>
  <cp:lastPrinted>2025-08-29T20:09:43Z</cp:lastPrinted>
  <dcterms:created xsi:type="dcterms:W3CDTF">2006-08-16T00:00:00Z</dcterms:created>
  <dcterms:modified xsi:type="dcterms:W3CDTF">2025-08-29T20:12:03Z</dcterms:modified>
</cp:coreProperties>
</file>