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5143500" type="screen16x9"/>
  <p:notesSz cx="6858000" cy="9144000"/>
  <p:embeddedFontLst>
    <p:embeddedFont>
      <p:font typeface="Montserrat" panose="020B0604020202020204" charset="0"/>
      <p:bold r:id="rId38"/>
      <p:boldItalic r:id="rId39"/>
    </p:embeddedFont>
    <p:embeddedFont>
      <p:font typeface="Calibri" panose="020F050202020403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50"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1d24a0e57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1d24a0e57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1dddebff4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1dddebff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21a2a8e2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21a2a8e2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1dddebff4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1dddebff4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1dddebff4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1dddebff4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21a2a8e2cd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21a2a8e2c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21a2a8e2cd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21a2a8e2cd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21a2a8e2cd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21a2a8e2cd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21a2a8e2c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21a2a8e2c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1dddebff4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1dddebff4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21a2a8e2cd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21a2a8e2c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21a2a8e2c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21a2a8e2c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1dddebff42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1dddebff4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21a2a8e2cd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21a2a8e2cd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1dddebff42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1dddebff42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21a2a8e2c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21a2a8e2c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21a2a8e2cd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21a2a8e2cd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1dddebff4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1dddebff4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21a2a8e2cd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21a2a8e2cd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21a2a8e2cd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21a2a8e2cd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21a2a8e2cd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21a2a8e2cd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21a2a8e2cd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21a2a8e2cd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21a2a8e2cd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21a2a8e2cd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1dddebff42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1dddebff4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1dddebff4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1dddebff4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1d24a0e579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1d24a0e57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1d24a0e579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1d24a0e57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1d24a0e579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1d24a0e57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1d24a0e579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1d24a0e579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1dddebff42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1dddebff4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1dddebff42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1dddebff42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1dddebff42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1dddebff42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1dddebff42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1dddebff42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355cbbb4a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355cbbb4a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500"/>
              <a:buNone/>
              <a:defRPr sz="2520" b="1">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4" name="Google Shape;44;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6" name="Google Shape;4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9" name="Google Shape;49;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3" name="Google Shape;53;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C5E7B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cs"/>
              <a:t>‹#›</a:t>
            </a:fld>
            <a:endParaRPr/>
          </a:p>
        </p:txBody>
      </p:sp>
      <p:sp>
        <p:nvSpPr>
          <p:cNvPr id="9" name="Google Shape;9;p1"/>
          <p:cNvSpPr/>
          <p:nvPr/>
        </p:nvSpPr>
        <p:spPr>
          <a:xfrm>
            <a:off x="0" y="0"/>
            <a:ext cx="9144000" cy="1017600"/>
          </a:xfrm>
          <a:prstGeom prst="rect">
            <a:avLst/>
          </a:prstGeom>
          <a:solidFill>
            <a:srgbClr val="4D734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0" name="Google Shape;10;p1"/>
          <p:cNvGrpSpPr/>
          <p:nvPr/>
        </p:nvGrpSpPr>
        <p:grpSpPr>
          <a:xfrm>
            <a:off x="7898646" y="-106667"/>
            <a:ext cx="1164067" cy="1259135"/>
            <a:chOff x="0" y="-192881"/>
            <a:chExt cx="4300209" cy="4307681"/>
          </a:xfrm>
        </p:grpSpPr>
        <p:grpSp>
          <p:nvGrpSpPr>
            <p:cNvPr id="11" name="Google Shape;11;p1"/>
            <p:cNvGrpSpPr/>
            <p:nvPr/>
          </p:nvGrpSpPr>
          <p:grpSpPr>
            <a:xfrm>
              <a:off x="0" y="-192881"/>
              <a:ext cx="4300209" cy="4307681"/>
              <a:chOff x="0" y="-38100"/>
              <a:chExt cx="849424" cy="850900"/>
            </a:xfrm>
          </p:grpSpPr>
          <p:sp>
            <p:nvSpPr>
              <p:cNvPr id="12" name="Google Shape;12;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13">
                <a:alphaModFix/>
              </a:blip>
              <a:stretch>
                <a:fillRect/>
              </a:stretch>
            </a:blipFill>
            <a:ln>
              <a:noFill/>
            </a:ln>
          </p:spPr>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jpg"/><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pic>
        <p:nvPicPr>
          <p:cNvPr id="60" name="Google Shape;60;p13"/>
          <p:cNvPicPr preferRelativeResize="0"/>
          <p:nvPr/>
        </p:nvPicPr>
        <p:blipFill rotWithShape="1">
          <a:blip r:embed="rId3">
            <a:alphaModFix amt="50000"/>
          </a:blip>
          <a:srcRect t="5601" b="17136"/>
          <a:stretch/>
        </p:blipFill>
        <p:spPr>
          <a:xfrm>
            <a:off x="0" y="0"/>
            <a:ext cx="9144000" cy="3706351"/>
          </a:xfrm>
          <a:prstGeom prst="rect">
            <a:avLst/>
          </a:prstGeom>
          <a:noFill/>
          <a:ln>
            <a:noFill/>
          </a:ln>
          <a:effectLst>
            <a:outerShdw blurRad="57150" dist="19050" dir="5400000" algn="bl" rotWithShape="0">
              <a:schemeClr val="lt1">
                <a:alpha val="52999"/>
              </a:schemeClr>
            </a:outerShdw>
          </a:effectLst>
        </p:spPr>
      </p:pic>
      <p:grpSp>
        <p:nvGrpSpPr>
          <p:cNvPr id="61" name="Google Shape;61;p13"/>
          <p:cNvGrpSpPr/>
          <p:nvPr/>
        </p:nvGrpSpPr>
        <p:grpSpPr>
          <a:xfrm>
            <a:off x="0" y="-84974"/>
            <a:ext cx="2242298" cy="792588"/>
            <a:chOff x="0" y="-38100"/>
            <a:chExt cx="1133218" cy="444600"/>
          </a:xfrm>
        </p:grpSpPr>
        <p:sp>
          <p:nvSpPr>
            <p:cNvPr id="62" name="Google Shape;62;p13"/>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3"/>
            <p:cNvSpPr txBox="1"/>
            <p:nvPr/>
          </p:nvSpPr>
          <p:spPr>
            <a:xfrm>
              <a:off x="0" y="-38100"/>
              <a:ext cx="1133100" cy="444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r>
                <a:rPr lang="cs" sz="2600" b="1" dirty="0" smtClean="0">
                  <a:solidFill>
                    <a:schemeClr val="lt1"/>
                  </a:solidFill>
                </a:rPr>
                <a:t>Modul </a:t>
              </a:r>
              <a:r>
                <a:rPr lang="cs" sz="2600" b="1" dirty="0">
                  <a:solidFill>
                    <a:schemeClr val="lt1"/>
                  </a:solidFill>
                </a:rPr>
                <a:t>4</a:t>
              </a:r>
              <a:endParaRPr sz="2600" b="1" i="0" u="none" strike="noStrike" cap="none" dirty="0">
                <a:solidFill>
                  <a:schemeClr val="lt1"/>
                </a:solidFill>
              </a:endParaRPr>
            </a:p>
          </p:txBody>
        </p:sp>
      </p:grpSp>
      <p:grpSp>
        <p:nvGrpSpPr>
          <p:cNvPr id="64" name="Google Shape;64;p13"/>
          <p:cNvGrpSpPr/>
          <p:nvPr/>
        </p:nvGrpSpPr>
        <p:grpSpPr>
          <a:xfrm>
            <a:off x="542175" y="3079773"/>
            <a:ext cx="8059631" cy="475316"/>
            <a:chOff x="0" y="-38099"/>
            <a:chExt cx="3021531" cy="320207"/>
          </a:xfrm>
        </p:grpSpPr>
        <p:sp>
          <p:nvSpPr>
            <p:cNvPr id="65" name="Google Shape;65;p13"/>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3"/>
            <p:cNvSpPr txBox="1"/>
            <p:nvPr/>
          </p:nvSpPr>
          <p:spPr>
            <a:xfrm>
              <a:off x="48231" y="-38099"/>
              <a:ext cx="2973300" cy="3201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grpSp>
      <p:sp>
        <p:nvSpPr>
          <p:cNvPr id="67" name="Google Shape;67;p13"/>
          <p:cNvSpPr txBox="1"/>
          <p:nvPr/>
        </p:nvSpPr>
        <p:spPr>
          <a:xfrm>
            <a:off x="584275" y="3160050"/>
            <a:ext cx="8059500" cy="47397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cs" sz="2200" b="1" i="0" u="none" strike="noStrike" cap="none" dirty="0" smtClean="0">
                <a:solidFill>
                  <a:srgbClr val="FFFFFF"/>
                </a:solidFill>
                <a:latin typeface="Montserrat"/>
                <a:ea typeface="Montserrat"/>
                <a:cs typeface="Montserrat"/>
                <a:sym typeface="Montserrat"/>
              </a:rPr>
              <a:t>PROJE</a:t>
            </a:r>
            <a:r>
              <a:rPr lang="sv-SE" sz="2200" b="1" dirty="0">
                <a:solidFill>
                  <a:srgbClr val="FFFFFF"/>
                </a:solidFill>
                <a:latin typeface="Montserrat"/>
                <a:ea typeface="Montserrat"/>
                <a:cs typeface="Montserrat"/>
                <a:sym typeface="Montserrat"/>
              </a:rPr>
              <a:t>K</a:t>
            </a:r>
            <a:r>
              <a:rPr lang="cs" sz="2200" b="1" i="0" u="none" strike="noStrike" cap="none" dirty="0" smtClean="0">
                <a:solidFill>
                  <a:srgbClr val="FFFFFF"/>
                </a:solidFill>
                <a:latin typeface="Montserrat"/>
                <a:ea typeface="Montserrat"/>
                <a:cs typeface="Montserrat"/>
                <a:sym typeface="Montserrat"/>
              </a:rPr>
              <a:t>TNU</a:t>
            </a:r>
            <a:r>
              <a:rPr lang="sv-SE" sz="2200" b="1" i="0" u="none" strike="noStrike" cap="none" dirty="0" smtClean="0">
                <a:solidFill>
                  <a:srgbClr val="FFFFFF"/>
                </a:solidFill>
                <a:latin typeface="Montserrat"/>
                <a:ea typeface="Montserrat"/>
                <a:cs typeface="Montserrat"/>
                <a:sym typeface="Montserrat"/>
              </a:rPr>
              <a:t>MM</a:t>
            </a:r>
            <a:r>
              <a:rPr lang="cs" sz="2200" b="1" i="0" u="none" strike="noStrike" cap="none" dirty="0" smtClean="0">
                <a:solidFill>
                  <a:srgbClr val="FFFFFF"/>
                </a:solidFill>
                <a:latin typeface="Montserrat"/>
                <a:ea typeface="Montserrat"/>
                <a:cs typeface="Montserrat"/>
                <a:sym typeface="Montserrat"/>
              </a:rPr>
              <a:t>ER:2023-1-SE01-KA220-VET-000160614</a:t>
            </a:r>
            <a:endParaRPr sz="600" dirty="0"/>
          </a:p>
        </p:txBody>
      </p:sp>
      <p:sp>
        <p:nvSpPr>
          <p:cNvPr id="68" name="Google Shape;68;p13"/>
          <p:cNvSpPr/>
          <p:nvPr/>
        </p:nvSpPr>
        <p:spPr>
          <a:xfrm>
            <a:off x="1158175" y="1116469"/>
            <a:ext cx="7256620" cy="1997456"/>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lvl="0" algn="ctr"/>
            <a:r>
              <a:rPr lang="sv-SE" sz="3800" b="1" dirty="0">
                <a:solidFill>
                  <a:schemeClr val="lt1"/>
                </a:solidFill>
              </a:rPr>
              <a:t>INTEGRERING AV </a:t>
            </a:r>
            <a:r>
              <a:rPr lang="sv-SE" sz="3800" b="1" dirty="0" smtClean="0">
                <a:solidFill>
                  <a:schemeClr val="lt1"/>
                </a:solidFill>
              </a:rPr>
              <a:t>BOSKAP</a:t>
            </a:r>
          </a:p>
          <a:p>
            <a:pPr lvl="0" algn="ctr"/>
            <a:r>
              <a:rPr lang="sv-SE" sz="1200" b="1" dirty="0">
                <a:solidFill>
                  <a:schemeClr val="lt1"/>
                </a:solidFill>
              </a:rPr>
              <a:t>Lär dig hur integrering av boskap med grödor kan förbättra markens hälsa, öka den biologiska mångfalden och skapa motståndskraftiga jordbrukssystem. Denna guide utforskar de koncept, den historia, de tillämpningar och de färdigheter som krävs för att implementera integrering av boskap på ett effektivt sätt.</a:t>
            </a:r>
            <a:endParaRPr sz="3200" b="1" dirty="0">
              <a:solidFill>
                <a:schemeClr val="lt1"/>
              </a:solidFill>
            </a:endParaRPr>
          </a:p>
        </p:txBody>
      </p:sp>
      <p:grpSp>
        <p:nvGrpSpPr>
          <p:cNvPr id="69" name="Google Shape;69;p13"/>
          <p:cNvGrpSpPr/>
          <p:nvPr/>
        </p:nvGrpSpPr>
        <p:grpSpPr>
          <a:xfrm>
            <a:off x="7424248" y="-151629"/>
            <a:ext cx="1652570" cy="1787688"/>
            <a:chOff x="0" y="-192881"/>
            <a:chExt cx="4300209" cy="4307681"/>
          </a:xfrm>
        </p:grpSpPr>
        <p:grpSp>
          <p:nvGrpSpPr>
            <p:cNvPr id="70" name="Google Shape;70;p13"/>
            <p:cNvGrpSpPr/>
            <p:nvPr/>
          </p:nvGrpSpPr>
          <p:grpSpPr>
            <a:xfrm>
              <a:off x="0" y="-192881"/>
              <a:ext cx="4300209" cy="4307681"/>
              <a:chOff x="0" y="-38100"/>
              <a:chExt cx="849424" cy="850900"/>
            </a:xfrm>
          </p:grpSpPr>
          <p:sp>
            <p:nvSpPr>
              <p:cNvPr id="71" name="Google Shape;71;p13"/>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3"/>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73" name="Google Shape;73;p13"/>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74" name="Google Shape;74;p13"/>
          <p:cNvSpPr txBox="1"/>
          <p:nvPr/>
        </p:nvSpPr>
        <p:spPr>
          <a:xfrm>
            <a:off x="2915950" y="4403925"/>
            <a:ext cx="6086400" cy="246300"/>
          </a:xfrm>
          <a:prstGeom prst="rect">
            <a:avLst/>
          </a:prstGeom>
          <a:noFill/>
          <a:ln>
            <a:noFill/>
          </a:ln>
        </p:spPr>
        <p:txBody>
          <a:bodyPr spcFirstLastPara="1" wrap="square" lIns="91425" tIns="91425" rIns="91425" bIns="91425" anchor="t" anchorCtr="0">
            <a:spAutoFit/>
          </a:bodyPr>
          <a:lstStyle/>
          <a:p>
            <a:pPr marL="0" lvl="0" indent="0" algn="just" rtl="0">
              <a:lnSpc>
                <a:spcPct val="139967"/>
              </a:lnSpc>
              <a:spcBef>
                <a:spcPts val="0"/>
              </a:spcBef>
              <a:spcAft>
                <a:spcPts val="0"/>
              </a:spcAft>
              <a:buNone/>
            </a:pPr>
            <a:endParaRPr sz="400"/>
          </a:p>
        </p:txBody>
      </p:sp>
      <p:pic>
        <p:nvPicPr>
          <p:cNvPr id="75" name="Google Shape;75;p13"/>
          <p:cNvPicPr preferRelativeResize="0"/>
          <p:nvPr/>
        </p:nvPicPr>
        <p:blipFill>
          <a:blip r:embed="rId5">
            <a:alphaModFix/>
          </a:blip>
          <a:stretch>
            <a:fillRect/>
          </a:stretch>
        </p:blipFill>
        <p:spPr>
          <a:xfrm>
            <a:off x="171438" y="3724263"/>
            <a:ext cx="8801100" cy="1419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buSzPts val="990"/>
            </a:pPr>
            <a:r>
              <a:rPr lang="sv-SE" dirty="0"/>
              <a:t>Lärandemål </a:t>
            </a:r>
            <a:endParaRPr dirty="0"/>
          </a:p>
        </p:txBody>
      </p:sp>
      <p:sp>
        <p:nvSpPr>
          <p:cNvPr id="81" name="Google Shape;8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spcBef>
                <a:spcPts val="1200"/>
              </a:spcBef>
              <a:buSzPts val="1100"/>
              <a:buNone/>
            </a:pPr>
            <a:r>
              <a:rPr lang="sv-SE" sz="1992" dirty="0" smtClean="0"/>
              <a:t>Efter </a:t>
            </a:r>
            <a:r>
              <a:rPr lang="sv-SE" sz="1992" dirty="0"/>
              <a:t>att ha slutfört denna modul kommer deltagarna att kunna:</a:t>
            </a:r>
            <a:r>
              <a:rPr lang="cs" sz="1992" dirty="0" smtClean="0"/>
              <a:t>:</a:t>
            </a:r>
            <a:endParaRPr sz="1992" dirty="0"/>
          </a:p>
          <a:p>
            <a:pPr lvl="0" indent="-330200">
              <a:lnSpc>
                <a:spcPct val="150000"/>
              </a:lnSpc>
              <a:spcBef>
                <a:spcPts val="1200"/>
              </a:spcBef>
              <a:buSzPts val="1600"/>
              <a:buAutoNum type="arabicPeriod"/>
            </a:pPr>
            <a:r>
              <a:rPr lang="sv-SE" sz="1600" dirty="0"/>
              <a:t>Förklara principerna och fördelarna med integrering av boskap i regenerativt </a:t>
            </a:r>
            <a:r>
              <a:rPr lang="sv-SE" sz="1600" dirty="0" smtClean="0"/>
              <a:t>jordbruk.</a:t>
            </a:r>
          </a:p>
          <a:p>
            <a:pPr lvl="0" indent="-330200">
              <a:lnSpc>
                <a:spcPct val="150000"/>
              </a:lnSpc>
              <a:spcBef>
                <a:spcPts val="1200"/>
              </a:spcBef>
              <a:buSzPts val="1600"/>
              <a:buAutoNum type="arabicPeriod"/>
            </a:pPr>
            <a:r>
              <a:rPr lang="sv-SE" sz="1600" dirty="0" smtClean="0"/>
              <a:t>Beskriva </a:t>
            </a:r>
            <a:r>
              <a:rPr lang="sv-SE" sz="1600" dirty="0"/>
              <a:t>historiska och ekologiska grunder som stödjer integrerade </a:t>
            </a:r>
            <a:r>
              <a:rPr lang="sv-SE" sz="1600" dirty="0" smtClean="0"/>
              <a:t>jordbrukssystem.</a:t>
            </a:r>
          </a:p>
          <a:p>
            <a:pPr lvl="0" indent="-330200">
              <a:lnSpc>
                <a:spcPct val="150000"/>
              </a:lnSpc>
              <a:spcBef>
                <a:spcPts val="1200"/>
              </a:spcBef>
              <a:buSzPts val="1600"/>
              <a:buAutoNum type="arabicPeriod"/>
            </a:pPr>
            <a:r>
              <a:rPr lang="sv-SE" sz="1600" dirty="0" smtClean="0"/>
              <a:t>Identifiera </a:t>
            </a:r>
            <a:r>
              <a:rPr lang="sv-SE" sz="1600" dirty="0"/>
              <a:t>praktiska tekniker som rotationsbete, </a:t>
            </a:r>
            <a:r>
              <a:rPr lang="sv-SE" sz="1600" dirty="0" err="1"/>
              <a:t>silvopastur</a:t>
            </a:r>
            <a:r>
              <a:rPr lang="sv-SE" sz="1600" dirty="0"/>
              <a:t> och bete med flera </a:t>
            </a:r>
            <a:r>
              <a:rPr lang="sv-SE" sz="1600" dirty="0" smtClean="0"/>
              <a:t>arter.</a:t>
            </a:r>
          </a:p>
          <a:p>
            <a:pPr lvl="0" indent="-330200">
              <a:lnSpc>
                <a:spcPct val="150000"/>
              </a:lnSpc>
              <a:spcBef>
                <a:spcPts val="1200"/>
              </a:spcBef>
              <a:buSzPts val="1600"/>
              <a:buAutoNum type="arabicPeriod"/>
            </a:pPr>
            <a:r>
              <a:rPr lang="sv-SE" sz="1600" dirty="0" smtClean="0"/>
              <a:t>Skissera </a:t>
            </a:r>
            <a:r>
              <a:rPr lang="sv-SE" sz="1600" dirty="0"/>
              <a:t>strategier för att införliva boskap i </a:t>
            </a:r>
            <a:r>
              <a:rPr lang="sv-SE" sz="1600" dirty="0" err="1"/>
              <a:t>grödsystem</a:t>
            </a:r>
            <a:r>
              <a:rPr lang="sv-SE" sz="1600" dirty="0"/>
              <a:t> för att öka </a:t>
            </a:r>
            <a:r>
              <a:rPr lang="sv-SE" sz="1600" dirty="0" smtClean="0"/>
              <a:t>hållbarheten.</a:t>
            </a:r>
          </a:p>
          <a:p>
            <a:pPr lvl="0" indent="-330200">
              <a:lnSpc>
                <a:spcPct val="150000"/>
              </a:lnSpc>
              <a:spcBef>
                <a:spcPts val="1200"/>
              </a:spcBef>
              <a:buSzPts val="1600"/>
              <a:buAutoNum type="arabicPeriod"/>
            </a:pPr>
            <a:r>
              <a:rPr lang="sv-SE" sz="1600" dirty="0" smtClean="0"/>
              <a:t>Utveckla </a:t>
            </a:r>
            <a:r>
              <a:rPr lang="sv-SE" sz="1600" dirty="0"/>
              <a:t>färdigheter för att övervaka, utvärdera och optimera metoder för integrering av boskap.</a:t>
            </a:r>
            <a:endParaRPr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1: Nyckelbegrepp och definitioner</a:t>
            </a:r>
            <a:endParaRPr dirty="0"/>
          </a:p>
        </p:txBody>
      </p:sp>
      <p:sp>
        <p:nvSpPr>
          <p:cNvPr id="87" name="Google Shape;87;p1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marL="0" lvl="0" indent="0">
              <a:spcBef>
                <a:spcPts val="1200"/>
              </a:spcBef>
              <a:buNone/>
            </a:pPr>
            <a:r>
              <a:rPr lang="sv-SE" b="1" dirty="0"/>
              <a:t>Integrering av boskap är en hörnsten i regenerativt jordbruk, en holistisk jordbruksmetod som syftar till att återställa markens hälsa, förbättra den biologiska mångfalden och skapa hållbara jordbrukssystem</a:t>
            </a:r>
            <a:r>
              <a:rPr lang="sv-SE" b="1" dirty="0" smtClean="0"/>
              <a:t>.</a:t>
            </a:r>
          </a:p>
          <a:p>
            <a:pPr marL="0" lvl="0" indent="0">
              <a:spcBef>
                <a:spcPts val="1200"/>
              </a:spcBef>
              <a:buNone/>
            </a:pPr>
            <a:r>
              <a:rPr lang="sv-SE" dirty="0"/>
              <a:t>Genom att kombinera växt- och djursystem efterliknar integrering av boskap naturliga ekosystem och utnyttjar de symbiotiska relationerna mellan flora och fauna</a:t>
            </a:r>
            <a:r>
              <a:rPr lang="cs" dirty="0" smtClean="0"/>
              <a:t>.</a:t>
            </a:r>
            <a:endParaRPr b="1" dirty="0"/>
          </a:p>
        </p:txBody>
      </p:sp>
      <p:pic>
        <p:nvPicPr>
          <p:cNvPr id="88" name="Google Shape;88;p15"/>
          <p:cNvPicPr preferRelativeResize="0"/>
          <p:nvPr/>
        </p:nvPicPr>
        <p:blipFill rotWithShape="1">
          <a:blip r:embed="rId3">
            <a:alphaModFix/>
          </a:blip>
          <a:srcRect l="4867" r="9140"/>
          <a:stretch/>
        </p:blipFill>
        <p:spPr>
          <a:xfrm>
            <a:off x="4572000" y="1293538"/>
            <a:ext cx="4039824" cy="31342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1: Nyckelbegrepp och </a:t>
            </a:r>
            <a:r>
              <a:rPr lang="sv-SE" dirty="0" err="1" smtClean="0"/>
              <a:t>definitiones</a:t>
            </a:r>
            <a:endParaRPr dirty="0"/>
          </a:p>
        </p:txBody>
      </p:sp>
      <p:sp>
        <p:nvSpPr>
          <p:cNvPr id="94" name="Google Shape;9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lvl="0"/>
            <a:r>
              <a:rPr lang="sv-SE" b="1" dirty="0"/>
              <a:t>Regenerativt jordbruk: </a:t>
            </a:r>
            <a:r>
              <a:rPr lang="sv-SE" dirty="0"/>
              <a:t>Jordbruksmetoder som regenererar markens hälsa, förbättrar ekosystemfunktioner och ökar den biologiska mångfalden. </a:t>
            </a:r>
            <a:endParaRPr lang="sv-SE" dirty="0" smtClean="0"/>
          </a:p>
          <a:p>
            <a:pPr lvl="0"/>
            <a:r>
              <a:rPr lang="sv-SE" b="1" dirty="0" smtClean="0"/>
              <a:t>Holistiskt </a:t>
            </a:r>
            <a:r>
              <a:rPr lang="sv-SE" b="1" dirty="0"/>
              <a:t>bete</a:t>
            </a:r>
            <a:r>
              <a:rPr lang="sv-SE" dirty="0"/>
              <a:t>: Hantering av boskapens betesmönster för att främja återhämtning av växter, markhälsa och biologisk mångfald. </a:t>
            </a:r>
            <a:endParaRPr lang="sv-SE" dirty="0" smtClean="0"/>
          </a:p>
          <a:p>
            <a:pPr lvl="0"/>
            <a:r>
              <a:rPr lang="sv-SE" b="1" dirty="0" smtClean="0"/>
              <a:t>Näringscykling</a:t>
            </a:r>
            <a:r>
              <a:rPr lang="sv-SE" b="1" dirty="0"/>
              <a:t>:</a:t>
            </a:r>
            <a:r>
              <a:rPr lang="sv-SE" dirty="0"/>
              <a:t> Processen genom vilken näringsämnen överförs mellan växter, djur, mark och mikroorganismer. </a:t>
            </a:r>
            <a:endParaRPr lang="sv-SE" dirty="0" smtClean="0"/>
          </a:p>
          <a:p>
            <a:pPr lvl="0"/>
            <a:r>
              <a:rPr lang="sv-SE" b="1" dirty="0" err="1" smtClean="0"/>
              <a:t>Agroekologi</a:t>
            </a:r>
            <a:r>
              <a:rPr lang="sv-SE" dirty="0"/>
              <a:t>: Studiet av ekologiska processer tillämpade på jordbrukssystem. </a:t>
            </a:r>
            <a:endParaRPr lang="sv-SE" dirty="0" smtClean="0"/>
          </a:p>
          <a:p>
            <a:pPr lvl="0"/>
            <a:r>
              <a:rPr lang="sv-SE" b="1" dirty="0" smtClean="0"/>
              <a:t>Markkolbindning</a:t>
            </a:r>
            <a:r>
              <a:rPr lang="sv-SE" b="1" dirty="0"/>
              <a:t>:</a:t>
            </a:r>
            <a:r>
              <a:rPr lang="sv-SE" dirty="0"/>
              <a:t> Upptag och lagring av atmosfäriskt koldioxid i marken för att mildra klimatförändringar. </a:t>
            </a:r>
            <a:endParaRPr lang="sv-SE" dirty="0" smtClean="0"/>
          </a:p>
          <a:p>
            <a:pPr lvl="0"/>
            <a:r>
              <a:rPr lang="sv-SE" b="1" dirty="0" smtClean="0"/>
              <a:t>Djurens </a:t>
            </a:r>
            <a:r>
              <a:rPr lang="sv-SE" b="1" dirty="0"/>
              <a:t>påverkan</a:t>
            </a:r>
            <a:r>
              <a:rPr lang="sv-SE" dirty="0"/>
              <a:t>: Boskapens inflytande på mark- och växtsystem, såsom trampning, bete och näringsdeposition</a:t>
            </a:r>
            <a:r>
              <a:rPr lang="sv-SE" b="1" dirty="0"/>
              <a:t>.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1: Nyckelbegrepp och definitioner</a:t>
            </a:r>
            <a:endParaRPr dirty="0"/>
          </a:p>
        </p:txBody>
      </p:sp>
      <p:sp>
        <p:nvSpPr>
          <p:cNvPr id="100" name="Google Shape;100;p17"/>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10000"/>
          </a:bodyPr>
          <a:lstStyle/>
          <a:p>
            <a:pPr lvl="0"/>
            <a:r>
              <a:rPr lang="sv-SE" b="1" dirty="0"/>
              <a:t>Symbios: </a:t>
            </a:r>
            <a:r>
              <a:rPr lang="sv-SE" dirty="0"/>
              <a:t>Boskap och växter gynnar varandra. Boskap gödslar marken med gödsel medan växter tillhandahåller </a:t>
            </a:r>
            <a:r>
              <a:rPr lang="sv-SE" dirty="0" smtClean="0"/>
              <a:t>foder.</a:t>
            </a:r>
          </a:p>
          <a:p>
            <a:pPr lvl="0"/>
            <a:r>
              <a:rPr lang="sv-SE" b="1" dirty="0" smtClean="0"/>
              <a:t>Motståndskraft</a:t>
            </a:r>
            <a:r>
              <a:rPr lang="sv-SE" b="1" dirty="0"/>
              <a:t>: </a:t>
            </a:r>
            <a:r>
              <a:rPr lang="sv-SE" dirty="0"/>
              <a:t>Integrerade system är mer motståndskraftiga mot miljöstress såsom torka och skadedjur. </a:t>
            </a:r>
            <a:endParaRPr lang="sv-SE" dirty="0" smtClean="0"/>
          </a:p>
          <a:p>
            <a:pPr lvl="0"/>
            <a:r>
              <a:rPr lang="sv-SE" b="1" dirty="0" smtClean="0"/>
              <a:t>Biologisk </a:t>
            </a:r>
            <a:r>
              <a:rPr lang="sv-SE" b="1" dirty="0"/>
              <a:t>mångfald</a:t>
            </a:r>
            <a:r>
              <a:rPr lang="sv-SE" dirty="0"/>
              <a:t>: Att introducera djur i jordbruket ökar artrikedomen, vilket stöder ett friskare ekosystem.</a:t>
            </a:r>
            <a:endParaRPr dirty="0"/>
          </a:p>
        </p:txBody>
      </p:sp>
      <p:pic>
        <p:nvPicPr>
          <p:cNvPr id="101" name="Google Shape;101;p17"/>
          <p:cNvPicPr preferRelativeResize="0"/>
          <p:nvPr/>
        </p:nvPicPr>
        <p:blipFill>
          <a:blip r:embed="rId3">
            <a:alphaModFix/>
          </a:blip>
          <a:stretch>
            <a:fillRect/>
          </a:stretch>
        </p:blipFill>
        <p:spPr>
          <a:xfrm>
            <a:off x="4571999" y="1387475"/>
            <a:ext cx="4419600" cy="2946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07" name="Google Shape;107;p18"/>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marL="0" lvl="0" indent="0">
              <a:spcBef>
                <a:spcPts val="1200"/>
              </a:spcBef>
              <a:buSzPts val="1100"/>
              <a:buNone/>
            </a:pPr>
            <a:r>
              <a:rPr lang="sv-SE" sz="1650" b="1" dirty="0"/>
              <a:t>Historisk kontext </a:t>
            </a:r>
            <a:endParaRPr lang="sv-SE" sz="1650" b="1" dirty="0" smtClean="0"/>
          </a:p>
          <a:p>
            <a:pPr marL="285750" indent="-285750">
              <a:spcBef>
                <a:spcPts val="1200"/>
              </a:spcBef>
              <a:buSzPts val="1100"/>
            </a:pPr>
            <a:r>
              <a:rPr lang="sv-SE" sz="1650" dirty="0"/>
              <a:t>Historiskt sett odlades grödor och boskap tillsammans</a:t>
            </a:r>
            <a:r>
              <a:rPr lang="sv-SE" sz="1650" dirty="0" smtClean="0"/>
              <a:t>.</a:t>
            </a:r>
          </a:p>
          <a:p>
            <a:pPr marL="285750" indent="-285750">
              <a:spcBef>
                <a:spcPts val="1200"/>
              </a:spcBef>
              <a:buSzPts val="1100"/>
            </a:pPr>
            <a:r>
              <a:rPr lang="sv-SE" sz="1650" dirty="0"/>
              <a:t>Djuren tillhandahöll kött, mjölk, gödsel och skadedjursbekämpning</a:t>
            </a:r>
            <a:r>
              <a:rPr lang="sv-SE" sz="1650" dirty="0" smtClean="0"/>
              <a:t>.</a:t>
            </a:r>
          </a:p>
          <a:p>
            <a:pPr marL="285750" indent="-285750">
              <a:spcBef>
                <a:spcPts val="1200"/>
              </a:spcBef>
              <a:buSzPts val="1100"/>
            </a:pPr>
            <a:r>
              <a:rPr lang="sv-SE" sz="1650" dirty="0"/>
              <a:t>Traditionella jordbruksmetoder förlitade sig ofta på integrerade system för att upprätthålla markens fertilitet och balansera </a:t>
            </a:r>
            <a:r>
              <a:rPr lang="sv-SE" sz="1650" dirty="0" smtClean="0"/>
              <a:t>skadedjur</a:t>
            </a:r>
          </a:p>
          <a:p>
            <a:pPr marL="285750" indent="-285750">
              <a:spcBef>
                <a:spcPts val="1200"/>
              </a:spcBef>
              <a:buSzPts val="1100"/>
            </a:pPr>
            <a:r>
              <a:rPr lang="sv-SE" sz="1650" dirty="0"/>
              <a:t>1900-talet medförde specialiserat jordbruk, som separerade boskap och grödor.</a:t>
            </a:r>
            <a:endParaRPr sz="1650" dirty="0"/>
          </a:p>
        </p:txBody>
      </p:sp>
      <p:pic>
        <p:nvPicPr>
          <p:cNvPr id="108" name="Google Shape;108;p18"/>
          <p:cNvPicPr preferRelativeResize="0"/>
          <p:nvPr/>
        </p:nvPicPr>
        <p:blipFill>
          <a:blip r:embed="rId3">
            <a:alphaModFix/>
          </a:blip>
          <a:stretch>
            <a:fillRect/>
          </a:stretch>
        </p:blipFill>
        <p:spPr>
          <a:xfrm>
            <a:off x="4572000" y="1438275"/>
            <a:ext cx="4267200" cy="2844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14" name="Google Shape;114;p19"/>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lvl="0" indent="0">
              <a:spcBef>
                <a:spcPts val="1200"/>
              </a:spcBef>
              <a:buSzPts val="1100"/>
              <a:buNone/>
            </a:pPr>
            <a:r>
              <a:rPr lang="sv-SE" sz="1650" b="1" dirty="0"/>
              <a:t>Historisk kontext </a:t>
            </a:r>
            <a:endParaRPr sz="1650" b="1" dirty="0"/>
          </a:p>
          <a:p>
            <a:pPr lvl="0" indent="-333375">
              <a:spcBef>
                <a:spcPts val="1200"/>
              </a:spcBef>
              <a:buSzPts val="1650"/>
            </a:pPr>
            <a:r>
              <a:rPr lang="sv-SE" sz="1650" dirty="0"/>
              <a:t>Specialiseringen ledde till monokulturer och syntetiska insatsvaror. </a:t>
            </a:r>
            <a:endParaRPr lang="sv-SE" sz="1650" dirty="0" smtClean="0"/>
          </a:p>
          <a:p>
            <a:pPr lvl="0" indent="-333375">
              <a:spcBef>
                <a:spcPts val="1200"/>
              </a:spcBef>
              <a:buSzPts val="1650"/>
            </a:pPr>
            <a:r>
              <a:rPr lang="sv-SE" sz="1650" dirty="0" smtClean="0"/>
              <a:t>Denna </a:t>
            </a:r>
            <a:r>
              <a:rPr lang="sv-SE" sz="1650" dirty="0"/>
              <a:t>förändring orsakade markförstöring, förlust av biologisk mångfald och ökat beroende av kemikalier. </a:t>
            </a:r>
            <a:endParaRPr lang="sv-SE" sz="1650" dirty="0" smtClean="0"/>
          </a:p>
          <a:p>
            <a:pPr lvl="0" indent="-333375">
              <a:spcBef>
                <a:spcPts val="1200"/>
              </a:spcBef>
              <a:buSzPts val="1650"/>
            </a:pPr>
            <a:r>
              <a:rPr lang="sv-SE" sz="1650" dirty="0" smtClean="0"/>
              <a:t>Regenerativt </a:t>
            </a:r>
            <a:r>
              <a:rPr lang="sv-SE" sz="1650" dirty="0"/>
              <a:t>jordbruk återställer den gamla </a:t>
            </a:r>
            <a:r>
              <a:rPr lang="sv-SE" sz="1650" dirty="0" err="1"/>
              <a:t>synergien</a:t>
            </a:r>
            <a:r>
              <a:rPr lang="sv-SE" sz="1650" dirty="0"/>
              <a:t>, och blandar traditionell kunskap med modern vetenskap. </a:t>
            </a:r>
            <a:endParaRPr lang="sv-SE" sz="1650" dirty="0" smtClean="0"/>
          </a:p>
          <a:p>
            <a:pPr lvl="0" indent="-333375">
              <a:spcBef>
                <a:spcPts val="1200"/>
              </a:spcBef>
              <a:buSzPts val="1650"/>
            </a:pPr>
            <a:r>
              <a:rPr lang="sv-SE" sz="1650" dirty="0" smtClean="0"/>
              <a:t>Återintegrering </a:t>
            </a:r>
            <a:r>
              <a:rPr lang="sv-SE" sz="1650" dirty="0"/>
              <a:t>av boskap i jordbrukssystemen hanterar många moderna jordbruksutmaningar</a:t>
            </a:r>
            <a:endParaRPr sz="1650" dirty="0"/>
          </a:p>
        </p:txBody>
      </p:sp>
      <p:pic>
        <p:nvPicPr>
          <p:cNvPr id="115" name="Google Shape;115;p19"/>
          <p:cNvPicPr preferRelativeResize="0"/>
          <p:nvPr/>
        </p:nvPicPr>
        <p:blipFill rotWithShape="1">
          <a:blip r:embed="rId3">
            <a:alphaModFix/>
          </a:blip>
          <a:srcRect l="39" r="39"/>
          <a:stretch/>
        </p:blipFill>
        <p:spPr>
          <a:xfrm>
            <a:off x="4572000" y="1438275"/>
            <a:ext cx="4267200" cy="2844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21" name="Google Shape;121;p20"/>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10000"/>
          </a:bodyPr>
          <a:lstStyle/>
          <a:p>
            <a:pPr marL="0" lvl="0" indent="0">
              <a:spcBef>
                <a:spcPts val="1200"/>
              </a:spcBef>
              <a:buSzPts val="1100"/>
              <a:buNone/>
            </a:pPr>
            <a:r>
              <a:rPr lang="sv-SE" sz="1650" b="1" dirty="0"/>
              <a:t>Historisk </a:t>
            </a:r>
            <a:r>
              <a:rPr lang="sv-SE" sz="1650" b="1" dirty="0" smtClean="0"/>
              <a:t>kontext</a:t>
            </a:r>
          </a:p>
          <a:p>
            <a:pPr marL="285750" indent="-285750">
              <a:spcBef>
                <a:spcPts val="1200"/>
              </a:spcBef>
              <a:buSzPts val="1100"/>
            </a:pPr>
            <a:r>
              <a:rPr lang="sv-SE" sz="1650" dirty="0"/>
              <a:t>Traditionella asiatiska risfält använde ankor och fiskar tillsammans med grödor för att hantera skadedjur och gödsla fälten. </a:t>
            </a:r>
            <a:endParaRPr lang="sv-SE" sz="1650" dirty="0" smtClean="0"/>
          </a:p>
          <a:p>
            <a:pPr marL="285750" indent="-285750">
              <a:spcBef>
                <a:spcPts val="1200"/>
              </a:spcBef>
              <a:buSzPts val="1100"/>
            </a:pPr>
            <a:r>
              <a:rPr lang="sv-SE" sz="1650" dirty="0" smtClean="0"/>
              <a:t>Ursprungsbefolkningar </a:t>
            </a:r>
            <a:r>
              <a:rPr lang="sv-SE" sz="1650" dirty="0"/>
              <a:t>praktiserade </a:t>
            </a:r>
            <a:r>
              <a:rPr lang="sv-SE" sz="1650" dirty="0" err="1"/>
              <a:t>agroforestry</a:t>
            </a:r>
            <a:r>
              <a:rPr lang="sv-SE" sz="1650" dirty="0"/>
              <a:t> med integrerad boskap för att upprätthålla ekologisk balans. </a:t>
            </a:r>
            <a:endParaRPr lang="sv-SE" sz="1650" dirty="0" smtClean="0"/>
          </a:p>
          <a:p>
            <a:pPr marL="285750" indent="-285750">
              <a:spcBef>
                <a:spcPts val="1200"/>
              </a:spcBef>
              <a:buSzPts val="1100"/>
            </a:pPr>
            <a:r>
              <a:rPr lang="sv-SE" sz="1650" dirty="0" smtClean="0"/>
              <a:t>Nomadiska </a:t>
            </a:r>
            <a:r>
              <a:rPr lang="sv-SE" sz="1650" dirty="0"/>
              <a:t>herdar, som de i Centralasien, förvaltade hållbart stora gräsmarker genom kontrollerad boskapsrörelse</a:t>
            </a:r>
            <a:endParaRPr sz="1650" dirty="0"/>
          </a:p>
        </p:txBody>
      </p:sp>
      <p:pic>
        <p:nvPicPr>
          <p:cNvPr id="122" name="Google Shape;122;p20"/>
          <p:cNvPicPr preferRelativeResize="0"/>
          <p:nvPr/>
        </p:nvPicPr>
        <p:blipFill rotWithShape="1">
          <a:blip r:embed="rId3">
            <a:alphaModFix/>
          </a:blip>
          <a:srcRect/>
          <a:stretch/>
        </p:blipFill>
        <p:spPr>
          <a:xfrm>
            <a:off x="4572000" y="1438275"/>
            <a:ext cx="4267200" cy="284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28" name="Google Shape;128;p21"/>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0" lvl="0" indent="0">
              <a:spcBef>
                <a:spcPts val="1200"/>
              </a:spcBef>
              <a:buSzPts val="1100"/>
              <a:buNone/>
            </a:pPr>
            <a:r>
              <a:rPr lang="sv-SE" sz="1650" b="1" dirty="0"/>
              <a:t>Historisk </a:t>
            </a:r>
            <a:r>
              <a:rPr lang="sv-SE" sz="1650" b="1" dirty="0" smtClean="0"/>
              <a:t>kontext</a:t>
            </a:r>
            <a:endParaRPr sz="1650" b="1" dirty="0"/>
          </a:p>
          <a:p>
            <a:pPr lvl="0" indent="-333375">
              <a:spcBef>
                <a:spcPts val="1200"/>
              </a:spcBef>
              <a:buSzPts val="1650"/>
            </a:pPr>
            <a:r>
              <a:rPr lang="sv-SE" sz="1650" dirty="0"/>
              <a:t>Forntida egyptier använde boskap för att trampa ner frön i översvämmade fält, vilket kombinerade plantering och gödsling</a:t>
            </a:r>
            <a:r>
              <a:rPr lang="cs" sz="1650" dirty="0" smtClean="0"/>
              <a:t>.</a:t>
            </a:r>
            <a:endParaRPr sz="1650" dirty="0"/>
          </a:p>
          <a:p>
            <a:pPr lvl="0" indent="-333375">
              <a:buSzPts val="1650"/>
            </a:pPr>
            <a:r>
              <a:rPr lang="sv-SE" sz="1650" dirty="0"/>
              <a:t>Romerska jordbruksmanualer betonade vikten av djurgödsel för att upprätthålla markens fertilitet</a:t>
            </a:r>
            <a:r>
              <a:rPr lang="cs" sz="1650" dirty="0" smtClean="0"/>
              <a:t>.</a:t>
            </a:r>
            <a:endParaRPr sz="1650" dirty="0"/>
          </a:p>
        </p:txBody>
      </p:sp>
      <p:pic>
        <p:nvPicPr>
          <p:cNvPr id="129" name="Google Shape;129;p21"/>
          <p:cNvPicPr preferRelativeResize="0"/>
          <p:nvPr/>
        </p:nvPicPr>
        <p:blipFill rotWithShape="1">
          <a:blip r:embed="rId3">
            <a:alphaModFix/>
          </a:blip>
          <a:srcRect l="1446" r="1446"/>
          <a:stretch/>
        </p:blipFill>
        <p:spPr>
          <a:xfrm>
            <a:off x="4572000" y="1438275"/>
            <a:ext cx="4267200" cy="28448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35" name="Google Shape;135;p22"/>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a:bodyPr>
          <a:lstStyle/>
          <a:p>
            <a:pPr marL="0" lvl="0" indent="0">
              <a:spcBef>
                <a:spcPts val="1200"/>
              </a:spcBef>
              <a:buSzPts val="1100"/>
              <a:buNone/>
            </a:pPr>
            <a:r>
              <a:rPr lang="sv-SE" sz="1600" b="1" dirty="0"/>
              <a:t>Historisk </a:t>
            </a:r>
            <a:r>
              <a:rPr lang="sv-SE" sz="1600" b="1" dirty="0" smtClean="0"/>
              <a:t>kontext</a:t>
            </a:r>
          </a:p>
          <a:p>
            <a:pPr marL="285750" indent="-285750">
              <a:spcBef>
                <a:spcPts val="1200"/>
              </a:spcBef>
              <a:buSzPts val="1100"/>
            </a:pPr>
            <a:r>
              <a:rPr lang="sv-SE" sz="1650" dirty="0"/>
              <a:t>Medeltida europeiska system använde växtföljder med boskap som betade på träda mark, vilket berikade </a:t>
            </a:r>
            <a:r>
              <a:rPr lang="sv-SE" sz="1650" dirty="0" smtClean="0"/>
              <a:t>marken.</a:t>
            </a:r>
          </a:p>
          <a:p>
            <a:pPr marL="285750" indent="-285750">
              <a:spcBef>
                <a:spcPts val="1200"/>
              </a:spcBef>
              <a:buSzPts val="1100"/>
            </a:pPr>
            <a:r>
              <a:rPr lang="sv-SE" sz="1650" dirty="0" smtClean="0"/>
              <a:t>Småskaliga </a:t>
            </a:r>
            <a:r>
              <a:rPr lang="sv-SE" sz="1650" dirty="0"/>
              <a:t>blandade gårdar på 1800-talet var modeller för cirkulär resursanvändning. </a:t>
            </a:r>
            <a:endParaRPr lang="sv-SE" sz="1650" dirty="0" smtClean="0"/>
          </a:p>
          <a:p>
            <a:pPr marL="285750" indent="-285750">
              <a:spcBef>
                <a:spcPts val="1200"/>
              </a:spcBef>
              <a:buSzPts val="1100"/>
            </a:pPr>
            <a:r>
              <a:rPr lang="sv-SE" sz="1650" dirty="0" smtClean="0"/>
              <a:t>Integrering </a:t>
            </a:r>
            <a:r>
              <a:rPr lang="sv-SE" sz="1650" dirty="0"/>
              <a:t>av boskap på tidiga amerikanska gårdar var avgörande för hållbarhet och motståndskraft.</a:t>
            </a:r>
            <a:endParaRPr sz="1650" dirty="0"/>
          </a:p>
        </p:txBody>
      </p:sp>
      <p:pic>
        <p:nvPicPr>
          <p:cNvPr id="136" name="Google Shape;136;p22"/>
          <p:cNvPicPr preferRelativeResize="0"/>
          <p:nvPr/>
        </p:nvPicPr>
        <p:blipFill rotWithShape="1">
          <a:blip r:embed="rId3">
            <a:alphaModFix/>
          </a:blip>
          <a:srcRect/>
          <a:stretch/>
        </p:blipFill>
        <p:spPr>
          <a:xfrm>
            <a:off x="4572000" y="1438275"/>
            <a:ext cx="4267200" cy="2844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42" name="Google Shape;142;p23"/>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lvl="0" indent="0">
              <a:spcBef>
                <a:spcPts val="1200"/>
              </a:spcBef>
              <a:buNone/>
            </a:pPr>
            <a:r>
              <a:rPr lang="sv-SE" b="1" dirty="0"/>
              <a:t>Ekologiska </a:t>
            </a:r>
            <a:r>
              <a:rPr lang="sv-SE" b="1" dirty="0" smtClean="0"/>
              <a:t>principer</a:t>
            </a:r>
          </a:p>
          <a:p>
            <a:pPr marL="285750" indent="-285750">
              <a:spcBef>
                <a:spcPts val="1200"/>
              </a:spcBef>
            </a:pPr>
            <a:r>
              <a:rPr lang="sv-SE" b="1" dirty="0"/>
              <a:t>Mångfald ökar stabiliteten: </a:t>
            </a:r>
            <a:r>
              <a:rPr lang="sv-SE" dirty="0" smtClean="0"/>
              <a:t>Blandade </a:t>
            </a:r>
            <a:r>
              <a:rPr lang="sv-SE" dirty="0"/>
              <a:t>system motstår skadedjur och sjukdomar bättre. </a:t>
            </a:r>
            <a:endParaRPr lang="sv-SE" dirty="0" smtClean="0"/>
          </a:p>
          <a:p>
            <a:pPr marL="285750" indent="-285750">
              <a:spcBef>
                <a:spcPts val="1200"/>
              </a:spcBef>
            </a:pPr>
            <a:r>
              <a:rPr lang="sv-SE" b="1" dirty="0" smtClean="0"/>
              <a:t>Energiflöde</a:t>
            </a:r>
            <a:r>
              <a:rPr lang="sv-SE" dirty="0"/>
              <a:t>: Betande djur omvandlar växter till gödsel, vilket berikar marken. </a:t>
            </a:r>
            <a:endParaRPr lang="sv-SE" dirty="0" smtClean="0"/>
          </a:p>
          <a:p>
            <a:pPr marL="285750" indent="-285750">
              <a:spcBef>
                <a:spcPts val="1200"/>
              </a:spcBef>
            </a:pPr>
            <a:r>
              <a:rPr lang="sv-SE" b="1" dirty="0" smtClean="0"/>
              <a:t>Återkopplingsslingor</a:t>
            </a:r>
            <a:r>
              <a:rPr lang="sv-SE" b="1" dirty="0"/>
              <a:t>: </a:t>
            </a:r>
            <a:r>
              <a:rPr lang="sv-SE" dirty="0"/>
              <a:t>Bra bete ökar växttillväxten, vilket stöder mer bete. </a:t>
            </a:r>
            <a:endParaRPr lang="sv-SE" dirty="0" smtClean="0"/>
          </a:p>
          <a:p>
            <a:pPr marL="285750" indent="-285750">
              <a:spcBef>
                <a:spcPts val="1200"/>
              </a:spcBef>
            </a:pPr>
            <a:r>
              <a:rPr lang="sv-SE" b="1" dirty="0" smtClean="0"/>
              <a:t>Naturliga </a:t>
            </a:r>
            <a:r>
              <a:rPr lang="sv-SE" b="1" dirty="0"/>
              <a:t>cykler: </a:t>
            </a:r>
            <a:r>
              <a:rPr lang="sv-SE" dirty="0"/>
              <a:t>Efterliknar naturen, återvinner näringsämnen och regenererar marken</a:t>
            </a:r>
            <a:r>
              <a:rPr lang="sv-SE" b="1" dirty="0"/>
              <a:t>.</a:t>
            </a:r>
            <a:endParaRPr b="1" dirty="0"/>
          </a:p>
        </p:txBody>
      </p:sp>
      <p:pic>
        <p:nvPicPr>
          <p:cNvPr id="143" name="Google Shape;143;p23"/>
          <p:cNvPicPr preferRelativeResize="0"/>
          <p:nvPr/>
        </p:nvPicPr>
        <p:blipFill>
          <a:blip r:embed="rId3">
            <a:alphaModFix/>
          </a:blip>
          <a:stretch>
            <a:fillRect/>
          </a:stretch>
        </p:blipFill>
        <p:spPr>
          <a:xfrm>
            <a:off x="4572000" y="1387475"/>
            <a:ext cx="4419600" cy="294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49" name="Google Shape;149;p24"/>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10000"/>
          </a:bodyPr>
          <a:lstStyle/>
          <a:p>
            <a:pPr marL="0" lvl="0" indent="0">
              <a:spcBef>
                <a:spcPts val="1200"/>
              </a:spcBef>
              <a:buNone/>
            </a:pPr>
            <a:r>
              <a:rPr lang="sv-SE" b="1" dirty="0"/>
              <a:t>Ekologiska </a:t>
            </a:r>
            <a:r>
              <a:rPr lang="sv-SE" b="1" dirty="0" smtClean="0"/>
              <a:t>principer</a:t>
            </a:r>
          </a:p>
          <a:p>
            <a:pPr marL="285750" indent="-285750">
              <a:spcBef>
                <a:spcPts val="1200"/>
              </a:spcBef>
            </a:pPr>
            <a:r>
              <a:rPr lang="sv-SE" b="1" dirty="0"/>
              <a:t>Ekosystemtjänster: </a:t>
            </a:r>
            <a:r>
              <a:rPr lang="sv-SE" dirty="0"/>
              <a:t>Integrerade system stöder pollinering, vattenreglering och markstabilisering. </a:t>
            </a:r>
            <a:endParaRPr lang="sv-SE" dirty="0" smtClean="0"/>
          </a:p>
          <a:p>
            <a:pPr marL="285750" indent="-285750">
              <a:spcBef>
                <a:spcPts val="1200"/>
              </a:spcBef>
            </a:pPr>
            <a:r>
              <a:rPr lang="sv-SE" b="1" dirty="0" smtClean="0"/>
              <a:t>Kolbindning </a:t>
            </a:r>
            <a:r>
              <a:rPr lang="sv-SE" b="1" dirty="0"/>
              <a:t>i marken: </a:t>
            </a:r>
            <a:r>
              <a:rPr lang="sv-SE" dirty="0"/>
              <a:t>Boskap som betar på olika betesmarker ökar lagringen av kol i marken. </a:t>
            </a:r>
            <a:endParaRPr lang="sv-SE" dirty="0" smtClean="0"/>
          </a:p>
          <a:p>
            <a:pPr marL="285750" indent="-285750">
              <a:spcBef>
                <a:spcPts val="1200"/>
              </a:spcBef>
            </a:pPr>
            <a:r>
              <a:rPr lang="sv-SE" b="1" dirty="0" smtClean="0"/>
              <a:t>Mikrobiell </a:t>
            </a:r>
            <a:r>
              <a:rPr lang="sv-SE" b="1" dirty="0"/>
              <a:t>markhälsa: </a:t>
            </a:r>
            <a:r>
              <a:rPr lang="sv-SE" dirty="0"/>
              <a:t>Betesmönster uppmuntrar mångfaldiga mikrobiella samhällen, vilket förbättrar markfunktioner</a:t>
            </a:r>
            <a:endParaRPr dirty="0"/>
          </a:p>
        </p:txBody>
      </p:sp>
      <p:pic>
        <p:nvPicPr>
          <p:cNvPr id="150" name="Google Shape;150;p24"/>
          <p:cNvPicPr preferRelativeResize="0"/>
          <p:nvPr/>
        </p:nvPicPr>
        <p:blipFill rotWithShape="1">
          <a:blip r:embed="rId3">
            <a:alphaModFix/>
          </a:blip>
          <a:srcRect/>
          <a:stretch/>
        </p:blipFill>
        <p:spPr>
          <a:xfrm>
            <a:off x="4572000" y="1387475"/>
            <a:ext cx="4419600" cy="2946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2: Teoretiska grunder</a:t>
            </a:r>
            <a:endParaRPr dirty="0"/>
          </a:p>
        </p:txBody>
      </p:sp>
      <p:sp>
        <p:nvSpPr>
          <p:cNvPr id="156" name="Google Shape;156;p2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7500" lnSpcReduction="20000"/>
          </a:bodyPr>
          <a:lstStyle/>
          <a:p>
            <a:pPr marL="0" lvl="0" indent="0">
              <a:spcBef>
                <a:spcPts val="1200"/>
              </a:spcBef>
              <a:buNone/>
            </a:pPr>
            <a:r>
              <a:rPr lang="sv-SE" b="1" dirty="0"/>
              <a:t>Ekologiska principer </a:t>
            </a:r>
            <a:endParaRPr lang="sv-SE" b="1" dirty="0" smtClean="0"/>
          </a:p>
          <a:p>
            <a:pPr marL="285750" indent="-285750">
              <a:spcBef>
                <a:spcPts val="1200"/>
              </a:spcBef>
            </a:pPr>
            <a:r>
              <a:rPr lang="sv-SE" b="1" dirty="0" smtClean="0"/>
              <a:t>Reglering </a:t>
            </a:r>
            <a:r>
              <a:rPr lang="sv-SE" b="1" dirty="0"/>
              <a:t>av vattencykeln: </a:t>
            </a:r>
            <a:r>
              <a:rPr lang="sv-SE" dirty="0"/>
              <a:t>Betade områden förbättrar vatteninfiltration och retention jämfört med bar </a:t>
            </a:r>
            <a:r>
              <a:rPr lang="sv-SE" dirty="0" smtClean="0"/>
              <a:t>mark.</a:t>
            </a:r>
          </a:p>
          <a:p>
            <a:pPr marL="285750" indent="-285750">
              <a:spcBef>
                <a:spcPts val="1200"/>
              </a:spcBef>
            </a:pPr>
            <a:r>
              <a:rPr lang="sv-SE" b="1" dirty="0" smtClean="0"/>
              <a:t>Skapande </a:t>
            </a:r>
            <a:r>
              <a:rPr lang="sv-SE" b="1" dirty="0"/>
              <a:t>av livsmiljöer: </a:t>
            </a:r>
            <a:r>
              <a:rPr lang="sv-SE" dirty="0"/>
              <a:t>Integrering av boskap stöder boplatser och foder för vilda djur. </a:t>
            </a:r>
            <a:endParaRPr lang="sv-SE" dirty="0" smtClean="0"/>
          </a:p>
          <a:p>
            <a:pPr marL="285750" indent="-285750">
              <a:spcBef>
                <a:spcPts val="1200"/>
              </a:spcBef>
            </a:pPr>
            <a:r>
              <a:rPr lang="sv-SE" b="1" dirty="0" smtClean="0"/>
              <a:t>Stöd </a:t>
            </a:r>
            <a:r>
              <a:rPr lang="sv-SE" b="1" dirty="0"/>
              <a:t>för </a:t>
            </a:r>
            <a:r>
              <a:rPr lang="sv-SE" b="1" dirty="0" err="1"/>
              <a:t>pollinatörer</a:t>
            </a:r>
            <a:r>
              <a:rPr lang="sv-SE" b="1" dirty="0"/>
              <a:t>: </a:t>
            </a:r>
            <a:r>
              <a:rPr lang="sv-SE" dirty="0"/>
              <a:t>Mångfaldiga betesväxter och kantlivsmiljöer lockar och upprätthåller </a:t>
            </a:r>
            <a:r>
              <a:rPr lang="sv-SE" dirty="0" err="1"/>
              <a:t>pollinatörer</a:t>
            </a:r>
            <a:r>
              <a:rPr lang="sv-SE" dirty="0"/>
              <a:t>. </a:t>
            </a:r>
            <a:endParaRPr lang="sv-SE" dirty="0" smtClean="0"/>
          </a:p>
          <a:p>
            <a:pPr marL="285750" indent="-285750">
              <a:spcBef>
                <a:spcPts val="1200"/>
              </a:spcBef>
            </a:pPr>
            <a:r>
              <a:rPr lang="sv-SE" b="1" dirty="0" smtClean="0"/>
              <a:t>Minskad </a:t>
            </a:r>
            <a:r>
              <a:rPr lang="sv-SE" b="1" dirty="0"/>
              <a:t>erosion: </a:t>
            </a:r>
            <a:r>
              <a:rPr lang="sv-SE" dirty="0"/>
              <a:t>Skydd från blandade system skyddar marken från vind- och vattenerosion. </a:t>
            </a:r>
            <a:endParaRPr dirty="0"/>
          </a:p>
        </p:txBody>
      </p:sp>
      <p:pic>
        <p:nvPicPr>
          <p:cNvPr id="157" name="Google Shape;157;p25"/>
          <p:cNvPicPr preferRelativeResize="0"/>
          <p:nvPr/>
        </p:nvPicPr>
        <p:blipFill rotWithShape="1">
          <a:blip r:embed="rId3">
            <a:alphaModFix/>
          </a:blip>
          <a:srcRect t="5618" b="5618"/>
          <a:stretch/>
        </p:blipFill>
        <p:spPr>
          <a:xfrm>
            <a:off x="4572000" y="1387475"/>
            <a:ext cx="4419600" cy="29463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3: Tillämpning i regenerativt jordbruk</a:t>
            </a:r>
            <a:endParaRPr dirty="0"/>
          </a:p>
        </p:txBody>
      </p:sp>
      <p:sp>
        <p:nvSpPr>
          <p:cNvPr id="163" name="Google Shape;163;p26"/>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10000"/>
          </a:bodyPr>
          <a:lstStyle/>
          <a:p>
            <a:pPr marL="0" lvl="0" indent="0">
              <a:spcBef>
                <a:spcPts val="1200"/>
              </a:spcBef>
              <a:buSzPts val="605"/>
              <a:buNone/>
            </a:pPr>
            <a:r>
              <a:rPr lang="sv-SE" sz="1600" b="1" dirty="0"/>
              <a:t>Praktiska tekniker och </a:t>
            </a:r>
            <a:r>
              <a:rPr lang="sv-SE" sz="1600" b="1" dirty="0" smtClean="0"/>
              <a:t>metoder</a:t>
            </a:r>
          </a:p>
          <a:p>
            <a:pPr marL="285750" indent="-285750">
              <a:spcBef>
                <a:spcPts val="1200"/>
              </a:spcBef>
              <a:buSzPts val="605"/>
            </a:pPr>
            <a:r>
              <a:rPr lang="sv-SE" sz="1617" b="1" dirty="0"/>
              <a:t>Rotationsbete: </a:t>
            </a:r>
            <a:r>
              <a:rPr lang="sv-SE" sz="1617" dirty="0"/>
              <a:t>Boskap flyttas mellan betesmarker i en planerad sekvens, vilket låter gräset återhämta sig innan det betas igen. </a:t>
            </a:r>
            <a:endParaRPr lang="sv-SE" sz="1617" dirty="0" smtClean="0"/>
          </a:p>
          <a:p>
            <a:pPr marL="285750" indent="-285750">
              <a:spcBef>
                <a:spcPts val="1200"/>
              </a:spcBef>
              <a:buSzPts val="605"/>
            </a:pPr>
            <a:r>
              <a:rPr lang="sv-SE" sz="1617" dirty="0" smtClean="0"/>
              <a:t>Detta </a:t>
            </a:r>
            <a:r>
              <a:rPr lang="sv-SE" sz="1617" dirty="0"/>
              <a:t>förhindrar </a:t>
            </a:r>
            <a:r>
              <a:rPr lang="sv-SE" sz="1617" dirty="0" err="1"/>
              <a:t>överbetning</a:t>
            </a:r>
            <a:r>
              <a:rPr lang="sv-SE" sz="1617" dirty="0"/>
              <a:t> och förbättrar markens hälsa. </a:t>
            </a:r>
            <a:endParaRPr lang="sv-SE" sz="1617" dirty="0" smtClean="0"/>
          </a:p>
          <a:p>
            <a:pPr marL="285750" indent="-285750">
              <a:spcBef>
                <a:spcPts val="1200"/>
              </a:spcBef>
              <a:buSzPts val="605"/>
            </a:pPr>
            <a:r>
              <a:rPr lang="sv-SE" sz="1617" b="1" dirty="0" smtClean="0"/>
              <a:t>Silvopastur</a:t>
            </a:r>
            <a:r>
              <a:rPr lang="sv-SE" sz="1617" b="1" dirty="0"/>
              <a:t>: </a:t>
            </a:r>
            <a:r>
              <a:rPr lang="sv-SE" sz="1617" dirty="0"/>
              <a:t>Kombinerar träd, foder och boskap på samma mark. </a:t>
            </a:r>
            <a:endParaRPr lang="sv-SE" sz="1617" dirty="0" smtClean="0"/>
          </a:p>
          <a:p>
            <a:pPr marL="285750" indent="-285750">
              <a:spcBef>
                <a:spcPts val="1200"/>
              </a:spcBef>
              <a:buSzPts val="605"/>
            </a:pPr>
            <a:r>
              <a:rPr lang="sv-SE" sz="1617" dirty="0" smtClean="0"/>
              <a:t>Träd </a:t>
            </a:r>
            <a:r>
              <a:rPr lang="sv-SE" sz="1617" dirty="0"/>
              <a:t>ger skugga och vindskydd, vilket förbättrar djurens välfärd och främjar biologisk mångfald.</a:t>
            </a:r>
            <a:endParaRPr sz="1617" dirty="0"/>
          </a:p>
        </p:txBody>
      </p:sp>
      <p:pic>
        <p:nvPicPr>
          <p:cNvPr id="164" name="Google Shape;164;p26"/>
          <p:cNvPicPr preferRelativeResize="0"/>
          <p:nvPr/>
        </p:nvPicPr>
        <p:blipFill rotWithShape="1">
          <a:blip r:embed="rId3">
            <a:alphaModFix/>
          </a:blip>
          <a:srcRect l="2972" r="2963"/>
          <a:stretch/>
        </p:blipFill>
        <p:spPr>
          <a:xfrm>
            <a:off x="4572000" y="1387475"/>
            <a:ext cx="4419600" cy="29463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7"/>
          <p:cNvSpPr txBox="1">
            <a:spLocks noGrp="1"/>
          </p:cNvSpPr>
          <p:nvPr>
            <p:ph type="title"/>
          </p:nvPr>
        </p:nvSpPr>
        <p:spPr>
          <a:xfrm>
            <a:off x="311700" y="445025"/>
            <a:ext cx="8041800" cy="572700"/>
          </a:xfrm>
          <a:prstGeom prst="rect">
            <a:avLst/>
          </a:prstGeom>
        </p:spPr>
        <p:txBody>
          <a:bodyPr spcFirstLastPara="1" wrap="square" lIns="91425" tIns="91425" rIns="91425" bIns="91425" anchor="t" anchorCtr="0">
            <a:noAutofit/>
          </a:bodyPr>
          <a:lstStyle/>
          <a:p>
            <a:pPr lvl="0">
              <a:buSzPts val="990"/>
            </a:pPr>
            <a:r>
              <a:rPr lang="sv-SE" sz="2400" dirty="0"/>
              <a:t>Avsnitt 3: Tillämpning i regenerativt jordbruk </a:t>
            </a:r>
            <a:endParaRPr sz="2468" dirty="0"/>
          </a:p>
        </p:txBody>
      </p:sp>
      <p:sp>
        <p:nvSpPr>
          <p:cNvPr id="170" name="Google Shape;170;p27"/>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0" lvl="0" indent="0">
              <a:spcBef>
                <a:spcPts val="1200"/>
              </a:spcBef>
              <a:buSzPts val="605"/>
              <a:buNone/>
            </a:pPr>
            <a:r>
              <a:rPr lang="sv-SE" sz="1450" b="1" dirty="0"/>
              <a:t>Praktiska tekniker och metoder </a:t>
            </a:r>
            <a:endParaRPr lang="sv-SE" sz="1450" b="1" dirty="0" smtClean="0"/>
          </a:p>
          <a:p>
            <a:pPr marL="285750" indent="-285750">
              <a:spcBef>
                <a:spcPts val="1200"/>
              </a:spcBef>
              <a:buSzPts val="605"/>
            </a:pPr>
            <a:r>
              <a:rPr lang="sv-SE" sz="1450" b="1" dirty="0" smtClean="0"/>
              <a:t>Fånggrödor </a:t>
            </a:r>
            <a:r>
              <a:rPr lang="sv-SE" sz="1450" b="1" dirty="0"/>
              <a:t>och boskap: </a:t>
            </a:r>
            <a:r>
              <a:rPr lang="sv-SE" sz="1450" dirty="0"/>
              <a:t>Att plantera fånggrödor som klöver eller råg och låta boskap beta på dem integrerar markförbättring med boskapsnäring. </a:t>
            </a:r>
            <a:endParaRPr lang="sv-SE" sz="1450" dirty="0" smtClean="0"/>
          </a:p>
          <a:p>
            <a:pPr marL="285750" indent="-285750">
              <a:spcBef>
                <a:spcPts val="1200"/>
              </a:spcBef>
              <a:buSzPts val="605"/>
            </a:pPr>
            <a:r>
              <a:rPr lang="sv-SE" sz="1450" b="1" dirty="0" smtClean="0"/>
              <a:t>Bete </a:t>
            </a:r>
            <a:r>
              <a:rPr lang="sv-SE" sz="1450" b="1" dirty="0"/>
              <a:t>med flera arter: </a:t>
            </a:r>
            <a:r>
              <a:rPr lang="sv-SE" sz="1450" dirty="0"/>
              <a:t>Att föda upp olika typer av boskap (t.ex. nötkreatur, får och fjäderfä) på samma mark maximerar resursanvändningen och bekämpar skadedjur naturligt. </a:t>
            </a:r>
            <a:endParaRPr sz="1370" dirty="0"/>
          </a:p>
        </p:txBody>
      </p:sp>
      <p:pic>
        <p:nvPicPr>
          <p:cNvPr id="171" name="Google Shape;171;p27"/>
          <p:cNvPicPr preferRelativeResize="0"/>
          <p:nvPr/>
        </p:nvPicPr>
        <p:blipFill rotWithShape="1">
          <a:blip r:embed="rId3">
            <a:alphaModFix/>
          </a:blip>
          <a:srcRect l="5468" r="5468"/>
          <a:stretch/>
        </p:blipFill>
        <p:spPr>
          <a:xfrm>
            <a:off x="4572000" y="1387475"/>
            <a:ext cx="4419600" cy="294639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00" dirty="0"/>
              <a:t>Avsnitt 3: Tillämpning i regenerativt jordbruk</a:t>
            </a:r>
            <a:endParaRPr sz="2450" dirty="0"/>
          </a:p>
        </p:txBody>
      </p:sp>
      <p:sp>
        <p:nvSpPr>
          <p:cNvPr id="177" name="Google Shape;177;p28"/>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lvl="0" indent="0">
              <a:spcBef>
                <a:spcPts val="1200"/>
              </a:spcBef>
              <a:buSzPct val="68750"/>
              <a:buNone/>
            </a:pPr>
            <a:r>
              <a:rPr lang="sv-SE" sz="1600" b="1" dirty="0"/>
              <a:t>Praktiska tekniker och </a:t>
            </a:r>
            <a:r>
              <a:rPr lang="sv-SE" sz="1600" b="1" dirty="0" smtClean="0"/>
              <a:t>metoder</a:t>
            </a:r>
          </a:p>
          <a:p>
            <a:pPr marL="285750" indent="-285750">
              <a:spcBef>
                <a:spcPts val="1200"/>
              </a:spcBef>
              <a:buSzPct val="68750"/>
            </a:pPr>
            <a:r>
              <a:rPr lang="sv-SE" sz="1600" b="1" dirty="0" smtClean="0"/>
              <a:t>Kompostering </a:t>
            </a:r>
            <a:r>
              <a:rPr lang="sv-SE" sz="1600" dirty="0"/>
              <a:t>och gödselhantering: Att använda boskapsgödsel för att producera högkvalitativ kompost berikar markens fertilitet samtidigt som avfallet </a:t>
            </a:r>
            <a:r>
              <a:rPr lang="sv-SE" sz="1600" dirty="0" smtClean="0"/>
              <a:t>minskar.</a:t>
            </a:r>
          </a:p>
          <a:p>
            <a:pPr marL="285750" indent="-285750">
              <a:spcBef>
                <a:spcPts val="1200"/>
              </a:spcBef>
              <a:buSzPct val="68750"/>
            </a:pPr>
            <a:r>
              <a:rPr lang="sv-SE" sz="1600" b="1" dirty="0" smtClean="0"/>
              <a:t>Stängsel- </a:t>
            </a:r>
            <a:r>
              <a:rPr lang="sv-SE" sz="1600" b="1" dirty="0"/>
              <a:t>och vattensystem: </a:t>
            </a:r>
            <a:r>
              <a:rPr lang="sv-SE" sz="1600" dirty="0"/>
              <a:t>Bärbara stängsel och strategiskt placerade vattenkällor säkerställer effektiv beteshantering och minskar </a:t>
            </a:r>
            <a:r>
              <a:rPr lang="sv-SE" sz="1600" dirty="0" smtClean="0"/>
              <a:t>miljöpåverkan</a:t>
            </a:r>
            <a:r>
              <a:rPr lang="sv-SE" sz="1600" b="1" dirty="0" smtClean="0"/>
              <a:t>.</a:t>
            </a:r>
          </a:p>
          <a:p>
            <a:pPr marL="285750" indent="-285750">
              <a:spcBef>
                <a:spcPts val="1200"/>
              </a:spcBef>
              <a:buSzPct val="68750"/>
            </a:pPr>
            <a:r>
              <a:rPr lang="sv-SE" sz="1600" b="1" dirty="0" smtClean="0"/>
              <a:t>Integrering </a:t>
            </a:r>
            <a:r>
              <a:rPr lang="sv-SE" sz="1600" b="1" dirty="0"/>
              <a:t>i odlingssystem: </a:t>
            </a:r>
            <a:r>
              <a:rPr lang="sv-SE" sz="1600" dirty="0"/>
              <a:t>Boskap kan beta på </a:t>
            </a:r>
            <a:r>
              <a:rPr lang="sv-SE" sz="1600" dirty="0" err="1"/>
              <a:t>skörderester</a:t>
            </a:r>
            <a:r>
              <a:rPr lang="sv-SE" sz="1600" dirty="0"/>
              <a:t> efter skörd, vilket minskar avfall och tillför näringsämnen tillbaka till marken</a:t>
            </a:r>
            <a:endParaRPr sz="1900" dirty="0"/>
          </a:p>
        </p:txBody>
      </p:sp>
      <p:pic>
        <p:nvPicPr>
          <p:cNvPr id="178" name="Google Shape;178;p28"/>
          <p:cNvPicPr preferRelativeResize="0"/>
          <p:nvPr/>
        </p:nvPicPr>
        <p:blipFill>
          <a:blip r:embed="rId3">
            <a:alphaModFix/>
          </a:blip>
          <a:stretch>
            <a:fillRect/>
          </a:stretch>
        </p:blipFill>
        <p:spPr>
          <a:xfrm>
            <a:off x="4724400" y="1438275"/>
            <a:ext cx="4267200" cy="2844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00" dirty="0"/>
              <a:t>Avsnitt 3: Tillämpning i regenerativt jordbruk</a:t>
            </a:r>
            <a:endParaRPr sz="2450" dirty="0"/>
          </a:p>
        </p:txBody>
      </p:sp>
      <p:sp>
        <p:nvSpPr>
          <p:cNvPr id="184" name="Google Shape;184;p29"/>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7500" lnSpcReduction="20000"/>
          </a:bodyPr>
          <a:lstStyle/>
          <a:p>
            <a:pPr marL="0" lvl="0" indent="0">
              <a:spcBef>
                <a:spcPts val="1200"/>
              </a:spcBef>
              <a:buSzPct val="68750"/>
              <a:buNone/>
            </a:pPr>
            <a:r>
              <a:rPr lang="sv-SE" b="1" dirty="0"/>
              <a:t>Praktiska tekniker och </a:t>
            </a:r>
            <a:r>
              <a:rPr lang="sv-SE" b="1" dirty="0" smtClean="0"/>
              <a:t>metoder</a:t>
            </a:r>
          </a:p>
          <a:p>
            <a:pPr marL="342900">
              <a:spcBef>
                <a:spcPts val="1200"/>
              </a:spcBef>
              <a:buSzPct val="68750"/>
            </a:pPr>
            <a:r>
              <a:rPr lang="sv-SE" sz="1900" b="1" dirty="0" err="1"/>
              <a:t>Mob</a:t>
            </a:r>
            <a:r>
              <a:rPr lang="sv-SE" sz="1900" b="1" dirty="0"/>
              <a:t> </a:t>
            </a:r>
            <a:r>
              <a:rPr lang="sv-SE" sz="1900" b="1" dirty="0" err="1"/>
              <a:t>grazing</a:t>
            </a:r>
            <a:r>
              <a:rPr lang="sv-SE" sz="1900" b="1" dirty="0"/>
              <a:t> (massbete): </a:t>
            </a:r>
            <a:r>
              <a:rPr lang="sv-SE" sz="1900" dirty="0"/>
              <a:t>Bete med hög djurtäthet under korta perioder, vilket efterliknar naturliga flockrörelser, främjar snabb växtåterhämtning och markregenerering</a:t>
            </a:r>
            <a:r>
              <a:rPr lang="sv-SE" sz="1900" dirty="0" smtClean="0"/>
              <a:t>.</a:t>
            </a:r>
          </a:p>
          <a:p>
            <a:pPr marL="342900">
              <a:spcBef>
                <a:spcPts val="1200"/>
              </a:spcBef>
              <a:buSzPct val="68750"/>
            </a:pPr>
            <a:r>
              <a:rPr lang="sv-SE" sz="1900" b="1" dirty="0" smtClean="0"/>
              <a:t>Betesodling</a:t>
            </a:r>
            <a:r>
              <a:rPr lang="sv-SE" sz="1900" b="1" dirty="0"/>
              <a:t>: </a:t>
            </a:r>
            <a:r>
              <a:rPr lang="sv-SE" sz="1900" dirty="0"/>
              <a:t>Att plantera grödor direkt i fleråriga betesmarker, vilket gör det möjligt för boskap att beta under lågsäsonger. </a:t>
            </a:r>
            <a:endParaRPr lang="sv-SE" sz="1900" dirty="0" smtClean="0"/>
          </a:p>
          <a:p>
            <a:pPr marL="342900">
              <a:spcBef>
                <a:spcPts val="1200"/>
              </a:spcBef>
              <a:buSzPct val="68750"/>
            </a:pPr>
            <a:r>
              <a:rPr lang="sv-SE" sz="1900" dirty="0" smtClean="0"/>
              <a:t>Denna </a:t>
            </a:r>
            <a:r>
              <a:rPr lang="sv-SE" sz="1900" dirty="0"/>
              <a:t>metod kombinerar </a:t>
            </a:r>
            <a:r>
              <a:rPr lang="sv-SE" sz="1900" dirty="0" err="1"/>
              <a:t>grödproduktion</a:t>
            </a:r>
            <a:r>
              <a:rPr lang="sv-SE" sz="1900" dirty="0"/>
              <a:t> och boskapsbete för kontinuerlig markanvändning.</a:t>
            </a:r>
            <a:endParaRPr sz="1900" dirty="0"/>
          </a:p>
        </p:txBody>
      </p:sp>
      <p:pic>
        <p:nvPicPr>
          <p:cNvPr id="185" name="Google Shape;185;p29"/>
          <p:cNvPicPr preferRelativeResize="0"/>
          <p:nvPr/>
        </p:nvPicPr>
        <p:blipFill rotWithShape="1">
          <a:blip r:embed="rId3">
            <a:alphaModFix/>
          </a:blip>
          <a:srcRect/>
          <a:stretch/>
        </p:blipFill>
        <p:spPr>
          <a:xfrm>
            <a:off x="4724400" y="1438275"/>
            <a:ext cx="4267200" cy="2844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00" dirty="0"/>
              <a:t>Avsnitt 3: Tillämpning i regenerativt jordbruk </a:t>
            </a:r>
            <a:endParaRPr sz="2450" dirty="0"/>
          </a:p>
        </p:txBody>
      </p:sp>
      <p:sp>
        <p:nvSpPr>
          <p:cNvPr id="191" name="Google Shape;191;p30"/>
          <p:cNvSpPr txBox="1">
            <a:spLocks noGrp="1"/>
          </p:cNvSpPr>
          <p:nvPr>
            <p:ph type="body" idx="1"/>
          </p:nvPr>
        </p:nvSpPr>
        <p:spPr>
          <a:xfrm>
            <a:off x="0" y="865162"/>
            <a:ext cx="4724400" cy="3991025"/>
          </a:xfrm>
          <a:prstGeom prst="rect">
            <a:avLst/>
          </a:prstGeom>
        </p:spPr>
        <p:txBody>
          <a:bodyPr spcFirstLastPara="1" wrap="square" lIns="91425" tIns="91425" rIns="91425" bIns="91425" anchor="t" anchorCtr="0">
            <a:noAutofit/>
          </a:bodyPr>
          <a:lstStyle/>
          <a:p>
            <a:pPr marL="0" lvl="0" indent="0">
              <a:spcBef>
                <a:spcPts val="1200"/>
              </a:spcBef>
              <a:buSzPct val="55357"/>
              <a:buNone/>
            </a:pPr>
            <a:r>
              <a:rPr lang="sv-SE" sz="1400" b="1" dirty="0"/>
              <a:t>Praktiska tekniker och metoder </a:t>
            </a:r>
            <a:endParaRPr lang="sv-SE" sz="1400" b="1" dirty="0" smtClean="0"/>
          </a:p>
          <a:p>
            <a:pPr marL="342900">
              <a:spcBef>
                <a:spcPts val="1200"/>
              </a:spcBef>
              <a:buSzPct val="55357"/>
            </a:pPr>
            <a:r>
              <a:rPr lang="sv-SE" sz="1400" b="1" dirty="0" smtClean="0"/>
              <a:t>Integrering </a:t>
            </a:r>
            <a:r>
              <a:rPr lang="sv-SE" sz="1400" b="1" dirty="0"/>
              <a:t>av vattenbruk:</a:t>
            </a:r>
            <a:r>
              <a:rPr lang="sv-SE" sz="1400" dirty="0"/>
              <a:t> Att införliva fiskdammar i gårdar där boskapsavfall livnär alger, vilket stöder fiskens tillväxt. </a:t>
            </a:r>
            <a:endParaRPr lang="sv-SE" sz="1400" dirty="0" smtClean="0"/>
          </a:p>
          <a:p>
            <a:pPr marL="342900">
              <a:spcBef>
                <a:spcPts val="1200"/>
              </a:spcBef>
              <a:buSzPct val="55357"/>
            </a:pPr>
            <a:r>
              <a:rPr lang="sv-SE" sz="1400" dirty="0" smtClean="0"/>
              <a:t>Fiskdammar </a:t>
            </a:r>
            <a:r>
              <a:rPr lang="sv-SE" sz="1400" dirty="0"/>
              <a:t>kan också tillhandahålla vatten för bevattning. </a:t>
            </a:r>
            <a:endParaRPr lang="sv-SE" sz="1400" dirty="0" smtClean="0"/>
          </a:p>
          <a:p>
            <a:pPr marL="342900">
              <a:spcBef>
                <a:spcPts val="1200"/>
              </a:spcBef>
              <a:buSzPct val="55357"/>
            </a:pPr>
            <a:r>
              <a:rPr lang="sv-SE" sz="1400" b="1" dirty="0" smtClean="0"/>
              <a:t>Adaptivt </a:t>
            </a:r>
            <a:r>
              <a:rPr lang="sv-SE" sz="1400" b="1" dirty="0"/>
              <a:t>bete: </a:t>
            </a:r>
            <a:r>
              <a:rPr lang="sv-SE" sz="1400" dirty="0"/>
              <a:t>Att dynamiskt anpassa betesmönster baserat på </a:t>
            </a:r>
            <a:r>
              <a:rPr lang="sv-SE" sz="1400" dirty="0" err="1"/>
              <a:t>betesförhållanden</a:t>
            </a:r>
            <a:r>
              <a:rPr lang="sv-SE" sz="1400" dirty="0"/>
              <a:t> och väder. </a:t>
            </a:r>
            <a:r>
              <a:rPr lang="sv-SE" sz="1400" dirty="0" smtClean="0"/>
              <a:t>Främjar </a:t>
            </a:r>
            <a:r>
              <a:rPr lang="sv-SE" sz="1400" dirty="0"/>
              <a:t>motståndskraft under torka eller kraftigt regn. </a:t>
            </a:r>
            <a:endParaRPr lang="sv-SE" sz="1400" dirty="0" smtClean="0"/>
          </a:p>
          <a:p>
            <a:pPr marL="342900">
              <a:spcBef>
                <a:spcPts val="1200"/>
              </a:spcBef>
              <a:buSzPct val="55357"/>
            </a:pPr>
            <a:r>
              <a:rPr lang="sv-SE" sz="1400" b="1" dirty="0" smtClean="0"/>
              <a:t>Viltkorridorer</a:t>
            </a:r>
            <a:r>
              <a:rPr lang="sv-SE" sz="1400" b="1" dirty="0"/>
              <a:t>: </a:t>
            </a:r>
            <a:r>
              <a:rPr lang="sv-SE" sz="1400" dirty="0"/>
              <a:t>Att utforma </a:t>
            </a:r>
            <a:r>
              <a:rPr lang="sv-SE" sz="1400" dirty="0" err="1"/>
              <a:t>betessystem</a:t>
            </a:r>
            <a:r>
              <a:rPr lang="sv-SE" sz="1400" dirty="0"/>
              <a:t> för att inkludera stigar för rörelse av inhemska vilda djur. Förbättrar ekologisk balans och ökar biologisk mångfald.</a:t>
            </a:r>
            <a:endParaRPr sz="1400" dirty="0"/>
          </a:p>
        </p:txBody>
      </p:sp>
      <p:pic>
        <p:nvPicPr>
          <p:cNvPr id="192" name="Google Shape;192;p30"/>
          <p:cNvPicPr preferRelativeResize="0"/>
          <p:nvPr/>
        </p:nvPicPr>
        <p:blipFill rotWithShape="1">
          <a:blip r:embed="rId3">
            <a:alphaModFix/>
          </a:blip>
          <a:srcRect/>
          <a:stretch/>
        </p:blipFill>
        <p:spPr>
          <a:xfrm>
            <a:off x="4724400" y="1438275"/>
            <a:ext cx="4267200" cy="2844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00" dirty="0"/>
              <a:t>Avsnitt 3: Tillämpning i regenerativt jordbruk</a:t>
            </a:r>
            <a:endParaRPr sz="2450" dirty="0"/>
          </a:p>
        </p:txBody>
      </p:sp>
      <p:sp>
        <p:nvSpPr>
          <p:cNvPr id="198" name="Google Shape;198;p31"/>
          <p:cNvSpPr txBox="1">
            <a:spLocks noGrp="1"/>
          </p:cNvSpPr>
          <p:nvPr>
            <p:ph type="body" idx="1"/>
          </p:nvPr>
        </p:nvSpPr>
        <p:spPr>
          <a:xfrm>
            <a:off x="0" y="1152475"/>
            <a:ext cx="4710400" cy="3416400"/>
          </a:xfrm>
          <a:prstGeom prst="rect">
            <a:avLst/>
          </a:prstGeom>
        </p:spPr>
        <p:txBody>
          <a:bodyPr spcFirstLastPara="1" wrap="square" lIns="91425" tIns="91425" rIns="91425" bIns="91425" anchor="t" anchorCtr="0">
            <a:noAutofit/>
          </a:bodyPr>
          <a:lstStyle/>
          <a:p>
            <a:pPr marL="0" lvl="0" indent="0">
              <a:spcBef>
                <a:spcPts val="1200"/>
              </a:spcBef>
              <a:buSzPts val="1100"/>
              <a:buNone/>
            </a:pPr>
            <a:r>
              <a:rPr lang="sv-SE" sz="1500" b="1" dirty="0" smtClean="0"/>
              <a:t>Fördelar </a:t>
            </a:r>
            <a:r>
              <a:rPr lang="sv-SE" sz="1500" b="1" dirty="0"/>
              <a:t>med integrering av </a:t>
            </a:r>
            <a:r>
              <a:rPr lang="sv-SE" sz="1500" b="1" dirty="0" smtClean="0"/>
              <a:t>boskap</a:t>
            </a:r>
            <a:endParaRPr sz="1500" b="1" dirty="0" smtClean="0"/>
          </a:p>
          <a:p>
            <a:pPr lvl="0" indent="-323850">
              <a:spcBef>
                <a:spcPts val="1200"/>
              </a:spcBef>
              <a:buSzPts val="1500"/>
            </a:pPr>
            <a:r>
              <a:rPr lang="sv-SE" sz="1500" b="1" dirty="0" smtClean="0"/>
              <a:t>Förbättrad </a:t>
            </a:r>
            <a:r>
              <a:rPr lang="sv-SE" sz="1500" b="1" dirty="0"/>
              <a:t>markhälsa: </a:t>
            </a:r>
            <a:r>
              <a:rPr lang="sv-SE" sz="1500" dirty="0"/>
              <a:t>Boskap bidrar med organiskt material och stimulerar mikrobiell aktivitet i </a:t>
            </a:r>
            <a:r>
              <a:rPr lang="sv-SE" sz="1500" dirty="0" smtClean="0"/>
              <a:t>marken</a:t>
            </a:r>
            <a:endParaRPr sz="1500" dirty="0" smtClean="0"/>
          </a:p>
          <a:p>
            <a:pPr lvl="0" indent="-323850">
              <a:buSzPts val="1500"/>
            </a:pPr>
            <a:r>
              <a:rPr lang="sv-SE" sz="1500" b="1" dirty="0" smtClean="0"/>
              <a:t>Ökad </a:t>
            </a:r>
            <a:r>
              <a:rPr lang="sv-SE" sz="1500" b="1" dirty="0"/>
              <a:t>biologisk mångfald: </a:t>
            </a:r>
            <a:r>
              <a:rPr lang="sv-SE" sz="1500" dirty="0"/>
              <a:t>Integrering stöder mångfaldiga växt- och </a:t>
            </a:r>
            <a:r>
              <a:rPr lang="sv-SE" sz="1500" dirty="0" smtClean="0"/>
              <a:t>djurarter</a:t>
            </a:r>
            <a:r>
              <a:rPr lang="sv-SE" sz="1500" b="1" dirty="0" smtClean="0"/>
              <a:t>.</a:t>
            </a:r>
            <a:endParaRPr sz="1500" dirty="0"/>
          </a:p>
          <a:p>
            <a:pPr lvl="0" indent="-323850">
              <a:buSzPts val="1500"/>
            </a:pPr>
            <a:r>
              <a:rPr lang="sv-SE" sz="1500" b="1" dirty="0" smtClean="0"/>
              <a:t>Ekonomisk </a:t>
            </a:r>
            <a:r>
              <a:rPr lang="sv-SE" sz="1500" b="1" dirty="0"/>
              <a:t>motståndskraft: </a:t>
            </a:r>
            <a:r>
              <a:rPr lang="sv-SE" sz="1500" dirty="0"/>
              <a:t>Diversifierade system minskar finansiella risker genom att tillhandahålla flera </a:t>
            </a:r>
            <a:r>
              <a:rPr lang="sv-SE" sz="1500" dirty="0" smtClean="0"/>
              <a:t>inkomstkällor</a:t>
            </a:r>
            <a:endParaRPr sz="1500" dirty="0"/>
          </a:p>
          <a:p>
            <a:pPr lvl="0" indent="-323850">
              <a:buSzPts val="1500"/>
            </a:pPr>
            <a:r>
              <a:rPr lang="sv-SE" sz="1500" b="1" dirty="0"/>
              <a:t>Minskat beroende av syntetiska insatsvaror:</a:t>
            </a:r>
            <a:r>
              <a:rPr lang="sv-SE" sz="1500" dirty="0"/>
              <a:t> Naturlig näringscykling minimerar behovet av kemiska gödningsmedel och bekämpningsmedel. </a:t>
            </a:r>
            <a:endParaRPr sz="2200" dirty="0"/>
          </a:p>
        </p:txBody>
      </p:sp>
      <p:pic>
        <p:nvPicPr>
          <p:cNvPr id="199" name="Google Shape;199;p31"/>
          <p:cNvPicPr preferRelativeResize="0"/>
          <p:nvPr/>
        </p:nvPicPr>
        <p:blipFill>
          <a:blip r:embed="rId3">
            <a:alphaModFix/>
          </a:blip>
          <a:stretch>
            <a:fillRect/>
          </a:stretch>
        </p:blipFill>
        <p:spPr>
          <a:xfrm>
            <a:off x="4710400" y="1438275"/>
            <a:ext cx="4267200" cy="2844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00" dirty="0"/>
              <a:t>Avsnitt 3: Tillämpning i regenerativt jordbruk</a:t>
            </a:r>
            <a:endParaRPr sz="2450" dirty="0"/>
          </a:p>
        </p:txBody>
      </p:sp>
      <p:sp>
        <p:nvSpPr>
          <p:cNvPr id="205" name="Google Shape;205;p32"/>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0000" lnSpcReduction="20000"/>
          </a:bodyPr>
          <a:lstStyle/>
          <a:p>
            <a:pPr marL="0" lvl="0" indent="0">
              <a:spcBef>
                <a:spcPts val="1200"/>
              </a:spcBef>
              <a:buSzPct val="57894"/>
              <a:buNone/>
            </a:pPr>
            <a:r>
              <a:rPr lang="sv-SE" sz="1900" b="1" dirty="0" smtClean="0"/>
              <a:t>Fördelar </a:t>
            </a:r>
            <a:r>
              <a:rPr lang="sv-SE" sz="1900" b="1" dirty="0"/>
              <a:t>med integrering av boskap </a:t>
            </a:r>
            <a:endParaRPr sz="1900" b="1" dirty="0"/>
          </a:p>
          <a:p>
            <a:pPr lvl="0" indent="-302418">
              <a:spcBef>
                <a:spcPts val="1200"/>
              </a:spcBef>
              <a:buSzPct val="68181"/>
            </a:pPr>
            <a:r>
              <a:rPr lang="sv-SE" sz="2200" b="1" dirty="0"/>
              <a:t>Klimatmotståndskraft: </a:t>
            </a:r>
            <a:r>
              <a:rPr lang="sv-SE" sz="2200" dirty="0"/>
              <a:t>Integrerade system är bättre rustade för att anpassa sig till förändrade vädermönster. </a:t>
            </a:r>
            <a:endParaRPr lang="sv-SE" sz="2200" dirty="0" smtClean="0"/>
          </a:p>
          <a:p>
            <a:pPr lvl="0" indent="-302418">
              <a:spcBef>
                <a:spcPts val="1200"/>
              </a:spcBef>
              <a:buSzPct val="68181"/>
            </a:pPr>
            <a:r>
              <a:rPr lang="sv-SE" sz="2200" b="1" dirty="0" smtClean="0"/>
              <a:t>Minskad </a:t>
            </a:r>
            <a:r>
              <a:rPr lang="sv-SE" sz="2200" b="1" dirty="0"/>
              <a:t>avfallsmängd:</a:t>
            </a:r>
            <a:r>
              <a:rPr lang="sv-SE" sz="2200" dirty="0"/>
              <a:t> Boskap använder </a:t>
            </a:r>
            <a:r>
              <a:rPr lang="sv-SE" sz="2200" dirty="0" err="1"/>
              <a:t>skörderester</a:t>
            </a:r>
            <a:r>
              <a:rPr lang="sv-SE" sz="2200" dirty="0"/>
              <a:t> och ogräs och omvandlar potentiellt avfall till värdefulla resurser. </a:t>
            </a:r>
            <a:endParaRPr lang="sv-SE" sz="2200" dirty="0" smtClean="0"/>
          </a:p>
          <a:p>
            <a:pPr lvl="0" indent="-302418">
              <a:spcBef>
                <a:spcPts val="1200"/>
              </a:spcBef>
              <a:buSzPct val="68181"/>
            </a:pPr>
            <a:r>
              <a:rPr lang="sv-SE" sz="2200" b="1" dirty="0" smtClean="0"/>
              <a:t>Djurskydd</a:t>
            </a:r>
            <a:r>
              <a:rPr lang="sv-SE" sz="2200" b="1" dirty="0"/>
              <a:t>:</a:t>
            </a:r>
            <a:r>
              <a:rPr lang="sv-SE" sz="2200" dirty="0"/>
              <a:t> Mångfaldiga landskap ger bättre levnadsförhållanden och kost för boskapen. </a:t>
            </a:r>
            <a:endParaRPr sz="2200" dirty="0"/>
          </a:p>
        </p:txBody>
      </p:sp>
      <p:pic>
        <p:nvPicPr>
          <p:cNvPr id="206" name="Google Shape;206;p32"/>
          <p:cNvPicPr preferRelativeResize="0"/>
          <p:nvPr/>
        </p:nvPicPr>
        <p:blipFill rotWithShape="1">
          <a:blip r:embed="rId3">
            <a:alphaModFix/>
          </a:blip>
          <a:srcRect l="4881" r="4881"/>
          <a:stretch/>
        </p:blipFill>
        <p:spPr>
          <a:xfrm>
            <a:off x="4710400" y="1438275"/>
            <a:ext cx="4267200" cy="2844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50" dirty="0" smtClean="0"/>
              <a:t>Avsnitt </a:t>
            </a:r>
            <a:r>
              <a:rPr lang="sv-SE" sz="2450" dirty="0"/>
              <a:t>3: Tillämpning i regenerativt jordbruk</a:t>
            </a:r>
            <a:endParaRPr sz="2450" dirty="0"/>
          </a:p>
        </p:txBody>
      </p:sp>
      <p:sp>
        <p:nvSpPr>
          <p:cNvPr id="212" name="Google Shape;212;p33"/>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62500" lnSpcReduction="20000"/>
          </a:bodyPr>
          <a:lstStyle/>
          <a:p>
            <a:pPr marL="0" indent="0">
              <a:spcBef>
                <a:spcPts val="1200"/>
              </a:spcBef>
              <a:buSzPct val="52380"/>
              <a:buNone/>
            </a:pPr>
            <a:r>
              <a:rPr lang="sv-SE" sz="2100" b="1" dirty="0"/>
              <a:t>Fördelar med integrering av boskap </a:t>
            </a:r>
            <a:endParaRPr lang="sv-SE" sz="2100" b="1" dirty="0" smtClean="0"/>
          </a:p>
          <a:p>
            <a:pPr marL="342900">
              <a:spcBef>
                <a:spcPts val="1200"/>
              </a:spcBef>
              <a:buSzPct val="52380"/>
            </a:pPr>
            <a:r>
              <a:rPr lang="sv-SE" sz="2100" b="1" dirty="0" smtClean="0"/>
              <a:t>Samhällsengagemang</a:t>
            </a:r>
            <a:r>
              <a:rPr lang="sv-SE" sz="2100" b="1" dirty="0"/>
              <a:t>: </a:t>
            </a:r>
            <a:r>
              <a:rPr lang="sv-SE" sz="2100" dirty="0"/>
              <a:t>Blandade system främjar ofta samarbete och kunskapsutbyte mellan bönder. </a:t>
            </a:r>
            <a:endParaRPr lang="sv-SE" sz="2100" dirty="0" smtClean="0"/>
          </a:p>
          <a:p>
            <a:pPr marL="342900">
              <a:spcBef>
                <a:spcPts val="1200"/>
              </a:spcBef>
              <a:buSzPct val="52380"/>
            </a:pPr>
            <a:r>
              <a:rPr lang="sv-SE" sz="2100" b="1" dirty="0" smtClean="0"/>
              <a:t>Livsmedelssäkerhet</a:t>
            </a:r>
            <a:r>
              <a:rPr lang="sv-SE" sz="2100" b="1" dirty="0"/>
              <a:t>: </a:t>
            </a:r>
            <a:r>
              <a:rPr lang="sv-SE" sz="2100" dirty="0"/>
              <a:t>Integrering av boskap säkerställer en pålitlig livsmedelsförsörjning genom mångfaldiga produkter</a:t>
            </a:r>
            <a:r>
              <a:rPr lang="sv-SE" sz="2100" b="1" dirty="0" smtClean="0"/>
              <a:t>.</a:t>
            </a:r>
          </a:p>
          <a:p>
            <a:pPr marL="342900">
              <a:spcBef>
                <a:spcPts val="1200"/>
              </a:spcBef>
              <a:buSzPct val="52380"/>
            </a:pPr>
            <a:r>
              <a:rPr lang="sv-SE" sz="2100" b="1" dirty="0" smtClean="0"/>
              <a:t> </a:t>
            </a:r>
            <a:r>
              <a:rPr lang="sv-SE" sz="2100" b="1" dirty="0"/>
              <a:t>Rehabilitering av marginella marker: </a:t>
            </a:r>
            <a:r>
              <a:rPr lang="sv-SE" sz="2100" dirty="0"/>
              <a:t>Boskap kan återställa nedbrutna marker genom att förbättra markstrukturen och </a:t>
            </a:r>
            <a:r>
              <a:rPr lang="sv-SE" sz="2100" dirty="0" smtClean="0"/>
              <a:t>fertiliteten.</a:t>
            </a:r>
          </a:p>
          <a:p>
            <a:pPr marL="342900">
              <a:spcBef>
                <a:spcPts val="1200"/>
              </a:spcBef>
              <a:buSzPct val="52380"/>
            </a:pPr>
            <a:r>
              <a:rPr lang="sv-SE" sz="2100" b="1" dirty="0" smtClean="0"/>
              <a:t>Hälsosammare </a:t>
            </a:r>
            <a:r>
              <a:rPr lang="sv-SE" sz="2100" b="1" dirty="0"/>
              <a:t>produkter: </a:t>
            </a:r>
            <a:r>
              <a:rPr lang="sv-SE" sz="2100" dirty="0"/>
              <a:t>Boskap som föds upp på mångfaldiga betesmarker producerar ofta kött och mejeriprodukter av högre kvalitet. </a:t>
            </a:r>
            <a:endParaRPr sz="2200" dirty="0"/>
          </a:p>
        </p:txBody>
      </p:sp>
      <p:pic>
        <p:nvPicPr>
          <p:cNvPr id="213" name="Google Shape;213;p33"/>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00" dirty="0"/>
              <a:t>Avsnitt 3: Tillämpning i regenerativt jordbruk</a:t>
            </a:r>
            <a:endParaRPr sz="2450" dirty="0"/>
          </a:p>
        </p:txBody>
      </p:sp>
      <p:sp>
        <p:nvSpPr>
          <p:cNvPr id="219" name="Google Shape;219;p34"/>
          <p:cNvSpPr txBox="1">
            <a:spLocks noGrp="1"/>
          </p:cNvSpPr>
          <p:nvPr>
            <p:ph type="body" idx="1"/>
          </p:nvPr>
        </p:nvSpPr>
        <p:spPr>
          <a:xfrm>
            <a:off x="176981" y="916500"/>
            <a:ext cx="4623620" cy="3707119"/>
          </a:xfrm>
          <a:prstGeom prst="rect">
            <a:avLst/>
          </a:prstGeom>
        </p:spPr>
        <p:txBody>
          <a:bodyPr spcFirstLastPara="1" wrap="square" lIns="91425" tIns="91425" rIns="91425" bIns="91425" anchor="t" anchorCtr="0">
            <a:noAutofit/>
          </a:bodyPr>
          <a:lstStyle/>
          <a:p>
            <a:pPr marL="0" lvl="0" indent="0">
              <a:spcBef>
                <a:spcPts val="1200"/>
              </a:spcBef>
              <a:buSzPct val="52380"/>
              <a:buNone/>
            </a:pPr>
            <a:r>
              <a:rPr lang="sv-SE" sz="1100" b="1" dirty="0"/>
              <a:t>Utmaningar med integrering av </a:t>
            </a:r>
            <a:r>
              <a:rPr lang="sv-SE" sz="1100" b="1" dirty="0" smtClean="0"/>
              <a:t>boskap</a:t>
            </a:r>
          </a:p>
          <a:p>
            <a:pPr marL="0" lvl="0" indent="0">
              <a:spcBef>
                <a:spcPts val="1200"/>
              </a:spcBef>
              <a:buSzPct val="52380"/>
              <a:buNone/>
            </a:pPr>
            <a:r>
              <a:rPr lang="sv-SE" sz="1100" b="1" dirty="0"/>
              <a:t>Infrastrukturkostnader</a:t>
            </a:r>
            <a:r>
              <a:rPr lang="sv-SE" sz="1100" b="1" dirty="0" smtClean="0"/>
              <a:t>:</a:t>
            </a:r>
          </a:p>
          <a:p>
            <a:pPr marL="342900">
              <a:spcBef>
                <a:spcPts val="1200"/>
              </a:spcBef>
              <a:buSzPct val="52380"/>
            </a:pPr>
            <a:r>
              <a:rPr lang="sv-SE" sz="1100" dirty="0"/>
              <a:t>Initiala uppsättningar, såsom stängsel, vattensystem och skydd, kan vara dyra. </a:t>
            </a:r>
            <a:endParaRPr lang="sv-SE" sz="1100" dirty="0" smtClean="0"/>
          </a:p>
          <a:p>
            <a:pPr marL="342900">
              <a:spcBef>
                <a:spcPts val="1200"/>
              </a:spcBef>
              <a:buSzPct val="52380"/>
            </a:pPr>
            <a:r>
              <a:rPr lang="sv-SE" sz="1100" dirty="0" smtClean="0"/>
              <a:t>Kräver </a:t>
            </a:r>
            <a:r>
              <a:rPr lang="sv-SE" sz="1100" dirty="0"/>
              <a:t>noggrann finansiell planering och resursallokering</a:t>
            </a:r>
            <a:r>
              <a:rPr lang="sv-SE" sz="1100" dirty="0" smtClean="0"/>
              <a:t>.</a:t>
            </a:r>
          </a:p>
          <a:p>
            <a:pPr marL="0" lvl="0" indent="0">
              <a:spcBef>
                <a:spcPts val="1200"/>
              </a:spcBef>
              <a:buSzPct val="52380"/>
              <a:buNone/>
            </a:pPr>
            <a:r>
              <a:rPr lang="sv-SE" sz="1100" b="1" dirty="0"/>
              <a:t>Kunskap och utbildning</a:t>
            </a:r>
            <a:r>
              <a:rPr lang="cs" sz="1100" b="1" dirty="0" smtClean="0"/>
              <a:t>:</a:t>
            </a:r>
            <a:endParaRPr lang="sv-SE" sz="1100" b="1" dirty="0"/>
          </a:p>
          <a:p>
            <a:pPr marL="342900">
              <a:spcBef>
                <a:spcPts val="1200"/>
              </a:spcBef>
              <a:buSzPct val="52380"/>
            </a:pPr>
            <a:r>
              <a:rPr lang="sv-SE" sz="1100" dirty="0" smtClean="0"/>
              <a:t>Bönder </a:t>
            </a:r>
            <a:r>
              <a:rPr lang="sv-SE" sz="1100" dirty="0"/>
              <a:t>kan sakna expertis i att hantera integrerade </a:t>
            </a:r>
            <a:r>
              <a:rPr lang="sv-SE" sz="1100" dirty="0" smtClean="0"/>
              <a:t>system.</a:t>
            </a:r>
          </a:p>
          <a:p>
            <a:pPr marL="342900">
              <a:spcBef>
                <a:spcPts val="1200"/>
              </a:spcBef>
              <a:buSzPct val="52380"/>
            </a:pPr>
            <a:r>
              <a:rPr lang="sv-SE" sz="1100" dirty="0" smtClean="0"/>
              <a:t>Utbildningsprogram </a:t>
            </a:r>
            <a:r>
              <a:rPr lang="sv-SE" sz="1100" dirty="0"/>
              <a:t>och rådgivningstjänster är </a:t>
            </a:r>
            <a:r>
              <a:rPr lang="sv-SE" sz="1100" dirty="0" smtClean="0"/>
              <a:t>avgörande.</a:t>
            </a:r>
          </a:p>
          <a:p>
            <a:pPr marL="0" indent="0">
              <a:spcBef>
                <a:spcPts val="1200"/>
              </a:spcBef>
              <a:buSzPct val="52380"/>
              <a:buNone/>
            </a:pPr>
            <a:r>
              <a:rPr lang="sv-SE" sz="1100" b="1" dirty="0" smtClean="0"/>
              <a:t>Marktillgänglighet</a:t>
            </a:r>
            <a:r>
              <a:rPr lang="sv-SE" sz="1100" b="1" dirty="0"/>
              <a:t>: </a:t>
            </a:r>
          </a:p>
          <a:p>
            <a:pPr marL="342900">
              <a:spcBef>
                <a:spcPts val="1200"/>
              </a:spcBef>
              <a:buSzPct val="52380"/>
            </a:pPr>
            <a:r>
              <a:rPr lang="sv-SE" sz="1100" dirty="0" smtClean="0"/>
              <a:t>Begränsad </a:t>
            </a:r>
            <a:r>
              <a:rPr lang="sv-SE" sz="1100" dirty="0"/>
              <a:t>mark kan begränsa rotationsbete eller integrering av flera arter. </a:t>
            </a:r>
            <a:endParaRPr lang="sv-SE" sz="1100" dirty="0" smtClean="0"/>
          </a:p>
          <a:p>
            <a:pPr marL="342900">
              <a:spcBef>
                <a:spcPts val="1200"/>
              </a:spcBef>
              <a:buSzPct val="52380"/>
            </a:pPr>
            <a:r>
              <a:rPr lang="sv-SE" sz="1100" dirty="0" smtClean="0"/>
              <a:t>Innovativa </a:t>
            </a:r>
            <a:r>
              <a:rPr lang="sv-SE" sz="1100" dirty="0"/>
              <a:t>lösningar som </a:t>
            </a:r>
            <a:r>
              <a:rPr lang="sv-SE" sz="1100" dirty="0" err="1"/>
              <a:t>silvopastur</a:t>
            </a:r>
            <a:r>
              <a:rPr lang="sv-SE" sz="1100" dirty="0"/>
              <a:t> kan maximera markanvändningen.</a:t>
            </a:r>
            <a:endParaRPr sz="1100" dirty="0"/>
          </a:p>
        </p:txBody>
      </p:sp>
      <p:pic>
        <p:nvPicPr>
          <p:cNvPr id="220" name="Google Shape;220;p34"/>
          <p:cNvPicPr preferRelativeResize="0"/>
          <p:nvPr/>
        </p:nvPicPr>
        <p:blipFill rotWithShape="1">
          <a:blip r:embed="rId3">
            <a:alphaModFix/>
          </a:blip>
          <a:srcRect t="5587" b="5587"/>
          <a:stretch/>
        </p:blipFill>
        <p:spPr>
          <a:xfrm>
            <a:off x="4710400" y="1438275"/>
            <a:ext cx="4267200" cy="28448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50" dirty="0"/>
              <a:t>Avsnitt 3: Tillämpning i regenerativt </a:t>
            </a:r>
            <a:r>
              <a:rPr lang="sv-SE" sz="2450" dirty="0" smtClean="0"/>
              <a:t>jordbruk</a:t>
            </a:r>
            <a:endParaRPr sz="2450" dirty="0"/>
          </a:p>
        </p:txBody>
      </p:sp>
      <p:sp>
        <p:nvSpPr>
          <p:cNvPr id="226" name="Google Shape;226;p3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55000" lnSpcReduction="20000"/>
          </a:bodyPr>
          <a:lstStyle/>
          <a:p>
            <a:pPr marL="0" lvl="0" indent="0">
              <a:spcBef>
                <a:spcPts val="1200"/>
              </a:spcBef>
              <a:buSzPct val="52380"/>
              <a:buNone/>
            </a:pPr>
            <a:r>
              <a:rPr lang="sv-SE" sz="2100" b="1" dirty="0" smtClean="0"/>
              <a:t>Utmaningar </a:t>
            </a:r>
            <a:r>
              <a:rPr lang="sv-SE" sz="2100" b="1" dirty="0"/>
              <a:t>med integrering av </a:t>
            </a:r>
            <a:r>
              <a:rPr lang="sv-SE" sz="2100" b="1" dirty="0" smtClean="0"/>
              <a:t>boskap</a:t>
            </a:r>
            <a:endParaRPr sz="2100" b="1" dirty="0"/>
          </a:p>
          <a:p>
            <a:pPr lvl="0" indent="-288131">
              <a:spcBef>
                <a:spcPts val="1200"/>
              </a:spcBef>
              <a:buSzPct val="68181"/>
            </a:pPr>
            <a:r>
              <a:rPr lang="sv-SE" sz="2200" b="1" dirty="0" smtClean="0"/>
              <a:t>Marknadstillgång:</a:t>
            </a:r>
            <a:endParaRPr sz="2200" b="1" dirty="0"/>
          </a:p>
          <a:p>
            <a:pPr lvl="1" indent="-288131">
              <a:buSzPct val="68181"/>
            </a:pPr>
            <a:r>
              <a:rPr lang="sv-SE" sz="2200" dirty="0" smtClean="0"/>
              <a:t>Begränsad </a:t>
            </a:r>
            <a:r>
              <a:rPr lang="sv-SE" sz="2200" dirty="0"/>
              <a:t>efterfrågan på diversifierade produkter i vissa </a:t>
            </a:r>
            <a:r>
              <a:rPr lang="sv-SE" sz="2200" dirty="0" smtClean="0"/>
              <a:t>regioner.</a:t>
            </a:r>
            <a:endParaRPr sz="2200" dirty="0"/>
          </a:p>
          <a:p>
            <a:pPr lvl="1" indent="-288131">
              <a:buSzPct val="68181"/>
            </a:pPr>
            <a:r>
              <a:rPr lang="sv-SE" sz="2200" dirty="0" smtClean="0"/>
              <a:t>Kräver </a:t>
            </a:r>
            <a:r>
              <a:rPr lang="sv-SE" sz="2200" dirty="0"/>
              <a:t>samarbete mellan bönder för att bygga lokala </a:t>
            </a:r>
            <a:r>
              <a:rPr lang="sv-SE" sz="2200" dirty="0" smtClean="0"/>
              <a:t>leveranskedjor.</a:t>
            </a:r>
            <a:endParaRPr sz="2200" dirty="0"/>
          </a:p>
          <a:p>
            <a:pPr lvl="0" indent="-288131">
              <a:buSzPct val="68181"/>
            </a:pPr>
            <a:r>
              <a:rPr lang="sv-SE" sz="2200" b="1" dirty="0" smtClean="0"/>
              <a:t>Miljöbegränsningar:</a:t>
            </a:r>
            <a:endParaRPr sz="2200" b="1" dirty="0"/>
          </a:p>
          <a:p>
            <a:pPr lvl="1" indent="-288131">
              <a:buSzPct val="68181"/>
            </a:pPr>
            <a:r>
              <a:rPr lang="sv-SE" sz="2200" dirty="0" smtClean="0"/>
              <a:t>Ogynnsamma </a:t>
            </a:r>
            <a:r>
              <a:rPr lang="sv-SE" sz="2200" dirty="0"/>
              <a:t>väderförhållanden kan utmana </a:t>
            </a:r>
            <a:r>
              <a:rPr lang="sv-SE" sz="2200" dirty="0" err="1" smtClean="0"/>
              <a:t>betescheman</a:t>
            </a:r>
            <a:r>
              <a:rPr lang="sv-SE" sz="2200" dirty="0" smtClean="0"/>
              <a:t>.</a:t>
            </a:r>
            <a:endParaRPr sz="2200" dirty="0"/>
          </a:p>
          <a:p>
            <a:pPr lvl="1" indent="-288131">
              <a:buSzPct val="68181"/>
            </a:pPr>
            <a:r>
              <a:rPr lang="cs" sz="2200" dirty="0" smtClean="0"/>
              <a:t>A</a:t>
            </a:r>
            <a:r>
              <a:rPr lang="sv-SE" sz="2200" dirty="0" err="1" smtClean="0"/>
              <a:t>daptiv</a:t>
            </a:r>
            <a:r>
              <a:rPr lang="sv-SE" sz="2200" dirty="0" smtClean="0"/>
              <a:t> </a:t>
            </a:r>
            <a:r>
              <a:rPr lang="sv-SE" sz="2200" dirty="0"/>
              <a:t>hantering är nödvändig för att mildra riskerna</a:t>
            </a:r>
            <a:r>
              <a:rPr lang="sv-SE" sz="2200" dirty="0" smtClean="0"/>
              <a:t>.</a:t>
            </a:r>
            <a:r>
              <a:rPr lang="cs" sz="2200" dirty="0" smtClean="0"/>
              <a:t>.</a:t>
            </a:r>
            <a:endParaRPr sz="2200" dirty="0"/>
          </a:p>
          <a:p>
            <a:pPr lvl="0" indent="-288131">
              <a:buSzPct val="68181"/>
            </a:pPr>
            <a:r>
              <a:rPr lang="sv-SE" sz="2200" b="1" dirty="0" smtClean="0"/>
              <a:t>Djurhälsa</a:t>
            </a:r>
            <a:r>
              <a:rPr lang="cs" sz="2200" b="1" dirty="0" smtClean="0"/>
              <a:t>:</a:t>
            </a:r>
            <a:endParaRPr sz="2200" b="1" dirty="0"/>
          </a:p>
          <a:p>
            <a:pPr lvl="1" indent="-288131">
              <a:buSzPct val="68181"/>
            </a:pPr>
            <a:r>
              <a:rPr lang="sv-SE" sz="2200" dirty="0"/>
              <a:t>Blandade arter kräver noggrann övervakning för sjukdomar och parasiter. </a:t>
            </a:r>
            <a:endParaRPr lang="sv-SE" sz="2200" dirty="0" smtClean="0"/>
          </a:p>
          <a:p>
            <a:pPr lvl="1" indent="-288131">
              <a:buSzPct val="68181"/>
            </a:pPr>
            <a:r>
              <a:rPr lang="sv-SE" sz="2200" dirty="0" smtClean="0"/>
              <a:t>Effektiv </a:t>
            </a:r>
            <a:r>
              <a:rPr lang="sv-SE" sz="2200" dirty="0"/>
              <a:t>veterinärvård är avgörande.</a:t>
            </a:r>
            <a:endParaRPr sz="2200" dirty="0"/>
          </a:p>
        </p:txBody>
      </p:sp>
      <p:pic>
        <p:nvPicPr>
          <p:cNvPr id="227" name="Google Shape;227;p35"/>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sz="2450" dirty="0"/>
              <a:t>Avsnitt 3: Tillämpning i regenerativt jordbruk</a:t>
            </a:r>
            <a:endParaRPr sz="2450" dirty="0"/>
          </a:p>
        </p:txBody>
      </p:sp>
      <p:sp>
        <p:nvSpPr>
          <p:cNvPr id="233" name="Google Shape;233;p36"/>
          <p:cNvSpPr txBox="1">
            <a:spLocks noGrp="1"/>
          </p:cNvSpPr>
          <p:nvPr>
            <p:ph type="body" idx="1"/>
          </p:nvPr>
        </p:nvSpPr>
        <p:spPr>
          <a:xfrm>
            <a:off x="311700" y="1017724"/>
            <a:ext cx="4260300" cy="4018849"/>
          </a:xfrm>
          <a:prstGeom prst="rect">
            <a:avLst/>
          </a:prstGeom>
        </p:spPr>
        <p:txBody>
          <a:bodyPr spcFirstLastPara="1" wrap="square" lIns="91425" tIns="91425" rIns="91425" bIns="91425" anchor="t" anchorCtr="0">
            <a:normAutofit fontScale="25000" lnSpcReduction="20000"/>
          </a:bodyPr>
          <a:lstStyle/>
          <a:p>
            <a:pPr marL="0" lvl="0" indent="0">
              <a:spcBef>
                <a:spcPts val="1200"/>
              </a:spcBef>
              <a:buSzPct val="52380"/>
              <a:buNone/>
            </a:pPr>
            <a:r>
              <a:rPr lang="sv-SE" sz="4400" b="1" dirty="0" smtClean="0"/>
              <a:t>Utmaningar </a:t>
            </a:r>
            <a:r>
              <a:rPr lang="sv-SE" sz="4400" b="1" dirty="0"/>
              <a:t>med integrering av boskap </a:t>
            </a:r>
            <a:endParaRPr lang="sv-SE" sz="4400" b="1" dirty="0" smtClean="0"/>
          </a:p>
          <a:p>
            <a:pPr marL="0" lvl="0" indent="0">
              <a:spcBef>
                <a:spcPts val="1200"/>
              </a:spcBef>
              <a:buSzPct val="52380"/>
              <a:buNone/>
            </a:pPr>
            <a:r>
              <a:rPr lang="sv-SE" sz="4400" b="1" dirty="0" smtClean="0"/>
              <a:t>Riktlinjer </a:t>
            </a:r>
            <a:r>
              <a:rPr lang="sv-SE" sz="4400" b="1" dirty="0"/>
              <a:t>och regleringar: </a:t>
            </a:r>
            <a:endParaRPr lang="sv-SE" sz="4400" b="1" dirty="0" smtClean="0"/>
          </a:p>
          <a:p>
            <a:pPr marL="342900">
              <a:spcBef>
                <a:spcPts val="1200"/>
              </a:spcBef>
              <a:buSzPct val="52380"/>
            </a:pPr>
            <a:r>
              <a:rPr lang="sv-SE" sz="4800" dirty="0" smtClean="0"/>
              <a:t>Riktlinjer </a:t>
            </a:r>
            <a:r>
              <a:rPr lang="sv-SE" sz="4800" dirty="0"/>
              <a:t>kanske inte stöder småskaliga eller integrerade system. </a:t>
            </a:r>
            <a:endParaRPr lang="sv-SE" sz="4800" dirty="0" smtClean="0"/>
          </a:p>
          <a:p>
            <a:pPr marL="342900">
              <a:spcBef>
                <a:spcPts val="1200"/>
              </a:spcBef>
              <a:buSzPct val="52380"/>
            </a:pPr>
            <a:r>
              <a:rPr lang="sv-SE" sz="4800" dirty="0" smtClean="0"/>
              <a:t>Påverkan </a:t>
            </a:r>
            <a:r>
              <a:rPr lang="sv-SE" sz="4800" dirty="0"/>
              <a:t>och policyengagemang behövs</a:t>
            </a:r>
            <a:r>
              <a:rPr lang="sv-SE" sz="4800" b="1" dirty="0"/>
              <a:t>. </a:t>
            </a:r>
            <a:endParaRPr lang="sv-SE" sz="4800" b="1" dirty="0" smtClean="0"/>
          </a:p>
          <a:p>
            <a:pPr marL="0" lvl="0" indent="0">
              <a:spcBef>
                <a:spcPts val="1200"/>
              </a:spcBef>
              <a:buSzPct val="52380"/>
              <a:buNone/>
            </a:pPr>
            <a:r>
              <a:rPr lang="sv-SE" sz="4800" b="1" dirty="0" smtClean="0"/>
              <a:t>Arbetsintensitet:</a:t>
            </a:r>
          </a:p>
          <a:p>
            <a:pPr marL="342900">
              <a:spcBef>
                <a:spcPts val="1200"/>
              </a:spcBef>
              <a:buSzPct val="52380"/>
            </a:pPr>
            <a:r>
              <a:rPr lang="sv-SE" sz="4800" dirty="0" smtClean="0"/>
              <a:t>Att </a:t>
            </a:r>
            <a:r>
              <a:rPr lang="sv-SE" sz="4800" dirty="0"/>
              <a:t>hantera integrerade system är </a:t>
            </a:r>
            <a:r>
              <a:rPr lang="sv-SE" sz="4800" dirty="0" smtClean="0"/>
              <a:t>arbetsintensivt.</a:t>
            </a:r>
          </a:p>
          <a:p>
            <a:pPr marL="342900">
              <a:spcBef>
                <a:spcPts val="1200"/>
              </a:spcBef>
              <a:buSzPct val="52380"/>
            </a:pPr>
            <a:r>
              <a:rPr lang="sv-SE" sz="4800" dirty="0" smtClean="0"/>
              <a:t>Teknik </a:t>
            </a:r>
            <a:r>
              <a:rPr lang="sv-SE" sz="4800" dirty="0"/>
              <a:t>och kooperativt jordbruk kan hjälpa till att minska arbetsbelastningen. </a:t>
            </a:r>
            <a:endParaRPr lang="sv-SE" sz="4800" dirty="0" smtClean="0"/>
          </a:p>
          <a:p>
            <a:pPr marL="0" indent="0">
              <a:spcBef>
                <a:spcPts val="1200"/>
              </a:spcBef>
              <a:buSzPct val="52380"/>
              <a:buNone/>
            </a:pPr>
            <a:r>
              <a:rPr lang="sv-SE" sz="4800" b="1" dirty="0" smtClean="0"/>
              <a:t>Övergångsperiod</a:t>
            </a:r>
            <a:r>
              <a:rPr lang="sv-SE" sz="4800" b="1" dirty="0"/>
              <a:t>: </a:t>
            </a:r>
            <a:endParaRPr lang="sv-SE" sz="4800" b="1" dirty="0" smtClean="0"/>
          </a:p>
          <a:p>
            <a:pPr marL="342900">
              <a:spcBef>
                <a:spcPts val="1200"/>
              </a:spcBef>
              <a:buSzPct val="52380"/>
            </a:pPr>
            <a:r>
              <a:rPr lang="sv-SE" sz="4800" dirty="0" smtClean="0"/>
              <a:t>Att </a:t>
            </a:r>
            <a:r>
              <a:rPr lang="sv-SE" sz="4800" dirty="0"/>
              <a:t>byta till integrerade system kan ta tid innan fördelarna realiseras. </a:t>
            </a:r>
            <a:endParaRPr lang="sv-SE" sz="4800" dirty="0" smtClean="0"/>
          </a:p>
          <a:p>
            <a:pPr marL="342900">
              <a:spcBef>
                <a:spcPts val="1200"/>
              </a:spcBef>
              <a:buSzPct val="52380"/>
            </a:pPr>
            <a:r>
              <a:rPr lang="sv-SE" sz="4800" dirty="0" smtClean="0"/>
              <a:t>Tålamod </a:t>
            </a:r>
            <a:r>
              <a:rPr lang="sv-SE" sz="4800" dirty="0"/>
              <a:t>och uthållighet krävs </a:t>
            </a:r>
            <a:r>
              <a:rPr lang="sv-SE" sz="4800" dirty="0" smtClean="0"/>
              <a:t>under </a:t>
            </a:r>
            <a:r>
              <a:rPr lang="sv-SE" sz="4800" dirty="0"/>
              <a:t>denna fas</a:t>
            </a:r>
            <a:r>
              <a:rPr lang="sv-SE" sz="2500" dirty="0" smtClean="0"/>
              <a:t>.</a:t>
            </a:r>
            <a:endParaRPr sz="2800" dirty="0"/>
          </a:p>
        </p:txBody>
      </p:sp>
      <p:pic>
        <p:nvPicPr>
          <p:cNvPr id="234" name="Google Shape;234;p36"/>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4: Nyckelfärdigheter för VET-tränare</a:t>
            </a:r>
            <a:endParaRPr dirty="0"/>
          </a:p>
        </p:txBody>
      </p:sp>
      <p:sp>
        <p:nvSpPr>
          <p:cNvPr id="240" name="Google Shape;240;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spcBef>
                <a:spcPts val="1200"/>
              </a:spcBef>
              <a:buSzPts val="1100"/>
              <a:buNone/>
            </a:pPr>
            <a:r>
              <a:rPr lang="sv-SE" sz="1508" b="1" dirty="0" smtClean="0"/>
              <a:t>Utveckla </a:t>
            </a:r>
            <a:r>
              <a:rPr lang="sv-SE" sz="1508" b="1" dirty="0"/>
              <a:t>kompetens inom integrering av </a:t>
            </a:r>
            <a:r>
              <a:rPr lang="sv-SE" sz="1508" b="1" dirty="0" smtClean="0"/>
              <a:t>boskap</a:t>
            </a:r>
            <a:endParaRPr sz="1508" b="1" dirty="0"/>
          </a:p>
          <a:p>
            <a:pPr marL="0" lvl="0" indent="0">
              <a:spcBef>
                <a:spcPts val="1200"/>
              </a:spcBef>
              <a:buSzPts val="1100"/>
              <a:buNone/>
            </a:pPr>
            <a:r>
              <a:rPr lang="sv-SE" sz="1508" dirty="0" err="1"/>
              <a:t>Y</a:t>
            </a:r>
            <a:r>
              <a:rPr lang="sv-SE" sz="1508" dirty="0" err="1" smtClean="0"/>
              <a:t>rkesutbildare</a:t>
            </a:r>
            <a:r>
              <a:rPr lang="sv-SE" sz="1508" dirty="0" smtClean="0"/>
              <a:t> </a:t>
            </a:r>
            <a:r>
              <a:rPr lang="sv-SE" sz="1508" dirty="0"/>
              <a:t>(VET-tränare) spelar en avgörande roll i att utrusta deltagare med kunskap och färdigheter för att implementera integrering av boskap effektivt. Tränare bör utveckla följande färdigheter:</a:t>
            </a:r>
            <a:endParaRPr sz="1508" dirty="0"/>
          </a:p>
          <a:p>
            <a:pPr lvl="0" indent="-324365">
              <a:spcBef>
                <a:spcPts val="1200"/>
              </a:spcBef>
              <a:buSzPts val="1508"/>
            </a:pPr>
            <a:r>
              <a:rPr lang="sv-SE" sz="1508" b="1" dirty="0" smtClean="0"/>
              <a:t>Kunskap </a:t>
            </a:r>
            <a:r>
              <a:rPr lang="sv-SE" sz="1508" b="1" dirty="0"/>
              <a:t>om regenerativa </a:t>
            </a:r>
            <a:r>
              <a:rPr lang="sv-SE" sz="1508" b="1" dirty="0" smtClean="0"/>
              <a:t>principer:</a:t>
            </a:r>
            <a:r>
              <a:rPr lang="cs" sz="1508" dirty="0" smtClean="0"/>
              <a:t>:</a:t>
            </a:r>
            <a:endParaRPr sz="1508" dirty="0"/>
          </a:p>
          <a:p>
            <a:pPr lvl="1" indent="-324365">
              <a:buSzPts val="1508"/>
            </a:pPr>
            <a:r>
              <a:rPr lang="sv-SE" sz="1508" dirty="0" smtClean="0"/>
              <a:t>Förstå </a:t>
            </a:r>
            <a:r>
              <a:rPr lang="sv-SE" sz="1508" dirty="0"/>
              <a:t>de vetenskapliga och ekologiska grunderna för integrering av </a:t>
            </a:r>
            <a:r>
              <a:rPr lang="sv-SE" sz="1508" dirty="0" smtClean="0"/>
              <a:t>boskap</a:t>
            </a:r>
            <a:endParaRPr sz="1508" dirty="0"/>
          </a:p>
          <a:p>
            <a:pPr lvl="1" indent="-324365">
              <a:buSzPts val="1508"/>
            </a:pPr>
            <a:r>
              <a:rPr lang="sv-SE" sz="1508" dirty="0" smtClean="0"/>
              <a:t>Familjaritet </a:t>
            </a:r>
            <a:r>
              <a:rPr lang="sv-SE" sz="1508" dirty="0"/>
              <a:t>med historiska och moderna metoder i blandade jordbrukssystem</a:t>
            </a:r>
            <a:r>
              <a:rPr lang="sv-SE" sz="1508" dirty="0" smtClean="0"/>
              <a:t>.</a:t>
            </a:r>
            <a:endParaRPr sz="1508" dirty="0"/>
          </a:p>
          <a:p>
            <a:pPr lvl="0" indent="-324365">
              <a:buSzPts val="1508"/>
            </a:pPr>
            <a:r>
              <a:rPr lang="sv-SE" sz="1508" b="1" dirty="0" smtClean="0"/>
              <a:t>Praktiska utbildningstekniker:</a:t>
            </a:r>
            <a:r>
              <a:rPr lang="cs" sz="1508" dirty="0" smtClean="0"/>
              <a:t>:</a:t>
            </a:r>
            <a:endParaRPr sz="1508" dirty="0"/>
          </a:p>
          <a:p>
            <a:pPr lvl="1" indent="-324365">
              <a:buSzPts val="1508"/>
            </a:pPr>
            <a:r>
              <a:rPr lang="sv-SE" sz="1508" dirty="0" smtClean="0"/>
              <a:t>Demonstrera </a:t>
            </a:r>
            <a:r>
              <a:rPr lang="sv-SE" sz="1508" dirty="0"/>
              <a:t>hur man planerar och implementerar </a:t>
            </a:r>
            <a:r>
              <a:rPr lang="sv-SE" sz="1508" dirty="0" smtClean="0"/>
              <a:t>rotationsbetessystem</a:t>
            </a:r>
            <a:endParaRPr sz="1508" dirty="0"/>
          </a:p>
          <a:p>
            <a:pPr lvl="1" indent="-324365">
              <a:buSzPts val="1508"/>
            </a:pPr>
            <a:r>
              <a:rPr lang="sv-SE" sz="1508" dirty="0" smtClean="0"/>
              <a:t>Vägleda </a:t>
            </a:r>
            <a:r>
              <a:rPr lang="sv-SE" sz="1508" dirty="0"/>
              <a:t>deltagare i att utforma </a:t>
            </a:r>
            <a:r>
              <a:rPr lang="sv-SE" sz="1508" dirty="0" err="1"/>
              <a:t>silvopastur</a:t>
            </a:r>
            <a:r>
              <a:rPr lang="sv-SE" sz="1508" dirty="0"/>
              <a:t>-layouter och välja lämpliga träd- och </a:t>
            </a:r>
            <a:r>
              <a:rPr lang="sv-SE" sz="1508" dirty="0" err="1" smtClean="0"/>
              <a:t>foderarter</a:t>
            </a:r>
            <a:r>
              <a:rPr lang="cs" sz="1508" dirty="0" smtClean="0"/>
              <a:t>.</a:t>
            </a:r>
            <a:endParaRPr sz="1508" dirty="0"/>
          </a:p>
          <a:p>
            <a:pPr lvl="0" indent="-324365">
              <a:buSzPts val="1508"/>
            </a:pPr>
            <a:r>
              <a:rPr lang="sv-SE" sz="1508" b="1" dirty="0" smtClean="0"/>
              <a:t>Anpassning </a:t>
            </a:r>
            <a:r>
              <a:rPr lang="sv-SE" sz="1508" b="1" dirty="0"/>
              <a:t>till lokala </a:t>
            </a:r>
            <a:r>
              <a:rPr lang="sv-SE" sz="1508" b="1" dirty="0" smtClean="0"/>
              <a:t>sammanhang</a:t>
            </a:r>
            <a:r>
              <a:rPr lang="cs" sz="1508" dirty="0" smtClean="0"/>
              <a:t>:</a:t>
            </a:r>
            <a:endParaRPr sz="1508" dirty="0"/>
          </a:p>
          <a:p>
            <a:pPr lvl="1" indent="-324365">
              <a:buSzPts val="1508"/>
            </a:pPr>
            <a:r>
              <a:rPr lang="sv-SE" sz="1508" dirty="0" smtClean="0"/>
              <a:t>Skräddarsy </a:t>
            </a:r>
            <a:r>
              <a:rPr lang="sv-SE" sz="1508" dirty="0"/>
              <a:t>metoder för integrering av boskap för att passa olika klimat, jordar och gårdsstorlekar. </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Avsnitt 4: Nyckelfärdigheter för VET-tränare</a:t>
            </a:r>
            <a:endParaRPr dirty="0"/>
          </a:p>
        </p:txBody>
      </p:sp>
      <p:sp>
        <p:nvSpPr>
          <p:cNvPr id="246" name="Google Shape;246;p38"/>
          <p:cNvSpPr txBox="1">
            <a:spLocks noGrp="1"/>
          </p:cNvSpPr>
          <p:nvPr>
            <p:ph type="body" idx="1"/>
          </p:nvPr>
        </p:nvSpPr>
        <p:spPr>
          <a:xfrm>
            <a:off x="88490" y="953372"/>
            <a:ext cx="8989142" cy="3416400"/>
          </a:xfrm>
          <a:prstGeom prst="rect">
            <a:avLst/>
          </a:prstGeom>
        </p:spPr>
        <p:txBody>
          <a:bodyPr spcFirstLastPara="1" wrap="square" lIns="91425" tIns="91425" rIns="91425" bIns="91425" anchor="t" anchorCtr="0">
            <a:noAutofit/>
          </a:bodyPr>
          <a:lstStyle/>
          <a:p>
            <a:pPr lvl="0" indent="-304800">
              <a:lnSpc>
                <a:spcPct val="100000"/>
              </a:lnSpc>
              <a:spcBef>
                <a:spcPts val="1200"/>
              </a:spcBef>
              <a:buSzPts val="1200"/>
            </a:pPr>
            <a:r>
              <a:rPr lang="sv-SE" sz="1200" b="1" dirty="0"/>
              <a:t>Övervakning och utvärdering: </a:t>
            </a:r>
          </a:p>
          <a:p>
            <a:pPr marL="720000" lvl="1" indent="-304800">
              <a:lnSpc>
                <a:spcPct val="100000"/>
              </a:lnSpc>
              <a:spcBef>
                <a:spcPts val="600"/>
              </a:spcBef>
              <a:buSzPts val="1200"/>
            </a:pPr>
            <a:r>
              <a:rPr lang="sv-SE" sz="1200" dirty="0" smtClean="0"/>
              <a:t>Lära </a:t>
            </a:r>
            <a:r>
              <a:rPr lang="sv-SE" sz="1200" dirty="0"/>
              <a:t>deltagare att bedöma markhälsa, växtmångfald och boskapsproduktivitet för att följa effektiviteten av integreringen. </a:t>
            </a:r>
            <a:endParaRPr lang="sv-SE" sz="1200" dirty="0" smtClean="0"/>
          </a:p>
          <a:p>
            <a:pPr lvl="0" indent="-304800">
              <a:lnSpc>
                <a:spcPct val="100000"/>
              </a:lnSpc>
              <a:spcBef>
                <a:spcPts val="1200"/>
              </a:spcBef>
              <a:buSzPts val="1200"/>
            </a:pPr>
            <a:r>
              <a:rPr lang="sv-SE" sz="1200" b="1" dirty="0" smtClean="0"/>
              <a:t>Problemlösningsfärdigheter:</a:t>
            </a:r>
          </a:p>
          <a:p>
            <a:pPr lvl="1" indent="-304800">
              <a:lnSpc>
                <a:spcPct val="100000"/>
              </a:lnSpc>
              <a:spcBef>
                <a:spcPts val="1200"/>
              </a:spcBef>
              <a:buSzPts val="1200"/>
            </a:pPr>
            <a:r>
              <a:rPr lang="sv-SE" sz="1200" dirty="0" smtClean="0"/>
              <a:t>Hantera </a:t>
            </a:r>
            <a:r>
              <a:rPr lang="sv-SE" sz="1200" dirty="0"/>
              <a:t>utmaningar som </a:t>
            </a:r>
            <a:r>
              <a:rPr lang="sv-SE" sz="1200" dirty="0" err="1"/>
              <a:t>överbetning</a:t>
            </a:r>
            <a:r>
              <a:rPr lang="sv-SE" sz="1200" dirty="0"/>
              <a:t> av boskap, vattenhantering eller balans mellan grödor och boskap. </a:t>
            </a:r>
            <a:endParaRPr lang="sv-SE" sz="1200" dirty="0" smtClean="0"/>
          </a:p>
          <a:p>
            <a:pPr lvl="0" indent="-304800">
              <a:lnSpc>
                <a:spcPct val="100000"/>
              </a:lnSpc>
              <a:spcBef>
                <a:spcPts val="1200"/>
              </a:spcBef>
              <a:buSzPts val="1200"/>
            </a:pPr>
            <a:r>
              <a:rPr lang="sv-SE" sz="1200" b="1" dirty="0" smtClean="0"/>
              <a:t>Kommunikation </a:t>
            </a:r>
            <a:r>
              <a:rPr lang="sv-SE" sz="1200" b="1" dirty="0"/>
              <a:t>och </a:t>
            </a:r>
            <a:r>
              <a:rPr lang="sv-SE" sz="1200" b="1" dirty="0" err="1"/>
              <a:t>facilitering</a:t>
            </a:r>
            <a:r>
              <a:rPr lang="sv-SE" sz="1200" b="1" dirty="0"/>
              <a:t>: </a:t>
            </a:r>
            <a:endParaRPr lang="sv-SE" sz="1200" b="1" dirty="0" smtClean="0"/>
          </a:p>
          <a:p>
            <a:pPr lvl="1" indent="-304800">
              <a:lnSpc>
                <a:spcPct val="100000"/>
              </a:lnSpc>
              <a:spcBef>
                <a:spcPts val="1200"/>
              </a:spcBef>
              <a:buSzPts val="1200"/>
            </a:pPr>
            <a:r>
              <a:rPr lang="sv-SE" sz="1200" dirty="0" smtClean="0"/>
              <a:t>Engagera </a:t>
            </a:r>
            <a:r>
              <a:rPr lang="sv-SE" sz="1200" dirty="0"/>
              <a:t>deltagare genom interaktiva undervisningsmetoder, fältdemonstrationer och fallstudier. </a:t>
            </a:r>
            <a:endParaRPr lang="sv-SE" sz="1200" dirty="0" smtClean="0"/>
          </a:p>
          <a:p>
            <a:pPr lvl="1" indent="-304800">
              <a:lnSpc>
                <a:spcPct val="100000"/>
              </a:lnSpc>
              <a:spcBef>
                <a:spcPts val="1200"/>
              </a:spcBef>
              <a:buSzPts val="1200"/>
            </a:pPr>
            <a:r>
              <a:rPr lang="sv-SE" sz="1200" dirty="0" smtClean="0"/>
              <a:t>Bygga </a:t>
            </a:r>
            <a:r>
              <a:rPr lang="sv-SE" sz="1200" dirty="0"/>
              <a:t>medvetenhet om de ekonomiska, miljömässiga och sociala fördelarna med integrering av boskap. </a:t>
            </a:r>
            <a:endParaRPr lang="sv-SE" sz="1200" dirty="0" smtClean="0"/>
          </a:p>
          <a:p>
            <a:pPr lvl="0" indent="-304800">
              <a:lnSpc>
                <a:spcPct val="100000"/>
              </a:lnSpc>
              <a:spcBef>
                <a:spcPts val="1200"/>
              </a:spcBef>
              <a:buSzPts val="1200"/>
            </a:pPr>
            <a:r>
              <a:rPr lang="sv-SE" sz="1200" b="1" dirty="0" smtClean="0"/>
              <a:t>Resurshantering</a:t>
            </a:r>
            <a:r>
              <a:rPr lang="sv-SE" sz="1200" b="1" dirty="0"/>
              <a:t>: </a:t>
            </a:r>
            <a:endParaRPr lang="sv-SE" sz="1200" b="1" dirty="0" smtClean="0"/>
          </a:p>
          <a:p>
            <a:pPr lvl="1" indent="-304800">
              <a:lnSpc>
                <a:spcPct val="100000"/>
              </a:lnSpc>
              <a:spcBef>
                <a:spcPts val="1200"/>
              </a:spcBef>
              <a:buSzPts val="1200"/>
            </a:pPr>
            <a:r>
              <a:rPr lang="sv-SE" sz="1200" dirty="0" smtClean="0"/>
              <a:t>Effektiv </a:t>
            </a:r>
            <a:r>
              <a:rPr lang="sv-SE" sz="1200" dirty="0"/>
              <a:t>användning av gårdsresurser, såsom stängsel, vattensystem och foder, för att stödja integrering av boskap.</a:t>
            </a:r>
            <a:r>
              <a:rPr lang="sv-SE" sz="1200" b="1" dirty="0"/>
              <a:t> </a:t>
            </a:r>
            <a:endParaRPr lang="sv-SE" sz="1200" b="1" dirty="0" smtClean="0"/>
          </a:p>
          <a:p>
            <a:pPr marL="152400" lvl="0" indent="0">
              <a:lnSpc>
                <a:spcPct val="100000"/>
              </a:lnSpc>
              <a:spcBef>
                <a:spcPts val="1200"/>
              </a:spcBef>
              <a:buSzPts val="1200"/>
              <a:buNone/>
            </a:pPr>
            <a:r>
              <a:rPr lang="sv-SE" sz="1200" b="1" dirty="0" smtClean="0"/>
              <a:t>Uppmuntra </a:t>
            </a:r>
            <a:r>
              <a:rPr lang="sv-SE" sz="1200" b="1" dirty="0"/>
              <a:t>livslångt lärande VET-tränare bör främja en mentalitet av kontinuerligt lärande, uppmuntra deltagare att hålla sig uppdaterade om framsteg inom regenerativt jordbruk och anpassa sig till förändrade miljö- och marknadsförhållanden. Nätverkande med experter, anslutning till jordbruksgemenskaper och deltagande i workshops kan förbättra deras kunskap och undervisningsförmåga. </a:t>
            </a:r>
            <a:r>
              <a:rPr lang="cs" sz="1200" dirty="0" smtClean="0"/>
              <a:t>.</a:t>
            </a:r>
            <a:endParaRPr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3. </a:t>
            </a:r>
            <a:r>
              <a:rPr lang="cs" dirty="0" smtClean="0"/>
              <a:t>Activit</a:t>
            </a:r>
            <a:r>
              <a:rPr lang="sv-SE" dirty="0" smtClean="0"/>
              <a:t>et</a:t>
            </a:r>
            <a:r>
              <a:rPr lang="cs" dirty="0" smtClean="0"/>
              <a:t> </a:t>
            </a:r>
            <a:r>
              <a:rPr lang="cs" dirty="0"/>
              <a:t>1</a:t>
            </a:r>
            <a:endParaRPr dirty="0"/>
          </a:p>
        </p:txBody>
      </p:sp>
      <p:sp>
        <p:nvSpPr>
          <p:cNvPr id="252" name="Google Shape;252;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b="1" dirty="0" smtClean="0"/>
              <a:t>Activit</a:t>
            </a:r>
            <a:r>
              <a:rPr lang="sv-SE" b="1" dirty="0" smtClean="0"/>
              <a:t>et</a:t>
            </a:r>
            <a:r>
              <a:rPr lang="cs" b="1" dirty="0" smtClean="0"/>
              <a:t> </a:t>
            </a:r>
            <a:r>
              <a:rPr lang="cs" b="1" dirty="0"/>
              <a:t>1 -  </a:t>
            </a:r>
            <a:r>
              <a:rPr lang="sv-SE" b="1" dirty="0" smtClean="0"/>
              <a:t>Verkligt scenario</a:t>
            </a:r>
            <a:r>
              <a:rPr lang="cs" b="1" dirty="0" smtClean="0"/>
              <a:t>:</a:t>
            </a:r>
            <a:endParaRPr b="1" dirty="0"/>
          </a:p>
          <a:p>
            <a:pPr marL="0" lvl="0" indent="0" algn="l" rtl="0">
              <a:spcBef>
                <a:spcPts val="1200"/>
              </a:spcBef>
              <a:spcAft>
                <a:spcPts val="0"/>
              </a:spcAft>
              <a:buClr>
                <a:schemeClr val="dk1"/>
              </a:buClr>
              <a:buSzPts val="1100"/>
              <a:buFont typeface="Arial"/>
              <a:buNone/>
            </a:pPr>
            <a:r>
              <a:rPr lang="sv-SE" dirty="0" smtClean="0"/>
              <a:t>En bonde odlar grödor och har oanvända </a:t>
            </a:r>
            <a:r>
              <a:rPr lang="sv-SE" dirty="0" err="1" smtClean="0"/>
              <a:t>skörderester</a:t>
            </a:r>
            <a:r>
              <a:rPr lang="sv-SE" dirty="0" smtClean="0"/>
              <a:t> efter skörd. De vill integrera boskap i sitt system för att minska och förbättra markets fertilitet. Vilka steg kan bonden ta för att utnyttja </a:t>
            </a:r>
            <a:r>
              <a:rPr lang="sv-SE" dirty="0" err="1" smtClean="0"/>
              <a:t>skörderesterna</a:t>
            </a:r>
            <a:r>
              <a:rPr lang="sv-SE" dirty="0" smtClean="0"/>
              <a:t> effektivt samtidigt som den grynar både marken och boskapen?</a:t>
            </a:r>
            <a:endParaRPr dirty="0"/>
          </a:p>
          <a:p>
            <a:pPr marL="0" lvl="0" indent="0" algn="l" rtl="0">
              <a:spcBef>
                <a:spcPts val="1200"/>
              </a:spcBef>
              <a:spcAft>
                <a:spcPts val="1200"/>
              </a:spcAft>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buSzPts val="1100"/>
            </a:pPr>
            <a:r>
              <a:rPr lang="cs" dirty="0"/>
              <a:t>3</a:t>
            </a:r>
            <a:r>
              <a:rPr lang="cs" dirty="0" smtClean="0"/>
              <a:t>.</a:t>
            </a:r>
            <a:r>
              <a:rPr lang="sv-SE" dirty="0"/>
              <a:t> </a:t>
            </a:r>
            <a:r>
              <a:rPr lang="sv-SE" dirty="0" smtClean="0"/>
              <a:t>Aktivitet </a:t>
            </a:r>
            <a:r>
              <a:rPr lang="sv-SE" dirty="0"/>
              <a:t>1</a:t>
            </a:r>
            <a:endParaRPr dirty="0"/>
          </a:p>
        </p:txBody>
      </p:sp>
      <p:sp>
        <p:nvSpPr>
          <p:cNvPr id="258" name="Google Shape;258;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buNone/>
            </a:pPr>
            <a:r>
              <a:rPr lang="sv-SE" sz="1900" b="1" dirty="0"/>
              <a:t>Svar – möjliga lösningar</a:t>
            </a:r>
            <a:r>
              <a:rPr lang="sv-SE" sz="1900" b="1" dirty="0" smtClean="0"/>
              <a:t>:</a:t>
            </a:r>
            <a:endParaRPr sz="1900" b="1" dirty="0"/>
          </a:p>
          <a:p>
            <a:pPr marL="0" lvl="0" indent="0">
              <a:spcBef>
                <a:spcPts val="1200"/>
              </a:spcBef>
              <a:buSzPct val="64468"/>
              <a:buNone/>
            </a:pPr>
            <a:r>
              <a:rPr lang="sv-SE" sz="1706" b="1" dirty="0"/>
              <a:t>Bete på </a:t>
            </a:r>
            <a:r>
              <a:rPr lang="sv-SE" sz="1706" b="1" dirty="0" err="1"/>
              <a:t>skörderester</a:t>
            </a:r>
            <a:r>
              <a:rPr lang="cs" sz="1706" b="1" dirty="0" smtClean="0"/>
              <a:t>:</a:t>
            </a:r>
            <a:endParaRPr sz="1706" b="1" dirty="0"/>
          </a:p>
          <a:p>
            <a:pPr lvl="0" indent="-328821">
              <a:spcBef>
                <a:spcPts val="1200"/>
              </a:spcBef>
              <a:buSzPct val="100000"/>
            </a:pPr>
            <a:r>
              <a:rPr lang="sv-SE" sz="1706" dirty="0" smtClean="0"/>
              <a:t>Låt </a:t>
            </a:r>
            <a:r>
              <a:rPr lang="sv-SE" sz="1706" dirty="0"/>
              <a:t>boskap beta på de kvarvarande </a:t>
            </a:r>
            <a:r>
              <a:rPr lang="sv-SE" sz="1706" dirty="0" err="1"/>
              <a:t>skörderesterna</a:t>
            </a:r>
            <a:r>
              <a:rPr lang="sv-SE" sz="1706" dirty="0"/>
              <a:t>. Detta ger foder för djuren och återför näringsämnen till marken genom </a:t>
            </a:r>
            <a:r>
              <a:rPr lang="sv-SE" sz="1706" dirty="0" smtClean="0"/>
              <a:t>gödsel.</a:t>
            </a:r>
            <a:endParaRPr sz="1706" dirty="0" smtClean="0"/>
          </a:p>
          <a:p>
            <a:pPr marL="0" lvl="0" indent="0">
              <a:spcBef>
                <a:spcPts val="1200"/>
              </a:spcBef>
              <a:buSzPct val="64468"/>
              <a:buNone/>
            </a:pPr>
            <a:r>
              <a:rPr lang="sv-SE" sz="1706" b="1" dirty="0" smtClean="0"/>
              <a:t>Kompostering </a:t>
            </a:r>
            <a:r>
              <a:rPr lang="sv-SE" sz="1706" b="1" dirty="0"/>
              <a:t>av </a:t>
            </a:r>
            <a:r>
              <a:rPr lang="sv-SE" sz="1706" b="1" dirty="0" smtClean="0"/>
              <a:t>gödsel:</a:t>
            </a:r>
            <a:endParaRPr sz="1706" b="1" dirty="0" smtClean="0"/>
          </a:p>
          <a:p>
            <a:pPr lvl="0" indent="-328821">
              <a:spcBef>
                <a:spcPts val="1200"/>
              </a:spcBef>
              <a:buSzPct val="100000"/>
            </a:pPr>
            <a:r>
              <a:rPr lang="sv-SE" sz="1706" dirty="0"/>
              <a:t>Samla upp och kompostera gödsel från betande boskap för att skapa näringsrik organisk gödsel.</a:t>
            </a:r>
            <a:r>
              <a:rPr lang="cs" sz="1706" dirty="0" smtClean="0"/>
              <a:t>.</a:t>
            </a:r>
            <a:endParaRPr sz="1706" dirty="0"/>
          </a:p>
          <a:p>
            <a:pPr marL="0" lvl="0" indent="0">
              <a:spcBef>
                <a:spcPts val="1200"/>
              </a:spcBef>
              <a:buSzPct val="64468"/>
              <a:buNone/>
            </a:pPr>
            <a:r>
              <a:rPr lang="sv-SE" sz="1706" b="1" dirty="0" smtClean="0"/>
              <a:t>Rotationsbete</a:t>
            </a:r>
            <a:r>
              <a:rPr lang="sv-SE" sz="1706" b="1" dirty="0"/>
              <a:t>: </a:t>
            </a:r>
            <a:endParaRPr sz="1706" b="1" dirty="0"/>
          </a:p>
          <a:p>
            <a:pPr lvl="0" indent="-328821">
              <a:spcBef>
                <a:spcPts val="1200"/>
              </a:spcBef>
              <a:buSzPct val="100000"/>
            </a:pPr>
            <a:r>
              <a:rPr lang="sv-SE" sz="1706" dirty="0"/>
              <a:t>Flytta boskap mellan olika områden med </a:t>
            </a:r>
            <a:r>
              <a:rPr lang="sv-SE" sz="1706" dirty="0" err="1"/>
              <a:t>skörderester</a:t>
            </a:r>
            <a:r>
              <a:rPr lang="sv-SE" sz="1706" dirty="0"/>
              <a:t> för att förhindra </a:t>
            </a:r>
            <a:r>
              <a:rPr lang="sv-SE" sz="1706" dirty="0" err="1"/>
              <a:t>överbetning</a:t>
            </a:r>
            <a:r>
              <a:rPr lang="sv-SE" sz="1706" dirty="0"/>
              <a:t> och jämnt fördela näringsämnen.</a:t>
            </a:r>
            <a:r>
              <a:rPr lang="cs" sz="1706" dirty="0" smtClean="0"/>
              <a:t>.</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3. </a:t>
            </a:r>
            <a:r>
              <a:rPr lang="cs" dirty="0" smtClean="0"/>
              <a:t>Activit</a:t>
            </a:r>
            <a:r>
              <a:rPr lang="sv-SE" dirty="0" smtClean="0"/>
              <a:t>et</a:t>
            </a:r>
            <a:r>
              <a:rPr lang="cs" dirty="0" smtClean="0"/>
              <a:t> </a:t>
            </a:r>
            <a:r>
              <a:rPr lang="cs" dirty="0"/>
              <a:t>2</a:t>
            </a:r>
            <a:endParaRPr dirty="0"/>
          </a:p>
        </p:txBody>
      </p:sp>
      <p:sp>
        <p:nvSpPr>
          <p:cNvPr id="264" name="Google Shape;264;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buNone/>
            </a:pPr>
            <a:r>
              <a:rPr lang="sv-SE" b="1" dirty="0"/>
              <a:t>Aktivitet 2: </a:t>
            </a:r>
            <a:r>
              <a:rPr lang="sv-SE" b="1" dirty="0" smtClean="0"/>
              <a:t>Planeringsövning</a:t>
            </a:r>
          </a:p>
          <a:p>
            <a:pPr marL="0" lvl="0" indent="0">
              <a:buNone/>
            </a:pPr>
            <a:r>
              <a:rPr lang="sv-SE" sz="1600" dirty="0"/>
              <a:t>Skapa en enkel plan för att integrera boskap i en liten grönsaksodling för att förbättra markens hälsa och minska avfall</a:t>
            </a:r>
            <a:r>
              <a:rPr lang="sv-SE" sz="1600" dirty="0" smtClean="0"/>
              <a:t>.</a:t>
            </a:r>
            <a:endParaRPr sz="1600" dirty="0"/>
          </a:p>
          <a:p>
            <a:pPr marL="0" lvl="0" indent="0">
              <a:spcBef>
                <a:spcPts val="1200"/>
              </a:spcBef>
              <a:buSzPts val="1100"/>
              <a:buNone/>
            </a:pPr>
            <a:r>
              <a:rPr lang="sv-SE" sz="1600" b="1" dirty="0" smtClean="0"/>
              <a:t>Mall/Guide</a:t>
            </a:r>
            <a:r>
              <a:rPr lang="cs" sz="1600" b="1" dirty="0" smtClean="0"/>
              <a:t>:</a:t>
            </a:r>
            <a:endParaRPr sz="1600" b="1" dirty="0"/>
          </a:p>
          <a:p>
            <a:pPr lvl="0" indent="-330200">
              <a:spcBef>
                <a:spcPts val="1200"/>
              </a:spcBef>
              <a:buSzPts val="1600"/>
              <a:buAutoNum type="arabicPeriod"/>
            </a:pPr>
            <a:r>
              <a:rPr lang="sv-SE" sz="1600" dirty="0"/>
              <a:t>Identifiera en lämplig boskapsart (t.ex. kycklingar, får eller nötkreatur). </a:t>
            </a:r>
            <a:endParaRPr lang="sv-SE" sz="1600" dirty="0" smtClean="0"/>
          </a:p>
          <a:p>
            <a:pPr lvl="0" indent="-330200">
              <a:spcBef>
                <a:spcPts val="1200"/>
              </a:spcBef>
              <a:buSzPts val="1600"/>
              <a:buAutoNum type="arabicPeriod"/>
            </a:pPr>
            <a:r>
              <a:rPr lang="sv-SE" sz="1600" dirty="0" smtClean="0"/>
              <a:t>Planera </a:t>
            </a:r>
            <a:r>
              <a:rPr lang="sv-SE" sz="1600" dirty="0"/>
              <a:t>var och hur man använder rotationsbete eller bete på </a:t>
            </a:r>
            <a:r>
              <a:rPr lang="sv-SE" sz="1600" dirty="0" err="1"/>
              <a:t>skörderester</a:t>
            </a:r>
            <a:r>
              <a:rPr lang="sv-SE" sz="1600" dirty="0"/>
              <a:t>. </a:t>
            </a:r>
            <a:endParaRPr lang="sv-SE" sz="1600" dirty="0" smtClean="0"/>
          </a:p>
          <a:p>
            <a:pPr lvl="0" indent="-330200">
              <a:spcBef>
                <a:spcPts val="1200"/>
              </a:spcBef>
              <a:buSzPts val="1600"/>
              <a:buAutoNum type="arabicPeriod"/>
            </a:pPr>
            <a:r>
              <a:rPr lang="sv-SE" sz="1600" dirty="0" smtClean="0"/>
              <a:t>Inkludera </a:t>
            </a:r>
            <a:r>
              <a:rPr lang="sv-SE" sz="1600" dirty="0"/>
              <a:t>en strategi för att hantera gödsel som en naturlig gödsel. </a:t>
            </a:r>
            <a:endParaRPr lang="sv-SE" sz="1600" dirty="0" smtClean="0"/>
          </a:p>
          <a:p>
            <a:pPr lvl="0" indent="-330200">
              <a:spcBef>
                <a:spcPts val="1200"/>
              </a:spcBef>
              <a:buSzPts val="1600"/>
              <a:buAutoNum type="arabicPeriod"/>
            </a:pPr>
            <a:r>
              <a:rPr lang="sv-SE" sz="1600" dirty="0" smtClean="0"/>
              <a:t>Beskriv </a:t>
            </a:r>
            <a:r>
              <a:rPr lang="sv-SE" sz="1600" dirty="0"/>
              <a:t>hur man övervakar markens hälsa och boskapens påverkan över tid.</a:t>
            </a:r>
            <a:endParaRPr sz="2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3. </a:t>
            </a:r>
            <a:r>
              <a:rPr lang="cs" dirty="0" smtClean="0"/>
              <a:t>Activit</a:t>
            </a:r>
            <a:r>
              <a:rPr lang="sv-SE" dirty="0" smtClean="0"/>
              <a:t>et</a:t>
            </a:r>
            <a:r>
              <a:rPr lang="cs" dirty="0" smtClean="0"/>
              <a:t> </a:t>
            </a:r>
            <a:r>
              <a:rPr lang="cs" dirty="0"/>
              <a:t>2</a:t>
            </a:r>
            <a:endParaRPr dirty="0"/>
          </a:p>
        </p:txBody>
      </p:sp>
      <p:sp>
        <p:nvSpPr>
          <p:cNvPr id="270" name="Google Shape;27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buSzPts val="1100"/>
              <a:buNone/>
            </a:pPr>
            <a:r>
              <a:rPr lang="sv-SE" b="1" dirty="0"/>
              <a:t>Svar – möjlig lösning</a:t>
            </a:r>
            <a:r>
              <a:rPr lang="sv-SE" b="1" dirty="0" smtClean="0"/>
              <a:t>:</a:t>
            </a:r>
            <a:endParaRPr b="1" dirty="0"/>
          </a:p>
          <a:p>
            <a:pPr marL="0" lvl="0" indent="0">
              <a:spcBef>
                <a:spcPts val="1200"/>
              </a:spcBef>
              <a:buSzPts val="1100"/>
              <a:buNone/>
            </a:pPr>
            <a:r>
              <a:rPr lang="sv-SE" b="1" dirty="0" smtClean="0"/>
              <a:t>Planexempel:</a:t>
            </a:r>
            <a:endParaRPr b="1" dirty="0"/>
          </a:p>
          <a:p>
            <a:pPr lvl="0">
              <a:spcBef>
                <a:spcPts val="1200"/>
              </a:spcBef>
              <a:buAutoNum type="arabicPeriod"/>
            </a:pPr>
            <a:r>
              <a:rPr lang="sv-SE" b="1" dirty="0" smtClean="0"/>
              <a:t>Val </a:t>
            </a:r>
            <a:r>
              <a:rPr lang="sv-SE" b="1" dirty="0"/>
              <a:t>av boskap: </a:t>
            </a:r>
            <a:r>
              <a:rPr lang="sv-SE" dirty="0"/>
              <a:t>Introducera kycklingar som får beta mellan grönsaksrader</a:t>
            </a:r>
            <a:r>
              <a:rPr lang="sv-SE" dirty="0" smtClean="0"/>
              <a:t>.</a:t>
            </a:r>
            <a:endParaRPr dirty="0"/>
          </a:p>
          <a:p>
            <a:pPr lvl="0">
              <a:buAutoNum type="arabicPeriod"/>
            </a:pPr>
            <a:r>
              <a:rPr lang="sv-SE" b="1" dirty="0"/>
              <a:t>Betesstrategi: </a:t>
            </a:r>
            <a:r>
              <a:rPr lang="sv-SE" dirty="0"/>
              <a:t>Rotera kycklingar i små bärbara inhägnader för att jämnt fördela gödseln. </a:t>
            </a:r>
            <a:endParaRPr lang="sv-SE" dirty="0" smtClean="0"/>
          </a:p>
          <a:p>
            <a:pPr lvl="0">
              <a:buAutoNum type="arabicPeriod"/>
            </a:pPr>
            <a:r>
              <a:rPr lang="sv-SE" b="1" dirty="0"/>
              <a:t>Gödselhantering:</a:t>
            </a:r>
            <a:r>
              <a:rPr lang="sv-SE" dirty="0"/>
              <a:t> Samla upp överflödig gödsel för kompostering för att berika marken. </a:t>
            </a:r>
            <a:endParaRPr dirty="0"/>
          </a:p>
          <a:p>
            <a:pPr lvl="0">
              <a:buAutoNum type="arabicPeriod"/>
            </a:pPr>
            <a:r>
              <a:rPr lang="sv-SE" b="1" dirty="0"/>
              <a:t>Övervakning: </a:t>
            </a:r>
            <a:r>
              <a:rPr lang="sv-SE" dirty="0"/>
              <a:t>Kontrollera markens organiska material och växthälsa varje månad för att säkerställa fördelar</a:t>
            </a:r>
            <a:r>
              <a:rPr lang="sv-SE" dirty="0" smtClean="0"/>
              <a:t>.</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4. </a:t>
            </a:r>
            <a:r>
              <a:rPr lang="sv-SE" dirty="0" smtClean="0"/>
              <a:t>Kunskapskontroll</a:t>
            </a:r>
            <a:endParaRPr dirty="0"/>
          </a:p>
        </p:txBody>
      </p:sp>
      <p:sp>
        <p:nvSpPr>
          <p:cNvPr id="276" name="Google Shape;276;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buSzPts val="1100"/>
              <a:buNone/>
            </a:pPr>
            <a:r>
              <a:rPr lang="sv-SE" dirty="0" smtClean="0"/>
              <a:t>Fråga </a:t>
            </a:r>
            <a:r>
              <a:rPr lang="sv-SE" dirty="0"/>
              <a:t>1: </a:t>
            </a:r>
            <a:endParaRPr dirty="0"/>
          </a:p>
          <a:p>
            <a:pPr marL="0" lvl="0" indent="0">
              <a:spcBef>
                <a:spcPts val="1200"/>
              </a:spcBef>
              <a:buSzPts val="1100"/>
              <a:buNone/>
            </a:pPr>
            <a:r>
              <a:rPr lang="sv-SE" sz="2200" b="1" dirty="0"/>
              <a:t>Vilken är en viktig fördel med integrering av boskap i jordbrukssystem? </a:t>
            </a:r>
            <a:endParaRPr lang="sv-SE" sz="2200" b="1" dirty="0" smtClean="0"/>
          </a:p>
          <a:p>
            <a:pPr marL="0" lvl="0" indent="0">
              <a:spcBef>
                <a:spcPts val="1200"/>
              </a:spcBef>
              <a:buSzPts val="1100"/>
              <a:buNone/>
            </a:pPr>
            <a:r>
              <a:rPr lang="sv-SE" sz="2200" dirty="0" smtClean="0"/>
              <a:t>A) Ökat </a:t>
            </a:r>
            <a:r>
              <a:rPr lang="sv-SE" sz="2200" dirty="0"/>
              <a:t>beroende av syntetiska gödningsmedel </a:t>
            </a:r>
            <a:endParaRPr lang="sv-SE" sz="2200" dirty="0" smtClean="0"/>
          </a:p>
          <a:p>
            <a:pPr marL="0" lvl="0" indent="0">
              <a:spcBef>
                <a:spcPts val="1200"/>
              </a:spcBef>
              <a:buSzPts val="1100"/>
              <a:buNone/>
            </a:pPr>
            <a:r>
              <a:rPr lang="sv-SE" sz="2200" dirty="0" smtClean="0"/>
              <a:t>B</a:t>
            </a:r>
            <a:r>
              <a:rPr lang="sv-SE" sz="2200" dirty="0"/>
              <a:t>) Förbättrad markhälsa och biologisk mångfald </a:t>
            </a:r>
            <a:endParaRPr lang="sv-SE" sz="2200" dirty="0" smtClean="0"/>
          </a:p>
          <a:p>
            <a:pPr marL="0" lvl="0" indent="0">
              <a:spcBef>
                <a:spcPts val="1200"/>
              </a:spcBef>
              <a:buSzPts val="1100"/>
              <a:buNone/>
            </a:pPr>
            <a:r>
              <a:rPr lang="sv-SE" sz="2200" dirty="0" smtClean="0"/>
              <a:t>C</a:t>
            </a:r>
            <a:r>
              <a:rPr lang="sv-SE" sz="2200" dirty="0"/>
              <a:t>) Minskat behov av mångfald av grödor</a:t>
            </a:r>
            <a:endParaRPr dirty="0"/>
          </a:p>
        </p:txBody>
      </p:sp>
      <p:sp>
        <p:nvSpPr>
          <p:cNvPr id="277" name="Google Shape;277;p43"/>
          <p:cNvSpPr txBox="1">
            <a:spLocks noGrp="1"/>
          </p:cNvSpPr>
          <p:nvPr>
            <p:ph type="body" idx="1"/>
          </p:nvPr>
        </p:nvSpPr>
        <p:spPr>
          <a:xfrm>
            <a:off x="311700" y="4094000"/>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sv-SE" dirty="0" smtClean="0"/>
              <a:t>Svar:</a:t>
            </a:r>
            <a:endParaRPr dirty="0"/>
          </a:p>
          <a:p>
            <a:pPr marL="0" lvl="0" indent="0" algn="l" rtl="0">
              <a:spcBef>
                <a:spcPts val="1200"/>
              </a:spcBef>
              <a:spcAft>
                <a:spcPts val="1200"/>
              </a:spcAft>
              <a:buClr>
                <a:schemeClr val="dk1"/>
              </a:buClr>
              <a:buSzPts val="1100"/>
              <a:buFont typeface="Arial"/>
              <a:buNone/>
            </a:pPr>
            <a:r>
              <a:rPr lang="cs" sz="2200" b="1" i="1" dirty="0"/>
              <a:t>B) </a:t>
            </a:r>
            <a:r>
              <a:rPr lang="sv-SE" sz="2200" b="1" i="1" dirty="0" smtClean="0"/>
              <a:t>Förbättrad markhälsa och biologisk mångfald</a:t>
            </a:r>
            <a:endParaRPr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animEffect transition="in" filter="fade">
                                      <p:cBhvr>
                                        <p:cTn id="7" dur="1000"/>
                                        <p:tgtEl>
                                          <p:spTgt spid="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4. Kunskapskontroll </a:t>
            </a:r>
            <a:endParaRPr dirty="0"/>
          </a:p>
        </p:txBody>
      </p:sp>
      <p:sp>
        <p:nvSpPr>
          <p:cNvPr id="283" name="Google Shape;283;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buSzPts val="1100"/>
              <a:buNone/>
            </a:pPr>
            <a:r>
              <a:rPr lang="sv-SE" dirty="0" smtClean="0"/>
              <a:t>Fråga 2</a:t>
            </a:r>
            <a:r>
              <a:rPr lang="cs" dirty="0" smtClean="0"/>
              <a:t>:</a:t>
            </a:r>
            <a:endParaRPr dirty="0"/>
          </a:p>
          <a:p>
            <a:pPr marL="0" lvl="0" indent="0">
              <a:spcBef>
                <a:spcPts val="1200"/>
              </a:spcBef>
              <a:buSzPts val="1100"/>
              <a:buNone/>
            </a:pPr>
            <a:r>
              <a:rPr lang="sv-SE" sz="2200" b="1" dirty="0"/>
              <a:t>Vad hjälper rotationsbete till att förhindra? </a:t>
            </a:r>
            <a:endParaRPr sz="2200" b="1" dirty="0"/>
          </a:p>
          <a:p>
            <a:pPr marL="0" lvl="0" indent="0">
              <a:spcBef>
                <a:spcPts val="1200"/>
              </a:spcBef>
              <a:buSzPts val="1100"/>
              <a:buNone/>
            </a:pPr>
            <a:r>
              <a:rPr lang="sv-SE" sz="2200" dirty="0" smtClean="0"/>
              <a:t>A) Jorderosion </a:t>
            </a:r>
            <a:r>
              <a:rPr lang="sv-SE" sz="2200" dirty="0"/>
              <a:t>och </a:t>
            </a:r>
            <a:r>
              <a:rPr lang="sv-SE" sz="2200" dirty="0" err="1"/>
              <a:t>överbetning</a:t>
            </a:r>
            <a:r>
              <a:rPr lang="sv-SE" sz="2200" dirty="0"/>
              <a:t> </a:t>
            </a:r>
            <a:endParaRPr lang="sv-SE" sz="2200" dirty="0" smtClean="0"/>
          </a:p>
          <a:p>
            <a:pPr marL="0" lvl="0" indent="0">
              <a:spcBef>
                <a:spcPts val="1200"/>
              </a:spcBef>
              <a:buSzPts val="1100"/>
              <a:buNone/>
            </a:pPr>
            <a:r>
              <a:rPr lang="sv-SE" sz="2200" dirty="0" smtClean="0"/>
              <a:t>B</a:t>
            </a:r>
            <a:r>
              <a:rPr lang="sv-SE" sz="2200" dirty="0"/>
              <a:t>) Ökad användning av syntetiska bekämpningsmedel </a:t>
            </a:r>
            <a:endParaRPr lang="sv-SE" sz="2200" dirty="0" smtClean="0"/>
          </a:p>
          <a:p>
            <a:pPr marL="0" lvl="0" indent="0">
              <a:spcBef>
                <a:spcPts val="1200"/>
              </a:spcBef>
              <a:buSzPts val="1100"/>
              <a:buNone/>
            </a:pPr>
            <a:r>
              <a:rPr lang="sv-SE" sz="2200" dirty="0" smtClean="0"/>
              <a:t>C</a:t>
            </a:r>
            <a:r>
              <a:rPr lang="sv-SE" sz="2200" dirty="0"/>
              <a:t>) Minskad återväxt av växter</a:t>
            </a:r>
            <a:endParaRPr sz="2200" dirty="0"/>
          </a:p>
        </p:txBody>
      </p:sp>
      <p:sp>
        <p:nvSpPr>
          <p:cNvPr id="284" name="Google Shape;284;p44"/>
          <p:cNvSpPr txBox="1">
            <a:spLocks noGrp="1"/>
          </p:cNvSpPr>
          <p:nvPr>
            <p:ph type="body" idx="1"/>
          </p:nvPr>
        </p:nvSpPr>
        <p:spPr>
          <a:xfrm>
            <a:off x="311700" y="37858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sv-SE" dirty="0" smtClean="0"/>
              <a:t>Svar</a:t>
            </a:r>
            <a:r>
              <a:rPr lang="cs" dirty="0" smtClean="0"/>
              <a:t>:</a:t>
            </a:r>
            <a:endParaRPr dirty="0"/>
          </a:p>
          <a:p>
            <a:pPr marL="0" lvl="0" indent="0" algn="l" rtl="0">
              <a:spcBef>
                <a:spcPts val="1200"/>
              </a:spcBef>
              <a:spcAft>
                <a:spcPts val="0"/>
              </a:spcAft>
              <a:buClr>
                <a:schemeClr val="dk1"/>
              </a:buClr>
              <a:buSzPts val="1100"/>
              <a:buFont typeface="Arial"/>
              <a:buNone/>
            </a:pPr>
            <a:r>
              <a:rPr lang="cs" sz="2200" b="1" i="1" dirty="0"/>
              <a:t>A) </a:t>
            </a:r>
            <a:r>
              <a:rPr lang="sv-SE" sz="2200" b="1" i="1" dirty="0" smtClean="0"/>
              <a:t>Jorderosion och </a:t>
            </a:r>
            <a:r>
              <a:rPr lang="sv-SE" sz="2200" b="1" i="1" dirty="0" err="1" smtClean="0"/>
              <a:t>överbetning</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10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5"/>
          <p:cNvSpPr txBox="1">
            <a:spLocks noGrp="1"/>
          </p:cNvSpPr>
          <p:nvPr>
            <p:ph type="title"/>
          </p:nvPr>
        </p:nvSpPr>
        <p:spPr>
          <a:xfrm>
            <a:off x="405114" y="445025"/>
            <a:ext cx="8427186" cy="572700"/>
          </a:xfrm>
          <a:prstGeom prst="rect">
            <a:avLst/>
          </a:prstGeom>
        </p:spPr>
        <p:txBody>
          <a:bodyPr spcFirstLastPara="1" wrap="square" lIns="91425" tIns="91425" rIns="91425" bIns="91425" anchor="t" anchorCtr="0">
            <a:normAutofit/>
          </a:bodyPr>
          <a:lstStyle/>
          <a:p>
            <a:pPr lvl="0"/>
            <a:r>
              <a:rPr lang="sv-SE" dirty="0"/>
              <a:t>4. Kunskapskontroll </a:t>
            </a:r>
            <a:endParaRPr dirty="0"/>
          </a:p>
        </p:txBody>
      </p:sp>
      <p:sp>
        <p:nvSpPr>
          <p:cNvPr id="290" name="Google Shape;290;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sv-SE" dirty="0" smtClean="0"/>
              <a:t>Fråga 3</a:t>
            </a:r>
            <a:r>
              <a:rPr lang="cs" dirty="0" smtClean="0"/>
              <a:t>:</a:t>
            </a:r>
            <a:endParaRPr dirty="0"/>
          </a:p>
          <a:p>
            <a:pPr marL="0" lvl="0" indent="0">
              <a:spcBef>
                <a:spcPts val="1200"/>
              </a:spcBef>
              <a:buSzPts val="1100"/>
              <a:buNone/>
            </a:pPr>
            <a:r>
              <a:rPr lang="sv-SE" sz="2200" b="1" dirty="0"/>
              <a:t>Vilken metod kombinerar träd, boskap och foder på samma mark? </a:t>
            </a:r>
            <a:endParaRPr sz="2200" b="1" dirty="0"/>
          </a:p>
          <a:p>
            <a:pPr lvl="0" indent="-457200">
              <a:spcBef>
                <a:spcPts val="1200"/>
              </a:spcBef>
              <a:buSzPts val="1100"/>
              <a:buAutoNum type="alphaUcParenR"/>
            </a:pPr>
            <a:r>
              <a:rPr lang="sv-SE" sz="2200" dirty="0" smtClean="0"/>
              <a:t>Monokulturjordbruk </a:t>
            </a:r>
          </a:p>
          <a:p>
            <a:pPr lvl="0" indent="-457200">
              <a:spcBef>
                <a:spcPts val="1200"/>
              </a:spcBef>
              <a:buSzPts val="1100"/>
              <a:buAutoNum type="alphaUcParenR"/>
            </a:pPr>
            <a:r>
              <a:rPr lang="sv-SE" sz="2200" dirty="0" smtClean="0"/>
              <a:t>) </a:t>
            </a:r>
            <a:r>
              <a:rPr lang="sv-SE" sz="2200" dirty="0"/>
              <a:t>Silvopastur </a:t>
            </a:r>
            <a:endParaRPr lang="sv-SE" sz="2200" dirty="0" smtClean="0"/>
          </a:p>
          <a:p>
            <a:pPr lvl="0" indent="-457200">
              <a:spcBef>
                <a:spcPts val="1200"/>
              </a:spcBef>
              <a:buSzPts val="1100"/>
              <a:buAutoNum type="alphaUcParenR"/>
            </a:pPr>
            <a:r>
              <a:rPr lang="sv-SE" sz="2200" dirty="0" smtClean="0"/>
              <a:t>C</a:t>
            </a:r>
            <a:r>
              <a:rPr lang="sv-SE" sz="2200" dirty="0"/>
              <a:t>) </a:t>
            </a:r>
            <a:r>
              <a:rPr lang="sv-SE" sz="2200" dirty="0" err="1"/>
              <a:t>Hydroponik</a:t>
            </a:r>
            <a:endParaRPr sz="2200" dirty="0"/>
          </a:p>
        </p:txBody>
      </p:sp>
      <p:sp>
        <p:nvSpPr>
          <p:cNvPr id="291" name="Google Shape;291;p45"/>
          <p:cNvSpPr txBox="1">
            <a:spLocks noGrp="1"/>
          </p:cNvSpPr>
          <p:nvPr>
            <p:ph type="body" idx="1"/>
          </p:nvPr>
        </p:nvSpPr>
        <p:spPr>
          <a:xfrm>
            <a:off x="311700" y="4150050"/>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sv-SE" dirty="0" smtClean="0"/>
              <a:t>Svar</a:t>
            </a:r>
            <a:r>
              <a:rPr lang="cs" dirty="0" smtClean="0"/>
              <a:t>:</a:t>
            </a:r>
            <a:endParaRPr dirty="0"/>
          </a:p>
          <a:p>
            <a:pPr marL="0" lvl="0" indent="0" algn="l" rtl="0">
              <a:spcBef>
                <a:spcPts val="1200"/>
              </a:spcBef>
              <a:spcAft>
                <a:spcPts val="0"/>
              </a:spcAft>
              <a:buClr>
                <a:schemeClr val="dk1"/>
              </a:buClr>
              <a:buSzPts val="1100"/>
              <a:buFont typeface="Arial"/>
              <a:buNone/>
            </a:pPr>
            <a:r>
              <a:rPr lang="cs" sz="2200" b="1" i="1" dirty="0"/>
              <a:t>B) </a:t>
            </a:r>
            <a:r>
              <a:rPr lang="cs" sz="2200" b="1" i="1" dirty="0" smtClean="0"/>
              <a:t>Silvopastur</a:t>
            </a:r>
            <a:endParaRPr sz="2200" b="1" i="1"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10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sv-SE" dirty="0"/>
              <a:t>4. Kunskapskontroll</a:t>
            </a:r>
            <a:endParaRPr dirty="0"/>
          </a:p>
        </p:txBody>
      </p:sp>
      <p:sp>
        <p:nvSpPr>
          <p:cNvPr id="297" name="Google Shape;297;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sv-SE" dirty="0" smtClean="0"/>
              <a:t>Fråga</a:t>
            </a:r>
            <a:r>
              <a:rPr lang="cs" dirty="0" smtClean="0"/>
              <a:t> </a:t>
            </a:r>
            <a:r>
              <a:rPr lang="cs" dirty="0"/>
              <a:t>4:</a:t>
            </a:r>
            <a:endParaRPr dirty="0"/>
          </a:p>
          <a:p>
            <a:pPr marL="0" lvl="0" indent="0" algn="l" rtl="0">
              <a:spcBef>
                <a:spcPts val="1200"/>
              </a:spcBef>
              <a:spcAft>
                <a:spcPts val="0"/>
              </a:spcAft>
              <a:buClr>
                <a:schemeClr val="dk1"/>
              </a:buClr>
              <a:buSzPts val="1100"/>
              <a:buFont typeface="Arial"/>
              <a:buNone/>
            </a:pPr>
            <a:r>
              <a:rPr lang="cs" sz="2200" b="1" dirty="0" smtClean="0"/>
              <a:t>H</a:t>
            </a:r>
            <a:r>
              <a:rPr lang="sv-SE" sz="2200" b="1" dirty="0" smtClean="0"/>
              <a:t>ur bidrar boskap till näringscykling</a:t>
            </a:r>
            <a:r>
              <a:rPr lang="cs" sz="2200" b="1" dirty="0" smtClean="0"/>
              <a:t>?</a:t>
            </a:r>
            <a:endParaRPr sz="2200" b="1" dirty="0"/>
          </a:p>
          <a:p>
            <a:pPr marL="0" lvl="0" indent="0">
              <a:spcBef>
                <a:spcPts val="1200"/>
              </a:spcBef>
              <a:buSzPts val="1100"/>
              <a:buNone/>
            </a:pPr>
            <a:r>
              <a:rPr lang="sv-SE" sz="2200" dirty="0" smtClean="0"/>
              <a:t>Genom </a:t>
            </a:r>
            <a:r>
              <a:rPr lang="sv-SE" sz="2200" dirty="0"/>
              <a:t>att komprimera marken under bete </a:t>
            </a:r>
            <a:endParaRPr lang="sv-SE" sz="2200" dirty="0" smtClean="0"/>
          </a:p>
          <a:p>
            <a:pPr marL="0" lvl="0" indent="0">
              <a:spcBef>
                <a:spcPts val="1200"/>
              </a:spcBef>
              <a:buSzPts val="1100"/>
              <a:buNone/>
            </a:pPr>
            <a:r>
              <a:rPr lang="sv-SE" sz="2200" dirty="0" smtClean="0"/>
              <a:t>B</a:t>
            </a:r>
            <a:r>
              <a:rPr lang="sv-SE" sz="2200" dirty="0"/>
              <a:t>) Genom att producera gödsel som berikar marken </a:t>
            </a:r>
            <a:endParaRPr lang="sv-SE" sz="2200" dirty="0" smtClean="0"/>
          </a:p>
          <a:p>
            <a:pPr marL="0" lvl="0" indent="0">
              <a:spcBef>
                <a:spcPts val="1200"/>
              </a:spcBef>
              <a:buSzPts val="1100"/>
              <a:buNone/>
            </a:pPr>
            <a:r>
              <a:rPr lang="sv-SE" sz="2200" dirty="0" smtClean="0"/>
              <a:t>C</a:t>
            </a:r>
            <a:r>
              <a:rPr lang="sv-SE" sz="2200" dirty="0"/>
              <a:t>) Genom att konsumera syntetiska gödningsmedel</a:t>
            </a:r>
            <a:endParaRPr dirty="0"/>
          </a:p>
        </p:txBody>
      </p:sp>
      <p:sp>
        <p:nvSpPr>
          <p:cNvPr id="298" name="Google Shape;298;p46"/>
          <p:cNvSpPr txBox="1">
            <a:spLocks noGrp="1"/>
          </p:cNvSpPr>
          <p:nvPr>
            <p:ph type="body" idx="1"/>
          </p:nvPr>
        </p:nvSpPr>
        <p:spPr>
          <a:xfrm>
            <a:off x="311700" y="38278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sv-SE" dirty="0" smtClean="0"/>
              <a:t>Svar</a:t>
            </a:r>
            <a:r>
              <a:rPr lang="cs" dirty="0" smtClean="0"/>
              <a:t>:</a:t>
            </a:r>
            <a:endParaRPr dirty="0"/>
          </a:p>
          <a:p>
            <a:pPr marL="0" lvl="0" indent="0" algn="l" rtl="0">
              <a:spcBef>
                <a:spcPts val="1200"/>
              </a:spcBef>
              <a:spcAft>
                <a:spcPts val="0"/>
              </a:spcAft>
              <a:buClr>
                <a:schemeClr val="dk1"/>
              </a:buClr>
              <a:buSzPts val="1100"/>
              <a:buFont typeface="Arial"/>
              <a:buNone/>
            </a:pPr>
            <a:r>
              <a:rPr lang="cs" sz="2200" b="1" i="1" dirty="0"/>
              <a:t>B) </a:t>
            </a:r>
            <a:r>
              <a:rPr lang="sv-SE" sz="2200" i="1" dirty="0" smtClean="0"/>
              <a:t>Genom att producera gödsel som berikar marken</a:t>
            </a:r>
            <a:r>
              <a:rPr lang="cs" sz="2200" i="1" dirty="0" smtClean="0"/>
              <a:t>By </a:t>
            </a:r>
            <a:r>
              <a:rPr lang="cs" sz="2200" i="1" dirty="0"/>
              <a:t>producing manure that enriches the soil</a:t>
            </a:r>
            <a:endParaRPr dirty="0"/>
          </a:p>
          <a:p>
            <a:pPr marL="0" lvl="0" indent="0" algn="l" rtl="0">
              <a:spcBef>
                <a:spcPts val="120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animEffect transition="in" filter="fade">
                                      <p:cBhvr>
                                        <p:cTn id="7" dur="10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2"/>
        <p:cNvGrpSpPr/>
        <p:nvPr/>
      </p:nvGrpSpPr>
      <p:grpSpPr>
        <a:xfrm>
          <a:off x="0" y="0"/>
          <a:ext cx="0" cy="0"/>
          <a:chOff x="0" y="0"/>
          <a:chExt cx="0" cy="0"/>
        </a:xfrm>
      </p:grpSpPr>
      <p:pic>
        <p:nvPicPr>
          <p:cNvPr id="303" name="Google Shape;303;p47"/>
          <p:cNvPicPr preferRelativeResize="0"/>
          <p:nvPr/>
        </p:nvPicPr>
        <p:blipFill rotWithShape="1">
          <a:blip r:embed="rId3">
            <a:alphaModFix amt="50000"/>
          </a:blip>
          <a:srcRect t="5601" b="17136"/>
          <a:stretch/>
        </p:blipFill>
        <p:spPr>
          <a:xfrm>
            <a:off x="0" y="0"/>
            <a:ext cx="9144000" cy="3706351"/>
          </a:xfrm>
          <a:prstGeom prst="rect">
            <a:avLst/>
          </a:prstGeom>
          <a:noFill/>
          <a:ln>
            <a:noFill/>
          </a:ln>
          <a:effectLst>
            <a:outerShdw blurRad="57150" dist="19050" dir="5400000" algn="bl" rotWithShape="0">
              <a:schemeClr val="lt1">
                <a:alpha val="52999"/>
              </a:schemeClr>
            </a:outerShdw>
          </a:effectLst>
        </p:spPr>
      </p:pic>
      <p:grpSp>
        <p:nvGrpSpPr>
          <p:cNvPr id="304" name="Google Shape;304;p47"/>
          <p:cNvGrpSpPr/>
          <p:nvPr/>
        </p:nvGrpSpPr>
        <p:grpSpPr>
          <a:xfrm>
            <a:off x="0" y="-84974"/>
            <a:ext cx="2242298" cy="792588"/>
            <a:chOff x="0" y="-38100"/>
            <a:chExt cx="1133218" cy="444600"/>
          </a:xfrm>
        </p:grpSpPr>
        <p:sp>
          <p:nvSpPr>
            <p:cNvPr id="305" name="Google Shape;305;p47"/>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7"/>
            <p:cNvSpPr txBox="1"/>
            <p:nvPr/>
          </p:nvSpPr>
          <p:spPr>
            <a:xfrm>
              <a:off x="0" y="-38100"/>
              <a:ext cx="1133100" cy="444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r>
                <a:rPr lang="cs" sz="2600" b="1" dirty="0" smtClean="0">
                  <a:solidFill>
                    <a:schemeClr val="lt1"/>
                  </a:solidFill>
                </a:rPr>
                <a:t>Modul </a:t>
              </a:r>
              <a:r>
                <a:rPr lang="cs" sz="2600" b="1" dirty="0">
                  <a:solidFill>
                    <a:schemeClr val="lt1"/>
                  </a:solidFill>
                </a:rPr>
                <a:t>4</a:t>
              </a:r>
              <a:endParaRPr sz="2600" b="1" i="0" u="none" strike="noStrike" cap="none" dirty="0">
                <a:solidFill>
                  <a:schemeClr val="lt1"/>
                </a:solidFill>
              </a:endParaRPr>
            </a:p>
          </p:txBody>
        </p:sp>
      </p:grpSp>
      <p:grpSp>
        <p:nvGrpSpPr>
          <p:cNvPr id="307" name="Google Shape;307;p47"/>
          <p:cNvGrpSpPr/>
          <p:nvPr/>
        </p:nvGrpSpPr>
        <p:grpSpPr>
          <a:xfrm>
            <a:off x="542175" y="3079773"/>
            <a:ext cx="8059631" cy="475316"/>
            <a:chOff x="0" y="-38099"/>
            <a:chExt cx="3021531" cy="320207"/>
          </a:xfrm>
        </p:grpSpPr>
        <p:sp>
          <p:nvSpPr>
            <p:cNvPr id="308" name="Google Shape;308;p47"/>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7"/>
            <p:cNvSpPr txBox="1"/>
            <p:nvPr/>
          </p:nvSpPr>
          <p:spPr>
            <a:xfrm>
              <a:off x="48231" y="-38099"/>
              <a:ext cx="2973300" cy="3201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grpSp>
      <p:sp>
        <p:nvSpPr>
          <p:cNvPr id="310" name="Google Shape;310;p47"/>
          <p:cNvSpPr txBox="1"/>
          <p:nvPr/>
        </p:nvSpPr>
        <p:spPr>
          <a:xfrm>
            <a:off x="584275" y="3160050"/>
            <a:ext cx="8059500" cy="47397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cs" sz="2200" b="1" i="0" u="none" strike="noStrike" cap="none" dirty="0" smtClean="0">
                <a:solidFill>
                  <a:srgbClr val="FFFFFF"/>
                </a:solidFill>
                <a:latin typeface="Montserrat"/>
                <a:ea typeface="Montserrat"/>
                <a:cs typeface="Montserrat"/>
                <a:sym typeface="Montserrat"/>
              </a:rPr>
              <a:t>PROJE</a:t>
            </a:r>
            <a:r>
              <a:rPr lang="sv-SE" sz="2200" b="1" i="0" u="none" strike="noStrike" cap="none" dirty="0" smtClean="0">
                <a:solidFill>
                  <a:srgbClr val="FFFFFF"/>
                </a:solidFill>
                <a:latin typeface="Montserrat"/>
                <a:ea typeface="Montserrat"/>
                <a:cs typeface="Montserrat"/>
                <a:sym typeface="Montserrat"/>
              </a:rPr>
              <a:t>K</a:t>
            </a:r>
            <a:r>
              <a:rPr lang="cs" sz="2200" b="1" i="0" u="none" strike="noStrike" cap="none" dirty="0" smtClean="0">
                <a:solidFill>
                  <a:srgbClr val="FFFFFF"/>
                </a:solidFill>
                <a:latin typeface="Montserrat"/>
                <a:ea typeface="Montserrat"/>
                <a:cs typeface="Montserrat"/>
                <a:sym typeface="Montserrat"/>
              </a:rPr>
              <a:t>TNUM</a:t>
            </a:r>
            <a:r>
              <a:rPr lang="sv-SE" sz="2200" b="1" i="0" u="none" strike="noStrike" cap="none" dirty="0" smtClean="0">
                <a:solidFill>
                  <a:srgbClr val="FFFFFF"/>
                </a:solidFill>
                <a:latin typeface="Montserrat"/>
                <a:ea typeface="Montserrat"/>
                <a:cs typeface="Montserrat"/>
                <a:sym typeface="Montserrat"/>
              </a:rPr>
              <a:t>M</a:t>
            </a:r>
            <a:r>
              <a:rPr lang="cs" sz="2200" b="1" i="0" u="none" strike="noStrike" cap="none" dirty="0" smtClean="0">
                <a:solidFill>
                  <a:srgbClr val="FFFFFF"/>
                </a:solidFill>
                <a:latin typeface="Montserrat"/>
                <a:ea typeface="Montserrat"/>
                <a:cs typeface="Montserrat"/>
                <a:sym typeface="Montserrat"/>
              </a:rPr>
              <a:t>ER:2023-1-SE01-KA220-VET-000160614</a:t>
            </a:r>
            <a:endParaRPr sz="600" dirty="0"/>
          </a:p>
        </p:txBody>
      </p:sp>
      <p:sp>
        <p:nvSpPr>
          <p:cNvPr id="311" name="Google Shape;311;p47"/>
          <p:cNvSpPr/>
          <p:nvPr/>
        </p:nvSpPr>
        <p:spPr>
          <a:xfrm>
            <a:off x="1158175" y="1116469"/>
            <a:ext cx="6827638" cy="1997456"/>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sv-SE" sz="3100" b="1" dirty="0" smtClean="0">
                <a:solidFill>
                  <a:schemeClr val="lt1"/>
                </a:solidFill>
              </a:rPr>
              <a:t>Tack </a:t>
            </a:r>
          </a:p>
          <a:p>
            <a:pPr lvl="0" algn="ctr"/>
            <a:r>
              <a:rPr lang="sv-SE" sz="2900" b="1" dirty="0">
                <a:solidFill>
                  <a:schemeClr val="lt1"/>
                </a:solidFill>
              </a:rPr>
              <a:t>INTEGRERING AV </a:t>
            </a:r>
            <a:r>
              <a:rPr lang="sv-SE" sz="2900" b="1" dirty="0" smtClean="0">
                <a:solidFill>
                  <a:schemeClr val="lt1"/>
                </a:solidFill>
              </a:rPr>
              <a:t>BOSKAP</a:t>
            </a:r>
            <a:endParaRPr sz="900" b="1" dirty="0">
              <a:solidFill>
                <a:schemeClr val="lt1"/>
              </a:solidFill>
            </a:endParaRPr>
          </a:p>
          <a:p>
            <a:pPr lvl="0" algn="ctr">
              <a:lnSpc>
                <a:spcPct val="115000"/>
              </a:lnSpc>
              <a:spcBef>
                <a:spcPts val="1200"/>
              </a:spcBef>
              <a:spcAft>
                <a:spcPts val="1200"/>
              </a:spcAft>
            </a:pPr>
            <a:r>
              <a:rPr lang="sv-SE" sz="1200" b="1" dirty="0">
                <a:solidFill>
                  <a:schemeClr val="lt1"/>
                </a:solidFill>
              </a:rPr>
              <a:t>Lär dig hur integrering av boskap med grödor kan förbättra markens hälsa, öka den biologiska mångfalden och skapa motståndskraftiga jordbrukssystem. Denna guide utforskar de koncept, den historia, de tillämpningar och de färdigheter som krävs för att implementera integrering av boskap på ett effektivt sätt.</a:t>
            </a:r>
            <a:r>
              <a:rPr lang="cs" sz="1200" b="1" dirty="0" smtClean="0">
                <a:solidFill>
                  <a:schemeClr val="lt1"/>
                </a:solidFill>
              </a:rPr>
              <a:t>ively</a:t>
            </a:r>
            <a:r>
              <a:rPr lang="cs" sz="1200" b="1" dirty="0">
                <a:solidFill>
                  <a:schemeClr val="lt1"/>
                </a:solidFill>
              </a:rPr>
              <a:t>.</a:t>
            </a:r>
            <a:endParaRPr sz="3200" b="1" dirty="0">
              <a:solidFill>
                <a:schemeClr val="lt1"/>
              </a:solidFill>
            </a:endParaRPr>
          </a:p>
        </p:txBody>
      </p:sp>
      <p:sp>
        <p:nvSpPr>
          <p:cNvPr id="312" name="Google Shape;312;p47"/>
          <p:cNvSpPr/>
          <p:nvPr/>
        </p:nvSpPr>
        <p:spPr>
          <a:xfrm>
            <a:off x="171450" y="4516874"/>
            <a:ext cx="2751575" cy="562339"/>
          </a:xfrm>
          <a:custGeom>
            <a:avLst/>
            <a:gdLst/>
            <a:ahLst/>
            <a:cxnLst/>
            <a:rect l="l" t="t" r="r" b="b"/>
            <a:pathLst>
              <a:path w="4827324" h="1017809" extrusionOk="0">
                <a:moveTo>
                  <a:pt x="0" y="0"/>
                </a:moveTo>
                <a:lnTo>
                  <a:pt x="4827324" y="0"/>
                </a:lnTo>
                <a:lnTo>
                  <a:pt x="4827324" y="1017809"/>
                </a:lnTo>
                <a:lnTo>
                  <a:pt x="0" y="1017809"/>
                </a:lnTo>
                <a:lnTo>
                  <a:pt x="0" y="0"/>
                </a:lnTo>
                <a:close/>
              </a:path>
            </a:pathLst>
          </a:custGeom>
          <a:blipFill rotWithShape="1">
            <a:blip r:embed="rId4">
              <a:alphaModFix/>
            </a:blip>
            <a:stretch>
              <a:fillRect/>
            </a:stretch>
          </a:blipFill>
          <a:ln>
            <a:noFill/>
          </a:ln>
        </p:spPr>
      </p:sp>
      <p:grpSp>
        <p:nvGrpSpPr>
          <p:cNvPr id="313" name="Google Shape;313;p47"/>
          <p:cNvGrpSpPr/>
          <p:nvPr/>
        </p:nvGrpSpPr>
        <p:grpSpPr>
          <a:xfrm>
            <a:off x="7424248" y="-151629"/>
            <a:ext cx="1652570" cy="1787688"/>
            <a:chOff x="0" y="-192881"/>
            <a:chExt cx="4300209" cy="4307681"/>
          </a:xfrm>
        </p:grpSpPr>
        <p:grpSp>
          <p:nvGrpSpPr>
            <p:cNvPr id="314" name="Google Shape;314;p47"/>
            <p:cNvGrpSpPr/>
            <p:nvPr/>
          </p:nvGrpSpPr>
          <p:grpSpPr>
            <a:xfrm>
              <a:off x="0" y="-192881"/>
              <a:ext cx="4300209" cy="4307681"/>
              <a:chOff x="0" y="-38100"/>
              <a:chExt cx="849424" cy="850900"/>
            </a:xfrm>
          </p:grpSpPr>
          <p:sp>
            <p:nvSpPr>
              <p:cNvPr id="315" name="Google Shape;315;p47"/>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7"/>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317" name="Google Shape;317;p47"/>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5">
                <a:alphaModFix/>
              </a:blip>
              <a:stretch>
                <a:fillRect/>
              </a:stretch>
            </a:blipFill>
            <a:ln>
              <a:noFill/>
            </a:ln>
          </p:spPr>
        </p:sp>
      </p:grpSp>
      <p:sp>
        <p:nvSpPr>
          <p:cNvPr id="318" name="Google Shape;318;p47"/>
          <p:cNvSpPr txBox="1"/>
          <p:nvPr/>
        </p:nvSpPr>
        <p:spPr>
          <a:xfrm>
            <a:off x="2915950" y="4403925"/>
            <a:ext cx="6086400" cy="727092"/>
          </a:xfrm>
          <a:prstGeom prst="rect">
            <a:avLst/>
          </a:prstGeom>
          <a:noFill/>
          <a:ln>
            <a:noFill/>
          </a:ln>
        </p:spPr>
        <p:txBody>
          <a:bodyPr spcFirstLastPara="1" wrap="square" lIns="91425" tIns="91425" rIns="91425" bIns="91425" anchor="t" anchorCtr="0">
            <a:spAutoFit/>
          </a:bodyPr>
          <a:lstStyle/>
          <a:p>
            <a:pPr lvl="0" algn="just">
              <a:lnSpc>
                <a:spcPct val="139967"/>
              </a:lnSpc>
            </a:pPr>
            <a:r>
              <a:rPr lang="sv-SE" sz="839" dirty="0">
                <a:solidFill>
                  <a:schemeClr val="dk1"/>
                </a:solidFill>
                <a:latin typeface="Montserrat"/>
                <a:ea typeface="Montserrat"/>
                <a:cs typeface="Montserrat"/>
                <a:sym typeface="Montserrat"/>
              </a:rPr>
              <a:t>Finansierat av Europeiska unionen. Åsikter och ståndpunkter som uttrycks är dock endast författarnas och återspeglar inte nödvändigtvis Europeiska unionens eller Universitets- och </a:t>
            </a:r>
            <a:r>
              <a:rPr lang="sv-SE" sz="839" dirty="0" err="1">
                <a:solidFill>
                  <a:schemeClr val="dk1"/>
                </a:solidFill>
                <a:latin typeface="Montserrat"/>
                <a:ea typeface="Montserrat"/>
                <a:cs typeface="Montserrat"/>
                <a:sym typeface="Montserrat"/>
              </a:rPr>
              <a:t>högskolerådets</a:t>
            </a:r>
            <a:r>
              <a:rPr lang="sv-SE" sz="839" dirty="0">
                <a:solidFill>
                  <a:schemeClr val="dk1"/>
                </a:solidFill>
                <a:latin typeface="Montserrat"/>
                <a:ea typeface="Montserrat"/>
                <a:cs typeface="Montserrat"/>
                <a:sym typeface="Montserrat"/>
              </a:rPr>
              <a:t> (UHR) åsikter. </a:t>
            </a:r>
            <a:r>
              <a:rPr lang="sv-SE" sz="839">
                <a:solidFill>
                  <a:schemeClr val="dk1"/>
                </a:solidFill>
                <a:latin typeface="Montserrat"/>
                <a:ea typeface="Montserrat"/>
                <a:cs typeface="Montserrat"/>
                <a:sym typeface="Montserrat"/>
              </a:rPr>
              <a:t>Varken Europeiska unionen eller den beviljande myndigheten kan hållas ansvarig för dem.</a:t>
            </a:r>
            <a:endParaRPr sz="400" dirty="0"/>
          </a:p>
        </p:txBody>
      </p:sp>
      <p:pic>
        <p:nvPicPr>
          <p:cNvPr id="319" name="Google Shape;319;p47"/>
          <p:cNvPicPr preferRelativeResize="0"/>
          <p:nvPr/>
        </p:nvPicPr>
        <p:blipFill>
          <a:blip r:embed="rId6">
            <a:alphaModFix/>
          </a:blip>
          <a:stretch>
            <a:fillRect/>
          </a:stretch>
        </p:blipFill>
        <p:spPr>
          <a:xfrm>
            <a:off x="171450" y="3717475"/>
            <a:ext cx="8801100" cy="6753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2327</Words>
  <Application>Microsoft Office PowerPoint</Application>
  <PresentationFormat>Bildspel på skärmen (16:9)</PresentationFormat>
  <Paragraphs>231</Paragraphs>
  <Slides>35</Slides>
  <Notes>35</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35</vt:i4>
      </vt:variant>
    </vt:vector>
  </HeadingPairs>
  <TitlesOfParts>
    <vt:vector size="39" baseType="lpstr">
      <vt:lpstr>Montserrat</vt:lpstr>
      <vt:lpstr>Arial</vt:lpstr>
      <vt:lpstr>Calibri</vt:lpstr>
      <vt:lpstr>Simple Light</vt:lpstr>
      <vt:lpstr>PowerPoint-presentation</vt:lpstr>
      <vt:lpstr>Lärandemål </vt:lpstr>
      <vt:lpstr>Avsnitt 1: Nyckelbegrepp och definitioner</vt:lpstr>
      <vt:lpstr>Avsnitt 1: Nyckelbegrepp och definitiones</vt:lpstr>
      <vt:lpstr>Avsnitt 1: Nyckelbegrepp och definitioner</vt:lpstr>
      <vt:lpstr>Avsnitt 2: Teoretiska grunder</vt:lpstr>
      <vt:lpstr>Avsnitt 2: Teoretiska grunder</vt:lpstr>
      <vt:lpstr>Avsnitt 2: Teoretiska grunder</vt:lpstr>
      <vt:lpstr>Avsnitt 2: Teoretiska grunder</vt:lpstr>
      <vt:lpstr>Avsnitt 2: Teoretiska grunder</vt:lpstr>
      <vt:lpstr>Avsnitt 2: Teoretiska grunder</vt:lpstr>
      <vt:lpstr>Avsnitt 2: Teoretiska grunder</vt:lpstr>
      <vt:lpstr>Avsnitt 2: Teoretiska grunder</vt:lpstr>
      <vt:lpstr>Avsnitt 3: Tillämpning i regenerativt jordbruk</vt:lpstr>
      <vt:lpstr>Avsnitt 3: Tillämpning i regenerativt jordbruk </vt:lpstr>
      <vt:lpstr>Avsnitt 3: Tillämpning i regenerativt jordbruk</vt:lpstr>
      <vt:lpstr>Avsnitt 3: Tillämpning i regenerativt jordbruk</vt:lpstr>
      <vt:lpstr>Avsnitt 3: Tillämpning i regenerativt jordbruk </vt:lpstr>
      <vt:lpstr>Avsnitt 3: Tillämpning i regenerativt jordbruk</vt:lpstr>
      <vt:lpstr>Avsnitt 3: Tillämpning i regenerativt jordbruk</vt:lpstr>
      <vt:lpstr>Avsnitt 3: Tillämpning i regenerativt jordbruk</vt:lpstr>
      <vt:lpstr>Avsnitt 3: Tillämpning i regenerativt jordbruk</vt:lpstr>
      <vt:lpstr>Avsnitt 3: Tillämpning i regenerativt jordbruk</vt:lpstr>
      <vt:lpstr>Avsnitt 3: Tillämpning i regenerativt jordbruk</vt:lpstr>
      <vt:lpstr>Avsnitt 4: Nyckelfärdigheter för VET-tränare</vt:lpstr>
      <vt:lpstr>Avsnitt 4: Nyckelfärdigheter för VET-tränare</vt:lpstr>
      <vt:lpstr>3. Activitet 1</vt:lpstr>
      <vt:lpstr>3. Aktivitet 1</vt:lpstr>
      <vt:lpstr>3. Activitet 2</vt:lpstr>
      <vt:lpstr>3. Activitet 2</vt:lpstr>
      <vt:lpstr>4. Kunskapskontroll</vt:lpstr>
      <vt:lpstr>4. Kunskapskontroll </vt:lpstr>
      <vt:lpstr>4. Kunskapskontroll </vt:lpstr>
      <vt:lpstr>4. Kunskapskontroll</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Theodoros Ntallaris</dc:creator>
  <cp:lastModifiedBy>Theodoros Ntallaris</cp:lastModifiedBy>
  <cp:revision>42</cp:revision>
  <dcterms:modified xsi:type="dcterms:W3CDTF">2025-08-29T21:26:27Z</dcterms:modified>
</cp:coreProperties>
</file>