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3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</p:sldIdLst>
  <p:sldSz cx="18288000" cy="10287000"/>
  <p:notesSz cx="6858000" cy="9144000"/>
  <p:embeddedFontLst>
    <p:embeddedFont>
      <p:font typeface="Calibri" panose="020F0502020204030204" pitchFamily="34" charset="0"/>
      <p:regular r:id="rId40"/>
      <p:bold r:id="rId41"/>
      <p:italic r:id="rId42"/>
      <p:boldItalic r:id="rId43"/>
    </p:embeddedFont>
    <p:embeddedFont>
      <p:font typeface="Montserrat" panose="020B0604020202020204" charset="0"/>
      <p:regular r:id="rId44"/>
      <p:bold r:id="rId45"/>
      <p:italic r:id="rId46"/>
      <p:boldItalic r:id="rId4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48" roundtripDataSignature="AMtx7mgV5I2Job4TCdVkdKecC9YEfj983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3" d="100"/>
          <a:sy n="53" d="100"/>
        </p:scale>
        <p:origin x="802" y="5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3.fntdata"/><Relationship Id="rId47" Type="http://schemas.openxmlformats.org/officeDocument/2006/relationships/font" Target="fonts/font8.fntdata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font" Target="fonts/font1.fntdata"/><Relationship Id="rId45" Type="http://schemas.openxmlformats.org/officeDocument/2006/relationships/font" Target="fonts/font6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5.fntdata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4.fntdata"/><Relationship Id="rId48" Type="http://customschemas.google.com/relationships/presentationmetadata" Target="metadata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Google Shape;12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" name="Google Shape;13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" name="Google Shape;14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9" name="Google Shape;159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" name="Google Shape;172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5" name="Google Shape;185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8" name="Google Shape;19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1" name="Google Shape;211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4" name="Google Shape;224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7" name="Google Shape;237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0" name="Google Shape;250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3" name="Google Shape;263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3" name="Google Shape;273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3" name="Google Shape;283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4" name="Google Shape;294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5" name="Google Shape;305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6" name="Google Shape;316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7" name="Google Shape;327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8" name="Google Shape;338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0" name="Google Shape;350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5" name="Google Shape;365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8" name="Google Shape;378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1" name="Google Shape;391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5" name="Google Shape;405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8" name="Google Shape;418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p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1" name="Google Shape;431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p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4" name="Google Shape;444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Google Shape;456;p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7" name="Google Shape;457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p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8" name="Google Shape;468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Google Shape;478;p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9" name="Google Shape;479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Google Shape;490;p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1" name="Google Shape;491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" name="Google Shape;501;p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2" name="Google Shape;502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" name="Google Shape;512;p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3" name="Google Shape;513;p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" name="Google Shape;523;p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4" name="Google Shape;524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p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5" name="Google Shape;535;p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3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3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0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40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4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4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2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42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4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4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4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4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4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43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4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4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4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4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44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44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44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44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4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4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4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4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4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4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4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46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46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46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4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4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4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47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47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47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4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4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4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4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48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4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4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4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49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49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4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4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4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38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3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3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3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png"/><Relationship Id="rId5" Type="http://schemas.openxmlformats.org/officeDocument/2006/relationships/image" Target="../media/image29.jp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>
            <a:off x="0" y="0"/>
            <a:ext cx="18288000" cy="7321649"/>
          </a:xfrm>
          <a:custGeom>
            <a:avLst/>
            <a:gdLst/>
            <a:ahLst/>
            <a:cxnLst/>
            <a:rect l="l" t="t" r="r" b="b"/>
            <a:pathLst>
              <a:path w="18288000" h="7321649" extrusionOk="0">
                <a:moveTo>
                  <a:pt x="0" y="0"/>
                </a:moveTo>
                <a:lnTo>
                  <a:pt x="18288000" y="0"/>
                </a:lnTo>
                <a:lnTo>
                  <a:pt x="18288000" y="7321649"/>
                </a:lnTo>
                <a:lnTo>
                  <a:pt x="0" y="732164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55000"/>
            </a:blip>
            <a:stretch>
              <a:fillRect l="-452" t="-39677" b="-27278"/>
            </a:stretch>
          </a:blipFill>
          <a:ln>
            <a:noFill/>
          </a:ln>
        </p:spPr>
      </p:sp>
      <p:grpSp>
        <p:nvGrpSpPr>
          <p:cNvPr id="85" name="Google Shape;85;p1"/>
          <p:cNvGrpSpPr/>
          <p:nvPr/>
        </p:nvGrpSpPr>
        <p:grpSpPr>
          <a:xfrm>
            <a:off x="7531422" y="-144661"/>
            <a:ext cx="3225156" cy="3230761"/>
            <a:chOff x="0" y="-192881"/>
            <a:chExt cx="4300208" cy="4307681"/>
          </a:xfrm>
        </p:grpSpPr>
        <p:grpSp>
          <p:nvGrpSpPr>
            <p:cNvPr id="86" name="Google Shape;86;p1"/>
            <p:cNvGrpSpPr/>
            <p:nvPr/>
          </p:nvGrpSpPr>
          <p:grpSpPr>
            <a:xfrm>
              <a:off x="0" y="-192881"/>
              <a:ext cx="4300208" cy="4307681"/>
              <a:chOff x="0" y="-38100"/>
              <a:chExt cx="849424" cy="850900"/>
            </a:xfrm>
          </p:grpSpPr>
          <p:sp>
            <p:nvSpPr>
              <p:cNvPr id="87" name="Google Shape;87;p1"/>
              <p:cNvSpPr/>
              <p:nvPr/>
            </p:nvSpPr>
            <p:spPr>
              <a:xfrm>
                <a:off x="0" y="0"/>
                <a:ext cx="849424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49424" h="812800" extrusionOk="0">
                    <a:moveTo>
                      <a:pt x="283294" y="793731"/>
                    </a:moveTo>
                    <a:cubicBezTo>
                      <a:pt x="326842" y="805245"/>
                      <a:pt x="376350" y="812800"/>
                      <a:pt x="424941" y="812800"/>
                    </a:cubicBezTo>
                    <a:cubicBezTo>
                      <a:pt x="473533" y="812800"/>
                      <a:pt x="520290" y="806323"/>
                      <a:pt x="563379" y="794809"/>
                    </a:cubicBezTo>
                    <a:cubicBezTo>
                      <a:pt x="564297" y="794450"/>
                      <a:pt x="565213" y="794450"/>
                      <a:pt x="566130" y="794090"/>
                    </a:cubicBezTo>
                    <a:cubicBezTo>
                      <a:pt x="727946" y="748035"/>
                      <a:pt x="847132" y="626421"/>
                      <a:pt x="849424" y="484298"/>
                    </a:cubicBezTo>
                    <a:lnTo>
                      <a:pt x="849424" y="0"/>
                    </a:lnTo>
                    <a:lnTo>
                      <a:pt x="0" y="0"/>
                    </a:lnTo>
                    <a:lnTo>
                      <a:pt x="0" y="483939"/>
                    </a:lnTo>
                    <a:cubicBezTo>
                      <a:pt x="2292" y="627140"/>
                      <a:pt x="119644" y="748755"/>
                      <a:pt x="283294" y="79373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" name="Google Shape;88;p1"/>
              <p:cNvSpPr txBox="1"/>
              <p:nvPr/>
            </p:nvSpPr>
            <p:spPr>
              <a:xfrm>
                <a:off x="0" y="-38100"/>
                <a:ext cx="849424" cy="72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47722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89" name="Google Shape;89;p1"/>
            <p:cNvSpPr/>
            <p:nvPr/>
          </p:nvSpPr>
          <p:spPr>
            <a:xfrm>
              <a:off x="804228" y="277436"/>
              <a:ext cx="2691752" cy="3252873"/>
            </a:xfrm>
            <a:custGeom>
              <a:avLst/>
              <a:gdLst/>
              <a:ahLst/>
              <a:cxnLst/>
              <a:rect l="l" t="t" r="r" b="b"/>
              <a:pathLst>
                <a:path w="2691752" h="3252873" extrusionOk="0">
                  <a:moveTo>
                    <a:pt x="0" y="0"/>
                  </a:moveTo>
                  <a:lnTo>
                    <a:pt x="2691752" y="0"/>
                  </a:lnTo>
                  <a:lnTo>
                    <a:pt x="2691752" y="3252873"/>
                  </a:lnTo>
                  <a:lnTo>
                    <a:pt x="0" y="325287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</p:sp>
      </p:grpSp>
      <p:sp>
        <p:nvSpPr>
          <p:cNvPr id="90" name="Google Shape;90;p1"/>
          <p:cNvSpPr txBox="1"/>
          <p:nvPr/>
        </p:nvSpPr>
        <p:spPr>
          <a:xfrm>
            <a:off x="2354675" y="4798268"/>
            <a:ext cx="9908017" cy="554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255055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91" name="Google Shape;91;p1"/>
          <p:cNvGrpSpPr/>
          <p:nvPr/>
        </p:nvGrpSpPr>
        <p:grpSpPr>
          <a:xfrm>
            <a:off x="832448" y="3086092"/>
            <a:ext cx="16824914" cy="5936142"/>
            <a:chOff x="0" y="-38100"/>
            <a:chExt cx="4431224" cy="1563418"/>
          </a:xfrm>
        </p:grpSpPr>
        <p:sp>
          <p:nvSpPr>
            <p:cNvPr id="92" name="Google Shape;92;p1"/>
            <p:cNvSpPr/>
            <p:nvPr/>
          </p:nvSpPr>
          <p:spPr>
            <a:xfrm>
              <a:off x="0" y="0"/>
              <a:ext cx="4431224" cy="1525318"/>
            </a:xfrm>
            <a:custGeom>
              <a:avLst/>
              <a:gdLst/>
              <a:ahLst/>
              <a:cxnLst/>
              <a:rect l="l" t="t" r="r" b="b"/>
              <a:pathLst>
                <a:path w="4431224" h="1525318" extrusionOk="0">
                  <a:moveTo>
                    <a:pt x="23468" y="0"/>
                  </a:moveTo>
                  <a:lnTo>
                    <a:pt x="4407757" y="0"/>
                  </a:lnTo>
                  <a:cubicBezTo>
                    <a:pt x="4413981" y="0"/>
                    <a:pt x="4419950" y="2472"/>
                    <a:pt x="4424350" y="6874"/>
                  </a:cubicBezTo>
                  <a:cubicBezTo>
                    <a:pt x="4428752" y="11275"/>
                    <a:pt x="4431224" y="17244"/>
                    <a:pt x="4431224" y="23468"/>
                  </a:cubicBezTo>
                  <a:lnTo>
                    <a:pt x="4431224" y="1501850"/>
                  </a:lnTo>
                  <a:cubicBezTo>
                    <a:pt x="4431224" y="1508074"/>
                    <a:pt x="4428752" y="1514043"/>
                    <a:pt x="4424350" y="1518444"/>
                  </a:cubicBezTo>
                  <a:cubicBezTo>
                    <a:pt x="4419950" y="1522846"/>
                    <a:pt x="4413981" y="1525318"/>
                    <a:pt x="4407757" y="1525318"/>
                  </a:cubicBezTo>
                  <a:lnTo>
                    <a:pt x="23468" y="1525318"/>
                  </a:lnTo>
                  <a:cubicBezTo>
                    <a:pt x="17244" y="1525318"/>
                    <a:pt x="11275" y="1522846"/>
                    <a:pt x="6874" y="1518444"/>
                  </a:cubicBezTo>
                  <a:cubicBezTo>
                    <a:pt x="2472" y="1514043"/>
                    <a:pt x="0" y="1508074"/>
                    <a:pt x="0" y="1501850"/>
                  </a:cubicBezTo>
                  <a:lnTo>
                    <a:pt x="0" y="23468"/>
                  </a:lnTo>
                  <a:cubicBezTo>
                    <a:pt x="0" y="17244"/>
                    <a:pt x="2472" y="11275"/>
                    <a:pt x="6874" y="6874"/>
                  </a:cubicBezTo>
                  <a:cubicBezTo>
                    <a:pt x="11275" y="2472"/>
                    <a:pt x="17244" y="0"/>
                    <a:pt x="23468" y="0"/>
                  </a:cubicBezTo>
                  <a:close/>
                </a:path>
              </a:pathLst>
            </a:custGeom>
            <a:solidFill>
              <a:srgbClr val="FFFFFF">
                <a:alpha val="30588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93;p1"/>
            <p:cNvSpPr txBox="1"/>
            <p:nvPr/>
          </p:nvSpPr>
          <p:spPr>
            <a:xfrm>
              <a:off x="0" y="-38100"/>
              <a:ext cx="4431224" cy="15634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4" name="Google Shape;94;p1"/>
          <p:cNvSpPr txBox="1"/>
          <p:nvPr/>
        </p:nvSpPr>
        <p:spPr>
          <a:xfrm>
            <a:off x="2464133" y="3313180"/>
            <a:ext cx="13359734" cy="14650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>
              <a:lnSpc>
                <a:spcPct val="140000"/>
              </a:lnSpc>
            </a:pPr>
            <a:r>
              <a:rPr lang="sv-SE" sz="3400" b="1" dirty="0"/>
              <a:t>STÄRKA BÖNDER ATT SLUTA KRETSLOPPET MED REGENERATIVA JORDBRUKSMETODER GENOM VET</a:t>
            </a:r>
            <a:endParaRPr dirty="0"/>
          </a:p>
        </p:txBody>
      </p:sp>
      <p:sp>
        <p:nvSpPr>
          <p:cNvPr id="95" name="Google Shape;95;p1"/>
          <p:cNvSpPr txBox="1"/>
          <p:nvPr/>
        </p:nvSpPr>
        <p:spPr>
          <a:xfrm>
            <a:off x="2464258" y="4720721"/>
            <a:ext cx="13359600" cy="14602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>
              <a:lnSpc>
                <a:spcPct val="158008"/>
              </a:lnSpc>
            </a:pPr>
            <a:r>
              <a:rPr lang="sv-SE" sz="3003" b="1" dirty="0"/>
              <a:t>Modul 2: Jordhälsa – Grunden för regenerativt </a:t>
            </a:r>
            <a:r>
              <a:rPr lang="sv-SE" sz="3003" b="1" dirty="0" smtClean="0"/>
              <a:t>jordbruk</a:t>
            </a:r>
          </a:p>
          <a:p>
            <a:pPr lvl="0" algn="ctr">
              <a:lnSpc>
                <a:spcPct val="158008"/>
              </a:lnSpc>
            </a:pPr>
            <a:r>
              <a:rPr lang="sv-SE" sz="3003" b="1" dirty="0" smtClean="0"/>
              <a:t>Vårda </a:t>
            </a:r>
            <a:r>
              <a:rPr lang="sv-SE" sz="3003" b="1" dirty="0"/>
              <a:t>jorden för en hållbar framtid</a:t>
            </a:r>
            <a:endParaRPr dirty="0"/>
          </a:p>
        </p:txBody>
      </p:sp>
      <p:grpSp>
        <p:nvGrpSpPr>
          <p:cNvPr id="96" name="Google Shape;96;p1"/>
          <p:cNvGrpSpPr/>
          <p:nvPr/>
        </p:nvGrpSpPr>
        <p:grpSpPr>
          <a:xfrm>
            <a:off x="3407913" y="6220848"/>
            <a:ext cx="11472269" cy="1017813"/>
            <a:chOff x="0" y="-38100"/>
            <a:chExt cx="3021483" cy="320208"/>
          </a:xfrm>
        </p:grpSpPr>
        <p:sp>
          <p:nvSpPr>
            <p:cNvPr id="97" name="Google Shape;97;p1"/>
            <p:cNvSpPr/>
            <p:nvPr/>
          </p:nvSpPr>
          <p:spPr>
            <a:xfrm>
              <a:off x="0" y="0"/>
              <a:ext cx="3021483" cy="282108"/>
            </a:xfrm>
            <a:custGeom>
              <a:avLst/>
              <a:gdLst/>
              <a:ahLst/>
              <a:cxnLst/>
              <a:rect l="l" t="t" r="r" b="b"/>
              <a:pathLst>
                <a:path w="3021483" h="282108" extrusionOk="0">
                  <a:moveTo>
                    <a:pt x="34417" y="0"/>
                  </a:moveTo>
                  <a:lnTo>
                    <a:pt x="2987066" y="0"/>
                  </a:lnTo>
                  <a:cubicBezTo>
                    <a:pt x="2996194" y="0"/>
                    <a:pt x="3004948" y="3626"/>
                    <a:pt x="3011402" y="10080"/>
                  </a:cubicBezTo>
                  <a:cubicBezTo>
                    <a:pt x="3017857" y="16535"/>
                    <a:pt x="3021483" y="25289"/>
                    <a:pt x="3021483" y="34417"/>
                  </a:cubicBezTo>
                  <a:lnTo>
                    <a:pt x="3021483" y="247691"/>
                  </a:lnTo>
                  <a:cubicBezTo>
                    <a:pt x="3021483" y="256819"/>
                    <a:pt x="3017857" y="265573"/>
                    <a:pt x="3011402" y="272028"/>
                  </a:cubicBezTo>
                  <a:cubicBezTo>
                    <a:pt x="3004948" y="278482"/>
                    <a:pt x="2996194" y="282108"/>
                    <a:pt x="2987066" y="282108"/>
                  </a:cubicBezTo>
                  <a:lnTo>
                    <a:pt x="34417" y="282108"/>
                  </a:lnTo>
                  <a:cubicBezTo>
                    <a:pt x="25289" y="282108"/>
                    <a:pt x="16535" y="278482"/>
                    <a:pt x="10080" y="272028"/>
                  </a:cubicBezTo>
                  <a:cubicBezTo>
                    <a:pt x="3626" y="265573"/>
                    <a:pt x="0" y="256819"/>
                    <a:pt x="0" y="247691"/>
                  </a:cubicBezTo>
                  <a:lnTo>
                    <a:pt x="0" y="34417"/>
                  </a:lnTo>
                  <a:cubicBezTo>
                    <a:pt x="0" y="25289"/>
                    <a:pt x="3626" y="16535"/>
                    <a:pt x="10080" y="10080"/>
                  </a:cubicBezTo>
                  <a:cubicBezTo>
                    <a:pt x="16535" y="3626"/>
                    <a:pt x="25289" y="0"/>
                    <a:pt x="34417" y="0"/>
                  </a:cubicBezTo>
                  <a:close/>
                </a:path>
              </a:pathLst>
            </a:custGeom>
            <a:solidFill>
              <a:srgbClr val="4D73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98;p1"/>
            <p:cNvSpPr txBox="1"/>
            <p:nvPr/>
          </p:nvSpPr>
          <p:spPr>
            <a:xfrm>
              <a:off x="0" y="-38100"/>
              <a:ext cx="3021483" cy="32020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9" name="Google Shape;99;p1"/>
          <p:cNvSpPr txBox="1"/>
          <p:nvPr/>
        </p:nvSpPr>
        <p:spPr>
          <a:xfrm>
            <a:off x="3407903" y="6498899"/>
            <a:ext cx="11472300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 i="0" u="none" strike="noStrike" cap="none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PROJEKTNUMMER:2023-1-SE01-KA220-VET-000160614</a:t>
            </a:r>
            <a:endParaRPr dirty="0"/>
          </a:p>
        </p:txBody>
      </p:sp>
      <p:grpSp>
        <p:nvGrpSpPr>
          <p:cNvPr id="100" name="Google Shape;100;p1"/>
          <p:cNvGrpSpPr/>
          <p:nvPr/>
        </p:nvGrpSpPr>
        <p:grpSpPr>
          <a:xfrm>
            <a:off x="0" y="-144661"/>
            <a:ext cx="3938798" cy="1173361"/>
            <a:chOff x="0" y="-38100"/>
            <a:chExt cx="1037379" cy="309033"/>
          </a:xfrm>
        </p:grpSpPr>
        <p:sp>
          <p:nvSpPr>
            <p:cNvPr id="101" name="Google Shape;101;p1"/>
            <p:cNvSpPr/>
            <p:nvPr/>
          </p:nvSpPr>
          <p:spPr>
            <a:xfrm>
              <a:off x="0" y="0"/>
              <a:ext cx="1037379" cy="270933"/>
            </a:xfrm>
            <a:custGeom>
              <a:avLst/>
              <a:gdLst/>
              <a:ahLst/>
              <a:cxnLst/>
              <a:rect l="l" t="t" r="r" b="b"/>
              <a:pathLst>
                <a:path w="1037379" h="270933" extrusionOk="0">
                  <a:moveTo>
                    <a:pt x="100243" y="0"/>
                  </a:moveTo>
                  <a:lnTo>
                    <a:pt x="937136" y="0"/>
                  </a:lnTo>
                  <a:cubicBezTo>
                    <a:pt x="963722" y="0"/>
                    <a:pt x="989219" y="10561"/>
                    <a:pt x="1008018" y="29361"/>
                  </a:cubicBezTo>
                  <a:cubicBezTo>
                    <a:pt x="1026818" y="48160"/>
                    <a:pt x="1037379" y="73657"/>
                    <a:pt x="1037379" y="100243"/>
                  </a:cubicBezTo>
                  <a:lnTo>
                    <a:pt x="1037379" y="170690"/>
                  </a:lnTo>
                  <a:cubicBezTo>
                    <a:pt x="1037379" y="197276"/>
                    <a:pt x="1026818" y="222774"/>
                    <a:pt x="1008018" y="241573"/>
                  </a:cubicBezTo>
                  <a:cubicBezTo>
                    <a:pt x="989219" y="260372"/>
                    <a:pt x="963722" y="270933"/>
                    <a:pt x="937136" y="270933"/>
                  </a:cubicBezTo>
                  <a:lnTo>
                    <a:pt x="100243" y="270933"/>
                  </a:lnTo>
                  <a:cubicBezTo>
                    <a:pt x="73657" y="270933"/>
                    <a:pt x="48160" y="260372"/>
                    <a:pt x="29361" y="241573"/>
                  </a:cubicBezTo>
                  <a:cubicBezTo>
                    <a:pt x="10561" y="222774"/>
                    <a:pt x="0" y="197276"/>
                    <a:pt x="0" y="170690"/>
                  </a:cubicBezTo>
                  <a:lnTo>
                    <a:pt x="0" y="100243"/>
                  </a:lnTo>
                  <a:cubicBezTo>
                    <a:pt x="0" y="73657"/>
                    <a:pt x="10561" y="48160"/>
                    <a:pt x="29361" y="29361"/>
                  </a:cubicBezTo>
                  <a:cubicBezTo>
                    <a:pt x="48160" y="10561"/>
                    <a:pt x="73657" y="0"/>
                    <a:pt x="100243" y="0"/>
                  </a:cubicBezTo>
                  <a:close/>
                </a:path>
              </a:pathLst>
            </a:custGeom>
            <a:solidFill>
              <a:srgbClr val="4D7344">
                <a:alpha val="56862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02;p1"/>
            <p:cNvSpPr txBox="1"/>
            <p:nvPr/>
          </p:nvSpPr>
          <p:spPr>
            <a:xfrm>
              <a:off x="0" y="-38100"/>
              <a:ext cx="1037379" cy="30903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03" name="Google Shape;103;p1"/>
          <p:cNvSpPr txBox="1"/>
          <p:nvPr/>
        </p:nvSpPr>
        <p:spPr>
          <a:xfrm>
            <a:off x="688810" y="190500"/>
            <a:ext cx="2401342" cy="732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99" b="1" i="0" u="none" strike="noStrike" cap="none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MODUL </a:t>
            </a:r>
            <a:r>
              <a:rPr lang="en-US" sz="3399" b="1" i="0" u="none" strike="noStrike" cap="none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dirty="0"/>
          </a:p>
        </p:txBody>
      </p:sp>
      <p:pic>
        <p:nvPicPr>
          <p:cNvPr id="104" name="Google Shape;104;p1"/>
          <p:cNvPicPr preferRelativeResize="0"/>
          <p:nvPr/>
        </p:nvPicPr>
        <p:blipFill rotWithShape="1">
          <a:blip r:embed="rId5">
            <a:alphaModFix/>
          </a:blip>
          <a:srcRect l="820" r="-819"/>
          <a:stretch/>
        </p:blipFill>
        <p:spPr>
          <a:xfrm>
            <a:off x="1210225" y="7546275"/>
            <a:ext cx="16447126" cy="2505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5E7B0"/>
        </a:solidFill>
        <a:effectLst/>
      </p:bgPr>
    </p:bg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9" name="Google Shape;109;p2"/>
          <p:cNvGrpSpPr/>
          <p:nvPr/>
        </p:nvGrpSpPr>
        <p:grpSpPr>
          <a:xfrm>
            <a:off x="12631608" y="9304549"/>
            <a:ext cx="5656392" cy="1123377"/>
            <a:chOff x="0" y="-38100"/>
            <a:chExt cx="1489749" cy="295869"/>
          </a:xfrm>
        </p:grpSpPr>
        <p:sp>
          <p:nvSpPr>
            <p:cNvPr id="110" name="Google Shape;110;p2"/>
            <p:cNvSpPr/>
            <p:nvPr/>
          </p:nvSpPr>
          <p:spPr>
            <a:xfrm>
              <a:off x="0" y="0"/>
              <a:ext cx="1489749" cy="257769"/>
            </a:xfrm>
            <a:custGeom>
              <a:avLst/>
              <a:gdLst/>
              <a:ahLst/>
              <a:cxnLst/>
              <a:rect l="l" t="t" r="r" b="b"/>
              <a:pathLst>
                <a:path w="1489749" h="257769" extrusionOk="0">
                  <a:moveTo>
                    <a:pt x="0" y="0"/>
                  </a:moveTo>
                  <a:lnTo>
                    <a:pt x="1489749" y="0"/>
                  </a:lnTo>
                  <a:lnTo>
                    <a:pt x="1489749" y="257769"/>
                  </a:lnTo>
                  <a:lnTo>
                    <a:pt x="0" y="257769"/>
                  </a:lnTo>
                  <a:close/>
                </a:path>
              </a:pathLst>
            </a:custGeom>
            <a:solidFill>
              <a:srgbClr val="B4E795"/>
            </a:solidFill>
            <a:ln>
              <a:noFill/>
            </a:ln>
          </p:spPr>
        </p:sp>
        <p:sp>
          <p:nvSpPr>
            <p:cNvPr id="111" name="Google Shape;111;p2"/>
            <p:cNvSpPr txBox="1"/>
            <p:nvPr/>
          </p:nvSpPr>
          <p:spPr>
            <a:xfrm>
              <a:off x="0" y="-38100"/>
              <a:ext cx="1489749" cy="29586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2" name="Google Shape;112;p2"/>
          <p:cNvGrpSpPr/>
          <p:nvPr/>
        </p:nvGrpSpPr>
        <p:grpSpPr>
          <a:xfrm>
            <a:off x="0" y="7403150"/>
            <a:ext cx="10178673" cy="2535417"/>
            <a:chOff x="0" y="-38100"/>
            <a:chExt cx="2680785" cy="627361"/>
          </a:xfrm>
        </p:grpSpPr>
        <p:sp>
          <p:nvSpPr>
            <p:cNvPr id="113" name="Google Shape;113;p2"/>
            <p:cNvSpPr/>
            <p:nvPr/>
          </p:nvSpPr>
          <p:spPr>
            <a:xfrm>
              <a:off x="0" y="0"/>
              <a:ext cx="2680784" cy="589261"/>
            </a:xfrm>
            <a:custGeom>
              <a:avLst/>
              <a:gdLst/>
              <a:ahLst/>
              <a:cxnLst/>
              <a:rect l="l" t="t" r="r" b="b"/>
              <a:pathLst>
                <a:path w="2680784" h="589261" extrusionOk="0">
                  <a:moveTo>
                    <a:pt x="0" y="0"/>
                  </a:moveTo>
                  <a:lnTo>
                    <a:pt x="2680784" y="0"/>
                  </a:lnTo>
                  <a:lnTo>
                    <a:pt x="2680784" y="589261"/>
                  </a:lnTo>
                  <a:lnTo>
                    <a:pt x="0" y="589261"/>
                  </a:lnTo>
                  <a:close/>
                </a:path>
              </a:pathLst>
            </a:custGeom>
            <a:solidFill>
              <a:srgbClr val="85B27A"/>
            </a:solidFill>
            <a:ln>
              <a:noFill/>
            </a:ln>
          </p:spPr>
        </p:sp>
        <p:sp>
          <p:nvSpPr>
            <p:cNvPr id="114" name="Google Shape;114;p2"/>
            <p:cNvSpPr txBox="1"/>
            <p:nvPr/>
          </p:nvSpPr>
          <p:spPr>
            <a:xfrm>
              <a:off x="0" y="-38100"/>
              <a:ext cx="2680785" cy="62736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5" name="Google Shape;115;p2"/>
          <p:cNvGrpSpPr/>
          <p:nvPr/>
        </p:nvGrpSpPr>
        <p:grpSpPr>
          <a:xfrm>
            <a:off x="0" y="9304549"/>
            <a:ext cx="14233302" cy="1123377"/>
            <a:chOff x="0" y="-38100"/>
            <a:chExt cx="3748689" cy="295869"/>
          </a:xfrm>
        </p:grpSpPr>
        <p:sp>
          <p:nvSpPr>
            <p:cNvPr id="116" name="Google Shape;116;p2"/>
            <p:cNvSpPr/>
            <p:nvPr/>
          </p:nvSpPr>
          <p:spPr>
            <a:xfrm>
              <a:off x="0" y="0"/>
              <a:ext cx="3748689" cy="257769"/>
            </a:xfrm>
            <a:custGeom>
              <a:avLst/>
              <a:gdLst/>
              <a:ahLst/>
              <a:cxnLst/>
              <a:rect l="l" t="t" r="r" b="b"/>
              <a:pathLst>
                <a:path w="3748689" h="257769" extrusionOk="0">
                  <a:moveTo>
                    <a:pt x="0" y="0"/>
                  </a:moveTo>
                  <a:lnTo>
                    <a:pt x="3748689" y="0"/>
                  </a:lnTo>
                  <a:lnTo>
                    <a:pt x="3748689" y="257769"/>
                  </a:lnTo>
                  <a:lnTo>
                    <a:pt x="0" y="257769"/>
                  </a:lnTo>
                  <a:close/>
                </a:path>
              </a:pathLst>
            </a:custGeom>
            <a:solidFill>
              <a:srgbClr val="B4E795"/>
            </a:solidFill>
            <a:ln>
              <a:noFill/>
            </a:ln>
          </p:spPr>
        </p:sp>
        <p:sp>
          <p:nvSpPr>
            <p:cNvPr id="117" name="Google Shape;117;p2"/>
            <p:cNvSpPr txBox="1"/>
            <p:nvPr/>
          </p:nvSpPr>
          <p:spPr>
            <a:xfrm>
              <a:off x="0" y="-38100"/>
              <a:ext cx="3748689" cy="29586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8" name="Google Shape;118;p2"/>
          <p:cNvSpPr/>
          <p:nvPr/>
        </p:nvSpPr>
        <p:spPr>
          <a:xfrm>
            <a:off x="10178604" y="0"/>
            <a:ext cx="8109396" cy="9449210"/>
          </a:xfrm>
          <a:custGeom>
            <a:avLst/>
            <a:gdLst/>
            <a:ahLst/>
            <a:cxnLst/>
            <a:rect l="l" t="t" r="r" b="b"/>
            <a:pathLst>
              <a:path w="958330" h="1116663" extrusionOk="0">
                <a:moveTo>
                  <a:pt x="0" y="0"/>
                </a:moveTo>
                <a:lnTo>
                  <a:pt x="958330" y="0"/>
                </a:lnTo>
                <a:lnTo>
                  <a:pt x="958330" y="1116663"/>
                </a:lnTo>
                <a:lnTo>
                  <a:pt x="0" y="1116663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l="-37443" r="-37443"/>
            </a:stretch>
          </a:blipFill>
          <a:ln>
            <a:noFill/>
          </a:ln>
        </p:spPr>
      </p:sp>
      <p:sp>
        <p:nvSpPr>
          <p:cNvPr id="119" name="Google Shape;119;p2"/>
          <p:cNvSpPr txBox="1"/>
          <p:nvPr/>
        </p:nvSpPr>
        <p:spPr>
          <a:xfrm>
            <a:off x="3306400" y="842375"/>
            <a:ext cx="3565800" cy="6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700" b="1" i="0" u="none" strike="noStrike" cap="none" dirty="0" err="1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Introduktion</a:t>
            </a:r>
            <a:r>
              <a:rPr lang="en-US" sz="4700" b="1" i="0" u="none" strike="noStrike" cap="none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dirty="0"/>
          </a:p>
        </p:txBody>
      </p:sp>
      <p:sp>
        <p:nvSpPr>
          <p:cNvPr id="120" name="Google Shape;120;p2"/>
          <p:cNvSpPr txBox="1"/>
          <p:nvPr/>
        </p:nvSpPr>
        <p:spPr>
          <a:xfrm>
            <a:off x="189048" y="2504257"/>
            <a:ext cx="9800400" cy="4175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just">
              <a:lnSpc>
                <a:spcPct val="201000"/>
              </a:lnSpc>
            </a:pPr>
            <a:r>
              <a:rPr lang="sv-SE" sz="2700" dirty="0" smtClean="0"/>
              <a:t>Jordhälsa </a:t>
            </a:r>
            <a:r>
              <a:rPr lang="sv-SE" sz="2700" dirty="0"/>
              <a:t>är hörnstenen i regenerativt jordbruk, och spelar en avgörande roll för att återställa den ekologiska balansen och förbättra hållbara </a:t>
            </a:r>
            <a:r>
              <a:rPr lang="sv-SE" sz="2700" dirty="0" err="1"/>
              <a:t>jordbruksmetoder.Frisk</a:t>
            </a:r>
            <a:r>
              <a:rPr lang="sv-SE" sz="2700" dirty="0"/>
              <a:t> jord stödjer biologisk mångfald, ökar skörden och säkerställer </a:t>
            </a:r>
            <a:r>
              <a:rPr lang="sv-SE" sz="2700" dirty="0" err="1"/>
              <a:t>miljöresiliens</a:t>
            </a:r>
            <a:r>
              <a:rPr lang="sv-SE" sz="2700" dirty="0"/>
              <a:t> genom att minimera erosion, optimera vattenretention och binda kol</a:t>
            </a:r>
            <a:r>
              <a:rPr lang="sv-SE" sz="2700" dirty="0" smtClean="0"/>
              <a:t>.</a:t>
            </a:r>
            <a:endParaRPr dirty="0"/>
          </a:p>
        </p:txBody>
      </p:sp>
      <p:sp>
        <p:nvSpPr>
          <p:cNvPr id="121" name="Google Shape;121;p2"/>
          <p:cNvSpPr txBox="1"/>
          <p:nvPr/>
        </p:nvSpPr>
        <p:spPr>
          <a:xfrm>
            <a:off x="189086" y="7556413"/>
            <a:ext cx="9800400" cy="22063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just">
              <a:lnSpc>
                <a:spcPct val="177000"/>
              </a:lnSpc>
            </a:pPr>
            <a:r>
              <a:rPr lang="sv-SE" sz="2700" dirty="0"/>
              <a:t>Denna modul utforskar praktiska tekniker, teoretiska grunder och nyckelfärdigheter som behövs för att främja jordhälsa i linje med de bredare målen för hållbart </a:t>
            </a:r>
            <a:r>
              <a:rPr lang="sv-SE" sz="2700" dirty="0" smtClean="0"/>
              <a:t>jordbruk.</a:t>
            </a:r>
            <a:endParaRPr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D7344"/>
        </a:solidFill>
        <a:effectLst/>
      </p:bgPr>
    </p:bg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3"/>
          <p:cNvSpPr/>
          <p:nvPr/>
        </p:nvSpPr>
        <p:spPr>
          <a:xfrm>
            <a:off x="9144000" y="0"/>
            <a:ext cx="8458963" cy="10287000"/>
          </a:xfrm>
          <a:custGeom>
            <a:avLst/>
            <a:gdLst/>
            <a:ahLst/>
            <a:cxnLst/>
            <a:rect l="l" t="t" r="r" b="b"/>
            <a:pathLst>
              <a:path w="999640" h="1215669" extrusionOk="0">
                <a:moveTo>
                  <a:pt x="0" y="0"/>
                </a:moveTo>
                <a:lnTo>
                  <a:pt x="999640" y="0"/>
                </a:lnTo>
                <a:lnTo>
                  <a:pt x="999640" y="1215669"/>
                </a:lnTo>
                <a:lnTo>
                  <a:pt x="0" y="1215669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t="-7602" b="-7601"/>
            </a:stretch>
          </a:blipFill>
          <a:ln>
            <a:noFill/>
          </a:ln>
        </p:spPr>
      </p:sp>
      <p:grpSp>
        <p:nvGrpSpPr>
          <p:cNvPr id="127" name="Google Shape;127;p3"/>
          <p:cNvGrpSpPr/>
          <p:nvPr/>
        </p:nvGrpSpPr>
        <p:grpSpPr>
          <a:xfrm>
            <a:off x="17602963" y="-144661"/>
            <a:ext cx="876228" cy="10431661"/>
            <a:chOff x="0" y="-38100"/>
            <a:chExt cx="230776" cy="2747433"/>
          </a:xfrm>
        </p:grpSpPr>
        <p:sp>
          <p:nvSpPr>
            <p:cNvPr id="128" name="Google Shape;128;p3"/>
            <p:cNvSpPr/>
            <p:nvPr/>
          </p:nvSpPr>
          <p:spPr>
            <a:xfrm>
              <a:off x="0" y="0"/>
              <a:ext cx="230776" cy="2709333"/>
            </a:xfrm>
            <a:custGeom>
              <a:avLst/>
              <a:gdLst/>
              <a:ahLst/>
              <a:cxnLst/>
              <a:rect l="l" t="t" r="r" b="b"/>
              <a:pathLst>
                <a:path w="230776" h="2709333" extrusionOk="0">
                  <a:moveTo>
                    <a:pt x="0" y="0"/>
                  </a:moveTo>
                  <a:lnTo>
                    <a:pt x="230776" y="0"/>
                  </a:lnTo>
                  <a:lnTo>
                    <a:pt x="230776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5BE77"/>
            </a:solidFill>
            <a:ln>
              <a:noFill/>
            </a:ln>
          </p:spPr>
        </p:sp>
        <p:sp>
          <p:nvSpPr>
            <p:cNvPr id="129" name="Google Shape;129;p3"/>
            <p:cNvSpPr txBox="1"/>
            <p:nvPr/>
          </p:nvSpPr>
          <p:spPr>
            <a:xfrm>
              <a:off x="0" y="-38100"/>
              <a:ext cx="230776" cy="274743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0" name="Google Shape;130;p3"/>
          <p:cNvGrpSpPr/>
          <p:nvPr/>
        </p:nvGrpSpPr>
        <p:grpSpPr>
          <a:xfrm>
            <a:off x="0" y="-144662"/>
            <a:ext cx="9144059" cy="10431728"/>
            <a:chOff x="0" y="-38100"/>
            <a:chExt cx="2408296" cy="2747433"/>
          </a:xfrm>
        </p:grpSpPr>
        <p:sp>
          <p:nvSpPr>
            <p:cNvPr id="131" name="Google Shape;131;p3"/>
            <p:cNvSpPr/>
            <p:nvPr/>
          </p:nvSpPr>
          <p:spPr>
            <a:xfrm>
              <a:off x="0" y="0"/>
              <a:ext cx="2408296" cy="2709333"/>
            </a:xfrm>
            <a:custGeom>
              <a:avLst/>
              <a:gdLst/>
              <a:ahLst/>
              <a:cxnLst/>
              <a:rect l="l" t="t" r="r" b="b"/>
              <a:pathLst>
                <a:path w="2408296" h="2709333" extrusionOk="0">
                  <a:moveTo>
                    <a:pt x="0" y="0"/>
                  </a:moveTo>
                  <a:lnTo>
                    <a:pt x="2408296" y="0"/>
                  </a:lnTo>
                  <a:lnTo>
                    <a:pt x="2408296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C5E7B0"/>
            </a:solidFill>
            <a:ln>
              <a:noFill/>
            </a:ln>
          </p:spPr>
        </p:sp>
        <p:sp>
          <p:nvSpPr>
            <p:cNvPr id="132" name="Google Shape;132;p3"/>
            <p:cNvSpPr txBox="1"/>
            <p:nvPr/>
          </p:nvSpPr>
          <p:spPr>
            <a:xfrm>
              <a:off x="0" y="-38100"/>
              <a:ext cx="2408296" cy="274743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33" name="Google Shape;133;p3"/>
          <p:cNvSpPr txBox="1"/>
          <p:nvPr/>
        </p:nvSpPr>
        <p:spPr>
          <a:xfrm>
            <a:off x="1676875" y="401825"/>
            <a:ext cx="5790300" cy="6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just">
              <a:lnSpc>
                <a:spcPct val="92000"/>
              </a:lnSpc>
            </a:pPr>
            <a:r>
              <a:rPr lang="en-US" sz="4700" b="1" dirty="0" err="1"/>
              <a:t>Lärandemål</a:t>
            </a:r>
            <a:endParaRPr dirty="0"/>
          </a:p>
        </p:txBody>
      </p:sp>
      <p:sp>
        <p:nvSpPr>
          <p:cNvPr id="134" name="Google Shape;134;p3"/>
          <p:cNvSpPr txBox="1"/>
          <p:nvPr/>
        </p:nvSpPr>
        <p:spPr>
          <a:xfrm>
            <a:off x="245483" y="1083015"/>
            <a:ext cx="8653083" cy="56092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just">
              <a:lnSpc>
                <a:spcPct val="150000"/>
              </a:lnSpc>
            </a:pPr>
            <a:r>
              <a:rPr lang="sv-SE" sz="2700" dirty="0"/>
              <a:t>När deltagarna har slutfört denna modul kommer de att </a:t>
            </a:r>
            <a:r>
              <a:rPr lang="sv-SE" sz="2700" dirty="0" smtClean="0"/>
              <a:t>kunna:</a:t>
            </a:r>
            <a:endParaRPr dirty="0"/>
          </a:p>
          <a:p>
            <a:pPr marL="582930" lvl="1" indent="-291465" algn="just">
              <a:lnSpc>
                <a:spcPct val="150000"/>
              </a:lnSpc>
              <a:buSzPts val="2700"/>
              <a:buFont typeface="Arial"/>
              <a:buChar char="•"/>
            </a:pPr>
            <a:r>
              <a:rPr lang="sv-SE" sz="2700" dirty="0"/>
              <a:t>Definiera </a:t>
            </a:r>
            <a:r>
              <a:rPr lang="sv-SE" sz="2700" dirty="0" err="1"/>
              <a:t>nyckelprinciper</a:t>
            </a:r>
            <a:r>
              <a:rPr lang="sv-SE" sz="2700" dirty="0"/>
              <a:t> för jordhälsa och dess roll i regenerativt jordbruk</a:t>
            </a:r>
            <a:r>
              <a:rPr lang="sv-SE" sz="2700" dirty="0" smtClean="0"/>
              <a:t>.</a:t>
            </a:r>
          </a:p>
          <a:p>
            <a:pPr marL="582930" lvl="1" indent="-291465" algn="just">
              <a:lnSpc>
                <a:spcPct val="150000"/>
              </a:lnSpc>
              <a:buSzPts val="2700"/>
              <a:buFont typeface="Arial"/>
              <a:buChar char="•"/>
            </a:pPr>
            <a:r>
              <a:rPr lang="sv-SE" sz="2700" dirty="0" smtClean="0"/>
              <a:t>Identifiera </a:t>
            </a:r>
            <a:r>
              <a:rPr lang="sv-SE" sz="2700" dirty="0"/>
              <a:t>fördelarna med och utmaningarna med att bibehålla en frisk jord</a:t>
            </a:r>
            <a:r>
              <a:rPr lang="sv-SE" sz="2700" dirty="0" smtClean="0"/>
              <a:t>.</a:t>
            </a:r>
          </a:p>
          <a:p>
            <a:pPr marL="582930" lvl="1" indent="-291465" algn="just">
              <a:lnSpc>
                <a:spcPct val="150000"/>
              </a:lnSpc>
              <a:buSzPts val="2700"/>
              <a:buFont typeface="Arial"/>
              <a:buChar char="•"/>
            </a:pPr>
            <a:r>
              <a:rPr lang="sv-SE" sz="2700" dirty="0" smtClean="0"/>
              <a:t>Beskriva </a:t>
            </a:r>
            <a:r>
              <a:rPr lang="sv-SE" sz="2700" dirty="0"/>
              <a:t>hållbara metoder för markförvaltning</a:t>
            </a:r>
            <a:r>
              <a:rPr lang="sv-SE" sz="2700" dirty="0" smtClean="0"/>
              <a:t>.</a:t>
            </a:r>
          </a:p>
          <a:p>
            <a:pPr marL="582930" lvl="1" indent="-291465" algn="just">
              <a:lnSpc>
                <a:spcPct val="150000"/>
              </a:lnSpc>
              <a:buSzPts val="2700"/>
              <a:buFont typeface="Arial"/>
              <a:buChar char="•"/>
            </a:pPr>
            <a:r>
              <a:rPr lang="sv-SE" sz="2700" dirty="0" smtClean="0"/>
              <a:t>Inse </a:t>
            </a:r>
            <a:r>
              <a:rPr lang="sv-SE" sz="2700" dirty="0"/>
              <a:t>VET-utbildares roll i att främja kunskap och färdigheter inom jordhälsa</a:t>
            </a:r>
            <a:endParaRPr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5E7B0"/>
        </a:solidFill>
        <a:effectLst/>
      </p:bgPr>
    </p:bg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9" name="Google Shape;139;p4"/>
          <p:cNvGrpSpPr/>
          <p:nvPr/>
        </p:nvGrpSpPr>
        <p:grpSpPr>
          <a:xfrm>
            <a:off x="0" y="9169974"/>
            <a:ext cx="18288000" cy="1117026"/>
            <a:chOff x="0" y="-38100"/>
            <a:chExt cx="4816593" cy="294196"/>
          </a:xfrm>
        </p:grpSpPr>
        <p:sp>
          <p:nvSpPr>
            <p:cNvPr id="140" name="Google Shape;140;p4"/>
            <p:cNvSpPr/>
            <p:nvPr/>
          </p:nvSpPr>
          <p:spPr>
            <a:xfrm>
              <a:off x="0" y="0"/>
              <a:ext cx="4816592" cy="256096"/>
            </a:xfrm>
            <a:custGeom>
              <a:avLst/>
              <a:gdLst/>
              <a:ahLst/>
              <a:cxnLst/>
              <a:rect l="l" t="t" r="r" b="b"/>
              <a:pathLst>
                <a:path w="4816592" h="256096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256096"/>
                  </a:lnTo>
                  <a:lnTo>
                    <a:pt x="0" y="256096"/>
                  </a:lnTo>
                  <a:close/>
                </a:path>
              </a:pathLst>
            </a:custGeom>
            <a:solidFill>
              <a:srgbClr val="85B27A"/>
            </a:solidFill>
            <a:ln>
              <a:noFill/>
            </a:ln>
          </p:spPr>
        </p:sp>
        <p:sp>
          <p:nvSpPr>
            <p:cNvPr id="141" name="Google Shape;141;p4"/>
            <p:cNvSpPr txBox="1"/>
            <p:nvPr/>
          </p:nvSpPr>
          <p:spPr>
            <a:xfrm>
              <a:off x="0" y="-38100"/>
              <a:ext cx="4816593" cy="29419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42" name="Google Shape;142;p4"/>
          <p:cNvSpPr txBox="1"/>
          <p:nvPr/>
        </p:nvSpPr>
        <p:spPr>
          <a:xfrm>
            <a:off x="637413" y="1384073"/>
            <a:ext cx="17013300" cy="49823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457200" lvl="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2698" b="1" dirty="0" smtClean="0"/>
              <a:t>Jordhälsa</a:t>
            </a:r>
            <a:r>
              <a:rPr lang="sv-SE" sz="2698" dirty="0"/>
              <a:t>: Jordens förmåga att fungera som ett levande ekosystem som stödjer växter, djur och människor. Frisk jord förbättrar biologisk mångfald, behåller vatten och minskar erosion</a:t>
            </a:r>
            <a:r>
              <a:rPr lang="sv-SE" sz="2698" dirty="0" smtClean="0"/>
              <a:t>.</a:t>
            </a:r>
          </a:p>
          <a:p>
            <a:pPr lvl="0" algn="just">
              <a:lnSpc>
                <a:spcPct val="150000"/>
              </a:lnSpc>
            </a:pPr>
            <a:endParaRPr lang="sv-SE" sz="2698" dirty="0" smtClean="0"/>
          </a:p>
          <a:p>
            <a:pPr marL="457200" lvl="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2698" b="1" dirty="0" smtClean="0"/>
              <a:t>Jordens </a:t>
            </a:r>
            <a:r>
              <a:rPr lang="sv-SE" sz="2698" b="1" dirty="0"/>
              <a:t>organiska material (SOM): </a:t>
            </a:r>
            <a:r>
              <a:rPr lang="sv-SE" sz="2698" dirty="0"/>
              <a:t>Nedbrutet organiskt material i jorden, avgörande för fertilitet, struktur och vattenretention. SOM förbättrar mikrobiell aktivitet och stödjer näringscykling</a:t>
            </a:r>
            <a:r>
              <a:rPr lang="sv-SE" sz="2698" dirty="0" smtClean="0"/>
              <a:t>.</a:t>
            </a:r>
          </a:p>
          <a:p>
            <a:pPr lvl="0" algn="just">
              <a:lnSpc>
                <a:spcPct val="150000"/>
              </a:lnSpc>
            </a:pPr>
            <a:endParaRPr lang="sv-SE" sz="2698" dirty="0" smtClean="0"/>
          </a:p>
          <a:p>
            <a:pPr marL="457200" lvl="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2698" b="1" dirty="0" smtClean="0"/>
              <a:t>Erosion</a:t>
            </a:r>
            <a:r>
              <a:rPr lang="sv-SE" sz="2698" dirty="0"/>
              <a:t>: Processen då matjorden förloras på grund av vind eller vatten. Detta minskar jordens produktivitet och bidrar till markförstöring</a:t>
            </a:r>
            <a:r>
              <a:rPr lang="en-US" sz="2698" b="0" i="0" u="none" strike="noStrike" cap="none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</p:txBody>
      </p:sp>
      <p:sp>
        <p:nvSpPr>
          <p:cNvPr id="143" name="Google Shape;143;p4"/>
          <p:cNvSpPr/>
          <p:nvPr/>
        </p:nvSpPr>
        <p:spPr>
          <a:xfrm>
            <a:off x="15772210" y="8104762"/>
            <a:ext cx="2000177" cy="1923806"/>
          </a:xfrm>
          <a:custGeom>
            <a:avLst/>
            <a:gdLst/>
            <a:ahLst/>
            <a:cxnLst/>
            <a:rect l="l" t="t" r="r" b="b"/>
            <a:pathLst>
              <a:path w="2000177" h="1923806" extrusionOk="0">
                <a:moveTo>
                  <a:pt x="0" y="0"/>
                </a:moveTo>
                <a:lnTo>
                  <a:pt x="2000177" y="0"/>
                </a:lnTo>
                <a:lnTo>
                  <a:pt x="2000177" y="1923807"/>
                </a:lnTo>
                <a:lnTo>
                  <a:pt x="0" y="192380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44" name="Google Shape;144;p4"/>
          <p:cNvSpPr txBox="1"/>
          <p:nvPr/>
        </p:nvSpPr>
        <p:spPr>
          <a:xfrm>
            <a:off x="637420" y="434669"/>
            <a:ext cx="12712820" cy="7969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>
              <a:lnSpc>
                <a:spcPct val="140010"/>
              </a:lnSpc>
            </a:pPr>
            <a:r>
              <a:rPr lang="sv-SE" sz="3699" b="1" dirty="0"/>
              <a:t>Sektion 1: Nyckelbegrepp och definitioner</a:t>
            </a:r>
            <a:endParaRPr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5E7B0"/>
        </a:solidFill>
        <a:effectLst/>
      </p:bgPr>
    </p:bg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9" name="Google Shape;149;p5"/>
          <p:cNvGrpSpPr/>
          <p:nvPr/>
        </p:nvGrpSpPr>
        <p:grpSpPr>
          <a:xfrm>
            <a:off x="0" y="9169974"/>
            <a:ext cx="18288000" cy="1117026"/>
            <a:chOff x="0" y="-38100"/>
            <a:chExt cx="4816593" cy="294196"/>
          </a:xfrm>
        </p:grpSpPr>
        <p:sp>
          <p:nvSpPr>
            <p:cNvPr id="150" name="Google Shape;150;p5"/>
            <p:cNvSpPr/>
            <p:nvPr/>
          </p:nvSpPr>
          <p:spPr>
            <a:xfrm>
              <a:off x="0" y="0"/>
              <a:ext cx="4816592" cy="256096"/>
            </a:xfrm>
            <a:custGeom>
              <a:avLst/>
              <a:gdLst/>
              <a:ahLst/>
              <a:cxnLst/>
              <a:rect l="l" t="t" r="r" b="b"/>
              <a:pathLst>
                <a:path w="4816592" h="256096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256096"/>
                  </a:lnTo>
                  <a:lnTo>
                    <a:pt x="0" y="256096"/>
                  </a:lnTo>
                  <a:close/>
                </a:path>
              </a:pathLst>
            </a:custGeom>
            <a:solidFill>
              <a:srgbClr val="85B27A"/>
            </a:solidFill>
            <a:ln>
              <a:noFill/>
            </a:ln>
          </p:spPr>
        </p:sp>
        <p:sp>
          <p:nvSpPr>
            <p:cNvPr id="151" name="Google Shape;151;p5"/>
            <p:cNvSpPr txBox="1"/>
            <p:nvPr/>
          </p:nvSpPr>
          <p:spPr>
            <a:xfrm>
              <a:off x="0" y="-38100"/>
              <a:ext cx="4816593" cy="29419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52" name="Google Shape;152;p5"/>
          <p:cNvSpPr txBox="1"/>
          <p:nvPr/>
        </p:nvSpPr>
        <p:spPr>
          <a:xfrm>
            <a:off x="589745" y="2876333"/>
            <a:ext cx="17013300" cy="62278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25003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98" b="1" i="0" u="none" strike="noStrike" cap="none" dirty="0" err="1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Exampel</a:t>
            </a:r>
            <a:r>
              <a:rPr lang="en-US" sz="2698" b="1" i="0" u="none" strike="noStrike" cap="none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endParaRPr dirty="0"/>
          </a:p>
          <a:p>
            <a:pPr lvl="0" algn="just">
              <a:lnSpc>
                <a:spcPct val="250037"/>
              </a:lnSpc>
            </a:pPr>
            <a:r>
              <a:rPr lang="sv-SE" sz="2698" b="1" dirty="0"/>
              <a:t>Gårdar som använder kompost för att öka jordens organiska material (SOM) har sett</a:t>
            </a:r>
            <a:r>
              <a:rPr lang="sv-SE" sz="2698" b="1" dirty="0" smtClean="0"/>
              <a:t>:</a:t>
            </a:r>
            <a:endParaRPr dirty="0"/>
          </a:p>
          <a:p>
            <a:pPr marL="582647" lvl="1" indent="-291323" algn="just">
              <a:lnSpc>
                <a:spcPct val="250037"/>
              </a:lnSpc>
              <a:buSzPts val="2698"/>
              <a:buFont typeface="Arial"/>
              <a:buChar char="•"/>
            </a:pPr>
            <a:r>
              <a:rPr lang="sv-SE" sz="2698" dirty="0"/>
              <a:t>Upp till 20 % ökning av skörden</a:t>
            </a:r>
            <a:r>
              <a:rPr lang="sv-SE" sz="2698" dirty="0" smtClean="0"/>
              <a:t>.</a:t>
            </a:r>
          </a:p>
          <a:p>
            <a:pPr marL="582647" lvl="1" indent="-291323" algn="just">
              <a:lnSpc>
                <a:spcPct val="250037"/>
              </a:lnSpc>
              <a:buSzPts val="2698"/>
              <a:buFont typeface="Arial"/>
              <a:buChar char="•"/>
            </a:pPr>
            <a:r>
              <a:rPr lang="sv-SE" sz="2698" dirty="0" smtClean="0"/>
              <a:t>Förbättrad </a:t>
            </a:r>
            <a:r>
              <a:rPr lang="sv-SE" sz="2698" dirty="0"/>
              <a:t>jordstruktur för bättre rottillväxt</a:t>
            </a:r>
            <a:r>
              <a:rPr lang="sv-SE" sz="2698" dirty="0" smtClean="0"/>
              <a:t>.</a:t>
            </a:r>
          </a:p>
          <a:p>
            <a:pPr marL="582647" lvl="1" indent="-291323" algn="just">
              <a:lnSpc>
                <a:spcPct val="250037"/>
              </a:lnSpc>
              <a:buSzPts val="2698"/>
              <a:buFont typeface="Arial"/>
              <a:buChar char="•"/>
            </a:pPr>
            <a:r>
              <a:rPr lang="sv-SE" sz="2698" dirty="0" smtClean="0"/>
              <a:t>Ökad </a:t>
            </a:r>
            <a:r>
              <a:rPr lang="sv-SE" sz="2698" dirty="0"/>
              <a:t>mikrobiell aktivitet, vilket underlättar näringscykling</a:t>
            </a:r>
            <a:r>
              <a:rPr lang="sv-SE" sz="2698" dirty="0" smtClean="0"/>
              <a:t>.</a:t>
            </a:r>
          </a:p>
          <a:p>
            <a:pPr marL="582647" lvl="1" indent="-291323" algn="just">
              <a:lnSpc>
                <a:spcPct val="250037"/>
              </a:lnSpc>
              <a:buSzPts val="2698"/>
              <a:buFont typeface="Arial"/>
              <a:buChar char="•"/>
            </a:pPr>
            <a:r>
              <a:rPr lang="sv-SE" sz="2698" dirty="0" smtClean="0"/>
              <a:t>Förbättrad </a:t>
            </a:r>
            <a:r>
              <a:rPr lang="sv-SE" sz="2698" dirty="0"/>
              <a:t>vattenretention, vilket är avgörande under torka.</a:t>
            </a:r>
            <a:r>
              <a:rPr lang="en-US" sz="2698" b="0" i="0" u="none" strike="noStrike" cap="none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</p:txBody>
      </p:sp>
      <p:sp>
        <p:nvSpPr>
          <p:cNvPr id="153" name="Google Shape;153;p5"/>
          <p:cNvSpPr/>
          <p:nvPr/>
        </p:nvSpPr>
        <p:spPr>
          <a:xfrm>
            <a:off x="16035975" y="7804739"/>
            <a:ext cx="2005102" cy="2061320"/>
          </a:xfrm>
          <a:custGeom>
            <a:avLst/>
            <a:gdLst/>
            <a:ahLst/>
            <a:cxnLst/>
            <a:rect l="l" t="t" r="r" b="b"/>
            <a:pathLst>
              <a:path w="2005102" h="2061320" extrusionOk="0">
                <a:moveTo>
                  <a:pt x="0" y="0"/>
                </a:moveTo>
                <a:lnTo>
                  <a:pt x="2005102" y="0"/>
                </a:lnTo>
                <a:lnTo>
                  <a:pt x="2005102" y="2061320"/>
                </a:lnTo>
                <a:lnTo>
                  <a:pt x="0" y="206132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54" name="Google Shape;154;p5"/>
          <p:cNvSpPr txBox="1"/>
          <p:nvPr/>
        </p:nvSpPr>
        <p:spPr>
          <a:xfrm>
            <a:off x="589745" y="385397"/>
            <a:ext cx="17013300" cy="7969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>
              <a:lnSpc>
                <a:spcPct val="140010"/>
              </a:lnSpc>
            </a:pPr>
            <a:r>
              <a:rPr lang="sv-SE" sz="3699" b="1" dirty="0"/>
              <a:t>Exempel på hur jordhälsa förbättrar skörden med hjälp av kompost:</a:t>
            </a:r>
            <a:endParaRPr dirty="0"/>
          </a:p>
        </p:txBody>
      </p:sp>
      <p:sp>
        <p:nvSpPr>
          <p:cNvPr id="155" name="Google Shape;155;p5"/>
          <p:cNvSpPr txBox="1"/>
          <p:nvPr/>
        </p:nvSpPr>
        <p:spPr>
          <a:xfrm>
            <a:off x="589745" y="1158659"/>
            <a:ext cx="17013300" cy="20759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just">
              <a:lnSpc>
                <a:spcPct val="250037"/>
              </a:lnSpc>
            </a:pPr>
            <a:r>
              <a:rPr lang="en-US" sz="2698" b="1" dirty="0" err="1"/>
              <a:t>Nyckelinsikt</a:t>
            </a:r>
            <a:r>
              <a:rPr lang="en-US" sz="2698" b="1" dirty="0"/>
              <a:t>: </a:t>
            </a:r>
            <a:endParaRPr lang="en-US" sz="2698" b="1" dirty="0" smtClean="0"/>
          </a:p>
          <a:p>
            <a:pPr lvl="0" algn="just">
              <a:lnSpc>
                <a:spcPct val="250037"/>
              </a:lnSpc>
            </a:pPr>
            <a:r>
              <a:rPr lang="en-US" sz="2698" dirty="0"/>
              <a:t>Frisk </a:t>
            </a:r>
            <a:r>
              <a:rPr lang="en-US" sz="2698" dirty="0" err="1"/>
              <a:t>jord</a:t>
            </a:r>
            <a:r>
              <a:rPr lang="en-US" sz="2698" dirty="0"/>
              <a:t> </a:t>
            </a:r>
            <a:r>
              <a:rPr lang="en-US" sz="2698" dirty="0" err="1"/>
              <a:t>påverkar</a:t>
            </a:r>
            <a:r>
              <a:rPr lang="en-US" sz="2698" dirty="0"/>
              <a:t> </a:t>
            </a:r>
            <a:r>
              <a:rPr lang="en-US" sz="2698" dirty="0" err="1"/>
              <a:t>direkt</a:t>
            </a:r>
            <a:r>
              <a:rPr lang="en-US" sz="2698" dirty="0"/>
              <a:t> </a:t>
            </a:r>
            <a:r>
              <a:rPr lang="en-US" sz="2698" dirty="0" err="1"/>
              <a:t>jordbrukets</a:t>
            </a:r>
            <a:r>
              <a:rPr lang="en-US" sz="2698" dirty="0"/>
              <a:t> </a:t>
            </a:r>
            <a:r>
              <a:rPr lang="en-US" sz="2698" dirty="0" err="1"/>
              <a:t>produktivitet</a:t>
            </a:r>
            <a:r>
              <a:rPr lang="en-US" sz="2698" dirty="0"/>
              <a:t>.</a:t>
            </a:r>
            <a:endParaRPr dirty="0"/>
          </a:p>
        </p:txBody>
      </p:sp>
      <p:sp>
        <p:nvSpPr>
          <p:cNvPr id="156" name="Google Shape;156;p5"/>
          <p:cNvSpPr txBox="1"/>
          <p:nvPr/>
        </p:nvSpPr>
        <p:spPr>
          <a:xfrm>
            <a:off x="742238" y="9041253"/>
            <a:ext cx="14551500" cy="10379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just">
              <a:lnSpc>
                <a:spcPct val="250037"/>
              </a:lnSpc>
            </a:pPr>
            <a:r>
              <a:rPr lang="en-US" sz="2698" b="1" dirty="0" err="1"/>
              <a:t>Stödjande</a:t>
            </a:r>
            <a:r>
              <a:rPr lang="en-US" sz="2698" b="1" dirty="0"/>
              <a:t> </a:t>
            </a:r>
            <a:r>
              <a:rPr lang="en-US" sz="2698" b="1" dirty="0" err="1"/>
              <a:t>bevis</a:t>
            </a:r>
            <a:r>
              <a:rPr lang="en-US" sz="2698" b="1" dirty="0" smtClean="0"/>
              <a:t>: </a:t>
            </a:r>
            <a:r>
              <a:rPr lang="en-US" sz="2698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Soil Association, </a:t>
            </a:r>
            <a:r>
              <a:rPr lang="en-US" sz="2698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n.d.</a:t>
            </a:r>
            <a:r>
              <a:rPr lang="en-US" sz="2698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USDA Research, 2014, Organic Center, 2021</a:t>
            </a:r>
            <a:endParaRPr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5B27A"/>
        </a:solidFill>
        <a:effectLst/>
      </p:bgPr>
    </p:bg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1" name="Google Shape;161;p6"/>
          <p:cNvGrpSpPr/>
          <p:nvPr/>
        </p:nvGrpSpPr>
        <p:grpSpPr>
          <a:xfrm>
            <a:off x="0" y="2614573"/>
            <a:ext cx="7444436" cy="7672427"/>
            <a:chOff x="0" y="0"/>
            <a:chExt cx="2268884" cy="2338370"/>
          </a:xfrm>
        </p:grpSpPr>
        <p:sp>
          <p:nvSpPr>
            <p:cNvPr id="162" name="Google Shape;162;p6"/>
            <p:cNvSpPr/>
            <p:nvPr/>
          </p:nvSpPr>
          <p:spPr>
            <a:xfrm>
              <a:off x="0" y="0"/>
              <a:ext cx="2268884" cy="2338370"/>
            </a:xfrm>
            <a:custGeom>
              <a:avLst/>
              <a:gdLst/>
              <a:ahLst/>
              <a:cxnLst/>
              <a:rect l="l" t="t" r="r" b="b"/>
              <a:pathLst>
                <a:path w="2268884" h="2338370" extrusionOk="0">
                  <a:moveTo>
                    <a:pt x="1134442" y="0"/>
                  </a:moveTo>
                  <a:cubicBezTo>
                    <a:pt x="507907" y="0"/>
                    <a:pt x="0" y="523462"/>
                    <a:pt x="0" y="1169185"/>
                  </a:cubicBezTo>
                  <a:cubicBezTo>
                    <a:pt x="0" y="1814908"/>
                    <a:pt x="507907" y="2338370"/>
                    <a:pt x="1134442" y="2338370"/>
                  </a:cubicBezTo>
                  <a:cubicBezTo>
                    <a:pt x="1760977" y="2338370"/>
                    <a:pt x="2268884" y="1814908"/>
                    <a:pt x="2268884" y="1169185"/>
                  </a:cubicBezTo>
                  <a:cubicBezTo>
                    <a:pt x="2268884" y="523462"/>
                    <a:pt x="1760977" y="0"/>
                    <a:pt x="1134442" y="0"/>
                  </a:cubicBezTo>
                  <a:close/>
                </a:path>
              </a:pathLst>
            </a:custGeom>
            <a:solidFill>
              <a:srgbClr val="4D73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163;p6"/>
            <p:cNvSpPr txBox="1"/>
            <p:nvPr/>
          </p:nvSpPr>
          <p:spPr>
            <a:xfrm>
              <a:off x="212708" y="181122"/>
              <a:ext cx="1843468" cy="193802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4" name="Google Shape;164;p6"/>
          <p:cNvSpPr/>
          <p:nvPr/>
        </p:nvSpPr>
        <p:spPr>
          <a:xfrm>
            <a:off x="197771" y="2922564"/>
            <a:ext cx="7010588" cy="7090396"/>
          </a:xfrm>
          <a:custGeom>
            <a:avLst/>
            <a:gdLst/>
            <a:ahLst/>
            <a:cxnLst/>
            <a:rect l="l" t="t" r="r" b="b"/>
            <a:pathLst>
              <a:path w="1086124" h="1098488" extrusionOk="0">
                <a:moveTo>
                  <a:pt x="543062" y="0"/>
                </a:moveTo>
                <a:cubicBezTo>
                  <a:pt x="243137" y="0"/>
                  <a:pt x="0" y="245905"/>
                  <a:pt x="0" y="549244"/>
                </a:cubicBezTo>
                <a:cubicBezTo>
                  <a:pt x="0" y="852583"/>
                  <a:pt x="243137" y="1098488"/>
                  <a:pt x="543062" y="1098488"/>
                </a:cubicBezTo>
                <a:cubicBezTo>
                  <a:pt x="842987" y="1098488"/>
                  <a:pt x="1086124" y="852583"/>
                  <a:pt x="1086124" y="549244"/>
                </a:cubicBezTo>
                <a:cubicBezTo>
                  <a:pt x="1086124" y="245905"/>
                  <a:pt x="842987" y="0"/>
                  <a:pt x="543062" y="0"/>
                </a:cubicBez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l="-25899" r="-25898"/>
            </a:stretch>
          </a:blip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65" name="Google Shape;165;p6"/>
          <p:cNvGrpSpPr/>
          <p:nvPr/>
        </p:nvGrpSpPr>
        <p:grpSpPr>
          <a:xfrm>
            <a:off x="0" y="-144661"/>
            <a:ext cx="18288000" cy="2284960"/>
            <a:chOff x="0" y="-38100"/>
            <a:chExt cx="4816593" cy="601800"/>
          </a:xfrm>
        </p:grpSpPr>
        <p:sp>
          <p:nvSpPr>
            <p:cNvPr id="166" name="Google Shape;166;p6"/>
            <p:cNvSpPr/>
            <p:nvPr/>
          </p:nvSpPr>
          <p:spPr>
            <a:xfrm>
              <a:off x="0" y="0"/>
              <a:ext cx="4816592" cy="563700"/>
            </a:xfrm>
            <a:custGeom>
              <a:avLst/>
              <a:gdLst/>
              <a:ahLst/>
              <a:cxnLst/>
              <a:rect l="l" t="t" r="r" b="b"/>
              <a:pathLst>
                <a:path w="4816592" h="563700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563700"/>
                  </a:lnTo>
                  <a:lnTo>
                    <a:pt x="0" y="563700"/>
                  </a:lnTo>
                  <a:close/>
                </a:path>
              </a:pathLst>
            </a:custGeom>
            <a:solidFill>
              <a:srgbClr val="C5E7B0"/>
            </a:solidFill>
            <a:ln>
              <a:noFill/>
            </a:ln>
          </p:spPr>
        </p:sp>
        <p:sp>
          <p:nvSpPr>
            <p:cNvPr id="167" name="Google Shape;167;p6"/>
            <p:cNvSpPr txBox="1"/>
            <p:nvPr/>
          </p:nvSpPr>
          <p:spPr>
            <a:xfrm>
              <a:off x="0" y="-38100"/>
              <a:ext cx="4816593" cy="60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8" name="Google Shape;168;p6"/>
          <p:cNvSpPr txBox="1"/>
          <p:nvPr/>
        </p:nvSpPr>
        <p:spPr>
          <a:xfrm>
            <a:off x="7708504" y="2172814"/>
            <a:ext cx="10349100" cy="80375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just">
              <a:lnSpc>
                <a:spcPct val="215042"/>
              </a:lnSpc>
            </a:pPr>
            <a:r>
              <a:rPr lang="en-US" sz="2699" b="1" dirty="0" err="1"/>
              <a:t>Rotat</a:t>
            </a:r>
            <a:r>
              <a:rPr lang="en-US" sz="2699" b="1" dirty="0"/>
              <a:t> i </a:t>
            </a:r>
            <a:r>
              <a:rPr lang="en-US" sz="2699" b="1" dirty="0" err="1"/>
              <a:t>naturliga</a:t>
            </a:r>
            <a:r>
              <a:rPr lang="en-US" sz="2699" b="1" dirty="0"/>
              <a:t> </a:t>
            </a:r>
            <a:r>
              <a:rPr lang="en-US" sz="2699" b="1" dirty="0" err="1" smtClean="0"/>
              <a:t>ekosystem</a:t>
            </a:r>
            <a:endParaRPr dirty="0"/>
          </a:p>
          <a:p>
            <a:pPr marL="582925" lvl="1" indent="-291462" algn="just">
              <a:lnSpc>
                <a:spcPct val="215042"/>
              </a:lnSpc>
              <a:buSzPts val="2699"/>
              <a:buFont typeface="Arial"/>
              <a:buChar char="•"/>
            </a:pPr>
            <a:r>
              <a:rPr lang="sv-SE" sz="2699" b="1" dirty="0"/>
              <a:t>Metoderna härmar naturliga cykler</a:t>
            </a:r>
            <a:r>
              <a:rPr lang="sv-SE" sz="2699" dirty="0"/>
              <a:t>: näringscykling, nedbrytning av organiskt material och symbiotiska relationer</a:t>
            </a:r>
            <a:r>
              <a:rPr lang="sv-SE" sz="2699" dirty="0" smtClean="0"/>
              <a:t>.</a:t>
            </a:r>
            <a:endParaRPr dirty="0"/>
          </a:p>
          <a:p>
            <a:pPr lvl="0" algn="just">
              <a:lnSpc>
                <a:spcPct val="215042"/>
              </a:lnSpc>
            </a:pPr>
            <a:r>
              <a:rPr lang="en-US" sz="2699" b="1" dirty="0" err="1" smtClean="0"/>
              <a:t>Nyckelprinciper</a:t>
            </a:r>
            <a:endParaRPr dirty="0"/>
          </a:p>
          <a:p>
            <a:pPr marL="582925" lvl="1" indent="-291462">
              <a:lnSpc>
                <a:spcPct val="215042"/>
              </a:lnSpc>
              <a:buSzPts val="2699"/>
              <a:buFont typeface="Arial"/>
              <a:buChar char="•"/>
            </a:pPr>
            <a:r>
              <a:rPr lang="sv-SE" sz="2699" b="1" dirty="0"/>
              <a:t>Näringscykling: </a:t>
            </a:r>
            <a:r>
              <a:rPr lang="sv-SE" sz="2699" dirty="0"/>
              <a:t>Återvinning av näringsämnen genom interaktioner mellan växter och djur för att minska beroendet av kemiska insatsvaror.</a:t>
            </a:r>
            <a:endParaRPr dirty="0"/>
          </a:p>
          <a:p>
            <a:pPr marL="582925" lvl="1" indent="-291462" algn="just">
              <a:lnSpc>
                <a:spcPct val="215042"/>
              </a:lnSpc>
              <a:buSzPts val="2699"/>
              <a:buFont typeface="Arial"/>
              <a:buChar char="•"/>
            </a:pPr>
            <a:r>
              <a:rPr lang="sv-SE" sz="2699" b="1" dirty="0"/>
              <a:t>Jordstörning: </a:t>
            </a:r>
            <a:r>
              <a:rPr lang="sv-SE" sz="2699" dirty="0"/>
              <a:t>Minimering av jordbearbetning för att återställa jordstrukturen och förbättra vattenretention</a:t>
            </a:r>
            <a:r>
              <a:rPr lang="sv-SE" sz="2699" dirty="0" smtClean="0"/>
              <a:t>.</a:t>
            </a:r>
            <a:endParaRPr dirty="0"/>
          </a:p>
        </p:txBody>
      </p:sp>
      <p:sp>
        <p:nvSpPr>
          <p:cNvPr id="169" name="Google Shape;169;p6"/>
          <p:cNvSpPr txBox="1"/>
          <p:nvPr/>
        </p:nvSpPr>
        <p:spPr>
          <a:xfrm>
            <a:off x="3341550" y="376175"/>
            <a:ext cx="13170000" cy="162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12000"/>
              </a:lnSpc>
            </a:pPr>
            <a:r>
              <a:rPr lang="sv-SE" sz="4700" b="1" dirty="0"/>
              <a:t>Sektion 2: Teoretiska grunder – Historisk kontext och regenerativt </a:t>
            </a:r>
            <a:r>
              <a:rPr lang="sv-SE" sz="4700" b="1" dirty="0" smtClean="0"/>
              <a:t>jordbruk</a:t>
            </a:r>
            <a:endParaRPr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5B27A"/>
        </a:solidFill>
        <a:effectLst/>
      </p:bgPr>
    </p:bg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" name="Google Shape;174;p7"/>
          <p:cNvGrpSpPr/>
          <p:nvPr/>
        </p:nvGrpSpPr>
        <p:grpSpPr>
          <a:xfrm>
            <a:off x="0" y="-144661"/>
            <a:ext cx="18288000" cy="2284960"/>
            <a:chOff x="0" y="-38100"/>
            <a:chExt cx="4816593" cy="601800"/>
          </a:xfrm>
        </p:grpSpPr>
        <p:sp>
          <p:nvSpPr>
            <p:cNvPr id="175" name="Google Shape;175;p7"/>
            <p:cNvSpPr/>
            <p:nvPr/>
          </p:nvSpPr>
          <p:spPr>
            <a:xfrm>
              <a:off x="0" y="0"/>
              <a:ext cx="4816592" cy="563700"/>
            </a:xfrm>
            <a:custGeom>
              <a:avLst/>
              <a:gdLst/>
              <a:ahLst/>
              <a:cxnLst/>
              <a:rect l="l" t="t" r="r" b="b"/>
              <a:pathLst>
                <a:path w="4816592" h="563700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563700"/>
                  </a:lnTo>
                  <a:lnTo>
                    <a:pt x="0" y="563700"/>
                  </a:lnTo>
                  <a:close/>
                </a:path>
              </a:pathLst>
            </a:custGeom>
            <a:solidFill>
              <a:srgbClr val="C5E7B0"/>
            </a:solidFill>
            <a:ln>
              <a:noFill/>
            </a:ln>
          </p:spPr>
        </p:sp>
        <p:sp>
          <p:nvSpPr>
            <p:cNvPr id="176" name="Google Shape;176;p7"/>
            <p:cNvSpPr txBox="1"/>
            <p:nvPr/>
          </p:nvSpPr>
          <p:spPr>
            <a:xfrm>
              <a:off x="0" y="-38100"/>
              <a:ext cx="4816593" cy="60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77" name="Google Shape;177;p7"/>
          <p:cNvSpPr txBox="1"/>
          <p:nvPr/>
        </p:nvSpPr>
        <p:spPr>
          <a:xfrm>
            <a:off x="3278475" y="376175"/>
            <a:ext cx="14681700" cy="162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12000"/>
              </a:lnSpc>
            </a:pPr>
            <a:r>
              <a:rPr lang="sv-SE" sz="4700" b="1" dirty="0"/>
              <a:t>Sektion 2: Teoretiska grunder - Historisk kontext och regenerativt jordbruk</a:t>
            </a:r>
            <a:endParaRPr dirty="0"/>
          </a:p>
        </p:txBody>
      </p:sp>
      <p:sp>
        <p:nvSpPr>
          <p:cNvPr id="178" name="Google Shape;178;p7"/>
          <p:cNvSpPr txBox="1"/>
          <p:nvPr/>
        </p:nvSpPr>
        <p:spPr>
          <a:xfrm>
            <a:off x="7610913" y="2699696"/>
            <a:ext cx="10349130" cy="7144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just">
              <a:lnSpc>
                <a:spcPct val="215042"/>
              </a:lnSpc>
            </a:pPr>
            <a:r>
              <a:rPr lang="en-US" sz="2699" b="1" dirty="0" err="1"/>
              <a:t>Historisk</a:t>
            </a:r>
            <a:r>
              <a:rPr lang="en-US" sz="2699" b="1" dirty="0"/>
              <a:t> </a:t>
            </a:r>
            <a:r>
              <a:rPr lang="en-US" sz="2699" b="1" dirty="0" err="1"/>
              <a:t>förändring</a:t>
            </a:r>
            <a:r>
              <a:rPr lang="en-US" sz="2699" b="1" dirty="0"/>
              <a:t> </a:t>
            </a:r>
            <a:r>
              <a:rPr lang="en-US" sz="2699" b="1" dirty="0" err="1"/>
              <a:t>inom</a:t>
            </a:r>
            <a:r>
              <a:rPr lang="en-US" sz="2699" b="1" dirty="0"/>
              <a:t> </a:t>
            </a:r>
            <a:r>
              <a:rPr lang="en-US" sz="2699" b="1" dirty="0" err="1" smtClean="0"/>
              <a:t>jordbruket</a:t>
            </a:r>
            <a:endParaRPr dirty="0"/>
          </a:p>
          <a:p>
            <a:pPr marL="582925" lvl="1" indent="-291462" algn="just">
              <a:lnSpc>
                <a:spcPct val="215042"/>
              </a:lnSpc>
              <a:buSzPts val="2699"/>
              <a:buFont typeface="Arial"/>
              <a:buChar char="•"/>
            </a:pPr>
            <a:r>
              <a:rPr lang="sv-SE" sz="2699" dirty="0"/>
              <a:t>Traditionellt jordbruk var anpassat till naturliga </a:t>
            </a:r>
            <a:r>
              <a:rPr lang="sv-SE" sz="2699" dirty="0" err="1"/>
              <a:t>system.Industriellt</a:t>
            </a:r>
            <a:r>
              <a:rPr lang="sv-SE" sz="2699" dirty="0"/>
              <a:t> jordbruk ledde till markförstöring (erosion, fertilitetsförlust, minskad biologisk mångfald</a:t>
            </a:r>
            <a:r>
              <a:rPr lang="sv-SE" sz="2699" dirty="0" smtClean="0"/>
              <a:t>).</a:t>
            </a:r>
            <a:endParaRPr dirty="0"/>
          </a:p>
          <a:p>
            <a:pPr lvl="0" algn="just">
              <a:lnSpc>
                <a:spcPct val="215042"/>
              </a:lnSpc>
            </a:pPr>
            <a:r>
              <a:rPr lang="en-US" sz="2699" b="1" dirty="0" err="1"/>
              <a:t>Regenerativt</a:t>
            </a:r>
            <a:r>
              <a:rPr lang="en-US" sz="2699" b="1" dirty="0"/>
              <a:t> </a:t>
            </a:r>
            <a:r>
              <a:rPr lang="en-US" sz="2699" b="1" dirty="0" err="1"/>
              <a:t>jordbruks</a:t>
            </a:r>
            <a:r>
              <a:rPr lang="en-US" sz="2699" b="1" dirty="0"/>
              <a:t> </a:t>
            </a:r>
            <a:r>
              <a:rPr lang="en-US" sz="2699" b="1" dirty="0" err="1" smtClean="0"/>
              <a:t>ursprung</a:t>
            </a:r>
            <a:endParaRPr dirty="0"/>
          </a:p>
          <a:p>
            <a:pPr marL="582925" lvl="1" indent="-291462" algn="just">
              <a:lnSpc>
                <a:spcPct val="215042"/>
              </a:lnSpc>
              <a:buSzPts val="2699"/>
              <a:buFont typeface="Arial"/>
              <a:buChar char="•"/>
            </a:pPr>
            <a:r>
              <a:rPr lang="sv-SE" sz="2699" dirty="0"/>
              <a:t>Uppstod som ett svar på de negativa effekterna av industriellt </a:t>
            </a:r>
            <a:r>
              <a:rPr lang="sv-SE" sz="2699" dirty="0" err="1"/>
              <a:t>jordbruk.Fokus</a:t>
            </a:r>
            <a:r>
              <a:rPr lang="sv-SE" sz="2699" dirty="0"/>
              <a:t> på att återställa jordhälsa med hjälp av ekologiska principer</a:t>
            </a:r>
            <a:r>
              <a:rPr lang="sv-SE" sz="2699" dirty="0" smtClean="0"/>
              <a:t>.</a:t>
            </a:r>
            <a:endParaRPr dirty="0"/>
          </a:p>
        </p:txBody>
      </p:sp>
      <p:grpSp>
        <p:nvGrpSpPr>
          <p:cNvPr id="179" name="Google Shape;179;p7"/>
          <p:cNvGrpSpPr/>
          <p:nvPr/>
        </p:nvGrpSpPr>
        <p:grpSpPr>
          <a:xfrm>
            <a:off x="0" y="2614573"/>
            <a:ext cx="7444436" cy="7672427"/>
            <a:chOff x="0" y="0"/>
            <a:chExt cx="2268884" cy="2338370"/>
          </a:xfrm>
        </p:grpSpPr>
        <p:sp>
          <p:nvSpPr>
            <p:cNvPr id="180" name="Google Shape;180;p7"/>
            <p:cNvSpPr/>
            <p:nvPr/>
          </p:nvSpPr>
          <p:spPr>
            <a:xfrm>
              <a:off x="0" y="0"/>
              <a:ext cx="2268884" cy="2338370"/>
            </a:xfrm>
            <a:custGeom>
              <a:avLst/>
              <a:gdLst/>
              <a:ahLst/>
              <a:cxnLst/>
              <a:rect l="l" t="t" r="r" b="b"/>
              <a:pathLst>
                <a:path w="2268884" h="2338370" extrusionOk="0">
                  <a:moveTo>
                    <a:pt x="1134442" y="0"/>
                  </a:moveTo>
                  <a:cubicBezTo>
                    <a:pt x="507907" y="0"/>
                    <a:pt x="0" y="523462"/>
                    <a:pt x="0" y="1169185"/>
                  </a:cubicBezTo>
                  <a:cubicBezTo>
                    <a:pt x="0" y="1814908"/>
                    <a:pt x="507907" y="2338370"/>
                    <a:pt x="1134442" y="2338370"/>
                  </a:cubicBezTo>
                  <a:cubicBezTo>
                    <a:pt x="1760977" y="2338370"/>
                    <a:pt x="2268884" y="1814908"/>
                    <a:pt x="2268884" y="1169185"/>
                  </a:cubicBezTo>
                  <a:cubicBezTo>
                    <a:pt x="2268884" y="523462"/>
                    <a:pt x="1760977" y="0"/>
                    <a:pt x="1134442" y="0"/>
                  </a:cubicBezTo>
                  <a:close/>
                </a:path>
              </a:pathLst>
            </a:custGeom>
            <a:solidFill>
              <a:srgbClr val="4D73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181;p7"/>
            <p:cNvSpPr txBox="1"/>
            <p:nvPr/>
          </p:nvSpPr>
          <p:spPr>
            <a:xfrm>
              <a:off x="212708" y="181122"/>
              <a:ext cx="1843468" cy="193802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82" name="Google Shape;182;p7"/>
          <p:cNvSpPr/>
          <p:nvPr/>
        </p:nvSpPr>
        <p:spPr>
          <a:xfrm>
            <a:off x="197771" y="2922564"/>
            <a:ext cx="7010588" cy="7090396"/>
          </a:xfrm>
          <a:custGeom>
            <a:avLst/>
            <a:gdLst/>
            <a:ahLst/>
            <a:cxnLst/>
            <a:rect l="l" t="t" r="r" b="b"/>
            <a:pathLst>
              <a:path w="1086124" h="1098488" extrusionOk="0">
                <a:moveTo>
                  <a:pt x="543062" y="0"/>
                </a:moveTo>
                <a:cubicBezTo>
                  <a:pt x="243137" y="0"/>
                  <a:pt x="0" y="245905"/>
                  <a:pt x="0" y="549244"/>
                </a:cubicBezTo>
                <a:cubicBezTo>
                  <a:pt x="0" y="852583"/>
                  <a:pt x="243137" y="1098488"/>
                  <a:pt x="543062" y="1098488"/>
                </a:cubicBezTo>
                <a:cubicBezTo>
                  <a:pt x="842987" y="1098488"/>
                  <a:pt x="1086124" y="852583"/>
                  <a:pt x="1086124" y="549244"/>
                </a:cubicBezTo>
                <a:cubicBezTo>
                  <a:pt x="1086124" y="245905"/>
                  <a:pt x="842987" y="0"/>
                  <a:pt x="543062" y="0"/>
                </a:cubicBez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l="-25899" r="-25898"/>
            </a:stretch>
          </a:blip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5B27A"/>
        </a:solidFill>
        <a:effectLst/>
      </p:bgPr>
    </p:bg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7" name="Google Shape;187;p8"/>
          <p:cNvGrpSpPr/>
          <p:nvPr/>
        </p:nvGrpSpPr>
        <p:grpSpPr>
          <a:xfrm>
            <a:off x="0" y="2485014"/>
            <a:ext cx="7444436" cy="7801986"/>
            <a:chOff x="0" y="0"/>
            <a:chExt cx="2268884" cy="2377856"/>
          </a:xfrm>
        </p:grpSpPr>
        <p:sp>
          <p:nvSpPr>
            <p:cNvPr id="188" name="Google Shape;188;p8"/>
            <p:cNvSpPr/>
            <p:nvPr/>
          </p:nvSpPr>
          <p:spPr>
            <a:xfrm>
              <a:off x="0" y="0"/>
              <a:ext cx="2268884" cy="2377856"/>
            </a:xfrm>
            <a:custGeom>
              <a:avLst/>
              <a:gdLst/>
              <a:ahLst/>
              <a:cxnLst/>
              <a:rect l="l" t="t" r="r" b="b"/>
              <a:pathLst>
                <a:path w="2268884" h="2377856" extrusionOk="0">
                  <a:moveTo>
                    <a:pt x="1134442" y="0"/>
                  </a:moveTo>
                  <a:cubicBezTo>
                    <a:pt x="507907" y="0"/>
                    <a:pt x="0" y="532301"/>
                    <a:pt x="0" y="1188928"/>
                  </a:cubicBezTo>
                  <a:cubicBezTo>
                    <a:pt x="0" y="1845555"/>
                    <a:pt x="507907" y="2377856"/>
                    <a:pt x="1134442" y="2377856"/>
                  </a:cubicBezTo>
                  <a:cubicBezTo>
                    <a:pt x="1760977" y="2377856"/>
                    <a:pt x="2268884" y="1845555"/>
                    <a:pt x="2268884" y="1188928"/>
                  </a:cubicBezTo>
                  <a:cubicBezTo>
                    <a:pt x="2268884" y="532301"/>
                    <a:pt x="1760977" y="0"/>
                    <a:pt x="1134442" y="0"/>
                  </a:cubicBezTo>
                  <a:close/>
                </a:path>
              </a:pathLst>
            </a:custGeom>
            <a:solidFill>
              <a:srgbClr val="4D73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189;p8"/>
            <p:cNvSpPr txBox="1"/>
            <p:nvPr/>
          </p:nvSpPr>
          <p:spPr>
            <a:xfrm>
              <a:off x="212708" y="184824"/>
              <a:ext cx="1843468" cy="197010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90" name="Google Shape;190;p8"/>
          <p:cNvSpPr/>
          <p:nvPr/>
        </p:nvSpPr>
        <p:spPr>
          <a:xfrm>
            <a:off x="276192" y="2840809"/>
            <a:ext cx="6866139" cy="7090396"/>
          </a:xfrm>
          <a:custGeom>
            <a:avLst/>
            <a:gdLst/>
            <a:ahLst/>
            <a:cxnLst/>
            <a:rect l="l" t="t" r="r" b="b"/>
            <a:pathLst>
              <a:path w="1063745" h="1098488" extrusionOk="0">
                <a:moveTo>
                  <a:pt x="531872" y="0"/>
                </a:moveTo>
                <a:cubicBezTo>
                  <a:pt x="238127" y="0"/>
                  <a:pt x="0" y="245905"/>
                  <a:pt x="0" y="549244"/>
                </a:cubicBezTo>
                <a:cubicBezTo>
                  <a:pt x="0" y="852583"/>
                  <a:pt x="238127" y="1098488"/>
                  <a:pt x="531872" y="1098488"/>
                </a:cubicBezTo>
                <a:cubicBezTo>
                  <a:pt x="825617" y="1098488"/>
                  <a:pt x="1063745" y="852583"/>
                  <a:pt x="1063745" y="549244"/>
                </a:cubicBezTo>
                <a:cubicBezTo>
                  <a:pt x="1063745" y="245905"/>
                  <a:pt x="825617" y="0"/>
                  <a:pt x="531872" y="0"/>
                </a:cubicBez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l="-27495" r="-27497"/>
            </a:stretch>
          </a:blip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91" name="Google Shape;191;p8"/>
          <p:cNvGrpSpPr/>
          <p:nvPr/>
        </p:nvGrpSpPr>
        <p:grpSpPr>
          <a:xfrm>
            <a:off x="0" y="-144661"/>
            <a:ext cx="18288000" cy="2284960"/>
            <a:chOff x="0" y="-38100"/>
            <a:chExt cx="4816593" cy="601800"/>
          </a:xfrm>
        </p:grpSpPr>
        <p:sp>
          <p:nvSpPr>
            <p:cNvPr id="192" name="Google Shape;192;p8"/>
            <p:cNvSpPr/>
            <p:nvPr/>
          </p:nvSpPr>
          <p:spPr>
            <a:xfrm>
              <a:off x="0" y="0"/>
              <a:ext cx="4816592" cy="563700"/>
            </a:xfrm>
            <a:custGeom>
              <a:avLst/>
              <a:gdLst/>
              <a:ahLst/>
              <a:cxnLst/>
              <a:rect l="l" t="t" r="r" b="b"/>
              <a:pathLst>
                <a:path w="4816592" h="563700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563700"/>
                  </a:lnTo>
                  <a:lnTo>
                    <a:pt x="0" y="563700"/>
                  </a:lnTo>
                  <a:close/>
                </a:path>
              </a:pathLst>
            </a:custGeom>
            <a:solidFill>
              <a:srgbClr val="C5E7B0"/>
            </a:solidFill>
            <a:ln>
              <a:noFill/>
            </a:ln>
          </p:spPr>
        </p:sp>
        <p:sp>
          <p:nvSpPr>
            <p:cNvPr id="193" name="Google Shape;193;p8"/>
            <p:cNvSpPr txBox="1"/>
            <p:nvPr/>
          </p:nvSpPr>
          <p:spPr>
            <a:xfrm>
              <a:off x="0" y="-38100"/>
              <a:ext cx="4816593" cy="60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94" name="Google Shape;194;p8"/>
          <p:cNvSpPr txBox="1"/>
          <p:nvPr/>
        </p:nvSpPr>
        <p:spPr>
          <a:xfrm>
            <a:off x="3341550" y="376175"/>
            <a:ext cx="12996000" cy="162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12000"/>
              </a:lnSpc>
            </a:pPr>
            <a:r>
              <a:rPr lang="sv-SE" sz="4700" b="1" dirty="0"/>
              <a:t>Sektion 2: Teoretiska grunder – Historisk kontext och regenerativt jordbruk</a:t>
            </a:r>
            <a:endParaRPr dirty="0"/>
          </a:p>
        </p:txBody>
      </p:sp>
      <p:sp>
        <p:nvSpPr>
          <p:cNvPr id="195" name="Google Shape;195;p8"/>
          <p:cNvSpPr txBox="1"/>
          <p:nvPr/>
        </p:nvSpPr>
        <p:spPr>
          <a:xfrm>
            <a:off x="7595800" y="3111151"/>
            <a:ext cx="10349130" cy="62514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just">
              <a:lnSpc>
                <a:spcPct val="215042"/>
              </a:lnSpc>
            </a:pPr>
            <a:r>
              <a:rPr lang="en-US" sz="2699" b="1" dirty="0" err="1"/>
              <a:t>Organiskt</a:t>
            </a:r>
            <a:r>
              <a:rPr lang="en-US" sz="2699" b="1" dirty="0"/>
              <a:t> material och </a:t>
            </a:r>
            <a:r>
              <a:rPr lang="en-US" sz="2699" b="1" dirty="0" err="1" smtClean="0"/>
              <a:t>kolbindning</a:t>
            </a:r>
            <a:endParaRPr dirty="0" smtClean="0"/>
          </a:p>
          <a:p>
            <a:pPr marL="582925" lvl="1" indent="-291462" algn="just">
              <a:lnSpc>
                <a:spcPct val="215042"/>
              </a:lnSpc>
              <a:buSzPts val="2699"/>
              <a:buFont typeface="Arial"/>
              <a:buChar char="•"/>
            </a:pPr>
            <a:r>
              <a:rPr lang="sv-SE" sz="2699" dirty="0"/>
              <a:t>Jordens organiska material lagrar kol, vilket bidrar till att mildra </a:t>
            </a:r>
            <a:r>
              <a:rPr lang="sv-SE" sz="2699" dirty="0" err="1"/>
              <a:t>klimatförändringar.Återupplivar</a:t>
            </a:r>
            <a:r>
              <a:rPr lang="sv-SE" sz="2699" dirty="0"/>
              <a:t> traditionella metoder (växtföljd, organiska insatser, minimal jordstörning</a:t>
            </a:r>
            <a:r>
              <a:rPr lang="sv-SE" sz="2699" dirty="0" smtClean="0"/>
              <a:t>).</a:t>
            </a:r>
            <a:endParaRPr dirty="0"/>
          </a:p>
          <a:p>
            <a:pPr marL="0" marR="0" lvl="0" indent="0" algn="just" rtl="0">
              <a:lnSpc>
                <a:spcPct val="215042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699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 algn="just">
              <a:lnSpc>
                <a:spcPct val="215042"/>
              </a:lnSpc>
            </a:pPr>
            <a:r>
              <a:rPr lang="sv-SE" sz="2699" b="1" dirty="0"/>
              <a:t>Regenerativt jordbruk </a:t>
            </a:r>
            <a:r>
              <a:rPr lang="sv-SE" sz="2699" dirty="0"/>
              <a:t>hämtar kunskap från ekologi och traditionell </a:t>
            </a:r>
            <a:r>
              <a:rPr lang="sv-SE" sz="2699" dirty="0" err="1"/>
              <a:t>jordbruksexpertis</a:t>
            </a:r>
            <a:r>
              <a:rPr lang="sv-SE" sz="2699" dirty="0"/>
              <a:t> för att förbättra biologisk mångfald och hållbarhet</a:t>
            </a:r>
            <a:r>
              <a:rPr lang="sv-SE" sz="2699" dirty="0" smtClean="0"/>
              <a:t>.</a:t>
            </a:r>
            <a:r>
              <a:rPr lang="en-US" sz="2699" b="0" i="0" u="none" strike="noStrike" cap="none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5B27A"/>
        </a:solidFill>
        <a:effectLst/>
      </p:bgPr>
    </p:bg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0" name="Google Shape;200;p9"/>
          <p:cNvGrpSpPr/>
          <p:nvPr/>
        </p:nvGrpSpPr>
        <p:grpSpPr>
          <a:xfrm>
            <a:off x="0" y="-144661"/>
            <a:ext cx="18288000" cy="2284960"/>
            <a:chOff x="0" y="-38100"/>
            <a:chExt cx="4816593" cy="601800"/>
          </a:xfrm>
        </p:grpSpPr>
        <p:sp>
          <p:nvSpPr>
            <p:cNvPr id="201" name="Google Shape;201;p9"/>
            <p:cNvSpPr/>
            <p:nvPr/>
          </p:nvSpPr>
          <p:spPr>
            <a:xfrm>
              <a:off x="0" y="0"/>
              <a:ext cx="4816592" cy="563700"/>
            </a:xfrm>
            <a:custGeom>
              <a:avLst/>
              <a:gdLst/>
              <a:ahLst/>
              <a:cxnLst/>
              <a:rect l="l" t="t" r="r" b="b"/>
              <a:pathLst>
                <a:path w="4816592" h="563700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563700"/>
                  </a:lnTo>
                  <a:lnTo>
                    <a:pt x="0" y="563700"/>
                  </a:lnTo>
                  <a:close/>
                </a:path>
              </a:pathLst>
            </a:custGeom>
            <a:solidFill>
              <a:srgbClr val="C5E7B0"/>
            </a:solidFill>
            <a:ln>
              <a:noFill/>
            </a:ln>
          </p:spPr>
        </p:sp>
        <p:sp>
          <p:nvSpPr>
            <p:cNvPr id="202" name="Google Shape;202;p9"/>
            <p:cNvSpPr txBox="1"/>
            <p:nvPr/>
          </p:nvSpPr>
          <p:spPr>
            <a:xfrm>
              <a:off x="0" y="-38100"/>
              <a:ext cx="4816593" cy="60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03" name="Google Shape;203;p9"/>
          <p:cNvSpPr txBox="1"/>
          <p:nvPr/>
        </p:nvSpPr>
        <p:spPr>
          <a:xfrm>
            <a:off x="3354175" y="417625"/>
            <a:ext cx="14934000" cy="162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12000"/>
              </a:lnSpc>
            </a:pPr>
            <a:r>
              <a:rPr lang="sv-SE" sz="4700" b="1" dirty="0"/>
              <a:t>Sektion 2: Teoretiska grunder – Historisk kontext och regenerativt jordbruk</a:t>
            </a:r>
            <a:endParaRPr dirty="0"/>
          </a:p>
        </p:txBody>
      </p:sp>
      <p:sp>
        <p:nvSpPr>
          <p:cNvPr id="204" name="Google Shape;204;p9"/>
          <p:cNvSpPr txBox="1"/>
          <p:nvPr/>
        </p:nvSpPr>
        <p:spPr>
          <a:xfrm>
            <a:off x="7671483" y="2027829"/>
            <a:ext cx="10349100" cy="82866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just">
              <a:lnSpc>
                <a:spcPct val="215042"/>
              </a:lnSpc>
            </a:pPr>
            <a:r>
              <a:rPr lang="en-US" sz="2699" b="1" dirty="0" err="1"/>
              <a:t>Jordmikroorganismers</a:t>
            </a:r>
            <a:r>
              <a:rPr lang="en-US" sz="2699" b="1" dirty="0"/>
              <a:t> roll </a:t>
            </a:r>
            <a:r>
              <a:rPr lang="en-US" sz="2699" b="1" dirty="0" err="1"/>
              <a:t>för</a:t>
            </a:r>
            <a:r>
              <a:rPr lang="en-US" sz="2699" b="1" dirty="0"/>
              <a:t> </a:t>
            </a:r>
            <a:r>
              <a:rPr lang="en-US" sz="2699" b="1" dirty="0" err="1" smtClean="0"/>
              <a:t>jordhälsan</a:t>
            </a:r>
            <a:endParaRPr dirty="0"/>
          </a:p>
          <a:p>
            <a:pPr lvl="0" algn="just">
              <a:lnSpc>
                <a:spcPct val="215042"/>
              </a:lnSpc>
            </a:pPr>
            <a:r>
              <a:rPr lang="en-US" sz="2699" b="1" dirty="0" err="1"/>
              <a:t>Viktiga</a:t>
            </a:r>
            <a:r>
              <a:rPr lang="en-US" sz="2699" b="1" dirty="0"/>
              <a:t> roller</a:t>
            </a:r>
            <a:r>
              <a:rPr lang="en-US" sz="2699" b="1" dirty="0" smtClean="0"/>
              <a:t>: </a:t>
            </a:r>
            <a:endParaRPr dirty="0"/>
          </a:p>
          <a:p>
            <a:pPr marL="582925" lvl="1" indent="-291462" algn="just">
              <a:lnSpc>
                <a:spcPct val="150000"/>
              </a:lnSpc>
              <a:buSzPts val="2699"/>
              <a:buFont typeface="Arial"/>
              <a:buChar char="•"/>
            </a:pPr>
            <a:r>
              <a:rPr lang="sv-SE" sz="2699" dirty="0"/>
              <a:t>Bryter ner organiskt material och omvandlar det till näringsämnen</a:t>
            </a:r>
            <a:r>
              <a:rPr lang="sv-SE" sz="2699" dirty="0" smtClean="0"/>
              <a:t>.</a:t>
            </a:r>
          </a:p>
          <a:p>
            <a:pPr marL="582925" lvl="1" indent="-291462" algn="just">
              <a:lnSpc>
                <a:spcPct val="150000"/>
              </a:lnSpc>
              <a:buSzPts val="2699"/>
              <a:buFont typeface="Arial"/>
              <a:buChar char="•"/>
            </a:pPr>
            <a:r>
              <a:rPr lang="sv-SE" sz="2699" dirty="0" smtClean="0"/>
              <a:t>Fixerar </a:t>
            </a:r>
            <a:r>
              <a:rPr lang="sv-SE" sz="2699" dirty="0"/>
              <a:t>atmosfäriskt kväve och gör det tillgängligt för </a:t>
            </a:r>
            <a:r>
              <a:rPr lang="sv-SE" sz="2699" dirty="0" err="1"/>
              <a:t>växter.Undertrycker</a:t>
            </a:r>
            <a:r>
              <a:rPr lang="sv-SE" sz="2699" dirty="0"/>
              <a:t> </a:t>
            </a:r>
            <a:r>
              <a:rPr lang="sv-SE" sz="2699" dirty="0" err="1"/>
              <a:t>jordburna</a:t>
            </a:r>
            <a:r>
              <a:rPr lang="sv-SE" sz="2699" dirty="0"/>
              <a:t> </a:t>
            </a:r>
            <a:r>
              <a:rPr lang="sv-SE" sz="2699" dirty="0" err="1"/>
              <a:t>patogener</a:t>
            </a:r>
            <a:r>
              <a:rPr lang="sv-SE" sz="2699" dirty="0"/>
              <a:t> och minskar växtsjukdomar</a:t>
            </a:r>
            <a:r>
              <a:rPr lang="sv-SE" sz="2699" dirty="0" smtClean="0"/>
              <a:t>.</a:t>
            </a:r>
          </a:p>
          <a:p>
            <a:pPr marL="582925" lvl="1" indent="-291462" algn="just">
              <a:lnSpc>
                <a:spcPct val="150000"/>
              </a:lnSpc>
              <a:buSzPts val="2699"/>
              <a:buFont typeface="Arial"/>
              <a:buChar char="•"/>
            </a:pPr>
            <a:r>
              <a:rPr lang="sv-SE" sz="2699" dirty="0" smtClean="0"/>
              <a:t>Förbättrar </a:t>
            </a:r>
            <a:r>
              <a:rPr lang="sv-SE" sz="2699" dirty="0"/>
              <a:t>jordstrukturen genom att binda ihop partiklar</a:t>
            </a:r>
            <a:r>
              <a:rPr lang="en-US" sz="2699" b="0" i="0" u="none" strike="noStrike" cap="none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endParaRPr dirty="0" smtClean="0"/>
          </a:p>
          <a:p>
            <a:pPr lvl="0" algn="just">
              <a:lnSpc>
                <a:spcPct val="215042"/>
              </a:lnSpc>
            </a:pPr>
            <a:r>
              <a:rPr lang="en-US" sz="2699" b="1" dirty="0" err="1"/>
              <a:t>Fördelar</a:t>
            </a:r>
            <a:r>
              <a:rPr lang="en-US" sz="2699" b="1" dirty="0"/>
              <a:t> </a:t>
            </a:r>
            <a:r>
              <a:rPr lang="en-US" sz="2699" b="1" dirty="0" err="1"/>
              <a:t>för</a:t>
            </a:r>
            <a:r>
              <a:rPr lang="en-US" sz="2699" b="1" dirty="0"/>
              <a:t> </a:t>
            </a:r>
            <a:r>
              <a:rPr lang="en-US" sz="2699" b="1" dirty="0" err="1"/>
              <a:t>bönder</a:t>
            </a:r>
            <a:r>
              <a:rPr lang="en-US" sz="2699" b="1" dirty="0"/>
              <a:t>: </a:t>
            </a:r>
            <a:endParaRPr dirty="0"/>
          </a:p>
          <a:p>
            <a:pPr marL="582925" lvl="1" indent="-291462" algn="just">
              <a:lnSpc>
                <a:spcPct val="150000"/>
              </a:lnSpc>
              <a:buSzPts val="2699"/>
              <a:buFont typeface="Arial"/>
              <a:buChar char="•"/>
            </a:pPr>
            <a:r>
              <a:rPr lang="sv-SE" sz="2699" dirty="0"/>
              <a:t>Ökar skörden genom naturlig näringscykling</a:t>
            </a:r>
            <a:r>
              <a:rPr lang="sv-SE" sz="2699" dirty="0" smtClean="0"/>
              <a:t>.</a:t>
            </a:r>
          </a:p>
          <a:p>
            <a:pPr marL="582925" lvl="1" indent="-291462" algn="just">
              <a:lnSpc>
                <a:spcPct val="150000"/>
              </a:lnSpc>
              <a:buSzPts val="2699"/>
              <a:buFont typeface="Arial"/>
              <a:buChar char="•"/>
            </a:pPr>
            <a:r>
              <a:rPr lang="sv-SE" sz="2699" dirty="0" smtClean="0"/>
              <a:t>Minskar </a:t>
            </a:r>
            <a:r>
              <a:rPr lang="sv-SE" sz="2699" dirty="0"/>
              <a:t>beroendet av kemiska gödningsmedel och bekämpningsmedel</a:t>
            </a:r>
            <a:r>
              <a:rPr lang="en-US" sz="2699" b="0" i="0" u="none" strike="noStrike" cap="none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</p:txBody>
      </p:sp>
      <p:grpSp>
        <p:nvGrpSpPr>
          <p:cNvPr id="205" name="Google Shape;205;p9"/>
          <p:cNvGrpSpPr/>
          <p:nvPr/>
        </p:nvGrpSpPr>
        <p:grpSpPr>
          <a:xfrm>
            <a:off x="0" y="2485014"/>
            <a:ext cx="7444436" cy="7801986"/>
            <a:chOff x="0" y="0"/>
            <a:chExt cx="2268884" cy="2377856"/>
          </a:xfrm>
        </p:grpSpPr>
        <p:sp>
          <p:nvSpPr>
            <p:cNvPr id="206" name="Google Shape;206;p9"/>
            <p:cNvSpPr/>
            <p:nvPr/>
          </p:nvSpPr>
          <p:spPr>
            <a:xfrm>
              <a:off x="0" y="0"/>
              <a:ext cx="2268884" cy="2377856"/>
            </a:xfrm>
            <a:custGeom>
              <a:avLst/>
              <a:gdLst/>
              <a:ahLst/>
              <a:cxnLst/>
              <a:rect l="l" t="t" r="r" b="b"/>
              <a:pathLst>
                <a:path w="2268884" h="2377856" extrusionOk="0">
                  <a:moveTo>
                    <a:pt x="1134442" y="0"/>
                  </a:moveTo>
                  <a:cubicBezTo>
                    <a:pt x="507907" y="0"/>
                    <a:pt x="0" y="532301"/>
                    <a:pt x="0" y="1188928"/>
                  </a:cubicBezTo>
                  <a:cubicBezTo>
                    <a:pt x="0" y="1845555"/>
                    <a:pt x="507907" y="2377856"/>
                    <a:pt x="1134442" y="2377856"/>
                  </a:cubicBezTo>
                  <a:cubicBezTo>
                    <a:pt x="1760977" y="2377856"/>
                    <a:pt x="2268884" y="1845555"/>
                    <a:pt x="2268884" y="1188928"/>
                  </a:cubicBezTo>
                  <a:cubicBezTo>
                    <a:pt x="2268884" y="532301"/>
                    <a:pt x="1760977" y="0"/>
                    <a:pt x="1134442" y="0"/>
                  </a:cubicBezTo>
                  <a:close/>
                </a:path>
              </a:pathLst>
            </a:custGeom>
            <a:solidFill>
              <a:srgbClr val="4D73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207;p9"/>
            <p:cNvSpPr txBox="1"/>
            <p:nvPr/>
          </p:nvSpPr>
          <p:spPr>
            <a:xfrm>
              <a:off x="212708" y="184824"/>
              <a:ext cx="1843468" cy="197010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08" name="Google Shape;208;p9"/>
          <p:cNvSpPr/>
          <p:nvPr/>
        </p:nvSpPr>
        <p:spPr>
          <a:xfrm>
            <a:off x="276192" y="2840809"/>
            <a:ext cx="6866139" cy="7090396"/>
          </a:xfrm>
          <a:custGeom>
            <a:avLst/>
            <a:gdLst/>
            <a:ahLst/>
            <a:cxnLst/>
            <a:rect l="l" t="t" r="r" b="b"/>
            <a:pathLst>
              <a:path w="1063745" h="1098488" extrusionOk="0">
                <a:moveTo>
                  <a:pt x="531872" y="0"/>
                </a:moveTo>
                <a:cubicBezTo>
                  <a:pt x="238127" y="0"/>
                  <a:pt x="0" y="245905"/>
                  <a:pt x="0" y="549244"/>
                </a:cubicBezTo>
                <a:cubicBezTo>
                  <a:pt x="0" y="852583"/>
                  <a:pt x="238127" y="1098488"/>
                  <a:pt x="531872" y="1098488"/>
                </a:cubicBezTo>
                <a:cubicBezTo>
                  <a:pt x="825617" y="1098488"/>
                  <a:pt x="1063745" y="852583"/>
                  <a:pt x="1063745" y="549244"/>
                </a:cubicBezTo>
                <a:cubicBezTo>
                  <a:pt x="1063745" y="245905"/>
                  <a:pt x="825617" y="0"/>
                  <a:pt x="531872" y="0"/>
                </a:cubicBez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l="-27495" r="-27497"/>
            </a:stretch>
          </a:blip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5B27A"/>
        </a:solidFill>
        <a:effectLst/>
      </p:bgPr>
    </p:bg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3" name="Google Shape;213;p10"/>
          <p:cNvGrpSpPr/>
          <p:nvPr/>
        </p:nvGrpSpPr>
        <p:grpSpPr>
          <a:xfrm>
            <a:off x="0" y="-144661"/>
            <a:ext cx="18288000" cy="2284960"/>
            <a:chOff x="0" y="-38100"/>
            <a:chExt cx="4816593" cy="601800"/>
          </a:xfrm>
        </p:grpSpPr>
        <p:sp>
          <p:nvSpPr>
            <p:cNvPr id="214" name="Google Shape;214;p10"/>
            <p:cNvSpPr/>
            <p:nvPr/>
          </p:nvSpPr>
          <p:spPr>
            <a:xfrm>
              <a:off x="0" y="0"/>
              <a:ext cx="4816592" cy="563700"/>
            </a:xfrm>
            <a:custGeom>
              <a:avLst/>
              <a:gdLst/>
              <a:ahLst/>
              <a:cxnLst/>
              <a:rect l="l" t="t" r="r" b="b"/>
              <a:pathLst>
                <a:path w="4816592" h="563700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563700"/>
                  </a:lnTo>
                  <a:lnTo>
                    <a:pt x="0" y="563700"/>
                  </a:lnTo>
                  <a:close/>
                </a:path>
              </a:pathLst>
            </a:custGeom>
            <a:solidFill>
              <a:srgbClr val="C5E7B0"/>
            </a:solidFill>
            <a:ln>
              <a:noFill/>
            </a:ln>
          </p:spPr>
        </p:sp>
        <p:sp>
          <p:nvSpPr>
            <p:cNvPr id="215" name="Google Shape;215;p10"/>
            <p:cNvSpPr txBox="1"/>
            <p:nvPr/>
          </p:nvSpPr>
          <p:spPr>
            <a:xfrm>
              <a:off x="0" y="-38100"/>
              <a:ext cx="4816593" cy="60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16" name="Google Shape;216;p10"/>
          <p:cNvSpPr txBox="1"/>
          <p:nvPr/>
        </p:nvSpPr>
        <p:spPr>
          <a:xfrm>
            <a:off x="2786575" y="363850"/>
            <a:ext cx="15501300" cy="162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12000"/>
              </a:lnSpc>
            </a:pPr>
            <a:r>
              <a:rPr lang="sv-SE" sz="4700" b="1" dirty="0" smtClean="0"/>
              <a:t>Sektion </a:t>
            </a:r>
            <a:r>
              <a:rPr lang="sv-SE" sz="4700" b="1" dirty="0"/>
              <a:t>2: Teoretiska grunder – Fördelar med jordhälsa i regenerativt jordbruk.</a:t>
            </a:r>
            <a:endParaRPr dirty="0"/>
          </a:p>
        </p:txBody>
      </p:sp>
      <p:sp>
        <p:nvSpPr>
          <p:cNvPr id="217" name="Google Shape;217;p10"/>
          <p:cNvSpPr txBox="1"/>
          <p:nvPr/>
        </p:nvSpPr>
        <p:spPr>
          <a:xfrm>
            <a:off x="7257557" y="3427091"/>
            <a:ext cx="10573372" cy="62305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just">
              <a:lnSpc>
                <a:spcPct val="250055"/>
              </a:lnSpc>
            </a:pPr>
            <a:r>
              <a:rPr lang="en-US" sz="2699" b="1" dirty="0" err="1" smtClean="0"/>
              <a:t>Fördelar</a:t>
            </a:r>
            <a:endParaRPr dirty="0"/>
          </a:p>
          <a:p>
            <a:pPr marL="582925" lvl="1" indent="-291462" algn="just">
              <a:lnSpc>
                <a:spcPct val="250055"/>
              </a:lnSpc>
              <a:buSzPts val="2699"/>
              <a:buFont typeface="Arial"/>
              <a:buChar char="•"/>
            </a:pPr>
            <a:r>
              <a:rPr lang="sv-SE" sz="2699" b="1" dirty="0"/>
              <a:t>Förbättrad jordfertilitet: </a:t>
            </a:r>
            <a:r>
              <a:rPr lang="sv-SE" sz="2699" dirty="0"/>
              <a:t>Förbättrad näringscykling och organiskt material leder till bättre långsiktig jordhälsa och </a:t>
            </a:r>
            <a:r>
              <a:rPr lang="sv-SE" sz="2699" dirty="0" smtClean="0"/>
              <a:t>skördar.</a:t>
            </a:r>
          </a:p>
          <a:p>
            <a:pPr marL="582925" lvl="1" indent="-291462" algn="just">
              <a:lnSpc>
                <a:spcPct val="250055"/>
              </a:lnSpc>
              <a:buSzPts val="2699"/>
              <a:buFont typeface="Arial"/>
              <a:buChar char="•"/>
            </a:pPr>
            <a:r>
              <a:rPr lang="sv-SE" sz="2699" b="1" dirty="0" smtClean="0"/>
              <a:t>Biologisk </a:t>
            </a:r>
            <a:r>
              <a:rPr lang="sv-SE" sz="2699" b="1" dirty="0"/>
              <a:t>mångfald: </a:t>
            </a:r>
            <a:r>
              <a:rPr lang="sv-SE" sz="2699" dirty="0"/>
              <a:t>Stödjer olika ekosystem, uppmuntrar nyttiga jordorganismer och minskar trycket från skadedjur och sjukdomar.</a:t>
            </a:r>
            <a:endParaRPr dirty="0"/>
          </a:p>
        </p:txBody>
      </p:sp>
      <p:grpSp>
        <p:nvGrpSpPr>
          <p:cNvPr id="218" name="Google Shape;218;p10"/>
          <p:cNvGrpSpPr/>
          <p:nvPr/>
        </p:nvGrpSpPr>
        <p:grpSpPr>
          <a:xfrm>
            <a:off x="0" y="2419581"/>
            <a:ext cx="7257557" cy="7867419"/>
            <a:chOff x="0" y="0"/>
            <a:chExt cx="2211928" cy="2397799"/>
          </a:xfrm>
        </p:grpSpPr>
        <p:sp>
          <p:nvSpPr>
            <p:cNvPr id="219" name="Google Shape;219;p10"/>
            <p:cNvSpPr/>
            <p:nvPr/>
          </p:nvSpPr>
          <p:spPr>
            <a:xfrm>
              <a:off x="0" y="0"/>
              <a:ext cx="2211928" cy="2397799"/>
            </a:xfrm>
            <a:custGeom>
              <a:avLst/>
              <a:gdLst/>
              <a:ahLst/>
              <a:cxnLst/>
              <a:rect l="l" t="t" r="r" b="b"/>
              <a:pathLst>
                <a:path w="2211928" h="2397799" extrusionOk="0">
                  <a:moveTo>
                    <a:pt x="1105964" y="0"/>
                  </a:moveTo>
                  <a:cubicBezTo>
                    <a:pt x="495157" y="0"/>
                    <a:pt x="0" y="536766"/>
                    <a:pt x="0" y="1198899"/>
                  </a:cubicBezTo>
                  <a:cubicBezTo>
                    <a:pt x="0" y="1861033"/>
                    <a:pt x="495157" y="2397799"/>
                    <a:pt x="1105964" y="2397799"/>
                  </a:cubicBezTo>
                  <a:cubicBezTo>
                    <a:pt x="1716771" y="2397799"/>
                    <a:pt x="2211928" y="1861033"/>
                    <a:pt x="2211928" y="1198899"/>
                  </a:cubicBezTo>
                  <a:cubicBezTo>
                    <a:pt x="2211928" y="536766"/>
                    <a:pt x="1716771" y="0"/>
                    <a:pt x="1105964" y="0"/>
                  </a:cubicBezTo>
                  <a:close/>
                </a:path>
              </a:pathLst>
            </a:custGeom>
            <a:solidFill>
              <a:srgbClr val="4D73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220;p10"/>
            <p:cNvSpPr txBox="1"/>
            <p:nvPr/>
          </p:nvSpPr>
          <p:spPr>
            <a:xfrm>
              <a:off x="207368" y="186694"/>
              <a:ext cx="1797191" cy="198631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21" name="Google Shape;221;p10"/>
          <p:cNvSpPr/>
          <p:nvPr/>
        </p:nvSpPr>
        <p:spPr>
          <a:xfrm>
            <a:off x="194286" y="2817495"/>
            <a:ext cx="6816302" cy="7090396"/>
          </a:xfrm>
          <a:custGeom>
            <a:avLst/>
            <a:gdLst/>
            <a:ahLst/>
            <a:cxnLst/>
            <a:rect l="l" t="t" r="r" b="b"/>
            <a:pathLst>
              <a:path w="1056024" h="1098488" extrusionOk="0">
                <a:moveTo>
                  <a:pt x="528012" y="0"/>
                </a:moveTo>
                <a:cubicBezTo>
                  <a:pt x="236399" y="0"/>
                  <a:pt x="0" y="245905"/>
                  <a:pt x="0" y="549244"/>
                </a:cubicBezTo>
                <a:cubicBezTo>
                  <a:pt x="0" y="852583"/>
                  <a:pt x="236399" y="1098488"/>
                  <a:pt x="528012" y="1098488"/>
                </a:cubicBezTo>
                <a:cubicBezTo>
                  <a:pt x="819625" y="1098488"/>
                  <a:pt x="1056024" y="852583"/>
                  <a:pt x="1056024" y="549244"/>
                </a:cubicBezTo>
                <a:cubicBezTo>
                  <a:pt x="1056024" y="245905"/>
                  <a:pt x="819625" y="0"/>
                  <a:pt x="528012" y="0"/>
                </a:cubicBez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l="-28061" r="-28061"/>
            </a:stretch>
          </a:blip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5B27A"/>
        </a:solidFill>
        <a:effectLst/>
      </p:bgPr>
    </p:bg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6" name="Google Shape;226;p11"/>
          <p:cNvGrpSpPr/>
          <p:nvPr/>
        </p:nvGrpSpPr>
        <p:grpSpPr>
          <a:xfrm>
            <a:off x="0" y="-144661"/>
            <a:ext cx="18288000" cy="2284960"/>
            <a:chOff x="0" y="-38100"/>
            <a:chExt cx="4816593" cy="601800"/>
          </a:xfrm>
        </p:grpSpPr>
        <p:sp>
          <p:nvSpPr>
            <p:cNvPr id="227" name="Google Shape;227;p11"/>
            <p:cNvSpPr/>
            <p:nvPr/>
          </p:nvSpPr>
          <p:spPr>
            <a:xfrm>
              <a:off x="0" y="0"/>
              <a:ext cx="4816592" cy="563700"/>
            </a:xfrm>
            <a:custGeom>
              <a:avLst/>
              <a:gdLst/>
              <a:ahLst/>
              <a:cxnLst/>
              <a:rect l="l" t="t" r="r" b="b"/>
              <a:pathLst>
                <a:path w="4816592" h="563700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563700"/>
                  </a:lnTo>
                  <a:lnTo>
                    <a:pt x="0" y="563700"/>
                  </a:lnTo>
                  <a:close/>
                </a:path>
              </a:pathLst>
            </a:custGeom>
            <a:solidFill>
              <a:srgbClr val="C5E7B0"/>
            </a:solidFill>
            <a:ln>
              <a:noFill/>
            </a:ln>
          </p:spPr>
        </p:sp>
        <p:sp>
          <p:nvSpPr>
            <p:cNvPr id="228" name="Google Shape;228;p11"/>
            <p:cNvSpPr txBox="1"/>
            <p:nvPr/>
          </p:nvSpPr>
          <p:spPr>
            <a:xfrm>
              <a:off x="0" y="-38100"/>
              <a:ext cx="4816593" cy="60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29" name="Google Shape;229;p11"/>
          <p:cNvSpPr txBox="1"/>
          <p:nvPr/>
        </p:nvSpPr>
        <p:spPr>
          <a:xfrm>
            <a:off x="2837050" y="363850"/>
            <a:ext cx="15451200" cy="162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12000"/>
              </a:lnSpc>
            </a:pPr>
            <a:r>
              <a:rPr lang="sv-SE" sz="4700" b="1" dirty="0"/>
              <a:t>Sektion 2: Teoretiska grunder – Fördelar med jordhälsa i regenerativt jordbruk</a:t>
            </a:r>
            <a:endParaRPr dirty="0"/>
          </a:p>
        </p:txBody>
      </p:sp>
      <p:sp>
        <p:nvSpPr>
          <p:cNvPr id="230" name="Google Shape;230;p11"/>
          <p:cNvSpPr txBox="1"/>
          <p:nvPr/>
        </p:nvSpPr>
        <p:spPr>
          <a:xfrm>
            <a:off x="7257557" y="2504149"/>
            <a:ext cx="10848773" cy="72689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582925" lvl="1" indent="-291462" algn="just">
              <a:lnSpc>
                <a:spcPct val="250055"/>
              </a:lnSpc>
              <a:buSzPts val="2699"/>
              <a:buFont typeface="Arial"/>
              <a:buChar char="•"/>
            </a:pPr>
            <a:r>
              <a:rPr lang="sv-SE" sz="2699" b="1" dirty="0"/>
              <a:t>Kolbindning: </a:t>
            </a:r>
            <a:r>
              <a:rPr lang="sv-SE" sz="2699" dirty="0"/>
              <a:t>Hjälper till att mildra klimatförändringar genom att fånga in kol i jorden och minska atmosfäriska CO2-nivåer</a:t>
            </a:r>
            <a:r>
              <a:rPr lang="sv-SE" sz="2699" dirty="0" smtClean="0"/>
              <a:t>.</a:t>
            </a:r>
          </a:p>
          <a:p>
            <a:pPr marL="582925" lvl="1" indent="-291462" algn="just">
              <a:lnSpc>
                <a:spcPct val="250055"/>
              </a:lnSpc>
              <a:buSzPts val="2699"/>
              <a:buFont typeface="Arial"/>
              <a:buChar char="•"/>
            </a:pPr>
            <a:r>
              <a:rPr lang="sv-SE" sz="2699" b="1" dirty="0" smtClean="0"/>
              <a:t>Vattenretention </a:t>
            </a:r>
            <a:r>
              <a:rPr lang="sv-SE" sz="2699" b="1" dirty="0"/>
              <a:t>och </a:t>
            </a:r>
            <a:r>
              <a:rPr lang="sv-SE" sz="2699" b="1" dirty="0" err="1"/>
              <a:t>resiliens</a:t>
            </a:r>
            <a:r>
              <a:rPr lang="sv-SE" sz="2699" dirty="0"/>
              <a:t>: Friska jordar behåller vatten mer effektivt, vilket gör grödor mer motståndskraftiga mot torka och översvämningar</a:t>
            </a:r>
            <a:r>
              <a:rPr lang="sv-SE" sz="2699" dirty="0" smtClean="0"/>
              <a:t>.</a:t>
            </a:r>
          </a:p>
          <a:p>
            <a:pPr marL="582925" lvl="1" indent="-291462" algn="just">
              <a:lnSpc>
                <a:spcPct val="250055"/>
              </a:lnSpc>
              <a:buSzPts val="2699"/>
              <a:buFont typeface="Arial"/>
              <a:buChar char="•"/>
            </a:pPr>
            <a:r>
              <a:rPr lang="sv-SE" sz="2699" b="1" dirty="0" smtClean="0"/>
              <a:t>Ekonomisk </a:t>
            </a:r>
            <a:r>
              <a:rPr lang="sv-SE" sz="2699" b="1" dirty="0"/>
              <a:t>hållbarhet</a:t>
            </a:r>
            <a:r>
              <a:rPr lang="sv-SE" sz="2699" dirty="0"/>
              <a:t>: Minskar beroendet av dyra kemiska insatsvaror, vilket sänker jordbrukskostnaderna över tid.</a:t>
            </a:r>
            <a:endParaRPr dirty="0"/>
          </a:p>
        </p:txBody>
      </p:sp>
      <p:grpSp>
        <p:nvGrpSpPr>
          <p:cNvPr id="231" name="Google Shape;231;p11"/>
          <p:cNvGrpSpPr/>
          <p:nvPr/>
        </p:nvGrpSpPr>
        <p:grpSpPr>
          <a:xfrm>
            <a:off x="0" y="2419581"/>
            <a:ext cx="7257557" cy="7867419"/>
            <a:chOff x="0" y="0"/>
            <a:chExt cx="2211928" cy="2397799"/>
          </a:xfrm>
        </p:grpSpPr>
        <p:sp>
          <p:nvSpPr>
            <p:cNvPr id="232" name="Google Shape;232;p11"/>
            <p:cNvSpPr/>
            <p:nvPr/>
          </p:nvSpPr>
          <p:spPr>
            <a:xfrm>
              <a:off x="0" y="0"/>
              <a:ext cx="2211928" cy="2397799"/>
            </a:xfrm>
            <a:custGeom>
              <a:avLst/>
              <a:gdLst/>
              <a:ahLst/>
              <a:cxnLst/>
              <a:rect l="l" t="t" r="r" b="b"/>
              <a:pathLst>
                <a:path w="2211928" h="2397799" extrusionOk="0">
                  <a:moveTo>
                    <a:pt x="1105964" y="0"/>
                  </a:moveTo>
                  <a:cubicBezTo>
                    <a:pt x="495157" y="0"/>
                    <a:pt x="0" y="536766"/>
                    <a:pt x="0" y="1198899"/>
                  </a:cubicBezTo>
                  <a:cubicBezTo>
                    <a:pt x="0" y="1861033"/>
                    <a:pt x="495157" y="2397799"/>
                    <a:pt x="1105964" y="2397799"/>
                  </a:cubicBezTo>
                  <a:cubicBezTo>
                    <a:pt x="1716771" y="2397799"/>
                    <a:pt x="2211928" y="1861033"/>
                    <a:pt x="2211928" y="1198899"/>
                  </a:cubicBezTo>
                  <a:cubicBezTo>
                    <a:pt x="2211928" y="536766"/>
                    <a:pt x="1716771" y="0"/>
                    <a:pt x="1105964" y="0"/>
                  </a:cubicBezTo>
                  <a:close/>
                </a:path>
              </a:pathLst>
            </a:custGeom>
            <a:solidFill>
              <a:srgbClr val="4D73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233;p11"/>
            <p:cNvSpPr txBox="1"/>
            <p:nvPr/>
          </p:nvSpPr>
          <p:spPr>
            <a:xfrm>
              <a:off x="207368" y="186694"/>
              <a:ext cx="1797191" cy="198631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34" name="Google Shape;234;p11"/>
          <p:cNvSpPr/>
          <p:nvPr/>
        </p:nvSpPr>
        <p:spPr>
          <a:xfrm>
            <a:off x="194286" y="2817495"/>
            <a:ext cx="6816302" cy="7090396"/>
          </a:xfrm>
          <a:custGeom>
            <a:avLst/>
            <a:gdLst/>
            <a:ahLst/>
            <a:cxnLst/>
            <a:rect l="l" t="t" r="r" b="b"/>
            <a:pathLst>
              <a:path w="1056024" h="1098488" extrusionOk="0">
                <a:moveTo>
                  <a:pt x="528012" y="0"/>
                </a:moveTo>
                <a:cubicBezTo>
                  <a:pt x="236399" y="0"/>
                  <a:pt x="0" y="245905"/>
                  <a:pt x="0" y="549244"/>
                </a:cubicBezTo>
                <a:cubicBezTo>
                  <a:pt x="0" y="852583"/>
                  <a:pt x="236399" y="1098488"/>
                  <a:pt x="528012" y="1098488"/>
                </a:cubicBezTo>
                <a:cubicBezTo>
                  <a:pt x="819625" y="1098488"/>
                  <a:pt x="1056024" y="852583"/>
                  <a:pt x="1056024" y="549244"/>
                </a:cubicBezTo>
                <a:cubicBezTo>
                  <a:pt x="1056024" y="245905"/>
                  <a:pt x="819625" y="0"/>
                  <a:pt x="528012" y="0"/>
                </a:cubicBez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l="-28061" r="-28061"/>
            </a:stretch>
          </a:blip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5B27A"/>
        </a:solidFill>
        <a:effectLst/>
      </p:bgPr>
    </p:bg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9" name="Google Shape;239;p12"/>
          <p:cNvGrpSpPr/>
          <p:nvPr/>
        </p:nvGrpSpPr>
        <p:grpSpPr>
          <a:xfrm>
            <a:off x="0" y="2341845"/>
            <a:ext cx="7262765" cy="7945155"/>
            <a:chOff x="0" y="0"/>
            <a:chExt cx="2213515" cy="2421491"/>
          </a:xfrm>
        </p:grpSpPr>
        <p:sp>
          <p:nvSpPr>
            <p:cNvPr id="240" name="Google Shape;240;p12"/>
            <p:cNvSpPr/>
            <p:nvPr/>
          </p:nvSpPr>
          <p:spPr>
            <a:xfrm>
              <a:off x="0" y="0"/>
              <a:ext cx="2213515" cy="2421491"/>
            </a:xfrm>
            <a:custGeom>
              <a:avLst/>
              <a:gdLst/>
              <a:ahLst/>
              <a:cxnLst/>
              <a:rect l="l" t="t" r="r" b="b"/>
              <a:pathLst>
                <a:path w="2213515" h="2421491" extrusionOk="0">
                  <a:moveTo>
                    <a:pt x="1106757" y="0"/>
                  </a:moveTo>
                  <a:cubicBezTo>
                    <a:pt x="495512" y="0"/>
                    <a:pt x="0" y="542069"/>
                    <a:pt x="0" y="1210745"/>
                  </a:cubicBezTo>
                  <a:cubicBezTo>
                    <a:pt x="0" y="1879422"/>
                    <a:pt x="495512" y="2421491"/>
                    <a:pt x="1106757" y="2421491"/>
                  </a:cubicBezTo>
                  <a:cubicBezTo>
                    <a:pt x="1718003" y="2421491"/>
                    <a:pt x="2213515" y="1879422"/>
                    <a:pt x="2213515" y="1210745"/>
                  </a:cubicBezTo>
                  <a:cubicBezTo>
                    <a:pt x="2213515" y="542069"/>
                    <a:pt x="1718003" y="0"/>
                    <a:pt x="1106757" y="0"/>
                  </a:cubicBezTo>
                  <a:close/>
                </a:path>
              </a:pathLst>
            </a:custGeom>
            <a:solidFill>
              <a:srgbClr val="4D73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241;p12"/>
            <p:cNvSpPr txBox="1"/>
            <p:nvPr/>
          </p:nvSpPr>
          <p:spPr>
            <a:xfrm>
              <a:off x="207517" y="188915"/>
              <a:ext cx="1798481" cy="200556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42" name="Google Shape;242;p12"/>
          <p:cNvSpPr/>
          <p:nvPr/>
        </p:nvSpPr>
        <p:spPr>
          <a:xfrm>
            <a:off x="195986" y="2636112"/>
            <a:ext cx="6814315" cy="7271779"/>
          </a:xfrm>
          <a:custGeom>
            <a:avLst/>
            <a:gdLst/>
            <a:ahLst/>
            <a:cxnLst/>
            <a:rect l="l" t="t" r="r" b="b"/>
            <a:pathLst>
              <a:path w="1055716" h="1126589" extrusionOk="0">
                <a:moveTo>
                  <a:pt x="527858" y="0"/>
                </a:moveTo>
                <a:cubicBezTo>
                  <a:pt x="236330" y="0"/>
                  <a:pt x="0" y="252196"/>
                  <a:pt x="0" y="563294"/>
                </a:cubicBezTo>
                <a:cubicBezTo>
                  <a:pt x="0" y="874393"/>
                  <a:pt x="236330" y="1126589"/>
                  <a:pt x="527858" y="1126589"/>
                </a:cubicBezTo>
                <a:cubicBezTo>
                  <a:pt x="819386" y="1126589"/>
                  <a:pt x="1055716" y="874393"/>
                  <a:pt x="1055716" y="563294"/>
                </a:cubicBezTo>
                <a:cubicBezTo>
                  <a:pt x="1055716" y="252196"/>
                  <a:pt x="819386" y="0"/>
                  <a:pt x="527858" y="0"/>
                </a:cubicBez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l="-29933" r="-29931"/>
            </a:stretch>
          </a:blip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43" name="Google Shape;243;p12"/>
          <p:cNvGrpSpPr/>
          <p:nvPr/>
        </p:nvGrpSpPr>
        <p:grpSpPr>
          <a:xfrm>
            <a:off x="125" y="-144650"/>
            <a:ext cx="18287874" cy="2284974"/>
            <a:chOff x="0" y="-38100"/>
            <a:chExt cx="4957138" cy="601800"/>
          </a:xfrm>
        </p:grpSpPr>
        <p:sp>
          <p:nvSpPr>
            <p:cNvPr id="244" name="Google Shape;244;p12"/>
            <p:cNvSpPr/>
            <p:nvPr/>
          </p:nvSpPr>
          <p:spPr>
            <a:xfrm>
              <a:off x="0" y="0"/>
              <a:ext cx="4957138" cy="563700"/>
            </a:xfrm>
            <a:custGeom>
              <a:avLst/>
              <a:gdLst/>
              <a:ahLst/>
              <a:cxnLst/>
              <a:rect l="l" t="t" r="r" b="b"/>
              <a:pathLst>
                <a:path w="4957138" h="563700" extrusionOk="0">
                  <a:moveTo>
                    <a:pt x="0" y="0"/>
                  </a:moveTo>
                  <a:lnTo>
                    <a:pt x="4957138" y="0"/>
                  </a:lnTo>
                  <a:lnTo>
                    <a:pt x="4957138" y="563700"/>
                  </a:lnTo>
                  <a:lnTo>
                    <a:pt x="0" y="563700"/>
                  </a:lnTo>
                  <a:close/>
                </a:path>
              </a:pathLst>
            </a:custGeom>
            <a:solidFill>
              <a:srgbClr val="C5E7B0"/>
            </a:solidFill>
            <a:ln>
              <a:noFill/>
            </a:ln>
          </p:spPr>
        </p:sp>
        <p:sp>
          <p:nvSpPr>
            <p:cNvPr id="245" name="Google Shape;245;p12"/>
            <p:cNvSpPr txBox="1"/>
            <p:nvPr/>
          </p:nvSpPr>
          <p:spPr>
            <a:xfrm>
              <a:off x="0" y="-38100"/>
              <a:ext cx="4957138" cy="60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46" name="Google Shape;246;p12"/>
          <p:cNvSpPr txBox="1"/>
          <p:nvPr/>
        </p:nvSpPr>
        <p:spPr>
          <a:xfrm>
            <a:off x="2428275" y="373375"/>
            <a:ext cx="15953400" cy="1809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12002"/>
              </a:lnSpc>
            </a:pPr>
            <a:r>
              <a:rPr lang="sv-SE" sz="5249" b="1" dirty="0"/>
              <a:t>Sektion 2: Teoretiska grunder – Utmaningar med jordhälsa i regenerativt jordbruk</a:t>
            </a:r>
            <a:endParaRPr dirty="0"/>
          </a:p>
        </p:txBody>
      </p:sp>
      <p:sp>
        <p:nvSpPr>
          <p:cNvPr id="247" name="Google Shape;247;p12"/>
          <p:cNvSpPr txBox="1"/>
          <p:nvPr/>
        </p:nvSpPr>
        <p:spPr>
          <a:xfrm>
            <a:off x="7458751" y="2700870"/>
            <a:ext cx="10512301" cy="62305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just">
              <a:lnSpc>
                <a:spcPct val="250055"/>
              </a:lnSpc>
            </a:pPr>
            <a:r>
              <a:rPr lang="en-US" sz="2699" b="1" dirty="0" err="1" smtClean="0"/>
              <a:t>Utmaningar</a:t>
            </a:r>
            <a:r>
              <a:rPr lang="en-US" sz="2699" b="1" dirty="0" smtClean="0"/>
              <a:t>:</a:t>
            </a:r>
          </a:p>
          <a:p>
            <a:pPr lvl="0" algn="just">
              <a:lnSpc>
                <a:spcPct val="250055"/>
              </a:lnSpc>
            </a:pPr>
            <a:r>
              <a:rPr lang="sv-SE" sz="2699" b="1" dirty="0"/>
              <a:t>Omställningskostnader: </a:t>
            </a:r>
            <a:r>
              <a:rPr lang="sv-SE" sz="2699" dirty="0"/>
              <a:t>Att ställa om från konventionella till regenerativa metoder kan kräva initiala investeringar och tid innan resultaten syns</a:t>
            </a:r>
            <a:r>
              <a:rPr lang="sv-SE" sz="2699" dirty="0" smtClean="0"/>
              <a:t>.</a:t>
            </a:r>
          </a:p>
          <a:p>
            <a:pPr lvl="0" algn="just">
              <a:lnSpc>
                <a:spcPct val="250055"/>
              </a:lnSpc>
            </a:pPr>
            <a:r>
              <a:rPr lang="sv-SE" sz="2699" b="1" dirty="0" smtClean="0"/>
              <a:t>Kunskapsbrister</a:t>
            </a:r>
            <a:r>
              <a:rPr lang="sv-SE" sz="2699" b="1" dirty="0"/>
              <a:t>: </a:t>
            </a:r>
            <a:r>
              <a:rPr lang="sv-SE" sz="2699" dirty="0"/>
              <a:t>Begränsad tillgång till kunskap och utbildning för bönder inom regenerativa tekniker.</a:t>
            </a:r>
            <a:endParaRPr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5B27A"/>
        </a:solidFill>
        <a:effectLst/>
      </p:bgPr>
    </p:bg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2" name="Google Shape;252;p13"/>
          <p:cNvGrpSpPr/>
          <p:nvPr/>
        </p:nvGrpSpPr>
        <p:grpSpPr>
          <a:xfrm>
            <a:off x="125" y="-144650"/>
            <a:ext cx="18287874" cy="2284974"/>
            <a:chOff x="0" y="-38100"/>
            <a:chExt cx="4957138" cy="601800"/>
          </a:xfrm>
        </p:grpSpPr>
        <p:sp>
          <p:nvSpPr>
            <p:cNvPr id="253" name="Google Shape;253;p13"/>
            <p:cNvSpPr/>
            <p:nvPr/>
          </p:nvSpPr>
          <p:spPr>
            <a:xfrm>
              <a:off x="0" y="0"/>
              <a:ext cx="4957138" cy="563700"/>
            </a:xfrm>
            <a:custGeom>
              <a:avLst/>
              <a:gdLst/>
              <a:ahLst/>
              <a:cxnLst/>
              <a:rect l="l" t="t" r="r" b="b"/>
              <a:pathLst>
                <a:path w="4957138" h="563700" extrusionOk="0">
                  <a:moveTo>
                    <a:pt x="0" y="0"/>
                  </a:moveTo>
                  <a:lnTo>
                    <a:pt x="4957138" y="0"/>
                  </a:lnTo>
                  <a:lnTo>
                    <a:pt x="4957138" y="563700"/>
                  </a:lnTo>
                  <a:lnTo>
                    <a:pt x="0" y="563700"/>
                  </a:lnTo>
                  <a:close/>
                </a:path>
              </a:pathLst>
            </a:custGeom>
            <a:solidFill>
              <a:srgbClr val="C5E7B0"/>
            </a:solidFill>
            <a:ln>
              <a:noFill/>
            </a:ln>
          </p:spPr>
        </p:sp>
        <p:sp>
          <p:nvSpPr>
            <p:cNvPr id="254" name="Google Shape;254;p13"/>
            <p:cNvSpPr txBox="1"/>
            <p:nvPr/>
          </p:nvSpPr>
          <p:spPr>
            <a:xfrm>
              <a:off x="0" y="-38100"/>
              <a:ext cx="4957138" cy="60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55" name="Google Shape;255;p13"/>
          <p:cNvSpPr txBox="1"/>
          <p:nvPr/>
        </p:nvSpPr>
        <p:spPr>
          <a:xfrm>
            <a:off x="2453500" y="373375"/>
            <a:ext cx="15834600" cy="1809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12002"/>
              </a:lnSpc>
            </a:pPr>
            <a:r>
              <a:rPr lang="sv-SE" sz="5249" b="1" dirty="0"/>
              <a:t>Sektion 2: Teoretiska grunder – Utmaningar med jordhälsa i regenerativt jordbruk</a:t>
            </a:r>
            <a:endParaRPr lang="sv-SE" sz="5249" b="1" dirty="0"/>
          </a:p>
        </p:txBody>
      </p:sp>
      <p:sp>
        <p:nvSpPr>
          <p:cNvPr id="256" name="Google Shape;256;p13"/>
          <p:cNvSpPr txBox="1"/>
          <p:nvPr/>
        </p:nvSpPr>
        <p:spPr>
          <a:xfrm>
            <a:off x="7206287" y="2700870"/>
            <a:ext cx="10608300" cy="62305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582925" lvl="1" indent="-291462" algn="just">
              <a:lnSpc>
                <a:spcPct val="250055"/>
              </a:lnSpc>
              <a:buSzPts val="2699"/>
              <a:buFont typeface="Arial"/>
              <a:buChar char="•"/>
            </a:pPr>
            <a:r>
              <a:rPr lang="sv-SE" sz="2699" b="1" dirty="0"/>
              <a:t>Marknadsefterfrågan: </a:t>
            </a:r>
            <a:r>
              <a:rPr lang="sv-SE" sz="2699" dirty="0"/>
              <a:t>Det finns ett behov av bättre marknadsstrukturer för att stödja och uppmuntra regenerativa jordbruksmetoder</a:t>
            </a:r>
            <a:r>
              <a:rPr lang="sv-SE" sz="2699" dirty="0" smtClean="0"/>
              <a:t>.</a:t>
            </a:r>
          </a:p>
          <a:p>
            <a:pPr marL="582925" lvl="1" indent="-291462" algn="just">
              <a:lnSpc>
                <a:spcPct val="250055"/>
              </a:lnSpc>
              <a:buSzPts val="2699"/>
              <a:buFont typeface="Arial"/>
              <a:buChar char="•"/>
            </a:pPr>
            <a:r>
              <a:rPr lang="sv-SE" sz="2699" b="1" dirty="0" smtClean="0"/>
              <a:t>Långsiktigt </a:t>
            </a:r>
            <a:r>
              <a:rPr lang="sv-SE" sz="2699" b="1" dirty="0"/>
              <a:t>engagemang</a:t>
            </a:r>
            <a:r>
              <a:rPr lang="sv-SE" sz="2699" dirty="0"/>
              <a:t>: Regenerativa metoder kräver tålamod och konsekvent förvaltning, eftersom fördelarna ofta tar tid att visa </a:t>
            </a:r>
            <a:r>
              <a:rPr lang="sv-SE" sz="2699" dirty="0" err="1"/>
              <a:t>sig.Källor</a:t>
            </a:r>
            <a:endParaRPr dirty="0"/>
          </a:p>
        </p:txBody>
      </p:sp>
      <p:grpSp>
        <p:nvGrpSpPr>
          <p:cNvPr id="257" name="Google Shape;257;p13"/>
          <p:cNvGrpSpPr/>
          <p:nvPr/>
        </p:nvGrpSpPr>
        <p:grpSpPr>
          <a:xfrm>
            <a:off x="0" y="2341845"/>
            <a:ext cx="7262765" cy="7945155"/>
            <a:chOff x="0" y="0"/>
            <a:chExt cx="2213515" cy="2421491"/>
          </a:xfrm>
        </p:grpSpPr>
        <p:sp>
          <p:nvSpPr>
            <p:cNvPr id="258" name="Google Shape;258;p13"/>
            <p:cNvSpPr/>
            <p:nvPr/>
          </p:nvSpPr>
          <p:spPr>
            <a:xfrm>
              <a:off x="0" y="0"/>
              <a:ext cx="2213515" cy="2421491"/>
            </a:xfrm>
            <a:custGeom>
              <a:avLst/>
              <a:gdLst/>
              <a:ahLst/>
              <a:cxnLst/>
              <a:rect l="l" t="t" r="r" b="b"/>
              <a:pathLst>
                <a:path w="2213515" h="2421491" extrusionOk="0">
                  <a:moveTo>
                    <a:pt x="1106757" y="0"/>
                  </a:moveTo>
                  <a:cubicBezTo>
                    <a:pt x="495512" y="0"/>
                    <a:pt x="0" y="542069"/>
                    <a:pt x="0" y="1210745"/>
                  </a:cubicBezTo>
                  <a:cubicBezTo>
                    <a:pt x="0" y="1879422"/>
                    <a:pt x="495512" y="2421491"/>
                    <a:pt x="1106757" y="2421491"/>
                  </a:cubicBezTo>
                  <a:cubicBezTo>
                    <a:pt x="1718003" y="2421491"/>
                    <a:pt x="2213515" y="1879422"/>
                    <a:pt x="2213515" y="1210745"/>
                  </a:cubicBezTo>
                  <a:cubicBezTo>
                    <a:pt x="2213515" y="542069"/>
                    <a:pt x="1718003" y="0"/>
                    <a:pt x="1106757" y="0"/>
                  </a:cubicBezTo>
                  <a:close/>
                </a:path>
              </a:pathLst>
            </a:custGeom>
            <a:solidFill>
              <a:srgbClr val="4D73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259;p13"/>
            <p:cNvSpPr txBox="1"/>
            <p:nvPr/>
          </p:nvSpPr>
          <p:spPr>
            <a:xfrm>
              <a:off x="207517" y="188915"/>
              <a:ext cx="1798481" cy="200556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60" name="Google Shape;260;p13"/>
          <p:cNvSpPr/>
          <p:nvPr/>
        </p:nvSpPr>
        <p:spPr>
          <a:xfrm>
            <a:off x="195986" y="2636112"/>
            <a:ext cx="6814315" cy="7271779"/>
          </a:xfrm>
          <a:custGeom>
            <a:avLst/>
            <a:gdLst/>
            <a:ahLst/>
            <a:cxnLst/>
            <a:rect l="l" t="t" r="r" b="b"/>
            <a:pathLst>
              <a:path w="1055716" h="1126589" extrusionOk="0">
                <a:moveTo>
                  <a:pt x="527858" y="0"/>
                </a:moveTo>
                <a:cubicBezTo>
                  <a:pt x="236330" y="0"/>
                  <a:pt x="0" y="252196"/>
                  <a:pt x="0" y="563294"/>
                </a:cubicBezTo>
                <a:cubicBezTo>
                  <a:pt x="0" y="874393"/>
                  <a:pt x="236330" y="1126589"/>
                  <a:pt x="527858" y="1126589"/>
                </a:cubicBezTo>
                <a:cubicBezTo>
                  <a:pt x="819386" y="1126589"/>
                  <a:pt x="1055716" y="874393"/>
                  <a:pt x="1055716" y="563294"/>
                </a:cubicBezTo>
                <a:cubicBezTo>
                  <a:pt x="1055716" y="252196"/>
                  <a:pt x="819386" y="0"/>
                  <a:pt x="527858" y="0"/>
                </a:cubicBez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l="-29933" r="-29931"/>
            </a:stretch>
          </a:blip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5E7B0"/>
        </a:solidFill>
        <a:effectLst/>
      </p:bgPr>
    </p:bg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5" name="Google Shape;265;p14"/>
          <p:cNvGrpSpPr/>
          <p:nvPr/>
        </p:nvGrpSpPr>
        <p:grpSpPr>
          <a:xfrm>
            <a:off x="0" y="108433"/>
            <a:ext cx="9031264" cy="1787042"/>
            <a:chOff x="0" y="-38100"/>
            <a:chExt cx="2246393" cy="444500"/>
          </a:xfrm>
        </p:grpSpPr>
        <p:sp>
          <p:nvSpPr>
            <p:cNvPr id="266" name="Google Shape;266;p14"/>
            <p:cNvSpPr/>
            <p:nvPr/>
          </p:nvSpPr>
          <p:spPr>
            <a:xfrm>
              <a:off x="0" y="0"/>
              <a:ext cx="2246393" cy="406400"/>
            </a:xfrm>
            <a:custGeom>
              <a:avLst/>
              <a:gdLst/>
              <a:ahLst/>
              <a:cxnLst/>
              <a:rect l="l" t="t" r="r" b="b"/>
              <a:pathLst>
                <a:path w="2246393" h="406400" extrusionOk="0">
                  <a:moveTo>
                    <a:pt x="2043193" y="0"/>
                  </a:moveTo>
                  <a:lnTo>
                    <a:pt x="0" y="0"/>
                  </a:lnTo>
                  <a:lnTo>
                    <a:pt x="0" y="406400"/>
                  </a:lnTo>
                  <a:lnTo>
                    <a:pt x="2043193" y="406400"/>
                  </a:lnTo>
                  <a:lnTo>
                    <a:pt x="2246393" y="203200"/>
                  </a:lnTo>
                  <a:lnTo>
                    <a:pt x="2043193" y="0"/>
                  </a:lnTo>
                  <a:close/>
                </a:path>
              </a:pathLst>
            </a:custGeom>
            <a:solidFill>
              <a:srgbClr val="85B27A"/>
            </a:solidFill>
            <a:ln>
              <a:noFill/>
            </a:ln>
          </p:spPr>
        </p:sp>
        <p:sp>
          <p:nvSpPr>
            <p:cNvPr id="267" name="Google Shape;267;p14"/>
            <p:cNvSpPr txBox="1"/>
            <p:nvPr/>
          </p:nvSpPr>
          <p:spPr>
            <a:xfrm>
              <a:off x="0" y="-38100"/>
              <a:ext cx="2132093" cy="444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68" name="Google Shape;268;p14"/>
          <p:cNvSpPr txBox="1"/>
          <p:nvPr/>
        </p:nvSpPr>
        <p:spPr>
          <a:xfrm>
            <a:off x="526175" y="444750"/>
            <a:ext cx="8505000" cy="13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92000"/>
              </a:lnSpc>
            </a:pPr>
            <a:r>
              <a:rPr lang="sv-SE" sz="4700" b="1" dirty="0"/>
              <a:t>Sektion 3: Tillämpning inom regenerativt jordbruk</a:t>
            </a:r>
            <a:endParaRPr dirty="0"/>
          </a:p>
        </p:txBody>
      </p:sp>
      <p:sp>
        <p:nvSpPr>
          <p:cNvPr id="269" name="Google Shape;269;p14"/>
          <p:cNvSpPr txBox="1"/>
          <p:nvPr/>
        </p:nvSpPr>
        <p:spPr>
          <a:xfrm>
            <a:off x="181671" y="2226184"/>
            <a:ext cx="11392708" cy="74789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just">
              <a:lnSpc>
                <a:spcPct val="150000"/>
              </a:lnSpc>
            </a:pPr>
            <a:r>
              <a:rPr lang="sv-SE" sz="2700" b="1" dirty="0"/>
              <a:t>Växtföljd</a:t>
            </a:r>
            <a:r>
              <a:rPr lang="sv-SE" sz="2700" b="1" dirty="0" smtClean="0"/>
              <a:t>:</a:t>
            </a:r>
          </a:p>
          <a:p>
            <a:pPr marL="457200" lvl="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2700" dirty="0" smtClean="0"/>
              <a:t>Omväxla </a:t>
            </a:r>
            <a:r>
              <a:rPr lang="sv-SE" sz="2700" dirty="0"/>
              <a:t>grödor med olika näringsbehov (t.ex. baljväxter och spannmål) för att förhindra näringsutarmning</a:t>
            </a:r>
            <a:r>
              <a:rPr lang="sv-SE" sz="2700" dirty="0" smtClean="0"/>
              <a:t>.</a:t>
            </a:r>
          </a:p>
          <a:p>
            <a:pPr marL="457200" lvl="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2700" dirty="0" smtClean="0"/>
              <a:t>Minskar </a:t>
            </a:r>
            <a:r>
              <a:rPr lang="sv-SE" sz="2700" dirty="0"/>
              <a:t>uppbyggnaden av skadedjur och sjukdomar genom att bryta skadedjurens livscykler</a:t>
            </a:r>
            <a:r>
              <a:rPr lang="sv-SE" sz="2700" dirty="0" smtClean="0"/>
              <a:t>.</a:t>
            </a:r>
          </a:p>
          <a:p>
            <a:pPr marL="457200" lvl="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2700" dirty="0" smtClean="0"/>
              <a:t>Förbättrar </a:t>
            </a:r>
            <a:r>
              <a:rPr lang="sv-SE" sz="2700" dirty="0"/>
              <a:t>jordstrukturen och näringsbalansen över tid</a:t>
            </a:r>
            <a:r>
              <a:rPr lang="sv-SE" sz="2700" dirty="0" smtClean="0"/>
              <a:t>.</a:t>
            </a:r>
          </a:p>
          <a:p>
            <a:pPr lvl="0" algn="just">
              <a:lnSpc>
                <a:spcPct val="150000"/>
              </a:lnSpc>
            </a:pPr>
            <a:r>
              <a:rPr lang="sv-SE" sz="2700" b="1" dirty="0" smtClean="0"/>
              <a:t>Täckgrödor:</a:t>
            </a:r>
          </a:p>
          <a:p>
            <a:pPr marL="457200" lvl="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2700" dirty="0" smtClean="0"/>
              <a:t>Plantera </a:t>
            </a:r>
            <a:r>
              <a:rPr lang="sv-SE" sz="2700" dirty="0"/>
              <a:t>grödor som klöver, vicker eller råg under lågsäsong för att skydda jorden från erosion</a:t>
            </a:r>
            <a:r>
              <a:rPr lang="sv-SE" sz="2700" dirty="0" smtClean="0"/>
              <a:t>.</a:t>
            </a:r>
          </a:p>
          <a:p>
            <a:pPr marL="457200" lvl="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2700" dirty="0" smtClean="0"/>
              <a:t>Förbättrar </a:t>
            </a:r>
            <a:r>
              <a:rPr lang="sv-SE" sz="2700" dirty="0"/>
              <a:t>jordens organiska material och kvävefixering</a:t>
            </a:r>
            <a:r>
              <a:rPr lang="sv-SE" sz="2700" dirty="0" smtClean="0"/>
              <a:t>.</a:t>
            </a:r>
          </a:p>
          <a:p>
            <a:pPr marL="457200" lvl="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2700" dirty="0" smtClean="0"/>
              <a:t>Hjälper </a:t>
            </a:r>
            <a:r>
              <a:rPr lang="sv-SE" sz="2700" dirty="0"/>
              <a:t>till att undertrycka ogräs och öka den biologiska mångfalden i </a:t>
            </a:r>
            <a:r>
              <a:rPr lang="sv-SE" sz="2700" dirty="0" smtClean="0"/>
              <a:t>jorden.</a:t>
            </a:r>
            <a:endParaRPr dirty="0"/>
          </a:p>
        </p:txBody>
      </p:sp>
      <p:sp>
        <p:nvSpPr>
          <p:cNvPr id="270" name="Google Shape;270;p14"/>
          <p:cNvSpPr/>
          <p:nvPr/>
        </p:nvSpPr>
        <p:spPr>
          <a:xfrm>
            <a:off x="11292840" y="0"/>
            <a:ext cx="6995160" cy="10287000"/>
          </a:xfrm>
          <a:custGeom>
            <a:avLst/>
            <a:gdLst/>
            <a:ahLst/>
            <a:cxnLst/>
            <a:rect l="l" t="t" r="r" b="b"/>
            <a:pathLst>
              <a:path w="812800" h="1195294" extrusionOk="0">
                <a:moveTo>
                  <a:pt x="609600" y="0"/>
                </a:moveTo>
                <a:lnTo>
                  <a:pt x="0" y="0"/>
                </a:lnTo>
                <a:lnTo>
                  <a:pt x="203200" y="1195294"/>
                </a:lnTo>
                <a:lnTo>
                  <a:pt x="812800" y="1195294"/>
                </a:lnTo>
                <a:lnTo>
                  <a:pt x="6096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l="-75868" r="-44852"/>
            </a:stretch>
          </a:blipFill>
          <a:ln>
            <a:noFill/>
          </a:ln>
        </p:spPr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5E7B0"/>
        </a:solidFill>
        <a:effectLst/>
      </p:bgPr>
    </p:bg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15"/>
          <p:cNvSpPr/>
          <p:nvPr/>
        </p:nvSpPr>
        <p:spPr>
          <a:xfrm>
            <a:off x="11292840" y="0"/>
            <a:ext cx="6995160" cy="10287000"/>
          </a:xfrm>
          <a:custGeom>
            <a:avLst/>
            <a:gdLst/>
            <a:ahLst/>
            <a:cxnLst/>
            <a:rect l="l" t="t" r="r" b="b"/>
            <a:pathLst>
              <a:path w="812800" h="1195294" extrusionOk="0">
                <a:moveTo>
                  <a:pt x="609600" y="0"/>
                </a:moveTo>
                <a:lnTo>
                  <a:pt x="0" y="0"/>
                </a:lnTo>
                <a:lnTo>
                  <a:pt x="203200" y="1195294"/>
                </a:lnTo>
                <a:lnTo>
                  <a:pt x="812800" y="1195294"/>
                </a:lnTo>
                <a:lnTo>
                  <a:pt x="6096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l="-75868" r="-44852"/>
            </a:stretch>
          </a:blipFill>
          <a:ln>
            <a:noFill/>
          </a:ln>
        </p:spPr>
      </p:sp>
      <p:grpSp>
        <p:nvGrpSpPr>
          <p:cNvPr id="276" name="Google Shape;276;p15"/>
          <p:cNvGrpSpPr/>
          <p:nvPr/>
        </p:nvGrpSpPr>
        <p:grpSpPr>
          <a:xfrm>
            <a:off x="0" y="108433"/>
            <a:ext cx="9069364" cy="1787042"/>
            <a:chOff x="0" y="-38100"/>
            <a:chExt cx="2255869" cy="444500"/>
          </a:xfrm>
        </p:grpSpPr>
        <p:sp>
          <p:nvSpPr>
            <p:cNvPr id="277" name="Google Shape;277;p15"/>
            <p:cNvSpPr/>
            <p:nvPr/>
          </p:nvSpPr>
          <p:spPr>
            <a:xfrm>
              <a:off x="0" y="0"/>
              <a:ext cx="2255869" cy="406400"/>
            </a:xfrm>
            <a:custGeom>
              <a:avLst/>
              <a:gdLst/>
              <a:ahLst/>
              <a:cxnLst/>
              <a:rect l="l" t="t" r="r" b="b"/>
              <a:pathLst>
                <a:path w="2255869" h="406400" extrusionOk="0">
                  <a:moveTo>
                    <a:pt x="2052669" y="0"/>
                  </a:moveTo>
                  <a:lnTo>
                    <a:pt x="0" y="0"/>
                  </a:lnTo>
                  <a:lnTo>
                    <a:pt x="0" y="406400"/>
                  </a:lnTo>
                  <a:lnTo>
                    <a:pt x="2052669" y="406400"/>
                  </a:lnTo>
                  <a:lnTo>
                    <a:pt x="2255869" y="203200"/>
                  </a:lnTo>
                  <a:lnTo>
                    <a:pt x="2052669" y="0"/>
                  </a:lnTo>
                  <a:close/>
                </a:path>
              </a:pathLst>
            </a:custGeom>
            <a:solidFill>
              <a:srgbClr val="85B27A"/>
            </a:solidFill>
            <a:ln>
              <a:noFill/>
            </a:ln>
          </p:spPr>
        </p:sp>
        <p:sp>
          <p:nvSpPr>
            <p:cNvPr id="278" name="Google Shape;278;p15"/>
            <p:cNvSpPr txBox="1"/>
            <p:nvPr/>
          </p:nvSpPr>
          <p:spPr>
            <a:xfrm>
              <a:off x="0" y="-38100"/>
              <a:ext cx="2141569" cy="444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79" name="Google Shape;279;p15"/>
          <p:cNvSpPr txBox="1"/>
          <p:nvPr/>
        </p:nvSpPr>
        <p:spPr>
          <a:xfrm>
            <a:off x="299550" y="336388"/>
            <a:ext cx="8544900" cy="13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92000"/>
              </a:lnSpc>
            </a:pPr>
            <a:r>
              <a:rPr lang="sv-SE" sz="4700" b="1" dirty="0"/>
              <a:t>Sektion 3: Tillämpning inom regenerativt jordbruk</a:t>
            </a:r>
            <a:endParaRPr lang="sv-SE" sz="4700" b="1" dirty="0"/>
          </a:p>
        </p:txBody>
      </p:sp>
      <p:sp>
        <p:nvSpPr>
          <p:cNvPr id="280" name="Google Shape;280;p15"/>
          <p:cNvSpPr txBox="1"/>
          <p:nvPr/>
        </p:nvSpPr>
        <p:spPr>
          <a:xfrm>
            <a:off x="219771" y="2631918"/>
            <a:ext cx="11406384" cy="56092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just">
              <a:lnSpc>
                <a:spcPct val="150000"/>
              </a:lnSpc>
            </a:pPr>
            <a:r>
              <a:rPr lang="en-US" sz="2700" b="1" dirty="0" err="1" smtClean="0"/>
              <a:t>Kompostering</a:t>
            </a:r>
            <a:endParaRPr lang="en-US" sz="2700" b="1" dirty="0" smtClean="0"/>
          </a:p>
          <a:p>
            <a:pPr marL="457200" lvl="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700" dirty="0" err="1" smtClean="0"/>
              <a:t>Omvandla</a:t>
            </a:r>
            <a:r>
              <a:rPr lang="en-US" sz="2700" dirty="0" smtClean="0"/>
              <a:t> </a:t>
            </a:r>
            <a:r>
              <a:rPr lang="en-US" sz="2700" dirty="0" err="1"/>
              <a:t>organiskt</a:t>
            </a:r>
            <a:r>
              <a:rPr lang="en-US" sz="2700" dirty="0"/>
              <a:t> </a:t>
            </a:r>
            <a:r>
              <a:rPr lang="en-US" sz="2700" dirty="0" err="1"/>
              <a:t>avfall</a:t>
            </a:r>
            <a:r>
              <a:rPr lang="en-US" sz="2700" dirty="0"/>
              <a:t> (</a:t>
            </a:r>
            <a:r>
              <a:rPr lang="en-US" sz="2700" dirty="0" err="1"/>
              <a:t>t.ex</a:t>
            </a:r>
            <a:r>
              <a:rPr lang="en-US" sz="2700" dirty="0"/>
              <a:t>. </a:t>
            </a:r>
            <a:r>
              <a:rPr lang="en-US" sz="2700" dirty="0" err="1"/>
              <a:t>matrester</a:t>
            </a:r>
            <a:r>
              <a:rPr lang="en-US" sz="2700" dirty="0"/>
              <a:t>, </a:t>
            </a:r>
            <a:r>
              <a:rPr lang="en-US" sz="2700" dirty="0" err="1"/>
              <a:t>gårdsrester</a:t>
            </a:r>
            <a:r>
              <a:rPr lang="en-US" sz="2700" dirty="0"/>
              <a:t>) till </a:t>
            </a:r>
            <a:r>
              <a:rPr lang="en-US" sz="2700" dirty="0" err="1"/>
              <a:t>näringsrik</a:t>
            </a:r>
            <a:r>
              <a:rPr lang="en-US" sz="2700" dirty="0"/>
              <a:t> </a:t>
            </a:r>
            <a:r>
              <a:rPr lang="en-US" sz="2700" dirty="0" err="1"/>
              <a:t>kompost</a:t>
            </a:r>
            <a:r>
              <a:rPr lang="en-US" sz="2700" dirty="0" smtClean="0"/>
              <a:t>.</a:t>
            </a:r>
          </a:p>
          <a:p>
            <a:pPr marL="457200" lvl="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700" dirty="0" err="1" smtClean="0"/>
              <a:t>Förbättrar</a:t>
            </a:r>
            <a:r>
              <a:rPr lang="en-US" sz="2700" dirty="0" smtClean="0"/>
              <a:t> </a:t>
            </a:r>
            <a:r>
              <a:rPr lang="en-US" sz="2700" dirty="0" err="1"/>
              <a:t>jordens</a:t>
            </a:r>
            <a:r>
              <a:rPr lang="en-US" sz="2700" dirty="0"/>
              <a:t> </a:t>
            </a:r>
            <a:r>
              <a:rPr lang="en-US" sz="2700" dirty="0" err="1"/>
              <a:t>fertilitet</a:t>
            </a:r>
            <a:r>
              <a:rPr lang="en-US" sz="2700" dirty="0"/>
              <a:t>, </a:t>
            </a:r>
            <a:r>
              <a:rPr lang="en-US" sz="2700" dirty="0" err="1"/>
              <a:t>fuktretention</a:t>
            </a:r>
            <a:r>
              <a:rPr lang="en-US" sz="2700" dirty="0"/>
              <a:t> och </a:t>
            </a:r>
            <a:r>
              <a:rPr lang="en-US" sz="2700" dirty="0" err="1"/>
              <a:t>mikrobiella</a:t>
            </a:r>
            <a:r>
              <a:rPr lang="en-US" sz="2700" dirty="0"/>
              <a:t> </a:t>
            </a:r>
            <a:r>
              <a:rPr lang="en-US" sz="2700" dirty="0" err="1"/>
              <a:t>aktivitet</a:t>
            </a:r>
            <a:r>
              <a:rPr lang="en-US" sz="2700" dirty="0" smtClean="0"/>
              <a:t>.</a:t>
            </a:r>
          </a:p>
          <a:p>
            <a:pPr marL="457200" lvl="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700" dirty="0" err="1" smtClean="0"/>
              <a:t>Minskar</a:t>
            </a:r>
            <a:r>
              <a:rPr lang="en-US" sz="2700" dirty="0" smtClean="0"/>
              <a:t> </a:t>
            </a:r>
            <a:r>
              <a:rPr lang="en-US" sz="2700" dirty="0" err="1"/>
              <a:t>avfall</a:t>
            </a:r>
            <a:r>
              <a:rPr lang="en-US" sz="2700" dirty="0"/>
              <a:t> </a:t>
            </a:r>
            <a:r>
              <a:rPr lang="en-US" sz="2700" dirty="0" err="1"/>
              <a:t>samtidigt</a:t>
            </a:r>
            <a:r>
              <a:rPr lang="en-US" sz="2700" dirty="0"/>
              <a:t> </a:t>
            </a:r>
            <a:r>
              <a:rPr lang="en-US" sz="2700" dirty="0" err="1"/>
              <a:t>som</a:t>
            </a:r>
            <a:r>
              <a:rPr lang="en-US" sz="2700" dirty="0"/>
              <a:t> </a:t>
            </a:r>
            <a:r>
              <a:rPr lang="en-US" sz="2700" dirty="0" err="1"/>
              <a:t>jorden</a:t>
            </a:r>
            <a:r>
              <a:rPr lang="en-US" sz="2700" dirty="0"/>
              <a:t> </a:t>
            </a:r>
            <a:r>
              <a:rPr lang="en-US" sz="2700" dirty="0" err="1"/>
              <a:t>berikas</a:t>
            </a:r>
            <a:r>
              <a:rPr lang="en-US" sz="2700" dirty="0"/>
              <a:t> med </a:t>
            </a:r>
            <a:r>
              <a:rPr lang="en-US" sz="2700" dirty="0" err="1"/>
              <a:t>viktiga</a:t>
            </a:r>
            <a:r>
              <a:rPr lang="en-US" sz="2700" dirty="0"/>
              <a:t> </a:t>
            </a:r>
            <a:r>
              <a:rPr lang="en-US" sz="2700" dirty="0" err="1"/>
              <a:t>näringsämnen</a:t>
            </a:r>
            <a:r>
              <a:rPr lang="en-US" sz="2700" dirty="0" smtClean="0"/>
              <a:t>.</a:t>
            </a:r>
          </a:p>
          <a:p>
            <a:pPr lvl="0" algn="just">
              <a:lnSpc>
                <a:spcPct val="150000"/>
              </a:lnSpc>
            </a:pPr>
            <a:endParaRPr lang="en-US" sz="2700" dirty="0" smtClean="0"/>
          </a:p>
          <a:p>
            <a:pPr lvl="0" algn="just">
              <a:lnSpc>
                <a:spcPct val="150000"/>
              </a:lnSpc>
            </a:pPr>
            <a:r>
              <a:rPr lang="en-US" sz="2700" b="1" dirty="0" smtClean="0"/>
              <a:t>Agroforestry</a:t>
            </a:r>
          </a:p>
          <a:p>
            <a:pPr marL="457200" lvl="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700" dirty="0" err="1" smtClean="0"/>
              <a:t>Kombinerar</a:t>
            </a:r>
            <a:r>
              <a:rPr lang="en-US" sz="2700" dirty="0" smtClean="0"/>
              <a:t> </a:t>
            </a:r>
            <a:r>
              <a:rPr lang="en-US" sz="2700" dirty="0" err="1"/>
              <a:t>träd</a:t>
            </a:r>
            <a:r>
              <a:rPr lang="en-US" sz="2700" dirty="0"/>
              <a:t> med </a:t>
            </a:r>
            <a:r>
              <a:rPr lang="en-US" sz="2700" dirty="0" err="1"/>
              <a:t>grödor</a:t>
            </a:r>
            <a:r>
              <a:rPr lang="en-US" sz="2700" dirty="0"/>
              <a:t>/</a:t>
            </a:r>
            <a:r>
              <a:rPr lang="en-US" sz="2700" dirty="0" err="1"/>
              <a:t>boskap</a:t>
            </a:r>
            <a:r>
              <a:rPr lang="en-US" sz="2700" dirty="0" smtClean="0"/>
              <a:t>.</a:t>
            </a:r>
          </a:p>
          <a:p>
            <a:pPr marL="457200" lvl="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700" dirty="0" err="1" smtClean="0"/>
              <a:t>Främjar</a:t>
            </a:r>
            <a:r>
              <a:rPr lang="en-US" sz="2700" dirty="0" smtClean="0"/>
              <a:t> </a:t>
            </a:r>
            <a:r>
              <a:rPr lang="en-US" sz="2700" dirty="0" err="1"/>
              <a:t>biologisk</a:t>
            </a:r>
            <a:r>
              <a:rPr lang="en-US" sz="2700" dirty="0"/>
              <a:t> </a:t>
            </a:r>
            <a:r>
              <a:rPr lang="en-US" sz="2700" dirty="0" err="1"/>
              <a:t>mångfald</a:t>
            </a:r>
            <a:r>
              <a:rPr lang="en-US" sz="2700" dirty="0"/>
              <a:t> och </a:t>
            </a:r>
            <a:r>
              <a:rPr lang="en-US" sz="2700" dirty="0" err="1"/>
              <a:t>erosionskontroll</a:t>
            </a:r>
            <a:r>
              <a:rPr lang="en-US" sz="2700" dirty="0"/>
              <a:t>.</a:t>
            </a:r>
            <a:r>
              <a:rPr lang="en-US" sz="2700" i="0" u="none" strike="noStrike" cap="none" dirty="0" smtClean="0">
                <a:solidFill>
                  <a:srgbClr val="000000"/>
                </a:solidFill>
                <a:sym typeface="Arial"/>
              </a:rPr>
              <a:t>.</a:t>
            </a:r>
            <a:endParaRPr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5E7B0"/>
        </a:solidFill>
        <a:effectLst/>
      </p:bgPr>
    </p:bg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16"/>
          <p:cNvSpPr/>
          <p:nvPr/>
        </p:nvSpPr>
        <p:spPr>
          <a:xfrm>
            <a:off x="11292840" y="0"/>
            <a:ext cx="6995160" cy="10287000"/>
          </a:xfrm>
          <a:custGeom>
            <a:avLst/>
            <a:gdLst/>
            <a:ahLst/>
            <a:cxnLst/>
            <a:rect l="l" t="t" r="r" b="b"/>
            <a:pathLst>
              <a:path w="812800" h="1195294" extrusionOk="0">
                <a:moveTo>
                  <a:pt x="609600" y="0"/>
                </a:moveTo>
                <a:lnTo>
                  <a:pt x="0" y="0"/>
                </a:lnTo>
                <a:lnTo>
                  <a:pt x="203200" y="1195294"/>
                </a:lnTo>
                <a:lnTo>
                  <a:pt x="812800" y="1195294"/>
                </a:lnTo>
                <a:lnTo>
                  <a:pt x="6096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l="-85244" r="-35476"/>
            </a:stretch>
          </a:blipFill>
          <a:ln>
            <a:noFill/>
          </a:ln>
        </p:spPr>
      </p:sp>
      <p:grpSp>
        <p:nvGrpSpPr>
          <p:cNvPr id="286" name="Google Shape;286;p16"/>
          <p:cNvGrpSpPr/>
          <p:nvPr/>
        </p:nvGrpSpPr>
        <p:grpSpPr>
          <a:xfrm>
            <a:off x="0" y="108433"/>
            <a:ext cx="9069364" cy="1787042"/>
            <a:chOff x="0" y="-38100"/>
            <a:chExt cx="2255869" cy="444500"/>
          </a:xfrm>
        </p:grpSpPr>
        <p:sp>
          <p:nvSpPr>
            <p:cNvPr id="287" name="Google Shape;287;p16"/>
            <p:cNvSpPr/>
            <p:nvPr/>
          </p:nvSpPr>
          <p:spPr>
            <a:xfrm>
              <a:off x="0" y="0"/>
              <a:ext cx="2255869" cy="406400"/>
            </a:xfrm>
            <a:custGeom>
              <a:avLst/>
              <a:gdLst/>
              <a:ahLst/>
              <a:cxnLst/>
              <a:rect l="l" t="t" r="r" b="b"/>
              <a:pathLst>
                <a:path w="2255869" h="406400" extrusionOk="0">
                  <a:moveTo>
                    <a:pt x="2052669" y="0"/>
                  </a:moveTo>
                  <a:lnTo>
                    <a:pt x="0" y="0"/>
                  </a:lnTo>
                  <a:lnTo>
                    <a:pt x="0" y="406400"/>
                  </a:lnTo>
                  <a:lnTo>
                    <a:pt x="2052669" y="406400"/>
                  </a:lnTo>
                  <a:lnTo>
                    <a:pt x="2255869" y="203200"/>
                  </a:lnTo>
                  <a:lnTo>
                    <a:pt x="2052669" y="0"/>
                  </a:lnTo>
                  <a:close/>
                </a:path>
              </a:pathLst>
            </a:custGeom>
            <a:solidFill>
              <a:srgbClr val="85B27A"/>
            </a:solidFill>
            <a:ln>
              <a:noFill/>
            </a:ln>
          </p:spPr>
        </p:sp>
        <p:sp>
          <p:nvSpPr>
            <p:cNvPr id="288" name="Google Shape;288;p16"/>
            <p:cNvSpPr txBox="1"/>
            <p:nvPr/>
          </p:nvSpPr>
          <p:spPr>
            <a:xfrm>
              <a:off x="0" y="-38100"/>
              <a:ext cx="2141569" cy="444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89" name="Google Shape;289;p16"/>
          <p:cNvSpPr txBox="1"/>
          <p:nvPr/>
        </p:nvSpPr>
        <p:spPr>
          <a:xfrm>
            <a:off x="219775" y="336388"/>
            <a:ext cx="8115300" cy="13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92000"/>
              </a:lnSpc>
            </a:pPr>
            <a:r>
              <a:rPr lang="sv-SE" sz="4700" b="1" dirty="0"/>
              <a:t>Sektion 3: Tillämpning inom regenerativt jordbruk</a:t>
            </a:r>
            <a:endParaRPr lang="sv-SE" sz="4700" b="1" dirty="0"/>
          </a:p>
        </p:txBody>
      </p:sp>
      <p:sp>
        <p:nvSpPr>
          <p:cNvPr id="290" name="Google Shape;290;p16"/>
          <p:cNvSpPr txBox="1"/>
          <p:nvPr/>
        </p:nvSpPr>
        <p:spPr>
          <a:xfrm>
            <a:off x="219770" y="2632111"/>
            <a:ext cx="10801155" cy="8185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just">
              <a:lnSpc>
                <a:spcPct val="197000"/>
              </a:lnSpc>
            </a:pPr>
            <a:r>
              <a:rPr lang="sv-SE" sz="2700" b="1" dirty="0"/>
              <a:t>Jämförelse mellan traditionella och regenerativa metoder</a:t>
            </a:r>
            <a:endParaRPr dirty="0"/>
          </a:p>
        </p:txBody>
      </p:sp>
      <p:sp>
        <p:nvSpPr>
          <p:cNvPr id="291" name="Google Shape;291;p16"/>
          <p:cNvSpPr txBox="1"/>
          <p:nvPr/>
        </p:nvSpPr>
        <p:spPr>
          <a:xfrm>
            <a:off x="219771" y="4149059"/>
            <a:ext cx="11282752" cy="39347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just">
              <a:lnSpc>
                <a:spcPct val="197000"/>
              </a:lnSpc>
            </a:pPr>
            <a:r>
              <a:rPr lang="sv-SE" sz="2700" b="1" dirty="0"/>
              <a:t>Traditionella metoder</a:t>
            </a:r>
            <a:r>
              <a:rPr lang="sv-SE" sz="2700" b="1" dirty="0" smtClean="0"/>
              <a:t>:</a:t>
            </a:r>
          </a:p>
          <a:p>
            <a:pPr marL="457200" lvl="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2700" dirty="0" smtClean="0"/>
              <a:t>Stort </a:t>
            </a:r>
            <a:r>
              <a:rPr lang="sv-SE" sz="2700" dirty="0"/>
              <a:t>beroende av kemiska gödningsmedel och bekämpningsmedel</a:t>
            </a:r>
            <a:r>
              <a:rPr lang="sv-SE" sz="2700" dirty="0" smtClean="0"/>
              <a:t>.</a:t>
            </a:r>
          </a:p>
          <a:p>
            <a:pPr marL="457200" lvl="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2700" dirty="0" smtClean="0"/>
              <a:t>Frekvent </a:t>
            </a:r>
            <a:r>
              <a:rPr lang="sv-SE" sz="2700" dirty="0"/>
              <a:t>jordbearbetning som leder till jorderosion och </a:t>
            </a:r>
            <a:r>
              <a:rPr lang="sv-SE" sz="2700" dirty="0" err="1"/>
              <a:t>strukturförsämring</a:t>
            </a:r>
            <a:r>
              <a:rPr lang="sv-SE" sz="2700" dirty="0" smtClean="0"/>
              <a:t>.</a:t>
            </a:r>
          </a:p>
          <a:p>
            <a:pPr marL="457200" lvl="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2700" dirty="0" smtClean="0"/>
              <a:t>Monokulturer </a:t>
            </a:r>
            <a:r>
              <a:rPr lang="sv-SE" sz="2700" dirty="0"/>
              <a:t>som minskar den biologiska mångfalden</a:t>
            </a:r>
            <a:r>
              <a:rPr lang="sv-SE" sz="2700" dirty="0" smtClean="0"/>
              <a:t>.</a:t>
            </a:r>
          </a:p>
          <a:p>
            <a:pPr marL="457200" lvl="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2700" dirty="0" smtClean="0"/>
              <a:t>Fokus </a:t>
            </a:r>
            <a:r>
              <a:rPr lang="sv-SE" sz="2700" dirty="0"/>
              <a:t>på kortsiktiga avkastningsvinster.</a:t>
            </a:r>
            <a:endParaRPr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5E7B0"/>
        </a:solidFill>
        <a:effectLst/>
      </p:bgPr>
    </p:bg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6" name="Google Shape;296;p17"/>
          <p:cNvGrpSpPr/>
          <p:nvPr/>
        </p:nvGrpSpPr>
        <p:grpSpPr>
          <a:xfrm>
            <a:off x="0" y="108433"/>
            <a:ext cx="9069364" cy="1787042"/>
            <a:chOff x="0" y="-38100"/>
            <a:chExt cx="2255869" cy="444500"/>
          </a:xfrm>
        </p:grpSpPr>
        <p:sp>
          <p:nvSpPr>
            <p:cNvPr id="297" name="Google Shape;297;p17"/>
            <p:cNvSpPr/>
            <p:nvPr/>
          </p:nvSpPr>
          <p:spPr>
            <a:xfrm>
              <a:off x="0" y="0"/>
              <a:ext cx="2255869" cy="406400"/>
            </a:xfrm>
            <a:custGeom>
              <a:avLst/>
              <a:gdLst/>
              <a:ahLst/>
              <a:cxnLst/>
              <a:rect l="l" t="t" r="r" b="b"/>
              <a:pathLst>
                <a:path w="2255869" h="406400" extrusionOk="0">
                  <a:moveTo>
                    <a:pt x="2052669" y="0"/>
                  </a:moveTo>
                  <a:lnTo>
                    <a:pt x="0" y="0"/>
                  </a:lnTo>
                  <a:lnTo>
                    <a:pt x="0" y="406400"/>
                  </a:lnTo>
                  <a:lnTo>
                    <a:pt x="2052669" y="406400"/>
                  </a:lnTo>
                  <a:lnTo>
                    <a:pt x="2255869" y="203200"/>
                  </a:lnTo>
                  <a:lnTo>
                    <a:pt x="2052669" y="0"/>
                  </a:lnTo>
                  <a:close/>
                </a:path>
              </a:pathLst>
            </a:custGeom>
            <a:solidFill>
              <a:srgbClr val="85B27A"/>
            </a:solidFill>
            <a:ln>
              <a:noFill/>
            </a:ln>
          </p:spPr>
        </p:sp>
        <p:sp>
          <p:nvSpPr>
            <p:cNvPr id="298" name="Google Shape;298;p17"/>
            <p:cNvSpPr txBox="1"/>
            <p:nvPr/>
          </p:nvSpPr>
          <p:spPr>
            <a:xfrm>
              <a:off x="0" y="-38100"/>
              <a:ext cx="2141569" cy="444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99" name="Google Shape;299;p17"/>
          <p:cNvSpPr txBox="1"/>
          <p:nvPr/>
        </p:nvSpPr>
        <p:spPr>
          <a:xfrm>
            <a:off x="219775" y="336388"/>
            <a:ext cx="8436300" cy="13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92000"/>
              </a:lnSpc>
            </a:pPr>
            <a:r>
              <a:rPr lang="sv-SE" sz="4700" b="1" dirty="0"/>
              <a:t>Sektion 3: Tillämpning inom regenerativt jordbruk</a:t>
            </a:r>
            <a:endParaRPr lang="sv-SE" sz="4700" b="1" dirty="0"/>
          </a:p>
        </p:txBody>
      </p:sp>
      <p:sp>
        <p:nvSpPr>
          <p:cNvPr id="300" name="Google Shape;300;p17"/>
          <p:cNvSpPr txBox="1"/>
          <p:nvPr/>
        </p:nvSpPr>
        <p:spPr>
          <a:xfrm>
            <a:off x="219771" y="2632111"/>
            <a:ext cx="11667429" cy="8185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just">
              <a:lnSpc>
                <a:spcPct val="197000"/>
              </a:lnSpc>
            </a:pPr>
            <a:r>
              <a:rPr lang="sv-SE" sz="2700" b="1" dirty="0"/>
              <a:t>Jämförelse mellan traditionella och regenerativa metoder</a:t>
            </a:r>
            <a:endParaRPr lang="sv-SE" sz="2700" b="1" dirty="0"/>
          </a:p>
        </p:txBody>
      </p:sp>
      <p:sp>
        <p:nvSpPr>
          <p:cNvPr id="301" name="Google Shape;301;p17"/>
          <p:cNvSpPr txBox="1"/>
          <p:nvPr/>
        </p:nvSpPr>
        <p:spPr>
          <a:xfrm>
            <a:off x="219771" y="4149059"/>
            <a:ext cx="11282752" cy="43627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just">
              <a:lnSpc>
                <a:spcPct val="150000"/>
              </a:lnSpc>
            </a:pPr>
            <a:r>
              <a:rPr lang="sv-SE" sz="2700" b="1" dirty="0"/>
              <a:t>Regenerativa metoder</a:t>
            </a:r>
            <a:r>
              <a:rPr lang="sv-SE" sz="2700" b="1" dirty="0" smtClean="0"/>
              <a:t>:</a:t>
            </a:r>
          </a:p>
          <a:p>
            <a:pPr marL="457200" lvl="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2700" dirty="0" smtClean="0"/>
              <a:t>Användning </a:t>
            </a:r>
            <a:r>
              <a:rPr lang="sv-SE" sz="2700" dirty="0"/>
              <a:t>av organiska insatsvaror (t.ex. kompost, gröngödsel) istället för syntetiska kemikalier</a:t>
            </a:r>
            <a:r>
              <a:rPr lang="sv-SE" sz="2700" dirty="0" smtClean="0"/>
              <a:t>.</a:t>
            </a:r>
          </a:p>
          <a:p>
            <a:pPr marL="457200" lvl="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2700" dirty="0" smtClean="0"/>
              <a:t>Minimal </a:t>
            </a:r>
            <a:r>
              <a:rPr lang="sv-SE" sz="2700" dirty="0"/>
              <a:t>eller ingen jordbearbetning för att bevara jordstrukturen</a:t>
            </a:r>
            <a:r>
              <a:rPr lang="sv-SE" sz="2700" dirty="0" smtClean="0"/>
              <a:t>.</a:t>
            </a:r>
          </a:p>
          <a:p>
            <a:pPr marL="457200" lvl="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2700" dirty="0" smtClean="0"/>
              <a:t>Växtföljd </a:t>
            </a:r>
            <a:r>
              <a:rPr lang="sv-SE" sz="2700" dirty="0"/>
              <a:t>och samodling för att bibehålla biologisk mångfald och näringsbalans</a:t>
            </a:r>
            <a:r>
              <a:rPr lang="sv-SE" sz="2700" dirty="0" smtClean="0"/>
              <a:t>.</a:t>
            </a:r>
          </a:p>
          <a:p>
            <a:pPr marL="457200" lvl="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2700" dirty="0" smtClean="0"/>
              <a:t>Betoning </a:t>
            </a:r>
            <a:r>
              <a:rPr lang="sv-SE" sz="2700" dirty="0"/>
              <a:t>på långsiktig jordhälsa och </a:t>
            </a:r>
            <a:r>
              <a:rPr lang="sv-SE" sz="2700" dirty="0" smtClean="0"/>
              <a:t>hållbarhet.</a:t>
            </a:r>
            <a:endParaRPr dirty="0"/>
          </a:p>
        </p:txBody>
      </p:sp>
      <p:sp>
        <p:nvSpPr>
          <p:cNvPr id="302" name="Google Shape;302;p17"/>
          <p:cNvSpPr/>
          <p:nvPr/>
        </p:nvSpPr>
        <p:spPr>
          <a:xfrm>
            <a:off x="11292840" y="0"/>
            <a:ext cx="6995160" cy="10287000"/>
          </a:xfrm>
          <a:custGeom>
            <a:avLst/>
            <a:gdLst/>
            <a:ahLst/>
            <a:cxnLst/>
            <a:rect l="l" t="t" r="r" b="b"/>
            <a:pathLst>
              <a:path w="812800" h="1195294" extrusionOk="0">
                <a:moveTo>
                  <a:pt x="609600" y="0"/>
                </a:moveTo>
                <a:lnTo>
                  <a:pt x="0" y="0"/>
                </a:lnTo>
                <a:lnTo>
                  <a:pt x="203200" y="1195294"/>
                </a:lnTo>
                <a:lnTo>
                  <a:pt x="812800" y="1195294"/>
                </a:lnTo>
                <a:lnTo>
                  <a:pt x="6096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l="-85244" r="-35476"/>
            </a:stretch>
          </a:blipFill>
          <a:ln>
            <a:noFill/>
          </a:ln>
        </p:spPr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5E7B0"/>
        </a:solidFill>
        <a:effectLst/>
      </p:bgPr>
    </p:bg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" name="Google Shape;307;p18"/>
          <p:cNvGrpSpPr/>
          <p:nvPr/>
        </p:nvGrpSpPr>
        <p:grpSpPr>
          <a:xfrm>
            <a:off x="0" y="108433"/>
            <a:ext cx="7935582" cy="1787042"/>
            <a:chOff x="0" y="-38100"/>
            <a:chExt cx="1973858" cy="444500"/>
          </a:xfrm>
        </p:grpSpPr>
        <p:sp>
          <p:nvSpPr>
            <p:cNvPr id="308" name="Google Shape;308;p18"/>
            <p:cNvSpPr/>
            <p:nvPr/>
          </p:nvSpPr>
          <p:spPr>
            <a:xfrm>
              <a:off x="0" y="0"/>
              <a:ext cx="1973858" cy="406400"/>
            </a:xfrm>
            <a:custGeom>
              <a:avLst/>
              <a:gdLst/>
              <a:ahLst/>
              <a:cxnLst/>
              <a:rect l="l" t="t" r="r" b="b"/>
              <a:pathLst>
                <a:path w="1973858" h="406400" extrusionOk="0">
                  <a:moveTo>
                    <a:pt x="1770658" y="0"/>
                  </a:moveTo>
                  <a:lnTo>
                    <a:pt x="0" y="0"/>
                  </a:lnTo>
                  <a:lnTo>
                    <a:pt x="0" y="406400"/>
                  </a:lnTo>
                  <a:lnTo>
                    <a:pt x="1770658" y="406400"/>
                  </a:lnTo>
                  <a:lnTo>
                    <a:pt x="1973858" y="203200"/>
                  </a:lnTo>
                  <a:lnTo>
                    <a:pt x="1770658" y="0"/>
                  </a:lnTo>
                  <a:close/>
                </a:path>
              </a:pathLst>
            </a:custGeom>
            <a:solidFill>
              <a:srgbClr val="85B27A"/>
            </a:solidFill>
            <a:ln>
              <a:noFill/>
            </a:ln>
          </p:spPr>
        </p:sp>
        <p:sp>
          <p:nvSpPr>
            <p:cNvPr id="309" name="Google Shape;309;p18"/>
            <p:cNvSpPr txBox="1"/>
            <p:nvPr/>
          </p:nvSpPr>
          <p:spPr>
            <a:xfrm>
              <a:off x="0" y="-38100"/>
              <a:ext cx="1859558" cy="444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10" name="Google Shape;310;p18"/>
          <p:cNvSpPr/>
          <p:nvPr/>
        </p:nvSpPr>
        <p:spPr>
          <a:xfrm>
            <a:off x="8130560" y="0"/>
            <a:ext cx="10157440" cy="10287000"/>
          </a:xfrm>
          <a:custGeom>
            <a:avLst/>
            <a:gdLst/>
            <a:ahLst/>
            <a:cxnLst/>
            <a:rect l="l" t="t" r="r" b="b"/>
            <a:pathLst>
              <a:path w="10157440" h="10287000" extrusionOk="0">
                <a:moveTo>
                  <a:pt x="0" y="0"/>
                </a:moveTo>
                <a:lnTo>
                  <a:pt x="10157440" y="0"/>
                </a:lnTo>
                <a:lnTo>
                  <a:pt x="1015744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l="-1274"/>
            </a:stretch>
          </a:blipFill>
          <a:ln>
            <a:noFill/>
          </a:ln>
        </p:spPr>
      </p:sp>
      <p:sp>
        <p:nvSpPr>
          <p:cNvPr id="311" name="Google Shape;311;p18"/>
          <p:cNvSpPr txBox="1"/>
          <p:nvPr/>
        </p:nvSpPr>
        <p:spPr>
          <a:xfrm>
            <a:off x="0" y="301625"/>
            <a:ext cx="7640400" cy="16056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11000"/>
              </a:lnSpc>
            </a:pPr>
            <a:r>
              <a:rPr lang="sv-SE" sz="4700" b="1" dirty="0"/>
              <a:t>Sektion 3: Tillämpning inom regenerativt jordbruk</a:t>
            </a:r>
            <a:endParaRPr lang="sv-SE" sz="4700" b="1" dirty="0"/>
          </a:p>
        </p:txBody>
      </p:sp>
      <p:sp>
        <p:nvSpPr>
          <p:cNvPr id="312" name="Google Shape;312;p18"/>
          <p:cNvSpPr txBox="1"/>
          <p:nvPr/>
        </p:nvSpPr>
        <p:spPr>
          <a:xfrm>
            <a:off x="219771" y="1906239"/>
            <a:ext cx="7910789" cy="8185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just">
              <a:lnSpc>
                <a:spcPct val="197000"/>
              </a:lnSpc>
            </a:pPr>
            <a:r>
              <a:rPr lang="sv-SE" sz="2700" b="1" dirty="0"/>
              <a:t>Steg för att implementera kompostering:</a:t>
            </a:r>
            <a:endParaRPr dirty="0"/>
          </a:p>
        </p:txBody>
      </p:sp>
      <p:sp>
        <p:nvSpPr>
          <p:cNvPr id="313" name="Google Shape;313;p18"/>
          <p:cNvSpPr txBox="1"/>
          <p:nvPr/>
        </p:nvSpPr>
        <p:spPr>
          <a:xfrm>
            <a:off x="219771" y="2735560"/>
            <a:ext cx="7715700" cy="71468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just">
              <a:lnSpc>
                <a:spcPct val="172000"/>
              </a:lnSpc>
            </a:pPr>
            <a:r>
              <a:rPr lang="sv-SE" sz="2700" b="1" dirty="0"/>
              <a:t>Steg 1: Samla in organiskt avfall</a:t>
            </a:r>
            <a:r>
              <a:rPr lang="sv-SE" sz="2700" b="1" dirty="0" smtClean="0"/>
              <a:t>.</a:t>
            </a:r>
          </a:p>
          <a:p>
            <a:pPr lvl="0" algn="just">
              <a:lnSpc>
                <a:spcPct val="172000"/>
              </a:lnSpc>
            </a:pPr>
            <a:r>
              <a:rPr lang="sv-SE" sz="2700" dirty="0" smtClean="0"/>
              <a:t>Exempel</a:t>
            </a:r>
            <a:r>
              <a:rPr lang="sv-SE" sz="2700" dirty="0"/>
              <a:t>: matrester, </a:t>
            </a:r>
            <a:r>
              <a:rPr lang="sv-SE" sz="2700" dirty="0" err="1"/>
              <a:t>gårdsrester</a:t>
            </a:r>
            <a:r>
              <a:rPr lang="sv-SE" sz="2700" dirty="0"/>
              <a:t>, löv och gräsklipp</a:t>
            </a:r>
            <a:r>
              <a:rPr lang="sv-SE" sz="2700" dirty="0" smtClean="0"/>
              <a:t>.</a:t>
            </a:r>
          </a:p>
          <a:p>
            <a:pPr lvl="0" algn="just">
              <a:lnSpc>
                <a:spcPct val="172000"/>
              </a:lnSpc>
            </a:pPr>
            <a:r>
              <a:rPr lang="sv-SE" sz="2700" b="1" dirty="0" smtClean="0"/>
              <a:t>Steg </a:t>
            </a:r>
            <a:r>
              <a:rPr lang="sv-SE" sz="2700" b="1" dirty="0"/>
              <a:t>2: Lägg i lager med jord och vatten</a:t>
            </a:r>
            <a:r>
              <a:rPr lang="sv-SE" sz="2700" b="1" dirty="0" smtClean="0"/>
              <a:t>.</a:t>
            </a:r>
          </a:p>
          <a:p>
            <a:pPr marL="457200" lvl="0" indent="-457200" algn="just">
              <a:lnSpc>
                <a:spcPct val="172000"/>
              </a:lnSpc>
              <a:buFont typeface="Arial" panose="020B0604020202020204" pitchFamily="34" charset="0"/>
              <a:buChar char="•"/>
            </a:pPr>
            <a:r>
              <a:rPr lang="sv-SE" sz="2700" dirty="0" smtClean="0"/>
              <a:t>Varva </a:t>
            </a:r>
            <a:r>
              <a:rPr lang="sv-SE" sz="2700" dirty="0"/>
              <a:t>lager av organiskt material och jord</a:t>
            </a:r>
            <a:r>
              <a:rPr lang="sv-SE" sz="2700" dirty="0" smtClean="0"/>
              <a:t>.</a:t>
            </a:r>
          </a:p>
          <a:p>
            <a:pPr marL="457200" lvl="0" indent="-457200" algn="just">
              <a:lnSpc>
                <a:spcPct val="172000"/>
              </a:lnSpc>
              <a:buFont typeface="Arial" panose="020B0604020202020204" pitchFamily="34" charset="0"/>
              <a:buChar char="•"/>
            </a:pPr>
            <a:r>
              <a:rPr lang="sv-SE" sz="2700" dirty="0" smtClean="0"/>
              <a:t>Vät </a:t>
            </a:r>
            <a:r>
              <a:rPr lang="sv-SE" sz="2700" dirty="0"/>
              <a:t>högen lätt för att bibehålla mikrobiell aktivitet</a:t>
            </a:r>
            <a:r>
              <a:rPr lang="sv-SE" sz="2700" dirty="0" smtClean="0"/>
              <a:t>.</a:t>
            </a:r>
          </a:p>
          <a:p>
            <a:pPr lvl="0" algn="just">
              <a:lnSpc>
                <a:spcPct val="172000"/>
              </a:lnSpc>
            </a:pPr>
            <a:r>
              <a:rPr lang="sv-SE" sz="2700" b="1" dirty="0" smtClean="0"/>
              <a:t>Steg </a:t>
            </a:r>
            <a:r>
              <a:rPr lang="sv-SE" sz="2700" b="1" dirty="0"/>
              <a:t>3: Lufta regelbundet</a:t>
            </a:r>
            <a:r>
              <a:rPr lang="sv-SE" sz="2700" b="1" dirty="0" smtClean="0"/>
              <a:t>.</a:t>
            </a:r>
          </a:p>
          <a:p>
            <a:pPr lvl="0" algn="just">
              <a:lnSpc>
                <a:spcPct val="172000"/>
              </a:lnSpc>
            </a:pPr>
            <a:r>
              <a:rPr lang="sv-SE" sz="2700" dirty="0" smtClean="0"/>
              <a:t>Vänd </a:t>
            </a:r>
            <a:r>
              <a:rPr lang="sv-SE" sz="2700" dirty="0"/>
              <a:t>komposthögen var 1-2 vecka för att få in syre och påskynda nedbrytningen.</a:t>
            </a:r>
            <a:endParaRPr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5E7B0"/>
        </a:solidFill>
        <a:effectLst/>
      </p:bgPr>
    </p:bg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19"/>
          <p:cNvSpPr/>
          <p:nvPr/>
        </p:nvSpPr>
        <p:spPr>
          <a:xfrm>
            <a:off x="8130560" y="0"/>
            <a:ext cx="10157440" cy="10287000"/>
          </a:xfrm>
          <a:custGeom>
            <a:avLst/>
            <a:gdLst/>
            <a:ahLst/>
            <a:cxnLst/>
            <a:rect l="l" t="t" r="r" b="b"/>
            <a:pathLst>
              <a:path w="10157440" h="10287000" extrusionOk="0">
                <a:moveTo>
                  <a:pt x="0" y="0"/>
                </a:moveTo>
                <a:lnTo>
                  <a:pt x="10157440" y="0"/>
                </a:lnTo>
                <a:lnTo>
                  <a:pt x="1015744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l="-1274"/>
            </a:stretch>
          </a:blipFill>
          <a:ln>
            <a:noFill/>
          </a:ln>
        </p:spPr>
      </p:sp>
      <p:sp>
        <p:nvSpPr>
          <p:cNvPr id="319" name="Google Shape;319;p19"/>
          <p:cNvSpPr txBox="1"/>
          <p:nvPr/>
        </p:nvSpPr>
        <p:spPr>
          <a:xfrm>
            <a:off x="219770" y="2123294"/>
            <a:ext cx="7534427" cy="8185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just">
              <a:lnSpc>
                <a:spcPct val="197000"/>
              </a:lnSpc>
            </a:pPr>
            <a:r>
              <a:rPr lang="sv-SE" sz="2700" b="1" dirty="0"/>
              <a:t>Steg för att implementera kompostering:</a:t>
            </a:r>
            <a:endParaRPr lang="sv-SE" sz="2700" b="1" dirty="0"/>
          </a:p>
        </p:txBody>
      </p:sp>
      <p:sp>
        <p:nvSpPr>
          <p:cNvPr id="320" name="Google Shape;320;p19"/>
          <p:cNvSpPr txBox="1"/>
          <p:nvPr/>
        </p:nvSpPr>
        <p:spPr>
          <a:xfrm>
            <a:off x="219771" y="3516607"/>
            <a:ext cx="7534427" cy="56092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just">
              <a:lnSpc>
                <a:spcPct val="150000"/>
              </a:lnSpc>
            </a:pPr>
            <a:r>
              <a:rPr lang="sv-SE" sz="2700" b="1" dirty="0"/>
              <a:t>Steg 4: Övervaka temperatur och </a:t>
            </a:r>
            <a:r>
              <a:rPr lang="sv-SE" sz="2700" b="1" dirty="0" smtClean="0"/>
              <a:t>fuktighet</a:t>
            </a:r>
          </a:p>
          <a:p>
            <a:pPr marL="457200" lvl="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2700" dirty="0" smtClean="0"/>
              <a:t>Håll </a:t>
            </a:r>
            <a:r>
              <a:rPr lang="sv-SE" sz="2700" dirty="0"/>
              <a:t>högen varm och fuktig, men inte blöt, för optimal mikrobiell aktivitet</a:t>
            </a:r>
            <a:r>
              <a:rPr lang="sv-SE" sz="2700" dirty="0" smtClean="0"/>
              <a:t>.</a:t>
            </a:r>
          </a:p>
          <a:p>
            <a:pPr lvl="0" algn="just">
              <a:lnSpc>
                <a:spcPct val="150000"/>
              </a:lnSpc>
            </a:pPr>
            <a:endParaRPr lang="sv-SE" sz="2700" dirty="0" smtClean="0"/>
          </a:p>
          <a:p>
            <a:pPr lvl="0" algn="just">
              <a:lnSpc>
                <a:spcPct val="150000"/>
              </a:lnSpc>
            </a:pPr>
            <a:r>
              <a:rPr lang="sv-SE" sz="2700" b="1" dirty="0" smtClean="0"/>
              <a:t>Steg </a:t>
            </a:r>
            <a:r>
              <a:rPr lang="sv-SE" sz="2700" b="1" dirty="0"/>
              <a:t>5: Skörda </a:t>
            </a:r>
            <a:r>
              <a:rPr lang="sv-SE" sz="2700" b="1" dirty="0" smtClean="0"/>
              <a:t>komposten</a:t>
            </a:r>
          </a:p>
          <a:p>
            <a:pPr marL="457200" lvl="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2700" dirty="0" smtClean="0"/>
              <a:t>Efter </a:t>
            </a:r>
            <a:r>
              <a:rPr lang="sv-SE" sz="2700" dirty="0"/>
              <a:t>6–8 veckor (eller längre, beroende på materialet), blir komposten mörk och smulig</a:t>
            </a:r>
            <a:r>
              <a:rPr lang="sv-SE" sz="2700" dirty="0" smtClean="0"/>
              <a:t>.</a:t>
            </a:r>
          </a:p>
          <a:p>
            <a:pPr marL="457200" lvl="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2700" dirty="0" smtClean="0"/>
              <a:t>Använd </a:t>
            </a:r>
            <a:r>
              <a:rPr lang="sv-SE" sz="2700" dirty="0"/>
              <a:t>den som ett näringsrikt jordförbättringsmedel.</a:t>
            </a:r>
            <a:endParaRPr dirty="0"/>
          </a:p>
        </p:txBody>
      </p:sp>
      <p:grpSp>
        <p:nvGrpSpPr>
          <p:cNvPr id="321" name="Google Shape;321;p19"/>
          <p:cNvGrpSpPr/>
          <p:nvPr/>
        </p:nvGrpSpPr>
        <p:grpSpPr>
          <a:xfrm>
            <a:off x="0" y="108433"/>
            <a:ext cx="7935582" cy="1787042"/>
            <a:chOff x="0" y="-38100"/>
            <a:chExt cx="1973858" cy="444500"/>
          </a:xfrm>
        </p:grpSpPr>
        <p:sp>
          <p:nvSpPr>
            <p:cNvPr id="322" name="Google Shape;322;p19"/>
            <p:cNvSpPr/>
            <p:nvPr/>
          </p:nvSpPr>
          <p:spPr>
            <a:xfrm>
              <a:off x="0" y="0"/>
              <a:ext cx="1973858" cy="406400"/>
            </a:xfrm>
            <a:custGeom>
              <a:avLst/>
              <a:gdLst/>
              <a:ahLst/>
              <a:cxnLst/>
              <a:rect l="l" t="t" r="r" b="b"/>
              <a:pathLst>
                <a:path w="1973858" h="406400" extrusionOk="0">
                  <a:moveTo>
                    <a:pt x="1770658" y="0"/>
                  </a:moveTo>
                  <a:lnTo>
                    <a:pt x="0" y="0"/>
                  </a:lnTo>
                  <a:lnTo>
                    <a:pt x="0" y="406400"/>
                  </a:lnTo>
                  <a:lnTo>
                    <a:pt x="1770658" y="406400"/>
                  </a:lnTo>
                  <a:lnTo>
                    <a:pt x="1973858" y="203200"/>
                  </a:lnTo>
                  <a:lnTo>
                    <a:pt x="1770658" y="0"/>
                  </a:lnTo>
                  <a:close/>
                </a:path>
              </a:pathLst>
            </a:custGeom>
            <a:solidFill>
              <a:srgbClr val="85B27A"/>
            </a:solidFill>
            <a:ln>
              <a:noFill/>
            </a:ln>
          </p:spPr>
        </p:sp>
        <p:sp>
          <p:nvSpPr>
            <p:cNvPr id="323" name="Google Shape;323;p19"/>
            <p:cNvSpPr txBox="1"/>
            <p:nvPr/>
          </p:nvSpPr>
          <p:spPr>
            <a:xfrm>
              <a:off x="0" y="-38100"/>
              <a:ext cx="1859558" cy="444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24" name="Google Shape;324;p19"/>
          <p:cNvSpPr txBox="1"/>
          <p:nvPr/>
        </p:nvSpPr>
        <p:spPr>
          <a:xfrm>
            <a:off x="0" y="273050"/>
            <a:ext cx="7640400" cy="16056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11000"/>
              </a:lnSpc>
            </a:pPr>
            <a:r>
              <a:rPr lang="sv-SE" sz="4700" b="1" dirty="0"/>
              <a:t>Sektion 3: Tillämpning inom regenerativt jordbruk</a:t>
            </a:r>
            <a:endParaRPr lang="sv-SE" sz="4700" b="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5E7B0"/>
        </a:solidFill>
        <a:effectLst/>
      </p:bgPr>
    </p:bg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20"/>
          <p:cNvSpPr/>
          <p:nvPr/>
        </p:nvSpPr>
        <p:spPr>
          <a:xfrm>
            <a:off x="11292840" y="0"/>
            <a:ext cx="6995160" cy="10287000"/>
          </a:xfrm>
          <a:custGeom>
            <a:avLst/>
            <a:gdLst/>
            <a:ahLst/>
            <a:cxnLst/>
            <a:rect l="l" t="t" r="r" b="b"/>
            <a:pathLst>
              <a:path w="812800" h="1195294" extrusionOk="0">
                <a:moveTo>
                  <a:pt x="609600" y="0"/>
                </a:moveTo>
                <a:lnTo>
                  <a:pt x="0" y="0"/>
                </a:lnTo>
                <a:lnTo>
                  <a:pt x="203200" y="1195294"/>
                </a:lnTo>
                <a:lnTo>
                  <a:pt x="812800" y="1195294"/>
                </a:lnTo>
                <a:lnTo>
                  <a:pt x="6096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l="-52425" r="-68295"/>
            </a:stretch>
          </a:blipFill>
          <a:ln>
            <a:noFill/>
          </a:ln>
        </p:spPr>
      </p:sp>
      <p:sp>
        <p:nvSpPr>
          <p:cNvPr id="330" name="Google Shape;330;p20"/>
          <p:cNvSpPr txBox="1"/>
          <p:nvPr/>
        </p:nvSpPr>
        <p:spPr>
          <a:xfrm>
            <a:off x="340633" y="2599691"/>
            <a:ext cx="10211368" cy="623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just">
              <a:lnSpc>
                <a:spcPct val="150000"/>
              </a:lnSpc>
            </a:pPr>
            <a:r>
              <a:rPr lang="sv-SE" sz="2700" b="1" dirty="0" smtClean="0"/>
              <a:t>Fallstudie </a:t>
            </a:r>
            <a:r>
              <a:rPr lang="sv-SE" sz="2700" b="1" dirty="0"/>
              <a:t>– Täckgrödor på en medelstor gård i Sverige</a:t>
            </a:r>
            <a:endParaRPr dirty="0"/>
          </a:p>
        </p:txBody>
      </p:sp>
      <p:sp>
        <p:nvSpPr>
          <p:cNvPr id="331" name="Google Shape;331;p20"/>
          <p:cNvSpPr txBox="1"/>
          <p:nvPr/>
        </p:nvSpPr>
        <p:spPr>
          <a:xfrm>
            <a:off x="340633" y="3572512"/>
            <a:ext cx="11859388" cy="40395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just">
              <a:lnSpc>
                <a:spcPct val="150000"/>
              </a:lnSpc>
            </a:pPr>
            <a:r>
              <a:rPr lang="sv-SE" sz="2500" b="1" dirty="0"/>
              <a:t>Plats: </a:t>
            </a:r>
            <a:r>
              <a:rPr lang="sv-SE" sz="2500" dirty="0" smtClean="0"/>
              <a:t>Sverige</a:t>
            </a:r>
          </a:p>
          <a:p>
            <a:pPr lvl="0" algn="just">
              <a:lnSpc>
                <a:spcPct val="150000"/>
              </a:lnSpc>
            </a:pPr>
            <a:r>
              <a:rPr lang="sv-SE" sz="2500" b="1" dirty="0" smtClean="0"/>
              <a:t>Gårdstyp</a:t>
            </a:r>
            <a:r>
              <a:rPr lang="sv-SE" sz="2500" b="1" dirty="0"/>
              <a:t>: </a:t>
            </a:r>
            <a:r>
              <a:rPr lang="sv-SE" sz="2500" dirty="0"/>
              <a:t>Medelstor, blandad gård (växtodling och boskap</a:t>
            </a:r>
            <a:r>
              <a:rPr lang="sv-SE" sz="2500" dirty="0" smtClean="0"/>
              <a:t>)</a:t>
            </a:r>
          </a:p>
          <a:p>
            <a:pPr lvl="0" algn="just">
              <a:lnSpc>
                <a:spcPct val="150000"/>
              </a:lnSpc>
            </a:pPr>
            <a:r>
              <a:rPr lang="sv-SE" sz="2500" b="1" dirty="0" smtClean="0"/>
              <a:t>Fokus</a:t>
            </a:r>
            <a:r>
              <a:rPr lang="sv-SE" sz="2500" b="1" dirty="0"/>
              <a:t>: </a:t>
            </a:r>
            <a:r>
              <a:rPr lang="sv-SE" sz="2500" dirty="0"/>
              <a:t>Jordhälsa och hållbara </a:t>
            </a:r>
            <a:r>
              <a:rPr lang="sv-SE" sz="2500" dirty="0" smtClean="0"/>
              <a:t>jordbruksmetoder</a:t>
            </a:r>
          </a:p>
          <a:p>
            <a:pPr lvl="0" algn="just">
              <a:lnSpc>
                <a:spcPct val="150000"/>
              </a:lnSpc>
            </a:pPr>
            <a:endParaRPr lang="sv-SE" sz="2500" dirty="0" smtClean="0"/>
          </a:p>
          <a:p>
            <a:pPr lvl="0" algn="just">
              <a:lnSpc>
                <a:spcPct val="150000"/>
              </a:lnSpc>
            </a:pPr>
            <a:r>
              <a:rPr lang="sv-SE" sz="2500" b="1" dirty="0" smtClean="0"/>
              <a:t>Implementerad metod</a:t>
            </a:r>
          </a:p>
          <a:p>
            <a:pPr lvl="0" algn="just">
              <a:lnSpc>
                <a:spcPct val="150000"/>
              </a:lnSpc>
            </a:pPr>
            <a:r>
              <a:rPr lang="sv-SE" sz="2500" b="1" dirty="0" smtClean="0"/>
              <a:t>Täckgrödor</a:t>
            </a:r>
            <a:r>
              <a:rPr lang="sv-SE" sz="2500" b="1" dirty="0"/>
              <a:t>: </a:t>
            </a:r>
            <a:r>
              <a:rPr lang="sv-SE" sz="2500" dirty="0"/>
              <a:t>Introducerade täckgrödor som klöver och råg under lågsäsong för att skydda jorden.</a:t>
            </a:r>
            <a:endParaRPr dirty="0"/>
          </a:p>
        </p:txBody>
      </p:sp>
      <p:grpSp>
        <p:nvGrpSpPr>
          <p:cNvPr id="332" name="Google Shape;332;p20"/>
          <p:cNvGrpSpPr/>
          <p:nvPr/>
        </p:nvGrpSpPr>
        <p:grpSpPr>
          <a:xfrm>
            <a:off x="0" y="108435"/>
            <a:ext cx="7935501" cy="1787023"/>
            <a:chOff x="0" y="-38100"/>
            <a:chExt cx="1973858" cy="444500"/>
          </a:xfrm>
        </p:grpSpPr>
        <p:sp>
          <p:nvSpPr>
            <p:cNvPr id="333" name="Google Shape;333;p20"/>
            <p:cNvSpPr/>
            <p:nvPr/>
          </p:nvSpPr>
          <p:spPr>
            <a:xfrm>
              <a:off x="0" y="0"/>
              <a:ext cx="1973858" cy="406400"/>
            </a:xfrm>
            <a:custGeom>
              <a:avLst/>
              <a:gdLst/>
              <a:ahLst/>
              <a:cxnLst/>
              <a:rect l="l" t="t" r="r" b="b"/>
              <a:pathLst>
                <a:path w="1973858" h="406400" extrusionOk="0">
                  <a:moveTo>
                    <a:pt x="1770658" y="0"/>
                  </a:moveTo>
                  <a:lnTo>
                    <a:pt x="0" y="0"/>
                  </a:lnTo>
                  <a:lnTo>
                    <a:pt x="0" y="406400"/>
                  </a:lnTo>
                  <a:lnTo>
                    <a:pt x="1770658" y="406400"/>
                  </a:lnTo>
                  <a:lnTo>
                    <a:pt x="1973858" y="203200"/>
                  </a:lnTo>
                  <a:lnTo>
                    <a:pt x="1770658" y="0"/>
                  </a:lnTo>
                  <a:close/>
                </a:path>
              </a:pathLst>
            </a:custGeom>
            <a:solidFill>
              <a:srgbClr val="85B27A"/>
            </a:solidFill>
            <a:ln>
              <a:noFill/>
            </a:ln>
          </p:spPr>
        </p:sp>
        <p:sp>
          <p:nvSpPr>
            <p:cNvPr id="334" name="Google Shape;334;p20"/>
            <p:cNvSpPr txBox="1"/>
            <p:nvPr/>
          </p:nvSpPr>
          <p:spPr>
            <a:xfrm>
              <a:off x="0" y="-38100"/>
              <a:ext cx="1859558" cy="444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35" name="Google Shape;335;p20"/>
          <p:cNvSpPr txBox="1"/>
          <p:nvPr/>
        </p:nvSpPr>
        <p:spPr>
          <a:xfrm>
            <a:off x="89325" y="238738"/>
            <a:ext cx="7935600" cy="16056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11000"/>
              </a:lnSpc>
            </a:pPr>
            <a:r>
              <a:rPr lang="sv-SE" sz="4700" b="1" dirty="0"/>
              <a:t>Sektion 3: Tillämpning inom regenerativt jordbruk</a:t>
            </a:r>
            <a:endParaRPr lang="sv-SE" sz="4700" b="1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5E7B0"/>
        </a:solidFill>
        <a:effectLst/>
      </p:bgPr>
    </p:bg>
    <p:spTree>
      <p:nvGrpSpPr>
        <p:cNvPr id="1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p21"/>
          <p:cNvSpPr/>
          <p:nvPr/>
        </p:nvSpPr>
        <p:spPr>
          <a:xfrm>
            <a:off x="11292840" y="0"/>
            <a:ext cx="6995160" cy="10287000"/>
          </a:xfrm>
          <a:custGeom>
            <a:avLst/>
            <a:gdLst/>
            <a:ahLst/>
            <a:cxnLst/>
            <a:rect l="l" t="t" r="r" b="b"/>
            <a:pathLst>
              <a:path w="812800" h="1195294" extrusionOk="0">
                <a:moveTo>
                  <a:pt x="609600" y="0"/>
                </a:moveTo>
                <a:lnTo>
                  <a:pt x="0" y="0"/>
                </a:lnTo>
                <a:lnTo>
                  <a:pt x="203200" y="1195294"/>
                </a:lnTo>
                <a:lnTo>
                  <a:pt x="812800" y="1195294"/>
                </a:lnTo>
                <a:lnTo>
                  <a:pt x="609600" y="0"/>
                </a:lnTo>
                <a:close/>
              </a:path>
            </a:pathLst>
          </a:custGeom>
          <a:solidFill>
            <a:srgbClr val="000000">
              <a:alpha val="0"/>
            </a:srgbClr>
          </a:solidFill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41" name="Google Shape;341;p21"/>
          <p:cNvSpPr txBox="1"/>
          <p:nvPr/>
        </p:nvSpPr>
        <p:spPr>
          <a:xfrm>
            <a:off x="340633" y="2599691"/>
            <a:ext cx="10211368" cy="623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just">
              <a:lnSpc>
                <a:spcPct val="150000"/>
              </a:lnSpc>
            </a:pPr>
            <a:r>
              <a:rPr lang="sv-SE" sz="2700" b="1" dirty="0"/>
              <a:t>Fallstudie – Täckgrödor på en medelstor gård i Sverige</a:t>
            </a:r>
            <a:endParaRPr lang="sv-SE" sz="2700" b="1" dirty="0"/>
          </a:p>
        </p:txBody>
      </p:sp>
      <p:sp>
        <p:nvSpPr>
          <p:cNvPr id="342" name="Google Shape;342;p21"/>
          <p:cNvSpPr txBox="1"/>
          <p:nvPr/>
        </p:nvSpPr>
        <p:spPr>
          <a:xfrm>
            <a:off x="245049" y="3978196"/>
            <a:ext cx="10952207" cy="40395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just">
              <a:lnSpc>
                <a:spcPct val="150000"/>
              </a:lnSpc>
            </a:pPr>
            <a:r>
              <a:rPr lang="sv-SE" sz="2500" b="1" dirty="0" smtClean="0"/>
              <a:t>Resultat</a:t>
            </a:r>
          </a:p>
          <a:p>
            <a:pPr marL="342900" lvl="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2500" b="1" dirty="0" smtClean="0"/>
              <a:t>15 </a:t>
            </a:r>
            <a:r>
              <a:rPr lang="sv-SE" sz="2500" b="1" dirty="0"/>
              <a:t>% minskning av jorderosion: </a:t>
            </a:r>
            <a:r>
              <a:rPr lang="sv-SE" sz="2500" dirty="0"/>
              <a:t>Effektivt skydd mot vind- och vattenerosion</a:t>
            </a:r>
            <a:r>
              <a:rPr lang="sv-SE" sz="2500" dirty="0" smtClean="0"/>
              <a:t>.</a:t>
            </a:r>
          </a:p>
          <a:p>
            <a:pPr marL="342900" lvl="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2500" b="1" dirty="0" smtClean="0"/>
              <a:t>Ökad </a:t>
            </a:r>
            <a:r>
              <a:rPr lang="sv-SE" sz="2500" b="1" dirty="0"/>
              <a:t>biologisk mångfald: </a:t>
            </a:r>
            <a:r>
              <a:rPr lang="sv-SE" sz="2500" dirty="0" smtClean="0"/>
              <a:t>Ökade </a:t>
            </a:r>
            <a:r>
              <a:rPr lang="sv-SE" sz="2500" dirty="0"/>
              <a:t>mångfalden av jordorganismer, vilket förbättrade ekosystemets hälsa och </a:t>
            </a:r>
            <a:r>
              <a:rPr lang="sv-SE" sz="2500" dirty="0" err="1"/>
              <a:t>resiliens</a:t>
            </a:r>
            <a:r>
              <a:rPr lang="sv-SE" sz="2500" b="1" dirty="0" smtClean="0"/>
              <a:t>.</a:t>
            </a:r>
          </a:p>
          <a:p>
            <a:pPr marL="342900" lvl="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2500" b="1" dirty="0" smtClean="0"/>
              <a:t>Förbättrad </a:t>
            </a:r>
            <a:r>
              <a:rPr lang="sv-SE" sz="2500" b="1" dirty="0"/>
              <a:t>jordstruktur: </a:t>
            </a:r>
            <a:r>
              <a:rPr lang="sv-SE" sz="2500" dirty="0"/>
              <a:t>Förbättrade innehållet av organiskt material och näringscyklingen.</a:t>
            </a:r>
            <a:r>
              <a:rPr lang="en-US" sz="2500" i="0" u="none" strike="noStrike" cap="none" dirty="0" smtClean="0">
                <a:solidFill>
                  <a:srgbClr val="000000"/>
                </a:solidFill>
                <a:sym typeface="Arial"/>
              </a:rPr>
              <a:t>.</a:t>
            </a:r>
            <a:endParaRPr dirty="0"/>
          </a:p>
        </p:txBody>
      </p:sp>
      <p:sp>
        <p:nvSpPr>
          <p:cNvPr id="343" name="Google Shape;343;p21"/>
          <p:cNvSpPr/>
          <p:nvPr/>
        </p:nvSpPr>
        <p:spPr>
          <a:xfrm>
            <a:off x="11292840" y="0"/>
            <a:ext cx="6995160" cy="10287000"/>
          </a:xfrm>
          <a:custGeom>
            <a:avLst/>
            <a:gdLst/>
            <a:ahLst/>
            <a:cxnLst/>
            <a:rect l="l" t="t" r="r" b="b"/>
            <a:pathLst>
              <a:path w="812800" h="1195294" extrusionOk="0">
                <a:moveTo>
                  <a:pt x="609600" y="0"/>
                </a:moveTo>
                <a:lnTo>
                  <a:pt x="0" y="0"/>
                </a:lnTo>
                <a:lnTo>
                  <a:pt x="203200" y="1195294"/>
                </a:lnTo>
                <a:lnTo>
                  <a:pt x="812800" y="1195294"/>
                </a:lnTo>
                <a:lnTo>
                  <a:pt x="6096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l="-52425" r="-68295"/>
            </a:stretch>
          </a:blipFill>
          <a:ln>
            <a:noFill/>
          </a:ln>
        </p:spPr>
      </p:sp>
      <p:grpSp>
        <p:nvGrpSpPr>
          <p:cNvPr id="344" name="Google Shape;344;p21"/>
          <p:cNvGrpSpPr/>
          <p:nvPr/>
        </p:nvGrpSpPr>
        <p:grpSpPr>
          <a:xfrm>
            <a:off x="-1" y="108433"/>
            <a:ext cx="9168063" cy="1787042"/>
            <a:chOff x="0" y="-38100"/>
            <a:chExt cx="1973858" cy="444500"/>
          </a:xfrm>
        </p:grpSpPr>
        <p:sp>
          <p:nvSpPr>
            <p:cNvPr id="345" name="Google Shape;345;p21"/>
            <p:cNvSpPr/>
            <p:nvPr/>
          </p:nvSpPr>
          <p:spPr>
            <a:xfrm>
              <a:off x="0" y="0"/>
              <a:ext cx="1973858" cy="406400"/>
            </a:xfrm>
            <a:custGeom>
              <a:avLst/>
              <a:gdLst/>
              <a:ahLst/>
              <a:cxnLst/>
              <a:rect l="l" t="t" r="r" b="b"/>
              <a:pathLst>
                <a:path w="1973858" h="406400" extrusionOk="0">
                  <a:moveTo>
                    <a:pt x="1770658" y="0"/>
                  </a:moveTo>
                  <a:lnTo>
                    <a:pt x="0" y="0"/>
                  </a:lnTo>
                  <a:lnTo>
                    <a:pt x="0" y="406400"/>
                  </a:lnTo>
                  <a:lnTo>
                    <a:pt x="1770658" y="406400"/>
                  </a:lnTo>
                  <a:lnTo>
                    <a:pt x="1973858" y="203200"/>
                  </a:lnTo>
                  <a:lnTo>
                    <a:pt x="1770658" y="0"/>
                  </a:lnTo>
                  <a:close/>
                </a:path>
              </a:pathLst>
            </a:custGeom>
            <a:solidFill>
              <a:srgbClr val="85B27A"/>
            </a:solidFill>
            <a:ln>
              <a:noFill/>
            </a:ln>
          </p:spPr>
        </p:sp>
        <p:sp>
          <p:nvSpPr>
            <p:cNvPr id="346" name="Google Shape;346;p21"/>
            <p:cNvSpPr txBox="1"/>
            <p:nvPr/>
          </p:nvSpPr>
          <p:spPr>
            <a:xfrm>
              <a:off x="0" y="-38100"/>
              <a:ext cx="1859558" cy="444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47" name="Google Shape;347;p21"/>
          <p:cNvSpPr txBox="1"/>
          <p:nvPr/>
        </p:nvSpPr>
        <p:spPr>
          <a:xfrm>
            <a:off x="245049" y="238738"/>
            <a:ext cx="8923014" cy="16056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11000"/>
              </a:lnSpc>
            </a:pPr>
            <a:r>
              <a:rPr lang="sv-SE" sz="4700" b="1" dirty="0"/>
              <a:t>Sektion 3: Tillämpning inom regenerativt jordbruk</a:t>
            </a:r>
            <a:endParaRPr lang="sv-SE" sz="4700" b="1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5E7B0"/>
        </a:solidFill>
        <a:effectLst/>
      </p:bgPr>
    </p:bg>
    <p:spTree>
      <p:nvGrpSpPr>
        <p:cNvPr id="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22"/>
          <p:cNvSpPr/>
          <p:nvPr/>
        </p:nvSpPr>
        <p:spPr>
          <a:xfrm>
            <a:off x="11292840" y="0"/>
            <a:ext cx="6995160" cy="10287000"/>
          </a:xfrm>
          <a:custGeom>
            <a:avLst/>
            <a:gdLst/>
            <a:ahLst/>
            <a:cxnLst/>
            <a:rect l="l" t="t" r="r" b="b"/>
            <a:pathLst>
              <a:path w="812800" h="1195294" extrusionOk="0">
                <a:moveTo>
                  <a:pt x="609600" y="0"/>
                </a:moveTo>
                <a:lnTo>
                  <a:pt x="0" y="0"/>
                </a:lnTo>
                <a:lnTo>
                  <a:pt x="203200" y="1195294"/>
                </a:lnTo>
                <a:lnTo>
                  <a:pt x="812800" y="1195294"/>
                </a:lnTo>
                <a:lnTo>
                  <a:pt x="6096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l="-76026" r="-85404"/>
            </a:stretch>
          </a:blipFill>
          <a:ln>
            <a:noFill/>
          </a:ln>
        </p:spPr>
      </p:sp>
      <p:grpSp>
        <p:nvGrpSpPr>
          <p:cNvPr id="353" name="Google Shape;353;p22"/>
          <p:cNvGrpSpPr/>
          <p:nvPr/>
        </p:nvGrpSpPr>
        <p:grpSpPr>
          <a:xfrm>
            <a:off x="181671" y="108433"/>
            <a:ext cx="8849594" cy="1787042"/>
            <a:chOff x="0" y="-38100"/>
            <a:chExt cx="2201205" cy="444500"/>
          </a:xfrm>
        </p:grpSpPr>
        <p:sp>
          <p:nvSpPr>
            <p:cNvPr id="354" name="Google Shape;354;p22"/>
            <p:cNvSpPr/>
            <p:nvPr/>
          </p:nvSpPr>
          <p:spPr>
            <a:xfrm>
              <a:off x="0" y="0"/>
              <a:ext cx="2201205" cy="406400"/>
            </a:xfrm>
            <a:custGeom>
              <a:avLst/>
              <a:gdLst/>
              <a:ahLst/>
              <a:cxnLst/>
              <a:rect l="l" t="t" r="r" b="b"/>
              <a:pathLst>
                <a:path w="2201205" h="406400" extrusionOk="0">
                  <a:moveTo>
                    <a:pt x="1998005" y="0"/>
                  </a:moveTo>
                  <a:lnTo>
                    <a:pt x="0" y="0"/>
                  </a:lnTo>
                  <a:lnTo>
                    <a:pt x="0" y="406400"/>
                  </a:lnTo>
                  <a:lnTo>
                    <a:pt x="1998005" y="406400"/>
                  </a:lnTo>
                  <a:lnTo>
                    <a:pt x="2201205" y="203200"/>
                  </a:lnTo>
                  <a:lnTo>
                    <a:pt x="1998005" y="0"/>
                  </a:lnTo>
                  <a:close/>
                </a:path>
              </a:pathLst>
            </a:custGeom>
            <a:solidFill>
              <a:srgbClr val="85B27A"/>
            </a:solidFill>
            <a:ln>
              <a:noFill/>
            </a:ln>
          </p:spPr>
        </p:sp>
        <p:sp>
          <p:nvSpPr>
            <p:cNvPr id="355" name="Google Shape;355;p22"/>
            <p:cNvSpPr txBox="1"/>
            <p:nvPr/>
          </p:nvSpPr>
          <p:spPr>
            <a:xfrm>
              <a:off x="0" y="-38100"/>
              <a:ext cx="2086905" cy="444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56" name="Google Shape;356;p22"/>
          <p:cNvSpPr txBox="1"/>
          <p:nvPr/>
        </p:nvSpPr>
        <p:spPr>
          <a:xfrm>
            <a:off x="959858" y="553479"/>
            <a:ext cx="6415500" cy="13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7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Section 3: Application in Regenerative </a:t>
            </a:r>
            <a:endParaRPr/>
          </a:p>
        </p:txBody>
      </p:sp>
      <p:sp>
        <p:nvSpPr>
          <p:cNvPr id="357" name="Google Shape;357;p22"/>
          <p:cNvSpPr txBox="1"/>
          <p:nvPr/>
        </p:nvSpPr>
        <p:spPr>
          <a:xfrm>
            <a:off x="340633" y="2599691"/>
            <a:ext cx="10211368" cy="623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just">
              <a:lnSpc>
                <a:spcPct val="150000"/>
              </a:lnSpc>
            </a:pPr>
            <a:r>
              <a:rPr lang="sv-SE" sz="2700" b="1" dirty="0"/>
              <a:t>Ekonomiska fördelar med frisk jord</a:t>
            </a:r>
            <a:endParaRPr dirty="0"/>
          </a:p>
        </p:txBody>
      </p:sp>
      <p:sp>
        <p:nvSpPr>
          <p:cNvPr id="358" name="Google Shape;358;p22"/>
          <p:cNvSpPr txBox="1"/>
          <p:nvPr/>
        </p:nvSpPr>
        <p:spPr>
          <a:xfrm>
            <a:off x="340633" y="3744596"/>
            <a:ext cx="10952207" cy="37856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just">
              <a:lnSpc>
                <a:spcPct val="150000"/>
              </a:lnSpc>
            </a:pPr>
            <a:r>
              <a:rPr lang="en-US" sz="2500" b="1" dirty="0" err="1" smtClean="0"/>
              <a:t>Kortsiktiga</a:t>
            </a:r>
            <a:r>
              <a:rPr lang="en-US" sz="2500" b="1" dirty="0" smtClean="0"/>
              <a:t> </a:t>
            </a:r>
            <a:r>
              <a:rPr lang="en-US" sz="2500" b="1" dirty="0" err="1"/>
              <a:t>vinster</a:t>
            </a:r>
            <a:r>
              <a:rPr lang="en-US" sz="2500" b="1" dirty="0"/>
              <a:t>:</a:t>
            </a:r>
            <a:endParaRPr dirty="0"/>
          </a:p>
          <a:p>
            <a:pPr marL="539753" lvl="1" indent="-269875" algn="just">
              <a:lnSpc>
                <a:spcPct val="150000"/>
              </a:lnSpc>
              <a:buSzPts val="2500"/>
              <a:buFont typeface="Arial"/>
              <a:buChar char="•"/>
            </a:pPr>
            <a:r>
              <a:rPr lang="sv-SE" sz="2500" dirty="0"/>
              <a:t>Minskade kostnader för kemiska insatsvaror (gödsel, bekämpningsmedel</a:t>
            </a:r>
            <a:r>
              <a:rPr lang="sv-SE" sz="2500" dirty="0" smtClean="0"/>
              <a:t>)</a:t>
            </a:r>
          </a:p>
          <a:p>
            <a:pPr marL="539753" lvl="1" indent="-269875" algn="just">
              <a:lnSpc>
                <a:spcPct val="150000"/>
              </a:lnSpc>
              <a:buSzPts val="2500"/>
              <a:buFont typeface="Arial"/>
              <a:buChar char="•"/>
            </a:pPr>
            <a:r>
              <a:rPr lang="sv-SE" sz="2500" dirty="0" smtClean="0"/>
              <a:t>.</a:t>
            </a:r>
            <a:r>
              <a:rPr lang="sv-SE" sz="2500" dirty="0"/>
              <a:t>Förbättrad vatteneffektivitet, vilket sänker bevattningskostnaderna</a:t>
            </a:r>
            <a:r>
              <a:rPr lang="sv-SE" sz="2500" dirty="0" smtClean="0"/>
              <a:t>.</a:t>
            </a:r>
            <a:endParaRPr lang="en-US" sz="2500" dirty="0"/>
          </a:p>
          <a:p>
            <a:pPr marL="269878" lvl="1" algn="just">
              <a:lnSpc>
                <a:spcPct val="150000"/>
              </a:lnSpc>
              <a:buSzPts val="2500"/>
            </a:pPr>
            <a:endParaRPr dirty="0"/>
          </a:p>
          <a:p>
            <a:pPr lvl="0" algn="just">
              <a:lnSpc>
                <a:spcPct val="150000"/>
              </a:lnSpc>
            </a:pPr>
            <a:r>
              <a:rPr lang="en-US" sz="2500" b="1" dirty="0" err="1"/>
              <a:t>Långsiktiga</a:t>
            </a:r>
            <a:r>
              <a:rPr lang="en-US" sz="2500" b="1" dirty="0"/>
              <a:t> </a:t>
            </a:r>
            <a:r>
              <a:rPr lang="en-US" sz="2500" b="1" dirty="0" err="1" smtClean="0"/>
              <a:t>vinster</a:t>
            </a:r>
            <a:r>
              <a:rPr lang="en-US" sz="2500" b="1" i="0" u="none" strike="noStrike" cap="none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endParaRPr dirty="0"/>
          </a:p>
          <a:p>
            <a:pPr marL="539753" lvl="1" indent="-269875" algn="just">
              <a:lnSpc>
                <a:spcPct val="150000"/>
              </a:lnSpc>
              <a:buSzPts val="2500"/>
              <a:buFont typeface="Arial"/>
              <a:buChar char="•"/>
            </a:pPr>
            <a:r>
              <a:rPr lang="sv-SE" sz="2500" dirty="0"/>
              <a:t>Ökad skörd tack vare friskare jord</a:t>
            </a:r>
            <a:r>
              <a:rPr lang="sv-SE" sz="2500" dirty="0" smtClean="0"/>
              <a:t>.</a:t>
            </a:r>
          </a:p>
          <a:p>
            <a:pPr marL="539753" lvl="1" indent="-269875" algn="just">
              <a:lnSpc>
                <a:spcPct val="150000"/>
              </a:lnSpc>
              <a:buSzPts val="2500"/>
              <a:buFont typeface="Arial"/>
              <a:buChar char="•"/>
            </a:pPr>
            <a:r>
              <a:rPr lang="sv-SE" sz="2500" dirty="0" smtClean="0"/>
              <a:t>Förbättrad </a:t>
            </a:r>
            <a:r>
              <a:rPr lang="sv-SE" sz="2500" dirty="0"/>
              <a:t>marknadsföring av hållbart odlade produkter.</a:t>
            </a:r>
            <a:endParaRPr dirty="0"/>
          </a:p>
        </p:txBody>
      </p:sp>
      <p:grpSp>
        <p:nvGrpSpPr>
          <p:cNvPr id="359" name="Google Shape;359;p22"/>
          <p:cNvGrpSpPr/>
          <p:nvPr/>
        </p:nvGrpSpPr>
        <p:grpSpPr>
          <a:xfrm>
            <a:off x="0" y="108433"/>
            <a:ext cx="7935582" cy="1787042"/>
            <a:chOff x="0" y="-38100"/>
            <a:chExt cx="1973858" cy="444500"/>
          </a:xfrm>
        </p:grpSpPr>
        <p:sp>
          <p:nvSpPr>
            <p:cNvPr id="360" name="Google Shape;360;p22"/>
            <p:cNvSpPr/>
            <p:nvPr/>
          </p:nvSpPr>
          <p:spPr>
            <a:xfrm>
              <a:off x="0" y="0"/>
              <a:ext cx="1973858" cy="406400"/>
            </a:xfrm>
            <a:custGeom>
              <a:avLst/>
              <a:gdLst/>
              <a:ahLst/>
              <a:cxnLst/>
              <a:rect l="l" t="t" r="r" b="b"/>
              <a:pathLst>
                <a:path w="1973858" h="406400" extrusionOk="0">
                  <a:moveTo>
                    <a:pt x="1770658" y="0"/>
                  </a:moveTo>
                  <a:lnTo>
                    <a:pt x="0" y="0"/>
                  </a:lnTo>
                  <a:lnTo>
                    <a:pt x="0" y="406400"/>
                  </a:lnTo>
                  <a:lnTo>
                    <a:pt x="1770658" y="406400"/>
                  </a:lnTo>
                  <a:lnTo>
                    <a:pt x="1973858" y="203200"/>
                  </a:lnTo>
                  <a:lnTo>
                    <a:pt x="1770658" y="0"/>
                  </a:lnTo>
                  <a:close/>
                </a:path>
              </a:pathLst>
            </a:custGeom>
            <a:solidFill>
              <a:srgbClr val="85B27A"/>
            </a:solidFill>
            <a:ln>
              <a:noFill/>
            </a:ln>
          </p:spPr>
        </p:sp>
        <p:sp>
          <p:nvSpPr>
            <p:cNvPr id="361" name="Google Shape;361;p22"/>
            <p:cNvSpPr txBox="1"/>
            <p:nvPr/>
          </p:nvSpPr>
          <p:spPr>
            <a:xfrm>
              <a:off x="0" y="-38100"/>
              <a:ext cx="1859558" cy="444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62" name="Google Shape;362;p22"/>
          <p:cNvSpPr txBox="1"/>
          <p:nvPr/>
        </p:nvSpPr>
        <p:spPr>
          <a:xfrm>
            <a:off x="490225" y="382725"/>
            <a:ext cx="9039900" cy="16056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11000"/>
              </a:lnSpc>
            </a:pPr>
            <a:r>
              <a:rPr lang="sv-SE" sz="4700" b="1" dirty="0"/>
              <a:t>Sektion 3: Tillämpning inom regenerativt jordbruk</a:t>
            </a:r>
            <a:endParaRPr lang="sv-SE" sz="4700" b="1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5E7B0"/>
        </a:solidFill>
        <a:effectLst/>
      </p:bgPr>
    </p:bg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7" name="Google Shape;367;p23"/>
          <p:cNvGrpSpPr/>
          <p:nvPr/>
        </p:nvGrpSpPr>
        <p:grpSpPr>
          <a:xfrm>
            <a:off x="0" y="1887923"/>
            <a:ext cx="18288000" cy="7202737"/>
            <a:chOff x="0" y="-38100"/>
            <a:chExt cx="4816593" cy="1897017"/>
          </a:xfrm>
        </p:grpSpPr>
        <p:sp>
          <p:nvSpPr>
            <p:cNvPr id="368" name="Google Shape;368;p23"/>
            <p:cNvSpPr/>
            <p:nvPr/>
          </p:nvSpPr>
          <p:spPr>
            <a:xfrm>
              <a:off x="0" y="0"/>
              <a:ext cx="4816592" cy="1858917"/>
            </a:xfrm>
            <a:custGeom>
              <a:avLst/>
              <a:gdLst/>
              <a:ahLst/>
              <a:cxnLst/>
              <a:rect l="l" t="t" r="r" b="b"/>
              <a:pathLst>
                <a:path w="4816592" h="1858917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1858917"/>
                  </a:lnTo>
                  <a:lnTo>
                    <a:pt x="0" y="1858917"/>
                  </a:lnTo>
                  <a:close/>
                </a:path>
              </a:pathLst>
            </a:custGeom>
            <a:solidFill>
              <a:srgbClr val="85B27A"/>
            </a:solidFill>
            <a:ln>
              <a:noFill/>
            </a:ln>
          </p:spPr>
        </p:sp>
        <p:sp>
          <p:nvSpPr>
            <p:cNvPr id="369" name="Google Shape;369;p23"/>
            <p:cNvSpPr txBox="1"/>
            <p:nvPr/>
          </p:nvSpPr>
          <p:spPr>
            <a:xfrm>
              <a:off x="0" y="-38100"/>
              <a:ext cx="4816593" cy="189701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70" name="Google Shape;370;p23"/>
          <p:cNvGrpSpPr/>
          <p:nvPr/>
        </p:nvGrpSpPr>
        <p:grpSpPr>
          <a:xfrm>
            <a:off x="0" y="76"/>
            <a:ext cx="6877967" cy="10286920"/>
            <a:chOff x="0" y="-38100"/>
            <a:chExt cx="1811469" cy="2773577"/>
          </a:xfrm>
        </p:grpSpPr>
        <p:sp>
          <p:nvSpPr>
            <p:cNvPr id="371" name="Google Shape;371;p23"/>
            <p:cNvSpPr/>
            <p:nvPr/>
          </p:nvSpPr>
          <p:spPr>
            <a:xfrm>
              <a:off x="0" y="0"/>
              <a:ext cx="1811469" cy="2735476"/>
            </a:xfrm>
            <a:custGeom>
              <a:avLst/>
              <a:gdLst/>
              <a:ahLst/>
              <a:cxnLst/>
              <a:rect l="l" t="t" r="r" b="b"/>
              <a:pathLst>
                <a:path w="1811469" h="2735476" extrusionOk="0">
                  <a:moveTo>
                    <a:pt x="0" y="0"/>
                  </a:moveTo>
                  <a:lnTo>
                    <a:pt x="1811469" y="0"/>
                  </a:lnTo>
                  <a:lnTo>
                    <a:pt x="1811469" y="2735476"/>
                  </a:lnTo>
                  <a:lnTo>
                    <a:pt x="0" y="2735476"/>
                  </a:lnTo>
                  <a:close/>
                </a:path>
              </a:pathLst>
            </a:custGeom>
            <a:solidFill>
              <a:srgbClr val="C5E7B0"/>
            </a:solidFill>
            <a:ln>
              <a:noFill/>
            </a:ln>
          </p:spPr>
        </p:sp>
        <p:sp>
          <p:nvSpPr>
            <p:cNvPr id="372" name="Google Shape;372;p23"/>
            <p:cNvSpPr txBox="1"/>
            <p:nvPr/>
          </p:nvSpPr>
          <p:spPr>
            <a:xfrm>
              <a:off x="0" y="-38100"/>
              <a:ext cx="1811469" cy="27735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73" name="Google Shape;373;p23"/>
          <p:cNvSpPr/>
          <p:nvPr/>
        </p:nvSpPr>
        <p:spPr>
          <a:xfrm>
            <a:off x="0" y="2032584"/>
            <a:ext cx="6877921" cy="7058076"/>
          </a:xfrm>
          <a:custGeom>
            <a:avLst/>
            <a:gdLst/>
            <a:ahLst/>
            <a:cxnLst/>
            <a:rect l="l" t="t" r="r" b="b"/>
            <a:pathLst>
              <a:path w="812800" h="834090" extrusionOk="0">
                <a:moveTo>
                  <a:pt x="0" y="0"/>
                </a:moveTo>
                <a:lnTo>
                  <a:pt x="812800" y="0"/>
                </a:lnTo>
                <a:lnTo>
                  <a:pt x="812800" y="834090"/>
                </a:lnTo>
                <a:lnTo>
                  <a:pt x="0" y="83409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r="-54021"/>
            </a:stretch>
          </a:blipFill>
          <a:ln>
            <a:noFill/>
          </a:ln>
        </p:spPr>
      </p:sp>
      <p:sp>
        <p:nvSpPr>
          <p:cNvPr id="374" name="Google Shape;374;p23"/>
          <p:cNvSpPr txBox="1"/>
          <p:nvPr/>
        </p:nvSpPr>
        <p:spPr>
          <a:xfrm>
            <a:off x="3297901" y="853975"/>
            <a:ext cx="13522246" cy="665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just">
              <a:lnSpc>
                <a:spcPct val="92000"/>
              </a:lnSpc>
            </a:pPr>
            <a:r>
              <a:rPr lang="sv-SE" sz="4700" b="1" dirty="0"/>
              <a:t>Sektion 4: Nyckelfärdigheter för VET-utbildare.</a:t>
            </a:r>
            <a:endParaRPr dirty="0"/>
          </a:p>
        </p:txBody>
      </p:sp>
      <p:sp>
        <p:nvSpPr>
          <p:cNvPr id="375" name="Google Shape;375;p23"/>
          <p:cNvSpPr txBox="1"/>
          <p:nvPr/>
        </p:nvSpPr>
        <p:spPr>
          <a:xfrm>
            <a:off x="7014174" y="2441342"/>
            <a:ext cx="11105084" cy="51953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514350" lvl="0" indent="-514350" algn="just">
              <a:lnSpc>
                <a:spcPct val="250018"/>
              </a:lnSpc>
              <a:buAutoNum type="arabicPeriod"/>
            </a:pPr>
            <a:r>
              <a:rPr lang="sv-SE" sz="2701" b="1" dirty="0" smtClean="0"/>
              <a:t>Utveckla </a:t>
            </a:r>
            <a:r>
              <a:rPr lang="sv-SE" sz="2701" b="1" dirty="0"/>
              <a:t>skräddarsydda </a:t>
            </a:r>
            <a:r>
              <a:rPr lang="sv-SE" sz="2701" b="1" dirty="0" smtClean="0"/>
              <a:t>markförvaltningsplaner</a:t>
            </a:r>
          </a:p>
          <a:p>
            <a:pPr marL="457200" lvl="0" indent="-457200" algn="just">
              <a:lnSpc>
                <a:spcPct val="250018"/>
              </a:lnSpc>
              <a:buFont typeface="Arial" panose="020B0604020202020204" pitchFamily="34" charset="0"/>
              <a:buChar char="•"/>
            </a:pPr>
            <a:r>
              <a:rPr lang="sv-SE" sz="2701" dirty="0" smtClean="0"/>
              <a:t>Förstå </a:t>
            </a:r>
            <a:r>
              <a:rPr lang="sv-SE" sz="2701" dirty="0"/>
              <a:t>regionala jordtyper, klimatförhållanden och jordbruksmetoder</a:t>
            </a:r>
            <a:r>
              <a:rPr lang="sv-SE" sz="2701" dirty="0" smtClean="0"/>
              <a:t>.</a:t>
            </a:r>
          </a:p>
          <a:p>
            <a:pPr marL="457200" lvl="0" indent="-457200" algn="just">
              <a:lnSpc>
                <a:spcPct val="250018"/>
              </a:lnSpc>
              <a:buFont typeface="Arial" panose="020B0604020202020204" pitchFamily="34" charset="0"/>
              <a:buChar char="•"/>
            </a:pPr>
            <a:r>
              <a:rPr lang="sv-SE" sz="2701" dirty="0" smtClean="0"/>
              <a:t>Anpassa </a:t>
            </a:r>
            <a:r>
              <a:rPr lang="sv-SE" sz="2701" dirty="0"/>
              <a:t>strategier för jordhälsa för att passa olika jordbruksmiljöer</a:t>
            </a:r>
            <a:r>
              <a:rPr lang="sv-SE" sz="2701" dirty="0" smtClean="0"/>
              <a:t>.</a:t>
            </a:r>
          </a:p>
          <a:p>
            <a:pPr marL="457200" lvl="0" indent="-457200" algn="just">
              <a:lnSpc>
                <a:spcPct val="250018"/>
              </a:lnSpc>
              <a:buFont typeface="Arial" panose="020B0604020202020204" pitchFamily="34" charset="0"/>
              <a:buChar char="•"/>
            </a:pPr>
            <a:r>
              <a:rPr lang="sv-SE" sz="2701" dirty="0" smtClean="0"/>
              <a:t>Arbeta </a:t>
            </a:r>
            <a:r>
              <a:rPr lang="sv-SE" sz="2701" dirty="0"/>
              <a:t>med bönder för att implementera kontextspecifika metoder som växtföljd och täckgrödor</a:t>
            </a:r>
            <a:r>
              <a:rPr lang="sv-SE" sz="2701" dirty="0" smtClean="0"/>
              <a:t>.</a:t>
            </a:r>
            <a:endParaRPr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5E7B0"/>
        </a:solidFill>
        <a:effectLst/>
      </p:bgPr>
    </p:bg>
    <p:spTree>
      <p:nvGrpSpPr>
        <p:cNvPr id="1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0" name="Google Shape;380;p24"/>
          <p:cNvGrpSpPr/>
          <p:nvPr/>
        </p:nvGrpSpPr>
        <p:grpSpPr>
          <a:xfrm>
            <a:off x="0" y="1887923"/>
            <a:ext cx="18288000" cy="7202737"/>
            <a:chOff x="0" y="-38100"/>
            <a:chExt cx="4816593" cy="1897017"/>
          </a:xfrm>
        </p:grpSpPr>
        <p:sp>
          <p:nvSpPr>
            <p:cNvPr id="381" name="Google Shape;381;p24"/>
            <p:cNvSpPr/>
            <p:nvPr/>
          </p:nvSpPr>
          <p:spPr>
            <a:xfrm>
              <a:off x="0" y="0"/>
              <a:ext cx="4816592" cy="1858917"/>
            </a:xfrm>
            <a:custGeom>
              <a:avLst/>
              <a:gdLst/>
              <a:ahLst/>
              <a:cxnLst/>
              <a:rect l="l" t="t" r="r" b="b"/>
              <a:pathLst>
                <a:path w="4816592" h="1858917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1858917"/>
                  </a:lnTo>
                  <a:lnTo>
                    <a:pt x="0" y="1858917"/>
                  </a:lnTo>
                  <a:close/>
                </a:path>
              </a:pathLst>
            </a:custGeom>
            <a:solidFill>
              <a:srgbClr val="85B27A"/>
            </a:solidFill>
            <a:ln>
              <a:noFill/>
            </a:ln>
          </p:spPr>
        </p:sp>
        <p:sp>
          <p:nvSpPr>
            <p:cNvPr id="382" name="Google Shape;382;p24"/>
            <p:cNvSpPr txBox="1"/>
            <p:nvPr/>
          </p:nvSpPr>
          <p:spPr>
            <a:xfrm>
              <a:off x="0" y="-38100"/>
              <a:ext cx="4816593" cy="189701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83" name="Google Shape;383;p24"/>
          <p:cNvGrpSpPr/>
          <p:nvPr/>
        </p:nvGrpSpPr>
        <p:grpSpPr>
          <a:xfrm>
            <a:off x="0" y="76"/>
            <a:ext cx="6877967" cy="10286920"/>
            <a:chOff x="0" y="-38100"/>
            <a:chExt cx="1811469" cy="2773577"/>
          </a:xfrm>
        </p:grpSpPr>
        <p:sp>
          <p:nvSpPr>
            <p:cNvPr id="384" name="Google Shape;384;p24"/>
            <p:cNvSpPr/>
            <p:nvPr/>
          </p:nvSpPr>
          <p:spPr>
            <a:xfrm>
              <a:off x="0" y="0"/>
              <a:ext cx="1811469" cy="2735476"/>
            </a:xfrm>
            <a:custGeom>
              <a:avLst/>
              <a:gdLst/>
              <a:ahLst/>
              <a:cxnLst/>
              <a:rect l="l" t="t" r="r" b="b"/>
              <a:pathLst>
                <a:path w="1811469" h="2735476" extrusionOk="0">
                  <a:moveTo>
                    <a:pt x="0" y="0"/>
                  </a:moveTo>
                  <a:lnTo>
                    <a:pt x="1811469" y="0"/>
                  </a:lnTo>
                  <a:lnTo>
                    <a:pt x="1811469" y="2735476"/>
                  </a:lnTo>
                  <a:lnTo>
                    <a:pt x="0" y="2735476"/>
                  </a:lnTo>
                  <a:close/>
                </a:path>
              </a:pathLst>
            </a:custGeom>
            <a:solidFill>
              <a:srgbClr val="C5E7B0"/>
            </a:solidFill>
            <a:ln>
              <a:noFill/>
            </a:ln>
          </p:spPr>
        </p:sp>
        <p:sp>
          <p:nvSpPr>
            <p:cNvPr id="385" name="Google Shape;385;p24"/>
            <p:cNvSpPr txBox="1"/>
            <p:nvPr/>
          </p:nvSpPr>
          <p:spPr>
            <a:xfrm>
              <a:off x="0" y="-38100"/>
              <a:ext cx="1811469" cy="27735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86" name="Google Shape;386;p24"/>
          <p:cNvSpPr/>
          <p:nvPr/>
        </p:nvSpPr>
        <p:spPr>
          <a:xfrm>
            <a:off x="0" y="2032584"/>
            <a:ext cx="6877921" cy="7058076"/>
          </a:xfrm>
          <a:custGeom>
            <a:avLst/>
            <a:gdLst/>
            <a:ahLst/>
            <a:cxnLst/>
            <a:rect l="l" t="t" r="r" b="b"/>
            <a:pathLst>
              <a:path w="812800" h="834090" extrusionOk="0">
                <a:moveTo>
                  <a:pt x="0" y="0"/>
                </a:moveTo>
                <a:lnTo>
                  <a:pt x="812800" y="0"/>
                </a:lnTo>
                <a:lnTo>
                  <a:pt x="812800" y="834090"/>
                </a:lnTo>
                <a:lnTo>
                  <a:pt x="0" y="83409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l="-53926"/>
            </a:stretch>
          </a:blipFill>
          <a:ln>
            <a:noFill/>
          </a:ln>
        </p:spPr>
      </p:sp>
      <p:sp>
        <p:nvSpPr>
          <p:cNvPr id="387" name="Google Shape;387;p24"/>
          <p:cNvSpPr txBox="1"/>
          <p:nvPr/>
        </p:nvSpPr>
        <p:spPr>
          <a:xfrm>
            <a:off x="7160208" y="2208927"/>
            <a:ext cx="10648822" cy="49875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just">
              <a:lnSpc>
                <a:spcPct val="150000"/>
              </a:lnSpc>
            </a:pPr>
            <a:r>
              <a:rPr lang="en-US" sz="2701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2. </a:t>
            </a:r>
            <a:r>
              <a:rPr lang="sv-SE" sz="2701" b="1" dirty="0" smtClean="0"/>
              <a:t>Utbilda </a:t>
            </a:r>
            <a:r>
              <a:rPr lang="sv-SE" sz="2701" b="1" dirty="0"/>
              <a:t>om ekologiska metoder (t.ex. kompostering</a:t>
            </a:r>
            <a:r>
              <a:rPr lang="sv-SE" sz="2701" b="1" dirty="0" smtClean="0"/>
              <a:t>)</a:t>
            </a:r>
            <a:endParaRPr dirty="0"/>
          </a:p>
          <a:p>
            <a:pPr marL="1166433" lvl="2" indent="-388811" algn="just">
              <a:lnSpc>
                <a:spcPct val="150000"/>
              </a:lnSpc>
              <a:buSzPts val="2701"/>
              <a:buFont typeface="Arial"/>
              <a:buChar char="⚬"/>
            </a:pPr>
            <a:r>
              <a:rPr lang="sv-SE" sz="2701" dirty="0"/>
              <a:t>Undervisa om hållbara jordbruksmetoder med betoning på ekologiska metoder som kompostering och marktäckning (</a:t>
            </a:r>
            <a:r>
              <a:rPr lang="sv-SE" sz="2701" dirty="0" err="1"/>
              <a:t>mulching</a:t>
            </a:r>
            <a:r>
              <a:rPr lang="sv-SE" sz="2701" dirty="0" smtClean="0"/>
              <a:t>).</a:t>
            </a:r>
          </a:p>
          <a:p>
            <a:pPr marL="1166433" lvl="2" indent="-388811" algn="just">
              <a:lnSpc>
                <a:spcPct val="150000"/>
              </a:lnSpc>
              <a:buSzPts val="2701"/>
              <a:buFont typeface="Arial"/>
              <a:buChar char="⚬"/>
            </a:pPr>
            <a:r>
              <a:rPr lang="sv-SE" sz="2701" dirty="0" smtClean="0"/>
              <a:t>Främja </a:t>
            </a:r>
            <a:r>
              <a:rPr lang="sv-SE" sz="2701" dirty="0"/>
              <a:t>fördelarna med ekologiska insatsvaror för att bibehålla jordhälsa och minska beroendet av externa kemikalier</a:t>
            </a:r>
            <a:r>
              <a:rPr lang="sv-SE" sz="2701" dirty="0" smtClean="0"/>
              <a:t>.</a:t>
            </a:r>
          </a:p>
          <a:p>
            <a:pPr marL="1166433" lvl="2" indent="-388811" algn="just">
              <a:lnSpc>
                <a:spcPct val="150000"/>
              </a:lnSpc>
              <a:buSzPts val="2701"/>
              <a:buFont typeface="Arial"/>
              <a:buChar char="⚬"/>
            </a:pPr>
            <a:r>
              <a:rPr lang="sv-SE" sz="2701" dirty="0" smtClean="0"/>
              <a:t>Vägleda </a:t>
            </a:r>
            <a:r>
              <a:rPr lang="sv-SE" sz="2701" dirty="0"/>
              <a:t>bönder i praktisk implementering genom demonstrationer och praktisk inlärning.</a:t>
            </a:r>
            <a:endParaRPr dirty="0"/>
          </a:p>
        </p:txBody>
      </p:sp>
      <p:sp>
        <p:nvSpPr>
          <p:cNvPr id="388" name="Google Shape;388;p24"/>
          <p:cNvSpPr txBox="1"/>
          <p:nvPr/>
        </p:nvSpPr>
        <p:spPr>
          <a:xfrm>
            <a:off x="2191657" y="875700"/>
            <a:ext cx="13614399" cy="665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just">
              <a:lnSpc>
                <a:spcPct val="92000"/>
              </a:lnSpc>
            </a:pPr>
            <a:r>
              <a:rPr lang="sv-SE" sz="4700" b="1" dirty="0"/>
              <a:t>Sektion 4: Nyckelfärdigheter för VET-utbildare.</a:t>
            </a:r>
            <a:endParaRPr lang="sv-SE" sz="4700" b="1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5E7B0"/>
        </a:solidFill>
        <a:effectLst/>
      </p:bgPr>
    </p:bg>
    <p:spTree>
      <p:nvGrpSpPr>
        <p:cNvPr id="1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3" name="Google Shape;393;p25"/>
          <p:cNvGrpSpPr/>
          <p:nvPr/>
        </p:nvGrpSpPr>
        <p:grpSpPr>
          <a:xfrm>
            <a:off x="0" y="1887927"/>
            <a:ext cx="18288122" cy="7370670"/>
            <a:chOff x="0" y="-38100"/>
            <a:chExt cx="4816593" cy="1897017"/>
          </a:xfrm>
        </p:grpSpPr>
        <p:sp>
          <p:nvSpPr>
            <p:cNvPr id="394" name="Google Shape;394;p25"/>
            <p:cNvSpPr/>
            <p:nvPr/>
          </p:nvSpPr>
          <p:spPr>
            <a:xfrm>
              <a:off x="0" y="0"/>
              <a:ext cx="4816592" cy="1858917"/>
            </a:xfrm>
            <a:custGeom>
              <a:avLst/>
              <a:gdLst/>
              <a:ahLst/>
              <a:cxnLst/>
              <a:rect l="l" t="t" r="r" b="b"/>
              <a:pathLst>
                <a:path w="4816592" h="1858917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1858917"/>
                  </a:lnTo>
                  <a:lnTo>
                    <a:pt x="0" y="1858917"/>
                  </a:lnTo>
                  <a:close/>
                </a:path>
              </a:pathLst>
            </a:custGeom>
            <a:solidFill>
              <a:srgbClr val="85B27A"/>
            </a:solidFill>
            <a:ln>
              <a:noFill/>
            </a:ln>
          </p:spPr>
        </p:sp>
        <p:sp>
          <p:nvSpPr>
            <p:cNvPr id="395" name="Google Shape;395;p25"/>
            <p:cNvSpPr txBox="1"/>
            <p:nvPr/>
          </p:nvSpPr>
          <p:spPr>
            <a:xfrm>
              <a:off x="0" y="-38100"/>
              <a:ext cx="4816593" cy="189701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96" name="Google Shape;396;p25"/>
          <p:cNvGrpSpPr/>
          <p:nvPr/>
        </p:nvGrpSpPr>
        <p:grpSpPr>
          <a:xfrm>
            <a:off x="0" y="76"/>
            <a:ext cx="6877967" cy="10286920"/>
            <a:chOff x="0" y="-38100"/>
            <a:chExt cx="1811469" cy="2773577"/>
          </a:xfrm>
        </p:grpSpPr>
        <p:sp>
          <p:nvSpPr>
            <p:cNvPr id="397" name="Google Shape;397;p25"/>
            <p:cNvSpPr/>
            <p:nvPr/>
          </p:nvSpPr>
          <p:spPr>
            <a:xfrm>
              <a:off x="0" y="0"/>
              <a:ext cx="1811469" cy="2735476"/>
            </a:xfrm>
            <a:custGeom>
              <a:avLst/>
              <a:gdLst/>
              <a:ahLst/>
              <a:cxnLst/>
              <a:rect l="l" t="t" r="r" b="b"/>
              <a:pathLst>
                <a:path w="1811469" h="2735476" extrusionOk="0">
                  <a:moveTo>
                    <a:pt x="0" y="0"/>
                  </a:moveTo>
                  <a:lnTo>
                    <a:pt x="1811469" y="0"/>
                  </a:lnTo>
                  <a:lnTo>
                    <a:pt x="1811469" y="2735476"/>
                  </a:lnTo>
                  <a:lnTo>
                    <a:pt x="0" y="2735476"/>
                  </a:lnTo>
                  <a:close/>
                </a:path>
              </a:pathLst>
            </a:custGeom>
            <a:solidFill>
              <a:srgbClr val="C5E7B0"/>
            </a:solidFill>
            <a:ln>
              <a:noFill/>
            </a:ln>
          </p:spPr>
        </p:sp>
        <p:sp>
          <p:nvSpPr>
            <p:cNvPr id="398" name="Google Shape;398;p25"/>
            <p:cNvSpPr txBox="1"/>
            <p:nvPr/>
          </p:nvSpPr>
          <p:spPr>
            <a:xfrm>
              <a:off x="0" y="-38100"/>
              <a:ext cx="1811469" cy="27735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99" name="Google Shape;399;p25"/>
          <p:cNvSpPr/>
          <p:nvPr/>
        </p:nvSpPr>
        <p:spPr>
          <a:xfrm>
            <a:off x="0" y="2032584"/>
            <a:ext cx="6877921" cy="7058076"/>
          </a:xfrm>
          <a:custGeom>
            <a:avLst/>
            <a:gdLst/>
            <a:ahLst/>
            <a:cxnLst/>
            <a:rect l="l" t="t" r="r" b="b"/>
            <a:pathLst>
              <a:path w="812800" h="834090" extrusionOk="0">
                <a:moveTo>
                  <a:pt x="0" y="0"/>
                </a:moveTo>
                <a:lnTo>
                  <a:pt x="812800" y="0"/>
                </a:lnTo>
                <a:lnTo>
                  <a:pt x="812800" y="834090"/>
                </a:lnTo>
                <a:lnTo>
                  <a:pt x="0" y="834090"/>
                </a:lnTo>
                <a:close/>
              </a:path>
            </a:pathLst>
          </a:custGeom>
          <a:solidFill>
            <a:srgbClr val="000000">
              <a:alpha val="0"/>
            </a:srgbClr>
          </a:solidFill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00" name="Google Shape;400;p25"/>
          <p:cNvSpPr txBox="1"/>
          <p:nvPr/>
        </p:nvSpPr>
        <p:spPr>
          <a:xfrm>
            <a:off x="7143107" y="2043845"/>
            <a:ext cx="10879425" cy="71558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sv-SE" sz="2800" b="1" dirty="0"/>
              <a:t>Policy och samhällsstöd för jordhälsa</a:t>
            </a:r>
            <a:endParaRPr lang="sv-SE" sz="2800" dirty="0"/>
          </a:p>
          <a:p>
            <a:pPr>
              <a:lnSpc>
                <a:spcPct val="150000"/>
              </a:lnSpc>
            </a:pPr>
            <a:endParaRPr lang="sv-SE" sz="1000" b="1" dirty="0" smtClean="0"/>
          </a:p>
          <a:p>
            <a:pPr>
              <a:lnSpc>
                <a:spcPct val="150000"/>
              </a:lnSpc>
            </a:pPr>
            <a:r>
              <a:rPr lang="sv-SE" sz="2800" b="1" dirty="0" smtClean="0"/>
              <a:t>Policyer</a:t>
            </a:r>
            <a:r>
              <a:rPr lang="sv-SE" sz="2800" b="1" dirty="0"/>
              <a:t>:</a:t>
            </a:r>
            <a:endParaRPr lang="sv-SE" sz="2800" dirty="0"/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2800" dirty="0"/>
              <a:t>Incitament för att anta regenerativa metoder.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2800" dirty="0"/>
              <a:t>Subventioner för att köpa ekologiska insatsvaror eller för övergång till minimal jordbearbetning.</a:t>
            </a:r>
          </a:p>
          <a:p>
            <a:pPr>
              <a:lnSpc>
                <a:spcPct val="150000"/>
              </a:lnSpc>
            </a:pPr>
            <a:endParaRPr lang="sv-SE" sz="1000" b="1" dirty="0" smtClean="0"/>
          </a:p>
          <a:p>
            <a:pPr>
              <a:lnSpc>
                <a:spcPct val="150000"/>
              </a:lnSpc>
            </a:pPr>
            <a:r>
              <a:rPr lang="sv-SE" sz="2800" b="1" dirty="0" smtClean="0"/>
              <a:t>Samhällsåtgärder</a:t>
            </a:r>
            <a:r>
              <a:rPr lang="sv-SE" sz="2800" b="1" dirty="0"/>
              <a:t>:</a:t>
            </a:r>
            <a:endParaRPr lang="sv-SE" sz="2800" dirty="0"/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2800" dirty="0"/>
              <a:t>Etablering av lantbrukskooperativ för gemensamma resurser.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2800" dirty="0"/>
              <a:t>Samhällsworkshops för att sprida kunskap om regenerativt jordbruk.</a:t>
            </a:r>
          </a:p>
          <a:p>
            <a:pPr>
              <a:lnSpc>
                <a:spcPct val="150000"/>
              </a:lnSpc>
            </a:pPr>
            <a:endParaRPr lang="sv-SE" sz="1000" b="1" dirty="0" smtClean="0"/>
          </a:p>
          <a:p>
            <a:pPr>
              <a:lnSpc>
                <a:spcPct val="150000"/>
              </a:lnSpc>
            </a:pPr>
            <a:r>
              <a:rPr lang="sv-SE" sz="2800" b="1" dirty="0" smtClean="0"/>
              <a:t>Global </a:t>
            </a:r>
            <a:r>
              <a:rPr lang="sv-SE" sz="2800" b="1" dirty="0"/>
              <a:t>påverkan:</a:t>
            </a:r>
            <a:endParaRPr lang="sv-SE" sz="2800" dirty="0"/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2800" dirty="0"/>
              <a:t>Bidrag till </a:t>
            </a:r>
            <a:r>
              <a:rPr lang="sv-SE" sz="2800" dirty="0" err="1"/>
              <a:t>klimatresiliens</a:t>
            </a:r>
            <a:r>
              <a:rPr lang="sv-SE" sz="2800" dirty="0"/>
              <a:t> och livsmedelssäkerhet.</a:t>
            </a:r>
          </a:p>
        </p:txBody>
      </p:sp>
      <p:sp>
        <p:nvSpPr>
          <p:cNvPr id="401" name="Google Shape;401;p25"/>
          <p:cNvSpPr/>
          <p:nvPr/>
        </p:nvSpPr>
        <p:spPr>
          <a:xfrm>
            <a:off x="0" y="2032575"/>
            <a:ext cx="6878320" cy="7225305"/>
          </a:xfrm>
          <a:custGeom>
            <a:avLst/>
            <a:gdLst/>
            <a:ahLst/>
            <a:cxnLst/>
            <a:rect l="l" t="t" r="r" b="b"/>
            <a:pathLst>
              <a:path w="812800" h="834090" extrusionOk="0">
                <a:moveTo>
                  <a:pt x="0" y="0"/>
                </a:moveTo>
                <a:lnTo>
                  <a:pt x="812800" y="0"/>
                </a:lnTo>
                <a:lnTo>
                  <a:pt x="812800" y="834090"/>
                </a:lnTo>
                <a:lnTo>
                  <a:pt x="0" y="83409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l="-71030"/>
            </a:stretch>
          </a:blipFill>
          <a:ln>
            <a:noFill/>
          </a:ln>
        </p:spPr>
      </p:sp>
      <p:sp>
        <p:nvSpPr>
          <p:cNvPr id="402" name="Google Shape;402;p25"/>
          <p:cNvSpPr txBox="1"/>
          <p:nvPr/>
        </p:nvSpPr>
        <p:spPr>
          <a:xfrm>
            <a:off x="2478505" y="832225"/>
            <a:ext cx="14076947" cy="665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just">
              <a:lnSpc>
                <a:spcPct val="92000"/>
              </a:lnSpc>
            </a:pPr>
            <a:r>
              <a:rPr lang="sv-SE" sz="4700" b="1" dirty="0"/>
              <a:t>Sektion 4: Nyckelfärdigheter för VET-utbildare.</a:t>
            </a:r>
            <a:endParaRPr lang="sv-SE" sz="4700" b="1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5E7B0"/>
        </a:solidFill>
        <a:effectLst/>
      </p:bgPr>
    </p:bg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7" name="Google Shape;407;p26"/>
          <p:cNvGrpSpPr/>
          <p:nvPr/>
        </p:nvGrpSpPr>
        <p:grpSpPr>
          <a:xfrm>
            <a:off x="0" y="1887923"/>
            <a:ext cx="18288000" cy="7202737"/>
            <a:chOff x="0" y="-38100"/>
            <a:chExt cx="4816593" cy="1897017"/>
          </a:xfrm>
        </p:grpSpPr>
        <p:sp>
          <p:nvSpPr>
            <p:cNvPr id="408" name="Google Shape;408;p26"/>
            <p:cNvSpPr/>
            <p:nvPr/>
          </p:nvSpPr>
          <p:spPr>
            <a:xfrm>
              <a:off x="0" y="0"/>
              <a:ext cx="4816592" cy="1858917"/>
            </a:xfrm>
            <a:custGeom>
              <a:avLst/>
              <a:gdLst/>
              <a:ahLst/>
              <a:cxnLst/>
              <a:rect l="l" t="t" r="r" b="b"/>
              <a:pathLst>
                <a:path w="4816592" h="1858917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1858917"/>
                  </a:lnTo>
                  <a:lnTo>
                    <a:pt x="0" y="1858917"/>
                  </a:lnTo>
                  <a:close/>
                </a:path>
              </a:pathLst>
            </a:custGeom>
            <a:solidFill>
              <a:srgbClr val="85B27A"/>
            </a:solidFill>
            <a:ln>
              <a:noFill/>
            </a:ln>
          </p:spPr>
        </p:sp>
        <p:sp>
          <p:nvSpPr>
            <p:cNvPr id="409" name="Google Shape;409;p26"/>
            <p:cNvSpPr txBox="1"/>
            <p:nvPr/>
          </p:nvSpPr>
          <p:spPr>
            <a:xfrm>
              <a:off x="0" y="-38100"/>
              <a:ext cx="4816593" cy="189701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10" name="Google Shape;410;p26"/>
          <p:cNvGrpSpPr/>
          <p:nvPr/>
        </p:nvGrpSpPr>
        <p:grpSpPr>
          <a:xfrm>
            <a:off x="0" y="76"/>
            <a:ext cx="6877967" cy="10286920"/>
            <a:chOff x="0" y="-38100"/>
            <a:chExt cx="1811469" cy="2773577"/>
          </a:xfrm>
        </p:grpSpPr>
        <p:sp>
          <p:nvSpPr>
            <p:cNvPr id="411" name="Google Shape;411;p26"/>
            <p:cNvSpPr/>
            <p:nvPr/>
          </p:nvSpPr>
          <p:spPr>
            <a:xfrm>
              <a:off x="0" y="0"/>
              <a:ext cx="1811469" cy="2735476"/>
            </a:xfrm>
            <a:custGeom>
              <a:avLst/>
              <a:gdLst/>
              <a:ahLst/>
              <a:cxnLst/>
              <a:rect l="l" t="t" r="r" b="b"/>
              <a:pathLst>
                <a:path w="1811469" h="2735476" extrusionOk="0">
                  <a:moveTo>
                    <a:pt x="0" y="0"/>
                  </a:moveTo>
                  <a:lnTo>
                    <a:pt x="1811469" y="0"/>
                  </a:lnTo>
                  <a:lnTo>
                    <a:pt x="1811469" y="2735476"/>
                  </a:lnTo>
                  <a:lnTo>
                    <a:pt x="0" y="2735476"/>
                  </a:lnTo>
                  <a:close/>
                </a:path>
              </a:pathLst>
            </a:custGeom>
            <a:solidFill>
              <a:srgbClr val="C5E7B0"/>
            </a:solidFill>
            <a:ln>
              <a:noFill/>
            </a:ln>
          </p:spPr>
        </p:sp>
        <p:sp>
          <p:nvSpPr>
            <p:cNvPr id="412" name="Google Shape;412;p26"/>
            <p:cNvSpPr txBox="1"/>
            <p:nvPr/>
          </p:nvSpPr>
          <p:spPr>
            <a:xfrm>
              <a:off x="0" y="-38100"/>
              <a:ext cx="1811469" cy="27735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13" name="Google Shape;413;p26"/>
          <p:cNvSpPr/>
          <p:nvPr/>
        </p:nvSpPr>
        <p:spPr>
          <a:xfrm>
            <a:off x="0" y="2032584"/>
            <a:ext cx="6877921" cy="7058076"/>
          </a:xfrm>
          <a:custGeom>
            <a:avLst/>
            <a:gdLst/>
            <a:ahLst/>
            <a:cxnLst/>
            <a:rect l="l" t="t" r="r" b="b"/>
            <a:pathLst>
              <a:path w="812800" h="834090" extrusionOk="0">
                <a:moveTo>
                  <a:pt x="0" y="0"/>
                </a:moveTo>
                <a:lnTo>
                  <a:pt x="812800" y="0"/>
                </a:lnTo>
                <a:lnTo>
                  <a:pt x="812800" y="834090"/>
                </a:lnTo>
                <a:lnTo>
                  <a:pt x="0" y="83409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r="-54021"/>
            </a:stretch>
          </a:blipFill>
          <a:ln>
            <a:noFill/>
          </a:ln>
        </p:spPr>
      </p:sp>
      <p:sp>
        <p:nvSpPr>
          <p:cNvPr id="414" name="Google Shape;414;p26"/>
          <p:cNvSpPr txBox="1"/>
          <p:nvPr/>
        </p:nvSpPr>
        <p:spPr>
          <a:xfrm>
            <a:off x="6954121" y="2441342"/>
            <a:ext cx="11150501" cy="45243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sv-SE" sz="2800" b="1" dirty="0"/>
              <a:t>3. Underlätta workshops om markhälsa</a:t>
            </a:r>
            <a:endParaRPr lang="sv-SE" sz="2800" dirty="0"/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2800" dirty="0"/>
              <a:t>Utbilda bönder i hur man övervakar markhälsa genom indikatorer som markstruktur, pH och innehåll av organiskt </a:t>
            </a:r>
            <a:r>
              <a:rPr lang="sv-SE" sz="2800" dirty="0" smtClean="0"/>
              <a:t>material.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2800" dirty="0" smtClean="0"/>
              <a:t>Uppmuntra </a:t>
            </a:r>
            <a:r>
              <a:rPr lang="sv-SE" sz="2800" dirty="0"/>
              <a:t>datadrivna metoder för att följa förbättringar av </a:t>
            </a:r>
            <a:r>
              <a:rPr lang="sv-SE" sz="2800" dirty="0" smtClean="0"/>
              <a:t>markhälsan.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2800" dirty="0" smtClean="0"/>
              <a:t>Hjälpa </a:t>
            </a:r>
            <a:r>
              <a:rPr lang="sv-SE" sz="2800" dirty="0"/>
              <a:t>bönder att bedöma effektiviteten i markförvaltningsmetoder och anpassa strategier därefter</a:t>
            </a:r>
            <a:r>
              <a:rPr lang="sv-SE" sz="2800" dirty="0" smtClean="0"/>
              <a:t>.</a:t>
            </a:r>
            <a:r>
              <a:rPr lang="en-US" sz="2701" b="0" i="0" u="none" strike="noStrike" cap="none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</p:txBody>
      </p:sp>
      <p:sp>
        <p:nvSpPr>
          <p:cNvPr id="415" name="Google Shape;415;p26"/>
          <p:cNvSpPr txBox="1"/>
          <p:nvPr/>
        </p:nvSpPr>
        <p:spPr>
          <a:xfrm>
            <a:off x="2719137" y="579567"/>
            <a:ext cx="13805133" cy="665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just">
              <a:lnSpc>
                <a:spcPct val="92000"/>
              </a:lnSpc>
            </a:pPr>
            <a:r>
              <a:rPr lang="sv-SE" sz="4700" b="1" dirty="0"/>
              <a:t>Sektion 4: Nyckelfärdigheter för VET-utbildare.</a:t>
            </a:r>
            <a:endParaRPr lang="sv-SE" sz="4700" b="1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5E7B0"/>
        </a:solidFill>
        <a:effectLst/>
      </p:bgPr>
    </p:bg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0" name="Google Shape;420;p27"/>
          <p:cNvGrpSpPr/>
          <p:nvPr/>
        </p:nvGrpSpPr>
        <p:grpSpPr>
          <a:xfrm>
            <a:off x="0" y="1887923"/>
            <a:ext cx="18288000" cy="7202737"/>
            <a:chOff x="0" y="-38100"/>
            <a:chExt cx="4816593" cy="1897017"/>
          </a:xfrm>
        </p:grpSpPr>
        <p:sp>
          <p:nvSpPr>
            <p:cNvPr id="421" name="Google Shape;421;p27"/>
            <p:cNvSpPr/>
            <p:nvPr/>
          </p:nvSpPr>
          <p:spPr>
            <a:xfrm>
              <a:off x="0" y="0"/>
              <a:ext cx="4816592" cy="1858917"/>
            </a:xfrm>
            <a:custGeom>
              <a:avLst/>
              <a:gdLst/>
              <a:ahLst/>
              <a:cxnLst/>
              <a:rect l="l" t="t" r="r" b="b"/>
              <a:pathLst>
                <a:path w="4816592" h="1858917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1858917"/>
                  </a:lnTo>
                  <a:lnTo>
                    <a:pt x="0" y="1858917"/>
                  </a:lnTo>
                  <a:close/>
                </a:path>
              </a:pathLst>
            </a:custGeom>
            <a:solidFill>
              <a:srgbClr val="85B27A"/>
            </a:solidFill>
            <a:ln>
              <a:noFill/>
            </a:ln>
          </p:spPr>
        </p:sp>
        <p:sp>
          <p:nvSpPr>
            <p:cNvPr id="422" name="Google Shape;422;p27"/>
            <p:cNvSpPr txBox="1"/>
            <p:nvPr/>
          </p:nvSpPr>
          <p:spPr>
            <a:xfrm>
              <a:off x="0" y="-38100"/>
              <a:ext cx="4816593" cy="189701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23" name="Google Shape;423;p27"/>
          <p:cNvGrpSpPr/>
          <p:nvPr/>
        </p:nvGrpSpPr>
        <p:grpSpPr>
          <a:xfrm>
            <a:off x="0" y="76"/>
            <a:ext cx="6877967" cy="10286920"/>
            <a:chOff x="0" y="-38100"/>
            <a:chExt cx="1811469" cy="2773577"/>
          </a:xfrm>
        </p:grpSpPr>
        <p:sp>
          <p:nvSpPr>
            <p:cNvPr id="424" name="Google Shape;424;p27"/>
            <p:cNvSpPr/>
            <p:nvPr/>
          </p:nvSpPr>
          <p:spPr>
            <a:xfrm>
              <a:off x="0" y="0"/>
              <a:ext cx="1811469" cy="2735476"/>
            </a:xfrm>
            <a:custGeom>
              <a:avLst/>
              <a:gdLst/>
              <a:ahLst/>
              <a:cxnLst/>
              <a:rect l="l" t="t" r="r" b="b"/>
              <a:pathLst>
                <a:path w="1811469" h="2735476" extrusionOk="0">
                  <a:moveTo>
                    <a:pt x="0" y="0"/>
                  </a:moveTo>
                  <a:lnTo>
                    <a:pt x="1811469" y="0"/>
                  </a:lnTo>
                  <a:lnTo>
                    <a:pt x="1811469" y="2735476"/>
                  </a:lnTo>
                  <a:lnTo>
                    <a:pt x="0" y="2735476"/>
                  </a:lnTo>
                  <a:close/>
                </a:path>
              </a:pathLst>
            </a:custGeom>
            <a:solidFill>
              <a:srgbClr val="C5E7B0"/>
            </a:solidFill>
            <a:ln>
              <a:noFill/>
            </a:ln>
          </p:spPr>
        </p:sp>
        <p:sp>
          <p:nvSpPr>
            <p:cNvPr id="425" name="Google Shape;425;p27"/>
            <p:cNvSpPr txBox="1"/>
            <p:nvPr/>
          </p:nvSpPr>
          <p:spPr>
            <a:xfrm>
              <a:off x="0" y="-38100"/>
              <a:ext cx="1811469" cy="27735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26" name="Google Shape;426;p27"/>
          <p:cNvSpPr/>
          <p:nvPr/>
        </p:nvSpPr>
        <p:spPr>
          <a:xfrm>
            <a:off x="0" y="2032584"/>
            <a:ext cx="6877921" cy="7058076"/>
          </a:xfrm>
          <a:custGeom>
            <a:avLst/>
            <a:gdLst/>
            <a:ahLst/>
            <a:cxnLst/>
            <a:rect l="l" t="t" r="r" b="b"/>
            <a:pathLst>
              <a:path w="812800" h="834090" extrusionOk="0">
                <a:moveTo>
                  <a:pt x="0" y="0"/>
                </a:moveTo>
                <a:lnTo>
                  <a:pt x="812800" y="0"/>
                </a:lnTo>
                <a:lnTo>
                  <a:pt x="812800" y="834090"/>
                </a:lnTo>
                <a:lnTo>
                  <a:pt x="0" y="83409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l="-47785" r="-6233"/>
            </a:stretch>
          </a:blipFill>
          <a:ln>
            <a:noFill/>
          </a:ln>
        </p:spPr>
      </p:sp>
      <p:sp>
        <p:nvSpPr>
          <p:cNvPr id="427" name="Google Shape;427;p27"/>
          <p:cNvSpPr txBox="1"/>
          <p:nvPr/>
        </p:nvSpPr>
        <p:spPr>
          <a:xfrm>
            <a:off x="1908150" y="832225"/>
            <a:ext cx="14471700" cy="6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just">
              <a:lnSpc>
                <a:spcPct val="92000"/>
              </a:lnSpc>
            </a:pPr>
            <a:r>
              <a:rPr lang="sv-SE" sz="4700" b="1" dirty="0"/>
              <a:t>Sektion 4: Nyckelfärdigheter för VET-utbildare.</a:t>
            </a:r>
            <a:endParaRPr lang="sv-SE" sz="4700" b="1" dirty="0"/>
          </a:p>
        </p:txBody>
      </p:sp>
      <p:sp>
        <p:nvSpPr>
          <p:cNvPr id="428" name="Google Shape;428;p27"/>
          <p:cNvSpPr txBox="1"/>
          <p:nvPr/>
        </p:nvSpPr>
        <p:spPr>
          <a:xfrm>
            <a:off x="7112565" y="2880470"/>
            <a:ext cx="10920600" cy="38779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sv-SE" sz="2800" b="1" dirty="0"/>
              <a:t>Reflektera över lokala behov</a:t>
            </a:r>
            <a:endParaRPr lang="sv-SE" sz="2800" dirty="0"/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2800" dirty="0"/>
              <a:t>Tänk på lokala jordbruksmetoder, klimatförhållanden och jordtyper när du utvecklar utbildningsmaterial.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2800" dirty="0"/>
              <a:t>Att skräddarsy innehållet efter regionens unika behov säkerställer relevans och effektivitet när det gäller att hantera specifika utmaningar</a:t>
            </a:r>
            <a:r>
              <a:rPr lang="sv-SE" sz="2800" dirty="0" smtClean="0"/>
              <a:t>.</a:t>
            </a:r>
            <a:endParaRPr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5E7B0"/>
        </a:solidFill>
        <a:effectLst/>
      </p:bgPr>
    </p:bg>
    <p:spTree>
      <p:nvGrpSpPr>
        <p:cNvPr id="1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3" name="Google Shape;433;p28"/>
          <p:cNvGrpSpPr/>
          <p:nvPr/>
        </p:nvGrpSpPr>
        <p:grpSpPr>
          <a:xfrm>
            <a:off x="0" y="1887923"/>
            <a:ext cx="18106330" cy="7202737"/>
            <a:chOff x="0" y="-38100"/>
            <a:chExt cx="4816593" cy="1897017"/>
          </a:xfrm>
        </p:grpSpPr>
        <p:sp>
          <p:nvSpPr>
            <p:cNvPr id="434" name="Google Shape;434;p28"/>
            <p:cNvSpPr/>
            <p:nvPr/>
          </p:nvSpPr>
          <p:spPr>
            <a:xfrm>
              <a:off x="0" y="0"/>
              <a:ext cx="4816592" cy="1858917"/>
            </a:xfrm>
            <a:custGeom>
              <a:avLst/>
              <a:gdLst/>
              <a:ahLst/>
              <a:cxnLst/>
              <a:rect l="l" t="t" r="r" b="b"/>
              <a:pathLst>
                <a:path w="4816592" h="1858917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1858917"/>
                  </a:lnTo>
                  <a:lnTo>
                    <a:pt x="0" y="1858917"/>
                  </a:lnTo>
                  <a:close/>
                </a:path>
              </a:pathLst>
            </a:custGeom>
            <a:solidFill>
              <a:srgbClr val="85B27A"/>
            </a:solidFill>
            <a:ln>
              <a:noFill/>
            </a:ln>
          </p:spPr>
        </p:sp>
        <p:sp>
          <p:nvSpPr>
            <p:cNvPr id="435" name="Google Shape;435;p28"/>
            <p:cNvSpPr txBox="1"/>
            <p:nvPr/>
          </p:nvSpPr>
          <p:spPr>
            <a:xfrm>
              <a:off x="0" y="-38100"/>
              <a:ext cx="4816593" cy="189701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36" name="Google Shape;436;p28"/>
          <p:cNvGrpSpPr/>
          <p:nvPr/>
        </p:nvGrpSpPr>
        <p:grpSpPr>
          <a:xfrm>
            <a:off x="0" y="76"/>
            <a:ext cx="6877967" cy="10286920"/>
            <a:chOff x="0" y="-38100"/>
            <a:chExt cx="1811469" cy="2773577"/>
          </a:xfrm>
        </p:grpSpPr>
        <p:sp>
          <p:nvSpPr>
            <p:cNvPr id="437" name="Google Shape;437;p28"/>
            <p:cNvSpPr/>
            <p:nvPr/>
          </p:nvSpPr>
          <p:spPr>
            <a:xfrm>
              <a:off x="0" y="0"/>
              <a:ext cx="1811469" cy="2735476"/>
            </a:xfrm>
            <a:custGeom>
              <a:avLst/>
              <a:gdLst/>
              <a:ahLst/>
              <a:cxnLst/>
              <a:rect l="l" t="t" r="r" b="b"/>
              <a:pathLst>
                <a:path w="1811469" h="2735476" extrusionOk="0">
                  <a:moveTo>
                    <a:pt x="0" y="0"/>
                  </a:moveTo>
                  <a:lnTo>
                    <a:pt x="1811469" y="0"/>
                  </a:lnTo>
                  <a:lnTo>
                    <a:pt x="1811469" y="2735476"/>
                  </a:lnTo>
                  <a:lnTo>
                    <a:pt x="0" y="2735476"/>
                  </a:lnTo>
                  <a:close/>
                </a:path>
              </a:pathLst>
            </a:custGeom>
            <a:solidFill>
              <a:srgbClr val="C5E7B0"/>
            </a:solidFill>
            <a:ln>
              <a:noFill/>
            </a:ln>
          </p:spPr>
        </p:sp>
        <p:sp>
          <p:nvSpPr>
            <p:cNvPr id="438" name="Google Shape;438;p28"/>
            <p:cNvSpPr txBox="1"/>
            <p:nvPr/>
          </p:nvSpPr>
          <p:spPr>
            <a:xfrm>
              <a:off x="0" y="-38100"/>
              <a:ext cx="1811469" cy="27735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39" name="Google Shape;439;p28"/>
          <p:cNvSpPr/>
          <p:nvPr/>
        </p:nvSpPr>
        <p:spPr>
          <a:xfrm>
            <a:off x="0" y="2032584"/>
            <a:ext cx="6877921" cy="7058076"/>
          </a:xfrm>
          <a:custGeom>
            <a:avLst/>
            <a:gdLst/>
            <a:ahLst/>
            <a:cxnLst/>
            <a:rect l="l" t="t" r="r" b="b"/>
            <a:pathLst>
              <a:path w="812800" h="834090" extrusionOk="0">
                <a:moveTo>
                  <a:pt x="0" y="0"/>
                </a:moveTo>
                <a:lnTo>
                  <a:pt x="812800" y="0"/>
                </a:lnTo>
                <a:lnTo>
                  <a:pt x="812800" y="834090"/>
                </a:lnTo>
                <a:lnTo>
                  <a:pt x="0" y="83409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l="-37867" r="-15860"/>
            </a:stretch>
          </a:blipFill>
          <a:ln>
            <a:noFill/>
          </a:ln>
        </p:spPr>
      </p:sp>
      <p:sp>
        <p:nvSpPr>
          <p:cNvPr id="440" name="Google Shape;440;p28"/>
          <p:cNvSpPr txBox="1"/>
          <p:nvPr/>
        </p:nvSpPr>
        <p:spPr>
          <a:xfrm>
            <a:off x="420913" y="853975"/>
            <a:ext cx="17359087" cy="665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just">
              <a:lnSpc>
                <a:spcPct val="92000"/>
              </a:lnSpc>
            </a:pPr>
            <a:r>
              <a:rPr lang="sv-SE" sz="4700" b="1" dirty="0"/>
              <a:t>Sektion 4: Nyckelfärdigheter för </a:t>
            </a:r>
            <a:r>
              <a:rPr lang="sv-SE" sz="4700" b="1" dirty="0" smtClean="0"/>
              <a:t>VET-utbildare -Tillämpning</a:t>
            </a:r>
            <a:r>
              <a:rPr lang="sv-SE" sz="4700" b="1" dirty="0"/>
              <a:t>.</a:t>
            </a:r>
            <a:endParaRPr dirty="0"/>
          </a:p>
        </p:txBody>
      </p:sp>
      <p:sp>
        <p:nvSpPr>
          <p:cNvPr id="441" name="Google Shape;441;p28"/>
          <p:cNvSpPr txBox="1"/>
          <p:nvPr/>
        </p:nvSpPr>
        <p:spPr>
          <a:xfrm>
            <a:off x="7059592" y="2869967"/>
            <a:ext cx="11046738" cy="311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just">
              <a:lnSpc>
                <a:spcPct val="150000"/>
              </a:lnSpc>
            </a:pPr>
            <a:r>
              <a:rPr lang="sv-SE" sz="2701" b="1" dirty="0"/>
              <a:t>Praktisk tillämpning</a:t>
            </a:r>
            <a:r>
              <a:rPr lang="sv-SE" sz="2701" b="1" dirty="0" smtClean="0"/>
              <a:t>:</a:t>
            </a:r>
          </a:p>
          <a:p>
            <a:pPr marL="457200" lvl="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2701" dirty="0" smtClean="0"/>
              <a:t>Utforma </a:t>
            </a:r>
            <a:r>
              <a:rPr lang="sv-SE" sz="2701" dirty="0"/>
              <a:t>workshops och utbildningsinnehåll som direkt tar itu med de utmaningar och möjligheter som lokala bönder står inför</a:t>
            </a:r>
            <a:r>
              <a:rPr lang="sv-SE" sz="2701" dirty="0" smtClean="0"/>
              <a:t>.</a:t>
            </a:r>
          </a:p>
          <a:p>
            <a:pPr marL="457200" lvl="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2701" dirty="0" smtClean="0"/>
              <a:t>Att </a:t>
            </a:r>
            <a:r>
              <a:rPr lang="sv-SE" sz="2701" dirty="0"/>
              <a:t>fokusera på regionala problem gör inlärningsupplevelsen mer tillämplig och effektfull.</a:t>
            </a:r>
            <a:endParaRPr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5E7B0"/>
        </a:solidFill>
        <a:effectLst/>
      </p:bgPr>
    </p:bg>
    <p:spTree>
      <p:nvGrpSpPr>
        <p:cNvPr id="1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6" name="Google Shape;446;p29"/>
          <p:cNvGrpSpPr/>
          <p:nvPr/>
        </p:nvGrpSpPr>
        <p:grpSpPr>
          <a:xfrm>
            <a:off x="0" y="1887923"/>
            <a:ext cx="18288000" cy="7202737"/>
            <a:chOff x="0" y="-38100"/>
            <a:chExt cx="4816593" cy="1897017"/>
          </a:xfrm>
        </p:grpSpPr>
        <p:sp>
          <p:nvSpPr>
            <p:cNvPr id="447" name="Google Shape;447;p29"/>
            <p:cNvSpPr/>
            <p:nvPr/>
          </p:nvSpPr>
          <p:spPr>
            <a:xfrm>
              <a:off x="0" y="0"/>
              <a:ext cx="4816592" cy="1858917"/>
            </a:xfrm>
            <a:custGeom>
              <a:avLst/>
              <a:gdLst/>
              <a:ahLst/>
              <a:cxnLst/>
              <a:rect l="l" t="t" r="r" b="b"/>
              <a:pathLst>
                <a:path w="4816592" h="1858917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1858917"/>
                  </a:lnTo>
                  <a:lnTo>
                    <a:pt x="0" y="1858917"/>
                  </a:lnTo>
                  <a:close/>
                </a:path>
              </a:pathLst>
            </a:custGeom>
            <a:solidFill>
              <a:srgbClr val="85B27A"/>
            </a:solidFill>
            <a:ln>
              <a:noFill/>
            </a:ln>
          </p:spPr>
        </p:sp>
        <p:sp>
          <p:nvSpPr>
            <p:cNvPr id="448" name="Google Shape;448;p29"/>
            <p:cNvSpPr txBox="1"/>
            <p:nvPr/>
          </p:nvSpPr>
          <p:spPr>
            <a:xfrm>
              <a:off x="0" y="-38100"/>
              <a:ext cx="4816593" cy="189701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49" name="Google Shape;449;p29"/>
          <p:cNvGrpSpPr/>
          <p:nvPr/>
        </p:nvGrpSpPr>
        <p:grpSpPr>
          <a:xfrm>
            <a:off x="0" y="76"/>
            <a:ext cx="6877967" cy="10286920"/>
            <a:chOff x="0" y="-38100"/>
            <a:chExt cx="1811469" cy="2773577"/>
          </a:xfrm>
        </p:grpSpPr>
        <p:sp>
          <p:nvSpPr>
            <p:cNvPr id="450" name="Google Shape;450;p29"/>
            <p:cNvSpPr/>
            <p:nvPr/>
          </p:nvSpPr>
          <p:spPr>
            <a:xfrm>
              <a:off x="0" y="0"/>
              <a:ext cx="1811469" cy="2735476"/>
            </a:xfrm>
            <a:custGeom>
              <a:avLst/>
              <a:gdLst/>
              <a:ahLst/>
              <a:cxnLst/>
              <a:rect l="l" t="t" r="r" b="b"/>
              <a:pathLst>
                <a:path w="1811469" h="2735476" extrusionOk="0">
                  <a:moveTo>
                    <a:pt x="0" y="0"/>
                  </a:moveTo>
                  <a:lnTo>
                    <a:pt x="1811469" y="0"/>
                  </a:lnTo>
                  <a:lnTo>
                    <a:pt x="1811469" y="2735476"/>
                  </a:lnTo>
                  <a:lnTo>
                    <a:pt x="0" y="2735476"/>
                  </a:lnTo>
                  <a:close/>
                </a:path>
              </a:pathLst>
            </a:custGeom>
            <a:solidFill>
              <a:srgbClr val="C5E7B0"/>
            </a:solidFill>
            <a:ln>
              <a:noFill/>
            </a:ln>
          </p:spPr>
        </p:sp>
        <p:sp>
          <p:nvSpPr>
            <p:cNvPr id="451" name="Google Shape;451;p29"/>
            <p:cNvSpPr txBox="1"/>
            <p:nvPr/>
          </p:nvSpPr>
          <p:spPr>
            <a:xfrm>
              <a:off x="0" y="-38100"/>
              <a:ext cx="1811469" cy="27735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52" name="Google Shape;452;p29"/>
          <p:cNvSpPr/>
          <p:nvPr/>
        </p:nvSpPr>
        <p:spPr>
          <a:xfrm>
            <a:off x="0" y="2032584"/>
            <a:ext cx="6877921" cy="7058076"/>
          </a:xfrm>
          <a:custGeom>
            <a:avLst/>
            <a:gdLst/>
            <a:ahLst/>
            <a:cxnLst/>
            <a:rect l="l" t="t" r="r" b="b"/>
            <a:pathLst>
              <a:path w="812800" h="834090" extrusionOk="0">
                <a:moveTo>
                  <a:pt x="0" y="0"/>
                </a:moveTo>
                <a:lnTo>
                  <a:pt x="812800" y="0"/>
                </a:lnTo>
                <a:lnTo>
                  <a:pt x="812800" y="834090"/>
                </a:lnTo>
                <a:lnTo>
                  <a:pt x="0" y="83409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l="-33979" r="-20039"/>
            </a:stretch>
          </a:blipFill>
          <a:ln>
            <a:noFill/>
          </a:ln>
        </p:spPr>
      </p:sp>
      <p:sp>
        <p:nvSpPr>
          <p:cNvPr id="453" name="Google Shape;453;p29"/>
          <p:cNvSpPr txBox="1"/>
          <p:nvPr/>
        </p:nvSpPr>
        <p:spPr>
          <a:xfrm>
            <a:off x="7339263" y="2441342"/>
            <a:ext cx="10782457" cy="58169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sv-SE" sz="2800" b="1" dirty="0"/>
              <a:t>Kontinuerligt lärande</a:t>
            </a:r>
            <a:endParaRPr lang="sv-SE" sz="2800" dirty="0"/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2800" dirty="0"/>
              <a:t>Håll dig uppdaterad om den senaste forskningen och bästa metoderna inom jordhälsa och regenerativt jordbruk</a:t>
            </a:r>
            <a:r>
              <a:rPr lang="sv-SE" sz="2800" dirty="0" smtClean="0"/>
              <a:t>.</a:t>
            </a:r>
          </a:p>
          <a:p>
            <a:pPr>
              <a:lnSpc>
                <a:spcPct val="150000"/>
              </a:lnSpc>
            </a:pPr>
            <a:endParaRPr lang="sv-SE" sz="2800" dirty="0"/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2800" dirty="0"/>
              <a:t>Pågående professionell utveckling hjälper till att förbättra undervisningsmetoder och tillhandahåller aktuell kunskap</a:t>
            </a:r>
            <a:r>
              <a:rPr lang="sv-SE" sz="2800" dirty="0" smtClean="0"/>
              <a:t>.</a:t>
            </a:r>
          </a:p>
          <a:p>
            <a:pPr>
              <a:lnSpc>
                <a:spcPct val="150000"/>
              </a:lnSpc>
            </a:pPr>
            <a:endParaRPr lang="sv-SE" sz="2800" dirty="0"/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2800" dirty="0"/>
              <a:t>Samarbete med lokala bönder och experter hjälper till att förfina och anpassa utbildningsstrategier för att passa samhället</a:t>
            </a:r>
            <a:r>
              <a:rPr lang="sv-SE" sz="2800" dirty="0" smtClean="0"/>
              <a:t>.</a:t>
            </a:r>
            <a:endParaRPr lang="sv-SE" sz="2800" dirty="0"/>
          </a:p>
        </p:txBody>
      </p:sp>
      <p:sp>
        <p:nvSpPr>
          <p:cNvPr id="454" name="Google Shape;454;p29"/>
          <p:cNvSpPr txBox="1"/>
          <p:nvPr/>
        </p:nvSpPr>
        <p:spPr>
          <a:xfrm>
            <a:off x="493487" y="853975"/>
            <a:ext cx="17257484" cy="665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just">
              <a:lnSpc>
                <a:spcPct val="92000"/>
              </a:lnSpc>
            </a:pPr>
            <a:r>
              <a:rPr lang="sv-SE" sz="4700" b="1" dirty="0"/>
              <a:t>Sektion 4: Nyckelfärdigheter för VET-utbildare -Tillämpning.</a:t>
            </a:r>
            <a:endParaRPr lang="sv-SE" sz="4700" b="1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5BE77"/>
        </a:solidFill>
        <a:effectLst/>
      </p:bgPr>
    </p:bg>
    <p:spTree>
      <p:nvGrpSpPr>
        <p:cNvPr id="1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9" name="Google Shape;459;p30"/>
          <p:cNvGrpSpPr/>
          <p:nvPr/>
        </p:nvGrpSpPr>
        <p:grpSpPr>
          <a:xfrm>
            <a:off x="0" y="8745297"/>
            <a:ext cx="18288000" cy="1541703"/>
            <a:chOff x="0" y="-38100"/>
            <a:chExt cx="4816593" cy="406045"/>
          </a:xfrm>
        </p:grpSpPr>
        <p:sp>
          <p:nvSpPr>
            <p:cNvPr id="460" name="Google Shape;460;p30"/>
            <p:cNvSpPr/>
            <p:nvPr/>
          </p:nvSpPr>
          <p:spPr>
            <a:xfrm>
              <a:off x="0" y="0"/>
              <a:ext cx="4816592" cy="367945"/>
            </a:xfrm>
            <a:custGeom>
              <a:avLst/>
              <a:gdLst/>
              <a:ahLst/>
              <a:cxnLst/>
              <a:rect l="l" t="t" r="r" b="b"/>
              <a:pathLst>
                <a:path w="4816592" h="367945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367945"/>
                  </a:lnTo>
                  <a:lnTo>
                    <a:pt x="0" y="367945"/>
                  </a:lnTo>
                  <a:close/>
                </a:path>
              </a:pathLst>
            </a:custGeom>
            <a:solidFill>
              <a:srgbClr val="C5E7B0"/>
            </a:solidFill>
            <a:ln>
              <a:noFill/>
            </a:ln>
          </p:spPr>
        </p:sp>
        <p:sp>
          <p:nvSpPr>
            <p:cNvPr id="461" name="Google Shape;461;p30"/>
            <p:cNvSpPr txBox="1"/>
            <p:nvPr/>
          </p:nvSpPr>
          <p:spPr>
            <a:xfrm>
              <a:off x="0" y="-38100"/>
              <a:ext cx="4816593" cy="40604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62" name="Google Shape;462;p30"/>
          <p:cNvSpPr txBox="1"/>
          <p:nvPr/>
        </p:nvSpPr>
        <p:spPr>
          <a:xfrm>
            <a:off x="4206877" y="598781"/>
            <a:ext cx="9874246" cy="108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1" algn="just">
              <a:lnSpc>
                <a:spcPct val="150000"/>
              </a:lnSpc>
            </a:pPr>
            <a:r>
              <a:rPr lang="en-US" sz="4700" b="1" dirty="0" err="1"/>
              <a:t>Aktivitet</a:t>
            </a:r>
            <a:r>
              <a:rPr lang="en-US" sz="4700" b="1" dirty="0"/>
              <a:t> 1: </a:t>
            </a:r>
            <a:r>
              <a:rPr lang="en-US" sz="4700" b="1" dirty="0" err="1"/>
              <a:t>Verklig</a:t>
            </a:r>
            <a:r>
              <a:rPr lang="en-US" sz="4700" b="1" dirty="0"/>
              <a:t> </a:t>
            </a:r>
            <a:r>
              <a:rPr lang="en-US" sz="4700" b="1" dirty="0" err="1"/>
              <a:t>tillämpning</a:t>
            </a:r>
            <a:endParaRPr dirty="0"/>
          </a:p>
        </p:txBody>
      </p:sp>
      <p:cxnSp>
        <p:nvCxnSpPr>
          <p:cNvPr id="463" name="Google Shape;463;p30"/>
          <p:cNvCxnSpPr/>
          <p:nvPr/>
        </p:nvCxnSpPr>
        <p:spPr>
          <a:xfrm rot="10800000" flipH="1">
            <a:off x="4329841" y="1429360"/>
            <a:ext cx="9628318" cy="38100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64" name="Google Shape;464;p30"/>
          <p:cNvSpPr txBox="1"/>
          <p:nvPr/>
        </p:nvSpPr>
        <p:spPr>
          <a:xfrm>
            <a:off x="1028700" y="1931350"/>
            <a:ext cx="16230600" cy="62305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25005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99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Scenario</a:t>
            </a:r>
            <a:r>
              <a:rPr lang="en-US" sz="269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endParaRPr dirty="0"/>
          </a:p>
          <a:p>
            <a:pPr marL="582925" lvl="1" indent="-291462">
              <a:lnSpc>
                <a:spcPct val="250055"/>
              </a:lnSpc>
              <a:buSzPts val="2699"/>
              <a:buFont typeface="Arial"/>
              <a:buChar char="•"/>
            </a:pPr>
            <a:r>
              <a:rPr lang="sv-SE" sz="2699" dirty="0"/>
              <a:t>En gård står inför minskande produktivitet på grund av näringsfattig jord och erosion. Föreslå praktiska insatser med hjälp av principer för </a:t>
            </a:r>
            <a:r>
              <a:rPr lang="sv-SE" sz="2699" dirty="0" smtClean="0"/>
              <a:t>jordhälsa.</a:t>
            </a:r>
          </a:p>
          <a:p>
            <a:pPr marL="291463" lvl="1">
              <a:lnSpc>
                <a:spcPct val="250055"/>
              </a:lnSpc>
              <a:buSzPts val="2699"/>
            </a:pPr>
            <a:r>
              <a:rPr lang="en-US" sz="2699" b="1" i="0" u="none" strike="noStrike" cap="none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Task</a:t>
            </a:r>
            <a:r>
              <a:rPr lang="en-US" sz="269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endParaRPr dirty="0"/>
          </a:p>
          <a:p>
            <a:pPr marL="582925" lvl="1" indent="-291462">
              <a:lnSpc>
                <a:spcPct val="250055"/>
              </a:lnSpc>
              <a:buSzPts val="2699"/>
              <a:buFont typeface="Arial"/>
              <a:buChar char="•"/>
            </a:pPr>
            <a:r>
              <a:rPr lang="sv-SE" sz="2699" dirty="0"/>
              <a:t>Utveckla en 3-punktsstrategi som integrerar kompostering, täckgrödor och minskad jordbearbetning för att återställa </a:t>
            </a:r>
            <a:r>
              <a:rPr lang="sv-SE" sz="2699" dirty="0" err="1"/>
              <a:t>jordhälsan</a:t>
            </a:r>
            <a:r>
              <a:rPr lang="sv-SE" sz="2699" dirty="0"/>
              <a:t>.</a:t>
            </a:r>
            <a:endParaRPr dirty="0"/>
          </a:p>
        </p:txBody>
      </p:sp>
      <p:sp>
        <p:nvSpPr>
          <p:cNvPr id="465" name="Google Shape;465;p30"/>
          <p:cNvSpPr/>
          <p:nvPr/>
        </p:nvSpPr>
        <p:spPr>
          <a:xfrm>
            <a:off x="14887995" y="8118206"/>
            <a:ext cx="2371305" cy="1543504"/>
          </a:xfrm>
          <a:custGeom>
            <a:avLst/>
            <a:gdLst/>
            <a:ahLst/>
            <a:cxnLst/>
            <a:rect l="l" t="t" r="r" b="b"/>
            <a:pathLst>
              <a:path w="2371305" h="1543504" extrusionOk="0">
                <a:moveTo>
                  <a:pt x="0" y="0"/>
                </a:moveTo>
                <a:lnTo>
                  <a:pt x="2371305" y="0"/>
                </a:lnTo>
                <a:lnTo>
                  <a:pt x="2371305" y="1543504"/>
                </a:lnTo>
                <a:lnTo>
                  <a:pt x="0" y="154350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5BE77"/>
        </a:solidFill>
        <a:effectLst/>
      </p:bgPr>
    </p:bg>
    <p:spTree>
      <p:nvGrpSpPr>
        <p:cNvPr id="1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0" name="Google Shape;470;p31"/>
          <p:cNvGrpSpPr/>
          <p:nvPr/>
        </p:nvGrpSpPr>
        <p:grpSpPr>
          <a:xfrm>
            <a:off x="0" y="8745297"/>
            <a:ext cx="18288000" cy="1541703"/>
            <a:chOff x="0" y="-38100"/>
            <a:chExt cx="4816593" cy="406045"/>
          </a:xfrm>
        </p:grpSpPr>
        <p:sp>
          <p:nvSpPr>
            <p:cNvPr id="471" name="Google Shape;471;p31"/>
            <p:cNvSpPr/>
            <p:nvPr/>
          </p:nvSpPr>
          <p:spPr>
            <a:xfrm>
              <a:off x="0" y="0"/>
              <a:ext cx="4816592" cy="367945"/>
            </a:xfrm>
            <a:custGeom>
              <a:avLst/>
              <a:gdLst/>
              <a:ahLst/>
              <a:cxnLst/>
              <a:rect l="l" t="t" r="r" b="b"/>
              <a:pathLst>
                <a:path w="4816592" h="367945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367945"/>
                  </a:lnTo>
                  <a:lnTo>
                    <a:pt x="0" y="367945"/>
                  </a:lnTo>
                  <a:close/>
                </a:path>
              </a:pathLst>
            </a:custGeom>
            <a:solidFill>
              <a:srgbClr val="C5E7B0"/>
            </a:solidFill>
            <a:ln>
              <a:noFill/>
            </a:ln>
          </p:spPr>
        </p:sp>
        <p:sp>
          <p:nvSpPr>
            <p:cNvPr id="472" name="Google Shape;472;p31"/>
            <p:cNvSpPr txBox="1"/>
            <p:nvPr/>
          </p:nvSpPr>
          <p:spPr>
            <a:xfrm>
              <a:off x="0" y="-38100"/>
              <a:ext cx="4816593" cy="40604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73" name="Google Shape;473;p31"/>
          <p:cNvSpPr txBox="1"/>
          <p:nvPr/>
        </p:nvSpPr>
        <p:spPr>
          <a:xfrm>
            <a:off x="4194263" y="598781"/>
            <a:ext cx="9899474" cy="108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1" algn="just">
              <a:lnSpc>
                <a:spcPct val="150000"/>
              </a:lnSpc>
            </a:pPr>
            <a:r>
              <a:rPr lang="en-US" sz="4700" b="1" dirty="0" err="1"/>
              <a:t>Aktivitet</a:t>
            </a:r>
            <a:r>
              <a:rPr lang="en-US" sz="4700" b="1" dirty="0"/>
              <a:t> 1: </a:t>
            </a:r>
            <a:r>
              <a:rPr lang="en-US" sz="4700" b="1" dirty="0" err="1"/>
              <a:t>Verklig</a:t>
            </a:r>
            <a:r>
              <a:rPr lang="en-US" sz="4700" b="1" dirty="0"/>
              <a:t> </a:t>
            </a:r>
            <a:r>
              <a:rPr lang="en-US" sz="4700" b="1" dirty="0" err="1"/>
              <a:t>tillämpning</a:t>
            </a:r>
            <a:endParaRPr lang="en-US" sz="4700" b="1" dirty="0"/>
          </a:p>
        </p:txBody>
      </p:sp>
      <p:cxnSp>
        <p:nvCxnSpPr>
          <p:cNvPr id="474" name="Google Shape;474;p31"/>
          <p:cNvCxnSpPr/>
          <p:nvPr/>
        </p:nvCxnSpPr>
        <p:spPr>
          <a:xfrm rot="10800000" flipH="1">
            <a:off x="4329841" y="1467460"/>
            <a:ext cx="9628318" cy="38100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75" name="Google Shape;475;p31"/>
          <p:cNvSpPr/>
          <p:nvPr/>
        </p:nvSpPr>
        <p:spPr>
          <a:xfrm>
            <a:off x="15133955" y="7619990"/>
            <a:ext cx="2125345" cy="2125345"/>
          </a:xfrm>
          <a:custGeom>
            <a:avLst/>
            <a:gdLst/>
            <a:ahLst/>
            <a:cxnLst/>
            <a:rect l="l" t="t" r="r" b="b"/>
            <a:pathLst>
              <a:path w="2125345" h="2125345" extrusionOk="0">
                <a:moveTo>
                  <a:pt x="0" y="0"/>
                </a:moveTo>
                <a:lnTo>
                  <a:pt x="2125345" y="0"/>
                </a:lnTo>
                <a:lnTo>
                  <a:pt x="2125345" y="2125345"/>
                </a:lnTo>
                <a:lnTo>
                  <a:pt x="0" y="212534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476" name="Google Shape;476;p31"/>
          <p:cNvSpPr txBox="1"/>
          <p:nvPr/>
        </p:nvSpPr>
        <p:spPr>
          <a:xfrm>
            <a:off x="2856762" y="3260088"/>
            <a:ext cx="12574476" cy="34470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200000"/>
              </a:lnSpc>
            </a:pPr>
            <a:r>
              <a:rPr lang="sv-SE" sz="2800" b="1" dirty="0"/>
              <a:t>Möjlig lösning:</a:t>
            </a:r>
            <a:endParaRPr lang="sv-SE" sz="2800" dirty="0"/>
          </a:p>
          <a:p>
            <a:pPr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sv-SE" sz="2800" dirty="0"/>
              <a:t>Inför kompostering för att återställa organiskt material.</a:t>
            </a:r>
          </a:p>
          <a:p>
            <a:pPr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sv-SE" sz="2800" dirty="0"/>
              <a:t>Plantera täckgrödor för att förhindra erosion och förbättra jordstrukturen.</a:t>
            </a:r>
          </a:p>
          <a:p>
            <a:pPr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sv-SE" sz="2800" dirty="0"/>
              <a:t>Gå över till minimal jordbearbetning för att bevara jordens ekosystem.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5E7B0"/>
        </a:solidFill>
        <a:effectLst/>
      </p:bgPr>
    </p:bg>
    <p:spTree>
      <p:nvGrpSpPr>
        <p:cNvPr id="1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81" name="Google Shape;481;p32"/>
          <p:cNvCxnSpPr/>
          <p:nvPr/>
        </p:nvCxnSpPr>
        <p:spPr>
          <a:xfrm>
            <a:off x="4297810" y="1742338"/>
            <a:ext cx="9462979" cy="0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82" name="Google Shape;482;p32"/>
          <p:cNvSpPr/>
          <p:nvPr/>
        </p:nvSpPr>
        <p:spPr>
          <a:xfrm>
            <a:off x="0" y="5377386"/>
            <a:ext cx="4997531" cy="4909614"/>
          </a:xfrm>
          <a:custGeom>
            <a:avLst/>
            <a:gdLst/>
            <a:ahLst/>
            <a:cxnLst/>
            <a:rect l="l" t="t" r="r" b="b"/>
            <a:pathLst>
              <a:path w="826015" h="811484" extrusionOk="0">
                <a:moveTo>
                  <a:pt x="413007" y="0"/>
                </a:moveTo>
                <a:cubicBezTo>
                  <a:pt x="184910" y="0"/>
                  <a:pt x="0" y="181657"/>
                  <a:pt x="0" y="405742"/>
                </a:cubicBezTo>
                <a:cubicBezTo>
                  <a:pt x="0" y="629827"/>
                  <a:pt x="184910" y="811484"/>
                  <a:pt x="413007" y="811484"/>
                </a:cubicBezTo>
                <a:cubicBezTo>
                  <a:pt x="641105" y="811484"/>
                  <a:pt x="826015" y="629827"/>
                  <a:pt x="826015" y="405742"/>
                </a:cubicBezTo>
                <a:cubicBezTo>
                  <a:pt x="826015" y="181657"/>
                  <a:pt x="641105" y="0"/>
                  <a:pt x="413007" y="0"/>
                </a:cubicBez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t="-894" b="-894"/>
            </a:stretch>
          </a:blip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83" name="Google Shape;483;p32"/>
          <p:cNvGrpSpPr/>
          <p:nvPr/>
        </p:nvGrpSpPr>
        <p:grpSpPr>
          <a:xfrm>
            <a:off x="1708746" y="1940577"/>
            <a:ext cx="15188689" cy="6728957"/>
            <a:chOff x="0" y="-38100"/>
            <a:chExt cx="4000313" cy="1772235"/>
          </a:xfrm>
        </p:grpSpPr>
        <p:sp>
          <p:nvSpPr>
            <p:cNvPr id="484" name="Google Shape;484;p32"/>
            <p:cNvSpPr/>
            <p:nvPr/>
          </p:nvSpPr>
          <p:spPr>
            <a:xfrm>
              <a:off x="0" y="0"/>
              <a:ext cx="4000313" cy="1734135"/>
            </a:xfrm>
            <a:custGeom>
              <a:avLst/>
              <a:gdLst/>
              <a:ahLst/>
              <a:cxnLst/>
              <a:rect l="l" t="t" r="r" b="b"/>
              <a:pathLst>
                <a:path w="4000313" h="1734135" extrusionOk="0">
                  <a:moveTo>
                    <a:pt x="0" y="0"/>
                  </a:moveTo>
                  <a:lnTo>
                    <a:pt x="4000313" y="0"/>
                  </a:lnTo>
                  <a:lnTo>
                    <a:pt x="4000313" y="1734135"/>
                  </a:lnTo>
                  <a:lnTo>
                    <a:pt x="0" y="1734135"/>
                  </a:lnTo>
                  <a:close/>
                </a:path>
              </a:pathLst>
            </a:custGeom>
            <a:solidFill>
              <a:srgbClr val="85BE77"/>
            </a:solidFill>
            <a:ln>
              <a:noFill/>
            </a:ln>
          </p:spPr>
        </p:sp>
        <p:sp>
          <p:nvSpPr>
            <p:cNvPr id="485" name="Google Shape;485;p32"/>
            <p:cNvSpPr txBox="1"/>
            <p:nvPr/>
          </p:nvSpPr>
          <p:spPr>
            <a:xfrm>
              <a:off x="0" y="-38100"/>
              <a:ext cx="4000313" cy="177223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86" name="Google Shape;486;p32"/>
          <p:cNvSpPr txBox="1"/>
          <p:nvPr/>
        </p:nvSpPr>
        <p:spPr>
          <a:xfrm>
            <a:off x="1885338" y="1869410"/>
            <a:ext cx="14835600" cy="68008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just">
              <a:lnSpc>
                <a:spcPct val="233988"/>
              </a:lnSpc>
            </a:pPr>
            <a:r>
              <a:rPr lang="en-US" sz="2698" b="1" dirty="0" err="1"/>
              <a:t>Övning</a:t>
            </a:r>
            <a:r>
              <a:rPr lang="en-US" sz="2698" b="1" dirty="0" smtClean="0"/>
              <a:t>:</a:t>
            </a:r>
            <a:endParaRPr dirty="0"/>
          </a:p>
          <a:p>
            <a:pPr lvl="0" algn="just">
              <a:lnSpc>
                <a:spcPct val="233988"/>
              </a:lnSpc>
            </a:pPr>
            <a:r>
              <a:rPr lang="sv-SE" sz="2698" dirty="0"/>
              <a:t>Skapa en växtföljdsplan som inkluderar minst tre grödor och förklarar hur sekvensen minimerar erosion och bibehåller näringsämnen i </a:t>
            </a:r>
            <a:r>
              <a:rPr lang="sv-SE" sz="2698" dirty="0" smtClean="0"/>
              <a:t>jorden</a:t>
            </a:r>
            <a:r>
              <a:rPr lang="en-US" sz="2698" b="0" i="0" u="none" strike="noStrike" cap="none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2698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23398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98" b="1" dirty="0" smtClean="0"/>
              <a:t>Mall</a:t>
            </a:r>
            <a:r>
              <a:rPr lang="en-US" sz="2698" b="1" i="0" u="none" strike="noStrike" cap="none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endParaRPr dirty="0"/>
          </a:p>
          <a:p>
            <a:pPr lvl="0" algn="just">
              <a:lnSpc>
                <a:spcPct val="233988"/>
              </a:lnSpc>
            </a:pPr>
            <a:r>
              <a:rPr lang="sv-SE" sz="2698" dirty="0"/>
              <a:t>Gröda 1: Kvävefixerande baljväxt</a:t>
            </a:r>
            <a:r>
              <a:rPr lang="sv-SE" sz="2698" dirty="0" smtClean="0"/>
              <a:t>.</a:t>
            </a:r>
          </a:p>
          <a:p>
            <a:pPr lvl="0" algn="just">
              <a:lnSpc>
                <a:spcPct val="233988"/>
              </a:lnSpc>
            </a:pPr>
            <a:r>
              <a:rPr lang="sv-SE" sz="2698" dirty="0" smtClean="0"/>
              <a:t>Gröda </a:t>
            </a:r>
            <a:r>
              <a:rPr lang="sv-SE" sz="2698" dirty="0"/>
              <a:t>2: Växt som kräver mycket näringsämnen, som majs eller vete</a:t>
            </a:r>
            <a:r>
              <a:rPr lang="sv-SE" sz="2698" dirty="0" smtClean="0"/>
              <a:t>.</a:t>
            </a:r>
          </a:p>
          <a:p>
            <a:pPr lvl="0" algn="just">
              <a:lnSpc>
                <a:spcPct val="233988"/>
              </a:lnSpc>
            </a:pPr>
            <a:r>
              <a:rPr lang="sv-SE" sz="2698" dirty="0" smtClean="0"/>
              <a:t>Gröda </a:t>
            </a:r>
            <a:r>
              <a:rPr lang="sv-SE" sz="2698" dirty="0"/>
              <a:t>3: Djupgående växt för att lufta jorden.</a:t>
            </a:r>
            <a:endParaRPr dirty="0"/>
          </a:p>
        </p:txBody>
      </p:sp>
      <p:sp>
        <p:nvSpPr>
          <p:cNvPr id="487" name="Google Shape;487;p32"/>
          <p:cNvSpPr/>
          <p:nvPr/>
        </p:nvSpPr>
        <p:spPr>
          <a:xfrm>
            <a:off x="14737950" y="7353767"/>
            <a:ext cx="2159485" cy="2057400"/>
          </a:xfrm>
          <a:custGeom>
            <a:avLst/>
            <a:gdLst/>
            <a:ahLst/>
            <a:cxnLst/>
            <a:rect l="l" t="t" r="r" b="b"/>
            <a:pathLst>
              <a:path w="2159485" h="2057400" extrusionOk="0">
                <a:moveTo>
                  <a:pt x="0" y="0"/>
                </a:moveTo>
                <a:lnTo>
                  <a:pt x="2159484" y="0"/>
                </a:lnTo>
                <a:lnTo>
                  <a:pt x="2159484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488" name="Google Shape;488;p32"/>
          <p:cNvSpPr txBox="1"/>
          <p:nvPr/>
        </p:nvSpPr>
        <p:spPr>
          <a:xfrm>
            <a:off x="3465095" y="734983"/>
            <a:ext cx="10900610" cy="10125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>
              <a:lnSpc>
                <a:spcPct val="140000"/>
              </a:lnSpc>
            </a:pPr>
            <a:r>
              <a:rPr lang="en-US" sz="4700" b="1" dirty="0" err="1"/>
              <a:t>Aktivitet</a:t>
            </a:r>
            <a:r>
              <a:rPr lang="en-US" sz="4700" b="1" dirty="0"/>
              <a:t> 2: </a:t>
            </a:r>
            <a:r>
              <a:rPr lang="en-US" sz="4700" b="1" dirty="0" err="1"/>
              <a:t>Planeringsövning</a:t>
            </a:r>
            <a:r>
              <a:rPr lang="en-US" sz="4700" b="1" dirty="0"/>
              <a:t>.</a:t>
            </a:r>
            <a:endParaRPr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5E7B0"/>
        </a:solidFill>
        <a:effectLst/>
      </p:bgPr>
    </p:bg>
    <p:spTree>
      <p:nvGrpSpPr>
        <p:cNvPr id="1" name="Shape 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3" name="Google Shape;493;p33"/>
          <p:cNvGrpSpPr/>
          <p:nvPr/>
        </p:nvGrpSpPr>
        <p:grpSpPr>
          <a:xfrm>
            <a:off x="1028700" y="745597"/>
            <a:ext cx="15924309" cy="8795819"/>
            <a:chOff x="0" y="-38100"/>
            <a:chExt cx="4194029" cy="2316579"/>
          </a:xfrm>
        </p:grpSpPr>
        <p:sp>
          <p:nvSpPr>
            <p:cNvPr id="494" name="Google Shape;494;p33"/>
            <p:cNvSpPr/>
            <p:nvPr/>
          </p:nvSpPr>
          <p:spPr>
            <a:xfrm>
              <a:off x="0" y="0"/>
              <a:ext cx="4194029" cy="2278479"/>
            </a:xfrm>
            <a:custGeom>
              <a:avLst/>
              <a:gdLst/>
              <a:ahLst/>
              <a:cxnLst/>
              <a:rect l="l" t="t" r="r" b="b"/>
              <a:pathLst>
                <a:path w="4194029" h="2278479" extrusionOk="0">
                  <a:moveTo>
                    <a:pt x="24795" y="0"/>
                  </a:moveTo>
                  <a:lnTo>
                    <a:pt x="4169234" y="0"/>
                  </a:lnTo>
                  <a:cubicBezTo>
                    <a:pt x="4175811" y="0"/>
                    <a:pt x="4182117" y="2612"/>
                    <a:pt x="4186767" y="7262"/>
                  </a:cubicBezTo>
                  <a:cubicBezTo>
                    <a:pt x="4191417" y="11912"/>
                    <a:pt x="4194029" y="18219"/>
                    <a:pt x="4194029" y="24795"/>
                  </a:cubicBezTo>
                  <a:lnTo>
                    <a:pt x="4194029" y="2253685"/>
                  </a:lnTo>
                  <a:cubicBezTo>
                    <a:pt x="4194029" y="2260260"/>
                    <a:pt x="4191417" y="2266567"/>
                    <a:pt x="4186767" y="2271217"/>
                  </a:cubicBezTo>
                  <a:cubicBezTo>
                    <a:pt x="4182117" y="2275867"/>
                    <a:pt x="4175811" y="2278479"/>
                    <a:pt x="4169234" y="2278479"/>
                  </a:cubicBezTo>
                  <a:lnTo>
                    <a:pt x="24795" y="2278479"/>
                  </a:lnTo>
                  <a:cubicBezTo>
                    <a:pt x="18219" y="2278479"/>
                    <a:pt x="11912" y="2275867"/>
                    <a:pt x="7262" y="2271217"/>
                  </a:cubicBezTo>
                  <a:cubicBezTo>
                    <a:pt x="2612" y="2266567"/>
                    <a:pt x="0" y="2260260"/>
                    <a:pt x="0" y="2253685"/>
                  </a:cubicBezTo>
                  <a:lnTo>
                    <a:pt x="0" y="24795"/>
                  </a:lnTo>
                  <a:cubicBezTo>
                    <a:pt x="0" y="18219"/>
                    <a:pt x="2612" y="11912"/>
                    <a:pt x="7262" y="7262"/>
                  </a:cubicBezTo>
                  <a:cubicBezTo>
                    <a:pt x="11912" y="2612"/>
                    <a:pt x="18219" y="0"/>
                    <a:pt x="24795" y="0"/>
                  </a:cubicBezTo>
                  <a:close/>
                </a:path>
              </a:pathLst>
            </a:custGeom>
            <a:solidFill>
              <a:srgbClr val="7BB0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" name="Google Shape;495;p33"/>
            <p:cNvSpPr txBox="1"/>
            <p:nvPr/>
          </p:nvSpPr>
          <p:spPr>
            <a:xfrm>
              <a:off x="0" y="-38100"/>
              <a:ext cx="4194029" cy="231657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96" name="Google Shape;496;p33"/>
          <p:cNvSpPr txBox="1"/>
          <p:nvPr/>
        </p:nvSpPr>
        <p:spPr>
          <a:xfrm>
            <a:off x="1756610" y="1200063"/>
            <a:ext cx="14210285" cy="77283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just">
              <a:lnSpc>
                <a:spcPct val="186000"/>
              </a:lnSpc>
            </a:pPr>
            <a:r>
              <a:rPr lang="en-US" sz="2700" b="0" i="0" u="none" strike="noStrike" cap="none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1) </a:t>
            </a:r>
            <a:r>
              <a:rPr lang="sv-SE" sz="2700" dirty="0">
                <a:solidFill>
                  <a:srgbClr val="1B181A"/>
                </a:solidFill>
              </a:rPr>
              <a:t>Vilken av följande fördelar ger växtföljd?</a:t>
            </a:r>
            <a:r>
              <a:rPr lang="en-US" sz="2700" b="0" i="0" u="none" strike="noStrike" cap="none" dirty="0" smtClean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?</a:t>
            </a:r>
            <a:endParaRPr dirty="0"/>
          </a:p>
          <a:p>
            <a:pPr marL="582930" lvl="1" indent="-291465" algn="just">
              <a:lnSpc>
                <a:spcPct val="186000"/>
              </a:lnSpc>
              <a:buClr>
                <a:srgbClr val="1B181A"/>
              </a:buClr>
              <a:buSzPts val="2700"/>
              <a:buFont typeface="Arial"/>
              <a:buChar char="•"/>
            </a:pPr>
            <a:r>
              <a:rPr lang="sv-SE" sz="2700" dirty="0">
                <a:solidFill>
                  <a:srgbClr val="1B181A"/>
                </a:solidFill>
              </a:rPr>
              <a:t>A) Behovet av syntetiska bekämpningsmedel </a:t>
            </a:r>
            <a:r>
              <a:rPr lang="sv-SE" sz="2700" dirty="0" smtClean="0">
                <a:solidFill>
                  <a:srgbClr val="1B181A"/>
                </a:solidFill>
              </a:rPr>
              <a:t>ökar</a:t>
            </a:r>
          </a:p>
          <a:p>
            <a:pPr marL="582930" lvl="1" indent="-291465" algn="just">
              <a:lnSpc>
                <a:spcPct val="186000"/>
              </a:lnSpc>
              <a:buClr>
                <a:srgbClr val="1B181A"/>
              </a:buClr>
              <a:buSzPts val="2700"/>
              <a:buFont typeface="Arial"/>
              <a:buChar char="•"/>
            </a:pPr>
            <a:r>
              <a:rPr lang="sv-SE" sz="2700" dirty="0" smtClean="0">
                <a:solidFill>
                  <a:srgbClr val="1B181A"/>
                </a:solidFill>
              </a:rPr>
              <a:t>B</a:t>
            </a:r>
            <a:r>
              <a:rPr lang="sv-SE" sz="2700" dirty="0">
                <a:solidFill>
                  <a:srgbClr val="1B181A"/>
                </a:solidFill>
              </a:rPr>
              <a:t>) Förhindrar näringsutarmning i </a:t>
            </a:r>
            <a:r>
              <a:rPr lang="sv-SE" sz="2700" dirty="0" smtClean="0">
                <a:solidFill>
                  <a:srgbClr val="1B181A"/>
                </a:solidFill>
              </a:rPr>
              <a:t>jorden</a:t>
            </a:r>
          </a:p>
          <a:p>
            <a:pPr marL="582930" lvl="1" indent="-291465" algn="just">
              <a:lnSpc>
                <a:spcPct val="186000"/>
              </a:lnSpc>
              <a:buClr>
                <a:srgbClr val="1B181A"/>
              </a:buClr>
              <a:buSzPts val="2700"/>
              <a:buFont typeface="Arial"/>
              <a:buChar char="•"/>
            </a:pPr>
            <a:r>
              <a:rPr lang="sv-SE" sz="2700" dirty="0" smtClean="0">
                <a:solidFill>
                  <a:srgbClr val="1B181A"/>
                </a:solidFill>
              </a:rPr>
              <a:t>C</a:t>
            </a:r>
            <a:r>
              <a:rPr lang="sv-SE" sz="2700" dirty="0">
                <a:solidFill>
                  <a:srgbClr val="1B181A"/>
                </a:solidFill>
              </a:rPr>
              <a:t>) Minskar skörden av grödor</a:t>
            </a:r>
            <a:endParaRPr sz="2700" b="0" i="0" u="none" strike="noStrike" cap="none" dirty="0">
              <a:solidFill>
                <a:srgbClr val="1B181A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 algn="just">
              <a:lnSpc>
                <a:spcPct val="186000"/>
              </a:lnSpc>
            </a:pPr>
            <a:r>
              <a:rPr lang="en-US" sz="2700" b="0" i="0" u="none" strike="noStrike" cap="none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2) </a:t>
            </a:r>
            <a:r>
              <a:rPr lang="sv-SE" sz="2700" dirty="0" smtClean="0">
                <a:solidFill>
                  <a:srgbClr val="1B181A"/>
                </a:solidFill>
              </a:rPr>
              <a:t>Vilken </a:t>
            </a:r>
            <a:r>
              <a:rPr lang="sv-SE" sz="2700" dirty="0">
                <a:solidFill>
                  <a:srgbClr val="1B181A"/>
                </a:solidFill>
              </a:rPr>
              <a:t>regenerativ jordbruksmetod innebär att man planterar grödor som klöver, vicker eller råg för att skydda jorden från erosion</a:t>
            </a:r>
            <a:r>
              <a:rPr lang="sv-SE" sz="2700" dirty="0" smtClean="0">
                <a:solidFill>
                  <a:srgbClr val="1B181A"/>
                </a:solidFill>
              </a:rPr>
              <a:t>?</a:t>
            </a:r>
          </a:p>
          <a:p>
            <a:pPr marL="514350" lvl="0" indent="-514350" algn="just">
              <a:lnSpc>
                <a:spcPct val="186000"/>
              </a:lnSpc>
              <a:buAutoNum type="alphaUcParenR"/>
            </a:pPr>
            <a:r>
              <a:rPr lang="sv-SE" sz="2700" dirty="0" smtClean="0">
                <a:solidFill>
                  <a:srgbClr val="1B181A"/>
                </a:solidFill>
              </a:rPr>
              <a:t>Samodling</a:t>
            </a:r>
          </a:p>
          <a:p>
            <a:pPr marL="514350" lvl="0" indent="-514350" algn="just">
              <a:lnSpc>
                <a:spcPct val="186000"/>
              </a:lnSpc>
              <a:buAutoNum type="alphaUcParenR"/>
            </a:pPr>
            <a:r>
              <a:rPr lang="sv-SE" sz="2700" dirty="0" smtClean="0">
                <a:solidFill>
                  <a:srgbClr val="1B181A"/>
                </a:solidFill>
              </a:rPr>
              <a:t>Täckgrödor</a:t>
            </a:r>
          </a:p>
          <a:p>
            <a:pPr marL="514350" lvl="0" indent="-514350" algn="just">
              <a:lnSpc>
                <a:spcPct val="186000"/>
              </a:lnSpc>
              <a:buAutoNum type="alphaUcParenR"/>
            </a:pPr>
            <a:r>
              <a:rPr lang="sv-SE" sz="2700" dirty="0" smtClean="0">
                <a:solidFill>
                  <a:srgbClr val="1B181A"/>
                </a:solidFill>
              </a:rPr>
              <a:t>Monokultur</a:t>
            </a:r>
          </a:p>
          <a:p>
            <a:pPr marL="514350" lvl="0" indent="-514350" algn="just">
              <a:lnSpc>
                <a:spcPct val="186000"/>
              </a:lnSpc>
              <a:buAutoNum type="alphaUcParenR"/>
            </a:pPr>
            <a:r>
              <a:rPr lang="sv-SE" sz="2700" dirty="0" smtClean="0">
                <a:solidFill>
                  <a:srgbClr val="1B181A"/>
                </a:solidFill>
              </a:rPr>
              <a:t>Förenklad </a:t>
            </a:r>
            <a:r>
              <a:rPr lang="sv-SE" sz="2700" dirty="0">
                <a:solidFill>
                  <a:srgbClr val="1B181A"/>
                </a:solidFill>
              </a:rPr>
              <a:t>jordbearbetning</a:t>
            </a:r>
            <a:endParaRPr dirty="0"/>
          </a:p>
        </p:txBody>
      </p:sp>
      <p:cxnSp>
        <p:nvCxnSpPr>
          <p:cNvPr id="497" name="Google Shape;497;p33"/>
          <p:cNvCxnSpPr/>
          <p:nvPr/>
        </p:nvCxnSpPr>
        <p:spPr>
          <a:xfrm>
            <a:off x="5626519" y="867688"/>
            <a:ext cx="7035000" cy="0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98" name="Google Shape;498;p33"/>
          <p:cNvSpPr/>
          <p:nvPr/>
        </p:nvSpPr>
        <p:spPr>
          <a:xfrm>
            <a:off x="15966895" y="393491"/>
            <a:ext cx="1292405" cy="1344504"/>
          </a:xfrm>
          <a:custGeom>
            <a:avLst/>
            <a:gdLst/>
            <a:ahLst/>
            <a:cxnLst/>
            <a:rect l="l" t="t" r="r" b="b"/>
            <a:pathLst>
              <a:path w="1292405" h="1344504" extrusionOk="0">
                <a:moveTo>
                  <a:pt x="0" y="0"/>
                </a:moveTo>
                <a:lnTo>
                  <a:pt x="1292405" y="0"/>
                </a:lnTo>
                <a:lnTo>
                  <a:pt x="1292405" y="1344504"/>
                </a:lnTo>
                <a:lnTo>
                  <a:pt x="0" y="134450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499" name="Google Shape;499;p33"/>
          <p:cNvSpPr txBox="1"/>
          <p:nvPr/>
        </p:nvSpPr>
        <p:spPr>
          <a:xfrm>
            <a:off x="6227624" y="0"/>
            <a:ext cx="5832900" cy="10125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>
              <a:lnSpc>
                <a:spcPct val="140000"/>
              </a:lnSpc>
            </a:pPr>
            <a:r>
              <a:rPr lang="en-US" sz="4700" b="1" i="0" u="none" strike="noStrike" cap="none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4. </a:t>
            </a:r>
            <a:r>
              <a:rPr lang="en-US" sz="4700" b="1" dirty="0" err="1">
                <a:solidFill>
                  <a:srgbClr val="1B181A"/>
                </a:solidFill>
              </a:rPr>
              <a:t>Kunskapskontroll</a:t>
            </a:r>
            <a:endParaRPr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5E7B0"/>
        </a:solidFill>
        <a:effectLst/>
      </p:bgPr>
    </p:bg>
    <p:spTree>
      <p:nvGrpSpPr>
        <p:cNvPr id="1" name="Shape 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4" name="Google Shape;504;p34"/>
          <p:cNvGrpSpPr/>
          <p:nvPr/>
        </p:nvGrpSpPr>
        <p:grpSpPr>
          <a:xfrm>
            <a:off x="1028700" y="637935"/>
            <a:ext cx="15924204" cy="8795762"/>
            <a:chOff x="0" y="-38100"/>
            <a:chExt cx="4194029" cy="2316579"/>
          </a:xfrm>
        </p:grpSpPr>
        <p:sp>
          <p:nvSpPr>
            <p:cNvPr id="505" name="Google Shape;505;p34"/>
            <p:cNvSpPr/>
            <p:nvPr/>
          </p:nvSpPr>
          <p:spPr>
            <a:xfrm>
              <a:off x="0" y="0"/>
              <a:ext cx="4194029" cy="2278479"/>
            </a:xfrm>
            <a:custGeom>
              <a:avLst/>
              <a:gdLst/>
              <a:ahLst/>
              <a:cxnLst/>
              <a:rect l="l" t="t" r="r" b="b"/>
              <a:pathLst>
                <a:path w="4194029" h="2278479" extrusionOk="0">
                  <a:moveTo>
                    <a:pt x="24795" y="0"/>
                  </a:moveTo>
                  <a:lnTo>
                    <a:pt x="4169234" y="0"/>
                  </a:lnTo>
                  <a:cubicBezTo>
                    <a:pt x="4175811" y="0"/>
                    <a:pt x="4182117" y="2612"/>
                    <a:pt x="4186767" y="7262"/>
                  </a:cubicBezTo>
                  <a:cubicBezTo>
                    <a:pt x="4191417" y="11912"/>
                    <a:pt x="4194029" y="18219"/>
                    <a:pt x="4194029" y="24795"/>
                  </a:cubicBezTo>
                  <a:lnTo>
                    <a:pt x="4194029" y="2253685"/>
                  </a:lnTo>
                  <a:cubicBezTo>
                    <a:pt x="4194029" y="2260260"/>
                    <a:pt x="4191417" y="2266567"/>
                    <a:pt x="4186767" y="2271217"/>
                  </a:cubicBezTo>
                  <a:cubicBezTo>
                    <a:pt x="4182117" y="2275867"/>
                    <a:pt x="4175811" y="2278479"/>
                    <a:pt x="4169234" y="2278479"/>
                  </a:cubicBezTo>
                  <a:lnTo>
                    <a:pt x="24795" y="2278479"/>
                  </a:lnTo>
                  <a:cubicBezTo>
                    <a:pt x="18219" y="2278479"/>
                    <a:pt x="11912" y="2275867"/>
                    <a:pt x="7262" y="2271217"/>
                  </a:cubicBezTo>
                  <a:cubicBezTo>
                    <a:pt x="2612" y="2266567"/>
                    <a:pt x="0" y="2260260"/>
                    <a:pt x="0" y="2253685"/>
                  </a:cubicBezTo>
                  <a:lnTo>
                    <a:pt x="0" y="24795"/>
                  </a:lnTo>
                  <a:cubicBezTo>
                    <a:pt x="0" y="18219"/>
                    <a:pt x="2612" y="11912"/>
                    <a:pt x="7262" y="7262"/>
                  </a:cubicBezTo>
                  <a:cubicBezTo>
                    <a:pt x="11912" y="2612"/>
                    <a:pt x="18219" y="0"/>
                    <a:pt x="24795" y="0"/>
                  </a:cubicBezTo>
                  <a:close/>
                </a:path>
              </a:pathLst>
            </a:custGeom>
            <a:solidFill>
              <a:srgbClr val="7BB0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6" name="Google Shape;506;p34"/>
            <p:cNvSpPr txBox="1"/>
            <p:nvPr/>
          </p:nvSpPr>
          <p:spPr>
            <a:xfrm>
              <a:off x="0" y="-38100"/>
              <a:ext cx="4194029" cy="231657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07" name="Google Shape;507;p34"/>
          <p:cNvSpPr txBox="1"/>
          <p:nvPr/>
        </p:nvSpPr>
        <p:spPr>
          <a:xfrm>
            <a:off x="1323474" y="1428150"/>
            <a:ext cx="15135726" cy="70137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just">
              <a:lnSpc>
                <a:spcPct val="210999"/>
              </a:lnSpc>
            </a:pPr>
            <a:r>
              <a:rPr lang="en-US" sz="2700" b="0" i="0" u="none" strike="noStrike" cap="none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3) </a:t>
            </a:r>
            <a:r>
              <a:rPr lang="sv-SE" sz="2700" dirty="0">
                <a:solidFill>
                  <a:srgbClr val="1B181A"/>
                </a:solidFill>
              </a:rPr>
              <a:t>Sant eller falskt: Kompostering kan omvandla organiskt avfall till näringsrikt material för </a:t>
            </a:r>
            <a:r>
              <a:rPr lang="sv-SE" sz="2700" dirty="0" smtClean="0">
                <a:solidFill>
                  <a:srgbClr val="1B181A"/>
                </a:solidFill>
              </a:rPr>
              <a:t>jordhälsa</a:t>
            </a:r>
          </a:p>
          <a:p>
            <a:pPr lvl="0" algn="just">
              <a:lnSpc>
                <a:spcPct val="210999"/>
              </a:lnSpc>
            </a:pPr>
            <a:r>
              <a:rPr lang="sv-SE" sz="2700" dirty="0" smtClean="0">
                <a:solidFill>
                  <a:srgbClr val="1B181A"/>
                </a:solidFill>
              </a:rPr>
              <a:t>.</a:t>
            </a:r>
            <a:r>
              <a:rPr lang="sv-SE" sz="2700" dirty="0">
                <a:solidFill>
                  <a:srgbClr val="1B181A"/>
                </a:solidFill>
              </a:rPr>
              <a:t>A) </a:t>
            </a:r>
            <a:r>
              <a:rPr lang="sv-SE" sz="2700" dirty="0" smtClean="0">
                <a:solidFill>
                  <a:srgbClr val="1B181A"/>
                </a:solidFill>
              </a:rPr>
              <a:t>Sant</a:t>
            </a:r>
          </a:p>
          <a:p>
            <a:pPr lvl="0" algn="just">
              <a:lnSpc>
                <a:spcPct val="210999"/>
              </a:lnSpc>
            </a:pPr>
            <a:r>
              <a:rPr lang="sv-SE" sz="2700" dirty="0" smtClean="0">
                <a:solidFill>
                  <a:srgbClr val="1B181A"/>
                </a:solidFill>
              </a:rPr>
              <a:t>B</a:t>
            </a:r>
            <a:r>
              <a:rPr lang="sv-SE" sz="2700" dirty="0">
                <a:solidFill>
                  <a:srgbClr val="1B181A"/>
                </a:solidFill>
              </a:rPr>
              <a:t>) Falskt</a:t>
            </a:r>
            <a:endParaRPr sz="2700" b="0" i="0" u="none" strike="noStrike" cap="none" dirty="0">
              <a:solidFill>
                <a:srgbClr val="1B181A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 algn="just">
              <a:lnSpc>
                <a:spcPct val="210999"/>
              </a:lnSpc>
            </a:pPr>
            <a:r>
              <a:rPr lang="en-US" sz="2700" b="0" i="0" u="none" strike="noStrike" cap="none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4) </a:t>
            </a:r>
            <a:r>
              <a:rPr lang="sv-SE" sz="2700" dirty="0">
                <a:solidFill>
                  <a:srgbClr val="1B181A"/>
                </a:solidFill>
              </a:rPr>
              <a:t>Vad hjälper näringscyklingen i regenerativt jordbruk till att minska</a:t>
            </a:r>
            <a:r>
              <a:rPr lang="sv-SE" sz="2700" dirty="0" smtClean="0">
                <a:solidFill>
                  <a:srgbClr val="1B181A"/>
                </a:solidFill>
              </a:rPr>
              <a:t>?</a:t>
            </a:r>
          </a:p>
          <a:p>
            <a:pPr marL="514350" lvl="0" indent="-514350" algn="just">
              <a:lnSpc>
                <a:spcPct val="210999"/>
              </a:lnSpc>
              <a:buAutoNum type="alphaUcParenR"/>
            </a:pPr>
            <a:r>
              <a:rPr lang="sv-SE" sz="2700" dirty="0" smtClean="0">
                <a:solidFill>
                  <a:srgbClr val="1B181A"/>
                </a:solidFill>
              </a:rPr>
              <a:t>Vattenretention</a:t>
            </a:r>
          </a:p>
          <a:p>
            <a:pPr marL="514350" lvl="0" indent="-514350" algn="just">
              <a:lnSpc>
                <a:spcPct val="210999"/>
              </a:lnSpc>
              <a:buAutoNum type="alphaUcParenR"/>
            </a:pPr>
            <a:r>
              <a:rPr lang="sv-SE" sz="2700" dirty="0" smtClean="0">
                <a:solidFill>
                  <a:srgbClr val="1B181A"/>
                </a:solidFill>
              </a:rPr>
              <a:t>Behovet </a:t>
            </a:r>
            <a:r>
              <a:rPr lang="sv-SE" sz="2700" dirty="0">
                <a:solidFill>
                  <a:srgbClr val="1B181A"/>
                </a:solidFill>
              </a:rPr>
              <a:t>av syntetiska </a:t>
            </a:r>
            <a:r>
              <a:rPr lang="sv-SE" sz="2700" dirty="0" smtClean="0">
                <a:solidFill>
                  <a:srgbClr val="1B181A"/>
                </a:solidFill>
              </a:rPr>
              <a:t>gödningsmedel</a:t>
            </a:r>
          </a:p>
          <a:p>
            <a:pPr marL="514350" lvl="0" indent="-514350" algn="just">
              <a:lnSpc>
                <a:spcPct val="210999"/>
              </a:lnSpc>
              <a:buAutoNum type="alphaUcParenR"/>
            </a:pPr>
            <a:r>
              <a:rPr lang="sv-SE" sz="2700" dirty="0" smtClean="0">
                <a:solidFill>
                  <a:srgbClr val="1B181A"/>
                </a:solidFill>
              </a:rPr>
              <a:t>Jorderosion</a:t>
            </a:r>
            <a:endParaRPr lang="sv-SE" sz="2700" dirty="0" smtClean="0">
              <a:solidFill>
                <a:srgbClr val="1B181A"/>
              </a:solidFill>
            </a:endParaRPr>
          </a:p>
          <a:p>
            <a:pPr marL="514350" lvl="0" indent="-514350" algn="just">
              <a:lnSpc>
                <a:spcPct val="210999"/>
              </a:lnSpc>
              <a:buAutoNum type="alphaUcParenR"/>
            </a:pPr>
            <a:r>
              <a:rPr lang="sv-SE" sz="2700" dirty="0" smtClean="0">
                <a:solidFill>
                  <a:srgbClr val="1B181A"/>
                </a:solidFill>
              </a:rPr>
              <a:t>Växtföljd</a:t>
            </a:r>
            <a:endParaRPr dirty="0"/>
          </a:p>
        </p:txBody>
      </p:sp>
      <p:sp>
        <p:nvSpPr>
          <p:cNvPr id="508" name="Google Shape;508;p34"/>
          <p:cNvSpPr txBox="1"/>
          <p:nvPr/>
        </p:nvSpPr>
        <p:spPr>
          <a:xfrm>
            <a:off x="6227624" y="0"/>
            <a:ext cx="5832900" cy="13142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>
              <a:lnSpc>
                <a:spcPct val="140000"/>
              </a:lnSpc>
            </a:pPr>
            <a:r>
              <a:rPr lang="en-US" sz="4700" b="1" dirty="0" smtClean="0">
                <a:solidFill>
                  <a:srgbClr val="1B181A"/>
                </a:solidFill>
              </a:rPr>
              <a:t>4</a:t>
            </a:r>
            <a:r>
              <a:rPr lang="en-US" sz="4700" b="1" dirty="0">
                <a:solidFill>
                  <a:srgbClr val="1B181A"/>
                </a:solidFill>
              </a:rPr>
              <a:t>. </a:t>
            </a:r>
            <a:r>
              <a:rPr lang="en-US" sz="4700" b="1" dirty="0" err="1">
                <a:solidFill>
                  <a:srgbClr val="1B181A"/>
                </a:solidFill>
              </a:rPr>
              <a:t>Kunskapskontroll</a:t>
            </a:r>
            <a:endParaRPr lang="en-US" sz="4700" b="1" dirty="0">
              <a:solidFill>
                <a:srgbClr val="1B181A"/>
              </a:solidFill>
            </a:endParaRPr>
          </a:p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cxnSp>
        <p:nvCxnSpPr>
          <p:cNvPr id="509" name="Google Shape;509;p34"/>
          <p:cNvCxnSpPr/>
          <p:nvPr/>
        </p:nvCxnSpPr>
        <p:spPr>
          <a:xfrm>
            <a:off x="5626594" y="806376"/>
            <a:ext cx="7035000" cy="0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10" name="Google Shape;510;p34"/>
          <p:cNvSpPr/>
          <p:nvPr/>
        </p:nvSpPr>
        <p:spPr>
          <a:xfrm>
            <a:off x="15966895" y="393491"/>
            <a:ext cx="1292405" cy="1344504"/>
          </a:xfrm>
          <a:custGeom>
            <a:avLst/>
            <a:gdLst/>
            <a:ahLst/>
            <a:cxnLst/>
            <a:rect l="l" t="t" r="r" b="b"/>
            <a:pathLst>
              <a:path w="1292405" h="1344504" extrusionOk="0">
                <a:moveTo>
                  <a:pt x="0" y="0"/>
                </a:moveTo>
                <a:lnTo>
                  <a:pt x="1292405" y="0"/>
                </a:lnTo>
                <a:lnTo>
                  <a:pt x="1292405" y="1344504"/>
                </a:lnTo>
                <a:lnTo>
                  <a:pt x="0" y="134450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5E7B0"/>
        </a:solidFill>
        <a:effectLst/>
      </p:bgPr>
    </p:bg>
    <p:spTree>
      <p:nvGrpSpPr>
        <p:cNvPr id="1" name="Shape 5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5" name="Google Shape;515;p35"/>
          <p:cNvGrpSpPr/>
          <p:nvPr/>
        </p:nvGrpSpPr>
        <p:grpSpPr>
          <a:xfrm>
            <a:off x="1028700" y="637935"/>
            <a:ext cx="15924204" cy="8795762"/>
            <a:chOff x="0" y="-38100"/>
            <a:chExt cx="4194029" cy="2316579"/>
          </a:xfrm>
        </p:grpSpPr>
        <p:sp>
          <p:nvSpPr>
            <p:cNvPr id="516" name="Google Shape;516;p35"/>
            <p:cNvSpPr/>
            <p:nvPr/>
          </p:nvSpPr>
          <p:spPr>
            <a:xfrm>
              <a:off x="0" y="0"/>
              <a:ext cx="4194029" cy="2278479"/>
            </a:xfrm>
            <a:custGeom>
              <a:avLst/>
              <a:gdLst/>
              <a:ahLst/>
              <a:cxnLst/>
              <a:rect l="l" t="t" r="r" b="b"/>
              <a:pathLst>
                <a:path w="4194029" h="2278479" extrusionOk="0">
                  <a:moveTo>
                    <a:pt x="24795" y="0"/>
                  </a:moveTo>
                  <a:lnTo>
                    <a:pt x="4169234" y="0"/>
                  </a:lnTo>
                  <a:cubicBezTo>
                    <a:pt x="4175811" y="0"/>
                    <a:pt x="4182117" y="2612"/>
                    <a:pt x="4186767" y="7262"/>
                  </a:cubicBezTo>
                  <a:cubicBezTo>
                    <a:pt x="4191417" y="11912"/>
                    <a:pt x="4194029" y="18219"/>
                    <a:pt x="4194029" y="24795"/>
                  </a:cubicBezTo>
                  <a:lnTo>
                    <a:pt x="4194029" y="2253685"/>
                  </a:lnTo>
                  <a:cubicBezTo>
                    <a:pt x="4194029" y="2260260"/>
                    <a:pt x="4191417" y="2266567"/>
                    <a:pt x="4186767" y="2271217"/>
                  </a:cubicBezTo>
                  <a:cubicBezTo>
                    <a:pt x="4182117" y="2275867"/>
                    <a:pt x="4175811" y="2278479"/>
                    <a:pt x="4169234" y="2278479"/>
                  </a:cubicBezTo>
                  <a:lnTo>
                    <a:pt x="24795" y="2278479"/>
                  </a:lnTo>
                  <a:cubicBezTo>
                    <a:pt x="18219" y="2278479"/>
                    <a:pt x="11912" y="2275867"/>
                    <a:pt x="7262" y="2271217"/>
                  </a:cubicBezTo>
                  <a:cubicBezTo>
                    <a:pt x="2612" y="2266567"/>
                    <a:pt x="0" y="2260260"/>
                    <a:pt x="0" y="2253685"/>
                  </a:cubicBezTo>
                  <a:lnTo>
                    <a:pt x="0" y="24795"/>
                  </a:lnTo>
                  <a:cubicBezTo>
                    <a:pt x="0" y="18219"/>
                    <a:pt x="2612" y="11912"/>
                    <a:pt x="7262" y="7262"/>
                  </a:cubicBezTo>
                  <a:cubicBezTo>
                    <a:pt x="11912" y="2612"/>
                    <a:pt x="18219" y="0"/>
                    <a:pt x="24795" y="0"/>
                  </a:cubicBezTo>
                  <a:close/>
                </a:path>
              </a:pathLst>
            </a:custGeom>
            <a:solidFill>
              <a:srgbClr val="7BB0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7" name="Google Shape;517;p35"/>
            <p:cNvSpPr txBox="1"/>
            <p:nvPr/>
          </p:nvSpPr>
          <p:spPr>
            <a:xfrm>
              <a:off x="0" y="-38100"/>
              <a:ext cx="4194029" cy="231657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18" name="Google Shape;518;p35"/>
          <p:cNvSpPr txBox="1"/>
          <p:nvPr/>
        </p:nvSpPr>
        <p:spPr>
          <a:xfrm>
            <a:off x="1398450" y="1045800"/>
            <a:ext cx="15184800" cy="77778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just">
              <a:lnSpc>
                <a:spcPct val="208000"/>
              </a:lnSpc>
            </a:pPr>
            <a:r>
              <a:rPr lang="en-US" sz="2700" b="0" i="0" u="none" strike="noStrike" cap="none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5) </a:t>
            </a:r>
            <a:r>
              <a:rPr lang="sv-SE" sz="2700" dirty="0">
                <a:solidFill>
                  <a:srgbClr val="1B181A"/>
                </a:solidFill>
              </a:rPr>
              <a:t>Vilken av följande är INTE en fördel med jordhälsa i regenerativt jordbruk</a:t>
            </a:r>
            <a:r>
              <a:rPr lang="sv-SE" sz="2700" dirty="0" smtClean="0">
                <a:solidFill>
                  <a:srgbClr val="1B181A"/>
                </a:solidFill>
              </a:rPr>
              <a:t>?</a:t>
            </a:r>
            <a:endParaRPr dirty="0"/>
          </a:p>
          <a:p>
            <a:pPr marL="582930" lvl="1" indent="-291465" algn="just">
              <a:lnSpc>
                <a:spcPct val="208000"/>
              </a:lnSpc>
              <a:buClr>
                <a:srgbClr val="1B181A"/>
              </a:buClr>
              <a:buSzPts val="2700"/>
              <a:buFont typeface="Arial"/>
              <a:buChar char="•"/>
            </a:pPr>
            <a:r>
              <a:rPr lang="sv-SE" sz="2700" dirty="0">
                <a:solidFill>
                  <a:srgbClr val="1B181A"/>
                </a:solidFill>
              </a:rPr>
              <a:t>A) Ökad </a:t>
            </a:r>
            <a:r>
              <a:rPr lang="sv-SE" sz="2700" dirty="0" smtClean="0">
                <a:solidFill>
                  <a:srgbClr val="1B181A"/>
                </a:solidFill>
              </a:rPr>
              <a:t>skörd</a:t>
            </a:r>
          </a:p>
          <a:p>
            <a:pPr marL="582930" lvl="1" indent="-291465" algn="just">
              <a:lnSpc>
                <a:spcPct val="208000"/>
              </a:lnSpc>
              <a:buClr>
                <a:srgbClr val="1B181A"/>
              </a:buClr>
              <a:buSzPts val="2700"/>
              <a:buFont typeface="Arial"/>
              <a:buChar char="•"/>
            </a:pPr>
            <a:r>
              <a:rPr lang="sv-SE" sz="2700" dirty="0" smtClean="0">
                <a:solidFill>
                  <a:srgbClr val="1B181A"/>
                </a:solidFill>
              </a:rPr>
              <a:t>B</a:t>
            </a:r>
            <a:r>
              <a:rPr lang="sv-SE" sz="2700" dirty="0">
                <a:solidFill>
                  <a:srgbClr val="1B181A"/>
                </a:solidFill>
              </a:rPr>
              <a:t>) </a:t>
            </a:r>
            <a:r>
              <a:rPr lang="sv-SE" sz="2700" dirty="0" smtClean="0">
                <a:solidFill>
                  <a:srgbClr val="1B181A"/>
                </a:solidFill>
              </a:rPr>
              <a:t>Jorderosion</a:t>
            </a:r>
          </a:p>
          <a:p>
            <a:pPr marL="582930" lvl="1" indent="-291465" algn="just">
              <a:lnSpc>
                <a:spcPct val="208000"/>
              </a:lnSpc>
              <a:buClr>
                <a:srgbClr val="1B181A"/>
              </a:buClr>
              <a:buSzPts val="2700"/>
              <a:buFont typeface="Arial"/>
              <a:buChar char="•"/>
            </a:pPr>
            <a:r>
              <a:rPr lang="sv-SE" sz="2700" dirty="0" smtClean="0">
                <a:solidFill>
                  <a:srgbClr val="1B181A"/>
                </a:solidFill>
              </a:rPr>
              <a:t>C</a:t>
            </a:r>
            <a:r>
              <a:rPr lang="sv-SE" sz="2700" dirty="0">
                <a:solidFill>
                  <a:srgbClr val="1B181A"/>
                </a:solidFill>
              </a:rPr>
              <a:t>) </a:t>
            </a:r>
            <a:r>
              <a:rPr lang="sv-SE" sz="2700" dirty="0" smtClean="0">
                <a:solidFill>
                  <a:srgbClr val="1B181A"/>
                </a:solidFill>
              </a:rPr>
              <a:t>Kolbindning</a:t>
            </a:r>
          </a:p>
          <a:p>
            <a:pPr marL="582930" lvl="1" indent="-291465" algn="just">
              <a:lnSpc>
                <a:spcPct val="208000"/>
              </a:lnSpc>
              <a:buClr>
                <a:srgbClr val="1B181A"/>
              </a:buClr>
              <a:buSzPts val="2700"/>
              <a:buFont typeface="Arial"/>
              <a:buChar char="•"/>
            </a:pPr>
            <a:r>
              <a:rPr lang="sv-SE" sz="2700" dirty="0" smtClean="0">
                <a:solidFill>
                  <a:srgbClr val="1B181A"/>
                </a:solidFill>
              </a:rPr>
              <a:t>D</a:t>
            </a:r>
            <a:r>
              <a:rPr lang="sv-SE" sz="2700" dirty="0">
                <a:solidFill>
                  <a:srgbClr val="1B181A"/>
                </a:solidFill>
              </a:rPr>
              <a:t>) Förbättrad biologisk mångfald</a:t>
            </a:r>
            <a:endParaRPr sz="2700" b="0" i="0" u="none" strike="noStrike" cap="none" dirty="0">
              <a:solidFill>
                <a:srgbClr val="1B181A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 algn="just">
              <a:lnSpc>
                <a:spcPct val="208000"/>
              </a:lnSpc>
            </a:pPr>
            <a:r>
              <a:rPr lang="en-US" sz="2700" b="0" i="0" u="none" strike="noStrike" cap="none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6) </a:t>
            </a:r>
            <a:r>
              <a:rPr lang="sv-SE" sz="2700" dirty="0">
                <a:solidFill>
                  <a:srgbClr val="1B181A"/>
                </a:solidFill>
              </a:rPr>
              <a:t>Sant eller falskt: Regenerativt jordbruk syftar till att återställa jordens hälsa genom att härma naturliga processer</a:t>
            </a:r>
            <a:r>
              <a:rPr lang="sv-SE" sz="2700" dirty="0" smtClean="0">
                <a:solidFill>
                  <a:srgbClr val="1B181A"/>
                </a:solidFill>
              </a:rPr>
              <a:t>.</a:t>
            </a:r>
            <a:endParaRPr dirty="0"/>
          </a:p>
          <a:p>
            <a:pPr marL="582930" lvl="1" indent="-291465" algn="just">
              <a:lnSpc>
                <a:spcPct val="208000"/>
              </a:lnSpc>
              <a:buClr>
                <a:srgbClr val="1B181A"/>
              </a:buClr>
              <a:buSzPts val="2700"/>
              <a:buFont typeface="Arial"/>
              <a:buChar char="•"/>
            </a:pPr>
            <a:r>
              <a:rPr lang="en-US" sz="2700" dirty="0">
                <a:solidFill>
                  <a:srgbClr val="1B181A"/>
                </a:solidFill>
              </a:rPr>
              <a:t>A) </a:t>
            </a:r>
            <a:r>
              <a:rPr lang="en-US" sz="2700" dirty="0" err="1" smtClean="0">
                <a:solidFill>
                  <a:srgbClr val="1B181A"/>
                </a:solidFill>
              </a:rPr>
              <a:t>Sant</a:t>
            </a:r>
            <a:endParaRPr lang="en-US" sz="2700" dirty="0" smtClean="0">
              <a:solidFill>
                <a:srgbClr val="1B181A"/>
              </a:solidFill>
            </a:endParaRPr>
          </a:p>
          <a:p>
            <a:pPr marL="582930" lvl="1" indent="-291465" algn="just">
              <a:lnSpc>
                <a:spcPct val="208000"/>
              </a:lnSpc>
              <a:buClr>
                <a:srgbClr val="1B181A"/>
              </a:buClr>
              <a:buSzPts val="2700"/>
              <a:buFont typeface="Arial"/>
              <a:buChar char="•"/>
            </a:pPr>
            <a:r>
              <a:rPr lang="en-US" sz="2700" dirty="0" smtClean="0">
                <a:solidFill>
                  <a:srgbClr val="1B181A"/>
                </a:solidFill>
              </a:rPr>
              <a:t>B</a:t>
            </a:r>
            <a:r>
              <a:rPr lang="en-US" sz="2700" dirty="0">
                <a:solidFill>
                  <a:srgbClr val="1B181A"/>
                </a:solidFill>
              </a:rPr>
              <a:t>) </a:t>
            </a:r>
            <a:r>
              <a:rPr lang="en-US" sz="2700" dirty="0" err="1">
                <a:solidFill>
                  <a:srgbClr val="1B181A"/>
                </a:solidFill>
              </a:rPr>
              <a:t>Falskt</a:t>
            </a:r>
            <a:endParaRPr dirty="0"/>
          </a:p>
        </p:txBody>
      </p:sp>
      <p:sp>
        <p:nvSpPr>
          <p:cNvPr id="519" name="Google Shape;519;p35"/>
          <p:cNvSpPr txBox="1"/>
          <p:nvPr/>
        </p:nvSpPr>
        <p:spPr>
          <a:xfrm>
            <a:off x="6227624" y="-3"/>
            <a:ext cx="5832900" cy="10125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>
              <a:lnSpc>
                <a:spcPct val="140000"/>
              </a:lnSpc>
            </a:pPr>
            <a:r>
              <a:rPr lang="en-US" sz="4700" b="1" i="0" u="none" strike="noStrike" cap="none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4. </a:t>
            </a:r>
            <a:r>
              <a:rPr lang="en-US" sz="4700" b="1" dirty="0" err="1" smtClean="0">
                <a:solidFill>
                  <a:srgbClr val="1B181A"/>
                </a:solidFill>
              </a:rPr>
              <a:t>Kunskapskontroll</a:t>
            </a:r>
            <a:endParaRPr lang="en-US" sz="4700" b="1" dirty="0">
              <a:solidFill>
                <a:srgbClr val="1B181A"/>
              </a:solidFill>
            </a:endParaRPr>
          </a:p>
        </p:txBody>
      </p:sp>
      <p:cxnSp>
        <p:nvCxnSpPr>
          <p:cNvPr id="520" name="Google Shape;520;p35"/>
          <p:cNvCxnSpPr/>
          <p:nvPr/>
        </p:nvCxnSpPr>
        <p:spPr>
          <a:xfrm>
            <a:off x="5626594" y="723306"/>
            <a:ext cx="7035000" cy="0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21" name="Google Shape;521;p35"/>
          <p:cNvSpPr/>
          <p:nvPr/>
        </p:nvSpPr>
        <p:spPr>
          <a:xfrm>
            <a:off x="15966895" y="393491"/>
            <a:ext cx="1292405" cy="1344504"/>
          </a:xfrm>
          <a:custGeom>
            <a:avLst/>
            <a:gdLst/>
            <a:ahLst/>
            <a:cxnLst/>
            <a:rect l="l" t="t" r="r" b="b"/>
            <a:pathLst>
              <a:path w="1292405" h="1344504" extrusionOk="0">
                <a:moveTo>
                  <a:pt x="0" y="0"/>
                </a:moveTo>
                <a:lnTo>
                  <a:pt x="1292405" y="0"/>
                </a:lnTo>
                <a:lnTo>
                  <a:pt x="1292405" y="1344504"/>
                </a:lnTo>
                <a:lnTo>
                  <a:pt x="0" y="134450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5E7B0"/>
        </a:solidFill>
        <a:effectLst/>
      </p:bgPr>
    </p:bg>
    <p:spTree>
      <p:nvGrpSpPr>
        <p:cNvPr id="1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6" name="Google Shape;526;p36"/>
          <p:cNvGrpSpPr/>
          <p:nvPr/>
        </p:nvGrpSpPr>
        <p:grpSpPr>
          <a:xfrm>
            <a:off x="1028700" y="745597"/>
            <a:ext cx="15924309" cy="8795819"/>
            <a:chOff x="0" y="-38100"/>
            <a:chExt cx="4194029" cy="2316579"/>
          </a:xfrm>
        </p:grpSpPr>
        <p:sp>
          <p:nvSpPr>
            <p:cNvPr id="527" name="Google Shape;527;p36"/>
            <p:cNvSpPr/>
            <p:nvPr/>
          </p:nvSpPr>
          <p:spPr>
            <a:xfrm>
              <a:off x="0" y="0"/>
              <a:ext cx="4194029" cy="2278479"/>
            </a:xfrm>
            <a:custGeom>
              <a:avLst/>
              <a:gdLst/>
              <a:ahLst/>
              <a:cxnLst/>
              <a:rect l="l" t="t" r="r" b="b"/>
              <a:pathLst>
                <a:path w="4194029" h="2278479" extrusionOk="0">
                  <a:moveTo>
                    <a:pt x="24795" y="0"/>
                  </a:moveTo>
                  <a:lnTo>
                    <a:pt x="4169234" y="0"/>
                  </a:lnTo>
                  <a:cubicBezTo>
                    <a:pt x="4175811" y="0"/>
                    <a:pt x="4182117" y="2612"/>
                    <a:pt x="4186767" y="7262"/>
                  </a:cubicBezTo>
                  <a:cubicBezTo>
                    <a:pt x="4191417" y="11912"/>
                    <a:pt x="4194029" y="18219"/>
                    <a:pt x="4194029" y="24795"/>
                  </a:cubicBezTo>
                  <a:lnTo>
                    <a:pt x="4194029" y="2253685"/>
                  </a:lnTo>
                  <a:cubicBezTo>
                    <a:pt x="4194029" y="2260260"/>
                    <a:pt x="4191417" y="2266567"/>
                    <a:pt x="4186767" y="2271217"/>
                  </a:cubicBezTo>
                  <a:cubicBezTo>
                    <a:pt x="4182117" y="2275867"/>
                    <a:pt x="4175811" y="2278479"/>
                    <a:pt x="4169234" y="2278479"/>
                  </a:cubicBezTo>
                  <a:lnTo>
                    <a:pt x="24795" y="2278479"/>
                  </a:lnTo>
                  <a:cubicBezTo>
                    <a:pt x="18219" y="2278479"/>
                    <a:pt x="11912" y="2275867"/>
                    <a:pt x="7262" y="2271217"/>
                  </a:cubicBezTo>
                  <a:cubicBezTo>
                    <a:pt x="2612" y="2266567"/>
                    <a:pt x="0" y="2260260"/>
                    <a:pt x="0" y="2253685"/>
                  </a:cubicBezTo>
                  <a:lnTo>
                    <a:pt x="0" y="24795"/>
                  </a:lnTo>
                  <a:cubicBezTo>
                    <a:pt x="0" y="18219"/>
                    <a:pt x="2612" y="11912"/>
                    <a:pt x="7262" y="7262"/>
                  </a:cubicBezTo>
                  <a:cubicBezTo>
                    <a:pt x="11912" y="2612"/>
                    <a:pt x="18219" y="0"/>
                    <a:pt x="24795" y="0"/>
                  </a:cubicBezTo>
                  <a:close/>
                </a:path>
              </a:pathLst>
            </a:custGeom>
            <a:solidFill>
              <a:srgbClr val="7BB0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8" name="Google Shape;528;p36"/>
            <p:cNvSpPr txBox="1"/>
            <p:nvPr/>
          </p:nvSpPr>
          <p:spPr>
            <a:xfrm>
              <a:off x="0" y="-38100"/>
              <a:ext cx="4194029" cy="231657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29" name="Google Shape;529;p36"/>
          <p:cNvSpPr txBox="1"/>
          <p:nvPr/>
        </p:nvSpPr>
        <p:spPr>
          <a:xfrm>
            <a:off x="1921351" y="1257745"/>
            <a:ext cx="14445300" cy="80900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just">
              <a:lnSpc>
                <a:spcPct val="177000"/>
              </a:lnSpc>
            </a:pPr>
            <a:r>
              <a:rPr lang="en-US" sz="2700" b="0" i="0" u="none" strike="noStrike" cap="none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1) </a:t>
            </a:r>
            <a:r>
              <a:rPr lang="en-US" sz="2700" b="0" i="0" u="none" strike="noStrike" cap="none" dirty="0" smtClean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(</a:t>
            </a:r>
            <a:r>
              <a:rPr lang="en-US" sz="2700" b="1" dirty="0" err="1" smtClean="0">
                <a:solidFill>
                  <a:srgbClr val="1B181A"/>
                </a:solidFill>
              </a:rPr>
              <a:t>Svar</a:t>
            </a:r>
            <a:r>
              <a:rPr lang="en-US" sz="2700" b="1" i="0" u="none" strike="noStrike" cap="none" dirty="0" smtClean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n-US" sz="2700" b="1" i="0" u="none" strike="noStrike" cap="none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B</a:t>
            </a:r>
            <a:r>
              <a:rPr lang="en-US" sz="2700" b="0" i="0" u="none" strike="noStrike" cap="none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) </a:t>
            </a:r>
            <a:r>
              <a:rPr lang="en-US" sz="2700" dirty="0" err="1">
                <a:solidFill>
                  <a:srgbClr val="1B181A"/>
                </a:solidFill>
              </a:rPr>
              <a:t>Förhindrar</a:t>
            </a:r>
            <a:r>
              <a:rPr lang="en-US" sz="2700" dirty="0">
                <a:solidFill>
                  <a:srgbClr val="1B181A"/>
                </a:solidFill>
              </a:rPr>
              <a:t> </a:t>
            </a:r>
            <a:r>
              <a:rPr lang="en-US" sz="2700" dirty="0" err="1">
                <a:solidFill>
                  <a:srgbClr val="1B181A"/>
                </a:solidFill>
              </a:rPr>
              <a:t>näringsutarmning</a:t>
            </a:r>
            <a:r>
              <a:rPr lang="en-US" sz="2700" dirty="0">
                <a:solidFill>
                  <a:srgbClr val="1B181A"/>
                </a:solidFill>
              </a:rPr>
              <a:t> i </a:t>
            </a:r>
            <a:r>
              <a:rPr lang="en-US" sz="2700" dirty="0" err="1">
                <a:solidFill>
                  <a:srgbClr val="1B181A"/>
                </a:solidFill>
              </a:rPr>
              <a:t>jorden</a:t>
            </a:r>
            <a:endParaRPr dirty="0"/>
          </a:p>
          <a:p>
            <a:pPr marL="0" marR="0" lvl="0" indent="0" algn="just" rtl="0">
              <a:lnSpc>
                <a:spcPct val="17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700" b="0" i="0" u="none" strike="noStrike" cap="none" dirty="0">
              <a:solidFill>
                <a:srgbClr val="1B181A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 algn="just">
              <a:lnSpc>
                <a:spcPct val="177000"/>
              </a:lnSpc>
            </a:pPr>
            <a:r>
              <a:rPr lang="en-US" sz="2700" b="0" i="0" u="none" strike="noStrike" cap="none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2) </a:t>
            </a:r>
            <a:r>
              <a:rPr lang="en-US" sz="2700" b="0" i="0" u="none" strike="noStrike" cap="none" dirty="0" smtClean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(</a:t>
            </a:r>
            <a:r>
              <a:rPr lang="en-US" sz="2700" b="1" i="0" u="none" strike="noStrike" cap="none" dirty="0" err="1" smtClean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Sva</a:t>
            </a:r>
            <a:r>
              <a:rPr lang="en-US" sz="2700" b="0" i="0" u="none" strike="noStrike" cap="none" dirty="0" err="1" smtClean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r</a:t>
            </a:r>
            <a:r>
              <a:rPr lang="en-US" sz="2700" b="1" i="0" u="none" strike="noStrike" cap="none" dirty="0" smtClean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n-US" sz="2700" b="1" i="0" u="none" strike="noStrike" cap="none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B</a:t>
            </a:r>
            <a:r>
              <a:rPr lang="en-US" sz="2700" b="0" i="0" u="none" strike="noStrike" cap="none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) </a:t>
            </a:r>
            <a:r>
              <a:rPr lang="en-US" sz="2700" dirty="0" err="1">
                <a:solidFill>
                  <a:srgbClr val="1B181A"/>
                </a:solidFill>
              </a:rPr>
              <a:t>Täckgrödor</a:t>
            </a:r>
            <a:endParaRPr dirty="0"/>
          </a:p>
          <a:p>
            <a:pPr marL="0" marR="0" lvl="0" indent="0" algn="just" rtl="0">
              <a:lnSpc>
                <a:spcPct val="17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700" b="0" i="0" u="none" strike="noStrike" cap="none" dirty="0">
              <a:solidFill>
                <a:srgbClr val="1B181A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7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0" i="0" u="none" strike="noStrike" cap="none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3) </a:t>
            </a:r>
            <a:r>
              <a:rPr lang="en-US" sz="2700" b="0" i="0" u="none" strike="noStrike" cap="none" dirty="0" smtClean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(</a:t>
            </a:r>
            <a:r>
              <a:rPr lang="en-US" sz="2700" b="1" i="0" u="none" strike="noStrike" cap="none" dirty="0" err="1" smtClean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Svarr</a:t>
            </a:r>
            <a:r>
              <a:rPr lang="en-US" sz="2700" b="1" i="0" u="none" strike="noStrike" cap="none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: A</a:t>
            </a:r>
            <a:r>
              <a:rPr lang="en-US" sz="2700" b="0" i="0" u="none" strike="noStrike" cap="none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) </a:t>
            </a:r>
            <a:r>
              <a:rPr lang="en-US" sz="2700" b="0" i="0" u="none" strike="noStrike" cap="none" dirty="0" err="1" smtClean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Sant</a:t>
            </a:r>
            <a:endParaRPr dirty="0"/>
          </a:p>
          <a:p>
            <a:pPr marL="0" marR="0" lvl="0" indent="0" algn="just" rtl="0">
              <a:lnSpc>
                <a:spcPct val="17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700" b="0" i="0" u="none" strike="noStrike" cap="none" dirty="0">
              <a:solidFill>
                <a:srgbClr val="1B181A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 algn="just">
              <a:lnSpc>
                <a:spcPct val="177000"/>
              </a:lnSpc>
            </a:pPr>
            <a:r>
              <a:rPr lang="en-US" sz="2700" b="0" i="0" u="none" strike="noStrike" cap="none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4) </a:t>
            </a:r>
            <a:r>
              <a:rPr lang="en-US" sz="2700" b="0" i="0" u="none" strike="noStrike" cap="none" dirty="0" smtClean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(</a:t>
            </a:r>
            <a:r>
              <a:rPr lang="en-US" sz="2700" b="1" dirty="0" err="1" smtClean="0">
                <a:solidFill>
                  <a:srgbClr val="1B181A"/>
                </a:solidFill>
              </a:rPr>
              <a:t>Svar</a:t>
            </a:r>
            <a:r>
              <a:rPr lang="en-US" sz="2700" b="1" i="0" u="none" strike="noStrike" cap="none" dirty="0" smtClean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n-US" sz="2700" b="1" i="0" u="none" strike="noStrike" cap="none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B</a:t>
            </a:r>
            <a:r>
              <a:rPr lang="en-US" sz="2700" b="0" i="0" u="none" strike="noStrike" cap="none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) </a:t>
            </a:r>
            <a:r>
              <a:rPr lang="en-US" sz="2700" dirty="0" err="1">
                <a:solidFill>
                  <a:srgbClr val="1B181A"/>
                </a:solidFill>
              </a:rPr>
              <a:t>Behovet</a:t>
            </a:r>
            <a:r>
              <a:rPr lang="en-US" sz="2700" dirty="0">
                <a:solidFill>
                  <a:srgbClr val="1B181A"/>
                </a:solidFill>
              </a:rPr>
              <a:t> </a:t>
            </a:r>
            <a:r>
              <a:rPr lang="en-US" sz="2700" dirty="0" err="1">
                <a:solidFill>
                  <a:srgbClr val="1B181A"/>
                </a:solidFill>
              </a:rPr>
              <a:t>av</a:t>
            </a:r>
            <a:r>
              <a:rPr lang="en-US" sz="2700" dirty="0">
                <a:solidFill>
                  <a:srgbClr val="1B181A"/>
                </a:solidFill>
              </a:rPr>
              <a:t> </a:t>
            </a:r>
            <a:r>
              <a:rPr lang="en-US" sz="2700" dirty="0" err="1">
                <a:solidFill>
                  <a:srgbClr val="1B181A"/>
                </a:solidFill>
              </a:rPr>
              <a:t>syntetiska</a:t>
            </a:r>
            <a:r>
              <a:rPr lang="en-US" sz="2700" dirty="0">
                <a:solidFill>
                  <a:srgbClr val="1B181A"/>
                </a:solidFill>
              </a:rPr>
              <a:t> </a:t>
            </a:r>
            <a:r>
              <a:rPr lang="en-US" sz="2700" dirty="0" err="1">
                <a:solidFill>
                  <a:srgbClr val="1B181A"/>
                </a:solidFill>
              </a:rPr>
              <a:t>gödningsmedel</a:t>
            </a:r>
            <a:endParaRPr dirty="0"/>
          </a:p>
          <a:p>
            <a:pPr marL="0" marR="0" lvl="0" indent="0" algn="just" rtl="0">
              <a:lnSpc>
                <a:spcPct val="17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700" b="0" i="0" u="none" strike="noStrike" cap="none" dirty="0">
              <a:solidFill>
                <a:srgbClr val="1B181A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7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0" i="0" u="none" strike="noStrike" cap="none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5) </a:t>
            </a:r>
            <a:r>
              <a:rPr lang="en-US" sz="2700" b="0" i="0" u="none" strike="noStrike" cap="none" dirty="0" smtClean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(</a:t>
            </a:r>
            <a:r>
              <a:rPr lang="en-US" sz="2700" b="1" dirty="0" err="1" smtClean="0">
                <a:solidFill>
                  <a:srgbClr val="1B181A"/>
                </a:solidFill>
              </a:rPr>
              <a:t>Svar</a:t>
            </a:r>
            <a:r>
              <a:rPr lang="en-US" sz="2700" b="1" i="0" u="none" strike="noStrike" cap="none" dirty="0" smtClean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n-US" sz="2700" b="1" i="0" u="none" strike="noStrike" cap="none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B</a:t>
            </a:r>
            <a:r>
              <a:rPr lang="en-US" sz="2700" b="0" i="0" u="none" strike="noStrike" cap="none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) </a:t>
            </a:r>
            <a:r>
              <a:rPr lang="en-US" sz="2700" b="0" i="0" u="none" strike="noStrike" cap="none" dirty="0" err="1" smtClean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Jorderosion</a:t>
            </a:r>
            <a:endParaRPr dirty="0"/>
          </a:p>
          <a:p>
            <a:pPr marL="0" marR="0" lvl="0" indent="0" algn="just" rtl="0">
              <a:lnSpc>
                <a:spcPct val="17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700" b="0" i="0" u="none" strike="noStrike" cap="none" dirty="0">
              <a:solidFill>
                <a:srgbClr val="1B181A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7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0" i="0" u="none" strike="noStrike" cap="none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6) </a:t>
            </a:r>
            <a:r>
              <a:rPr lang="en-US" sz="2700" b="0" i="0" u="none" strike="noStrike" cap="none" dirty="0" smtClean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(</a:t>
            </a:r>
            <a:r>
              <a:rPr lang="en-US" sz="2700" b="1" i="0" u="none" strike="noStrike" cap="none" dirty="0" err="1" smtClean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Svar</a:t>
            </a:r>
            <a:r>
              <a:rPr lang="en-US" sz="2700" b="1" i="0" u="none" strike="noStrike" cap="none" dirty="0" smtClean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n-US" sz="2700" b="1" i="0" u="none" strike="noStrike" cap="none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r>
              <a:rPr lang="en-US" sz="2700" b="0" i="0" u="none" strike="noStrike" cap="none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) </a:t>
            </a:r>
            <a:r>
              <a:rPr lang="en-US" sz="2700" dirty="0" err="1" smtClean="0">
                <a:solidFill>
                  <a:srgbClr val="1B181A"/>
                </a:solidFill>
              </a:rPr>
              <a:t>Sant</a:t>
            </a:r>
            <a:endParaRPr dirty="0"/>
          </a:p>
        </p:txBody>
      </p:sp>
      <p:sp>
        <p:nvSpPr>
          <p:cNvPr id="530" name="Google Shape;530;p36"/>
          <p:cNvSpPr txBox="1"/>
          <p:nvPr/>
        </p:nvSpPr>
        <p:spPr>
          <a:xfrm>
            <a:off x="6227649" y="0"/>
            <a:ext cx="5832900" cy="10125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>
              <a:lnSpc>
                <a:spcPct val="140000"/>
              </a:lnSpc>
            </a:pPr>
            <a:r>
              <a:rPr lang="en-US" sz="4700" b="1" i="0" u="none" strike="noStrike" cap="none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4. </a:t>
            </a:r>
            <a:r>
              <a:rPr lang="en-US" sz="4700" b="1" dirty="0" err="1">
                <a:solidFill>
                  <a:srgbClr val="1B181A"/>
                </a:solidFill>
              </a:rPr>
              <a:t>Kunskapskontroll</a:t>
            </a:r>
            <a:endParaRPr dirty="0"/>
          </a:p>
        </p:txBody>
      </p:sp>
      <p:cxnSp>
        <p:nvCxnSpPr>
          <p:cNvPr id="531" name="Google Shape;531;p36"/>
          <p:cNvCxnSpPr/>
          <p:nvPr/>
        </p:nvCxnSpPr>
        <p:spPr>
          <a:xfrm>
            <a:off x="5709722" y="834762"/>
            <a:ext cx="7035000" cy="0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32" name="Google Shape;532;p36"/>
          <p:cNvSpPr/>
          <p:nvPr/>
        </p:nvSpPr>
        <p:spPr>
          <a:xfrm>
            <a:off x="15966895" y="393491"/>
            <a:ext cx="1292405" cy="1344504"/>
          </a:xfrm>
          <a:custGeom>
            <a:avLst/>
            <a:gdLst/>
            <a:ahLst/>
            <a:cxnLst/>
            <a:rect l="l" t="t" r="r" b="b"/>
            <a:pathLst>
              <a:path w="1292405" h="1344504" extrusionOk="0">
                <a:moveTo>
                  <a:pt x="0" y="0"/>
                </a:moveTo>
                <a:lnTo>
                  <a:pt x="1292405" y="0"/>
                </a:lnTo>
                <a:lnTo>
                  <a:pt x="1292405" y="1344504"/>
                </a:lnTo>
                <a:lnTo>
                  <a:pt x="0" y="134450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7" name="Google Shape;537;p37"/>
          <p:cNvGrpSpPr/>
          <p:nvPr/>
        </p:nvGrpSpPr>
        <p:grpSpPr>
          <a:xfrm>
            <a:off x="0" y="8328960"/>
            <a:ext cx="18288000" cy="1958040"/>
            <a:chOff x="0" y="-38100"/>
            <a:chExt cx="4816593" cy="515698"/>
          </a:xfrm>
        </p:grpSpPr>
        <p:sp>
          <p:nvSpPr>
            <p:cNvPr id="538" name="Google Shape;538;p37"/>
            <p:cNvSpPr/>
            <p:nvPr/>
          </p:nvSpPr>
          <p:spPr>
            <a:xfrm>
              <a:off x="0" y="0"/>
              <a:ext cx="4816592" cy="477598"/>
            </a:xfrm>
            <a:custGeom>
              <a:avLst/>
              <a:gdLst/>
              <a:ahLst/>
              <a:cxnLst/>
              <a:rect l="l" t="t" r="r" b="b"/>
              <a:pathLst>
                <a:path w="4816592" h="477598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477598"/>
                  </a:lnTo>
                  <a:lnTo>
                    <a:pt x="0" y="47759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539" name="Google Shape;539;p37"/>
            <p:cNvSpPr txBox="1"/>
            <p:nvPr/>
          </p:nvSpPr>
          <p:spPr>
            <a:xfrm>
              <a:off x="0" y="-38100"/>
              <a:ext cx="4816593" cy="51569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40" name="Google Shape;540;p37"/>
          <p:cNvGrpSpPr/>
          <p:nvPr/>
        </p:nvGrpSpPr>
        <p:grpSpPr>
          <a:xfrm>
            <a:off x="-250587" y="8256071"/>
            <a:ext cx="18288122" cy="2806539"/>
            <a:chOff x="0" y="-38100"/>
            <a:chExt cx="4816593" cy="739166"/>
          </a:xfrm>
        </p:grpSpPr>
        <p:sp>
          <p:nvSpPr>
            <p:cNvPr id="541" name="Google Shape;541;p37"/>
            <p:cNvSpPr/>
            <p:nvPr/>
          </p:nvSpPr>
          <p:spPr>
            <a:xfrm>
              <a:off x="0" y="0"/>
              <a:ext cx="4816592" cy="701066"/>
            </a:xfrm>
            <a:custGeom>
              <a:avLst/>
              <a:gdLst/>
              <a:ahLst/>
              <a:cxnLst/>
              <a:rect l="l" t="t" r="r" b="b"/>
              <a:pathLst>
                <a:path w="4816592" h="701066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701066"/>
                  </a:lnTo>
                  <a:lnTo>
                    <a:pt x="0" y="70106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542" name="Google Shape;542;p37"/>
            <p:cNvSpPr txBox="1"/>
            <p:nvPr/>
          </p:nvSpPr>
          <p:spPr>
            <a:xfrm>
              <a:off x="0" y="-38100"/>
              <a:ext cx="4816593" cy="73916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43" name="Google Shape;543;p37"/>
          <p:cNvSpPr/>
          <p:nvPr/>
        </p:nvSpPr>
        <p:spPr>
          <a:xfrm>
            <a:off x="0" y="894"/>
            <a:ext cx="18288000" cy="7320755"/>
          </a:xfrm>
          <a:custGeom>
            <a:avLst/>
            <a:gdLst/>
            <a:ahLst/>
            <a:cxnLst/>
            <a:rect l="l" t="t" r="r" b="b"/>
            <a:pathLst>
              <a:path w="18288000" h="7320755" extrusionOk="0">
                <a:moveTo>
                  <a:pt x="0" y="0"/>
                </a:moveTo>
                <a:lnTo>
                  <a:pt x="18288000" y="0"/>
                </a:lnTo>
                <a:lnTo>
                  <a:pt x="18288000" y="7320755"/>
                </a:lnTo>
                <a:lnTo>
                  <a:pt x="0" y="732075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55000"/>
            </a:blip>
            <a:stretch>
              <a:fillRect l="-452" t="-39697" b="-27280"/>
            </a:stretch>
          </a:blipFill>
          <a:ln>
            <a:noFill/>
          </a:ln>
        </p:spPr>
      </p:sp>
      <p:grpSp>
        <p:nvGrpSpPr>
          <p:cNvPr id="544" name="Google Shape;544;p37"/>
          <p:cNvGrpSpPr/>
          <p:nvPr/>
        </p:nvGrpSpPr>
        <p:grpSpPr>
          <a:xfrm>
            <a:off x="7280896" y="-278242"/>
            <a:ext cx="3225156" cy="3230761"/>
            <a:chOff x="0" y="-192881"/>
            <a:chExt cx="4300208" cy="4307681"/>
          </a:xfrm>
        </p:grpSpPr>
        <p:grpSp>
          <p:nvGrpSpPr>
            <p:cNvPr id="545" name="Google Shape;545;p37"/>
            <p:cNvGrpSpPr/>
            <p:nvPr/>
          </p:nvGrpSpPr>
          <p:grpSpPr>
            <a:xfrm>
              <a:off x="0" y="-192881"/>
              <a:ext cx="4300208" cy="4307681"/>
              <a:chOff x="0" y="-38100"/>
              <a:chExt cx="849424" cy="850900"/>
            </a:xfrm>
          </p:grpSpPr>
          <p:sp>
            <p:nvSpPr>
              <p:cNvPr id="546" name="Google Shape;546;p37"/>
              <p:cNvSpPr/>
              <p:nvPr/>
            </p:nvSpPr>
            <p:spPr>
              <a:xfrm>
                <a:off x="0" y="0"/>
                <a:ext cx="849424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49424" h="812800" extrusionOk="0">
                    <a:moveTo>
                      <a:pt x="283294" y="793731"/>
                    </a:moveTo>
                    <a:cubicBezTo>
                      <a:pt x="326842" y="805245"/>
                      <a:pt x="376350" y="812800"/>
                      <a:pt x="424941" y="812800"/>
                    </a:cubicBezTo>
                    <a:cubicBezTo>
                      <a:pt x="473533" y="812800"/>
                      <a:pt x="520290" y="806323"/>
                      <a:pt x="563379" y="794809"/>
                    </a:cubicBezTo>
                    <a:cubicBezTo>
                      <a:pt x="564297" y="794450"/>
                      <a:pt x="565213" y="794450"/>
                      <a:pt x="566130" y="794090"/>
                    </a:cubicBezTo>
                    <a:cubicBezTo>
                      <a:pt x="727946" y="748035"/>
                      <a:pt x="847132" y="626421"/>
                      <a:pt x="849424" y="484298"/>
                    </a:cubicBezTo>
                    <a:lnTo>
                      <a:pt x="849424" y="0"/>
                    </a:lnTo>
                    <a:lnTo>
                      <a:pt x="0" y="0"/>
                    </a:lnTo>
                    <a:lnTo>
                      <a:pt x="0" y="483939"/>
                    </a:lnTo>
                    <a:cubicBezTo>
                      <a:pt x="2292" y="627140"/>
                      <a:pt x="119644" y="748755"/>
                      <a:pt x="283294" y="79373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7" name="Google Shape;547;p37"/>
              <p:cNvSpPr txBox="1"/>
              <p:nvPr/>
            </p:nvSpPr>
            <p:spPr>
              <a:xfrm>
                <a:off x="0" y="-38100"/>
                <a:ext cx="849424" cy="72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47722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548" name="Google Shape;548;p37"/>
            <p:cNvSpPr/>
            <p:nvPr/>
          </p:nvSpPr>
          <p:spPr>
            <a:xfrm>
              <a:off x="804228" y="277436"/>
              <a:ext cx="2691752" cy="3252873"/>
            </a:xfrm>
            <a:custGeom>
              <a:avLst/>
              <a:gdLst/>
              <a:ahLst/>
              <a:cxnLst/>
              <a:rect l="l" t="t" r="r" b="b"/>
              <a:pathLst>
                <a:path w="2691752" h="3252873" extrusionOk="0">
                  <a:moveTo>
                    <a:pt x="0" y="0"/>
                  </a:moveTo>
                  <a:lnTo>
                    <a:pt x="2691752" y="0"/>
                  </a:lnTo>
                  <a:lnTo>
                    <a:pt x="2691752" y="3252873"/>
                  </a:lnTo>
                  <a:lnTo>
                    <a:pt x="0" y="325287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</p:sp>
      </p:grpSp>
      <p:sp>
        <p:nvSpPr>
          <p:cNvPr id="549" name="Google Shape;549;p37"/>
          <p:cNvSpPr txBox="1"/>
          <p:nvPr/>
        </p:nvSpPr>
        <p:spPr>
          <a:xfrm>
            <a:off x="5489973" y="2796097"/>
            <a:ext cx="6806803" cy="18237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465" b="1" i="0" u="none" strike="noStrike" cap="none" dirty="0" smtClean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TACK </a:t>
            </a:r>
            <a:endParaRPr dirty="0"/>
          </a:p>
        </p:txBody>
      </p:sp>
      <p:grpSp>
        <p:nvGrpSpPr>
          <p:cNvPr id="550" name="Google Shape;550;p37"/>
          <p:cNvGrpSpPr/>
          <p:nvPr/>
        </p:nvGrpSpPr>
        <p:grpSpPr>
          <a:xfrm>
            <a:off x="196360" y="9116293"/>
            <a:ext cx="17394112" cy="1188787"/>
            <a:chOff x="0" y="-24210"/>
            <a:chExt cx="23403156" cy="1750532"/>
          </a:xfrm>
        </p:grpSpPr>
        <p:sp>
          <p:nvSpPr>
            <p:cNvPr id="551" name="Google Shape;551;p37"/>
            <p:cNvSpPr/>
            <p:nvPr/>
          </p:nvSpPr>
          <p:spPr>
            <a:xfrm>
              <a:off x="0" y="0"/>
              <a:ext cx="6436432" cy="1357079"/>
            </a:xfrm>
            <a:custGeom>
              <a:avLst/>
              <a:gdLst/>
              <a:ahLst/>
              <a:cxnLst/>
              <a:rect l="l" t="t" r="r" b="b"/>
              <a:pathLst>
                <a:path w="6436432" h="1357079" extrusionOk="0">
                  <a:moveTo>
                    <a:pt x="0" y="0"/>
                  </a:moveTo>
                  <a:lnTo>
                    <a:pt x="6436432" y="0"/>
                  </a:lnTo>
                  <a:lnTo>
                    <a:pt x="6436432" y="1357079"/>
                  </a:lnTo>
                  <a:lnTo>
                    <a:pt x="0" y="135707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</p:sp>
        <p:sp>
          <p:nvSpPr>
            <p:cNvPr id="552" name="Google Shape;552;p37"/>
            <p:cNvSpPr txBox="1"/>
            <p:nvPr/>
          </p:nvSpPr>
          <p:spPr>
            <a:xfrm>
              <a:off x="6647556" y="-24210"/>
              <a:ext cx="16755600" cy="17505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lvl="0" algn="just">
                <a:lnSpc>
                  <a:spcPct val="139967"/>
                </a:lnSpc>
              </a:pPr>
              <a:r>
                <a:rPr lang="sv-SE" sz="1839" dirty="0">
                  <a:latin typeface="Montserrat"/>
                  <a:ea typeface="Montserrat"/>
                  <a:cs typeface="Montserrat"/>
                  <a:sym typeface="Montserrat"/>
                </a:rPr>
                <a:t>Finansierat av Europeiska unionen. Åsikter och slutsatser är författarnas egna och representerar inte nödvändigtvis EU eller Universitets- och högskolerådet (UHR). EU och bidragsgivare ansvarar inte för innehållet.</a:t>
              </a:r>
            </a:p>
          </p:txBody>
        </p:sp>
      </p:grpSp>
      <p:grpSp>
        <p:nvGrpSpPr>
          <p:cNvPr id="553" name="Google Shape;553;p37"/>
          <p:cNvGrpSpPr/>
          <p:nvPr/>
        </p:nvGrpSpPr>
        <p:grpSpPr>
          <a:xfrm>
            <a:off x="130629" y="15913"/>
            <a:ext cx="16473739" cy="10217394"/>
            <a:chOff x="-3204868" y="-388310"/>
            <a:chExt cx="5142671" cy="3905881"/>
          </a:xfrm>
        </p:grpSpPr>
        <p:sp>
          <p:nvSpPr>
            <p:cNvPr id="554" name="Google Shape;554;p37"/>
            <p:cNvSpPr/>
            <p:nvPr/>
          </p:nvSpPr>
          <p:spPr>
            <a:xfrm>
              <a:off x="-2670212" y="1152840"/>
              <a:ext cx="4608015" cy="2364731"/>
            </a:xfrm>
            <a:custGeom>
              <a:avLst/>
              <a:gdLst/>
              <a:ahLst/>
              <a:cxnLst/>
              <a:rect l="l" t="t" r="r" b="b"/>
              <a:pathLst>
                <a:path w="4431224" h="2364731" extrusionOk="0">
                  <a:moveTo>
                    <a:pt x="30833" y="0"/>
                  </a:moveTo>
                  <a:lnTo>
                    <a:pt x="4400391" y="0"/>
                  </a:lnTo>
                  <a:cubicBezTo>
                    <a:pt x="4417420" y="0"/>
                    <a:pt x="4431224" y="13805"/>
                    <a:pt x="4431224" y="30833"/>
                  </a:cubicBezTo>
                  <a:lnTo>
                    <a:pt x="4431224" y="2333897"/>
                  </a:lnTo>
                  <a:cubicBezTo>
                    <a:pt x="4431224" y="2350926"/>
                    <a:pt x="4417420" y="2364731"/>
                    <a:pt x="4400391" y="2364731"/>
                  </a:cubicBezTo>
                  <a:lnTo>
                    <a:pt x="30833" y="2364731"/>
                  </a:lnTo>
                  <a:cubicBezTo>
                    <a:pt x="13805" y="2364731"/>
                    <a:pt x="0" y="2350926"/>
                    <a:pt x="0" y="2333897"/>
                  </a:cubicBezTo>
                  <a:lnTo>
                    <a:pt x="0" y="30833"/>
                  </a:lnTo>
                  <a:cubicBezTo>
                    <a:pt x="0" y="13805"/>
                    <a:pt x="13805" y="0"/>
                    <a:pt x="30833" y="0"/>
                  </a:cubicBezTo>
                  <a:close/>
                </a:path>
              </a:pathLst>
            </a:custGeom>
            <a:solidFill>
              <a:srgbClr val="FFFFFF">
                <a:alpha val="30588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5" name="Google Shape;555;p37"/>
            <p:cNvSpPr txBox="1"/>
            <p:nvPr/>
          </p:nvSpPr>
          <p:spPr>
            <a:xfrm>
              <a:off x="-3204868" y="-388310"/>
              <a:ext cx="4431224" cy="24028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8650" tIns="38650" rIns="38650" bIns="3865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56" name="Google Shape;556;p37"/>
          <p:cNvSpPr txBox="1"/>
          <p:nvPr/>
        </p:nvSpPr>
        <p:spPr>
          <a:xfrm>
            <a:off x="841863" y="4228891"/>
            <a:ext cx="16591698" cy="14646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>
              <a:lnSpc>
                <a:spcPct val="140011"/>
              </a:lnSpc>
            </a:pPr>
            <a:r>
              <a:rPr lang="sv-SE" sz="3399" b="1" dirty="0"/>
              <a:t>STÄRKA BÖNDER ATT SLUTA KRETSLOPPET MED REGENERATIVA JORDBRUKSMETODER GENOM VET</a:t>
            </a:r>
          </a:p>
        </p:txBody>
      </p:sp>
      <p:sp>
        <p:nvSpPr>
          <p:cNvPr id="557" name="Google Shape;557;p37"/>
          <p:cNvSpPr txBox="1"/>
          <p:nvPr/>
        </p:nvSpPr>
        <p:spPr>
          <a:xfrm>
            <a:off x="2011775" y="5443971"/>
            <a:ext cx="13763400" cy="16158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>
              <a:lnSpc>
                <a:spcPct val="250000"/>
              </a:lnSpc>
            </a:pPr>
            <a:r>
              <a:rPr lang="sv-SE" sz="3000" b="1" dirty="0"/>
              <a:t>Modul 2: Jordhälsa – Grunden för regenerativt jordbruk</a:t>
            </a:r>
          </a:p>
          <a:p>
            <a:pPr lvl="0" algn="ctr"/>
            <a:r>
              <a:rPr lang="sv-SE" sz="3000" b="1" dirty="0"/>
              <a:t>Vårda jorden för en hållbar framtid</a:t>
            </a:r>
          </a:p>
        </p:txBody>
      </p:sp>
      <p:grpSp>
        <p:nvGrpSpPr>
          <p:cNvPr id="559" name="Google Shape;559;p37"/>
          <p:cNvGrpSpPr/>
          <p:nvPr/>
        </p:nvGrpSpPr>
        <p:grpSpPr>
          <a:xfrm>
            <a:off x="3407638" y="7060074"/>
            <a:ext cx="11472713" cy="907303"/>
            <a:chOff x="-16" y="-80915"/>
            <a:chExt cx="3021600" cy="363023"/>
          </a:xfrm>
        </p:grpSpPr>
        <p:sp>
          <p:nvSpPr>
            <p:cNvPr id="560" name="Google Shape;560;p37"/>
            <p:cNvSpPr/>
            <p:nvPr/>
          </p:nvSpPr>
          <p:spPr>
            <a:xfrm>
              <a:off x="0" y="0"/>
              <a:ext cx="3021483" cy="282108"/>
            </a:xfrm>
            <a:custGeom>
              <a:avLst/>
              <a:gdLst/>
              <a:ahLst/>
              <a:cxnLst/>
              <a:rect l="l" t="t" r="r" b="b"/>
              <a:pathLst>
                <a:path w="3021483" h="282108" extrusionOk="0">
                  <a:moveTo>
                    <a:pt x="34417" y="0"/>
                  </a:moveTo>
                  <a:lnTo>
                    <a:pt x="2987066" y="0"/>
                  </a:lnTo>
                  <a:cubicBezTo>
                    <a:pt x="2996194" y="0"/>
                    <a:pt x="3004948" y="3626"/>
                    <a:pt x="3011402" y="10080"/>
                  </a:cubicBezTo>
                  <a:cubicBezTo>
                    <a:pt x="3017857" y="16535"/>
                    <a:pt x="3021483" y="25289"/>
                    <a:pt x="3021483" y="34417"/>
                  </a:cubicBezTo>
                  <a:lnTo>
                    <a:pt x="3021483" y="247691"/>
                  </a:lnTo>
                  <a:cubicBezTo>
                    <a:pt x="3021483" y="256819"/>
                    <a:pt x="3017857" y="265573"/>
                    <a:pt x="3011402" y="272028"/>
                  </a:cubicBezTo>
                  <a:cubicBezTo>
                    <a:pt x="3004948" y="278482"/>
                    <a:pt x="2996194" y="282108"/>
                    <a:pt x="2987066" y="282108"/>
                  </a:cubicBezTo>
                  <a:lnTo>
                    <a:pt x="34417" y="282108"/>
                  </a:lnTo>
                  <a:cubicBezTo>
                    <a:pt x="25289" y="282108"/>
                    <a:pt x="16535" y="278482"/>
                    <a:pt x="10080" y="272028"/>
                  </a:cubicBezTo>
                  <a:cubicBezTo>
                    <a:pt x="3626" y="265573"/>
                    <a:pt x="0" y="256819"/>
                    <a:pt x="0" y="247691"/>
                  </a:cubicBezTo>
                  <a:lnTo>
                    <a:pt x="0" y="34417"/>
                  </a:lnTo>
                  <a:cubicBezTo>
                    <a:pt x="0" y="25289"/>
                    <a:pt x="3626" y="16535"/>
                    <a:pt x="10080" y="10080"/>
                  </a:cubicBezTo>
                  <a:cubicBezTo>
                    <a:pt x="16535" y="3626"/>
                    <a:pt x="25289" y="0"/>
                    <a:pt x="34417" y="0"/>
                  </a:cubicBezTo>
                  <a:close/>
                </a:path>
              </a:pathLst>
            </a:custGeom>
            <a:solidFill>
              <a:srgbClr val="4D73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1" name="Google Shape;561;p37"/>
            <p:cNvSpPr txBox="1"/>
            <p:nvPr/>
          </p:nvSpPr>
          <p:spPr>
            <a:xfrm>
              <a:off x="-16" y="-80915"/>
              <a:ext cx="3021600" cy="320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62" name="Google Shape;562;p37"/>
          <p:cNvSpPr txBox="1"/>
          <p:nvPr/>
        </p:nvSpPr>
        <p:spPr>
          <a:xfrm>
            <a:off x="3290241" y="7413674"/>
            <a:ext cx="11472300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 i="0" u="none" strike="noStrike" cap="none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PROJEKTNUMMER:2023-1-SE01-KA220-VET-000160614</a:t>
            </a:r>
            <a:endParaRPr dirty="0"/>
          </a:p>
        </p:txBody>
      </p:sp>
      <p:grpSp>
        <p:nvGrpSpPr>
          <p:cNvPr id="563" name="Google Shape;563;p37"/>
          <p:cNvGrpSpPr/>
          <p:nvPr/>
        </p:nvGrpSpPr>
        <p:grpSpPr>
          <a:xfrm>
            <a:off x="0" y="-144661"/>
            <a:ext cx="3938798" cy="1173361"/>
            <a:chOff x="0" y="-38100"/>
            <a:chExt cx="1037379" cy="309033"/>
          </a:xfrm>
        </p:grpSpPr>
        <p:sp>
          <p:nvSpPr>
            <p:cNvPr id="564" name="Google Shape;564;p37"/>
            <p:cNvSpPr/>
            <p:nvPr/>
          </p:nvSpPr>
          <p:spPr>
            <a:xfrm>
              <a:off x="0" y="0"/>
              <a:ext cx="1037379" cy="270933"/>
            </a:xfrm>
            <a:custGeom>
              <a:avLst/>
              <a:gdLst/>
              <a:ahLst/>
              <a:cxnLst/>
              <a:rect l="l" t="t" r="r" b="b"/>
              <a:pathLst>
                <a:path w="1037379" h="270933" extrusionOk="0">
                  <a:moveTo>
                    <a:pt x="100243" y="0"/>
                  </a:moveTo>
                  <a:lnTo>
                    <a:pt x="937136" y="0"/>
                  </a:lnTo>
                  <a:cubicBezTo>
                    <a:pt x="963722" y="0"/>
                    <a:pt x="989219" y="10561"/>
                    <a:pt x="1008018" y="29361"/>
                  </a:cubicBezTo>
                  <a:cubicBezTo>
                    <a:pt x="1026818" y="48160"/>
                    <a:pt x="1037379" y="73657"/>
                    <a:pt x="1037379" y="100243"/>
                  </a:cubicBezTo>
                  <a:lnTo>
                    <a:pt x="1037379" y="170690"/>
                  </a:lnTo>
                  <a:cubicBezTo>
                    <a:pt x="1037379" y="197276"/>
                    <a:pt x="1026818" y="222774"/>
                    <a:pt x="1008018" y="241573"/>
                  </a:cubicBezTo>
                  <a:cubicBezTo>
                    <a:pt x="989219" y="260372"/>
                    <a:pt x="963722" y="270933"/>
                    <a:pt x="937136" y="270933"/>
                  </a:cubicBezTo>
                  <a:lnTo>
                    <a:pt x="100243" y="270933"/>
                  </a:lnTo>
                  <a:cubicBezTo>
                    <a:pt x="73657" y="270933"/>
                    <a:pt x="48160" y="260372"/>
                    <a:pt x="29361" y="241573"/>
                  </a:cubicBezTo>
                  <a:cubicBezTo>
                    <a:pt x="10561" y="222774"/>
                    <a:pt x="0" y="197276"/>
                    <a:pt x="0" y="170690"/>
                  </a:cubicBezTo>
                  <a:lnTo>
                    <a:pt x="0" y="100243"/>
                  </a:lnTo>
                  <a:cubicBezTo>
                    <a:pt x="0" y="73657"/>
                    <a:pt x="10561" y="48160"/>
                    <a:pt x="29361" y="29361"/>
                  </a:cubicBezTo>
                  <a:cubicBezTo>
                    <a:pt x="48160" y="10561"/>
                    <a:pt x="73657" y="0"/>
                    <a:pt x="100243" y="0"/>
                  </a:cubicBezTo>
                  <a:close/>
                </a:path>
              </a:pathLst>
            </a:custGeom>
            <a:solidFill>
              <a:srgbClr val="4D7344">
                <a:alpha val="56862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5" name="Google Shape;565;p37"/>
            <p:cNvSpPr txBox="1"/>
            <p:nvPr/>
          </p:nvSpPr>
          <p:spPr>
            <a:xfrm>
              <a:off x="0" y="-38100"/>
              <a:ext cx="1037379" cy="30903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66" name="Google Shape;566;p37"/>
          <p:cNvSpPr txBox="1"/>
          <p:nvPr/>
        </p:nvSpPr>
        <p:spPr>
          <a:xfrm>
            <a:off x="688810" y="190500"/>
            <a:ext cx="2401342" cy="732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99" b="1" i="0" u="none" strike="noStrike" cap="none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MODUL </a:t>
            </a:r>
            <a:r>
              <a:rPr lang="en-US" sz="3399" b="1" i="0" u="none" strike="noStrike" cap="none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dirty="0"/>
          </a:p>
        </p:txBody>
      </p:sp>
      <p:pic>
        <p:nvPicPr>
          <p:cNvPr id="567" name="Google Shape;567;p3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41863" y="7967400"/>
            <a:ext cx="16103225" cy="1173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85</TotalTime>
  <Words>2121</Words>
  <Application>Microsoft Office PowerPoint</Application>
  <PresentationFormat>Anpassad</PresentationFormat>
  <Paragraphs>250</Paragraphs>
  <Slides>37</Slides>
  <Notes>37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37</vt:i4>
      </vt:variant>
    </vt:vector>
  </HeadingPairs>
  <TitlesOfParts>
    <vt:vector size="41" baseType="lpstr">
      <vt:lpstr>Calibri</vt:lpstr>
      <vt:lpstr>Montserrat</vt:lpstr>
      <vt:lpstr>Arial</vt:lpstr>
      <vt:lpstr>Office Theme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cp:lastModifiedBy>Theodoros Ntallaris</cp:lastModifiedBy>
  <cp:revision>36</cp:revision>
  <dcterms:created xsi:type="dcterms:W3CDTF">2006-08-16T00:00:00Z</dcterms:created>
  <dcterms:modified xsi:type="dcterms:W3CDTF">2025-08-30T09:01:56Z</dcterms:modified>
</cp:coreProperties>
</file>