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Lst>
  <p:notesMasterIdLst>
    <p:notesMasterId r:id="rId46"/>
  </p:notesMasterIdLst>
  <p:sldIdLst>
    <p:sldId id="256" r:id="rId5"/>
    <p:sldId id="257" r:id="rId6"/>
    <p:sldId id="258" r:id="rId7"/>
    <p:sldId id="259" r:id="rId8"/>
    <p:sldId id="260" r:id="rId9"/>
    <p:sldId id="261" r:id="rId10"/>
    <p:sldId id="297"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Lst>
  <p:sldSz cx="18288000" cy="10287000"/>
  <p:notesSz cx="6858000" cy="9144000"/>
  <p:embeddedFontLst>
    <p:embeddedFont>
      <p:font typeface="Montserrat" panose="020B0604020202020204" charset="0"/>
      <p:regular r:id="rId47"/>
      <p:bold r:id="rId48"/>
      <p:italic r:id="rId49"/>
      <p:boldItalic r:id="rId50"/>
    </p:embeddedFont>
    <p:embeddedFont>
      <p:font typeface="Calibri" panose="020F0502020204030204" pitchFamily="34" charset="0"/>
      <p:regular r:id="rId51"/>
      <p:bold r:id="rId52"/>
      <p:italic r:id="rId53"/>
      <p:boldItalic r:id="rId5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5" roundtripDataSignature="AMtx7mixQsDphQ3qF9MCNSf/VptNhY/K6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FE2179C-8F19-48AC-B781-2FE3B4BFEB97}">
  <a:tblStyle styleId="{9FE2179C-8F19-48AC-B781-2FE3B4BFEB97}"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3" d="100"/>
          <a:sy n="53" d="100"/>
        </p:scale>
        <p:origin x="802" y="43"/>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font" Target="fonts/font1.fntdata"/><Relationship Id="rId50" Type="http://schemas.openxmlformats.org/officeDocument/2006/relationships/font" Target="fonts/font4.fntdata"/><Relationship Id="rId55" Type="http://customschemas.google.com/relationships/presentationmetadata" Target="meta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notesMaster" Target="notesMasters/notesMaster1.xml"/><Relationship Id="rId59"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font" Target="fonts/font8.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font" Target="fonts/font7.fntdata"/><Relationship Id="rId58"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3.fntdata"/><Relationship Id="rId57"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font" Target="fonts/font6.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font" Target="fonts/font2.fntdata"/><Relationship Id="rId56"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font" Target="fonts/font5.fntdata"/><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7" name="Google Shape;107;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7" name="Google Shape;117;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7" name="Google Shape;127;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7" name="Google Shape;137;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0" name="Google Shape;150;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79" name="Google Shape;179;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167851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7" name="Google Shape;207;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8" name="Google Shape;218;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1" name="Google Shape;231;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2" name="Google Shape;242;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3" name="Google Shape;253;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4" name="Google Shape;264;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8" name="Google Shape;278;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8" name="Google Shape;288;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0" name="Google Shape;300;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9" name="Google Shape;309;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8" name="Google Shape;318;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32" name="Google Shape;332;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4" name="Google Shape;344;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56" name="Google Shape;356;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p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8" name="Google Shape;368;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Google Shape;379;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80" name="Google Shape;380;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Google Shape;392;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93" name="Google Shape;393;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p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5" name="Google Shape;405;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p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15" name="Google Shape;415;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p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24" name="Google Shape;424;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p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33" name="Google Shape;433;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p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42" name="Google Shape;442;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9"/>
        <p:cNvGrpSpPr/>
        <p:nvPr/>
      </p:nvGrpSpPr>
      <p:grpSpPr>
        <a:xfrm>
          <a:off x="0" y="0"/>
          <a:ext cx="0" cy="0"/>
          <a:chOff x="0" y="0"/>
          <a:chExt cx="0" cy="0"/>
        </a:xfrm>
      </p:grpSpPr>
      <p:sp>
        <p:nvSpPr>
          <p:cNvPr id="450" name="Google Shape;450;p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51" name="Google Shape;451;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Google Shape;459;p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60" name="Google Shape;460;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9"/>
        <p:cNvGrpSpPr/>
        <p:nvPr/>
      </p:nvGrpSpPr>
      <p:grpSpPr>
        <a:xfrm>
          <a:off x="0" y="0"/>
          <a:ext cx="0" cy="0"/>
          <a:chOff x="0" y="0"/>
          <a:chExt cx="0" cy="0"/>
        </a:xfrm>
      </p:grpSpPr>
      <p:sp>
        <p:nvSpPr>
          <p:cNvPr id="470" name="Google Shape;470;p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71" name="Google Shape;471;p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Google Shape;480;p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81" name="Google Shape;481;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1"/>
        <p:cNvGrpSpPr/>
        <p:nvPr/>
      </p:nvGrpSpPr>
      <p:grpSpPr>
        <a:xfrm>
          <a:off x="0" y="0"/>
          <a:ext cx="0" cy="0"/>
          <a:chOff x="0" y="0"/>
          <a:chExt cx="0" cy="0"/>
        </a:xfrm>
      </p:grpSpPr>
      <p:sp>
        <p:nvSpPr>
          <p:cNvPr id="492" name="Google Shape;492;p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93" name="Google Shape;493;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2"/>
        <p:cNvGrpSpPr/>
        <p:nvPr/>
      </p:nvGrpSpPr>
      <p:grpSpPr>
        <a:xfrm>
          <a:off x="0" y="0"/>
          <a:ext cx="0" cy="0"/>
          <a:chOff x="0" y="0"/>
          <a:chExt cx="0" cy="0"/>
        </a:xfrm>
      </p:grpSpPr>
      <p:sp>
        <p:nvSpPr>
          <p:cNvPr id="503" name="Google Shape;503;p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04" name="Google Shape;504;p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2"/>
        <p:cNvGrpSpPr/>
        <p:nvPr/>
      </p:nvGrpSpPr>
      <p:grpSpPr>
        <a:xfrm>
          <a:off x="0" y="0"/>
          <a:ext cx="0" cy="0"/>
          <a:chOff x="0" y="0"/>
          <a:chExt cx="0" cy="0"/>
        </a:xfrm>
      </p:grpSpPr>
      <p:sp>
        <p:nvSpPr>
          <p:cNvPr id="513" name="Google Shape;513;p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14" name="Google Shape;514;p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3"/>
        <p:cNvGrpSpPr/>
        <p:nvPr/>
      </p:nvGrpSpPr>
      <p:grpSpPr>
        <a:xfrm>
          <a:off x="0" y="0"/>
          <a:ext cx="0" cy="0"/>
          <a:chOff x="0" y="0"/>
          <a:chExt cx="0" cy="0"/>
        </a:xfrm>
      </p:grpSpPr>
      <p:sp>
        <p:nvSpPr>
          <p:cNvPr id="524" name="Google Shape;524;p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25" name="Google Shape;525;p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3"/>
        <p:cNvGrpSpPr/>
        <p:nvPr/>
      </p:nvGrpSpPr>
      <p:grpSpPr>
        <a:xfrm>
          <a:off x="0" y="0"/>
          <a:ext cx="0" cy="0"/>
          <a:chOff x="0" y="0"/>
          <a:chExt cx="0" cy="0"/>
        </a:xfrm>
      </p:grpSpPr>
      <p:sp>
        <p:nvSpPr>
          <p:cNvPr id="534" name="Google Shape;534;p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35" name="Google Shape;535;p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3"/>
        <p:cNvGrpSpPr/>
        <p:nvPr/>
      </p:nvGrpSpPr>
      <p:grpSpPr>
        <a:xfrm>
          <a:off x="0" y="0"/>
          <a:ext cx="0" cy="0"/>
          <a:chOff x="0" y="0"/>
          <a:chExt cx="0" cy="0"/>
        </a:xfrm>
      </p:grpSpPr>
      <p:sp>
        <p:nvSpPr>
          <p:cNvPr id="544" name="Google Shape;544;p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45" name="Google Shape;545;p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3"/>
        <p:cNvGrpSpPr/>
        <p:nvPr/>
      </p:nvGrpSpPr>
      <p:grpSpPr>
        <a:xfrm>
          <a:off x="0" y="0"/>
          <a:ext cx="0" cy="0"/>
          <a:chOff x="0" y="0"/>
          <a:chExt cx="0" cy="0"/>
        </a:xfrm>
      </p:grpSpPr>
      <p:sp>
        <p:nvSpPr>
          <p:cNvPr id="554" name="Google Shape;554;p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55" name="Google Shape;555;p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3"/>
        <p:cNvGrpSpPr/>
        <p:nvPr/>
      </p:nvGrpSpPr>
      <p:grpSpPr>
        <a:xfrm>
          <a:off x="0" y="0"/>
          <a:ext cx="0" cy="0"/>
          <a:chOff x="0" y="0"/>
          <a:chExt cx="0" cy="0"/>
        </a:xfrm>
      </p:grpSpPr>
      <p:sp>
        <p:nvSpPr>
          <p:cNvPr id="564" name="Google Shape;564;p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65" name="Google Shape;565;p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4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4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4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44"/>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44"/>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8" name="Google Shape;18;p4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4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4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5"/>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4" name="Google Shape;24;p4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46"/>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46"/>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0" name="Google Shape;30;p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4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4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47"/>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6" name="Google Shape;36;p47"/>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7" name="Google Shape;37;p4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4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4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48"/>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3" name="Google Shape;43;p48"/>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4" name="Google Shape;44;p48"/>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5" name="Google Shape;45;p48"/>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6" name="Google Shape;46;p4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4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4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4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4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4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50"/>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50"/>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57" name="Google Shape;57;p50"/>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8" name="Google Shape;58;p5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5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5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51"/>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51"/>
          <p:cNvSpPr>
            <a:spLocks noGrp="1"/>
          </p:cNvSpPr>
          <p:nvPr>
            <p:ph type="pic" idx="2"/>
          </p:nvPr>
        </p:nvSpPr>
        <p:spPr>
          <a:xfrm>
            <a:off x="1792288" y="612775"/>
            <a:ext cx="5486400" cy="4114800"/>
          </a:xfrm>
          <a:prstGeom prst="rect">
            <a:avLst/>
          </a:prstGeom>
          <a:noFill/>
          <a:ln>
            <a:noFill/>
          </a:ln>
        </p:spPr>
      </p:sp>
      <p:sp>
        <p:nvSpPr>
          <p:cNvPr id="64" name="Google Shape;64;p51"/>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5" name="Google Shape;65;p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5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5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5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52"/>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1" name="Google Shape;71;p5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5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53"/>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53"/>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7" name="Google Shape;77;p5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5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4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42"/>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4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4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4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7.jp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hyperlink" Target="https://doi.org/10.3390/su13052471?utm_source=chatgpt.com" TargetMode="External"/><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hyperlink" Target="https://doi.org/10.1021/acsagscitech.1c00148?utm_source=chatgpt.com" TargetMode="External"/><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20.jpg"/></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1.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jpg"/><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
          <p:cNvSpPr/>
          <p:nvPr/>
        </p:nvSpPr>
        <p:spPr>
          <a:xfrm>
            <a:off x="-83207" y="-907951"/>
            <a:ext cx="18371207" cy="8229600"/>
          </a:xfrm>
          <a:custGeom>
            <a:avLst/>
            <a:gdLst/>
            <a:ahLst/>
            <a:cxnLst/>
            <a:rect l="l" t="t" r="r" b="b"/>
            <a:pathLst>
              <a:path w="18371207" h="8229600" extrusionOk="0">
                <a:moveTo>
                  <a:pt x="0" y="0"/>
                </a:moveTo>
                <a:lnTo>
                  <a:pt x="18371207" y="0"/>
                </a:lnTo>
                <a:lnTo>
                  <a:pt x="18371207" y="8229600"/>
                </a:lnTo>
                <a:lnTo>
                  <a:pt x="0" y="8229600"/>
                </a:lnTo>
                <a:lnTo>
                  <a:pt x="0" y="0"/>
                </a:lnTo>
                <a:close/>
              </a:path>
            </a:pathLst>
          </a:custGeom>
          <a:blipFill rotWithShape="1">
            <a:blip r:embed="rId3">
              <a:alphaModFix amt="41000"/>
            </a:blip>
            <a:stretch>
              <a:fillRect t="-24269" b="-24269"/>
            </a:stretch>
          </a:blipFill>
          <a:ln>
            <a:noFill/>
          </a:ln>
        </p:spPr>
      </p:sp>
      <p:grpSp>
        <p:nvGrpSpPr>
          <p:cNvPr id="85" name="Google Shape;85;p1"/>
          <p:cNvGrpSpPr/>
          <p:nvPr/>
        </p:nvGrpSpPr>
        <p:grpSpPr>
          <a:xfrm>
            <a:off x="7531422" y="-144661"/>
            <a:ext cx="3225156" cy="3230761"/>
            <a:chOff x="0" y="-192881"/>
            <a:chExt cx="4300208" cy="4307681"/>
          </a:xfrm>
        </p:grpSpPr>
        <p:grpSp>
          <p:nvGrpSpPr>
            <p:cNvPr id="86" name="Google Shape;86;p1"/>
            <p:cNvGrpSpPr/>
            <p:nvPr/>
          </p:nvGrpSpPr>
          <p:grpSpPr>
            <a:xfrm>
              <a:off x="0" y="-192881"/>
              <a:ext cx="4300208" cy="4307681"/>
              <a:chOff x="0" y="-38100"/>
              <a:chExt cx="849424" cy="850900"/>
            </a:xfrm>
          </p:grpSpPr>
          <p:sp>
            <p:nvSpPr>
              <p:cNvPr id="87" name="Google Shape;87;p1"/>
              <p:cNvSpPr/>
              <p:nvPr/>
            </p:nvSpPr>
            <p:spPr>
              <a:xfrm>
                <a:off x="0" y="0"/>
                <a:ext cx="849424" cy="812800"/>
              </a:xfrm>
              <a:custGeom>
                <a:avLst/>
                <a:gdLst/>
                <a:ahLst/>
                <a:cxnLst/>
                <a:rect l="l" t="t" r="r" b="b"/>
                <a:pathLst>
                  <a:path w="849424" h="812800" extrusionOk="0">
                    <a:moveTo>
                      <a:pt x="283294" y="793731"/>
                    </a:moveTo>
                    <a:cubicBezTo>
                      <a:pt x="326842" y="805245"/>
                      <a:pt x="376350" y="812800"/>
                      <a:pt x="424941" y="812800"/>
                    </a:cubicBezTo>
                    <a:cubicBezTo>
                      <a:pt x="473533" y="812800"/>
                      <a:pt x="520290" y="806323"/>
                      <a:pt x="563379" y="794809"/>
                    </a:cubicBezTo>
                    <a:cubicBezTo>
                      <a:pt x="564297" y="794450"/>
                      <a:pt x="565213" y="794450"/>
                      <a:pt x="566130" y="794090"/>
                    </a:cubicBezTo>
                    <a:cubicBezTo>
                      <a:pt x="727946" y="748035"/>
                      <a:pt x="847132" y="626421"/>
                      <a:pt x="849424" y="484298"/>
                    </a:cubicBezTo>
                    <a:lnTo>
                      <a:pt x="849424" y="0"/>
                    </a:lnTo>
                    <a:lnTo>
                      <a:pt x="0" y="0"/>
                    </a:lnTo>
                    <a:lnTo>
                      <a:pt x="0" y="483939"/>
                    </a:lnTo>
                    <a:cubicBezTo>
                      <a:pt x="2292" y="627140"/>
                      <a:pt x="119644" y="748755"/>
                      <a:pt x="283294" y="79373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1"/>
              <p:cNvSpPr txBox="1"/>
              <p:nvPr/>
            </p:nvSpPr>
            <p:spPr>
              <a:xfrm>
                <a:off x="0" y="-38100"/>
                <a:ext cx="849424" cy="7239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89" name="Google Shape;89;p1"/>
            <p:cNvSpPr/>
            <p:nvPr/>
          </p:nvSpPr>
          <p:spPr>
            <a:xfrm>
              <a:off x="804228" y="277436"/>
              <a:ext cx="2691752" cy="3252873"/>
            </a:xfrm>
            <a:custGeom>
              <a:avLst/>
              <a:gdLst/>
              <a:ahLst/>
              <a:cxnLst/>
              <a:rect l="l" t="t" r="r" b="b"/>
              <a:pathLst>
                <a:path w="2691752" h="3252873" extrusionOk="0">
                  <a:moveTo>
                    <a:pt x="0" y="0"/>
                  </a:moveTo>
                  <a:lnTo>
                    <a:pt x="2691752" y="0"/>
                  </a:lnTo>
                  <a:lnTo>
                    <a:pt x="2691752" y="3252873"/>
                  </a:lnTo>
                  <a:lnTo>
                    <a:pt x="0" y="3252873"/>
                  </a:lnTo>
                  <a:lnTo>
                    <a:pt x="0" y="0"/>
                  </a:lnTo>
                  <a:close/>
                </a:path>
              </a:pathLst>
            </a:custGeom>
            <a:blipFill rotWithShape="1">
              <a:blip r:embed="rId4">
                <a:alphaModFix/>
              </a:blip>
              <a:stretch>
                <a:fillRect/>
              </a:stretch>
            </a:blipFill>
            <a:ln>
              <a:noFill/>
            </a:ln>
          </p:spPr>
        </p:sp>
      </p:grpSp>
      <p:sp>
        <p:nvSpPr>
          <p:cNvPr id="90" name="Google Shape;90;p1"/>
          <p:cNvSpPr txBox="1"/>
          <p:nvPr/>
        </p:nvSpPr>
        <p:spPr>
          <a:xfrm>
            <a:off x="2354675" y="4798268"/>
            <a:ext cx="9908017" cy="554880"/>
          </a:xfrm>
          <a:prstGeom prst="rect">
            <a:avLst/>
          </a:prstGeom>
          <a:noFill/>
          <a:ln>
            <a:noFill/>
          </a:ln>
        </p:spPr>
        <p:txBody>
          <a:bodyPr spcFirstLastPara="1" wrap="square" lIns="0" tIns="0" rIns="0" bIns="0" anchor="t" anchorCtr="0">
            <a:spAutoFit/>
          </a:bodyPr>
          <a:lstStyle/>
          <a:p>
            <a:pPr marL="0" marR="0" lvl="0" indent="0" algn="ctr" rtl="0">
              <a:lnSpc>
                <a:spcPct val="255055"/>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nvGrpSpPr>
          <p:cNvPr id="91" name="Google Shape;91;p1"/>
          <p:cNvGrpSpPr/>
          <p:nvPr/>
        </p:nvGrpSpPr>
        <p:grpSpPr>
          <a:xfrm>
            <a:off x="731598" y="3058793"/>
            <a:ext cx="16824803" cy="3946318"/>
            <a:chOff x="0" y="-192881"/>
            <a:chExt cx="22433071" cy="5261757"/>
          </a:xfrm>
        </p:grpSpPr>
        <p:grpSp>
          <p:nvGrpSpPr>
            <p:cNvPr id="92" name="Google Shape;92;p1"/>
            <p:cNvGrpSpPr/>
            <p:nvPr/>
          </p:nvGrpSpPr>
          <p:grpSpPr>
            <a:xfrm>
              <a:off x="0" y="-192881"/>
              <a:ext cx="22433071" cy="5261757"/>
              <a:chOff x="0" y="-38100"/>
              <a:chExt cx="4431224" cy="1039360"/>
            </a:xfrm>
          </p:grpSpPr>
          <p:sp>
            <p:nvSpPr>
              <p:cNvPr id="93" name="Google Shape;93;p1"/>
              <p:cNvSpPr/>
              <p:nvPr/>
            </p:nvSpPr>
            <p:spPr>
              <a:xfrm>
                <a:off x="0" y="0"/>
                <a:ext cx="4431224" cy="1001260"/>
              </a:xfrm>
              <a:custGeom>
                <a:avLst/>
                <a:gdLst/>
                <a:ahLst/>
                <a:cxnLst/>
                <a:rect l="l" t="t" r="r" b="b"/>
                <a:pathLst>
                  <a:path w="4431224" h="1001260" extrusionOk="0">
                    <a:moveTo>
                      <a:pt x="23468" y="0"/>
                    </a:moveTo>
                    <a:lnTo>
                      <a:pt x="4407757" y="0"/>
                    </a:lnTo>
                    <a:cubicBezTo>
                      <a:pt x="4413981" y="0"/>
                      <a:pt x="4419950" y="2472"/>
                      <a:pt x="4424350" y="6874"/>
                    </a:cubicBezTo>
                    <a:cubicBezTo>
                      <a:pt x="4428752" y="11275"/>
                      <a:pt x="4431224" y="17244"/>
                      <a:pt x="4431224" y="23468"/>
                    </a:cubicBezTo>
                    <a:lnTo>
                      <a:pt x="4431224" y="977792"/>
                    </a:lnTo>
                    <a:cubicBezTo>
                      <a:pt x="4431224" y="984016"/>
                      <a:pt x="4428752" y="989985"/>
                      <a:pt x="4424350" y="994386"/>
                    </a:cubicBezTo>
                    <a:cubicBezTo>
                      <a:pt x="4419950" y="998787"/>
                      <a:pt x="4413981" y="1001260"/>
                      <a:pt x="4407757" y="1001260"/>
                    </a:cubicBezTo>
                    <a:lnTo>
                      <a:pt x="23468" y="1001260"/>
                    </a:lnTo>
                    <a:cubicBezTo>
                      <a:pt x="17244" y="1001260"/>
                      <a:pt x="11275" y="998787"/>
                      <a:pt x="6874" y="994386"/>
                    </a:cubicBezTo>
                    <a:cubicBezTo>
                      <a:pt x="2472" y="989985"/>
                      <a:pt x="0" y="984016"/>
                      <a:pt x="0" y="977792"/>
                    </a:cubicBezTo>
                    <a:lnTo>
                      <a:pt x="0" y="23468"/>
                    </a:lnTo>
                    <a:cubicBezTo>
                      <a:pt x="0" y="17244"/>
                      <a:pt x="2472" y="11275"/>
                      <a:pt x="6874" y="6874"/>
                    </a:cubicBezTo>
                    <a:cubicBezTo>
                      <a:pt x="11275" y="2472"/>
                      <a:pt x="17244" y="0"/>
                      <a:pt x="23468" y="0"/>
                    </a:cubicBezTo>
                    <a:close/>
                  </a:path>
                </a:pathLst>
              </a:custGeom>
              <a:solidFill>
                <a:srgbClr val="FFFFFF">
                  <a:alpha val="50588"/>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1"/>
              <p:cNvSpPr txBox="1"/>
              <p:nvPr/>
            </p:nvSpPr>
            <p:spPr>
              <a:xfrm>
                <a:off x="0" y="-38100"/>
                <a:ext cx="4431224" cy="103936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95" name="Google Shape;95;p1"/>
            <p:cNvSpPr txBox="1"/>
            <p:nvPr/>
          </p:nvSpPr>
          <p:spPr>
            <a:xfrm>
              <a:off x="663597" y="1543499"/>
              <a:ext cx="20994934" cy="830997"/>
            </a:xfrm>
            <a:prstGeom prst="rect">
              <a:avLst/>
            </a:prstGeom>
            <a:noFill/>
            <a:ln>
              <a:noFill/>
            </a:ln>
          </p:spPr>
          <p:txBody>
            <a:bodyPr spcFirstLastPara="1" wrap="square" lIns="0" tIns="0" rIns="0" bIns="0" anchor="t" anchorCtr="0">
              <a:spAutoFit/>
            </a:bodyPr>
            <a:lstStyle/>
            <a:p>
              <a:pPr lvl="0" algn="ctr">
                <a:lnSpc>
                  <a:spcPct val="75259"/>
                </a:lnSpc>
              </a:pPr>
              <a:r>
                <a:rPr lang="sv-SE" sz="5400" b="1" dirty="0"/>
                <a:t>Slutna kretslopp i regenerativt jordbruk</a:t>
              </a:r>
              <a:endParaRPr dirty="0"/>
            </a:p>
          </p:txBody>
        </p:sp>
        <p:grpSp>
          <p:nvGrpSpPr>
            <p:cNvPr id="96" name="Google Shape;96;p1"/>
            <p:cNvGrpSpPr/>
            <p:nvPr/>
          </p:nvGrpSpPr>
          <p:grpSpPr>
            <a:xfrm>
              <a:off x="663597" y="3016277"/>
              <a:ext cx="20994939" cy="1621053"/>
              <a:chOff x="0" y="-38100"/>
              <a:chExt cx="4147148" cy="320208"/>
            </a:xfrm>
          </p:grpSpPr>
          <p:sp>
            <p:nvSpPr>
              <p:cNvPr id="97" name="Google Shape;97;p1"/>
              <p:cNvSpPr/>
              <p:nvPr/>
            </p:nvSpPr>
            <p:spPr>
              <a:xfrm>
                <a:off x="0" y="0"/>
                <a:ext cx="4147148" cy="282108"/>
              </a:xfrm>
              <a:custGeom>
                <a:avLst/>
                <a:gdLst/>
                <a:ahLst/>
                <a:cxnLst/>
                <a:rect l="l" t="t" r="r" b="b"/>
                <a:pathLst>
                  <a:path w="4147148" h="282108" extrusionOk="0">
                    <a:moveTo>
                      <a:pt x="25075" y="0"/>
                    </a:moveTo>
                    <a:lnTo>
                      <a:pt x="4122072" y="0"/>
                    </a:lnTo>
                    <a:cubicBezTo>
                      <a:pt x="4128723" y="0"/>
                      <a:pt x="4135101" y="2642"/>
                      <a:pt x="4139803" y="7344"/>
                    </a:cubicBezTo>
                    <a:cubicBezTo>
                      <a:pt x="4144506" y="12047"/>
                      <a:pt x="4147148" y="18425"/>
                      <a:pt x="4147148" y="25075"/>
                    </a:cubicBezTo>
                    <a:lnTo>
                      <a:pt x="4147148" y="257033"/>
                    </a:lnTo>
                    <a:cubicBezTo>
                      <a:pt x="4147148" y="263683"/>
                      <a:pt x="4144506" y="270061"/>
                      <a:pt x="4139803" y="274764"/>
                    </a:cubicBezTo>
                    <a:cubicBezTo>
                      <a:pt x="4135101" y="279466"/>
                      <a:pt x="4128723" y="282108"/>
                      <a:pt x="4122072" y="282108"/>
                    </a:cubicBezTo>
                    <a:lnTo>
                      <a:pt x="25075" y="282108"/>
                    </a:lnTo>
                    <a:cubicBezTo>
                      <a:pt x="18425" y="282108"/>
                      <a:pt x="12047" y="279466"/>
                      <a:pt x="7344" y="274764"/>
                    </a:cubicBezTo>
                    <a:cubicBezTo>
                      <a:pt x="2642" y="270061"/>
                      <a:pt x="0" y="263683"/>
                      <a:pt x="0" y="257033"/>
                    </a:cubicBezTo>
                    <a:lnTo>
                      <a:pt x="0" y="25075"/>
                    </a:lnTo>
                    <a:cubicBezTo>
                      <a:pt x="0" y="18425"/>
                      <a:pt x="2642" y="12047"/>
                      <a:pt x="7344" y="7344"/>
                    </a:cubicBezTo>
                    <a:cubicBezTo>
                      <a:pt x="12047" y="2642"/>
                      <a:pt x="18425" y="0"/>
                      <a:pt x="25075" y="0"/>
                    </a:cubicBezTo>
                    <a:close/>
                  </a:path>
                </a:pathLst>
              </a:custGeom>
              <a:solidFill>
                <a:srgbClr val="4D73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1"/>
              <p:cNvSpPr txBox="1"/>
              <p:nvPr/>
            </p:nvSpPr>
            <p:spPr>
              <a:xfrm>
                <a:off x="0" y="-38100"/>
                <a:ext cx="4147147" cy="320208"/>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99" name="Google Shape;99;p1"/>
            <p:cNvSpPr txBox="1"/>
            <p:nvPr/>
          </p:nvSpPr>
          <p:spPr>
            <a:xfrm>
              <a:off x="3111057" y="3514092"/>
              <a:ext cx="16210955" cy="976421"/>
            </a:xfrm>
            <a:prstGeom prst="rect">
              <a:avLst/>
            </a:prstGeom>
            <a:noFill/>
            <a:ln>
              <a:noFill/>
            </a:ln>
          </p:spPr>
          <p:txBody>
            <a:bodyPr spcFirstLastPara="1" wrap="square" lIns="0" tIns="0" rIns="0" bIns="0" anchor="t" anchorCtr="0">
              <a:spAutoFit/>
            </a:bodyPr>
            <a:lstStyle/>
            <a:p>
              <a:pPr marL="0" marR="0" lvl="0" indent="0" algn="ctr" rtl="0">
                <a:lnSpc>
                  <a:spcPct val="140011"/>
                </a:lnSpc>
                <a:spcBef>
                  <a:spcPts val="0"/>
                </a:spcBef>
                <a:spcAft>
                  <a:spcPts val="0"/>
                </a:spcAft>
                <a:buNone/>
              </a:pPr>
              <a:r>
                <a:rPr lang="en-US" sz="3399" b="1" i="0" u="none" strike="noStrike" cap="none" dirty="0" smtClean="0">
                  <a:solidFill>
                    <a:srgbClr val="FFFFFF"/>
                  </a:solidFill>
                  <a:latin typeface="Montserrat"/>
                  <a:ea typeface="Montserrat"/>
                  <a:cs typeface="Montserrat"/>
                  <a:sym typeface="Montserrat"/>
                </a:rPr>
                <a:t>PROJEKTNUMMER:2023-1-SE01-KA220-VET-000160614</a:t>
              </a:r>
              <a:endParaRPr dirty="0"/>
            </a:p>
          </p:txBody>
        </p:sp>
      </p:grpSp>
      <p:grpSp>
        <p:nvGrpSpPr>
          <p:cNvPr id="100" name="Google Shape;100;p1"/>
          <p:cNvGrpSpPr/>
          <p:nvPr/>
        </p:nvGrpSpPr>
        <p:grpSpPr>
          <a:xfrm>
            <a:off x="-363888" y="-659011"/>
            <a:ext cx="4302686" cy="1687711"/>
            <a:chOff x="0" y="-38100"/>
            <a:chExt cx="1133218" cy="444500"/>
          </a:xfrm>
        </p:grpSpPr>
        <p:sp>
          <p:nvSpPr>
            <p:cNvPr id="101" name="Google Shape;101;p1"/>
            <p:cNvSpPr/>
            <p:nvPr/>
          </p:nvSpPr>
          <p:spPr>
            <a:xfrm>
              <a:off x="0" y="0"/>
              <a:ext cx="1133218" cy="406400"/>
            </a:xfrm>
            <a:custGeom>
              <a:avLst/>
              <a:gdLst/>
              <a:ahLst/>
              <a:cxnLst/>
              <a:rect l="l" t="t" r="r" b="b"/>
              <a:pathLst>
                <a:path w="1133218" h="406400" extrusionOk="0">
                  <a:moveTo>
                    <a:pt x="91765" y="0"/>
                  </a:moveTo>
                  <a:lnTo>
                    <a:pt x="1041452" y="0"/>
                  </a:lnTo>
                  <a:cubicBezTo>
                    <a:pt x="1092133" y="0"/>
                    <a:pt x="1133218" y="41085"/>
                    <a:pt x="1133218" y="91765"/>
                  </a:cubicBezTo>
                  <a:lnTo>
                    <a:pt x="1133218" y="314635"/>
                  </a:lnTo>
                  <a:cubicBezTo>
                    <a:pt x="1133218" y="365315"/>
                    <a:pt x="1092133" y="406400"/>
                    <a:pt x="1041452" y="406400"/>
                  </a:cubicBezTo>
                  <a:lnTo>
                    <a:pt x="91765" y="406400"/>
                  </a:lnTo>
                  <a:cubicBezTo>
                    <a:pt x="41085" y="406400"/>
                    <a:pt x="0" y="365315"/>
                    <a:pt x="0" y="314635"/>
                  </a:cubicBezTo>
                  <a:lnTo>
                    <a:pt x="0" y="91765"/>
                  </a:lnTo>
                  <a:cubicBezTo>
                    <a:pt x="0" y="41085"/>
                    <a:pt x="41085" y="0"/>
                    <a:pt x="91765" y="0"/>
                  </a:cubicBezTo>
                  <a:close/>
                </a:path>
              </a:pathLst>
            </a:custGeom>
            <a:solidFill>
              <a:srgbClr val="4D7344">
                <a:alpha val="674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1"/>
            <p:cNvSpPr txBox="1"/>
            <p:nvPr/>
          </p:nvSpPr>
          <p:spPr>
            <a:xfrm>
              <a:off x="0" y="-38100"/>
              <a:ext cx="1133218" cy="4445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03" name="Google Shape;103;p1"/>
          <p:cNvSpPr txBox="1"/>
          <p:nvPr/>
        </p:nvSpPr>
        <p:spPr>
          <a:xfrm>
            <a:off x="731598" y="190500"/>
            <a:ext cx="2722802" cy="732316"/>
          </a:xfrm>
          <a:prstGeom prst="rect">
            <a:avLst/>
          </a:prstGeom>
          <a:noFill/>
          <a:ln>
            <a:noFill/>
          </a:ln>
        </p:spPr>
        <p:txBody>
          <a:bodyPr spcFirstLastPara="1" wrap="square" lIns="0" tIns="0" rIns="0" bIns="0" anchor="t" anchorCtr="0">
            <a:spAutoFit/>
          </a:bodyPr>
          <a:lstStyle/>
          <a:p>
            <a:pPr marL="0" marR="0" lvl="0" indent="0" algn="ctr" rtl="0">
              <a:lnSpc>
                <a:spcPct val="140011"/>
              </a:lnSpc>
              <a:spcBef>
                <a:spcPts val="0"/>
              </a:spcBef>
              <a:spcAft>
                <a:spcPts val="0"/>
              </a:spcAft>
              <a:buNone/>
            </a:pPr>
            <a:r>
              <a:rPr lang="en-US" sz="3399" b="1" i="0" u="none" strike="noStrike" cap="none" dirty="0" smtClean="0">
                <a:solidFill>
                  <a:srgbClr val="FFFFFF"/>
                </a:solidFill>
                <a:latin typeface="Montserrat"/>
                <a:ea typeface="Montserrat"/>
                <a:cs typeface="Montserrat"/>
                <a:sym typeface="Montserrat"/>
              </a:rPr>
              <a:t>MODUL </a:t>
            </a:r>
            <a:r>
              <a:rPr lang="en-US" sz="3399" b="1" i="0" u="none" strike="noStrike" cap="none" dirty="0">
                <a:solidFill>
                  <a:srgbClr val="FFFFFF"/>
                </a:solidFill>
                <a:latin typeface="Montserrat"/>
                <a:ea typeface="Montserrat"/>
                <a:cs typeface="Montserrat"/>
                <a:sym typeface="Montserrat"/>
              </a:rPr>
              <a:t>1</a:t>
            </a:r>
            <a:endParaRPr dirty="0"/>
          </a:p>
        </p:txBody>
      </p:sp>
      <p:pic>
        <p:nvPicPr>
          <p:cNvPr id="104" name="Google Shape;104;p1"/>
          <p:cNvPicPr preferRelativeResize="0"/>
          <p:nvPr/>
        </p:nvPicPr>
        <p:blipFill>
          <a:blip r:embed="rId5">
            <a:alphaModFix/>
          </a:blip>
          <a:stretch>
            <a:fillRect/>
          </a:stretch>
        </p:blipFill>
        <p:spPr>
          <a:xfrm>
            <a:off x="858375" y="7393701"/>
            <a:ext cx="16908551" cy="27266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6F6DC"/>
        </a:solidFill>
        <a:effectLst/>
      </p:bgPr>
    </p:bg>
    <p:spTree>
      <p:nvGrpSpPr>
        <p:cNvPr id="1" name="Shape 108"/>
        <p:cNvGrpSpPr/>
        <p:nvPr/>
      </p:nvGrpSpPr>
      <p:grpSpPr>
        <a:xfrm>
          <a:off x="0" y="0"/>
          <a:ext cx="0" cy="0"/>
          <a:chOff x="0" y="0"/>
          <a:chExt cx="0" cy="0"/>
        </a:xfrm>
      </p:grpSpPr>
      <p:grpSp>
        <p:nvGrpSpPr>
          <p:cNvPr id="109" name="Google Shape;109;p2"/>
          <p:cNvGrpSpPr/>
          <p:nvPr/>
        </p:nvGrpSpPr>
        <p:grpSpPr>
          <a:xfrm>
            <a:off x="0" y="7556556"/>
            <a:ext cx="10178604" cy="2730444"/>
            <a:chOff x="0" y="-38100"/>
            <a:chExt cx="2680785" cy="719129"/>
          </a:xfrm>
        </p:grpSpPr>
        <p:sp>
          <p:nvSpPr>
            <p:cNvPr id="110" name="Google Shape;110;p2"/>
            <p:cNvSpPr/>
            <p:nvPr/>
          </p:nvSpPr>
          <p:spPr>
            <a:xfrm>
              <a:off x="0" y="0"/>
              <a:ext cx="2680784" cy="681029"/>
            </a:xfrm>
            <a:custGeom>
              <a:avLst/>
              <a:gdLst/>
              <a:ahLst/>
              <a:cxnLst/>
              <a:rect l="l" t="t" r="r" b="b"/>
              <a:pathLst>
                <a:path w="2680784" h="681029" extrusionOk="0">
                  <a:moveTo>
                    <a:pt x="0" y="0"/>
                  </a:moveTo>
                  <a:lnTo>
                    <a:pt x="2680784" y="0"/>
                  </a:lnTo>
                  <a:lnTo>
                    <a:pt x="2680784" y="681029"/>
                  </a:lnTo>
                  <a:lnTo>
                    <a:pt x="0" y="681029"/>
                  </a:lnTo>
                  <a:close/>
                </a:path>
              </a:pathLst>
            </a:custGeom>
            <a:solidFill>
              <a:srgbClr val="4D7344"/>
            </a:solidFill>
            <a:ln>
              <a:noFill/>
            </a:ln>
          </p:spPr>
        </p:sp>
        <p:sp>
          <p:nvSpPr>
            <p:cNvPr id="111" name="Google Shape;111;p2"/>
            <p:cNvSpPr txBox="1"/>
            <p:nvPr/>
          </p:nvSpPr>
          <p:spPr>
            <a:xfrm>
              <a:off x="0" y="-38100"/>
              <a:ext cx="2680785" cy="719129"/>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12" name="Google Shape;112;p2"/>
          <p:cNvSpPr/>
          <p:nvPr/>
        </p:nvSpPr>
        <p:spPr>
          <a:xfrm>
            <a:off x="10178604" y="0"/>
            <a:ext cx="8109396" cy="10287000"/>
          </a:xfrm>
          <a:custGeom>
            <a:avLst/>
            <a:gdLst/>
            <a:ahLst/>
            <a:cxnLst/>
            <a:rect l="l" t="t" r="r" b="b"/>
            <a:pathLst>
              <a:path w="958330" h="1215669" extrusionOk="0">
                <a:moveTo>
                  <a:pt x="0" y="0"/>
                </a:moveTo>
                <a:lnTo>
                  <a:pt x="958330" y="0"/>
                </a:lnTo>
                <a:lnTo>
                  <a:pt x="958330" y="1215669"/>
                </a:lnTo>
                <a:lnTo>
                  <a:pt x="0" y="1215669"/>
                </a:lnTo>
                <a:close/>
              </a:path>
            </a:pathLst>
          </a:custGeom>
          <a:blipFill rotWithShape="1">
            <a:blip r:embed="rId3">
              <a:alphaModFix/>
            </a:blip>
            <a:stretch>
              <a:fillRect l="-45197" r="-45195"/>
            </a:stretch>
          </a:blipFill>
          <a:ln>
            <a:noFill/>
          </a:ln>
        </p:spPr>
      </p:sp>
      <p:sp>
        <p:nvSpPr>
          <p:cNvPr id="113" name="Google Shape;113;p2"/>
          <p:cNvSpPr txBox="1"/>
          <p:nvPr/>
        </p:nvSpPr>
        <p:spPr>
          <a:xfrm>
            <a:off x="1008204" y="647700"/>
            <a:ext cx="6138554" cy="938655"/>
          </a:xfrm>
          <a:prstGeom prst="rect">
            <a:avLst/>
          </a:prstGeom>
          <a:noFill/>
          <a:ln>
            <a:noFill/>
          </a:ln>
        </p:spPr>
        <p:txBody>
          <a:bodyPr spcFirstLastPara="1" wrap="square" lIns="0" tIns="0" rIns="0" bIns="0" anchor="t" anchorCtr="0">
            <a:spAutoFit/>
          </a:bodyPr>
          <a:lstStyle/>
          <a:p>
            <a:pPr marL="0" marR="0" lvl="0" indent="0" algn="l" rtl="0">
              <a:lnSpc>
                <a:spcPct val="91990"/>
              </a:lnSpc>
              <a:spcBef>
                <a:spcPts val="0"/>
              </a:spcBef>
              <a:spcAft>
                <a:spcPts val="0"/>
              </a:spcAft>
              <a:buNone/>
            </a:pPr>
            <a:r>
              <a:rPr lang="en-US" sz="6630" b="1" i="0" u="none" strike="noStrike" cap="none" dirty="0" err="1" smtClean="0">
                <a:solidFill>
                  <a:srgbClr val="000000"/>
                </a:solidFill>
                <a:latin typeface="Arial"/>
                <a:ea typeface="Arial"/>
                <a:cs typeface="Arial"/>
                <a:sym typeface="Arial"/>
              </a:rPr>
              <a:t>Introduktion</a:t>
            </a:r>
            <a:r>
              <a:rPr lang="en-US" sz="6630" b="1" i="0" u="none" strike="noStrike" cap="none" dirty="0" smtClean="0">
                <a:solidFill>
                  <a:srgbClr val="000000"/>
                </a:solidFill>
                <a:latin typeface="Arial"/>
                <a:ea typeface="Arial"/>
                <a:cs typeface="Arial"/>
                <a:sym typeface="Arial"/>
              </a:rPr>
              <a:t> </a:t>
            </a:r>
            <a:endParaRPr dirty="0"/>
          </a:p>
        </p:txBody>
      </p:sp>
      <p:sp>
        <p:nvSpPr>
          <p:cNvPr id="114" name="Google Shape;114;p2"/>
          <p:cNvSpPr txBox="1"/>
          <p:nvPr/>
        </p:nvSpPr>
        <p:spPr>
          <a:xfrm>
            <a:off x="1008204" y="1638300"/>
            <a:ext cx="8416207" cy="5774273"/>
          </a:xfrm>
          <a:prstGeom prst="rect">
            <a:avLst/>
          </a:prstGeom>
          <a:noFill/>
          <a:ln>
            <a:noFill/>
          </a:ln>
        </p:spPr>
        <p:txBody>
          <a:bodyPr spcFirstLastPara="1" wrap="square" lIns="0" tIns="0" rIns="0" bIns="0" anchor="t" anchorCtr="0">
            <a:spAutoFit/>
          </a:bodyPr>
          <a:lstStyle/>
          <a:p>
            <a:pPr lvl="0">
              <a:lnSpc>
                <a:spcPct val="139993"/>
              </a:lnSpc>
            </a:pPr>
            <a:r>
              <a:rPr lang="sv-SE" sz="2978" dirty="0"/>
              <a:t>Vad är regenerativt jordbruk (RA</a:t>
            </a:r>
            <a:r>
              <a:rPr lang="sv-SE" sz="2978" dirty="0" smtClean="0"/>
              <a:t>)?</a:t>
            </a:r>
          </a:p>
          <a:p>
            <a:pPr lvl="0">
              <a:lnSpc>
                <a:spcPct val="139993"/>
              </a:lnSpc>
            </a:pPr>
            <a:endParaRPr sz="2978" b="0" i="0" u="none" strike="noStrike" cap="none" dirty="0">
              <a:solidFill>
                <a:srgbClr val="000000"/>
              </a:solidFill>
              <a:latin typeface="Arial"/>
              <a:ea typeface="Arial"/>
              <a:cs typeface="Arial"/>
              <a:sym typeface="Arial"/>
            </a:endParaRPr>
          </a:p>
          <a:p>
            <a:pPr lvl="0">
              <a:lnSpc>
                <a:spcPct val="139993"/>
              </a:lnSpc>
              <a:buSzPts val="2978"/>
            </a:pPr>
            <a:r>
              <a:rPr lang="sv-SE" sz="2978" dirty="0"/>
              <a:t>Det finns ingen allmänt vedertagen definition av RA; definitionen av RA förblir subjektiv, men de allmänt accepterade resultaten inkluderar</a:t>
            </a:r>
            <a:r>
              <a:rPr lang="sv-SE" sz="2978" dirty="0" smtClean="0"/>
              <a:t>:</a:t>
            </a:r>
          </a:p>
          <a:p>
            <a:pPr marL="457200" lvl="0" indent="-457200">
              <a:lnSpc>
                <a:spcPct val="139993"/>
              </a:lnSpc>
              <a:buSzPts val="2978"/>
              <a:buFont typeface="Arial"/>
              <a:buChar char="•"/>
            </a:pPr>
            <a:r>
              <a:rPr lang="sv-SE" sz="2978" dirty="0" smtClean="0"/>
              <a:t>"</a:t>
            </a:r>
            <a:r>
              <a:rPr lang="sv-SE" sz="2978" dirty="0"/>
              <a:t>att förbättra </a:t>
            </a:r>
            <a:r>
              <a:rPr lang="sv-SE" sz="2978" dirty="0" err="1" smtClean="0"/>
              <a:t>jordhälsan</a:t>
            </a:r>
            <a:r>
              <a:rPr lang="sv-SE" sz="2978" dirty="0" smtClean="0"/>
              <a:t>”</a:t>
            </a:r>
          </a:p>
          <a:p>
            <a:pPr marL="457200" lvl="0" indent="-457200">
              <a:lnSpc>
                <a:spcPct val="139993"/>
              </a:lnSpc>
              <a:buSzPts val="2978"/>
              <a:buFont typeface="Arial"/>
              <a:buChar char="•"/>
            </a:pPr>
            <a:r>
              <a:rPr lang="sv-SE" sz="2978" dirty="0" smtClean="0"/>
              <a:t>"</a:t>
            </a:r>
            <a:r>
              <a:rPr lang="sv-SE" sz="2978" dirty="0"/>
              <a:t>Använd inga eller få externa insatser; maximera insatser på gården"</a:t>
            </a:r>
            <a:endParaRPr sz="2978" b="0" i="0" u="none" strike="noStrike" cap="none" dirty="0">
              <a:solidFill>
                <a:srgbClr val="000000"/>
              </a:solidFill>
              <a:latin typeface="Arial"/>
              <a:ea typeface="Arial"/>
              <a:cs typeface="Arial"/>
              <a:sym typeface="Arial"/>
            </a:endParaRPr>
          </a:p>
          <a:p>
            <a:pPr marL="0" marR="0" lvl="0" indent="0" algn="l" rtl="0">
              <a:lnSpc>
                <a:spcPct val="139993"/>
              </a:lnSpc>
              <a:spcBef>
                <a:spcPts val="0"/>
              </a:spcBef>
              <a:spcAft>
                <a:spcPts val="0"/>
              </a:spcAft>
              <a:buNone/>
            </a:pPr>
            <a:endParaRPr sz="2978" b="0" i="0" u="none" strike="noStrike" cap="none" dirty="0">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grpSp>
        <p:nvGrpSpPr>
          <p:cNvPr id="119" name="Google Shape;119;p3"/>
          <p:cNvGrpSpPr/>
          <p:nvPr/>
        </p:nvGrpSpPr>
        <p:grpSpPr>
          <a:xfrm>
            <a:off x="0" y="7556556"/>
            <a:ext cx="10178604" cy="2730444"/>
            <a:chOff x="0" y="-38100"/>
            <a:chExt cx="2680785" cy="719129"/>
          </a:xfrm>
        </p:grpSpPr>
        <p:sp>
          <p:nvSpPr>
            <p:cNvPr id="120" name="Google Shape;120;p3"/>
            <p:cNvSpPr/>
            <p:nvPr/>
          </p:nvSpPr>
          <p:spPr>
            <a:xfrm>
              <a:off x="0" y="0"/>
              <a:ext cx="2680784" cy="681029"/>
            </a:xfrm>
            <a:custGeom>
              <a:avLst/>
              <a:gdLst/>
              <a:ahLst/>
              <a:cxnLst/>
              <a:rect l="l" t="t" r="r" b="b"/>
              <a:pathLst>
                <a:path w="2680784" h="681029" extrusionOk="0">
                  <a:moveTo>
                    <a:pt x="0" y="0"/>
                  </a:moveTo>
                  <a:lnTo>
                    <a:pt x="2680784" y="0"/>
                  </a:lnTo>
                  <a:lnTo>
                    <a:pt x="2680784" y="681029"/>
                  </a:lnTo>
                  <a:lnTo>
                    <a:pt x="0" y="681029"/>
                  </a:lnTo>
                  <a:close/>
                </a:path>
              </a:pathLst>
            </a:custGeom>
            <a:solidFill>
              <a:srgbClr val="4D7344"/>
            </a:solidFill>
            <a:ln>
              <a:noFill/>
            </a:ln>
          </p:spPr>
        </p:sp>
        <p:sp>
          <p:nvSpPr>
            <p:cNvPr id="121" name="Google Shape;121;p3"/>
            <p:cNvSpPr txBox="1"/>
            <p:nvPr/>
          </p:nvSpPr>
          <p:spPr>
            <a:xfrm>
              <a:off x="0" y="-38100"/>
              <a:ext cx="2680785" cy="719129"/>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22" name="Google Shape;122;p3"/>
          <p:cNvSpPr/>
          <p:nvPr/>
        </p:nvSpPr>
        <p:spPr>
          <a:xfrm>
            <a:off x="10178604" y="0"/>
            <a:ext cx="8109396" cy="10287000"/>
          </a:xfrm>
          <a:custGeom>
            <a:avLst/>
            <a:gdLst/>
            <a:ahLst/>
            <a:cxnLst/>
            <a:rect l="l" t="t" r="r" b="b"/>
            <a:pathLst>
              <a:path w="958330" h="1215669" extrusionOk="0">
                <a:moveTo>
                  <a:pt x="0" y="0"/>
                </a:moveTo>
                <a:lnTo>
                  <a:pt x="958330" y="0"/>
                </a:lnTo>
                <a:lnTo>
                  <a:pt x="958330" y="1215669"/>
                </a:lnTo>
                <a:lnTo>
                  <a:pt x="0" y="1215669"/>
                </a:lnTo>
                <a:close/>
              </a:path>
            </a:pathLst>
          </a:custGeom>
          <a:blipFill rotWithShape="1">
            <a:blip r:embed="rId3">
              <a:alphaModFix/>
            </a:blip>
            <a:stretch>
              <a:fillRect l="-45197" r="-45195"/>
            </a:stretch>
          </a:blipFill>
          <a:ln>
            <a:noFill/>
          </a:ln>
        </p:spPr>
      </p:sp>
      <p:sp>
        <p:nvSpPr>
          <p:cNvPr id="123" name="Google Shape;123;p3"/>
          <p:cNvSpPr txBox="1"/>
          <p:nvPr/>
        </p:nvSpPr>
        <p:spPr>
          <a:xfrm>
            <a:off x="609599" y="419100"/>
            <a:ext cx="7355305" cy="938655"/>
          </a:xfrm>
          <a:prstGeom prst="rect">
            <a:avLst/>
          </a:prstGeom>
          <a:noFill/>
          <a:ln>
            <a:noFill/>
          </a:ln>
        </p:spPr>
        <p:txBody>
          <a:bodyPr spcFirstLastPara="1" wrap="square" lIns="0" tIns="0" rIns="0" bIns="0" anchor="t" anchorCtr="0">
            <a:spAutoFit/>
          </a:bodyPr>
          <a:lstStyle/>
          <a:p>
            <a:pPr marL="0" marR="0" lvl="0" indent="0" algn="l" rtl="0">
              <a:lnSpc>
                <a:spcPct val="91990"/>
              </a:lnSpc>
              <a:spcBef>
                <a:spcPts val="0"/>
              </a:spcBef>
              <a:spcAft>
                <a:spcPts val="0"/>
              </a:spcAft>
              <a:buNone/>
            </a:pPr>
            <a:r>
              <a:rPr lang="en-US" sz="6630" b="1" i="0" u="none" strike="noStrike" cap="none" dirty="0" err="1" smtClean="0">
                <a:solidFill>
                  <a:srgbClr val="000000"/>
                </a:solidFill>
                <a:latin typeface="Arial"/>
                <a:ea typeface="Arial"/>
                <a:cs typeface="Arial"/>
                <a:sym typeface="Arial"/>
              </a:rPr>
              <a:t>Introduktion</a:t>
            </a:r>
            <a:r>
              <a:rPr lang="en-US" sz="6630" b="1" i="0" u="none" strike="noStrike" cap="none" dirty="0" smtClean="0">
                <a:solidFill>
                  <a:srgbClr val="000000"/>
                </a:solidFill>
                <a:latin typeface="Arial"/>
                <a:ea typeface="Arial"/>
                <a:cs typeface="Arial"/>
                <a:sym typeface="Arial"/>
              </a:rPr>
              <a:t> </a:t>
            </a:r>
            <a:endParaRPr dirty="0"/>
          </a:p>
        </p:txBody>
      </p:sp>
      <p:sp>
        <p:nvSpPr>
          <p:cNvPr id="5" name="Rectangle 4"/>
          <p:cNvSpPr>
            <a:spLocks noChangeArrowheads="1"/>
          </p:cNvSpPr>
          <p:nvPr/>
        </p:nvSpPr>
        <p:spPr bwMode="auto">
          <a:xfrm>
            <a:off x="324794" y="2051301"/>
            <a:ext cx="9529011" cy="42473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sz="2800" b="1" i="0" u="none" strike="noStrike" cap="none" normalizeH="0" baseline="0" dirty="0" smtClean="0">
                <a:ln>
                  <a:noFill/>
                </a:ln>
                <a:solidFill>
                  <a:schemeClr val="tx1"/>
                </a:solidFill>
                <a:effectLst/>
                <a:latin typeface="Arial" panose="020B0604020202020204" pitchFamily="34" charset="0"/>
              </a:rPr>
              <a:t>RA i </a:t>
            </a:r>
            <a:r>
              <a:rPr kumimoji="0" lang="sv-SE" altLang="sv-SE" sz="2800" b="1" i="0" u="none" strike="noStrike" cap="none" normalizeH="0" baseline="0" dirty="0" err="1" smtClean="0">
                <a:ln>
                  <a:noFill/>
                </a:ln>
                <a:solidFill>
                  <a:schemeClr val="tx1"/>
                </a:solidFill>
                <a:effectLst/>
                <a:latin typeface="Arial" panose="020B0604020202020204" pitchFamily="34" charset="0"/>
              </a:rPr>
              <a:t>cirkularitetens</a:t>
            </a:r>
            <a:r>
              <a:rPr kumimoji="0" lang="sv-SE" altLang="sv-SE" sz="2800" b="1" i="0" u="none" strike="noStrike" cap="none" normalizeH="0" baseline="0" dirty="0" smtClean="0">
                <a:ln>
                  <a:noFill/>
                </a:ln>
                <a:solidFill>
                  <a:schemeClr val="tx1"/>
                </a:solidFill>
                <a:effectLst/>
                <a:latin typeface="Arial" panose="020B0604020202020204" pitchFamily="34" charset="0"/>
              </a:rPr>
              <a:t> kontext: vikten av slutna kretslopp</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sv-SE" altLang="sv-SE" sz="2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spcBef>
                <a:spcPct val="0"/>
              </a:spcBef>
              <a:spcAft>
                <a:spcPct val="0"/>
              </a:spcAft>
              <a:buClrTx/>
              <a:buSzTx/>
              <a:buFontTx/>
              <a:buChar char="•"/>
              <a:tabLst/>
            </a:pPr>
            <a:r>
              <a:rPr kumimoji="0" lang="sv-SE" altLang="sv-SE" sz="2800" b="0" i="0" u="none" strike="noStrike" cap="none" normalizeH="0" baseline="0" dirty="0" smtClean="0">
                <a:ln>
                  <a:noFill/>
                </a:ln>
                <a:solidFill>
                  <a:schemeClr val="tx1"/>
                </a:solidFill>
                <a:effectLst/>
                <a:latin typeface="Arial" panose="020B0604020202020204" pitchFamily="34" charset="0"/>
              </a:rPr>
              <a:t>Sluten kretsloppsjordbruk (</a:t>
            </a:r>
            <a:r>
              <a:rPr kumimoji="0" lang="sv-SE" altLang="sv-SE" sz="2800" b="0" i="0" u="none" strike="noStrike" cap="none" normalizeH="0" baseline="0" dirty="0" err="1" smtClean="0">
                <a:ln>
                  <a:noFill/>
                </a:ln>
                <a:solidFill>
                  <a:schemeClr val="tx1"/>
                </a:solidFill>
                <a:effectLst/>
                <a:latin typeface="Arial" panose="020B0604020202020204" pitchFamily="34" charset="0"/>
              </a:rPr>
              <a:t>closed</a:t>
            </a:r>
            <a:r>
              <a:rPr kumimoji="0" lang="sv-SE" altLang="sv-SE" sz="2800" b="0" i="0" u="none" strike="noStrike" cap="none" normalizeH="0" baseline="0" dirty="0" smtClean="0">
                <a:ln>
                  <a:noFill/>
                </a:ln>
                <a:solidFill>
                  <a:schemeClr val="tx1"/>
                </a:solidFill>
                <a:effectLst/>
                <a:latin typeface="Arial" panose="020B0604020202020204" pitchFamily="34" charset="0"/>
              </a:rPr>
              <a:t>-loop </a:t>
            </a:r>
            <a:r>
              <a:rPr kumimoji="0" lang="sv-SE" altLang="sv-SE" sz="2800" b="0" i="0" u="none" strike="noStrike" cap="none" normalizeH="0" baseline="0" dirty="0" err="1" smtClean="0">
                <a:ln>
                  <a:noFill/>
                </a:ln>
                <a:solidFill>
                  <a:schemeClr val="tx1"/>
                </a:solidFill>
                <a:effectLst/>
                <a:latin typeface="Arial" panose="020B0604020202020204" pitchFamily="34" charset="0"/>
              </a:rPr>
              <a:t>agriculture</a:t>
            </a:r>
            <a:r>
              <a:rPr kumimoji="0" lang="sv-SE" altLang="sv-SE" sz="2800" b="0" i="0" u="none" strike="noStrike" cap="none" normalizeH="0" baseline="0" dirty="0" smtClean="0">
                <a:ln>
                  <a:noFill/>
                </a:ln>
                <a:solidFill>
                  <a:schemeClr val="tx1"/>
                </a:solidFill>
                <a:effectLst/>
                <a:latin typeface="Arial" panose="020B0604020202020204" pitchFamily="34" charset="0"/>
              </a:rPr>
              <a:t>) syftar på återvinning av näringsämnen i jordbrukssystem.</a:t>
            </a:r>
          </a:p>
          <a:p>
            <a:pPr marL="0" marR="0" lvl="0" indent="0" algn="l" defTabSz="914400" rtl="0" eaLnBrk="0" fontAlgn="base" latinLnBrk="0" hangingPunct="0">
              <a:lnSpc>
                <a:spcPct val="200000"/>
              </a:lnSpc>
              <a:spcBef>
                <a:spcPct val="0"/>
              </a:spcBef>
              <a:spcAft>
                <a:spcPct val="0"/>
              </a:spcAft>
              <a:buClrTx/>
              <a:buSzTx/>
              <a:tabLst/>
            </a:pPr>
            <a:endParaRPr kumimoji="0" lang="sv-SE" altLang="sv-SE" sz="2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sv-SE" altLang="sv-SE" sz="2800" b="0" i="0" u="none" strike="noStrike" cap="none" normalizeH="0" baseline="0" dirty="0" smtClean="0">
                <a:ln>
                  <a:noFill/>
                </a:ln>
                <a:solidFill>
                  <a:schemeClr val="tx1"/>
                </a:solidFill>
                <a:effectLst/>
                <a:latin typeface="Arial" panose="020B0604020202020204" pitchFamily="34" charset="0"/>
              </a:rPr>
              <a:t>Det minskar beroendet av externa insatser och fokuserar på att stärka näringscykeln inom livsmedels- och biomassaproduktionssystem</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sv-SE" altLang="sv-SE" sz="1800" b="0" i="0" u="none" strike="noStrike" cap="none" normalizeH="0" baseline="0" dirty="0" smtClean="0">
              <a:ln>
                <a:noFill/>
              </a:ln>
              <a:solidFill>
                <a:schemeClr val="tx1"/>
              </a:solidFill>
              <a:effectLst/>
              <a:latin typeface="Arial" panose="020B06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grpSp>
        <p:nvGrpSpPr>
          <p:cNvPr id="129" name="Google Shape;129;p4"/>
          <p:cNvGrpSpPr/>
          <p:nvPr/>
        </p:nvGrpSpPr>
        <p:grpSpPr>
          <a:xfrm>
            <a:off x="0" y="7556556"/>
            <a:ext cx="10178604" cy="2730444"/>
            <a:chOff x="0" y="-38100"/>
            <a:chExt cx="2680785" cy="719129"/>
          </a:xfrm>
        </p:grpSpPr>
        <p:sp>
          <p:nvSpPr>
            <p:cNvPr id="130" name="Google Shape;130;p4"/>
            <p:cNvSpPr/>
            <p:nvPr/>
          </p:nvSpPr>
          <p:spPr>
            <a:xfrm>
              <a:off x="0" y="0"/>
              <a:ext cx="2680784" cy="681029"/>
            </a:xfrm>
            <a:custGeom>
              <a:avLst/>
              <a:gdLst/>
              <a:ahLst/>
              <a:cxnLst/>
              <a:rect l="l" t="t" r="r" b="b"/>
              <a:pathLst>
                <a:path w="2680784" h="681029" extrusionOk="0">
                  <a:moveTo>
                    <a:pt x="0" y="0"/>
                  </a:moveTo>
                  <a:lnTo>
                    <a:pt x="2680784" y="0"/>
                  </a:lnTo>
                  <a:lnTo>
                    <a:pt x="2680784" y="681029"/>
                  </a:lnTo>
                  <a:lnTo>
                    <a:pt x="0" y="681029"/>
                  </a:lnTo>
                  <a:close/>
                </a:path>
              </a:pathLst>
            </a:custGeom>
            <a:solidFill>
              <a:srgbClr val="4D7344"/>
            </a:solidFill>
            <a:ln>
              <a:noFill/>
            </a:ln>
          </p:spPr>
        </p:sp>
        <p:sp>
          <p:nvSpPr>
            <p:cNvPr id="131" name="Google Shape;131;p4"/>
            <p:cNvSpPr txBox="1"/>
            <p:nvPr/>
          </p:nvSpPr>
          <p:spPr>
            <a:xfrm>
              <a:off x="0" y="-38100"/>
              <a:ext cx="2680785" cy="719129"/>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32" name="Google Shape;132;p4"/>
          <p:cNvSpPr/>
          <p:nvPr/>
        </p:nvSpPr>
        <p:spPr>
          <a:xfrm>
            <a:off x="10178604" y="0"/>
            <a:ext cx="8109396" cy="10287000"/>
          </a:xfrm>
          <a:custGeom>
            <a:avLst/>
            <a:gdLst/>
            <a:ahLst/>
            <a:cxnLst/>
            <a:rect l="l" t="t" r="r" b="b"/>
            <a:pathLst>
              <a:path w="958330" h="1215669" extrusionOk="0">
                <a:moveTo>
                  <a:pt x="0" y="0"/>
                </a:moveTo>
                <a:lnTo>
                  <a:pt x="958330" y="0"/>
                </a:lnTo>
                <a:lnTo>
                  <a:pt x="958330" y="1215669"/>
                </a:lnTo>
                <a:lnTo>
                  <a:pt x="0" y="1215669"/>
                </a:lnTo>
                <a:close/>
              </a:path>
            </a:pathLst>
          </a:custGeom>
          <a:blipFill rotWithShape="1">
            <a:blip r:embed="rId3">
              <a:alphaModFix/>
            </a:blip>
            <a:stretch>
              <a:fillRect l="-45197" r="-45195"/>
            </a:stretch>
          </a:blipFill>
          <a:ln>
            <a:noFill/>
          </a:ln>
        </p:spPr>
      </p:sp>
      <p:sp>
        <p:nvSpPr>
          <p:cNvPr id="133" name="Google Shape;133;p4"/>
          <p:cNvSpPr txBox="1"/>
          <p:nvPr/>
        </p:nvSpPr>
        <p:spPr>
          <a:xfrm>
            <a:off x="609600" y="419100"/>
            <a:ext cx="6416842" cy="938655"/>
          </a:xfrm>
          <a:prstGeom prst="rect">
            <a:avLst/>
          </a:prstGeom>
          <a:noFill/>
          <a:ln>
            <a:noFill/>
          </a:ln>
        </p:spPr>
        <p:txBody>
          <a:bodyPr spcFirstLastPara="1" wrap="square" lIns="0" tIns="0" rIns="0" bIns="0" anchor="t" anchorCtr="0">
            <a:spAutoFit/>
          </a:bodyPr>
          <a:lstStyle/>
          <a:p>
            <a:pPr marL="0" marR="0" lvl="0" indent="0" algn="l" rtl="0">
              <a:lnSpc>
                <a:spcPct val="91990"/>
              </a:lnSpc>
              <a:spcBef>
                <a:spcPts val="0"/>
              </a:spcBef>
              <a:spcAft>
                <a:spcPts val="0"/>
              </a:spcAft>
              <a:buNone/>
            </a:pPr>
            <a:r>
              <a:rPr lang="en-US" sz="6630" b="1" i="0" u="none" strike="noStrike" cap="none" dirty="0" err="1" smtClean="0">
                <a:solidFill>
                  <a:srgbClr val="000000"/>
                </a:solidFill>
                <a:latin typeface="Arial"/>
                <a:ea typeface="Arial"/>
                <a:cs typeface="Arial"/>
                <a:sym typeface="Arial"/>
              </a:rPr>
              <a:t>Introduktion</a:t>
            </a:r>
            <a:r>
              <a:rPr lang="en-US" sz="6630" b="1" i="0" u="none" strike="noStrike" cap="none" dirty="0" smtClean="0">
                <a:solidFill>
                  <a:srgbClr val="000000"/>
                </a:solidFill>
                <a:latin typeface="Arial"/>
                <a:ea typeface="Arial"/>
                <a:cs typeface="Arial"/>
                <a:sym typeface="Arial"/>
              </a:rPr>
              <a:t> </a:t>
            </a:r>
            <a:endParaRPr dirty="0"/>
          </a:p>
        </p:txBody>
      </p:sp>
      <p:sp>
        <p:nvSpPr>
          <p:cNvPr id="134" name="Google Shape;134;p4"/>
          <p:cNvSpPr txBox="1"/>
          <p:nvPr/>
        </p:nvSpPr>
        <p:spPr>
          <a:xfrm>
            <a:off x="353902" y="1871832"/>
            <a:ext cx="9470800" cy="5170646"/>
          </a:xfrm>
          <a:prstGeom prst="rect">
            <a:avLst/>
          </a:prstGeom>
          <a:noFill/>
          <a:ln>
            <a:noFill/>
          </a:ln>
        </p:spPr>
        <p:txBody>
          <a:bodyPr spcFirstLastPara="1" wrap="square" lIns="0" tIns="0" rIns="0" bIns="0" anchor="t" anchorCtr="0">
            <a:spAutoFit/>
          </a:bodyPr>
          <a:lstStyle/>
          <a:p>
            <a:pPr>
              <a:lnSpc>
                <a:spcPct val="150000"/>
              </a:lnSpc>
            </a:pPr>
            <a:r>
              <a:rPr lang="sv-SE" sz="2800" b="1" dirty="0"/>
              <a:t>RA i </a:t>
            </a:r>
            <a:r>
              <a:rPr lang="sv-SE" sz="2800" b="1" dirty="0" err="1"/>
              <a:t>cirkularitetens</a:t>
            </a:r>
            <a:r>
              <a:rPr lang="sv-SE" sz="2800" b="1" dirty="0"/>
              <a:t> kontext: vikten av slutna </a:t>
            </a:r>
            <a:r>
              <a:rPr lang="sv-SE" sz="2800" b="1" dirty="0" smtClean="0"/>
              <a:t>kretslopp</a:t>
            </a:r>
          </a:p>
          <a:p>
            <a:pPr>
              <a:lnSpc>
                <a:spcPct val="150000"/>
              </a:lnSpc>
            </a:pPr>
            <a:endParaRPr lang="sv-SE" sz="2800" dirty="0"/>
          </a:p>
          <a:p>
            <a:pPr>
              <a:lnSpc>
                <a:spcPct val="150000"/>
              </a:lnSpc>
              <a:buFont typeface="Arial" panose="020B0604020202020204" pitchFamily="34" charset="0"/>
              <a:buChar char="•"/>
            </a:pPr>
            <a:r>
              <a:rPr lang="sv-SE" sz="2800" dirty="0"/>
              <a:t>Det möjliggör en mer hållbar, miljömedveten produktion av livsmedel och biomassa som inte äventyrar jord- och/eller växthälsa</a:t>
            </a:r>
            <a:r>
              <a:rPr lang="sv-SE" sz="2800" dirty="0" smtClean="0"/>
              <a:t>.</a:t>
            </a:r>
          </a:p>
          <a:p>
            <a:pPr>
              <a:lnSpc>
                <a:spcPct val="150000"/>
              </a:lnSpc>
            </a:pPr>
            <a:endParaRPr lang="sv-SE" sz="2800" dirty="0"/>
          </a:p>
          <a:p>
            <a:pPr>
              <a:lnSpc>
                <a:spcPct val="150000"/>
              </a:lnSpc>
              <a:buFont typeface="Arial" panose="020B0604020202020204" pitchFamily="34" charset="0"/>
              <a:buChar char="•"/>
            </a:pPr>
            <a:r>
              <a:rPr lang="sv-SE" sz="2800" b="1" dirty="0"/>
              <a:t>RA i sin nuvarande form är grunden för att jordbruket ska bli cirkulärt</a:t>
            </a:r>
            <a:r>
              <a:rPr lang="sv-SE" sz="2800" b="1" dirty="0" smtClean="0"/>
              <a:t>!</a:t>
            </a:r>
            <a:endParaRPr lang="sv-SE" sz="2800" b="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4D7344"/>
        </a:solidFill>
        <a:effectLst/>
      </p:bgPr>
    </p:bg>
    <p:spTree>
      <p:nvGrpSpPr>
        <p:cNvPr id="1" name="Shape 138"/>
        <p:cNvGrpSpPr/>
        <p:nvPr/>
      </p:nvGrpSpPr>
      <p:grpSpPr>
        <a:xfrm>
          <a:off x="0" y="0"/>
          <a:ext cx="0" cy="0"/>
          <a:chOff x="0" y="0"/>
          <a:chExt cx="0" cy="0"/>
        </a:xfrm>
      </p:grpSpPr>
      <p:sp>
        <p:nvSpPr>
          <p:cNvPr id="139" name="Google Shape;139;p5"/>
          <p:cNvSpPr/>
          <p:nvPr/>
        </p:nvSpPr>
        <p:spPr>
          <a:xfrm>
            <a:off x="9144000" y="0"/>
            <a:ext cx="8458963" cy="8183301"/>
          </a:xfrm>
          <a:custGeom>
            <a:avLst/>
            <a:gdLst/>
            <a:ahLst/>
            <a:cxnLst/>
            <a:rect l="l" t="t" r="r" b="b"/>
            <a:pathLst>
              <a:path w="999640" h="967064" extrusionOk="0">
                <a:moveTo>
                  <a:pt x="0" y="0"/>
                </a:moveTo>
                <a:lnTo>
                  <a:pt x="999640" y="0"/>
                </a:lnTo>
                <a:lnTo>
                  <a:pt x="999640" y="967064"/>
                </a:lnTo>
                <a:lnTo>
                  <a:pt x="0" y="967064"/>
                </a:lnTo>
                <a:close/>
              </a:path>
            </a:pathLst>
          </a:custGeom>
          <a:blipFill rotWithShape="1">
            <a:blip r:embed="rId3">
              <a:alphaModFix/>
            </a:blip>
            <a:stretch>
              <a:fillRect t="-22410" b="-22409"/>
            </a:stretch>
          </a:blipFill>
          <a:ln>
            <a:noFill/>
          </a:ln>
        </p:spPr>
      </p:sp>
      <p:grpSp>
        <p:nvGrpSpPr>
          <p:cNvPr id="140" name="Google Shape;140;p5"/>
          <p:cNvGrpSpPr/>
          <p:nvPr/>
        </p:nvGrpSpPr>
        <p:grpSpPr>
          <a:xfrm>
            <a:off x="17602963" y="-144661"/>
            <a:ext cx="876228" cy="10431661"/>
            <a:chOff x="0" y="-38100"/>
            <a:chExt cx="230776" cy="2747433"/>
          </a:xfrm>
        </p:grpSpPr>
        <p:sp>
          <p:nvSpPr>
            <p:cNvPr id="141" name="Google Shape;141;p5"/>
            <p:cNvSpPr/>
            <p:nvPr/>
          </p:nvSpPr>
          <p:spPr>
            <a:xfrm>
              <a:off x="0" y="0"/>
              <a:ext cx="230776" cy="2709333"/>
            </a:xfrm>
            <a:custGeom>
              <a:avLst/>
              <a:gdLst/>
              <a:ahLst/>
              <a:cxnLst/>
              <a:rect l="l" t="t" r="r" b="b"/>
              <a:pathLst>
                <a:path w="230776" h="2709333" extrusionOk="0">
                  <a:moveTo>
                    <a:pt x="0" y="0"/>
                  </a:moveTo>
                  <a:lnTo>
                    <a:pt x="230776" y="0"/>
                  </a:lnTo>
                  <a:lnTo>
                    <a:pt x="230776" y="2709333"/>
                  </a:lnTo>
                  <a:lnTo>
                    <a:pt x="0" y="2709333"/>
                  </a:lnTo>
                  <a:close/>
                </a:path>
              </a:pathLst>
            </a:custGeom>
            <a:solidFill>
              <a:srgbClr val="85BE77"/>
            </a:solidFill>
            <a:ln>
              <a:noFill/>
            </a:ln>
          </p:spPr>
        </p:sp>
        <p:sp>
          <p:nvSpPr>
            <p:cNvPr id="142" name="Google Shape;142;p5"/>
            <p:cNvSpPr txBox="1"/>
            <p:nvPr/>
          </p:nvSpPr>
          <p:spPr>
            <a:xfrm>
              <a:off x="0" y="-38100"/>
              <a:ext cx="230776" cy="274743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43" name="Google Shape;143;p5"/>
          <p:cNvGrpSpPr/>
          <p:nvPr/>
        </p:nvGrpSpPr>
        <p:grpSpPr>
          <a:xfrm>
            <a:off x="0" y="-144661"/>
            <a:ext cx="9144000" cy="10431661"/>
            <a:chOff x="0" y="-38100"/>
            <a:chExt cx="2408296" cy="2747433"/>
          </a:xfrm>
        </p:grpSpPr>
        <p:sp>
          <p:nvSpPr>
            <p:cNvPr id="144" name="Google Shape;144;p5"/>
            <p:cNvSpPr/>
            <p:nvPr/>
          </p:nvSpPr>
          <p:spPr>
            <a:xfrm>
              <a:off x="0" y="0"/>
              <a:ext cx="2408296" cy="2709333"/>
            </a:xfrm>
            <a:custGeom>
              <a:avLst/>
              <a:gdLst/>
              <a:ahLst/>
              <a:cxnLst/>
              <a:rect l="l" t="t" r="r" b="b"/>
              <a:pathLst>
                <a:path w="2408296" h="2709333" extrusionOk="0">
                  <a:moveTo>
                    <a:pt x="0" y="0"/>
                  </a:moveTo>
                  <a:lnTo>
                    <a:pt x="2408296" y="0"/>
                  </a:lnTo>
                  <a:lnTo>
                    <a:pt x="2408296" y="2709333"/>
                  </a:lnTo>
                  <a:lnTo>
                    <a:pt x="0" y="2709333"/>
                  </a:lnTo>
                  <a:close/>
                </a:path>
              </a:pathLst>
            </a:custGeom>
            <a:solidFill>
              <a:srgbClr val="E6F6DC"/>
            </a:solidFill>
            <a:ln>
              <a:noFill/>
            </a:ln>
          </p:spPr>
        </p:sp>
        <p:sp>
          <p:nvSpPr>
            <p:cNvPr id="145" name="Google Shape;145;p5"/>
            <p:cNvSpPr txBox="1"/>
            <p:nvPr/>
          </p:nvSpPr>
          <p:spPr>
            <a:xfrm>
              <a:off x="0" y="-38100"/>
              <a:ext cx="2408296" cy="274743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46" name="Google Shape;146;p5"/>
          <p:cNvSpPr txBox="1"/>
          <p:nvPr/>
        </p:nvSpPr>
        <p:spPr>
          <a:xfrm>
            <a:off x="765480" y="723900"/>
            <a:ext cx="6790957" cy="879921"/>
          </a:xfrm>
          <a:prstGeom prst="rect">
            <a:avLst/>
          </a:prstGeom>
          <a:noFill/>
          <a:ln>
            <a:noFill/>
          </a:ln>
        </p:spPr>
        <p:txBody>
          <a:bodyPr spcFirstLastPara="1" wrap="square" lIns="0" tIns="0" rIns="0" bIns="0" anchor="t" anchorCtr="0">
            <a:spAutoFit/>
          </a:bodyPr>
          <a:lstStyle/>
          <a:p>
            <a:pPr marL="0" marR="0" lvl="0" indent="0" algn="just" rtl="0">
              <a:lnSpc>
                <a:spcPct val="92003"/>
              </a:lnSpc>
              <a:spcBef>
                <a:spcPts val="0"/>
              </a:spcBef>
              <a:spcAft>
                <a:spcPts val="0"/>
              </a:spcAft>
              <a:buNone/>
            </a:pPr>
            <a:r>
              <a:rPr lang="en-US" sz="6215" b="1" i="0" u="none" strike="noStrike" cap="none" dirty="0" err="1" smtClean="0">
                <a:solidFill>
                  <a:srgbClr val="000000"/>
                </a:solidFill>
                <a:latin typeface="Arial"/>
                <a:ea typeface="Arial"/>
                <a:cs typeface="Arial"/>
                <a:sym typeface="Arial"/>
              </a:rPr>
              <a:t>Lärande</a:t>
            </a:r>
            <a:r>
              <a:rPr lang="en-US" sz="6215" b="1" i="0" u="none" strike="noStrike" cap="none" dirty="0" smtClean="0">
                <a:solidFill>
                  <a:srgbClr val="000000"/>
                </a:solidFill>
                <a:latin typeface="Arial"/>
                <a:ea typeface="Arial"/>
                <a:cs typeface="Arial"/>
                <a:sym typeface="Arial"/>
              </a:rPr>
              <a:t> </a:t>
            </a:r>
            <a:r>
              <a:rPr lang="en-US" sz="6215" b="1" i="0" u="none" strike="noStrike" cap="none" dirty="0" err="1" smtClean="0">
                <a:solidFill>
                  <a:srgbClr val="000000"/>
                </a:solidFill>
                <a:latin typeface="Arial"/>
                <a:ea typeface="Arial"/>
                <a:cs typeface="Arial"/>
                <a:sym typeface="Arial"/>
              </a:rPr>
              <a:t>mål</a:t>
            </a:r>
            <a:endParaRPr dirty="0"/>
          </a:p>
        </p:txBody>
      </p:sp>
      <p:sp>
        <p:nvSpPr>
          <p:cNvPr id="147" name="Google Shape;147;p5"/>
          <p:cNvSpPr txBox="1"/>
          <p:nvPr/>
        </p:nvSpPr>
        <p:spPr>
          <a:xfrm>
            <a:off x="382740" y="1781193"/>
            <a:ext cx="8378519" cy="8328434"/>
          </a:xfrm>
          <a:prstGeom prst="rect">
            <a:avLst/>
          </a:prstGeom>
          <a:noFill/>
          <a:ln>
            <a:noFill/>
          </a:ln>
        </p:spPr>
        <p:txBody>
          <a:bodyPr spcFirstLastPara="1" wrap="square" lIns="0" tIns="0" rIns="0" bIns="0" anchor="t" anchorCtr="0">
            <a:spAutoFit/>
          </a:bodyPr>
          <a:lstStyle/>
          <a:p>
            <a:pPr marL="514350" lvl="0" indent="-514350" algn="just">
              <a:lnSpc>
                <a:spcPct val="204833"/>
              </a:lnSpc>
              <a:buSzPts val="2400"/>
              <a:buFont typeface="Calibri"/>
              <a:buAutoNum type="arabicPeriod"/>
            </a:pPr>
            <a:r>
              <a:rPr lang="sv-SE" sz="2400" b="1" dirty="0"/>
              <a:t>Förklara</a:t>
            </a:r>
            <a:r>
              <a:rPr lang="sv-SE" sz="2400" dirty="0"/>
              <a:t> betydelsen av slutna kretslopp i regenerativt jordbruk (RA), både för produktivitet och för ekosystemets </a:t>
            </a:r>
            <a:r>
              <a:rPr lang="sv-SE" sz="2400" dirty="0" smtClean="0"/>
              <a:t>balans.</a:t>
            </a:r>
          </a:p>
          <a:p>
            <a:pPr marL="514350" lvl="0" indent="-514350" algn="just">
              <a:lnSpc>
                <a:spcPct val="204833"/>
              </a:lnSpc>
              <a:buSzPts val="2400"/>
              <a:buFont typeface="Calibri"/>
              <a:buAutoNum type="arabicPeriod"/>
            </a:pPr>
            <a:r>
              <a:rPr lang="sv-SE" sz="2400" b="1" dirty="0" smtClean="0"/>
              <a:t>Lista</a:t>
            </a:r>
            <a:r>
              <a:rPr lang="sv-SE" sz="2400" dirty="0" smtClean="0"/>
              <a:t> </a:t>
            </a:r>
            <a:r>
              <a:rPr lang="sv-SE" sz="2400" dirty="0"/>
              <a:t>och beskriv de viktigaste fördelarna med slutna kretslopp i </a:t>
            </a:r>
            <a:r>
              <a:rPr lang="sv-SE" sz="2400" dirty="0" smtClean="0"/>
              <a:t>RA.</a:t>
            </a:r>
          </a:p>
          <a:p>
            <a:pPr marL="514350" lvl="0" indent="-514350" algn="just">
              <a:lnSpc>
                <a:spcPct val="204833"/>
              </a:lnSpc>
              <a:buSzPts val="2400"/>
              <a:buFont typeface="Calibri"/>
              <a:buAutoNum type="arabicPeriod"/>
            </a:pPr>
            <a:r>
              <a:rPr lang="sv-SE" sz="2400" b="1" dirty="0" smtClean="0"/>
              <a:t>Identifiera </a:t>
            </a:r>
            <a:r>
              <a:rPr lang="sv-SE" sz="2400" dirty="0"/>
              <a:t>vilka externa (utanför gården) och endogena (på gården) insatsmedel som används i RA-praktiker och diskutera kopplingarna mellan slutna kretslopp i RA och ”konventionella” </a:t>
            </a:r>
            <a:r>
              <a:rPr lang="sv-SE" sz="2400" dirty="0" smtClean="0"/>
              <a:t>metoder.</a:t>
            </a:r>
          </a:p>
          <a:p>
            <a:pPr marL="514350" lvl="0" indent="-514350" algn="just">
              <a:lnSpc>
                <a:spcPct val="204833"/>
              </a:lnSpc>
              <a:buSzPts val="2400"/>
              <a:buFont typeface="Calibri"/>
              <a:buAutoNum type="arabicPeriod"/>
            </a:pPr>
            <a:r>
              <a:rPr lang="sv-SE" sz="2400" b="1" dirty="0" smtClean="0"/>
              <a:t>Träna</a:t>
            </a:r>
            <a:r>
              <a:rPr lang="sv-SE" sz="2400" dirty="0" smtClean="0"/>
              <a:t> </a:t>
            </a:r>
            <a:r>
              <a:rPr lang="sv-SE" sz="2400" dirty="0"/>
              <a:t>i utformningen av naturbaserade slutna kretslopp i RA.</a:t>
            </a:r>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grpSp>
        <p:nvGrpSpPr>
          <p:cNvPr id="152" name="Google Shape;152;p6"/>
          <p:cNvGrpSpPr/>
          <p:nvPr/>
        </p:nvGrpSpPr>
        <p:grpSpPr>
          <a:xfrm>
            <a:off x="0" y="8197609"/>
            <a:ext cx="18288000" cy="2089391"/>
            <a:chOff x="0" y="-38100"/>
            <a:chExt cx="4816593" cy="550292"/>
          </a:xfrm>
        </p:grpSpPr>
        <p:sp>
          <p:nvSpPr>
            <p:cNvPr id="153" name="Google Shape;153;p6"/>
            <p:cNvSpPr/>
            <p:nvPr/>
          </p:nvSpPr>
          <p:spPr>
            <a:xfrm>
              <a:off x="0" y="0"/>
              <a:ext cx="4816592" cy="512192"/>
            </a:xfrm>
            <a:custGeom>
              <a:avLst/>
              <a:gdLst/>
              <a:ahLst/>
              <a:cxnLst/>
              <a:rect l="l" t="t" r="r" b="b"/>
              <a:pathLst>
                <a:path w="4816592" h="512192" extrusionOk="0">
                  <a:moveTo>
                    <a:pt x="0" y="0"/>
                  </a:moveTo>
                  <a:lnTo>
                    <a:pt x="4816592" y="0"/>
                  </a:lnTo>
                  <a:lnTo>
                    <a:pt x="4816592" y="512192"/>
                  </a:lnTo>
                  <a:lnTo>
                    <a:pt x="0" y="512192"/>
                  </a:lnTo>
                  <a:close/>
                </a:path>
              </a:pathLst>
            </a:custGeom>
            <a:solidFill>
              <a:srgbClr val="85B27A"/>
            </a:solidFill>
            <a:ln>
              <a:noFill/>
            </a:ln>
          </p:spPr>
        </p:sp>
        <p:sp>
          <p:nvSpPr>
            <p:cNvPr id="154" name="Google Shape;154;p6"/>
            <p:cNvSpPr txBox="1"/>
            <p:nvPr/>
          </p:nvSpPr>
          <p:spPr>
            <a:xfrm>
              <a:off x="0" y="-38100"/>
              <a:ext cx="4816593" cy="550292"/>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55" name="Google Shape;155;p6"/>
          <p:cNvSpPr txBox="1"/>
          <p:nvPr/>
        </p:nvSpPr>
        <p:spPr>
          <a:xfrm>
            <a:off x="984436" y="417672"/>
            <a:ext cx="15496174" cy="1723549"/>
          </a:xfrm>
          <a:prstGeom prst="rect">
            <a:avLst/>
          </a:prstGeom>
          <a:noFill/>
          <a:ln>
            <a:noFill/>
          </a:ln>
        </p:spPr>
        <p:txBody>
          <a:bodyPr spcFirstLastPara="1" wrap="square" lIns="0" tIns="0" rIns="0" bIns="0" anchor="t" anchorCtr="0">
            <a:spAutoFit/>
          </a:bodyPr>
          <a:lstStyle/>
          <a:p>
            <a:pPr lvl="0" algn="ctr">
              <a:lnSpc>
                <a:spcPct val="139994"/>
              </a:lnSpc>
            </a:pPr>
            <a:r>
              <a:rPr lang="sv-SE" sz="8000" b="1" dirty="0"/>
              <a:t>Teoretiskt </a:t>
            </a:r>
            <a:r>
              <a:rPr lang="sv-SE" sz="8000" b="1" dirty="0" smtClean="0"/>
              <a:t>innehåll</a:t>
            </a:r>
            <a:endParaRPr dirty="0"/>
          </a:p>
        </p:txBody>
      </p:sp>
      <p:grpSp>
        <p:nvGrpSpPr>
          <p:cNvPr id="156" name="Google Shape;156;p6"/>
          <p:cNvGrpSpPr/>
          <p:nvPr/>
        </p:nvGrpSpPr>
        <p:grpSpPr>
          <a:xfrm>
            <a:off x="17602963" y="2521870"/>
            <a:ext cx="876228" cy="1543298"/>
            <a:chOff x="0" y="-38100"/>
            <a:chExt cx="230776" cy="406465"/>
          </a:xfrm>
        </p:grpSpPr>
        <p:sp>
          <p:nvSpPr>
            <p:cNvPr id="157" name="Google Shape;157;p6"/>
            <p:cNvSpPr/>
            <p:nvPr/>
          </p:nvSpPr>
          <p:spPr>
            <a:xfrm>
              <a:off x="0" y="0"/>
              <a:ext cx="230776" cy="368365"/>
            </a:xfrm>
            <a:custGeom>
              <a:avLst/>
              <a:gdLst/>
              <a:ahLst/>
              <a:cxnLst/>
              <a:rect l="l" t="t" r="r" b="b"/>
              <a:pathLst>
                <a:path w="230776" h="368365" extrusionOk="0">
                  <a:moveTo>
                    <a:pt x="0" y="0"/>
                  </a:moveTo>
                  <a:lnTo>
                    <a:pt x="230776" y="0"/>
                  </a:lnTo>
                  <a:lnTo>
                    <a:pt x="230776" y="368365"/>
                  </a:lnTo>
                  <a:lnTo>
                    <a:pt x="0" y="368365"/>
                  </a:lnTo>
                  <a:close/>
                </a:path>
              </a:pathLst>
            </a:custGeom>
            <a:solidFill>
              <a:srgbClr val="C5E7B0"/>
            </a:solidFill>
            <a:ln>
              <a:noFill/>
            </a:ln>
          </p:spPr>
        </p:sp>
        <p:sp>
          <p:nvSpPr>
            <p:cNvPr id="158" name="Google Shape;158;p6"/>
            <p:cNvSpPr txBox="1"/>
            <p:nvPr/>
          </p:nvSpPr>
          <p:spPr>
            <a:xfrm>
              <a:off x="0" y="-38100"/>
              <a:ext cx="230776" cy="40646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59" name="Google Shape;159;p6"/>
          <p:cNvSpPr txBox="1"/>
          <p:nvPr/>
        </p:nvSpPr>
        <p:spPr>
          <a:xfrm>
            <a:off x="604984" y="8801100"/>
            <a:ext cx="12349015" cy="880241"/>
          </a:xfrm>
          <a:prstGeom prst="rect">
            <a:avLst/>
          </a:prstGeom>
          <a:noFill/>
          <a:ln>
            <a:noFill/>
          </a:ln>
        </p:spPr>
        <p:txBody>
          <a:bodyPr spcFirstLastPara="1" wrap="square" lIns="0" tIns="0" rIns="0" bIns="0" anchor="t" anchorCtr="0">
            <a:spAutoFit/>
          </a:bodyPr>
          <a:lstStyle/>
          <a:p>
            <a:pPr lvl="0">
              <a:lnSpc>
                <a:spcPct val="130431"/>
              </a:lnSpc>
            </a:pPr>
            <a:r>
              <a:rPr lang="sv-SE" sz="4400" b="1" dirty="0"/>
              <a:t>Avsnitt 1: Centrala begrepp och </a:t>
            </a:r>
            <a:r>
              <a:rPr lang="sv-SE" sz="4400" b="1" dirty="0" smtClean="0"/>
              <a:t>definitioner</a:t>
            </a:r>
            <a:endParaRPr dirty="0"/>
          </a:p>
        </p:txBody>
      </p:sp>
      <p:sp>
        <p:nvSpPr>
          <p:cNvPr id="160" name="Google Shape;160;p6"/>
          <p:cNvSpPr txBox="1"/>
          <p:nvPr/>
        </p:nvSpPr>
        <p:spPr>
          <a:xfrm>
            <a:off x="120316" y="5463886"/>
            <a:ext cx="4299284" cy="1337033"/>
          </a:xfrm>
          <a:prstGeom prst="rect">
            <a:avLst/>
          </a:prstGeom>
          <a:noFill/>
          <a:ln>
            <a:noFill/>
          </a:ln>
        </p:spPr>
        <p:txBody>
          <a:bodyPr spcFirstLastPara="1" wrap="square" lIns="0" tIns="0" rIns="0" bIns="0" anchor="t" anchorCtr="0">
            <a:spAutoFit/>
          </a:bodyPr>
          <a:lstStyle/>
          <a:p>
            <a:pPr lvl="0" algn="ctr">
              <a:lnSpc>
                <a:spcPct val="180750"/>
              </a:lnSpc>
            </a:pPr>
            <a:r>
              <a:rPr lang="sv-SE" sz="2400" dirty="0"/>
              <a:t>Introduktion till slutna kretslopp i regenerativt jordbruk (RA).</a:t>
            </a:r>
            <a:endParaRPr dirty="0"/>
          </a:p>
        </p:txBody>
      </p:sp>
      <p:sp>
        <p:nvSpPr>
          <p:cNvPr id="161" name="Google Shape;161;p6"/>
          <p:cNvSpPr txBox="1"/>
          <p:nvPr/>
        </p:nvSpPr>
        <p:spPr>
          <a:xfrm>
            <a:off x="4419600" y="5486746"/>
            <a:ext cx="4419600" cy="2005549"/>
          </a:xfrm>
          <a:prstGeom prst="rect">
            <a:avLst/>
          </a:prstGeom>
          <a:noFill/>
          <a:ln>
            <a:noFill/>
          </a:ln>
        </p:spPr>
        <p:txBody>
          <a:bodyPr spcFirstLastPara="1" wrap="square" lIns="0" tIns="0" rIns="0" bIns="0" anchor="t" anchorCtr="0">
            <a:spAutoFit/>
          </a:bodyPr>
          <a:lstStyle/>
          <a:p>
            <a:pPr lvl="0" algn="ctr">
              <a:lnSpc>
                <a:spcPct val="180750"/>
              </a:lnSpc>
            </a:pPr>
            <a:r>
              <a:rPr lang="en-US" sz="2400" dirty="0"/>
              <a:t>V</a:t>
            </a:r>
            <a:r>
              <a:rPr lang="sv-SE" sz="2400" dirty="0" err="1" smtClean="0"/>
              <a:t>iktiga</a:t>
            </a:r>
            <a:r>
              <a:rPr lang="sv-SE" sz="2400" dirty="0" smtClean="0"/>
              <a:t> </a:t>
            </a:r>
            <a:r>
              <a:rPr lang="sv-SE" sz="2400" dirty="0"/>
              <a:t>fördelar/utfall av slutna kretslopp i RA</a:t>
            </a:r>
            <a:endParaRPr dirty="0"/>
          </a:p>
          <a:p>
            <a:pPr marL="0" marR="0" lvl="0" indent="0" algn="ctr" rtl="0">
              <a:lnSpc>
                <a:spcPct val="180750"/>
              </a:lnSpc>
              <a:spcBef>
                <a:spcPts val="0"/>
              </a:spcBef>
              <a:spcAft>
                <a:spcPts val="0"/>
              </a:spcAft>
              <a:buNone/>
            </a:pPr>
            <a:r>
              <a:rPr lang="en-US" sz="2400" b="0" i="0" u="none" strike="noStrike" cap="none" dirty="0">
                <a:solidFill>
                  <a:srgbClr val="000000"/>
                </a:solidFill>
                <a:latin typeface="Arial"/>
                <a:ea typeface="Arial"/>
                <a:cs typeface="Arial"/>
                <a:sym typeface="Arial"/>
              </a:rPr>
              <a:t> </a:t>
            </a:r>
            <a:endParaRPr dirty="0"/>
          </a:p>
        </p:txBody>
      </p:sp>
      <p:sp>
        <p:nvSpPr>
          <p:cNvPr id="162" name="Google Shape;162;p6"/>
          <p:cNvSpPr txBox="1"/>
          <p:nvPr/>
        </p:nvSpPr>
        <p:spPr>
          <a:xfrm>
            <a:off x="8732523" y="5463885"/>
            <a:ext cx="4754878" cy="668516"/>
          </a:xfrm>
          <a:prstGeom prst="rect">
            <a:avLst/>
          </a:prstGeom>
          <a:noFill/>
          <a:ln>
            <a:noFill/>
          </a:ln>
        </p:spPr>
        <p:txBody>
          <a:bodyPr spcFirstLastPara="1" wrap="square" lIns="0" tIns="0" rIns="0" bIns="0" anchor="t" anchorCtr="0">
            <a:spAutoFit/>
          </a:bodyPr>
          <a:lstStyle/>
          <a:p>
            <a:pPr lvl="0" algn="ctr">
              <a:lnSpc>
                <a:spcPct val="180750"/>
              </a:lnSpc>
            </a:pPr>
            <a:r>
              <a:rPr lang="sv-SE" sz="2400" dirty="0"/>
              <a:t>Insatsmedel i slutna kretslopp i </a:t>
            </a:r>
            <a:r>
              <a:rPr lang="sv-SE" sz="2400" dirty="0" smtClean="0"/>
              <a:t>RA</a:t>
            </a:r>
            <a:endParaRPr dirty="0"/>
          </a:p>
        </p:txBody>
      </p:sp>
      <p:sp>
        <p:nvSpPr>
          <p:cNvPr id="163" name="Google Shape;163;p6"/>
          <p:cNvSpPr txBox="1"/>
          <p:nvPr/>
        </p:nvSpPr>
        <p:spPr>
          <a:xfrm>
            <a:off x="13639800" y="5441024"/>
            <a:ext cx="4516942" cy="1337033"/>
          </a:xfrm>
          <a:prstGeom prst="rect">
            <a:avLst/>
          </a:prstGeom>
          <a:noFill/>
          <a:ln>
            <a:noFill/>
          </a:ln>
        </p:spPr>
        <p:txBody>
          <a:bodyPr spcFirstLastPara="1" wrap="square" lIns="0" tIns="0" rIns="0" bIns="0" anchor="t" anchorCtr="0">
            <a:spAutoFit/>
          </a:bodyPr>
          <a:lstStyle/>
          <a:p>
            <a:pPr lvl="0" algn="ctr">
              <a:lnSpc>
                <a:spcPct val="180750"/>
              </a:lnSpc>
            </a:pPr>
            <a:r>
              <a:rPr lang="sv-SE" sz="2400" dirty="0"/>
              <a:t>Utformning/exempel på slutna kretslopp i </a:t>
            </a:r>
            <a:r>
              <a:rPr lang="sv-SE" sz="2400" dirty="0" smtClean="0"/>
              <a:t>RA</a:t>
            </a:r>
            <a:endParaRPr dirty="0"/>
          </a:p>
        </p:txBody>
      </p:sp>
      <p:sp>
        <p:nvSpPr>
          <p:cNvPr id="164" name="Google Shape;164;p6"/>
          <p:cNvSpPr/>
          <p:nvPr/>
        </p:nvSpPr>
        <p:spPr>
          <a:xfrm>
            <a:off x="152400" y="2095500"/>
            <a:ext cx="3962400" cy="3138971"/>
          </a:xfrm>
          <a:prstGeom prst="triangle">
            <a:avLst>
              <a:gd name="adj" fmla="val 50000"/>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600" b="0" i="0" u="none" strike="noStrike" cap="none">
                <a:solidFill>
                  <a:schemeClr val="lt1"/>
                </a:solidFill>
                <a:latin typeface="Calibri"/>
                <a:ea typeface="Calibri"/>
                <a:cs typeface="Calibri"/>
                <a:sym typeface="Calibri"/>
              </a:rPr>
              <a:t>1</a:t>
            </a:r>
            <a:endParaRPr/>
          </a:p>
        </p:txBody>
      </p:sp>
      <p:sp>
        <p:nvSpPr>
          <p:cNvPr id="165" name="Google Shape;165;p6"/>
          <p:cNvSpPr/>
          <p:nvPr/>
        </p:nvSpPr>
        <p:spPr>
          <a:xfrm>
            <a:off x="4648200" y="2118360"/>
            <a:ext cx="3962400" cy="3138971"/>
          </a:xfrm>
          <a:prstGeom prst="triangle">
            <a:avLst>
              <a:gd name="adj" fmla="val 50000"/>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600" b="0" i="0" u="none" strike="noStrike" cap="none">
                <a:solidFill>
                  <a:schemeClr val="lt1"/>
                </a:solidFill>
                <a:latin typeface="Calibri"/>
                <a:ea typeface="Calibri"/>
                <a:cs typeface="Calibri"/>
                <a:sym typeface="Calibri"/>
              </a:rPr>
              <a:t>2</a:t>
            </a:r>
            <a:endParaRPr/>
          </a:p>
        </p:txBody>
      </p:sp>
      <p:sp>
        <p:nvSpPr>
          <p:cNvPr id="166" name="Google Shape;166;p6"/>
          <p:cNvSpPr/>
          <p:nvPr/>
        </p:nvSpPr>
        <p:spPr>
          <a:xfrm>
            <a:off x="8991600" y="2141221"/>
            <a:ext cx="3962400" cy="3138971"/>
          </a:xfrm>
          <a:prstGeom prst="triangle">
            <a:avLst>
              <a:gd name="adj" fmla="val 50000"/>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600" b="0" i="0" u="none" strike="noStrike" cap="none">
                <a:solidFill>
                  <a:schemeClr val="lt1"/>
                </a:solidFill>
                <a:latin typeface="Calibri"/>
                <a:ea typeface="Calibri"/>
                <a:cs typeface="Calibri"/>
                <a:sym typeface="Calibri"/>
              </a:rPr>
              <a:t>3</a:t>
            </a:r>
            <a:endParaRPr/>
          </a:p>
        </p:txBody>
      </p:sp>
      <p:sp>
        <p:nvSpPr>
          <p:cNvPr id="167" name="Google Shape;167;p6"/>
          <p:cNvSpPr/>
          <p:nvPr/>
        </p:nvSpPr>
        <p:spPr>
          <a:xfrm>
            <a:off x="13792200" y="2095500"/>
            <a:ext cx="3962400" cy="3138971"/>
          </a:xfrm>
          <a:prstGeom prst="triangle">
            <a:avLst>
              <a:gd name="adj" fmla="val 50000"/>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600" b="0" i="0" u="none" strike="noStrike" cap="none">
                <a:solidFill>
                  <a:schemeClr val="lt1"/>
                </a:solidFill>
                <a:latin typeface="Calibri"/>
                <a:ea typeface="Calibri"/>
                <a:cs typeface="Calibri"/>
                <a:sym typeface="Calibri"/>
              </a:rPr>
              <a:t>4</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grpSp>
        <p:nvGrpSpPr>
          <p:cNvPr id="181" name="Google Shape;181;p6"/>
          <p:cNvGrpSpPr/>
          <p:nvPr/>
        </p:nvGrpSpPr>
        <p:grpSpPr>
          <a:xfrm>
            <a:off x="0" y="8197609"/>
            <a:ext cx="18288000" cy="2089391"/>
            <a:chOff x="0" y="-38100"/>
            <a:chExt cx="4816593" cy="550292"/>
          </a:xfrm>
        </p:grpSpPr>
        <p:sp>
          <p:nvSpPr>
            <p:cNvPr id="182" name="Google Shape;182;p6"/>
            <p:cNvSpPr/>
            <p:nvPr/>
          </p:nvSpPr>
          <p:spPr>
            <a:xfrm>
              <a:off x="0" y="0"/>
              <a:ext cx="4816592" cy="512192"/>
            </a:xfrm>
            <a:custGeom>
              <a:avLst/>
              <a:gdLst/>
              <a:ahLst/>
              <a:cxnLst/>
              <a:rect l="l" t="t" r="r" b="b"/>
              <a:pathLst>
                <a:path w="4816592" h="512192" extrusionOk="0">
                  <a:moveTo>
                    <a:pt x="0" y="0"/>
                  </a:moveTo>
                  <a:lnTo>
                    <a:pt x="4816592" y="0"/>
                  </a:lnTo>
                  <a:lnTo>
                    <a:pt x="4816592" y="512192"/>
                  </a:lnTo>
                  <a:lnTo>
                    <a:pt x="0" y="512192"/>
                  </a:lnTo>
                  <a:close/>
                </a:path>
              </a:pathLst>
            </a:custGeom>
            <a:solidFill>
              <a:srgbClr val="85B27A"/>
            </a:solidFill>
            <a:ln>
              <a:noFill/>
            </a:ln>
          </p:spPr>
        </p:sp>
        <p:sp>
          <p:nvSpPr>
            <p:cNvPr id="183" name="Google Shape;183;p6"/>
            <p:cNvSpPr txBox="1"/>
            <p:nvPr/>
          </p:nvSpPr>
          <p:spPr>
            <a:xfrm>
              <a:off x="0" y="-38100"/>
              <a:ext cx="4816593" cy="550292"/>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84" name="Google Shape;184;p6"/>
          <p:cNvSpPr txBox="1"/>
          <p:nvPr/>
        </p:nvSpPr>
        <p:spPr>
          <a:xfrm>
            <a:off x="1028700" y="523600"/>
            <a:ext cx="16116300" cy="677108"/>
          </a:xfrm>
          <a:prstGeom prst="rect">
            <a:avLst/>
          </a:prstGeom>
          <a:noFill/>
          <a:ln>
            <a:noFill/>
          </a:ln>
        </p:spPr>
        <p:txBody>
          <a:bodyPr spcFirstLastPara="1" wrap="square" lIns="0" tIns="0" rIns="0" bIns="0" anchor="t" anchorCtr="0">
            <a:spAutoFit/>
          </a:bodyPr>
          <a:lstStyle/>
          <a:p>
            <a:pPr lvl="0" algn="ctr">
              <a:buSzPts val="4400"/>
            </a:pPr>
            <a:r>
              <a:rPr lang="en-US" sz="4400" b="1" dirty="0" err="1">
                <a:solidFill>
                  <a:schemeClr val="dk1"/>
                </a:solidFill>
                <a:latin typeface="Calibri"/>
                <a:ea typeface="Calibri"/>
                <a:cs typeface="Calibri"/>
                <a:sym typeface="Calibri"/>
              </a:rPr>
              <a:t>Vad</a:t>
            </a:r>
            <a:r>
              <a:rPr lang="en-US" sz="4400" b="1" dirty="0">
                <a:solidFill>
                  <a:schemeClr val="dk1"/>
                </a:solidFill>
                <a:latin typeface="Calibri"/>
                <a:ea typeface="Calibri"/>
                <a:cs typeface="Calibri"/>
                <a:sym typeface="Calibri"/>
              </a:rPr>
              <a:t> </a:t>
            </a:r>
            <a:r>
              <a:rPr lang="en-US" sz="4400" b="1" dirty="0" err="1">
                <a:solidFill>
                  <a:schemeClr val="dk1"/>
                </a:solidFill>
                <a:latin typeface="Calibri"/>
                <a:ea typeface="Calibri"/>
                <a:cs typeface="Calibri"/>
                <a:sym typeface="Calibri"/>
              </a:rPr>
              <a:t>är</a:t>
            </a:r>
            <a:r>
              <a:rPr lang="en-US" sz="4400" b="1" dirty="0">
                <a:solidFill>
                  <a:schemeClr val="dk1"/>
                </a:solidFill>
                <a:latin typeface="Calibri"/>
                <a:ea typeface="Calibri"/>
                <a:cs typeface="Calibri"/>
                <a:sym typeface="Calibri"/>
              </a:rPr>
              <a:t> </a:t>
            </a:r>
            <a:r>
              <a:rPr lang="en-US" sz="4400" b="1" dirty="0" err="1">
                <a:solidFill>
                  <a:schemeClr val="dk1"/>
                </a:solidFill>
                <a:latin typeface="Calibri"/>
                <a:ea typeface="Calibri"/>
                <a:cs typeface="Calibri"/>
                <a:sym typeface="Calibri"/>
              </a:rPr>
              <a:t>regenerativt</a:t>
            </a:r>
            <a:r>
              <a:rPr lang="en-US" sz="4400" b="1" dirty="0">
                <a:solidFill>
                  <a:schemeClr val="dk1"/>
                </a:solidFill>
                <a:latin typeface="Calibri"/>
                <a:ea typeface="Calibri"/>
                <a:cs typeface="Calibri"/>
                <a:sym typeface="Calibri"/>
              </a:rPr>
              <a:t> </a:t>
            </a:r>
            <a:r>
              <a:rPr lang="en-US" sz="4400" b="1" dirty="0" err="1">
                <a:solidFill>
                  <a:schemeClr val="dk1"/>
                </a:solidFill>
                <a:latin typeface="Calibri"/>
                <a:ea typeface="Calibri"/>
                <a:cs typeface="Calibri"/>
                <a:sym typeface="Calibri"/>
              </a:rPr>
              <a:t>jordbruk</a:t>
            </a:r>
            <a:r>
              <a:rPr lang="en-US" sz="4400" b="1" dirty="0">
                <a:solidFill>
                  <a:schemeClr val="dk1"/>
                </a:solidFill>
                <a:latin typeface="Calibri"/>
                <a:ea typeface="Calibri"/>
                <a:cs typeface="Calibri"/>
                <a:sym typeface="Calibri"/>
              </a:rPr>
              <a:t>?</a:t>
            </a:r>
            <a:endParaRPr sz="4400" b="1" i="0" u="none" strike="noStrike" cap="none" dirty="0">
              <a:solidFill>
                <a:srgbClr val="000000"/>
              </a:solidFill>
              <a:latin typeface="Arial"/>
              <a:ea typeface="Arial"/>
              <a:cs typeface="Arial"/>
              <a:sym typeface="Arial"/>
            </a:endParaRPr>
          </a:p>
        </p:txBody>
      </p:sp>
      <p:grpSp>
        <p:nvGrpSpPr>
          <p:cNvPr id="185" name="Google Shape;185;p6"/>
          <p:cNvGrpSpPr/>
          <p:nvPr/>
        </p:nvGrpSpPr>
        <p:grpSpPr>
          <a:xfrm>
            <a:off x="17602963" y="2521870"/>
            <a:ext cx="876228" cy="1543298"/>
            <a:chOff x="0" y="-38100"/>
            <a:chExt cx="230776" cy="406465"/>
          </a:xfrm>
        </p:grpSpPr>
        <p:sp>
          <p:nvSpPr>
            <p:cNvPr id="186" name="Google Shape;186;p6"/>
            <p:cNvSpPr/>
            <p:nvPr/>
          </p:nvSpPr>
          <p:spPr>
            <a:xfrm>
              <a:off x="0" y="0"/>
              <a:ext cx="230776" cy="368365"/>
            </a:xfrm>
            <a:custGeom>
              <a:avLst/>
              <a:gdLst/>
              <a:ahLst/>
              <a:cxnLst/>
              <a:rect l="l" t="t" r="r" b="b"/>
              <a:pathLst>
                <a:path w="230776" h="368365" extrusionOk="0">
                  <a:moveTo>
                    <a:pt x="0" y="0"/>
                  </a:moveTo>
                  <a:lnTo>
                    <a:pt x="230776" y="0"/>
                  </a:lnTo>
                  <a:lnTo>
                    <a:pt x="230776" y="368365"/>
                  </a:lnTo>
                  <a:lnTo>
                    <a:pt x="0" y="368365"/>
                  </a:lnTo>
                  <a:close/>
                </a:path>
              </a:pathLst>
            </a:custGeom>
            <a:solidFill>
              <a:srgbClr val="C5E7B0"/>
            </a:solidFill>
            <a:ln>
              <a:noFill/>
            </a:ln>
          </p:spPr>
        </p:sp>
        <p:sp>
          <p:nvSpPr>
            <p:cNvPr id="187" name="Google Shape;187;p6"/>
            <p:cNvSpPr txBox="1"/>
            <p:nvPr/>
          </p:nvSpPr>
          <p:spPr>
            <a:xfrm>
              <a:off x="0" y="-38100"/>
              <a:ext cx="230776" cy="40646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88" name="Google Shape;188;p6"/>
          <p:cNvSpPr/>
          <p:nvPr/>
        </p:nvSpPr>
        <p:spPr>
          <a:xfrm>
            <a:off x="0" y="8342270"/>
            <a:ext cx="2819400" cy="1944730"/>
          </a:xfrm>
          <a:prstGeom prst="triangle">
            <a:avLst>
              <a:gd name="adj" fmla="val 50000"/>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chemeClr val="lt1"/>
                </a:solidFill>
                <a:latin typeface="Calibri"/>
                <a:ea typeface="Calibri"/>
                <a:cs typeface="Calibri"/>
                <a:sym typeface="Calibri"/>
              </a:rPr>
              <a:t>1</a:t>
            </a:r>
            <a:endParaRPr sz="2400" b="0" i="0" u="none" strike="noStrike" cap="none">
              <a:solidFill>
                <a:schemeClr val="lt1"/>
              </a:solidFill>
              <a:latin typeface="Calibri"/>
              <a:ea typeface="Calibri"/>
              <a:cs typeface="Calibri"/>
              <a:sym typeface="Calibri"/>
            </a:endParaRPr>
          </a:p>
        </p:txBody>
      </p:sp>
      <p:sp>
        <p:nvSpPr>
          <p:cNvPr id="189" name="Google Shape;189;p6"/>
          <p:cNvSpPr/>
          <p:nvPr/>
        </p:nvSpPr>
        <p:spPr>
          <a:xfrm>
            <a:off x="285750" y="1444652"/>
            <a:ext cx="17602200" cy="1077218"/>
          </a:xfrm>
          <a:prstGeom prst="rect">
            <a:avLst/>
          </a:prstGeom>
          <a:noFill/>
          <a:ln>
            <a:noFill/>
          </a:ln>
        </p:spPr>
        <p:txBody>
          <a:bodyPr spcFirstLastPara="1" wrap="square" lIns="91425" tIns="45700" rIns="91425" bIns="45700" anchor="t" anchorCtr="0">
            <a:spAutoFit/>
          </a:bodyPr>
          <a:lstStyle/>
          <a:p>
            <a:pPr lvl="0">
              <a:buSzPts val="3200"/>
            </a:pPr>
            <a:r>
              <a:rPr lang="sv-SE" sz="3200" dirty="0">
                <a:solidFill>
                  <a:schemeClr val="dk1"/>
                </a:solidFill>
                <a:latin typeface="Calibri"/>
                <a:ea typeface="Calibri"/>
                <a:cs typeface="Calibri"/>
                <a:sym typeface="Calibri"/>
              </a:rPr>
              <a:t>Ett system av </a:t>
            </a:r>
            <a:r>
              <a:rPr lang="sv-SE" sz="3200" dirty="0" err="1">
                <a:solidFill>
                  <a:schemeClr val="dk1"/>
                </a:solidFill>
                <a:latin typeface="Calibri"/>
                <a:ea typeface="Calibri"/>
                <a:cs typeface="Calibri"/>
                <a:sym typeface="Calibri"/>
              </a:rPr>
              <a:t>jordbruksprinciper</a:t>
            </a:r>
            <a:r>
              <a:rPr lang="sv-SE" sz="3200" dirty="0">
                <a:solidFill>
                  <a:schemeClr val="dk1"/>
                </a:solidFill>
                <a:latin typeface="Calibri"/>
                <a:ea typeface="Calibri"/>
                <a:cs typeface="Calibri"/>
                <a:sym typeface="Calibri"/>
              </a:rPr>
              <a:t> och praktiker som syftar till att förbättra jordhälsa, biologisk mångfald och </a:t>
            </a:r>
            <a:r>
              <a:rPr lang="sv-SE" sz="3200" dirty="0" err="1">
                <a:solidFill>
                  <a:schemeClr val="dk1"/>
                </a:solidFill>
                <a:latin typeface="Calibri"/>
                <a:ea typeface="Calibri"/>
                <a:cs typeface="Calibri"/>
                <a:sym typeface="Calibri"/>
              </a:rPr>
              <a:t>ekosystemresiliens</a:t>
            </a:r>
            <a:r>
              <a:rPr lang="sv-SE" sz="3200" dirty="0">
                <a:solidFill>
                  <a:schemeClr val="dk1"/>
                </a:solidFill>
                <a:latin typeface="Calibri"/>
                <a:ea typeface="Calibri"/>
                <a:cs typeface="Calibri"/>
                <a:sym typeface="Calibri"/>
              </a:rPr>
              <a:t> samtidigt som skördarna maximeras</a:t>
            </a:r>
            <a:r>
              <a:rPr lang="sv-SE" sz="3200" dirty="0" smtClean="0">
                <a:solidFill>
                  <a:schemeClr val="dk1"/>
                </a:solidFill>
                <a:latin typeface="Calibri"/>
                <a:ea typeface="Calibri"/>
                <a:cs typeface="Calibri"/>
                <a:sym typeface="Calibri"/>
              </a:rPr>
              <a:t>.</a:t>
            </a:r>
            <a:endParaRPr sz="3200" b="0" i="0" u="none" strike="noStrike" cap="none" dirty="0">
              <a:solidFill>
                <a:schemeClr val="dk1"/>
              </a:solidFill>
              <a:latin typeface="Calibri"/>
              <a:ea typeface="Calibri"/>
              <a:cs typeface="Calibri"/>
              <a:sym typeface="Calibri"/>
            </a:endParaRPr>
          </a:p>
        </p:txBody>
      </p:sp>
      <p:sp>
        <p:nvSpPr>
          <p:cNvPr id="190" name="Google Shape;190;p6"/>
          <p:cNvSpPr/>
          <p:nvPr/>
        </p:nvSpPr>
        <p:spPr>
          <a:xfrm>
            <a:off x="2834207" y="8703695"/>
            <a:ext cx="15206870" cy="1077218"/>
          </a:xfrm>
          <a:prstGeom prst="rect">
            <a:avLst/>
          </a:prstGeom>
          <a:noFill/>
          <a:ln>
            <a:noFill/>
          </a:ln>
        </p:spPr>
        <p:txBody>
          <a:bodyPr spcFirstLastPara="1" wrap="square" lIns="91425" tIns="45700" rIns="91425" bIns="45700" anchor="t" anchorCtr="0">
            <a:spAutoFit/>
          </a:bodyPr>
          <a:lstStyle/>
          <a:p>
            <a:pPr lvl="0">
              <a:buSzPts val="3200"/>
            </a:pPr>
            <a:r>
              <a:rPr lang="sv-SE" sz="3200" b="1" dirty="0" err="1">
                <a:solidFill>
                  <a:schemeClr val="dk1"/>
                </a:solidFill>
                <a:latin typeface="Calibri"/>
                <a:ea typeface="Calibri"/>
                <a:cs typeface="Calibri"/>
                <a:sym typeface="Calibri"/>
              </a:rPr>
              <a:t>Kärnprinciper</a:t>
            </a:r>
            <a:r>
              <a:rPr lang="sv-SE" sz="3200" b="1" dirty="0">
                <a:solidFill>
                  <a:schemeClr val="dk1"/>
                </a:solidFill>
                <a:latin typeface="Calibri"/>
                <a:ea typeface="Calibri"/>
                <a:cs typeface="Calibri"/>
                <a:sym typeface="Calibri"/>
              </a:rPr>
              <a:t>: </a:t>
            </a:r>
            <a:r>
              <a:rPr lang="sv-SE" sz="3200" dirty="0">
                <a:solidFill>
                  <a:schemeClr val="dk1"/>
                </a:solidFill>
                <a:latin typeface="Calibri"/>
                <a:ea typeface="Calibri"/>
                <a:cs typeface="Calibri"/>
                <a:sym typeface="Calibri"/>
              </a:rPr>
              <a:t>Praktiker innefattar minimal jordbearbetning, växtföljd, täckgrödor samt integrering av boskap för att efterlikna naturliga </a:t>
            </a:r>
            <a:r>
              <a:rPr lang="sv-SE" sz="3200" dirty="0" err="1" smtClean="0">
                <a:solidFill>
                  <a:schemeClr val="dk1"/>
                </a:solidFill>
                <a:latin typeface="Calibri"/>
                <a:ea typeface="Calibri"/>
                <a:cs typeface="Calibri"/>
                <a:sym typeface="Calibri"/>
              </a:rPr>
              <a:t>ekosysystem</a:t>
            </a:r>
            <a:endParaRPr sz="3200" i="0" u="none" strike="noStrike" cap="none" dirty="0">
              <a:solidFill>
                <a:schemeClr val="dk1"/>
              </a:solidFill>
              <a:latin typeface="Calibri"/>
              <a:ea typeface="Calibri"/>
              <a:cs typeface="Calibri"/>
              <a:sym typeface="Calibri"/>
            </a:endParaRPr>
          </a:p>
        </p:txBody>
      </p:sp>
      <p:sp>
        <p:nvSpPr>
          <p:cNvPr id="191" name="Google Shape;191;p6"/>
          <p:cNvSpPr txBox="1"/>
          <p:nvPr/>
        </p:nvSpPr>
        <p:spPr>
          <a:xfrm>
            <a:off x="3940792" y="3788993"/>
            <a:ext cx="8181111" cy="1529246"/>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4400"/>
              <a:buFont typeface="Calibri"/>
              <a:buNone/>
            </a:pPr>
            <a:r>
              <a:rPr lang="en-US" sz="4400" b="0" i="0" u="none" strike="noStrike" cap="none">
                <a:solidFill>
                  <a:schemeClr val="dk1"/>
                </a:solidFill>
                <a:latin typeface="Calibri"/>
                <a:ea typeface="Calibri"/>
                <a:cs typeface="Calibri"/>
                <a:sym typeface="Calibri"/>
              </a:rPr>
              <a:t>Principer</a:t>
            </a:r>
            <a:endParaRPr sz="4400" b="0" i="0" u="none" strike="noStrike" cap="none">
              <a:solidFill>
                <a:schemeClr val="dk1"/>
              </a:solidFill>
              <a:latin typeface="Calibri"/>
              <a:ea typeface="Calibri"/>
              <a:cs typeface="Calibri"/>
              <a:sym typeface="Calibri"/>
            </a:endParaRPr>
          </a:p>
        </p:txBody>
      </p:sp>
      <p:cxnSp>
        <p:nvCxnSpPr>
          <p:cNvPr id="192" name="Google Shape;192;p6"/>
          <p:cNvCxnSpPr/>
          <p:nvPr/>
        </p:nvCxnSpPr>
        <p:spPr>
          <a:xfrm>
            <a:off x="2767449" y="5259588"/>
            <a:ext cx="0" cy="1162594"/>
          </a:xfrm>
          <a:prstGeom prst="straightConnector1">
            <a:avLst/>
          </a:prstGeom>
          <a:noFill/>
          <a:ln w="76200" cap="flat" cmpd="sng">
            <a:solidFill>
              <a:srgbClr val="E5B8B7"/>
            </a:solidFill>
            <a:prstDash val="solid"/>
            <a:round/>
            <a:headEnd type="none" w="sm" len="sm"/>
            <a:tailEnd type="none" w="sm" len="sm"/>
          </a:ln>
        </p:spPr>
      </p:cxnSp>
      <p:cxnSp>
        <p:nvCxnSpPr>
          <p:cNvPr id="193" name="Google Shape;193;p6"/>
          <p:cNvCxnSpPr/>
          <p:nvPr/>
        </p:nvCxnSpPr>
        <p:spPr>
          <a:xfrm>
            <a:off x="5767709" y="5273891"/>
            <a:ext cx="0" cy="2052000"/>
          </a:xfrm>
          <a:prstGeom prst="straightConnector1">
            <a:avLst/>
          </a:prstGeom>
          <a:noFill/>
          <a:ln w="76200" cap="flat" cmpd="sng">
            <a:solidFill>
              <a:srgbClr val="E5B8B7"/>
            </a:solidFill>
            <a:prstDash val="solid"/>
            <a:round/>
            <a:headEnd type="none" w="sm" len="sm"/>
            <a:tailEnd type="none" w="sm" len="sm"/>
          </a:ln>
        </p:spPr>
      </p:cxnSp>
      <p:cxnSp>
        <p:nvCxnSpPr>
          <p:cNvPr id="194" name="Google Shape;194;p6"/>
          <p:cNvCxnSpPr/>
          <p:nvPr/>
        </p:nvCxnSpPr>
        <p:spPr>
          <a:xfrm>
            <a:off x="8709600" y="5390353"/>
            <a:ext cx="0" cy="1162594"/>
          </a:xfrm>
          <a:prstGeom prst="straightConnector1">
            <a:avLst/>
          </a:prstGeom>
          <a:noFill/>
          <a:ln w="76200" cap="flat" cmpd="sng">
            <a:solidFill>
              <a:srgbClr val="E5B8B7"/>
            </a:solidFill>
            <a:prstDash val="solid"/>
            <a:round/>
            <a:headEnd type="none" w="sm" len="sm"/>
            <a:tailEnd type="none" w="sm" len="sm"/>
          </a:ln>
        </p:spPr>
      </p:cxnSp>
      <p:cxnSp>
        <p:nvCxnSpPr>
          <p:cNvPr id="195" name="Google Shape;195;p6"/>
          <p:cNvCxnSpPr/>
          <p:nvPr/>
        </p:nvCxnSpPr>
        <p:spPr>
          <a:xfrm>
            <a:off x="11502348" y="5377500"/>
            <a:ext cx="0" cy="2052000"/>
          </a:xfrm>
          <a:prstGeom prst="straightConnector1">
            <a:avLst/>
          </a:prstGeom>
          <a:noFill/>
          <a:ln w="76200" cap="flat" cmpd="sng">
            <a:solidFill>
              <a:srgbClr val="E5B8B7"/>
            </a:solidFill>
            <a:prstDash val="solid"/>
            <a:round/>
            <a:headEnd type="none" w="sm" len="sm"/>
            <a:tailEnd type="none" w="sm" len="sm"/>
          </a:ln>
        </p:spPr>
      </p:cxnSp>
      <p:cxnSp>
        <p:nvCxnSpPr>
          <p:cNvPr id="196" name="Google Shape;196;p6"/>
          <p:cNvCxnSpPr/>
          <p:nvPr/>
        </p:nvCxnSpPr>
        <p:spPr>
          <a:xfrm>
            <a:off x="14631460" y="5308381"/>
            <a:ext cx="0" cy="1162594"/>
          </a:xfrm>
          <a:prstGeom prst="straightConnector1">
            <a:avLst/>
          </a:prstGeom>
          <a:noFill/>
          <a:ln w="76200" cap="flat" cmpd="sng">
            <a:solidFill>
              <a:srgbClr val="E5B8B7"/>
            </a:solidFill>
            <a:prstDash val="solid"/>
            <a:round/>
            <a:headEnd type="none" w="sm" len="sm"/>
            <a:tailEnd type="none" w="sm" len="sm"/>
          </a:ln>
        </p:spPr>
      </p:cxnSp>
      <p:sp>
        <p:nvSpPr>
          <p:cNvPr id="197" name="Google Shape;197;p6"/>
          <p:cNvSpPr/>
          <p:nvPr/>
        </p:nvSpPr>
        <p:spPr>
          <a:xfrm>
            <a:off x="442210" y="6391105"/>
            <a:ext cx="4687378" cy="461624"/>
          </a:xfrm>
          <a:prstGeom prst="rect">
            <a:avLst/>
          </a:prstGeom>
          <a:noFill/>
          <a:ln>
            <a:noFill/>
          </a:ln>
        </p:spPr>
        <p:txBody>
          <a:bodyPr spcFirstLastPara="1" wrap="square" lIns="91425" tIns="45700" rIns="91425" bIns="45700" anchor="t" anchorCtr="0">
            <a:spAutoFit/>
          </a:bodyPr>
          <a:lstStyle/>
          <a:p>
            <a:pPr lvl="0" algn="ctr">
              <a:buSzPts val="2400"/>
            </a:pPr>
            <a:r>
              <a:rPr lang="en-US" sz="2400" b="1" dirty="0" err="1">
                <a:solidFill>
                  <a:schemeClr val="dk1"/>
                </a:solidFill>
                <a:latin typeface="Calibri"/>
                <a:ea typeface="Calibri"/>
                <a:cs typeface="Calibri"/>
                <a:sym typeface="Calibri"/>
              </a:rPr>
              <a:t>Minimera</a:t>
            </a:r>
            <a:r>
              <a:rPr lang="en-US" sz="2400" b="1" dirty="0">
                <a:solidFill>
                  <a:schemeClr val="dk1"/>
                </a:solidFill>
                <a:latin typeface="Calibri"/>
                <a:ea typeface="Calibri"/>
                <a:cs typeface="Calibri"/>
                <a:sym typeface="Calibri"/>
              </a:rPr>
              <a:t> </a:t>
            </a:r>
            <a:r>
              <a:rPr lang="en-US" sz="2400" b="1" dirty="0" err="1">
                <a:solidFill>
                  <a:schemeClr val="dk1"/>
                </a:solidFill>
                <a:latin typeface="Calibri"/>
                <a:ea typeface="Calibri"/>
                <a:cs typeface="Calibri"/>
                <a:sym typeface="Calibri"/>
              </a:rPr>
              <a:t>störningar</a:t>
            </a:r>
            <a:r>
              <a:rPr lang="en-US" sz="2400" b="1" dirty="0">
                <a:solidFill>
                  <a:schemeClr val="dk1"/>
                </a:solidFill>
                <a:latin typeface="Calibri"/>
                <a:ea typeface="Calibri"/>
                <a:cs typeface="Calibri"/>
                <a:sym typeface="Calibri"/>
              </a:rPr>
              <a:t> </a:t>
            </a:r>
            <a:r>
              <a:rPr lang="en-US" sz="2400" b="1" dirty="0" err="1">
                <a:solidFill>
                  <a:schemeClr val="dk1"/>
                </a:solidFill>
                <a:latin typeface="Calibri"/>
                <a:ea typeface="Calibri"/>
                <a:cs typeface="Calibri"/>
                <a:sym typeface="Calibri"/>
              </a:rPr>
              <a:t>av</a:t>
            </a:r>
            <a:r>
              <a:rPr lang="en-US" sz="2400" b="1" dirty="0">
                <a:solidFill>
                  <a:schemeClr val="dk1"/>
                </a:solidFill>
                <a:latin typeface="Calibri"/>
                <a:ea typeface="Calibri"/>
                <a:cs typeface="Calibri"/>
                <a:sym typeface="Calibri"/>
              </a:rPr>
              <a:t> </a:t>
            </a:r>
            <a:r>
              <a:rPr lang="en-US" sz="2400" b="1" dirty="0" err="1">
                <a:solidFill>
                  <a:schemeClr val="dk1"/>
                </a:solidFill>
                <a:latin typeface="Calibri"/>
                <a:ea typeface="Calibri"/>
                <a:cs typeface="Calibri"/>
                <a:sym typeface="Calibri"/>
              </a:rPr>
              <a:t>jorden</a:t>
            </a:r>
            <a:endParaRPr sz="3200" b="1" i="0" u="none" strike="noStrike" cap="none" dirty="0">
              <a:solidFill>
                <a:schemeClr val="dk1"/>
              </a:solidFill>
              <a:latin typeface="Calibri"/>
              <a:ea typeface="Calibri"/>
              <a:cs typeface="Calibri"/>
              <a:sym typeface="Calibri"/>
            </a:endParaRPr>
          </a:p>
        </p:txBody>
      </p:sp>
      <p:sp>
        <p:nvSpPr>
          <p:cNvPr id="198" name="Google Shape;198;p6"/>
          <p:cNvSpPr/>
          <p:nvPr/>
        </p:nvSpPr>
        <p:spPr>
          <a:xfrm>
            <a:off x="4177251" y="7304608"/>
            <a:ext cx="3252350" cy="830997"/>
          </a:xfrm>
          <a:prstGeom prst="rect">
            <a:avLst/>
          </a:prstGeom>
          <a:noFill/>
          <a:ln>
            <a:noFill/>
          </a:ln>
        </p:spPr>
        <p:txBody>
          <a:bodyPr spcFirstLastPara="1" wrap="square" lIns="91425" tIns="45700" rIns="91425" bIns="45700" anchor="t" anchorCtr="0">
            <a:spAutoFit/>
          </a:bodyPr>
          <a:lstStyle/>
          <a:p>
            <a:pPr lvl="0" algn="ctr">
              <a:buSzPts val="2400"/>
            </a:pPr>
            <a:r>
              <a:rPr lang="sv-SE" sz="2400" b="1" dirty="0">
                <a:solidFill>
                  <a:schemeClr val="dk1"/>
                </a:solidFill>
                <a:latin typeface="Calibri"/>
                <a:ea typeface="Calibri"/>
                <a:cs typeface="Calibri"/>
                <a:sym typeface="Calibri"/>
              </a:rPr>
              <a:t>Ha grödor i marken året runt</a:t>
            </a:r>
            <a:endParaRPr sz="3200" b="1" i="0" u="none" strike="noStrike" cap="none" dirty="0">
              <a:solidFill>
                <a:schemeClr val="dk1"/>
              </a:solidFill>
              <a:latin typeface="Calibri"/>
              <a:ea typeface="Calibri"/>
              <a:cs typeface="Calibri"/>
              <a:sym typeface="Calibri"/>
            </a:endParaRPr>
          </a:p>
        </p:txBody>
      </p:sp>
      <p:sp>
        <p:nvSpPr>
          <p:cNvPr id="199" name="Google Shape;199;p6"/>
          <p:cNvSpPr/>
          <p:nvPr/>
        </p:nvSpPr>
        <p:spPr>
          <a:xfrm>
            <a:off x="6629400" y="6522303"/>
            <a:ext cx="4137671" cy="830997"/>
          </a:xfrm>
          <a:prstGeom prst="rect">
            <a:avLst/>
          </a:prstGeom>
          <a:noFill/>
          <a:ln>
            <a:noFill/>
          </a:ln>
        </p:spPr>
        <p:txBody>
          <a:bodyPr spcFirstLastPara="1" wrap="square" lIns="91425" tIns="45700" rIns="91425" bIns="45700" anchor="t" anchorCtr="0">
            <a:spAutoFit/>
          </a:bodyPr>
          <a:lstStyle/>
          <a:p>
            <a:pPr lvl="0" algn="ctr">
              <a:buSzPts val="2400"/>
            </a:pPr>
            <a:r>
              <a:rPr lang="sv-SE" sz="2400" b="1" dirty="0" smtClean="0">
                <a:solidFill>
                  <a:schemeClr val="dk1"/>
                </a:solidFill>
                <a:latin typeface="Calibri"/>
                <a:ea typeface="Calibri"/>
                <a:cs typeface="Calibri"/>
                <a:sym typeface="Calibri"/>
              </a:rPr>
              <a:t>Rotera </a:t>
            </a:r>
            <a:r>
              <a:rPr lang="sv-SE" sz="2400" b="1" dirty="0">
                <a:solidFill>
                  <a:schemeClr val="dk1"/>
                </a:solidFill>
                <a:latin typeface="Calibri"/>
                <a:ea typeface="Calibri"/>
                <a:cs typeface="Calibri"/>
                <a:sym typeface="Calibri"/>
              </a:rPr>
              <a:t>olika typer av grödor över tid</a:t>
            </a:r>
            <a:endParaRPr sz="3200" b="1" i="0" u="none" strike="noStrike" cap="none" dirty="0">
              <a:solidFill>
                <a:schemeClr val="dk1"/>
              </a:solidFill>
              <a:latin typeface="Calibri"/>
              <a:ea typeface="Calibri"/>
              <a:cs typeface="Calibri"/>
              <a:sym typeface="Calibri"/>
            </a:endParaRPr>
          </a:p>
        </p:txBody>
      </p:sp>
      <p:sp>
        <p:nvSpPr>
          <p:cNvPr id="200" name="Google Shape;200;p6"/>
          <p:cNvSpPr/>
          <p:nvPr/>
        </p:nvSpPr>
        <p:spPr>
          <a:xfrm>
            <a:off x="9951600" y="7344751"/>
            <a:ext cx="2949589" cy="1200288"/>
          </a:xfrm>
          <a:prstGeom prst="rect">
            <a:avLst/>
          </a:prstGeom>
          <a:noFill/>
          <a:ln>
            <a:noFill/>
          </a:ln>
        </p:spPr>
        <p:txBody>
          <a:bodyPr spcFirstLastPara="1" wrap="square" lIns="91425" tIns="45700" rIns="91425" bIns="45700" anchor="t" anchorCtr="0">
            <a:spAutoFit/>
          </a:bodyPr>
          <a:lstStyle/>
          <a:p>
            <a:pPr lvl="0" algn="ctr">
              <a:buSzPts val="2400"/>
            </a:pPr>
            <a:r>
              <a:rPr lang="sv-SE" sz="2400" b="1" dirty="0">
                <a:solidFill>
                  <a:schemeClr val="dk1"/>
                </a:solidFill>
                <a:latin typeface="Calibri"/>
                <a:ea typeface="Calibri"/>
                <a:cs typeface="Calibri"/>
                <a:sym typeface="Calibri"/>
              </a:rPr>
              <a:t>Balanserad och exakt näringsförsörjning till grödor</a:t>
            </a:r>
            <a:endParaRPr sz="3200" b="1" i="0" u="none" strike="noStrike" cap="none" dirty="0">
              <a:solidFill>
                <a:schemeClr val="dk1"/>
              </a:solidFill>
              <a:latin typeface="Calibri"/>
              <a:ea typeface="Calibri"/>
              <a:cs typeface="Calibri"/>
              <a:sym typeface="Calibri"/>
            </a:endParaRPr>
          </a:p>
        </p:txBody>
      </p:sp>
      <p:sp>
        <p:nvSpPr>
          <p:cNvPr id="201" name="Google Shape;201;p6"/>
          <p:cNvSpPr/>
          <p:nvPr/>
        </p:nvSpPr>
        <p:spPr>
          <a:xfrm>
            <a:off x="13333156" y="6586044"/>
            <a:ext cx="2596608" cy="830997"/>
          </a:xfrm>
          <a:prstGeom prst="rect">
            <a:avLst/>
          </a:prstGeom>
          <a:noFill/>
          <a:ln>
            <a:noFill/>
          </a:ln>
        </p:spPr>
        <p:txBody>
          <a:bodyPr spcFirstLastPara="1" wrap="square" lIns="91425" tIns="45700" rIns="91425" bIns="45700" anchor="t" anchorCtr="0">
            <a:spAutoFit/>
          </a:bodyPr>
          <a:lstStyle/>
          <a:p>
            <a:pPr lvl="0" algn="ctr">
              <a:buSzPts val="2400"/>
            </a:pPr>
            <a:r>
              <a:rPr lang="sv-SE" sz="2400" b="1" dirty="0">
                <a:solidFill>
                  <a:schemeClr val="dk1"/>
                </a:solidFill>
                <a:latin typeface="Calibri"/>
                <a:ea typeface="Calibri"/>
                <a:cs typeface="Calibri"/>
                <a:sym typeface="Calibri"/>
              </a:rPr>
              <a:t>Integrera boskap när det är möjligt</a:t>
            </a:r>
            <a:endParaRPr sz="1400" b="0" i="0" u="none" strike="noStrike" cap="none" dirty="0">
              <a:solidFill>
                <a:srgbClr val="000000"/>
              </a:solidFill>
              <a:latin typeface="Arial"/>
              <a:ea typeface="Arial"/>
              <a:cs typeface="Arial"/>
              <a:sym typeface="Arial"/>
            </a:endParaRPr>
          </a:p>
        </p:txBody>
      </p:sp>
      <p:sp>
        <p:nvSpPr>
          <p:cNvPr id="202" name="Google Shape;202;p6"/>
          <p:cNvSpPr/>
          <p:nvPr/>
        </p:nvSpPr>
        <p:spPr>
          <a:xfrm>
            <a:off x="1028700" y="3406163"/>
            <a:ext cx="15392400" cy="2434722"/>
          </a:xfrm>
          <a:prstGeom prst="rect">
            <a:avLst/>
          </a:prstGeom>
          <a:gradFill>
            <a:gsLst>
              <a:gs pos="0">
                <a:srgbClr val="FFA09D"/>
              </a:gs>
              <a:gs pos="35000">
                <a:srgbClr val="FFBCBC"/>
              </a:gs>
              <a:gs pos="100000">
                <a:srgbClr val="FFE2E2"/>
              </a:gs>
            </a:gsLst>
            <a:lin ang="16200000" scaled="0"/>
          </a:gradFill>
          <a:ln w="9525" cap="flat" cmpd="sng">
            <a:solidFill>
              <a:srgbClr val="BD4B48"/>
            </a:solidFill>
            <a:prstDash val="solid"/>
            <a:round/>
            <a:headEnd type="none" w="sm" len="sm"/>
            <a:tailEnd type="none" w="sm" len="sm"/>
          </a:ln>
          <a:effectLst>
            <a:outerShdw blurRad="40000" dist="20000" dir="5400000" rotWithShape="0">
              <a:srgbClr val="000000">
                <a:alpha val="3725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03" name="Google Shape;203;p6"/>
          <p:cNvSpPr/>
          <p:nvPr/>
        </p:nvSpPr>
        <p:spPr>
          <a:xfrm rot="5400000">
            <a:off x="4856909" y="3288300"/>
            <a:ext cx="1821600" cy="2484000"/>
          </a:xfrm>
          <a:prstGeom prst="roundRect">
            <a:avLst>
              <a:gd name="adj" fmla="val 16667"/>
            </a:avLst>
          </a:prstGeom>
          <a:solidFill>
            <a:schemeClr val="lt1"/>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204" name="Google Shape;204;p6" descr="The process of the growth of radish from seed to sprout on white ..."/>
          <p:cNvPicPr preferRelativeResize="0"/>
          <p:nvPr/>
        </p:nvPicPr>
        <p:blipFill rotWithShape="1">
          <a:blip r:embed="rId3">
            <a:alphaModFix/>
          </a:blip>
          <a:srcRect t="25070"/>
          <a:stretch/>
        </p:blipFill>
        <p:spPr>
          <a:xfrm>
            <a:off x="4973128" y="3840181"/>
            <a:ext cx="1313845" cy="1476000"/>
          </a:xfrm>
          <a:prstGeom prst="rect">
            <a:avLst/>
          </a:prstGeom>
          <a:noFill/>
          <a:ln>
            <a:noFill/>
          </a:ln>
        </p:spPr>
      </p:pic>
      <p:sp>
        <p:nvSpPr>
          <p:cNvPr id="205" name="Google Shape;205;p6"/>
          <p:cNvSpPr/>
          <p:nvPr/>
        </p:nvSpPr>
        <p:spPr>
          <a:xfrm rot="5400000">
            <a:off x="7799107" y="3303023"/>
            <a:ext cx="1820986" cy="2484000"/>
          </a:xfrm>
          <a:prstGeom prst="roundRect">
            <a:avLst>
              <a:gd name="adj" fmla="val 16667"/>
            </a:avLst>
          </a:prstGeom>
          <a:solidFill>
            <a:schemeClr val="lt1"/>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206" name="Google Shape;206;p6" descr="Bakgrundsbilder : fält, odla, blomma, mat, producera, grönsak, beskära ..."/>
          <p:cNvPicPr preferRelativeResize="0"/>
          <p:nvPr/>
        </p:nvPicPr>
        <p:blipFill rotWithShape="1">
          <a:blip r:embed="rId4">
            <a:alphaModFix/>
          </a:blip>
          <a:srcRect/>
          <a:stretch/>
        </p:blipFill>
        <p:spPr>
          <a:xfrm>
            <a:off x="7566207" y="3797891"/>
            <a:ext cx="2218346" cy="1476000"/>
          </a:xfrm>
          <a:prstGeom prst="rect">
            <a:avLst/>
          </a:prstGeom>
          <a:noFill/>
          <a:ln>
            <a:noFill/>
          </a:ln>
        </p:spPr>
      </p:pic>
      <p:sp>
        <p:nvSpPr>
          <p:cNvPr id="207" name="Google Shape;207;p6"/>
          <p:cNvSpPr/>
          <p:nvPr/>
        </p:nvSpPr>
        <p:spPr>
          <a:xfrm rot="5400000">
            <a:off x="10654473" y="3303023"/>
            <a:ext cx="1820986" cy="2484000"/>
          </a:xfrm>
          <a:prstGeom prst="roundRect">
            <a:avLst>
              <a:gd name="adj" fmla="val 16667"/>
            </a:avLst>
          </a:prstGeom>
          <a:solidFill>
            <a:schemeClr val="lt1"/>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08" name="Google Shape;208;p6"/>
          <p:cNvSpPr/>
          <p:nvPr/>
        </p:nvSpPr>
        <p:spPr>
          <a:xfrm rot="5400000">
            <a:off x="1885800" y="3303023"/>
            <a:ext cx="1821600" cy="2484000"/>
          </a:xfrm>
          <a:prstGeom prst="roundRect">
            <a:avLst>
              <a:gd name="adj" fmla="val 16667"/>
            </a:avLst>
          </a:prstGeom>
          <a:solidFill>
            <a:schemeClr val="lt1"/>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09" name="Google Shape;209;p6"/>
          <p:cNvSpPr/>
          <p:nvPr/>
        </p:nvSpPr>
        <p:spPr>
          <a:xfrm rot="5400000">
            <a:off x="13697107" y="3303023"/>
            <a:ext cx="1820986" cy="2484000"/>
          </a:xfrm>
          <a:prstGeom prst="roundRect">
            <a:avLst>
              <a:gd name="adj" fmla="val 16667"/>
            </a:avLst>
          </a:prstGeom>
          <a:solidFill>
            <a:schemeClr val="lt1"/>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210" name="Google Shape;210;p6" descr="Anteckningar från studier och undervisning i biologi, kemi ..."/>
          <p:cNvPicPr preferRelativeResize="0"/>
          <p:nvPr/>
        </p:nvPicPr>
        <p:blipFill rotWithShape="1">
          <a:blip r:embed="rId5">
            <a:alphaModFix/>
          </a:blip>
          <a:srcRect l="10716" r="13736" b="5812"/>
          <a:stretch/>
        </p:blipFill>
        <p:spPr>
          <a:xfrm>
            <a:off x="10450022" y="3832381"/>
            <a:ext cx="2104653" cy="1476000"/>
          </a:xfrm>
          <a:prstGeom prst="rect">
            <a:avLst/>
          </a:prstGeom>
          <a:noFill/>
          <a:ln>
            <a:noFill/>
          </a:ln>
        </p:spPr>
      </p:pic>
      <p:pic>
        <p:nvPicPr>
          <p:cNvPr id="211" name="Google Shape;211;p6" descr="Ko Stut Boskap · Gratis foto på Pixabay"/>
          <p:cNvPicPr preferRelativeResize="0"/>
          <p:nvPr/>
        </p:nvPicPr>
        <p:blipFill rotWithShape="1">
          <a:blip r:embed="rId6">
            <a:alphaModFix/>
          </a:blip>
          <a:srcRect/>
          <a:stretch/>
        </p:blipFill>
        <p:spPr>
          <a:xfrm>
            <a:off x="13395653" y="3832381"/>
            <a:ext cx="2214000" cy="1476000"/>
          </a:xfrm>
          <a:prstGeom prst="rect">
            <a:avLst/>
          </a:prstGeom>
          <a:noFill/>
          <a:ln>
            <a:noFill/>
          </a:ln>
        </p:spPr>
      </p:pic>
      <p:pic>
        <p:nvPicPr>
          <p:cNvPr id="212" name="Google Shape;212;p6" descr="Datei:John Deere 8345 R.jpg – Wikipedia"/>
          <p:cNvPicPr preferRelativeResize="0"/>
          <p:nvPr/>
        </p:nvPicPr>
        <p:blipFill rotWithShape="1">
          <a:blip r:embed="rId7">
            <a:alphaModFix/>
          </a:blip>
          <a:srcRect/>
          <a:stretch/>
        </p:blipFill>
        <p:spPr>
          <a:xfrm>
            <a:off x="1600200" y="3804420"/>
            <a:ext cx="2334499" cy="1476000"/>
          </a:xfrm>
          <a:prstGeom prst="rect">
            <a:avLst/>
          </a:prstGeom>
          <a:noFill/>
          <a:ln>
            <a:noFill/>
          </a:ln>
        </p:spPr>
      </p:pic>
      <p:sp>
        <p:nvSpPr>
          <p:cNvPr id="213" name="Google Shape;213;p6"/>
          <p:cNvSpPr txBox="1"/>
          <p:nvPr/>
        </p:nvSpPr>
        <p:spPr>
          <a:xfrm>
            <a:off x="1068531" y="1858089"/>
            <a:ext cx="8181111" cy="1529246"/>
          </a:xfrm>
          <a:prstGeom prst="rect">
            <a:avLst/>
          </a:prstGeom>
          <a:noFill/>
          <a:ln>
            <a:noFill/>
          </a:ln>
        </p:spPr>
        <p:txBody>
          <a:bodyPr spcFirstLastPara="1" wrap="square" lIns="0" tIns="0" rIns="0" bIns="0" anchor="b" anchorCtr="0">
            <a:noAutofit/>
          </a:bodyPr>
          <a:lstStyle/>
          <a:p>
            <a:pPr marL="0" marR="0" lvl="0" indent="0" algn="l" rtl="0">
              <a:lnSpc>
                <a:spcPct val="105882"/>
              </a:lnSpc>
              <a:spcBef>
                <a:spcPts val="0"/>
              </a:spcBef>
              <a:spcAft>
                <a:spcPts val="0"/>
              </a:spcAft>
              <a:buClr>
                <a:schemeClr val="dk1"/>
              </a:buClr>
              <a:buSzPts val="3400"/>
              <a:buFont typeface="Arial"/>
              <a:buNone/>
            </a:pPr>
            <a:r>
              <a:rPr lang="en-US" sz="3400" b="1" i="0" u="none" strike="noStrike" cap="none">
                <a:solidFill>
                  <a:schemeClr val="dk1"/>
                </a:solidFill>
                <a:latin typeface="Arial"/>
                <a:ea typeface="Arial"/>
                <a:cs typeface="Arial"/>
                <a:sym typeface="Arial"/>
              </a:rPr>
              <a:t>Principles</a:t>
            </a:r>
            <a:endParaRPr sz="3400" b="1"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8634470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grpSp>
        <p:nvGrpSpPr>
          <p:cNvPr id="209" name="Google Shape;209;p8"/>
          <p:cNvGrpSpPr/>
          <p:nvPr/>
        </p:nvGrpSpPr>
        <p:grpSpPr>
          <a:xfrm>
            <a:off x="12700" y="8086457"/>
            <a:ext cx="18288000" cy="2089391"/>
            <a:chOff x="0" y="-38100"/>
            <a:chExt cx="4816593" cy="550292"/>
          </a:xfrm>
        </p:grpSpPr>
        <p:sp>
          <p:nvSpPr>
            <p:cNvPr id="210" name="Google Shape;210;p8"/>
            <p:cNvSpPr/>
            <p:nvPr/>
          </p:nvSpPr>
          <p:spPr>
            <a:xfrm>
              <a:off x="0" y="0"/>
              <a:ext cx="4816592" cy="512192"/>
            </a:xfrm>
            <a:custGeom>
              <a:avLst/>
              <a:gdLst/>
              <a:ahLst/>
              <a:cxnLst/>
              <a:rect l="l" t="t" r="r" b="b"/>
              <a:pathLst>
                <a:path w="4816592" h="512192" extrusionOk="0">
                  <a:moveTo>
                    <a:pt x="0" y="0"/>
                  </a:moveTo>
                  <a:lnTo>
                    <a:pt x="4816592" y="0"/>
                  </a:lnTo>
                  <a:lnTo>
                    <a:pt x="4816592" y="512192"/>
                  </a:lnTo>
                  <a:lnTo>
                    <a:pt x="0" y="512192"/>
                  </a:lnTo>
                  <a:close/>
                </a:path>
              </a:pathLst>
            </a:custGeom>
            <a:solidFill>
              <a:srgbClr val="85B27A"/>
            </a:solidFill>
            <a:ln>
              <a:noFill/>
            </a:ln>
          </p:spPr>
        </p:sp>
        <p:sp>
          <p:nvSpPr>
            <p:cNvPr id="211" name="Google Shape;211;p8"/>
            <p:cNvSpPr txBox="1"/>
            <p:nvPr/>
          </p:nvSpPr>
          <p:spPr>
            <a:xfrm>
              <a:off x="0" y="-38100"/>
              <a:ext cx="4816593" cy="550292"/>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212" name="Google Shape;212;p8"/>
          <p:cNvSpPr txBox="1"/>
          <p:nvPr/>
        </p:nvSpPr>
        <p:spPr>
          <a:xfrm>
            <a:off x="1041400" y="412448"/>
            <a:ext cx="16116300" cy="677108"/>
          </a:xfrm>
          <a:prstGeom prst="rect">
            <a:avLst/>
          </a:prstGeom>
          <a:noFill/>
          <a:ln>
            <a:noFill/>
          </a:ln>
        </p:spPr>
        <p:txBody>
          <a:bodyPr spcFirstLastPara="1" wrap="square" lIns="0" tIns="0" rIns="0" bIns="0" anchor="t" anchorCtr="0">
            <a:spAutoFit/>
          </a:bodyPr>
          <a:lstStyle/>
          <a:p>
            <a:pPr lvl="0" algn="ctr"/>
            <a:r>
              <a:rPr lang="en-US" sz="4400" b="1" dirty="0" err="1">
                <a:solidFill>
                  <a:schemeClr val="dk1"/>
                </a:solidFill>
                <a:latin typeface="Calibri"/>
                <a:ea typeface="Calibri"/>
                <a:cs typeface="Calibri"/>
                <a:sym typeface="Calibri"/>
              </a:rPr>
              <a:t>Vad</a:t>
            </a:r>
            <a:r>
              <a:rPr lang="en-US" sz="4400" b="1" dirty="0">
                <a:solidFill>
                  <a:schemeClr val="dk1"/>
                </a:solidFill>
                <a:latin typeface="Calibri"/>
                <a:ea typeface="Calibri"/>
                <a:cs typeface="Calibri"/>
                <a:sym typeface="Calibri"/>
              </a:rPr>
              <a:t> </a:t>
            </a:r>
            <a:r>
              <a:rPr lang="en-US" sz="4400" b="1" dirty="0" err="1">
                <a:solidFill>
                  <a:schemeClr val="dk1"/>
                </a:solidFill>
                <a:latin typeface="Calibri"/>
                <a:ea typeface="Calibri"/>
                <a:cs typeface="Calibri"/>
                <a:sym typeface="Calibri"/>
              </a:rPr>
              <a:t>är</a:t>
            </a:r>
            <a:r>
              <a:rPr lang="en-US" sz="4400" b="1" dirty="0">
                <a:solidFill>
                  <a:schemeClr val="dk1"/>
                </a:solidFill>
                <a:latin typeface="Calibri"/>
                <a:ea typeface="Calibri"/>
                <a:cs typeface="Calibri"/>
                <a:sym typeface="Calibri"/>
              </a:rPr>
              <a:t> </a:t>
            </a:r>
            <a:r>
              <a:rPr lang="en-US" sz="4400" b="1" dirty="0" err="1">
                <a:solidFill>
                  <a:schemeClr val="dk1"/>
                </a:solidFill>
                <a:latin typeface="Calibri"/>
                <a:ea typeface="Calibri"/>
                <a:cs typeface="Calibri"/>
                <a:sym typeface="Calibri"/>
              </a:rPr>
              <a:t>slutet</a:t>
            </a:r>
            <a:r>
              <a:rPr lang="en-US" sz="4400" b="1" dirty="0">
                <a:solidFill>
                  <a:schemeClr val="dk1"/>
                </a:solidFill>
                <a:latin typeface="Calibri"/>
                <a:ea typeface="Calibri"/>
                <a:cs typeface="Calibri"/>
                <a:sym typeface="Calibri"/>
              </a:rPr>
              <a:t> </a:t>
            </a:r>
            <a:r>
              <a:rPr lang="en-US" sz="4400" b="1" dirty="0" err="1">
                <a:solidFill>
                  <a:schemeClr val="dk1"/>
                </a:solidFill>
                <a:latin typeface="Calibri"/>
                <a:ea typeface="Calibri"/>
                <a:cs typeface="Calibri"/>
                <a:sym typeface="Calibri"/>
              </a:rPr>
              <a:t>kretsloppsjordbruk</a:t>
            </a:r>
            <a:r>
              <a:rPr lang="en-US" sz="4400" b="1" dirty="0" smtClean="0">
                <a:solidFill>
                  <a:schemeClr val="dk1"/>
                </a:solidFill>
                <a:latin typeface="Calibri"/>
                <a:ea typeface="Calibri"/>
                <a:cs typeface="Calibri"/>
                <a:sym typeface="Calibri"/>
              </a:rPr>
              <a:t>?</a:t>
            </a:r>
            <a:endParaRPr sz="4400" b="1" dirty="0">
              <a:solidFill>
                <a:srgbClr val="000000"/>
              </a:solidFill>
              <a:latin typeface="Arial"/>
              <a:ea typeface="Arial"/>
              <a:cs typeface="Arial"/>
              <a:sym typeface="Arial"/>
            </a:endParaRPr>
          </a:p>
        </p:txBody>
      </p:sp>
      <p:sp>
        <p:nvSpPr>
          <p:cNvPr id="213" name="Google Shape;213;p8"/>
          <p:cNvSpPr/>
          <p:nvPr/>
        </p:nvSpPr>
        <p:spPr>
          <a:xfrm>
            <a:off x="12700" y="8231118"/>
            <a:ext cx="2819400" cy="1944730"/>
          </a:xfrm>
          <a:prstGeom prst="triangle">
            <a:avLst>
              <a:gd name="adj" fmla="val 50000"/>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chemeClr val="lt1"/>
                </a:solidFill>
                <a:latin typeface="Calibri"/>
                <a:ea typeface="Calibri"/>
                <a:cs typeface="Calibri"/>
                <a:sym typeface="Calibri"/>
              </a:rPr>
              <a:t>1</a:t>
            </a:r>
            <a:endParaRPr/>
          </a:p>
        </p:txBody>
      </p:sp>
      <p:sp>
        <p:nvSpPr>
          <p:cNvPr id="214" name="Google Shape;214;p8"/>
          <p:cNvSpPr/>
          <p:nvPr/>
        </p:nvSpPr>
        <p:spPr>
          <a:xfrm>
            <a:off x="298450" y="1527870"/>
            <a:ext cx="18002246" cy="5509160"/>
          </a:xfrm>
          <a:prstGeom prst="rect">
            <a:avLst/>
          </a:prstGeom>
          <a:noFill/>
          <a:ln>
            <a:noFill/>
          </a:ln>
        </p:spPr>
        <p:txBody>
          <a:bodyPr spcFirstLastPara="1" wrap="square" lIns="91425" tIns="45700" rIns="91425" bIns="45700" anchor="t" anchorCtr="0">
            <a:spAutoFit/>
          </a:bodyPr>
          <a:lstStyle/>
          <a:p>
            <a:pPr marL="457200" lvl="0" indent="-457200">
              <a:buClr>
                <a:schemeClr val="dk1"/>
              </a:buClr>
              <a:buSzPts val="3200"/>
              <a:buFont typeface="Arial"/>
              <a:buChar char="•"/>
            </a:pPr>
            <a:r>
              <a:rPr lang="sv-SE" sz="3200" dirty="0">
                <a:solidFill>
                  <a:schemeClr val="dk1"/>
                </a:solidFill>
                <a:latin typeface="Calibri"/>
                <a:ea typeface="Calibri"/>
                <a:cs typeface="Calibri"/>
                <a:sym typeface="Calibri"/>
              </a:rPr>
              <a:t>Slutet kretsloppsjordbruk omfattar odlingsmetoder som återför näringsämnen och organiskt material till jorden</a:t>
            </a:r>
            <a:r>
              <a:rPr lang="sv-SE" sz="3200" dirty="0" smtClean="0">
                <a:solidFill>
                  <a:schemeClr val="dk1"/>
                </a:solidFill>
                <a:latin typeface="Calibri"/>
                <a:ea typeface="Calibri"/>
                <a:cs typeface="Calibri"/>
                <a:sym typeface="Calibri"/>
              </a:rPr>
              <a:t>.</a:t>
            </a:r>
          </a:p>
          <a:p>
            <a:pPr marL="457200" lvl="0" indent="-457200">
              <a:buClr>
                <a:schemeClr val="dk1"/>
              </a:buClr>
              <a:buSzPts val="3200"/>
              <a:buFont typeface="Arial"/>
              <a:buChar char="•"/>
            </a:pPr>
            <a:endParaRPr lang="sv-SE" sz="3200" dirty="0">
              <a:solidFill>
                <a:schemeClr val="dk1"/>
              </a:solidFill>
              <a:latin typeface="Calibri"/>
              <a:ea typeface="Calibri"/>
              <a:cs typeface="Calibri"/>
              <a:sym typeface="Calibri"/>
            </a:endParaRPr>
          </a:p>
          <a:p>
            <a:pPr marL="457200" lvl="0" indent="-457200">
              <a:buClr>
                <a:schemeClr val="dk1"/>
              </a:buClr>
              <a:buSzPts val="3200"/>
              <a:buFont typeface="Arial"/>
              <a:buChar char="•"/>
            </a:pPr>
            <a:r>
              <a:rPr lang="sv-SE" sz="3200" dirty="0" smtClean="0">
                <a:solidFill>
                  <a:schemeClr val="dk1"/>
                </a:solidFill>
                <a:latin typeface="Calibri"/>
                <a:ea typeface="Calibri"/>
                <a:cs typeface="Calibri"/>
                <a:sym typeface="Calibri"/>
              </a:rPr>
              <a:t>Detta </a:t>
            </a:r>
            <a:r>
              <a:rPr lang="sv-SE" sz="3200" dirty="0">
                <a:solidFill>
                  <a:schemeClr val="dk1"/>
                </a:solidFill>
                <a:latin typeface="Calibri"/>
                <a:ea typeface="Calibri"/>
                <a:cs typeface="Calibri"/>
                <a:sym typeface="Calibri"/>
              </a:rPr>
              <a:t>är en del av ett </a:t>
            </a:r>
            <a:r>
              <a:rPr lang="sv-SE" sz="3200" dirty="0" err="1">
                <a:solidFill>
                  <a:schemeClr val="dk1"/>
                </a:solidFill>
                <a:latin typeface="Calibri"/>
                <a:ea typeface="Calibri"/>
                <a:cs typeface="Calibri"/>
                <a:sym typeface="Calibri"/>
              </a:rPr>
              <a:t>jordbrukssätt</a:t>
            </a:r>
            <a:r>
              <a:rPr lang="sv-SE" sz="3200" dirty="0">
                <a:solidFill>
                  <a:schemeClr val="dk1"/>
                </a:solidFill>
                <a:latin typeface="Calibri"/>
                <a:ea typeface="Calibri"/>
                <a:cs typeface="Calibri"/>
                <a:sym typeface="Calibri"/>
              </a:rPr>
              <a:t> som bevarar närings- och </a:t>
            </a:r>
            <a:r>
              <a:rPr lang="sv-SE" sz="3200" dirty="0" err="1">
                <a:solidFill>
                  <a:schemeClr val="dk1"/>
                </a:solidFill>
                <a:latin typeface="Calibri"/>
                <a:ea typeface="Calibri"/>
                <a:cs typeface="Calibri"/>
                <a:sym typeface="Calibri"/>
              </a:rPr>
              <a:t>kolnivåerna</a:t>
            </a:r>
            <a:r>
              <a:rPr lang="sv-SE" sz="3200" dirty="0">
                <a:solidFill>
                  <a:schemeClr val="dk1"/>
                </a:solidFill>
                <a:latin typeface="Calibri"/>
                <a:ea typeface="Calibri"/>
                <a:cs typeface="Calibri"/>
                <a:sym typeface="Calibri"/>
              </a:rPr>
              <a:t> i jorden och möjliggör ett hållbart brukande av marken</a:t>
            </a:r>
            <a:r>
              <a:rPr lang="sv-SE" sz="3200" dirty="0" smtClean="0">
                <a:solidFill>
                  <a:schemeClr val="dk1"/>
                </a:solidFill>
                <a:latin typeface="Calibri"/>
                <a:ea typeface="Calibri"/>
                <a:cs typeface="Calibri"/>
                <a:sym typeface="Calibri"/>
              </a:rPr>
              <a:t>.</a:t>
            </a:r>
          </a:p>
          <a:p>
            <a:pPr marL="457200" lvl="0" indent="-457200">
              <a:buClr>
                <a:schemeClr val="dk1"/>
              </a:buClr>
              <a:buSzPts val="3200"/>
              <a:buFont typeface="Arial"/>
              <a:buChar char="•"/>
            </a:pPr>
            <a:endParaRPr lang="sv-SE" sz="3200" dirty="0">
              <a:solidFill>
                <a:schemeClr val="dk1"/>
              </a:solidFill>
              <a:latin typeface="Calibri"/>
              <a:ea typeface="Calibri"/>
              <a:cs typeface="Calibri"/>
              <a:sym typeface="Calibri"/>
            </a:endParaRPr>
          </a:p>
          <a:p>
            <a:pPr marL="457200" lvl="0" indent="-457200">
              <a:buClr>
                <a:schemeClr val="dk1"/>
              </a:buClr>
              <a:buSzPts val="3200"/>
              <a:buFont typeface="Arial"/>
              <a:buChar char="•"/>
            </a:pPr>
            <a:r>
              <a:rPr lang="sv-SE" sz="3200" dirty="0" smtClean="0">
                <a:solidFill>
                  <a:schemeClr val="dk1"/>
                </a:solidFill>
                <a:latin typeface="Calibri"/>
                <a:ea typeface="Calibri"/>
                <a:cs typeface="Calibri"/>
                <a:sym typeface="Calibri"/>
              </a:rPr>
              <a:t>Metoden </a:t>
            </a:r>
            <a:r>
              <a:rPr lang="sv-SE" sz="3200" dirty="0">
                <a:solidFill>
                  <a:schemeClr val="dk1"/>
                </a:solidFill>
                <a:latin typeface="Calibri"/>
                <a:ea typeface="Calibri"/>
                <a:cs typeface="Calibri"/>
                <a:sym typeface="Calibri"/>
              </a:rPr>
              <a:t>är ett tillvägagångssätt för produktion av livsmedel och biomassa som optimerar resursanvändningen och minimerar avfallsgenereringen</a:t>
            </a:r>
            <a:r>
              <a:rPr lang="sv-SE" sz="3200" dirty="0" smtClean="0">
                <a:solidFill>
                  <a:schemeClr val="dk1"/>
                </a:solidFill>
                <a:latin typeface="Calibri"/>
                <a:ea typeface="Calibri"/>
                <a:cs typeface="Calibri"/>
                <a:sym typeface="Calibri"/>
              </a:rPr>
              <a:t>.</a:t>
            </a:r>
          </a:p>
          <a:p>
            <a:pPr marL="457200" lvl="0" indent="-457200">
              <a:buClr>
                <a:schemeClr val="dk1"/>
              </a:buClr>
              <a:buSzPts val="3200"/>
              <a:buFont typeface="Arial"/>
              <a:buChar char="•"/>
            </a:pPr>
            <a:endParaRPr lang="sv-SE" sz="3200" dirty="0">
              <a:solidFill>
                <a:schemeClr val="dk1"/>
              </a:solidFill>
              <a:latin typeface="Calibri"/>
              <a:ea typeface="Calibri"/>
              <a:cs typeface="Calibri"/>
              <a:sym typeface="Calibri"/>
            </a:endParaRPr>
          </a:p>
          <a:p>
            <a:pPr marL="457200" lvl="0" indent="-457200">
              <a:buClr>
                <a:schemeClr val="dk1"/>
              </a:buClr>
              <a:buSzPts val="3200"/>
              <a:buFont typeface="Arial"/>
              <a:buChar char="•"/>
            </a:pPr>
            <a:r>
              <a:rPr lang="sv-SE" sz="3200" dirty="0" smtClean="0">
                <a:solidFill>
                  <a:schemeClr val="dk1"/>
                </a:solidFill>
                <a:latin typeface="Calibri"/>
                <a:ea typeface="Calibri"/>
                <a:cs typeface="Calibri"/>
                <a:sym typeface="Calibri"/>
              </a:rPr>
              <a:t>Andra </a:t>
            </a:r>
            <a:r>
              <a:rPr lang="sv-SE" sz="3200" dirty="0">
                <a:solidFill>
                  <a:schemeClr val="dk1"/>
                </a:solidFill>
                <a:latin typeface="Calibri"/>
                <a:ea typeface="Calibri"/>
                <a:cs typeface="Calibri"/>
                <a:sym typeface="Calibri"/>
              </a:rPr>
              <a:t>termer som används i liknande betydelse är ”slutet kretsloppsbruk” och ”cirkulärt jordbruk”.</a:t>
            </a:r>
            <a:r>
              <a:rPr lang="en-US" sz="3200" dirty="0" smtClean="0">
                <a:solidFill>
                  <a:schemeClr val="dk1"/>
                </a:solidFill>
                <a:latin typeface="Calibri"/>
                <a:ea typeface="Calibri"/>
                <a:cs typeface="Calibri"/>
                <a:sym typeface="Calibri"/>
              </a:rPr>
              <a:t>” </a:t>
            </a:r>
            <a:endParaRPr dirty="0"/>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p:txBody>
      </p:sp>
      <p:sp>
        <p:nvSpPr>
          <p:cNvPr id="215" name="Google Shape;215;p8"/>
          <p:cNvSpPr/>
          <p:nvPr/>
        </p:nvSpPr>
        <p:spPr>
          <a:xfrm>
            <a:off x="2846907" y="8592543"/>
            <a:ext cx="15206870" cy="1569660"/>
          </a:xfrm>
          <a:prstGeom prst="rect">
            <a:avLst/>
          </a:prstGeom>
          <a:noFill/>
          <a:ln>
            <a:noFill/>
          </a:ln>
        </p:spPr>
        <p:txBody>
          <a:bodyPr spcFirstLastPara="1" wrap="square" lIns="91425" tIns="45700" rIns="91425" bIns="45700" anchor="t" anchorCtr="0">
            <a:spAutoFit/>
          </a:bodyPr>
          <a:lstStyle/>
          <a:p>
            <a:pPr lvl="0"/>
            <a:r>
              <a:rPr lang="sv-SE" sz="3200" b="1" dirty="0" err="1">
                <a:solidFill>
                  <a:schemeClr val="dk1"/>
                </a:solidFill>
                <a:latin typeface="Calibri"/>
                <a:ea typeface="Calibri"/>
                <a:cs typeface="Calibri"/>
                <a:sym typeface="Calibri"/>
              </a:rPr>
              <a:t>Kärnprinciper</a:t>
            </a:r>
            <a:r>
              <a:rPr lang="sv-SE" sz="3200" b="1" dirty="0" smtClean="0">
                <a:solidFill>
                  <a:schemeClr val="dk1"/>
                </a:solidFill>
                <a:latin typeface="Calibri"/>
                <a:ea typeface="Calibri"/>
                <a:cs typeface="Calibri"/>
                <a:sym typeface="Calibri"/>
              </a:rPr>
              <a:t>: </a:t>
            </a:r>
            <a:r>
              <a:rPr lang="sv-SE" sz="3200" dirty="0" smtClean="0">
                <a:solidFill>
                  <a:schemeClr val="dk1"/>
                </a:solidFill>
                <a:latin typeface="Calibri"/>
                <a:ea typeface="Calibri"/>
                <a:cs typeface="Calibri"/>
                <a:sym typeface="Calibri"/>
              </a:rPr>
              <a:t>Slutet </a:t>
            </a:r>
            <a:r>
              <a:rPr lang="sv-SE" sz="3200" dirty="0">
                <a:solidFill>
                  <a:schemeClr val="dk1"/>
                </a:solidFill>
                <a:latin typeface="Calibri"/>
                <a:ea typeface="Calibri"/>
                <a:cs typeface="Calibri"/>
                <a:sym typeface="Calibri"/>
              </a:rPr>
              <a:t>kretsloppsjordbruk innebär återanvändning av nödvändiga resurser istället för att kassera dem. Näringsämnen, vatten och andra insatsmedel hanteras noggrant och återförs i systemet för att minimera och återutnyttja avfall</a:t>
            </a:r>
            <a:r>
              <a:rPr lang="sv-SE" sz="3200" dirty="0" smtClean="0">
                <a:solidFill>
                  <a:schemeClr val="dk1"/>
                </a:solidFill>
                <a:latin typeface="Calibri"/>
                <a:ea typeface="Calibri"/>
                <a:cs typeface="Calibri"/>
                <a:sym typeface="Calibri"/>
              </a:rPr>
              <a:t>.</a:t>
            </a:r>
            <a:endParaRPr sz="3200" dirty="0">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pic>
        <p:nvPicPr>
          <p:cNvPr id="220" name="Google Shape;220;p9"/>
          <p:cNvPicPr preferRelativeResize="0"/>
          <p:nvPr/>
        </p:nvPicPr>
        <p:blipFill rotWithShape="1">
          <a:blip r:embed="rId3">
            <a:alphaModFix/>
          </a:blip>
          <a:srcRect/>
          <a:stretch/>
        </p:blipFill>
        <p:spPr>
          <a:xfrm>
            <a:off x="3328770" y="209248"/>
            <a:ext cx="10545240" cy="7863564"/>
          </a:xfrm>
          <a:prstGeom prst="rect">
            <a:avLst/>
          </a:prstGeom>
          <a:noFill/>
          <a:ln>
            <a:noFill/>
          </a:ln>
        </p:spPr>
      </p:pic>
      <p:grpSp>
        <p:nvGrpSpPr>
          <p:cNvPr id="221" name="Google Shape;221;p9"/>
          <p:cNvGrpSpPr/>
          <p:nvPr/>
        </p:nvGrpSpPr>
        <p:grpSpPr>
          <a:xfrm>
            <a:off x="12700" y="8137257"/>
            <a:ext cx="18288000" cy="2089391"/>
            <a:chOff x="0" y="-38100"/>
            <a:chExt cx="4816593" cy="550292"/>
          </a:xfrm>
        </p:grpSpPr>
        <p:sp>
          <p:nvSpPr>
            <p:cNvPr id="222" name="Google Shape;222;p9"/>
            <p:cNvSpPr/>
            <p:nvPr/>
          </p:nvSpPr>
          <p:spPr>
            <a:xfrm>
              <a:off x="0" y="0"/>
              <a:ext cx="4816592" cy="512192"/>
            </a:xfrm>
            <a:custGeom>
              <a:avLst/>
              <a:gdLst/>
              <a:ahLst/>
              <a:cxnLst/>
              <a:rect l="l" t="t" r="r" b="b"/>
              <a:pathLst>
                <a:path w="4816592" h="512192" extrusionOk="0">
                  <a:moveTo>
                    <a:pt x="0" y="0"/>
                  </a:moveTo>
                  <a:lnTo>
                    <a:pt x="4816592" y="0"/>
                  </a:lnTo>
                  <a:lnTo>
                    <a:pt x="4816592" y="512192"/>
                  </a:lnTo>
                  <a:lnTo>
                    <a:pt x="0" y="512192"/>
                  </a:lnTo>
                  <a:close/>
                </a:path>
              </a:pathLst>
            </a:custGeom>
            <a:solidFill>
              <a:srgbClr val="85B27A"/>
            </a:solidFill>
            <a:ln>
              <a:noFill/>
            </a:ln>
          </p:spPr>
        </p:sp>
        <p:sp>
          <p:nvSpPr>
            <p:cNvPr id="223" name="Google Shape;223;p9"/>
            <p:cNvSpPr txBox="1"/>
            <p:nvPr/>
          </p:nvSpPr>
          <p:spPr>
            <a:xfrm>
              <a:off x="0" y="-38100"/>
              <a:ext cx="4816593" cy="550292"/>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224" name="Google Shape;224;p9"/>
          <p:cNvSpPr txBox="1"/>
          <p:nvPr/>
        </p:nvSpPr>
        <p:spPr>
          <a:xfrm>
            <a:off x="1041400" y="387048"/>
            <a:ext cx="16116300" cy="1354217"/>
          </a:xfrm>
          <a:prstGeom prst="rect">
            <a:avLst/>
          </a:prstGeom>
          <a:noFill/>
          <a:ln>
            <a:noFill/>
          </a:ln>
        </p:spPr>
        <p:txBody>
          <a:bodyPr spcFirstLastPara="1" wrap="square" lIns="0" tIns="0" rIns="0" bIns="0" anchor="t" anchorCtr="0">
            <a:spAutoFit/>
          </a:bodyPr>
          <a:lstStyle/>
          <a:p>
            <a:pPr lvl="0" algn="ctr"/>
            <a:r>
              <a:rPr lang="en-US" sz="4400" b="1" dirty="0" err="1">
                <a:solidFill>
                  <a:schemeClr val="dk1"/>
                </a:solidFill>
                <a:latin typeface="Calibri"/>
                <a:ea typeface="Calibri"/>
                <a:cs typeface="Calibri"/>
                <a:sym typeface="Calibri"/>
              </a:rPr>
              <a:t>Vad</a:t>
            </a:r>
            <a:r>
              <a:rPr lang="en-US" sz="4400" b="1" dirty="0">
                <a:solidFill>
                  <a:schemeClr val="dk1"/>
                </a:solidFill>
                <a:latin typeface="Calibri"/>
                <a:ea typeface="Calibri"/>
                <a:cs typeface="Calibri"/>
                <a:sym typeface="Calibri"/>
              </a:rPr>
              <a:t> </a:t>
            </a:r>
            <a:r>
              <a:rPr lang="en-US" sz="4400" b="1" dirty="0" err="1">
                <a:solidFill>
                  <a:schemeClr val="dk1"/>
                </a:solidFill>
                <a:latin typeface="Calibri"/>
                <a:ea typeface="Calibri"/>
                <a:cs typeface="Calibri"/>
                <a:sym typeface="Calibri"/>
              </a:rPr>
              <a:t>är</a:t>
            </a:r>
            <a:r>
              <a:rPr lang="en-US" sz="4400" b="1" dirty="0">
                <a:solidFill>
                  <a:schemeClr val="dk1"/>
                </a:solidFill>
                <a:latin typeface="Calibri"/>
                <a:ea typeface="Calibri"/>
                <a:cs typeface="Calibri"/>
                <a:sym typeface="Calibri"/>
              </a:rPr>
              <a:t> </a:t>
            </a:r>
            <a:r>
              <a:rPr lang="en-US" sz="4400" b="1" dirty="0" err="1">
                <a:solidFill>
                  <a:schemeClr val="dk1"/>
                </a:solidFill>
                <a:latin typeface="Calibri"/>
                <a:ea typeface="Calibri"/>
                <a:cs typeface="Calibri"/>
                <a:sym typeface="Calibri"/>
              </a:rPr>
              <a:t>slutet</a:t>
            </a:r>
            <a:r>
              <a:rPr lang="en-US" sz="4400" b="1" dirty="0">
                <a:solidFill>
                  <a:schemeClr val="dk1"/>
                </a:solidFill>
                <a:latin typeface="Calibri"/>
                <a:ea typeface="Calibri"/>
                <a:cs typeface="Calibri"/>
                <a:sym typeface="Calibri"/>
              </a:rPr>
              <a:t> </a:t>
            </a:r>
            <a:r>
              <a:rPr lang="en-US" sz="4400" b="1" dirty="0" err="1">
                <a:solidFill>
                  <a:schemeClr val="dk1"/>
                </a:solidFill>
                <a:latin typeface="Calibri"/>
                <a:ea typeface="Calibri"/>
                <a:cs typeface="Calibri"/>
                <a:sym typeface="Calibri"/>
              </a:rPr>
              <a:t>kretsloppsjordbruk</a:t>
            </a:r>
            <a:r>
              <a:rPr lang="en-US" sz="4400" b="1" dirty="0">
                <a:solidFill>
                  <a:schemeClr val="dk1"/>
                </a:solidFill>
                <a:latin typeface="Calibri"/>
                <a:ea typeface="Calibri"/>
                <a:cs typeface="Calibri"/>
                <a:sym typeface="Calibri"/>
              </a:rPr>
              <a:t>? </a:t>
            </a:r>
            <a:endParaRPr lang="en-US" sz="4400" b="1" dirty="0" smtClean="0">
              <a:solidFill>
                <a:schemeClr val="dk1"/>
              </a:solidFill>
              <a:latin typeface="Calibri"/>
              <a:ea typeface="Calibri"/>
              <a:cs typeface="Calibri"/>
              <a:sym typeface="Calibri"/>
            </a:endParaRPr>
          </a:p>
          <a:p>
            <a:pPr lvl="0" algn="ctr"/>
            <a:r>
              <a:rPr lang="en-US" sz="4400" b="1" dirty="0" smtClean="0">
                <a:solidFill>
                  <a:schemeClr val="dk1"/>
                </a:solidFill>
                <a:latin typeface="Calibri"/>
                <a:ea typeface="Calibri"/>
                <a:cs typeface="Calibri"/>
                <a:sym typeface="Calibri"/>
              </a:rPr>
              <a:t>(</a:t>
            </a:r>
            <a:r>
              <a:rPr lang="en-US" sz="4400" b="1" dirty="0" err="1" smtClean="0">
                <a:solidFill>
                  <a:schemeClr val="dk1"/>
                </a:solidFill>
                <a:latin typeface="Calibri"/>
                <a:ea typeface="Calibri"/>
                <a:cs typeface="Calibri"/>
                <a:sym typeface="Calibri"/>
              </a:rPr>
              <a:t>exampel</a:t>
            </a:r>
            <a:r>
              <a:rPr lang="en-US" sz="4400" b="1" dirty="0" smtClean="0">
                <a:solidFill>
                  <a:schemeClr val="dk1"/>
                </a:solidFill>
                <a:latin typeface="Calibri"/>
                <a:ea typeface="Calibri"/>
                <a:cs typeface="Calibri"/>
                <a:sym typeface="Calibri"/>
              </a:rPr>
              <a:t> </a:t>
            </a:r>
            <a:r>
              <a:rPr lang="en-US" sz="4400" b="1" dirty="0" err="1">
                <a:solidFill>
                  <a:schemeClr val="dk1"/>
                </a:solidFill>
                <a:latin typeface="Calibri"/>
                <a:ea typeface="Calibri"/>
                <a:cs typeface="Calibri"/>
                <a:sym typeface="Calibri"/>
              </a:rPr>
              <a:t>biochar</a:t>
            </a:r>
            <a:r>
              <a:rPr lang="en-US" sz="4400" b="1" dirty="0">
                <a:solidFill>
                  <a:schemeClr val="dk1"/>
                </a:solidFill>
                <a:latin typeface="Calibri"/>
                <a:ea typeface="Calibri"/>
                <a:cs typeface="Calibri"/>
                <a:sym typeface="Calibri"/>
              </a:rPr>
              <a:t> </a:t>
            </a:r>
            <a:r>
              <a:rPr lang="en-US" sz="4400" b="1" dirty="0" err="1" smtClean="0">
                <a:solidFill>
                  <a:schemeClr val="dk1"/>
                </a:solidFill>
                <a:latin typeface="Calibri"/>
                <a:ea typeface="Calibri"/>
                <a:cs typeface="Calibri"/>
                <a:sym typeface="Calibri"/>
              </a:rPr>
              <a:t>å</a:t>
            </a:r>
            <a:r>
              <a:rPr lang="en-US" sz="4400" b="1" dirty="0" err="1" smtClean="0">
                <a:solidFill>
                  <a:schemeClr val="dk1"/>
                </a:solidFill>
                <a:latin typeface="Calibri"/>
                <a:ea typeface="Calibri"/>
                <a:cs typeface="Calibri"/>
                <a:sym typeface="Calibri"/>
              </a:rPr>
              <a:t>teranvändning</a:t>
            </a:r>
            <a:r>
              <a:rPr lang="en-US" sz="4400" b="1" dirty="0" smtClean="0">
                <a:solidFill>
                  <a:schemeClr val="dk1"/>
                </a:solidFill>
                <a:latin typeface="Calibri"/>
                <a:ea typeface="Calibri"/>
                <a:cs typeface="Calibri"/>
                <a:sym typeface="Calibri"/>
              </a:rPr>
              <a:t> </a:t>
            </a:r>
            <a:r>
              <a:rPr lang="en-US" sz="4400" b="1" dirty="0" err="1">
                <a:solidFill>
                  <a:schemeClr val="dk1"/>
                </a:solidFill>
                <a:latin typeface="Calibri"/>
                <a:ea typeface="Calibri"/>
                <a:cs typeface="Calibri"/>
                <a:sym typeface="Calibri"/>
              </a:rPr>
              <a:t>av</a:t>
            </a:r>
            <a:r>
              <a:rPr lang="en-US" sz="4400" b="1" dirty="0">
                <a:solidFill>
                  <a:schemeClr val="dk1"/>
                </a:solidFill>
                <a:latin typeface="Calibri"/>
                <a:ea typeface="Calibri"/>
                <a:cs typeface="Calibri"/>
                <a:sym typeface="Calibri"/>
              </a:rPr>
              <a:t> </a:t>
            </a:r>
            <a:r>
              <a:rPr lang="en-US" sz="4400" b="1" dirty="0" err="1">
                <a:solidFill>
                  <a:schemeClr val="dk1"/>
                </a:solidFill>
                <a:latin typeface="Calibri"/>
                <a:ea typeface="Calibri"/>
                <a:cs typeface="Calibri"/>
                <a:sym typeface="Calibri"/>
              </a:rPr>
              <a:t>vatten</a:t>
            </a:r>
            <a:r>
              <a:rPr lang="en-US" sz="4400" b="1" dirty="0">
                <a:solidFill>
                  <a:schemeClr val="dk1"/>
                </a:solidFill>
                <a:latin typeface="Calibri"/>
                <a:ea typeface="Calibri"/>
                <a:cs typeface="Calibri"/>
                <a:sym typeface="Calibri"/>
              </a:rPr>
              <a:t>)</a:t>
            </a:r>
            <a:endParaRPr sz="4400" b="1" dirty="0">
              <a:solidFill>
                <a:srgbClr val="000000"/>
              </a:solidFill>
              <a:latin typeface="Arial"/>
              <a:ea typeface="Arial"/>
              <a:cs typeface="Arial"/>
              <a:sym typeface="Arial"/>
            </a:endParaRPr>
          </a:p>
        </p:txBody>
      </p:sp>
      <p:sp>
        <p:nvSpPr>
          <p:cNvPr id="225" name="Google Shape;225;p9"/>
          <p:cNvSpPr/>
          <p:nvPr/>
        </p:nvSpPr>
        <p:spPr>
          <a:xfrm>
            <a:off x="12700" y="8231118"/>
            <a:ext cx="2819400" cy="1944730"/>
          </a:xfrm>
          <a:prstGeom prst="triangle">
            <a:avLst>
              <a:gd name="adj" fmla="val 50000"/>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chemeClr val="lt1"/>
                </a:solidFill>
                <a:latin typeface="Calibri"/>
                <a:ea typeface="Calibri"/>
                <a:cs typeface="Calibri"/>
                <a:sym typeface="Calibri"/>
              </a:rPr>
              <a:t>1</a:t>
            </a:r>
            <a:endParaRPr/>
          </a:p>
        </p:txBody>
      </p:sp>
      <p:sp>
        <p:nvSpPr>
          <p:cNvPr id="226" name="Google Shape;226;p9"/>
          <p:cNvSpPr/>
          <p:nvPr/>
        </p:nvSpPr>
        <p:spPr>
          <a:xfrm>
            <a:off x="298450" y="1527870"/>
            <a:ext cx="18002246" cy="3046988"/>
          </a:xfrm>
          <a:prstGeom prst="rect">
            <a:avLst/>
          </a:prstGeom>
          <a:noFill/>
          <a:ln>
            <a:noFill/>
          </a:ln>
        </p:spPr>
        <p:txBody>
          <a:bodyPr spcFirstLastPara="1" wrap="square" lIns="91425" tIns="45700" rIns="91425" bIns="45700" anchor="t" anchorCtr="0">
            <a:spAutoFit/>
          </a:bodyPr>
          <a:lstStyle/>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p:txBody>
      </p:sp>
      <p:sp>
        <p:nvSpPr>
          <p:cNvPr id="227" name="Google Shape;227;p9"/>
          <p:cNvSpPr/>
          <p:nvPr/>
        </p:nvSpPr>
        <p:spPr>
          <a:xfrm>
            <a:off x="2846907" y="8592543"/>
            <a:ext cx="15206870" cy="1569660"/>
          </a:xfrm>
          <a:prstGeom prst="rect">
            <a:avLst/>
          </a:prstGeom>
          <a:noFill/>
          <a:ln>
            <a:noFill/>
          </a:ln>
        </p:spPr>
        <p:txBody>
          <a:bodyPr spcFirstLastPara="1" wrap="square" lIns="91425" tIns="45700" rIns="91425" bIns="45700" anchor="t" anchorCtr="0">
            <a:spAutoFit/>
          </a:bodyPr>
          <a:lstStyle/>
          <a:p>
            <a:pPr lvl="0"/>
            <a:r>
              <a:rPr lang="sv-SE" sz="3200" b="1" dirty="0" err="1" smtClean="0">
                <a:solidFill>
                  <a:schemeClr val="dk1"/>
                </a:solidFill>
                <a:latin typeface="Calibri"/>
                <a:ea typeface="Calibri"/>
                <a:cs typeface="Calibri"/>
                <a:sym typeface="Calibri"/>
              </a:rPr>
              <a:t>Kärnprinciper</a:t>
            </a:r>
            <a:r>
              <a:rPr lang="sv-SE" sz="3200" b="1" dirty="0">
                <a:solidFill>
                  <a:schemeClr val="dk1"/>
                </a:solidFill>
                <a:latin typeface="Calibri"/>
                <a:ea typeface="Calibri"/>
                <a:cs typeface="Calibri"/>
                <a:sym typeface="Calibri"/>
              </a:rPr>
              <a:t>: </a:t>
            </a:r>
            <a:r>
              <a:rPr lang="sv-SE" sz="3200" dirty="0">
                <a:solidFill>
                  <a:schemeClr val="dk1"/>
                </a:solidFill>
                <a:latin typeface="Calibri"/>
                <a:ea typeface="Calibri"/>
                <a:cs typeface="Calibri"/>
                <a:sym typeface="Calibri"/>
              </a:rPr>
              <a:t>Slutet kretsloppsjordbruk innebär återanvändning av nödvändiga resurser istället för att kassera dem. Näringsämnen, vatten och andra insatsmedel hanteras noggrant och återförs i systemet för att minimera och återutnyttja avfall.</a:t>
            </a:r>
            <a:endParaRPr lang="sv-SE" sz="3200" dirty="0">
              <a:solidFill>
                <a:schemeClr val="dk1"/>
              </a:solidFill>
              <a:latin typeface="Calibri"/>
              <a:ea typeface="Calibri"/>
              <a:cs typeface="Calibri"/>
              <a:sym typeface="Calibri"/>
            </a:endParaRPr>
          </a:p>
        </p:txBody>
      </p:sp>
      <p:sp>
        <p:nvSpPr>
          <p:cNvPr id="228" name="Google Shape;228;p9"/>
          <p:cNvSpPr txBox="1"/>
          <p:nvPr/>
        </p:nvSpPr>
        <p:spPr>
          <a:xfrm flipH="1">
            <a:off x="10437642" y="7273370"/>
            <a:ext cx="2229339"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a:solidFill>
                  <a:schemeClr val="dk1"/>
                </a:solidFill>
                <a:latin typeface="Calibri"/>
                <a:ea typeface="Calibri"/>
                <a:cs typeface="Calibri"/>
                <a:sym typeface="Calibri"/>
              </a:rPr>
              <a:t>Li et al. (2000)</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grpSp>
        <p:nvGrpSpPr>
          <p:cNvPr id="233" name="Google Shape;233;p10"/>
          <p:cNvGrpSpPr/>
          <p:nvPr/>
        </p:nvGrpSpPr>
        <p:grpSpPr>
          <a:xfrm>
            <a:off x="12700" y="8086457"/>
            <a:ext cx="18288000" cy="2089391"/>
            <a:chOff x="0" y="-38100"/>
            <a:chExt cx="4816593" cy="550292"/>
          </a:xfrm>
        </p:grpSpPr>
        <p:sp>
          <p:nvSpPr>
            <p:cNvPr id="234" name="Google Shape;234;p10"/>
            <p:cNvSpPr/>
            <p:nvPr/>
          </p:nvSpPr>
          <p:spPr>
            <a:xfrm>
              <a:off x="0" y="0"/>
              <a:ext cx="4816592" cy="512192"/>
            </a:xfrm>
            <a:custGeom>
              <a:avLst/>
              <a:gdLst/>
              <a:ahLst/>
              <a:cxnLst/>
              <a:rect l="l" t="t" r="r" b="b"/>
              <a:pathLst>
                <a:path w="4816592" h="512192" extrusionOk="0">
                  <a:moveTo>
                    <a:pt x="0" y="0"/>
                  </a:moveTo>
                  <a:lnTo>
                    <a:pt x="4816592" y="0"/>
                  </a:lnTo>
                  <a:lnTo>
                    <a:pt x="4816592" y="512192"/>
                  </a:lnTo>
                  <a:lnTo>
                    <a:pt x="0" y="512192"/>
                  </a:lnTo>
                  <a:close/>
                </a:path>
              </a:pathLst>
            </a:custGeom>
            <a:solidFill>
              <a:srgbClr val="85B27A"/>
            </a:solidFill>
            <a:ln>
              <a:noFill/>
            </a:ln>
          </p:spPr>
        </p:sp>
        <p:sp>
          <p:nvSpPr>
            <p:cNvPr id="235" name="Google Shape;235;p10"/>
            <p:cNvSpPr txBox="1"/>
            <p:nvPr/>
          </p:nvSpPr>
          <p:spPr>
            <a:xfrm>
              <a:off x="0" y="-38100"/>
              <a:ext cx="4816593" cy="550292"/>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236" name="Google Shape;236;p10"/>
          <p:cNvSpPr txBox="1"/>
          <p:nvPr/>
        </p:nvSpPr>
        <p:spPr>
          <a:xfrm>
            <a:off x="1041400" y="412448"/>
            <a:ext cx="16116300" cy="1340623"/>
          </a:xfrm>
          <a:prstGeom prst="rect">
            <a:avLst/>
          </a:prstGeom>
          <a:noFill/>
          <a:ln>
            <a:noFill/>
          </a:ln>
        </p:spPr>
        <p:txBody>
          <a:bodyPr spcFirstLastPara="1" wrap="square" lIns="0" tIns="0" rIns="0" bIns="0" anchor="t" anchorCtr="0">
            <a:spAutoFit/>
          </a:bodyPr>
          <a:lstStyle/>
          <a:p>
            <a:pPr lvl="0" algn="ctr">
              <a:lnSpc>
                <a:spcPct val="98590"/>
              </a:lnSpc>
            </a:pPr>
            <a:r>
              <a:rPr lang="sv-SE" sz="4400" b="1" dirty="0" smtClean="0"/>
              <a:t>Insatsmedel </a:t>
            </a:r>
            <a:r>
              <a:rPr lang="sv-SE" sz="4400" b="1" dirty="0"/>
              <a:t>i slutna kretslopp inom </a:t>
            </a:r>
            <a:endParaRPr lang="sv-SE" sz="4400" b="1" dirty="0" smtClean="0"/>
          </a:p>
          <a:p>
            <a:pPr lvl="0" algn="ctr">
              <a:lnSpc>
                <a:spcPct val="98590"/>
              </a:lnSpc>
            </a:pPr>
            <a:r>
              <a:rPr lang="sv-SE" sz="4400" b="1" dirty="0" smtClean="0"/>
              <a:t>regenerativt </a:t>
            </a:r>
            <a:r>
              <a:rPr lang="sv-SE" sz="4400" b="1" dirty="0"/>
              <a:t>jordbruk (RA) – </a:t>
            </a:r>
            <a:r>
              <a:rPr lang="sv-SE" sz="4400" b="1" dirty="0" smtClean="0"/>
              <a:t>Kategorier</a:t>
            </a:r>
            <a:r>
              <a:rPr lang="en-US" sz="4400" b="1" dirty="0" smtClean="0">
                <a:solidFill>
                  <a:srgbClr val="000000"/>
                </a:solidFill>
                <a:latin typeface="Arial"/>
                <a:ea typeface="Arial"/>
                <a:cs typeface="Arial"/>
                <a:sym typeface="Arial"/>
              </a:rPr>
              <a:t> </a:t>
            </a:r>
            <a:endParaRPr dirty="0"/>
          </a:p>
        </p:txBody>
      </p:sp>
      <p:sp>
        <p:nvSpPr>
          <p:cNvPr id="237" name="Google Shape;237;p10"/>
          <p:cNvSpPr/>
          <p:nvPr/>
        </p:nvSpPr>
        <p:spPr>
          <a:xfrm>
            <a:off x="12700" y="8231118"/>
            <a:ext cx="2819400" cy="1944730"/>
          </a:xfrm>
          <a:prstGeom prst="triangle">
            <a:avLst>
              <a:gd name="adj" fmla="val 50000"/>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chemeClr val="lt1"/>
                </a:solidFill>
                <a:latin typeface="Calibri"/>
                <a:ea typeface="Calibri"/>
                <a:cs typeface="Calibri"/>
                <a:sym typeface="Calibri"/>
              </a:rPr>
              <a:t>3</a:t>
            </a:r>
            <a:endParaRPr/>
          </a:p>
        </p:txBody>
      </p:sp>
      <p:sp>
        <p:nvSpPr>
          <p:cNvPr id="238" name="Google Shape;238;p10"/>
          <p:cNvSpPr/>
          <p:nvPr/>
        </p:nvSpPr>
        <p:spPr>
          <a:xfrm>
            <a:off x="298450" y="1527870"/>
            <a:ext cx="18002246" cy="3046988"/>
          </a:xfrm>
          <a:prstGeom prst="rect">
            <a:avLst/>
          </a:prstGeom>
          <a:noFill/>
          <a:ln>
            <a:noFill/>
          </a:ln>
        </p:spPr>
        <p:txBody>
          <a:bodyPr spcFirstLastPara="1" wrap="square" lIns="91425" tIns="45700" rIns="91425" bIns="45700" anchor="t" anchorCtr="0">
            <a:spAutoFit/>
          </a:bodyPr>
          <a:lstStyle/>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p:txBody>
      </p:sp>
      <p:sp>
        <p:nvSpPr>
          <p:cNvPr id="239" name="Google Shape;239;p10"/>
          <p:cNvSpPr/>
          <p:nvPr/>
        </p:nvSpPr>
        <p:spPr>
          <a:xfrm>
            <a:off x="298450" y="2298824"/>
            <a:ext cx="18002246" cy="4524275"/>
          </a:xfrm>
          <a:prstGeom prst="rect">
            <a:avLst/>
          </a:prstGeom>
          <a:noFill/>
          <a:ln>
            <a:noFill/>
          </a:ln>
        </p:spPr>
        <p:txBody>
          <a:bodyPr spcFirstLastPara="1" wrap="square" lIns="91425" tIns="45700" rIns="91425" bIns="45700" anchor="t" anchorCtr="0">
            <a:spAutoFit/>
          </a:bodyPr>
          <a:lstStyle/>
          <a:p>
            <a:pPr marL="457200" indent="-457200">
              <a:lnSpc>
                <a:spcPct val="150000"/>
              </a:lnSpc>
              <a:buFont typeface="Arial" panose="020B0604020202020204" pitchFamily="34" charset="0"/>
              <a:buChar char="•"/>
            </a:pPr>
            <a:r>
              <a:rPr lang="sv-SE" sz="3200" dirty="0"/>
              <a:t>Två olika kategorier av insatsmedel kan identifieras</a:t>
            </a:r>
            <a:r>
              <a:rPr lang="sv-SE" sz="3200" dirty="0" smtClean="0"/>
              <a:t>:</a:t>
            </a:r>
          </a:p>
          <a:p>
            <a:pPr>
              <a:lnSpc>
                <a:spcPct val="150000"/>
              </a:lnSpc>
            </a:pPr>
            <a:endParaRPr lang="sv-SE" sz="3200" dirty="0"/>
          </a:p>
          <a:p>
            <a:pPr marL="457200" indent="-457200">
              <a:buFont typeface="Arial" panose="020B0604020202020204" pitchFamily="34" charset="0"/>
              <a:buChar char="•"/>
            </a:pPr>
            <a:r>
              <a:rPr lang="sv-SE" sz="3200" b="1" dirty="0"/>
              <a:t>Endogena insatsmedel:</a:t>
            </a:r>
            <a:r>
              <a:rPr lang="sv-SE" sz="3200" dirty="0"/>
              <a:t> helt och hållet framställda på gården (idealiskt men mer sällsynt). Exempel: växtrester, stallgödsel från gårdens egna djur</a:t>
            </a:r>
            <a:r>
              <a:rPr lang="sv-SE" sz="3200" dirty="0" smtClean="0"/>
              <a:t>.</a:t>
            </a:r>
          </a:p>
          <a:p>
            <a:endParaRPr lang="sv-SE" sz="3200" dirty="0"/>
          </a:p>
          <a:p>
            <a:pPr marL="457200" indent="-457200">
              <a:buFont typeface="Arial" panose="020B0604020202020204" pitchFamily="34" charset="0"/>
              <a:buChar char="•"/>
            </a:pPr>
            <a:r>
              <a:rPr lang="sv-SE" sz="3200" b="1" dirty="0"/>
              <a:t>Exogena insatsmedel:</a:t>
            </a:r>
            <a:r>
              <a:rPr lang="sv-SE" sz="3200" dirty="0"/>
              <a:t> insatsmedel som tillförs utifrån gården. Exempel: kompost, restprodukter från livsmedelsindustrin, stallgödsel från andra djurhållningar. Vid hållbar tillämpning behöver avståndet till källan och hanteringsmetoder beaktas.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grpSp>
        <p:nvGrpSpPr>
          <p:cNvPr id="244" name="Google Shape;244;p11"/>
          <p:cNvGrpSpPr/>
          <p:nvPr/>
        </p:nvGrpSpPr>
        <p:grpSpPr>
          <a:xfrm>
            <a:off x="12700" y="8086457"/>
            <a:ext cx="18288000" cy="2089391"/>
            <a:chOff x="0" y="-38100"/>
            <a:chExt cx="4816593" cy="550292"/>
          </a:xfrm>
        </p:grpSpPr>
        <p:sp>
          <p:nvSpPr>
            <p:cNvPr id="245" name="Google Shape;245;p11"/>
            <p:cNvSpPr/>
            <p:nvPr/>
          </p:nvSpPr>
          <p:spPr>
            <a:xfrm>
              <a:off x="0" y="0"/>
              <a:ext cx="4816592" cy="512192"/>
            </a:xfrm>
            <a:custGeom>
              <a:avLst/>
              <a:gdLst/>
              <a:ahLst/>
              <a:cxnLst/>
              <a:rect l="l" t="t" r="r" b="b"/>
              <a:pathLst>
                <a:path w="4816592" h="512192" extrusionOk="0">
                  <a:moveTo>
                    <a:pt x="0" y="0"/>
                  </a:moveTo>
                  <a:lnTo>
                    <a:pt x="4816592" y="0"/>
                  </a:lnTo>
                  <a:lnTo>
                    <a:pt x="4816592" y="512192"/>
                  </a:lnTo>
                  <a:lnTo>
                    <a:pt x="0" y="512192"/>
                  </a:lnTo>
                  <a:close/>
                </a:path>
              </a:pathLst>
            </a:custGeom>
            <a:solidFill>
              <a:srgbClr val="85B27A"/>
            </a:solidFill>
            <a:ln>
              <a:noFill/>
            </a:ln>
          </p:spPr>
        </p:sp>
        <p:sp>
          <p:nvSpPr>
            <p:cNvPr id="246" name="Google Shape;246;p11"/>
            <p:cNvSpPr txBox="1"/>
            <p:nvPr/>
          </p:nvSpPr>
          <p:spPr>
            <a:xfrm>
              <a:off x="0" y="-38100"/>
              <a:ext cx="4816593" cy="550292"/>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247" name="Google Shape;247;p11"/>
          <p:cNvSpPr txBox="1"/>
          <p:nvPr/>
        </p:nvSpPr>
        <p:spPr>
          <a:xfrm>
            <a:off x="1041400" y="219944"/>
            <a:ext cx="16116300" cy="1340623"/>
          </a:xfrm>
          <a:prstGeom prst="rect">
            <a:avLst/>
          </a:prstGeom>
          <a:noFill/>
          <a:ln>
            <a:noFill/>
          </a:ln>
        </p:spPr>
        <p:txBody>
          <a:bodyPr spcFirstLastPara="1" wrap="square" lIns="0" tIns="0" rIns="0" bIns="0" anchor="t" anchorCtr="0">
            <a:spAutoFit/>
          </a:bodyPr>
          <a:lstStyle/>
          <a:p>
            <a:pPr lvl="0" algn="ctr">
              <a:lnSpc>
                <a:spcPct val="98590"/>
              </a:lnSpc>
            </a:pPr>
            <a:r>
              <a:rPr lang="sv-SE" sz="4400" b="1" dirty="0"/>
              <a:t>Insatsmedel i slutna kretslopp inom </a:t>
            </a:r>
            <a:endParaRPr lang="sv-SE" sz="4400" b="1" dirty="0" smtClean="0"/>
          </a:p>
          <a:p>
            <a:pPr lvl="0" algn="ctr">
              <a:lnSpc>
                <a:spcPct val="98590"/>
              </a:lnSpc>
            </a:pPr>
            <a:r>
              <a:rPr lang="sv-SE" sz="4400" b="1" dirty="0" smtClean="0"/>
              <a:t>regenerativt </a:t>
            </a:r>
            <a:r>
              <a:rPr lang="sv-SE" sz="4400" b="1" dirty="0"/>
              <a:t>jordbruk (RA) – Exempel</a:t>
            </a:r>
            <a:endParaRPr dirty="0"/>
          </a:p>
        </p:txBody>
      </p:sp>
      <p:sp>
        <p:nvSpPr>
          <p:cNvPr id="248" name="Google Shape;248;p11"/>
          <p:cNvSpPr/>
          <p:nvPr/>
        </p:nvSpPr>
        <p:spPr>
          <a:xfrm>
            <a:off x="12700" y="8231118"/>
            <a:ext cx="2819400" cy="1944730"/>
          </a:xfrm>
          <a:prstGeom prst="triangle">
            <a:avLst>
              <a:gd name="adj" fmla="val 50000"/>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chemeClr val="lt1"/>
                </a:solidFill>
                <a:latin typeface="Calibri"/>
                <a:ea typeface="Calibri"/>
                <a:cs typeface="Calibri"/>
                <a:sym typeface="Calibri"/>
              </a:rPr>
              <a:t>3</a:t>
            </a:r>
            <a:endParaRPr/>
          </a:p>
        </p:txBody>
      </p:sp>
      <p:sp>
        <p:nvSpPr>
          <p:cNvPr id="249" name="Google Shape;249;p11"/>
          <p:cNvSpPr/>
          <p:nvPr/>
        </p:nvSpPr>
        <p:spPr>
          <a:xfrm>
            <a:off x="298450" y="1527870"/>
            <a:ext cx="18002246" cy="3046988"/>
          </a:xfrm>
          <a:prstGeom prst="rect">
            <a:avLst/>
          </a:prstGeom>
          <a:noFill/>
          <a:ln>
            <a:noFill/>
          </a:ln>
        </p:spPr>
        <p:txBody>
          <a:bodyPr spcFirstLastPara="1" wrap="square" lIns="91425" tIns="45700" rIns="91425" bIns="45700" anchor="t" anchorCtr="0">
            <a:spAutoFit/>
          </a:bodyPr>
          <a:lstStyle/>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p:txBody>
      </p:sp>
      <p:sp>
        <p:nvSpPr>
          <p:cNvPr id="250" name="Google Shape;250;p11"/>
          <p:cNvSpPr/>
          <p:nvPr/>
        </p:nvSpPr>
        <p:spPr>
          <a:xfrm>
            <a:off x="298450" y="1778377"/>
            <a:ext cx="18002246" cy="6494045"/>
          </a:xfrm>
          <a:prstGeom prst="rect">
            <a:avLst/>
          </a:prstGeom>
          <a:noFill/>
          <a:ln>
            <a:noFill/>
          </a:ln>
        </p:spPr>
        <p:txBody>
          <a:bodyPr spcFirstLastPara="1" wrap="square" lIns="91425" tIns="45700" rIns="91425" bIns="45700" anchor="t" anchorCtr="0">
            <a:spAutoFit/>
          </a:bodyPr>
          <a:lstStyle/>
          <a:p>
            <a:pPr marL="457200" lvl="0" indent="-457200">
              <a:buClr>
                <a:schemeClr val="dk1"/>
              </a:buClr>
              <a:buSzPts val="3200"/>
              <a:buFont typeface="Arial"/>
              <a:buChar char="•"/>
            </a:pPr>
            <a:r>
              <a:rPr lang="sv-SE" sz="3200" b="1" dirty="0">
                <a:solidFill>
                  <a:schemeClr val="dk1"/>
                </a:solidFill>
                <a:latin typeface="Calibri"/>
                <a:ea typeface="Calibri"/>
                <a:cs typeface="Calibri"/>
                <a:sym typeface="Calibri"/>
              </a:rPr>
              <a:t>Kompostextrakt</a:t>
            </a:r>
            <a:r>
              <a:rPr lang="sv-SE" sz="3200" dirty="0" smtClean="0">
                <a:solidFill>
                  <a:schemeClr val="dk1"/>
                </a:solidFill>
                <a:latin typeface="Calibri"/>
                <a:ea typeface="Calibri"/>
                <a:cs typeface="Calibri"/>
                <a:sym typeface="Calibri"/>
              </a:rPr>
              <a:t>: Kompost </a:t>
            </a:r>
            <a:r>
              <a:rPr lang="sv-SE" sz="3200" dirty="0">
                <a:solidFill>
                  <a:schemeClr val="dk1"/>
                </a:solidFill>
                <a:latin typeface="Calibri"/>
                <a:ea typeface="Calibri"/>
                <a:cs typeface="Calibri"/>
                <a:sym typeface="Calibri"/>
              </a:rPr>
              <a:t>är en biologiskt aktiv och stabiliserad produkt som framställs genom aerob nedbrytning av organiska restprodukter. Användning av kompost i slutna kretslopp inom RA bidrar till att sluta näringscirkeln, t.ex. genom att kommunalt avfall återförs till platsen för livsmedels- eller biomassa­produktion</a:t>
            </a:r>
            <a:r>
              <a:rPr lang="sv-SE" sz="3200" dirty="0" smtClean="0">
                <a:solidFill>
                  <a:schemeClr val="dk1"/>
                </a:solidFill>
                <a:latin typeface="Calibri"/>
                <a:ea typeface="Calibri"/>
                <a:cs typeface="Calibri"/>
                <a:sym typeface="Calibri"/>
              </a:rPr>
              <a:t>.</a:t>
            </a:r>
          </a:p>
          <a:p>
            <a:pPr marL="457200" lvl="0" indent="-457200">
              <a:buClr>
                <a:schemeClr val="dk1"/>
              </a:buClr>
              <a:buSzPts val="3200"/>
              <a:buFont typeface="Arial"/>
              <a:buChar char="•"/>
            </a:pPr>
            <a:endParaRPr lang="sv-SE" sz="3200" dirty="0">
              <a:solidFill>
                <a:schemeClr val="dk1"/>
              </a:solidFill>
              <a:latin typeface="Calibri"/>
              <a:ea typeface="Calibri"/>
              <a:cs typeface="Calibri"/>
              <a:sym typeface="Calibri"/>
            </a:endParaRPr>
          </a:p>
          <a:p>
            <a:pPr marL="457200" lvl="0" indent="-457200">
              <a:buClr>
                <a:schemeClr val="dk1"/>
              </a:buClr>
              <a:buSzPts val="3200"/>
              <a:buFont typeface="Arial"/>
              <a:buChar char="•"/>
            </a:pPr>
            <a:r>
              <a:rPr lang="sv-SE" sz="3200" b="1" dirty="0" smtClean="0">
                <a:solidFill>
                  <a:schemeClr val="dk1"/>
                </a:solidFill>
                <a:latin typeface="Calibri"/>
                <a:ea typeface="Calibri"/>
                <a:cs typeface="Calibri"/>
                <a:sym typeface="Calibri"/>
              </a:rPr>
              <a:t>Stallgödsel: </a:t>
            </a:r>
            <a:r>
              <a:rPr lang="sv-SE" sz="3200" dirty="0" smtClean="0">
                <a:solidFill>
                  <a:schemeClr val="dk1"/>
                </a:solidFill>
                <a:latin typeface="Calibri"/>
                <a:ea typeface="Calibri"/>
                <a:cs typeface="Calibri"/>
                <a:sym typeface="Calibri"/>
              </a:rPr>
              <a:t>Stallgödsel </a:t>
            </a:r>
            <a:r>
              <a:rPr lang="sv-SE" sz="3200" dirty="0">
                <a:solidFill>
                  <a:schemeClr val="dk1"/>
                </a:solidFill>
                <a:latin typeface="Calibri"/>
                <a:ea typeface="Calibri"/>
                <a:cs typeface="Calibri"/>
                <a:sym typeface="Calibri"/>
              </a:rPr>
              <a:t>kan produceras både på gården och tillföras utifrån. Främst kogödsel och svingödsel har studerats och använts. Dessa ökar tillgängligt fosfor och totalt kväve i jorden, vilket bidrar till ökad produktion. Dock krävs försiktighet för att undvika förluster av markens biodiversitet och spridning av sjukdomar</a:t>
            </a:r>
            <a:r>
              <a:rPr lang="sv-SE" sz="3200" dirty="0" smtClean="0">
                <a:solidFill>
                  <a:schemeClr val="dk1"/>
                </a:solidFill>
                <a:latin typeface="Calibri"/>
                <a:ea typeface="Calibri"/>
                <a:cs typeface="Calibri"/>
                <a:sym typeface="Calibri"/>
              </a:rPr>
              <a:t>.</a:t>
            </a:r>
          </a:p>
          <a:p>
            <a:pPr marL="457200" lvl="0" indent="-457200">
              <a:buClr>
                <a:schemeClr val="dk1"/>
              </a:buClr>
              <a:buSzPts val="3200"/>
              <a:buFont typeface="Arial"/>
              <a:buChar char="•"/>
            </a:pPr>
            <a:endParaRPr lang="sv-SE" sz="3200" dirty="0">
              <a:solidFill>
                <a:schemeClr val="dk1"/>
              </a:solidFill>
              <a:latin typeface="Calibri"/>
              <a:ea typeface="Calibri"/>
              <a:cs typeface="Calibri"/>
              <a:sym typeface="Calibri"/>
            </a:endParaRPr>
          </a:p>
          <a:p>
            <a:pPr marL="457200" lvl="0" indent="-457200">
              <a:buClr>
                <a:schemeClr val="dk1"/>
              </a:buClr>
              <a:buSzPts val="3200"/>
              <a:buFont typeface="Arial"/>
              <a:buChar char="•"/>
            </a:pPr>
            <a:r>
              <a:rPr lang="sv-SE" sz="3200" b="1" dirty="0" smtClean="0">
                <a:solidFill>
                  <a:schemeClr val="dk1"/>
                </a:solidFill>
                <a:latin typeface="Calibri"/>
                <a:ea typeface="Calibri"/>
                <a:cs typeface="Calibri"/>
                <a:sym typeface="Calibri"/>
              </a:rPr>
              <a:t>Marktäckning </a:t>
            </a:r>
            <a:r>
              <a:rPr lang="sv-SE" sz="3200" b="1" dirty="0">
                <a:solidFill>
                  <a:schemeClr val="dk1"/>
                </a:solidFill>
                <a:latin typeface="Calibri"/>
                <a:ea typeface="Calibri"/>
                <a:cs typeface="Calibri"/>
                <a:sym typeface="Calibri"/>
              </a:rPr>
              <a:t>(</a:t>
            </a:r>
            <a:r>
              <a:rPr lang="sv-SE" sz="3200" b="1" dirty="0" err="1">
                <a:solidFill>
                  <a:schemeClr val="dk1"/>
                </a:solidFill>
                <a:latin typeface="Calibri"/>
                <a:ea typeface="Calibri"/>
                <a:cs typeface="Calibri"/>
                <a:sym typeface="Calibri"/>
              </a:rPr>
              <a:t>mulch</a:t>
            </a:r>
            <a:r>
              <a:rPr lang="sv-SE" sz="3200" b="1" dirty="0" smtClean="0">
                <a:solidFill>
                  <a:schemeClr val="dk1"/>
                </a:solidFill>
                <a:latin typeface="Calibri"/>
                <a:ea typeface="Calibri"/>
                <a:cs typeface="Calibri"/>
                <a:sym typeface="Calibri"/>
              </a:rPr>
              <a:t>): </a:t>
            </a:r>
            <a:r>
              <a:rPr lang="sv-SE" sz="3200" dirty="0" smtClean="0">
                <a:solidFill>
                  <a:schemeClr val="dk1"/>
                </a:solidFill>
                <a:latin typeface="Calibri"/>
                <a:ea typeface="Calibri"/>
                <a:cs typeface="Calibri"/>
                <a:sym typeface="Calibri"/>
              </a:rPr>
              <a:t>Att </a:t>
            </a:r>
            <a:r>
              <a:rPr lang="sv-SE" sz="3200" dirty="0">
                <a:solidFill>
                  <a:schemeClr val="dk1"/>
                </a:solidFill>
                <a:latin typeface="Calibri"/>
                <a:ea typeface="Calibri"/>
                <a:cs typeface="Calibri"/>
                <a:sym typeface="Calibri"/>
              </a:rPr>
              <a:t>skörda och tillföra – eller lämna kvar – växtbiomassa på åkern efter skörd. Detta förbättrar </a:t>
            </a:r>
            <a:r>
              <a:rPr lang="sv-SE" sz="3200" dirty="0" err="1">
                <a:solidFill>
                  <a:schemeClr val="dk1"/>
                </a:solidFill>
                <a:latin typeface="Calibri"/>
                <a:ea typeface="Calibri"/>
                <a:cs typeface="Calibri"/>
                <a:sym typeface="Calibri"/>
              </a:rPr>
              <a:t>jordhälsan</a:t>
            </a:r>
            <a:r>
              <a:rPr lang="sv-SE" sz="3200" dirty="0">
                <a:solidFill>
                  <a:schemeClr val="dk1"/>
                </a:solidFill>
                <a:latin typeface="Calibri"/>
                <a:ea typeface="Calibri"/>
                <a:cs typeface="Calibri"/>
                <a:sym typeface="Calibri"/>
              </a:rPr>
              <a:t> (t.ex. markens mikrobdiversitet, fosfor, kalium och organiskt kol) och bidrar samtidigt till att hämma ogräs.</a:t>
            </a:r>
            <a:endParaRPr sz="3200" dirty="0">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grpSp>
        <p:nvGrpSpPr>
          <p:cNvPr id="255" name="Google Shape;255;p12"/>
          <p:cNvGrpSpPr/>
          <p:nvPr/>
        </p:nvGrpSpPr>
        <p:grpSpPr>
          <a:xfrm>
            <a:off x="12700" y="8086457"/>
            <a:ext cx="18288000" cy="2089391"/>
            <a:chOff x="0" y="-38100"/>
            <a:chExt cx="4816593" cy="550292"/>
          </a:xfrm>
        </p:grpSpPr>
        <p:sp>
          <p:nvSpPr>
            <p:cNvPr id="256" name="Google Shape;256;p12"/>
            <p:cNvSpPr/>
            <p:nvPr/>
          </p:nvSpPr>
          <p:spPr>
            <a:xfrm>
              <a:off x="0" y="0"/>
              <a:ext cx="4816592" cy="512192"/>
            </a:xfrm>
            <a:custGeom>
              <a:avLst/>
              <a:gdLst/>
              <a:ahLst/>
              <a:cxnLst/>
              <a:rect l="l" t="t" r="r" b="b"/>
              <a:pathLst>
                <a:path w="4816592" h="512192" extrusionOk="0">
                  <a:moveTo>
                    <a:pt x="0" y="0"/>
                  </a:moveTo>
                  <a:lnTo>
                    <a:pt x="4816592" y="0"/>
                  </a:lnTo>
                  <a:lnTo>
                    <a:pt x="4816592" y="512192"/>
                  </a:lnTo>
                  <a:lnTo>
                    <a:pt x="0" y="512192"/>
                  </a:lnTo>
                  <a:close/>
                </a:path>
              </a:pathLst>
            </a:custGeom>
            <a:solidFill>
              <a:srgbClr val="85B27A"/>
            </a:solidFill>
            <a:ln>
              <a:noFill/>
            </a:ln>
          </p:spPr>
        </p:sp>
        <p:sp>
          <p:nvSpPr>
            <p:cNvPr id="257" name="Google Shape;257;p12"/>
            <p:cNvSpPr txBox="1"/>
            <p:nvPr/>
          </p:nvSpPr>
          <p:spPr>
            <a:xfrm>
              <a:off x="0" y="-38100"/>
              <a:ext cx="4816593" cy="550292"/>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258" name="Google Shape;258;p12"/>
          <p:cNvSpPr txBox="1"/>
          <p:nvPr/>
        </p:nvSpPr>
        <p:spPr>
          <a:xfrm>
            <a:off x="298450" y="412448"/>
            <a:ext cx="16859250" cy="487506"/>
          </a:xfrm>
          <a:prstGeom prst="rect">
            <a:avLst/>
          </a:prstGeom>
          <a:noFill/>
          <a:ln>
            <a:noFill/>
          </a:ln>
        </p:spPr>
        <p:txBody>
          <a:bodyPr spcFirstLastPara="1" wrap="square" lIns="0" tIns="0" rIns="0" bIns="0" anchor="t" anchorCtr="0">
            <a:spAutoFit/>
          </a:bodyPr>
          <a:lstStyle/>
          <a:p>
            <a:pPr lvl="0" algn="ctr">
              <a:lnSpc>
                <a:spcPct val="98590"/>
              </a:lnSpc>
            </a:pPr>
            <a:r>
              <a:rPr lang="sv-SE" sz="3200" b="1" dirty="0" smtClean="0"/>
              <a:t>Insatsmedel </a:t>
            </a:r>
            <a:r>
              <a:rPr lang="sv-SE" sz="3200" b="1" dirty="0"/>
              <a:t>i slutna kretslopp inom regenerativt jordbruk (RA) – Exempel</a:t>
            </a:r>
            <a:r>
              <a:rPr lang="en-US" sz="3200" b="1" dirty="0" smtClean="0">
                <a:solidFill>
                  <a:srgbClr val="000000"/>
                </a:solidFill>
                <a:sym typeface="Arial"/>
              </a:rPr>
              <a:t>(</a:t>
            </a:r>
            <a:r>
              <a:rPr lang="en-US" sz="3200" b="1" dirty="0" err="1" smtClean="0">
                <a:solidFill>
                  <a:srgbClr val="000000"/>
                </a:solidFill>
                <a:sym typeface="Arial"/>
              </a:rPr>
              <a:t>cntn</a:t>
            </a:r>
            <a:r>
              <a:rPr lang="en-US" sz="3200" b="1" dirty="0">
                <a:solidFill>
                  <a:srgbClr val="000000"/>
                </a:solidFill>
                <a:sym typeface="Arial"/>
              </a:rPr>
              <a:t>)</a:t>
            </a:r>
            <a:endParaRPr sz="3200" dirty="0"/>
          </a:p>
        </p:txBody>
      </p:sp>
      <p:sp>
        <p:nvSpPr>
          <p:cNvPr id="259" name="Google Shape;259;p12"/>
          <p:cNvSpPr/>
          <p:nvPr/>
        </p:nvSpPr>
        <p:spPr>
          <a:xfrm>
            <a:off x="12700" y="8231118"/>
            <a:ext cx="2819400" cy="1944730"/>
          </a:xfrm>
          <a:prstGeom prst="triangle">
            <a:avLst>
              <a:gd name="adj" fmla="val 50000"/>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chemeClr val="lt1"/>
                </a:solidFill>
                <a:latin typeface="Calibri"/>
                <a:ea typeface="Calibri"/>
                <a:cs typeface="Calibri"/>
                <a:sym typeface="Calibri"/>
              </a:rPr>
              <a:t>3</a:t>
            </a:r>
            <a:endParaRPr/>
          </a:p>
        </p:txBody>
      </p:sp>
      <p:sp>
        <p:nvSpPr>
          <p:cNvPr id="260" name="Google Shape;260;p12"/>
          <p:cNvSpPr/>
          <p:nvPr/>
        </p:nvSpPr>
        <p:spPr>
          <a:xfrm>
            <a:off x="298450" y="1527870"/>
            <a:ext cx="18002246" cy="3046988"/>
          </a:xfrm>
          <a:prstGeom prst="rect">
            <a:avLst/>
          </a:prstGeom>
          <a:noFill/>
          <a:ln>
            <a:noFill/>
          </a:ln>
        </p:spPr>
        <p:txBody>
          <a:bodyPr spcFirstLastPara="1" wrap="square" lIns="91425" tIns="45700" rIns="91425" bIns="45700" anchor="t" anchorCtr="0">
            <a:spAutoFit/>
          </a:bodyPr>
          <a:lstStyle/>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p:txBody>
      </p:sp>
      <p:sp>
        <p:nvSpPr>
          <p:cNvPr id="261" name="Google Shape;261;p12"/>
          <p:cNvSpPr/>
          <p:nvPr/>
        </p:nvSpPr>
        <p:spPr>
          <a:xfrm>
            <a:off x="285754" y="1333500"/>
            <a:ext cx="18002246" cy="6124713"/>
          </a:xfrm>
          <a:prstGeom prst="rect">
            <a:avLst/>
          </a:prstGeom>
          <a:noFill/>
          <a:ln>
            <a:noFill/>
          </a:ln>
        </p:spPr>
        <p:txBody>
          <a:bodyPr spcFirstLastPara="1" wrap="square" lIns="91425" tIns="45700" rIns="91425" bIns="45700" anchor="t" anchorCtr="0">
            <a:spAutoFit/>
          </a:bodyPr>
          <a:lstStyle/>
          <a:p>
            <a:r>
              <a:rPr lang="sv-SE" sz="2800" b="1" dirty="0" err="1">
                <a:latin typeface="+mn-lt"/>
              </a:rPr>
              <a:t>Biokol</a:t>
            </a:r>
            <a:r>
              <a:rPr lang="sv-SE" sz="2800" b="1" dirty="0">
                <a:latin typeface="+mn-lt"/>
              </a:rPr>
              <a:t> (</a:t>
            </a:r>
            <a:r>
              <a:rPr lang="sv-SE" sz="2800" b="1" dirty="0" err="1">
                <a:latin typeface="+mn-lt"/>
              </a:rPr>
              <a:t>biochar</a:t>
            </a:r>
            <a:r>
              <a:rPr lang="sv-SE" sz="2800" b="1" dirty="0" smtClean="0">
                <a:latin typeface="+mn-lt"/>
              </a:rPr>
              <a:t>): </a:t>
            </a:r>
            <a:r>
              <a:rPr lang="sv-SE" sz="2800" dirty="0" err="1" smtClean="0">
                <a:latin typeface="+mn-lt"/>
              </a:rPr>
              <a:t>Biokol</a:t>
            </a:r>
            <a:r>
              <a:rPr lang="sv-SE" sz="2800" dirty="0" smtClean="0">
                <a:latin typeface="+mn-lt"/>
              </a:rPr>
              <a:t> </a:t>
            </a:r>
            <a:r>
              <a:rPr lang="sv-SE" sz="2800" dirty="0">
                <a:latin typeface="+mn-lt"/>
              </a:rPr>
              <a:t>är den fasta rest som återstår efter förbränning av biomassa. Eftersom olika typer av biomassa (t.ex. växtrester, olika sorters träbiomassa) kan användas, finns det flera olika biokolprodukter som tillämpas i slutna kretslopp inom RA. Förbättrad produktion (av både ettåriga och fleråriga grödor samt biomassa­grödor) uppnås tack vare högre kolhalter i jorden samt ökad tillgänglighet av fosfor (P) och kalium (K</a:t>
            </a:r>
            <a:r>
              <a:rPr lang="sv-SE" sz="2800" dirty="0" smtClean="0">
                <a:latin typeface="+mn-lt"/>
              </a:rPr>
              <a:t>).</a:t>
            </a:r>
          </a:p>
          <a:p>
            <a:endParaRPr lang="sv-SE" sz="2800" dirty="0">
              <a:latin typeface="+mn-lt"/>
            </a:endParaRPr>
          </a:p>
          <a:p>
            <a:r>
              <a:rPr lang="sv-SE" sz="2800" b="1" dirty="0" smtClean="0">
                <a:latin typeface="+mn-lt"/>
              </a:rPr>
              <a:t>Livsmedelsavfall: </a:t>
            </a:r>
            <a:r>
              <a:rPr lang="sv-SE" sz="2800" dirty="0" smtClean="0">
                <a:latin typeface="+mn-lt"/>
              </a:rPr>
              <a:t>Olika </a:t>
            </a:r>
            <a:r>
              <a:rPr lang="sv-SE" sz="2800" dirty="0">
                <a:latin typeface="+mn-lt"/>
              </a:rPr>
              <a:t>näringsrika restprodukter från livsmedelsindustrin används i slutna kretsloppssystem inom RA, t.ex. benkol från slakteriavfall, restprodukter från fruktindustrin och andra. Hygieniska aspekter (t.ex. att undvika sjukdomsspridning) behöver beaktas när sådana restprodukter används, vilket ibland kräver förbehandling. I Europa är dessa tillämpningar väl reglerade</a:t>
            </a:r>
            <a:r>
              <a:rPr lang="sv-SE" sz="2800" dirty="0" smtClean="0">
                <a:latin typeface="+mn-lt"/>
              </a:rPr>
              <a:t>.</a:t>
            </a:r>
          </a:p>
          <a:p>
            <a:endParaRPr lang="sv-SE" sz="2800" dirty="0">
              <a:latin typeface="+mn-lt"/>
            </a:endParaRPr>
          </a:p>
          <a:p>
            <a:r>
              <a:rPr lang="sv-SE" sz="2800" b="1" dirty="0" smtClean="0">
                <a:latin typeface="+mn-lt"/>
              </a:rPr>
              <a:t>Biogasrest: </a:t>
            </a:r>
            <a:r>
              <a:rPr lang="sv-SE" sz="2800" dirty="0" smtClean="0">
                <a:latin typeface="+mn-lt"/>
              </a:rPr>
              <a:t>Biogasrest </a:t>
            </a:r>
            <a:r>
              <a:rPr lang="sv-SE" sz="2800" dirty="0">
                <a:latin typeface="+mn-lt"/>
              </a:rPr>
              <a:t>produceras efter mikrobiell anaerob nedbrytning eller jäsning vid biogasproduktion, och dess sammansättning skiljer sig från kompost. Återanvändning av biogasrest är vanligt i jordbrukslandskap där biogas produceras, och återföringen av restprodukten till biomassagrödor ingår ofta i hållbarhetsbedömningen av sådana </a:t>
            </a:r>
            <a:r>
              <a:rPr lang="sv-SE" sz="2800" dirty="0" smtClean="0">
                <a:latin typeface="+mn-lt"/>
              </a:rPr>
              <a:t>produktionssystem</a:t>
            </a:r>
            <a:endParaRPr sz="2800" dirty="0">
              <a:solidFill>
                <a:schemeClr val="dk1"/>
              </a:solidFill>
              <a:latin typeface="+mn-lt"/>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85B27A"/>
        </a:solidFill>
        <a:effectLst/>
      </p:bgPr>
    </p:bg>
    <p:spTree>
      <p:nvGrpSpPr>
        <p:cNvPr id="1" name="Shape 265"/>
        <p:cNvGrpSpPr/>
        <p:nvPr/>
      </p:nvGrpSpPr>
      <p:grpSpPr>
        <a:xfrm>
          <a:off x="0" y="0"/>
          <a:ext cx="0" cy="0"/>
          <a:chOff x="0" y="0"/>
          <a:chExt cx="0" cy="0"/>
        </a:xfrm>
      </p:grpSpPr>
      <p:grpSp>
        <p:nvGrpSpPr>
          <p:cNvPr id="266" name="Google Shape;266;p13"/>
          <p:cNvGrpSpPr/>
          <p:nvPr/>
        </p:nvGrpSpPr>
        <p:grpSpPr>
          <a:xfrm>
            <a:off x="-937197" y="2485014"/>
            <a:ext cx="8381632" cy="8041696"/>
            <a:chOff x="0" y="0"/>
            <a:chExt cx="2554519" cy="2450914"/>
          </a:xfrm>
        </p:grpSpPr>
        <p:sp>
          <p:nvSpPr>
            <p:cNvPr id="267" name="Google Shape;267;p13"/>
            <p:cNvSpPr/>
            <p:nvPr/>
          </p:nvSpPr>
          <p:spPr>
            <a:xfrm>
              <a:off x="0" y="0"/>
              <a:ext cx="2554519" cy="2450914"/>
            </a:xfrm>
            <a:custGeom>
              <a:avLst/>
              <a:gdLst/>
              <a:ahLst/>
              <a:cxnLst/>
              <a:rect l="l" t="t" r="r" b="b"/>
              <a:pathLst>
                <a:path w="2554519" h="2450914" extrusionOk="0">
                  <a:moveTo>
                    <a:pt x="1277259" y="0"/>
                  </a:moveTo>
                  <a:cubicBezTo>
                    <a:pt x="571848" y="0"/>
                    <a:pt x="0" y="548656"/>
                    <a:pt x="0" y="1225457"/>
                  </a:cubicBezTo>
                  <a:cubicBezTo>
                    <a:pt x="0" y="1902259"/>
                    <a:pt x="571848" y="2450914"/>
                    <a:pt x="1277259" y="2450914"/>
                  </a:cubicBezTo>
                  <a:cubicBezTo>
                    <a:pt x="1982670" y="2450914"/>
                    <a:pt x="2554519" y="1902259"/>
                    <a:pt x="2554519" y="1225457"/>
                  </a:cubicBezTo>
                  <a:cubicBezTo>
                    <a:pt x="2554519" y="548656"/>
                    <a:pt x="1982670" y="0"/>
                    <a:pt x="1277259" y="0"/>
                  </a:cubicBezTo>
                  <a:close/>
                </a:path>
              </a:pathLst>
            </a:custGeom>
            <a:solidFill>
              <a:srgbClr val="4D73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13"/>
            <p:cNvSpPr txBox="1"/>
            <p:nvPr/>
          </p:nvSpPr>
          <p:spPr>
            <a:xfrm>
              <a:off x="239486" y="191673"/>
              <a:ext cx="2075546" cy="2029468"/>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269" name="Google Shape;269;p13"/>
          <p:cNvSpPr/>
          <p:nvPr/>
        </p:nvSpPr>
        <p:spPr>
          <a:xfrm>
            <a:off x="-503349" y="2960664"/>
            <a:ext cx="7513938" cy="7090396"/>
          </a:xfrm>
          <a:custGeom>
            <a:avLst/>
            <a:gdLst/>
            <a:ahLst/>
            <a:cxnLst/>
            <a:rect l="l" t="t" r="r" b="b"/>
            <a:pathLst>
              <a:path w="1164106" h="1098488" extrusionOk="0">
                <a:moveTo>
                  <a:pt x="582053" y="0"/>
                </a:moveTo>
                <a:cubicBezTo>
                  <a:pt x="260594" y="0"/>
                  <a:pt x="0" y="245905"/>
                  <a:pt x="0" y="549244"/>
                </a:cubicBezTo>
                <a:cubicBezTo>
                  <a:pt x="0" y="852583"/>
                  <a:pt x="260594" y="1098488"/>
                  <a:pt x="582053" y="1098488"/>
                </a:cubicBezTo>
                <a:cubicBezTo>
                  <a:pt x="903512" y="1098488"/>
                  <a:pt x="1164106" y="852583"/>
                  <a:pt x="1164106" y="549244"/>
                </a:cubicBezTo>
                <a:cubicBezTo>
                  <a:pt x="1164106" y="245905"/>
                  <a:pt x="903512" y="0"/>
                  <a:pt x="582053" y="0"/>
                </a:cubicBezTo>
                <a:close/>
              </a:path>
            </a:pathLst>
          </a:custGeom>
          <a:blipFill rotWithShape="1">
            <a:blip r:embed="rId3">
              <a:alphaModFix/>
            </a:blip>
            <a:stretch>
              <a:fillRect l="-20813" r="-20813"/>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70" name="Google Shape;270;p13"/>
          <p:cNvGrpSpPr/>
          <p:nvPr/>
        </p:nvGrpSpPr>
        <p:grpSpPr>
          <a:xfrm>
            <a:off x="-533634" y="-144661"/>
            <a:ext cx="18821634" cy="2284960"/>
            <a:chOff x="0" y="-38100"/>
            <a:chExt cx="4957138" cy="601800"/>
          </a:xfrm>
        </p:grpSpPr>
        <p:sp>
          <p:nvSpPr>
            <p:cNvPr id="271" name="Google Shape;271;p13"/>
            <p:cNvSpPr/>
            <p:nvPr/>
          </p:nvSpPr>
          <p:spPr>
            <a:xfrm>
              <a:off x="0" y="0"/>
              <a:ext cx="4957138" cy="563700"/>
            </a:xfrm>
            <a:custGeom>
              <a:avLst/>
              <a:gdLst/>
              <a:ahLst/>
              <a:cxnLst/>
              <a:rect l="l" t="t" r="r" b="b"/>
              <a:pathLst>
                <a:path w="4957138" h="563700" extrusionOk="0">
                  <a:moveTo>
                    <a:pt x="0" y="0"/>
                  </a:moveTo>
                  <a:lnTo>
                    <a:pt x="4957138" y="0"/>
                  </a:lnTo>
                  <a:lnTo>
                    <a:pt x="4957138" y="563700"/>
                  </a:lnTo>
                  <a:lnTo>
                    <a:pt x="0" y="563700"/>
                  </a:lnTo>
                  <a:close/>
                </a:path>
              </a:pathLst>
            </a:custGeom>
            <a:solidFill>
              <a:srgbClr val="C5E7B0"/>
            </a:solidFill>
            <a:ln>
              <a:noFill/>
            </a:ln>
          </p:spPr>
        </p:sp>
        <p:sp>
          <p:nvSpPr>
            <p:cNvPr id="272" name="Google Shape;272;p13"/>
            <p:cNvSpPr txBox="1"/>
            <p:nvPr/>
          </p:nvSpPr>
          <p:spPr>
            <a:xfrm>
              <a:off x="0" y="-38100"/>
              <a:ext cx="4957138" cy="6018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273" name="Google Shape;273;p13"/>
          <p:cNvSpPr txBox="1"/>
          <p:nvPr/>
        </p:nvSpPr>
        <p:spPr>
          <a:xfrm>
            <a:off x="3665915" y="944005"/>
            <a:ext cx="10956171" cy="743152"/>
          </a:xfrm>
          <a:prstGeom prst="rect">
            <a:avLst/>
          </a:prstGeom>
          <a:noFill/>
          <a:ln>
            <a:noFill/>
          </a:ln>
        </p:spPr>
        <p:txBody>
          <a:bodyPr spcFirstLastPara="1" wrap="square" lIns="0" tIns="0" rIns="0" bIns="0" anchor="t" anchorCtr="0">
            <a:spAutoFit/>
          </a:bodyPr>
          <a:lstStyle/>
          <a:p>
            <a:pPr lvl="0">
              <a:lnSpc>
                <a:spcPct val="91998"/>
              </a:lnSpc>
            </a:pPr>
            <a:r>
              <a:rPr lang="en-US" sz="5249" b="1" dirty="0" err="1"/>
              <a:t>Avsnitt</a:t>
            </a:r>
            <a:r>
              <a:rPr lang="en-US" sz="5249" b="1" dirty="0"/>
              <a:t> 2: </a:t>
            </a:r>
            <a:r>
              <a:rPr lang="en-US" sz="5249" b="1" dirty="0" err="1"/>
              <a:t>Teoretiska</a:t>
            </a:r>
            <a:r>
              <a:rPr lang="en-US" sz="5249" b="1" dirty="0"/>
              <a:t> </a:t>
            </a:r>
            <a:r>
              <a:rPr lang="en-US" sz="5249" b="1" dirty="0" err="1" smtClean="0"/>
              <a:t>grunder</a:t>
            </a:r>
            <a:endParaRPr dirty="0"/>
          </a:p>
        </p:txBody>
      </p:sp>
      <p:sp>
        <p:nvSpPr>
          <p:cNvPr id="274" name="Google Shape;274;p13"/>
          <p:cNvSpPr txBox="1"/>
          <p:nvPr/>
        </p:nvSpPr>
        <p:spPr>
          <a:xfrm>
            <a:off x="7879261" y="3338079"/>
            <a:ext cx="9140392" cy="692305"/>
          </a:xfrm>
          <a:prstGeom prst="rect">
            <a:avLst/>
          </a:prstGeom>
          <a:noFill/>
          <a:ln>
            <a:noFill/>
          </a:ln>
        </p:spPr>
        <p:txBody>
          <a:bodyPr spcFirstLastPara="1" wrap="square" lIns="0" tIns="0" rIns="0" bIns="0" anchor="t" anchorCtr="0">
            <a:spAutoFit/>
          </a:bodyPr>
          <a:lstStyle/>
          <a:p>
            <a:pPr marL="0" marR="0" lvl="0" indent="0" algn="l" rtl="0">
              <a:lnSpc>
                <a:spcPct val="150016"/>
              </a:lnSpc>
              <a:spcBef>
                <a:spcPts val="0"/>
              </a:spcBef>
              <a:spcAft>
                <a:spcPts val="0"/>
              </a:spcAft>
              <a:buNone/>
            </a:pPr>
            <a:r>
              <a:rPr lang="en-US" sz="2999" dirty="0" err="1" smtClean="0">
                <a:solidFill>
                  <a:srgbClr val="000000"/>
                </a:solidFill>
                <a:latin typeface="Arial"/>
                <a:ea typeface="Arial"/>
                <a:cs typeface="Arial"/>
                <a:sym typeface="Arial"/>
              </a:rPr>
              <a:t>Bakgrundstheori</a:t>
            </a:r>
            <a:endParaRPr dirty="0"/>
          </a:p>
        </p:txBody>
      </p:sp>
      <p:sp>
        <p:nvSpPr>
          <p:cNvPr id="275" name="Google Shape;275;p13"/>
          <p:cNvSpPr txBox="1"/>
          <p:nvPr/>
        </p:nvSpPr>
        <p:spPr>
          <a:xfrm>
            <a:off x="7879261" y="5612185"/>
            <a:ext cx="9734056" cy="664156"/>
          </a:xfrm>
          <a:prstGeom prst="rect">
            <a:avLst/>
          </a:prstGeom>
          <a:noFill/>
          <a:ln>
            <a:noFill/>
          </a:ln>
        </p:spPr>
        <p:txBody>
          <a:bodyPr spcFirstLastPara="1" wrap="square" lIns="0" tIns="0" rIns="0" bIns="0" anchor="t" anchorCtr="0">
            <a:spAutoFit/>
          </a:bodyPr>
          <a:lstStyle/>
          <a:p>
            <a:pPr marL="0" marR="0" lvl="1" indent="0" algn="l" rtl="0">
              <a:lnSpc>
                <a:spcPct val="150017"/>
              </a:lnSpc>
              <a:spcBef>
                <a:spcPts val="0"/>
              </a:spcBef>
              <a:spcAft>
                <a:spcPts val="0"/>
              </a:spcAft>
              <a:buNone/>
            </a:pPr>
            <a:r>
              <a:rPr lang="en-US" sz="2877" dirty="0" err="1" smtClean="0"/>
              <a:t>Fördelar</a:t>
            </a:r>
            <a:r>
              <a:rPr lang="en-US" sz="2877" dirty="0" smtClean="0"/>
              <a:t> och </a:t>
            </a:r>
            <a:r>
              <a:rPr lang="en-US" sz="2877" dirty="0" err="1" smtClean="0"/>
              <a:t>utmaningar</a:t>
            </a:r>
            <a:endParaRP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grpSp>
        <p:nvGrpSpPr>
          <p:cNvPr id="280" name="Google Shape;280;p14"/>
          <p:cNvGrpSpPr/>
          <p:nvPr/>
        </p:nvGrpSpPr>
        <p:grpSpPr>
          <a:xfrm>
            <a:off x="12700" y="8086457"/>
            <a:ext cx="18288000" cy="2089391"/>
            <a:chOff x="0" y="-38100"/>
            <a:chExt cx="4816593" cy="550292"/>
          </a:xfrm>
        </p:grpSpPr>
        <p:sp>
          <p:nvSpPr>
            <p:cNvPr id="281" name="Google Shape;281;p14"/>
            <p:cNvSpPr/>
            <p:nvPr/>
          </p:nvSpPr>
          <p:spPr>
            <a:xfrm>
              <a:off x="0" y="0"/>
              <a:ext cx="4816592" cy="512192"/>
            </a:xfrm>
            <a:custGeom>
              <a:avLst/>
              <a:gdLst/>
              <a:ahLst/>
              <a:cxnLst/>
              <a:rect l="l" t="t" r="r" b="b"/>
              <a:pathLst>
                <a:path w="4816592" h="512192" extrusionOk="0">
                  <a:moveTo>
                    <a:pt x="0" y="0"/>
                  </a:moveTo>
                  <a:lnTo>
                    <a:pt x="4816592" y="0"/>
                  </a:lnTo>
                  <a:lnTo>
                    <a:pt x="4816592" y="512192"/>
                  </a:lnTo>
                  <a:lnTo>
                    <a:pt x="0" y="512192"/>
                  </a:lnTo>
                  <a:close/>
                </a:path>
              </a:pathLst>
            </a:custGeom>
            <a:solidFill>
              <a:srgbClr val="85B27A"/>
            </a:solidFill>
            <a:ln>
              <a:noFill/>
            </a:ln>
          </p:spPr>
        </p:sp>
        <p:sp>
          <p:nvSpPr>
            <p:cNvPr id="282" name="Google Shape;282;p14"/>
            <p:cNvSpPr txBox="1"/>
            <p:nvPr/>
          </p:nvSpPr>
          <p:spPr>
            <a:xfrm>
              <a:off x="0" y="-38100"/>
              <a:ext cx="4816593" cy="550292"/>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283" name="Google Shape;283;p14"/>
          <p:cNvSpPr txBox="1"/>
          <p:nvPr/>
        </p:nvSpPr>
        <p:spPr>
          <a:xfrm>
            <a:off x="298449" y="412448"/>
            <a:ext cx="17556413" cy="609398"/>
          </a:xfrm>
          <a:prstGeom prst="rect">
            <a:avLst/>
          </a:prstGeom>
          <a:noFill/>
          <a:ln>
            <a:noFill/>
          </a:ln>
        </p:spPr>
        <p:txBody>
          <a:bodyPr spcFirstLastPara="1" wrap="square" lIns="0" tIns="0" rIns="0" bIns="0" anchor="t" anchorCtr="0">
            <a:spAutoFit/>
          </a:bodyPr>
          <a:lstStyle/>
          <a:p>
            <a:pPr lvl="0" algn="ctr">
              <a:lnSpc>
                <a:spcPct val="98590"/>
              </a:lnSpc>
            </a:pPr>
            <a:r>
              <a:rPr lang="sv-SE" sz="4000" b="1" dirty="0" smtClean="0"/>
              <a:t>Viktiga </a:t>
            </a:r>
            <a:r>
              <a:rPr lang="sv-SE" sz="4000" b="1" dirty="0"/>
              <a:t>fördelar/utfall av slutna kretslopp i regenerativt jordbruk (RA)</a:t>
            </a:r>
            <a:endParaRPr sz="4000" dirty="0"/>
          </a:p>
        </p:txBody>
      </p:sp>
      <p:sp>
        <p:nvSpPr>
          <p:cNvPr id="284" name="Google Shape;284;p14"/>
          <p:cNvSpPr/>
          <p:nvPr/>
        </p:nvSpPr>
        <p:spPr>
          <a:xfrm>
            <a:off x="12700" y="8231118"/>
            <a:ext cx="2819400" cy="1944730"/>
          </a:xfrm>
          <a:prstGeom prst="triangle">
            <a:avLst>
              <a:gd name="adj" fmla="val 50000"/>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chemeClr val="lt1"/>
                </a:solidFill>
                <a:latin typeface="Calibri"/>
                <a:ea typeface="Calibri"/>
                <a:cs typeface="Calibri"/>
                <a:sym typeface="Calibri"/>
              </a:rPr>
              <a:t>2</a:t>
            </a:r>
            <a:endParaRPr/>
          </a:p>
        </p:txBody>
      </p:sp>
      <p:sp>
        <p:nvSpPr>
          <p:cNvPr id="285" name="Google Shape;285;p14"/>
          <p:cNvSpPr/>
          <p:nvPr/>
        </p:nvSpPr>
        <p:spPr>
          <a:xfrm>
            <a:off x="298450" y="1287240"/>
            <a:ext cx="18002246" cy="7971373"/>
          </a:xfrm>
          <a:prstGeom prst="rect">
            <a:avLst/>
          </a:prstGeom>
          <a:noFill/>
          <a:ln>
            <a:noFill/>
          </a:ln>
        </p:spPr>
        <p:txBody>
          <a:bodyPr spcFirstLastPara="1" wrap="square" lIns="91425" tIns="45700" rIns="91425" bIns="45700" anchor="t" anchorCtr="0">
            <a:spAutoFit/>
          </a:bodyPr>
          <a:lstStyle/>
          <a:p>
            <a:r>
              <a:rPr lang="sv-SE" sz="3200" b="1" dirty="0"/>
              <a:t>Återanvändning/återvinning av resurser:</a:t>
            </a:r>
            <a:r>
              <a:rPr lang="sv-SE" sz="3200" dirty="0"/>
              <a:t/>
            </a:r>
            <a:br>
              <a:rPr lang="sv-SE" sz="3200" dirty="0"/>
            </a:br>
            <a:r>
              <a:rPr lang="sv-SE" sz="3200" dirty="0"/>
              <a:t>Näringsämnen, vatten och andra insatsmedel återvinns och hanteras noggrant inom systemet för att minimera avfall – till skillnad från konventionella system där resurser används och sedan kasseras. Avfall ses här som en resurs</a:t>
            </a:r>
            <a:r>
              <a:rPr lang="sv-SE" sz="3200" dirty="0" smtClean="0"/>
              <a:t>!</a:t>
            </a:r>
          </a:p>
          <a:p>
            <a:endParaRPr lang="sv-SE" sz="3200" dirty="0"/>
          </a:p>
          <a:p>
            <a:r>
              <a:rPr lang="sv-SE" sz="3200" b="1" dirty="0"/>
              <a:t>Energieffektivitet:</a:t>
            </a:r>
            <a:r>
              <a:rPr lang="sv-SE" sz="3200" dirty="0"/>
              <a:t/>
            </a:r>
            <a:br>
              <a:rPr lang="sv-SE" sz="3200" dirty="0"/>
            </a:br>
            <a:r>
              <a:rPr lang="sv-SE" sz="3200" dirty="0"/>
              <a:t>Optimering av energieffektivitet genom användning av förnybar energi såsom sol, vind eller biomassa samt genom att förbättra energieffektiviteten i olika processer</a:t>
            </a:r>
            <a:r>
              <a:rPr lang="sv-SE" sz="3200" dirty="0" smtClean="0"/>
              <a:t>.</a:t>
            </a:r>
          </a:p>
          <a:p>
            <a:endParaRPr lang="sv-SE" sz="3200" dirty="0"/>
          </a:p>
          <a:p>
            <a:r>
              <a:rPr lang="sv-SE" sz="3200" b="1" dirty="0"/>
              <a:t>Integration av komponenter:</a:t>
            </a:r>
            <a:r>
              <a:rPr lang="sv-SE" sz="3200" dirty="0"/>
              <a:t/>
            </a:r>
            <a:br>
              <a:rPr lang="sv-SE" sz="3200" dirty="0"/>
            </a:br>
            <a:r>
              <a:rPr lang="sv-SE" sz="3200" dirty="0"/>
              <a:t>Resultatet från en komponent/praktik används som insats i en annan för att skapa ett holistiskt och synergistiskt system. Exempel: kombinationen av växtodling och djurhållning skapar en synergi genom avfallshantering (växtrester kan bli foder till djuren, och djurens gödsel kan i sin tur användas som gödning för grödorna).</a:t>
            </a: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grpSp>
        <p:nvGrpSpPr>
          <p:cNvPr id="290" name="Google Shape;290;p15"/>
          <p:cNvGrpSpPr/>
          <p:nvPr/>
        </p:nvGrpSpPr>
        <p:grpSpPr>
          <a:xfrm>
            <a:off x="12700" y="8162657"/>
            <a:ext cx="18288000" cy="2089391"/>
            <a:chOff x="0" y="-38100"/>
            <a:chExt cx="4816593" cy="550292"/>
          </a:xfrm>
        </p:grpSpPr>
        <p:sp>
          <p:nvSpPr>
            <p:cNvPr id="291" name="Google Shape;291;p15"/>
            <p:cNvSpPr/>
            <p:nvPr/>
          </p:nvSpPr>
          <p:spPr>
            <a:xfrm>
              <a:off x="0" y="0"/>
              <a:ext cx="4816592" cy="512192"/>
            </a:xfrm>
            <a:custGeom>
              <a:avLst/>
              <a:gdLst/>
              <a:ahLst/>
              <a:cxnLst/>
              <a:rect l="l" t="t" r="r" b="b"/>
              <a:pathLst>
                <a:path w="4816592" h="512192" extrusionOk="0">
                  <a:moveTo>
                    <a:pt x="0" y="0"/>
                  </a:moveTo>
                  <a:lnTo>
                    <a:pt x="4816592" y="0"/>
                  </a:lnTo>
                  <a:lnTo>
                    <a:pt x="4816592" y="512192"/>
                  </a:lnTo>
                  <a:lnTo>
                    <a:pt x="0" y="512192"/>
                  </a:lnTo>
                  <a:close/>
                </a:path>
              </a:pathLst>
            </a:custGeom>
            <a:solidFill>
              <a:srgbClr val="85B27A"/>
            </a:solidFill>
            <a:ln>
              <a:noFill/>
            </a:ln>
          </p:spPr>
        </p:sp>
        <p:sp>
          <p:nvSpPr>
            <p:cNvPr id="292" name="Google Shape;292;p15"/>
            <p:cNvSpPr txBox="1"/>
            <p:nvPr/>
          </p:nvSpPr>
          <p:spPr>
            <a:xfrm>
              <a:off x="0" y="-38100"/>
              <a:ext cx="4816593" cy="550292"/>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293" name="Google Shape;293;p15"/>
          <p:cNvSpPr txBox="1"/>
          <p:nvPr/>
        </p:nvSpPr>
        <p:spPr>
          <a:xfrm>
            <a:off x="1041400" y="323548"/>
            <a:ext cx="16116300" cy="487506"/>
          </a:xfrm>
          <a:prstGeom prst="rect">
            <a:avLst/>
          </a:prstGeom>
          <a:noFill/>
          <a:ln>
            <a:noFill/>
          </a:ln>
        </p:spPr>
        <p:txBody>
          <a:bodyPr spcFirstLastPara="1" wrap="square" lIns="0" tIns="0" rIns="0" bIns="0" anchor="t" anchorCtr="0">
            <a:spAutoFit/>
          </a:bodyPr>
          <a:lstStyle/>
          <a:p>
            <a:pPr lvl="0" algn="ctr">
              <a:lnSpc>
                <a:spcPct val="98590"/>
              </a:lnSpc>
            </a:pPr>
            <a:r>
              <a:rPr lang="sv-SE" sz="3200" b="1" dirty="0" smtClean="0"/>
              <a:t>Viktiga </a:t>
            </a:r>
            <a:r>
              <a:rPr lang="sv-SE" sz="3200" b="1" dirty="0"/>
              <a:t>fördelar/utfall av slutna kretslopp i regenerativt jordbruk (RA) – </a:t>
            </a:r>
            <a:r>
              <a:rPr lang="sv-SE" sz="3200" b="1" dirty="0" smtClean="0"/>
              <a:t>fortsättning</a:t>
            </a:r>
            <a:endParaRPr sz="3200" dirty="0"/>
          </a:p>
        </p:txBody>
      </p:sp>
      <p:sp>
        <p:nvSpPr>
          <p:cNvPr id="294" name="Google Shape;294;p15"/>
          <p:cNvSpPr/>
          <p:nvPr/>
        </p:nvSpPr>
        <p:spPr>
          <a:xfrm>
            <a:off x="12700" y="8231118"/>
            <a:ext cx="2819400" cy="1944730"/>
          </a:xfrm>
          <a:prstGeom prst="triangle">
            <a:avLst>
              <a:gd name="adj" fmla="val 50000"/>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chemeClr val="lt1"/>
                </a:solidFill>
                <a:latin typeface="Calibri"/>
                <a:ea typeface="Calibri"/>
                <a:cs typeface="Calibri"/>
                <a:sym typeface="Calibri"/>
              </a:rPr>
              <a:t>2</a:t>
            </a:r>
            <a:endParaRPr/>
          </a:p>
        </p:txBody>
      </p:sp>
      <p:sp>
        <p:nvSpPr>
          <p:cNvPr id="295" name="Google Shape;295;p15"/>
          <p:cNvSpPr/>
          <p:nvPr/>
        </p:nvSpPr>
        <p:spPr>
          <a:xfrm>
            <a:off x="298450" y="1104900"/>
            <a:ext cx="18002246" cy="6986488"/>
          </a:xfrm>
          <a:prstGeom prst="rect">
            <a:avLst/>
          </a:prstGeom>
          <a:noFill/>
          <a:ln>
            <a:noFill/>
          </a:ln>
        </p:spPr>
        <p:txBody>
          <a:bodyPr spcFirstLastPara="1" wrap="square" lIns="91425" tIns="45700" rIns="91425" bIns="45700" anchor="t" anchorCtr="0">
            <a:spAutoFit/>
          </a:bodyPr>
          <a:lstStyle/>
          <a:p>
            <a:pPr marL="457200" lvl="0" indent="-457200">
              <a:buClr>
                <a:schemeClr val="dk1"/>
              </a:buClr>
              <a:buSzPts val="3200"/>
              <a:buFont typeface="Arial"/>
              <a:buChar char="•"/>
            </a:pPr>
            <a:r>
              <a:rPr lang="sv-SE" sz="3200" b="1" dirty="0">
                <a:solidFill>
                  <a:schemeClr val="dk1"/>
                </a:solidFill>
                <a:latin typeface="Calibri"/>
                <a:ea typeface="Calibri"/>
                <a:cs typeface="Calibri"/>
                <a:sym typeface="Calibri"/>
              </a:rPr>
              <a:t>Vattenhushållning</a:t>
            </a:r>
            <a:r>
              <a:rPr lang="sv-SE" sz="3200" b="1" dirty="0" smtClean="0">
                <a:solidFill>
                  <a:schemeClr val="dk1"/>
                </a:solidFill>
                <a:latin typeface="Calibri"/>
                <a:ea typeface="Calibri"/>
                <a:cs typeface="Calibri"/>
                <a:sym typeface="Calibri"/>
              </a:rPr>
              <a:t>: </a:t>
            </a:r>
            <a:r>
              <a:rPr lang="sv-SE" sz="3200" dirty="0" smtClean="0">
                <a:solidFill>
                  <a:schemeClr val="dk1"/>
                </a:solidFill>
                <a:latin typeface="Calibri"/>
                <a:ea typeface="Calibri"/>
                <a:cs typeface="Calibri"/>
                <a:sym typeface="Calibri"/>
              </a:rPr>
              <a:t>Effektiv </a:t>
            </a:r>
            <a:r>
              <a:rPr lang="sv-SE" sz="3200" dirty="0">
                <a:solidFill>
                  <a:schemeClr val="dk1"/>
                </a:solidFill>
                <a:latin typeface="Calibri"/>
                <a:ea typeface="Calibri"/>
                <a:cs typeface="Calibri"/>
                <a:sym typeface="Calibri"/>
              </a:rPr>
              <a:t>vattenanvändning för att minska den totala förbrukningen och avrinningen, t.ex. genom täckgrödor, marktäckning (</a:t>
            </a:r>
            <a:r>
              <a:rPr lang="sv-SE" sz="3200" dirty="0" err="1">
                <a:solidFill>
                  <a:schemeClr val="dk1"/>
                </a:solidFill>
                <a:latin typeface="Calibri"/>
                <a:ea typeface="Calibri"/>
                <a:cs typeface="Calibri"/>
                <a:sym typeface="Calibri"/>
              </a:rPr>
              <a:t>mulching</a:t>
            </a:r>
            <a:r>
              <a:rPr lang="sv-SE" sz="3200" dirty="0">
                <a:solidFill>
                  <a:schemeClr val="dk1"/>
                </a:solidFill>
                <a:latin typeface="Calibri"/>
                <a:ea typeface="Calibri"/>
                <a:cs typeface="Calibri"/>
                <a:sym typeface="Calibri"/>
              </a:rPr>
              <a:t>), anpassade växtsorter och andra metoder</a:t>
            </a:r>
            <a:r>
              <a:rPr lang="sv-SE" sz="3200" dirty="0" smtClean="0">
                <a:solidFill>
                  <a:schemeClr val="dk1"/>
                </a:solidFill>
                <a:latin typeface="Calibri"/>
                <a:ea typeface="Calibri"/>
                <a:cs typeface="Calibri"/>
                <a:sym typeface="Calibri"/>
              </a:rPr>
              <a:t>.</a:t>
            </a:r>
            <a:endParaRPr dirty="0"/>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lvl="0" indent="-457200">
              <a:buClr>
                <a:schemeClr val="dk1"/>
              </a:buClr>
              <a:buSzPts val="3200"/>
              <a:buFont typeface="Arial"/>
              <a:buChar char="•"/>
            </a:pPr>
            <a:r>
              <a:rPr lang="sv-SE" sz="3200" b="1" dirty="0" err="1">
                <a:solidFill>
                  <a:schemeClr val="dk1"/>
                </a:solidFill>
                <a:latin typeface="Calibri"/>
                <a:ea typeface="Calibri"/>
                <a:cs typeface="Calibri"/>
                <a:sym typeface="Calibri"/>
              </a:rPr>
              <a:t>Resilienta</a:t>
            </a:r>
            <a:r>
              <a:rPr lang="sv-SE" sz="3200" b="1" dirty="0">
                <a:solidFill>
                  <a:schemeClr val="dk1"/>
                </a:solidFill>
                <a:latin typeface="Calibri"/>
                <a:ea typeface="Calibri"/>
                <a:cs typeface="Calibri"/>
                <a:sym typeface="Calibri"/>
              </a:rPr>
              <a:t> jordbruksmetoder</a:t>
            </a:r>
            <a:r>
              <a:rPr lang="sv-SE" sz="3200" b="1" dirty="0" smtClean="0">
                <a:solidFill>
                  <a:schemeClr val="dk1"/>
                </a:solidFill>
                <a:latin typeface="Calibri"/>
                <a:ea typeface="Calibri"/>
                <a:cs typeface="Calibri"/>
                <a:sym typeface="Calibri"/>
              </a:rPr>
              <a:t>: </a:t>
            </a:r>
            <a:r>
              <a:rPr lang="sv-SE" sz="3200" dirty="0" smtClean="0">
                <a:solidFill>
                  <a:schemeClr val="dk1"/>
                </a:solidFill>
                <a:latin typeface="Calibri"/>
                <a:ea typeface="Calibri"/>
                <a:cs typeface="Calibri"/>
                <a:sym typeface="Calibri"/>
              </a:rPr>
              <a:t>Genom </a:t>
            </a:r>
            <a:r>
              <a:rPr lang="sv-SE" sz="3200" dirty="0">
                <a:solidFill>
                  <a:schemeClr val="dk1"/>
                </a:solidFill>
                <a:latin typeface="Calibri"/>
                <a:ea typeface="Calibri"/>
                <a:cs typeface="Calibri"/>
                <a:sym typeface="Calibri"/>
              </a:rPr>
              <a:t>att bevara och successivt förbättra </a:t>
            </a:r>
            <a:r>
              <a:rPr lang="sv-SE" sz="3200" dirty="0" err="1">
                <a:solidFill>
                  <a:schemeClr val="dk1"/>
                </a:solidFill>
                <a:latin typeface="Calibri"/>
                <a:ea typeface="Calibri"/>
                <a:cs typeface="Calibri"/>
                <a:sym typeface="Calibri"/>
              </a:rPr>
              <a:t>jordhälsan</a:t>
            </a:r>
            <a:r>
              <a:rPr lang="sv-SE" sz="3200" dirty="0">
                <a:solidFill>
                  <a:schemeClr val="dk1"/>
                </a:solidFill>
                <a:latin typeface="Calibri"/>
                <a:ea typeface="Calibri"/>
                <a:cs typeface="Calibri"/>
                <a:sym typeface="Calibri"/>
              </a:rPr>
              <a:t> stärks jordbrukets </a:t>
            </a:r>
            <a:r>
              <a:rPr lang="sv-SE" sz="3200" dirty="0" err="1">
                <a:solidFill>
                  <a:schemeClr val="dk1"/>
                </a:solidFill>
                <a:latin typeface="Calibri"/>
                <a:ea typeface="Calibri"/>
                <a:cs typeface="Calibri"/>
                <a:sym typeface="Calibri"/>
              </a:rPr>
              <a:t>resiliens</a:t>
            </a:r>
            <a:r>
              <a:rPr lang="sv-SE" sz="3200" dirty="0">
                <a:solidFill>
                  <a:schemeClr val="dk1"/>
                </a:solidFill>
                <a:latin typeface="Calibri"/>
                <a:ea typeface="Calibri"/>
                <a:cs typeface="Calibri"/>
                <a:sym typeface="Calibri"/>
              </a:rPr>
              <a:t>. Exempel: odling av täckgrödor i växtföljder motverkar erosion och tillför organiskt material till jorden</a:t>
            </a:r>
            <a:r>
              <a:rPr lang="en-US" sz="3200" dirty="0" smtClean="0">
                <a:solidFill>
                  <a:schemeClr val="dk1"/>
                </a:solidFill>
                <a:latin typeface="Calibri"/>
                <a:ea typeface="Calibri"/>
                <a:cs typeface="Calibri"/>
                <a:sym typeface="Calibri"/>
              </a:rPr>
              <a:t>. </a:t>
            </a:r>
            <a:endParaRPr dirty="0"/>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p:txBody>
      </p:sp>
      <p:pic>
        <p:nvPicPr>
          <p:cNvPr id="296" name="Google Shape;296;p15" descr="Kurth_Buffer"/>
          <p:cNvPicPr preferRelativeResize="0"/>
          <p:nvPr/>
        </p:nvPicPr>
        <p:blipFill rotWithShape="1">
          <a:blip r:embed="rId3">
            <a:alphaModFix/>
          </a:blip>
          <a:srcRect r="22421"/>
          <a:stretch/>
        </p:blipFill>
        <p:spPr>
          <a:xfrm>
            <a:off x="1041399" y="4211052"/>
            <a:ext cx="5816601" cy="4096265"/>
          </a:xfrm>
          <a:prstGeom prst="rect">
            <a:avLst/>
          </a:prstGeom>
          <a:noFill/>
          <a:ln>
            <a:noFill/>
          </a:ln>
        </p:spPr>
      </p:pic>
      <p:sp>
        <p:nvSpPr>
          <p:cNvPr id="297" name="Google Shape;297;p15"/>
          <p:cNvSpPr txBox="1"/>
          <p:nvPr/>
        </p:nvSpPr>
        <p:spPr>
          <a:xfrm>
            <a:off x="7315200" y="4914900"/>
            <a:ext cx="7086600" cy="1200329"/>
          </a:xfrm>
          <a:prstGeom prst="rect">
            <a:avLst/>
          </a:prstGeom>
          <a:noFill/>
          <a:ln>
            <a:noFill/>
          </a:ln>
        </p:spPr>
        <p:txBody>
          <a:bodyPr spcFirstLastPara="1" wrap="square" lIns="91425" tIns="45700" rIns="91425" bIns="45700" anchor="t" anchorCtr="0">
            <a:spAutoFit/>
          </a:bodyPr>
          <a:lstStyle/>
          <a:p>
            <a:pPr lvl="0" algn="just"/>
            <a:r>
              <a:rPr lang="sv-SE" sz="1800" dirty="0">
                <a:solidFill>
                  <a:schemeClr val="dk1"/>
                </a:solidFill>
                <a:latin typeface="Calibri"/>
                <a:ea typeface="Calibri"/>
                <a:cs typeface="Calibri"/>
                <a:sym typeface="Calibri"/>
              </a:rPr>
              <a:t>Foto: Användning av </a:t>
            </a:r>
            <a:r>
              <a:rPr lang="sv-SE" sz="1800" dirty="0" err="1">
                <a:solidFill>
                  <a:schemeClr val="dk1"/>
                </a:solidFill>
                <a:latin typeface="Calibri"/>
                <a:ea typeface="Calibri"/>
                <a:cs typeface="Calibri"/>
                <a:sym typeface="Calibri"/>
              </a:rPr>
              <a:t>låginsats-biomassagrödor</a:t>
            </a:r>
            <a:r>
              <a:rPr lang="sv-SE" sz="1800" dirty="0">
                <a:solidFill>
                  <a:schemeClr val="dk1"/>
                </a:solidFill>
                <a:latin typeface="Calibri"/>
                <a:ea typeface="Calibri"/>
                <a:cs typeface="Calibri"/>
                <a:sym typeface="Calibri"/>
              </a:rPr>
              <a:t> (pil – i bakgrunden) för bioenergi och som buffertgröda för att förhindra jorderosion och vattenföroreningar i ett intensivt odlat jordbrukslandskap för livsmedelsproduktion (spannmål) i södra Sverige. Foto: Pär </a:t>
            </a:r>
            <a:r>
              <a:rPr lang="sv-SE" sz="1800" dirty="0" smtClean="0">
                <a:solidFill>
                  <a:schemeClr val="dk1"/>
                </a:solidFill>
                <a:latin typeface="Calibri"/>
                <a:ea typeface="Calibri"/>
                <a:cs typeface="Calibri"/>
                <a:sym typeface="Calibri"/>
              </a:rPr>
              <a:t>Aronsson</a:t>
            </a:r>
            <a:endParaRP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grpSp>
        <p:nvGrpSpPr>
          <p:cNvPr id="302" name="Google Shape;302;p16"/>
          <p:cNvGrpSpPr/>
          <p:nvPr/>
        </p:nvGrpSpPr>
        <p:grpSpPr>
          <a:xfrm>
            <a:off x="12700" y="8086457"/>
            <a:ext cx="18288000" cy="2089391"/>
            <a:chOff x="0" y="-38100"/>
            <a:chExt cx="4816593" cy="550292"/>
          </a:xfrm>
        </p:grpSpPr>
        <p:sp>
          <p:nvSpPr>
            <p:cNvPr id="303" name="Google Shape;303;p16"/>
            <p:cNvSpPr/>
            <p:nvPr/>
          </p:nvSpPr>
          <p:spPr>
            <a:xfrm>
              <a:off x="0" y="0"/>
              <a:ext cx="4816592" cy="512192"/>
            </a:xfrm>
            <a:custGeom>
              <a:avLst/>
              <a:gdLst/>
              <a:ahLst/>
              <a:cxnLst/>
              <a:rect l="l" t="t" r="r" b="b"/>
              <a:pathLst>
                <a:path w="4816592" h="512192" extrusionOk="0">
                  <a:moveTo>
                    <a:pt x="0" y="0"/>
                  </a:moveTo>
                  <a:lnTo>
                    <a:pt x="4816592" y="0"/>
                  </a:lnTo>
                  <a:lnTo>
                    <a:pt x="4816592" y="512192"/>
                  </a:lnTo>
                  <a:lnTo>
                    <a:pt x="0" y="512192"/>
                  </a:lnTo>
                  <a:close/>
                </a:path>
              </a:pathLst>
            </a:custGeom>
            <a:solidFill>
              <a:srgbClr val="85B27A"/>
            </a:solidFill>
            <a:ln>
              <a:noFill/>
            </a:ln>
          </p:spPr>
        </p:sp>
        <p:sp>
          <p:nvSpPr>
            <p:cNvPr id="304" name="Google Shape;304;p16"/>
            <p:cNvSpPr txBox="1"/>
            <p:nvPr/>
          </p:nvSpPr>
          <p:spPr>
            <a:xfrm>
              <a:off x="0" y="-38100"/>
              <a:ext cx="4816593" cy="550292"/>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305" name="Google Shape;305;p16"/>
          <p:cNvSpPr txBox="1"/>
          <p:nvPr/>
        </p:nvSpPr>
        <p:spPr>
          <a:xfrm>
            <a:off x="1041400" y="412448"/>
            <a:ext cx="16116300" cy="609398"/>
          </a:xfrm>
          <a:prstGeom prst="rect">
            <a:avLst/>
          </a:prstGeom>
          <a:noFill/>
          <a:ln>
            <a:noFill/>
          </a:ln>
        </p:spPr>
        <p:txBody>
          <a:bodyPr spcFirstLastPara="1" wrap="square" lIns="0" tIns="0" rIns="0" bIns="0" anchor="t" anchorCtr="0">
            <a:spAutoFit/>
          </a:bodyPr>
          <a:lstStyle/>
          <a:p>
            <a:pPr lvl="0" algn="ctr">
              <a:lnSpc>
                <a:spcPct val="98590"/>
              </a:lnSpc>
            </a:pPr>
            <a:r>
              <a:rPr lang="sv-SE" sz="4000" b="1" dirty="0"/>
              <a:t>Utmaningar med slutna kretslopp i regenerativt jordbruk (RA)</a:t>
            </a:r>
            <a:endParaRPr sz="4000" dirty="0"/>
          </a:p>
        </p:txBody>
      </p:sp>
      <p:sp>
        <p:nvSpPr>
          <p:cNvPr id="306" name="Google Shape;306;p16"/>
          <p:cNvSpPr/>
          <p:nvPr/>
        </p:nvSpPr>
        <p:spPr>
          <a:xfrm>
            <a:off x="285754" y="1166507"/>
            <a:ext cx="17665362" cy="7971373"/>
          </a:xfrm>
          <a:prstGeom prst="rect">
            <a:avLst/>
          </a:prstGeom>
          <a:noFill/>
          <a:ln>
            <a:noFill/>
          </a:ln>
        </p:spPr>
        <p:txBody>
          <a:bodyPr spcFirstLastPara="1" wrap="square" lIns="91425" tIns="45700" rIns="91425" bIns="45700" anchor="t" anchorCtr="0">
            <a:spAutoFit/>
          </a:bodyPr>
          <a:lstStyle/>
          <a:p>
            <a:r>
              <a:rPr lang="sv-SE" sz="3200" b="1" dirty="0"/>
              <a:t>Miljömässig </a:t>
            </a:r>
            <a:r>
              <a:rPr lang="sv-SE" sz="3200" b="1" dirty="0" smtClean="0"/>
              <a:t>hållbarhet: </a:t>
            </a:r>
            <a:r>
              <a:rPr lang="sv-SE" sz="3200" dirty="0" smtClean="0"/>
              <a:t>Frågor </a:t>
            </a:r>
            <a:r>
              <a:rPr lang="sv-SE" sz="3200" dirty="0"/>
              <a:t>kopplade till livscykelbedömning (Life </a:t>
            </a:r>
            <a:r>
              <a:rPr lang="sv-SE" sz="3200" dirty="0" err="1"/>
              <a:t>Cycle</a:t>
            </a:r>
            <a:r>
              <a:rPr lang="sv-SE" sz="3200" dirty="0"/>
              <a:t> Assessment) av de olika systemen måste beaktas. Avståndet från insatskällan är ofta viktigt. Påverkan på andra miljöparametrar, t.ex. biodiversitet och vattenkvalitet på grund av näringsläckage, måste också tas i beaktande. Optimerad förvaltning är nyckeln</a:t>
            </a:r>
            <a:r>
              <a:rPr lang="sv-SE" sz="3200" dirty="0" smtClean="0"/>
              <a:t>!</a:t>
            </a:r>
          </a:p>
          <a:p>
            <a:endParaRPr lang="sv-SE" sz="3200" dirty="0"/>
          </a:p>
          <a:p>
            <a:r>
              <a:rPr lang="sv-SE" sz="3200" b="1" dirty="0" smtClean="0"/>
              <a:t>Säkerhetsfrågor: </a:t>
            </a:r>
            <a:r>
              <a:rPr lang="sv-SE" sz="3200" dirty="0" smtClean="0"/>
              <a:t>Risker </a:t>
            </a:r>
            <a:r>
              <a:rPr lang="sv-SE" sz="3200" dirty="0"/>
              <a:t>såsom spridning av </a:t>
            </a:r>
            <a:r>
              <a:rPr lang="sv-SE" sz="3200" dirty="0" err="1"/>
              <a:t>patogener</a:t>
            </a:r>
            <a:r>
              <a:rPr lang="sv-SE" sz="3200" dirty="0"/>
              <a:t>, näringsläckage till vattendrag, tungmetallföroreningar med mera måste beaktas. Att följa lagstadgade rekommendationer för återvinning av näringsämnen och farliga ämnen är avgörande</a:t>
            </a:r>
            <a:r>
              <a:rPr lang="sv-SE" sz="3200" dirty="0" smtClean="0"/>
              <a:t>.</a:t>
            </a:r>
          </a:p>
          <a:p>
            <a:endParaRPr lang="sv-SE" sz="3200" dirty="0"/>
          </a:p>
          <a:p>
            <a:r>
              <a:rPr lang="sv-SE" sz="3200" b="1" dirty="0" smtClean="0"/>
              <a:t>Mekaniseringsfrågor: </a:t>
            </a:r>
            <a:r>
              <a:rPr lang="sv-SE" sz="3200" dirty="0" smtClean="0"/>
              <a:t>Ny </a:t>
            </a:r>
            <a:r>
              <a:rPr lang="sv-SE" sz="3200" dirty="0"/>
              <a:t>utrustning kan behövas för spridning av näringsämnen från avfallsströmmar, samtidigt som användning av befintlig utrustning bör främjas. Ju mer högteknologiskt, desto dyrare, vilket inte alltid är fördelaktigt. Frågan om högteknologi kontra lågteknologi uppstår: vem gynnas och vem tar riskerna</a:t>
            </a:r>
            <a:r>
              <a:rPr lang="sv-SE" sz="3200" dirty="0" smtClean="0"/>
              <a:t>?</a:t>
            </a:r>
            <a:endParaRPr sz="3200" b="1"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grpSp>
        <p:nvGrpSpPr>
          <p:cNvPr id="311" name="Google Shape;311;p17"/>
          <p:cNvGrpSpPr/>
          <p:nvPr/>
        </p:nvGrpSpPr>
        <p:grpSpPr>
          <a:xfrm>
            <a:off x="12700" y="8086457"/>
            <a:ext cx="18288000" cy="2089391"/>
            <a:chOff x="0" y="-38100"/>
            <a:chExt cx="4816593" cy="550292"/>
          </a:xfrm>
        </p:grpSpPr>
        <p:sp>
          <p:nvSpPr>
            <p:cNvPr id="312" name="Google Shape;312;p17"/>
            <p:cNvSpPr/>
            <p:nvPr/>
          </p:nvSpPr>
          <p:spPr>
            <a:xfrm>
              <a:off x="0" y="0"/>
              <a:ext cx="4816592" cy="512192"/>
            </a:xfrm>
            <a:custGeom>
              <a:avLst/>
              <a:gdLst/>
              <a:ahLst/>
              <a:cxnLst/>
              <a:rect l="l" t="t" r="r" b="b"/>
              <a:pathLst>
                <a:path w="4816592" h="512192" extrusionOk="0">
                  <a:moveTo>
                    <a:pt x="0" y="0"/>
                  </a:moveTo>
                  <a:lnTo>
                    <a:pt x="4816592" y="0"/>
                  </a:lnTo>
                  <a:lnTo>
                    <a:pt x="4816592" y="512192"/>
                  </a:lnTo>
                  <a:lnTo>
                    <a:pt x="0" y="512192"/>
                  </a:lnTo>
                  <a:close/>
                </a:path>
              </a:pathLst>
            </a:custGeom>
            <a:solidFill>
              <a:srgbClr val="85B27A"/>
            </a:solidFill>
            <a:ln>
              <a:noFill/>
            </a:ln>
          </p:spPr>
        </p:sp>
        <p:sp>
          <p:nvSpPr>
            <p:cNvPr id="313" name="Google Shape;313;p17"/>
            <p:cNvSpPr txBox="1"/>
            <p:nvPr/>
          </p:nvSpPr>
          <p:spPr>
            <a:xfrm>
              <a:off x="0" y="-38100"/>
              <a:ext cx="4816593" cy="550292"/>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314" name="Google Shape;314;p17"/>
          <p:cNvSpPr txBox="1"/>
          <p:nvPr/>
        </p:nvSpPr>
        <p:spPr>
          <a:xfrm>
            <a:off x="1041400" y="412448"/>
            <a:ext cx="16116300" cy="670312"/>
          </a:xfrm>
          <a:prstGeom prst="rect">
            <a:avLst/>
          </a:prstGeom>
          <a:noFill/>
          <a:ln>
            <a:noFill/>
          </a:ln>
        </p:spPr>
        <p:txBody>
          <a:bodyPr spcFirstLastPara="1" wrap="square" lIns="0" tIns="0" rIns="0" bIns="0" anchor="t" anchorCtr="0">
            <a:spAutoFit/>
          </a:bodyPr>
          <a:lstStyle/>
          <a:p>
            <a:pPr lvl="0" algn="ctr">
              <a:lnSpc>
                <a:spcPct val="98590"/>
              </a:lnSpc>
            </a:pPr>
            <a:r>
              <a:rPr lang="sv-SE" sz="4400" b="1" dirty="0"/>
              <a:t>Utmaningar med slutna kretslopp i </a:t>
            </a:r>
            <a:r>
              <a:rPr lang="sv-SE" sz="4400" b="1" dirty="0" smtClean="0"/>
              <a:t>RA </a:t>
            </a:r>
            <a:r>
              <a:rPr lang="sv-SE" sz="4400" b="1" dirty="0"/>
              <a:t>– fortsättning</a:t>
            </a:r>
            <a:endParaRPr dirty="0"/>
          </a:p>
        </p:txBody>
      </p:sp>
      <p:sp>
        <p:nvSpPr>
          <p:cNvPr id="315" name="Google Shape;315;p17"/>
          <p:cNvSpPr/>
          <p:nvPr/>
        </p:nvSpPr>
        <p:spPr>
          <a:xfrm>
            <a:off x="298450" y="1527870"/>
            <a:ext cx="18002246" cy="7971373"/>
          </a:xfrm>
          <a:prstGeom prst="rect">
            <a:avLst/>
          </a:prstGeom>
          <a:noFill/>
          <a:ln>
            <a:noFill/>
          </a:ln>
        </p:spPr>
        <p:txBody>
          <a:bodyPr spcFirstLastPara="1" wrap="square" lIns="91425" tIns="45700" rIns="91425" bIns="45700" anchor="t" anchorCtr="0">
            <a:spAutoFit/>
          </a:bodyPr>
          <a:lstStyle/>
          <a:p>
            <a:r>
              <a:rPr lang="sv-SE" sz="3200" b="1" dirty="0"/>
              <a:t>Ekonomiska frågor:</a:t>
            </a:r>
            <a:r>
              <a:rPr lang="sv-SE" sz="3200" dirty="0"/>
              <a:t/>
            </a:r>
            <a:br>
              <a:rPr lang="sv-SE" sz="3200" dirty="0"/>
            </a:br>
            <a:r>
              <a:rPr lang="sv-SE" sz="3200" dirty="0"/>
              <a:t>När avfall ses som en resurs och används i slutna kretslopp måste jämförelser göras med tillgängliga alternativ, t.ex. konventionell gödsling av grödor eller alternativa metoder för avfallshantering. Ett holistiskt synsätt är nödvändigt: bönder behöver vara medvetna om alternativkostnaderna för avfallshantering och kompenseras av de som producerar avfallet</a:t>
            </a:r>
            <a:r>
              <a:rPr lang="sv-SE" sz="3200" dirty="0" smtClean="0"/>
              <a:t>.</a:t>
            </a:r>
          </a:p>
          <a:p>
            <a:endParaRPr lang="sv-SE" sz="3200" dirty="0"/>
          </a:p>
          <a:p>
            <a:r>
              <a:rPr lang="sv-SE" sz="3200" b="1" dirty="0"/>
              <a:t>Sociologiska frågor:</a:t>
            </a:r>
            <a:r>
              <a:rPr lang="sv-SE" sz="3200" dirty="0"/>
              <a:t/>
            </a:r>
            <a:br>
              <a:rPr lang="sv-SE" sz="3200" dirty="0"/>
            </a:br>
            <a:r>
              <a:rPr lang="sv-SE" sz="3200" dirty="0"/>
              <a:t>Allmänhetens och böndernas acceptans av återvinning av näringsrika avfall på produktiv jordbruksmark måste beaktas. Exemplet med återföring av avloppsslam från reningsverk är illustrativt: i vissa länder är det helt accepterat och inte ens ett diskussionstema, medan det i andra länder väcker stora farhågor, t.ex. gällande tungmetaller och spridning av sjukdomar. Analys av allmänhetens åsikter och acceptans bör genomföras innan slutna kretslopp implementeras inom RA</a:t>
            </a:r>
            <a:r>
              <a:rPr lang="sv-SE" sz="3200" dirty="0" smtClean="0"/>
              <a:t>.</a:t>
            </a:r>
            <a:r>
              <a:rPr lang="en-US" sz="3200" dirty="0" smtClean="0">
                <a:solidFill>
                  <a:schemeClr val="dk1"/>
                </a:solidFill>
                <a:latin typeface="Calibri"/>
                <a:ea typeface="Calibri"/>
                <a:cs typeface="Calibri"/>
                <a:sym typeface="Calibri"/>
              </a:rPr>
              <a:t>  </a:t>
            </a:r>
            <a:endParaRPr sz="3200" b="1"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E6F6DC"/>
        </a:solidFill>
        <a:effectLst/>
      </p:bgPr>
    </p:bg>
    <p:spTree>
      <p:nvGrpSpPr>
        <p:cNvPr id="1" name="Shape 319"/>
        <p:cNvGrpSpPr/>
        <p:nvPr/>
      </p:nvGrpSpPr>
      <p:grpSpPr>
        <a:xfrm>
          <a:off x="0" y="0"/>
          <a:ext cx="0" cy="0"/>
          <a:chOff x="0" y="0"/>
          <a:chExt cx="0" cy="0"/>
        </a:xfrm>
      </p:grpSpPr>
      <p:grpSp>
        <p:nvGrpSpPr>
          <p:cNvPr id="320" name="Google Shape;320;p18"/>
          <p:cNvGrpSpPr/>
          <p:nvPr/>
        </p:nvGrpSpPr>
        <p:grpSpPr>
          <a:xfrm>
            <a:off x="0" y="7694315"/>
            <a:ext cx="10926496" cy="737745"/>
            <a:chOff x="0" y="-38100"/>
            <a:chExt cx="2877760" cy="194303"/>
          </a:xfrm>
        </p:grpSpPr>
        <p:sp>
          <p:nvSpPr>
            <p:cNvPr id="321" name="Google Shape;321;p18"/>
            <p:cNvSpPr/>
            <p:nvPr/>
          </p:nvSpPr>
          <p:spPr>
            <a:xfrm>
              <a:off x="0" y="0"/>
              <a:ext cx="2877760" cy="156203"/>
            </a:xfrm>
            <a:custGeom>
              <a:avLst/>
              <a:gdLst/>
              <a:ahLst/>
              <a:cxnLst/>
              <a:rect l="l" t="t" r="r" b="b"/>
              <a:pathLst>
                <a:path w="2877760" h="156203" extrusionOk="0">
                  <a:moveTo>
                    <a:pt x="0" y="0"/>
                  </a:moveTo>
                  <a:lnTo>
                    <a:pt x="2877760" y="0"/>
                  </a:lnTo>
                  <a:lnTo>
                    <a:pt x="2877760" y="156203"/>
                  </a:lnTo>
                  <a:lnTo>
                    <a:pt x="0" y="156203"/>
                  </a:lnTo>
                  <a:close/>
                </a:path>
              </a:pathLst>
            </a:custGeom>
            <a:solidFill>
              <a:srgbClr val="C5E7B0"/>
            </a:solidFill>
            <a:ln>
              <a:noFill/>
            </a:ln>
          </p:spPr>
        </p:sp>
        <p:sp>
          <p:nvSpPr>
            <p:cNvPr id="322" name="Google Shape;322;p18"/>
            <p:cNvSpPr txBox="1"/>
            <p:nvPr/>
          </p:nvSpPr>
          <p:spPr>
            <a:xfrm>
              <a:off x="0" y="-38100"/>
              <a:ext cx="2877760" cy="19430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323" name="Google Shape;323;p18"/>
          <p:cNvSpPr/>
          <p:nvPr/>
        </p:nvSpPr>
        <p:spPr>
          <a:xfrm>
            <a:off x="11292840" y="0"/>
            <a:ext cx="6995160" cy="10287000"/>
          </a:xfrm>
          <a:custGeom>
            <a:avLst/>
            <a:gdLst/>
            <a:ahLst/>
            <a:cxnLst/>
            <a:rect l="l" t="t" r="r" b="b"/>
            <a:pathLst>
              <a:path w="812800" h="1195294" extrusionOk="0">
                <a:moveTo>
                  <a:pt x="609600" y="0"/>
                </a:moveTo>
                <a:lnTo>
                  <a:pt x="0" y="0"/>
                </a:lnTo>
                <a:lnTo>
                  <a:pt x="203200" y="1195294"/>
                </a:lnTo>
                <a:lnTo>
                  <a:pt x="812800" y="1195294"/>
                </a:lnTo>
                <a:lnTo>
                  <a:pt x="609600" y="0"/>
                </a:lnTo>
                <a:close/>
              </a:path>
            </a:pathLst>
          </a:custGeom>
          <a:blipFill rotWithShape="1">
            <a:blip r:embed="rId3">
              <a:alphaModFix/>
            </a:blip>
            <a:stretch>
              <a:fillRect l="-60360" r="-60360"/>
            </a:stretch>
          </a:blipFill>
          <a:ln>
            <a:noFill/>
          </a:ln>
        </p:spPr>
      </p:sp>
      <p:grpSp>
        <p:nvGrpSpPr>
          <p:cNvPr id="324" name="Google Shape;324;p18"/>
          <p:cNvGrpSpPr/>
          <p:nvPr/>
        </p:nvGrpSpPr>
        <p:grpSpPr>
          <a:xfrm>
            <a:off x="537505" y="784708"/>
            <a:ext cx="8849594" cy="1787042"/>
            <a:chOff x="0" y="-38100"/>
            <a:chExt cx="2201205" cy="444500"/>
          </a:xfrm>
        </p:grpSpPr>
        <p:sp>
          <p:nvSpPr>
            <p:cNvPr id="325" name="Google Shape;325;p18"/>
            <p:cNvSpPr/>
            <p:nvPr/>
          </p:nvSpPr>
          <p:spPr>
            <a:xfrm>
              <a:off x="0" y="0"/>
              <a:ext cx="2201205" cy="406400"/>
            </a:xfrm>
            <a:custGeom>
              <a:avLst/>
              <a:gdLst/>
              <a:ahLst/>
              <a:cxnLst/>
              <a:rect l="l" t="t" r="r" b="b"/>
              <a:pathLst>
                <a:path w="2201205" h="406400" extrusionOk="0">
                  <a:moveTo>
                    <a:pt x="1998005" y="0"/>
                  </a:moveTo>
                  <a:lnTo>
                    <a:pt x="0" y="0"/>
                  </a:lnTo>
                  <a:lnTo>
                    <a:pt x="0" y="406400"/>
                  </a:lnTo>
                  <a:lnTo>
                    <a:pt x="1998005" y="406400"/>
                  </a:lnTo>
                  <a:lnTo>
                    <a:pt x="2201205" y="203200"/>
                  </a:lnTo>
                  <a:lnTo>
                    <a:pt x="1998005" y="0"/>
                  </a:lnTo>
                  <a:close/>
                </a:path>
              </a:pathLst>
            </a:custGeom>
            <a:solidFill>
              <a:srgbClr val="85B27A"/>
            </a:solidFill>
            <a:ln>
              <a:noFill/>
            </a:ln>
          </p:spPr>
        </p:sp>
        <p:sp>
          <p:nvSpPr>
            <p:cNvPr id="326" name="Google Shape;326;p18"/>
            <p:cNvSpPr txBox="1"/>
            <p:nvPr/>
          </p:nvSpPr>
          <p:spPr>
            <a:xfrm>
              <a:off x="0" y="-38100"/>
              <a:ext cx="2086905" cy="4445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327" name="Google Shape;327;p18"/>
          <p:cNvSpPr txBox="1"/>
          <p:nvPr/>
        </p:nvSpPr>
        <p:spPr>
          <a:xfrm>
            <a:off x="537505" y="1248804"/>
            <a:ext cx="8390069" cy="1384097"/>
          </a:xfrm>
          <a:prstGeom prst="rect">
            <a:avLst/>
          </a:prstGeom>
          <a:noFill/>
          <a:ln>
            <a:noFill/>
          </a:ln>
        </p:spPr>
        <p:txBody>
          <a:bodyPr spcFirstLastPara="1" wrap="square" lIns="0" tIns="0" rIns="0" bIns="0" anchor="t" anchorCtr="0">
            <a:spAutoFit/>
          </a:bodyPr>
          <a:lstStyle/>
          <a:p>
            <a:pPr lvl="0">
              <a:lnSpc>
                <a:spcPct val="92000"/>
              </a:lnSpc>
            </a:pPr>
            <a:r>
              <a:rPr lang="sv-SE" sz="4888" b="1" dirty="0"/>
              <a:t>Avsnitt 3: Tillämpningar av slutna kretslopp i </a:t>
            </a:r>
            <a:r>
              <a:rPr lang="sv-SE" sz="4888" b="1" dirty="0" smtClean="0"/>
              <a:t>RA</a:t>
            </a:r>
            <a:endParaRPr dirty="0"/>
          </a:p>
        </p:txBody>
      </p:sp>
      <p:sp>
        <p:nvSpPr>
          <p:cNvPr id="328" name="Google Shape;328;p18"/>
          <p:cNvSpPr txBox="1"/>
          <p:nvPr/>
        </p:nvSpPr>
        <p:spPr>
          <a:xfrm>
            <a:off x="537505" y="3199486"/>
            <a:ext cx="11406206" cy="2215991"/>
          </a:xfrm>
          <a:prstGeom prst="rect">
            <a:avLst/>
          </a:prstGeom>
          <a:noFill/>
          <a:ln>
            <a:noFill/>
          </a:ln>
        </p:spPr>
        <p:txBody>
          <a:bodyPr spcFirstLastPara="1" wrap="square" lIns="0" tIns="0" rIns="0" bIns="0" anchor="t" anchorCtr="0">
            <a:spAutoFit/>
          </a:bodyPr>
          <a:lstStyle/>
          <a:p>
            <a:pPr lvl="0">
              <a:lnSpc>
                <a:spcPct val="149983"/>
              </a:lnSpc>
            </a:pPr>
            <a:r>
              <a:rPr lang="sv-SE" sz="3200" b="1" dirty="0"/>
              <a:t>Praktiska tekniker och metoder:</a:t>
            </a:r>
            <a:r>
              <a:rPr lang="sv-SE" sz="3200" dirty="0"/>
              <a:t/>
            </a:r>
            <a:br>
              <a:rPr lang="sv-SE" sz="3200" dirty="0"/>
            </a:br>
            <a:r>
              <a:rPr lang="sv-SE" sz="3200" dirty="0"/>
              <a:t>Specifika metoder och praxis kopplade till slutna kretslopp inom RA</a:t>
            </a:r>
            <a:endParaRPr dirty="0"/>
          </a:p>
        </p:txBody>
      </p:sp>
      <p:sp>
        <p:nvSpPr>
          <p:cNvPr id="329" name="Google Shape;329;p18"/>
          <p:cNvSpPr txBox="1"/>
          <p:nvPr/>
        </p:nvSpPr>
        <p:spPr>
          <a:xfrm>
            <a:off x="537505" y="6073132"/>
            <a:ext cx="11406206" cy="1477328"/>
          </a:xfrm>
          <a:prstGeom prst="rect">
            <a:avLst/>
          </a:prstGeom>
          <a:noFill/>
          <a:ln>
            <a:noFill/>
          </a:ln>
        </p:spPr>
        <p:txBody>
          <a:bodyPr spcFirstLastPara="1" wrap="square" lIns="0" tIns="0" rIns="0" bIns="0" anchor="t" anchorCtr="0">
            <a:spAutoFit/>
          </a:bodyPr>
          <a:lstStyle/>
          <a:p>
            <a:pPr lvl="1">
              <a:lnSpc>
                <a:spcPct val="149983"/>
              </a:lnSpc>
            </a:pPr>
            <a:r>
              <a:rPr lang="en-US" sz="2969" b="0" i="0" u="none" strike="noStrike" cap="none" dirty="0" smtClean="0">
                <a:solidFill>
                  <a:srgbClr val="000000"/>
                </a:solidFill>
                <a:latin typeface="Arial"/>
                <a:ea typeface="Arial"/>
                <a:cs typeface="Arial"/>
                <a:sym typeface="Arial"/>
              </a:rPr>
              <a:t> </a:t>
            </a:r>
            <a:r>
              <a:rPr lang="sv-SE" sz="3200" b="1" dirty="0"/>
              <a:t>Exempel på fallstudier:</a:t>
            </a:r>
            <a:r>
              <a:rPr lang="sv-SE" sz="3200" dirty="0"/>
              <a:t/>
            </a:r>
            <a:br>
              <a:rPr lang="sv-SE" sz="3200" dirty="0"/>
            </a:br>
            <a:r>
              <a:rPr lang="sv-SE" sz="3200" dirty="0"/>
              <a:t>Scenarier där tekniken har tillämpats framgångsrikt</a:t>
            </a:r>
            <a:endParaRP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33"/>
        <p:cNvGrpSpPr/>
        <p:nvPr/>
      </p:nvGrpSpPr>
      <p:grpSpPr>
        <a:xfrm>
          <a:off x="0" y="0"/>
          <a:ext cx="0" cy="0"/>
          <a:chOff x="0" y="0"/>
          <a:chExt cx="0" cy="0"/>
        </a:xfrm>
      </p:grpSpPr>
      <p:grpSp>
        <p:nvGrpSpPr>
          <p:cNvPr id="334" name="Google Shape;334;p19"/>
          <p:cNvGrpSpPr/>
          <p:nvPr/>
        </p:nvGrpSpPr>
        <p:grpSpPr>
          <a:xfrm>
            <a:off x="12700" y="8086457"/>
            <a:ext cx="18288000" cy="2089391"/>
            <a:chOff x="0" y="-38100"/>
            <a:chExt cx="4816593" cy="550292"/>
          </a:xfrm>
        </p:grpSpPr>
        <p:sp>
          <p:nvSpPr>
            <p:cNvPr id="335" name="Google Shape;335;p19"/>
            <p:cNvSpPr/>
            <p:nvPr/>
          </p:nvSpPr>
          <p:spPr>
            <a:xfrm>
              <a:off x="0" y="0"/>
              <a:ext cx="4816592" cy="512192"/>
            </a:xfrm>
            <a:custGeom>
              <a:avLst/>
              <a:gdLst/>
              <a:ahLst/>
              <a:cxnLst/>
              <a:rect l="l" t="t" r="r" b="b"/>
              <a:pathLst>
                <a:path w="4816592" h="512192" extrusionOk="0">
                  <a:moveTo>
                    <a:pt x="0" y="0"/>
                  </a:moveTo>
                  <a:lnTo>
                    <a:pt x="4816592" y="0"/>
                  </a:lnTo>
                  <a:lnTo>
                    <a:pt x="4816592" y="512192"/>
                  </a:lnTo>
                  <a:lnTo>
                    <a:pt x="0" y="512192"/>
                  </a:lnTo>
                  <a:close/>
                </a:path>
              </a:pathLst>
            </a:custGeom>
            <a:solidFill>
              <a:srgbClr val="85B27A"/>
            </a:solidFill>
            <a:ln>
              <a:noFill/>
            </a:ln>
          </p:spPr>
        </p:sp>
        <p:sp>
          <p:nvSpPr>
            <p:cNvPr id="336" name="Google Shape;336;p19"/>
            <p:cNvSpPr txBox="1"/>
            <p:nvPr/>
          </p:nvSpPr>
          <p:spPr>
            <a:xfrm>
              <a:off x="0" y="-38100"/>
              <a:ext cx="4816593" cy="550292"/>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337" name="Google Shape;337;p19"/>
          <p:cNvSpPr txBox="1"/>
          <p:nvPr/>
        </p:nvSpPr>
        <p:spPr>
          <a:xfrm>
            <a:off x="1041400" y="412448"/>
            <a:ext cx="16116300" cy="670312"/>
          </a:xfrm>
          <a:prstGeom prst="rect">
            <a:avLst/>
          </a:prstGeom>
          <a:noFill/>
          <a:ln>
            <a:noFill/>
          </a:ln>
        </p:spPr>
        <p:txBody>
          <a:bodyPr spcFirstLastPara="1" wrap="square" lIns="0" tIns="0" rIns="0" bIns="0" anchor="t" anchorCtr="0">
            <a:spAutoFit/>
          </a:bodyPr>
          <a:lstStyle/>
          <a:p>
            <a:pPr lvl="0" algn="ctr">
              <a:lnSpc>
                <a:spcPct val="98590"/>
              </a:lnSpc>
            </a:pPr>
            <a:r>
              <a:rPr lang="sv-SE" sz="4400" dirty="0" smtClean="0"/>
              <a:t>Praktiska </a:t>
            </a:r>
            <a:r>
              <a:rPr lang="sv-SE" sz="4400" dirty="0"/>
              <a:t>tekniker och metoder – Exempel</a:t>
            </a:r>
            <a:endParaRPr sz="4400" b="1" dirty="0">
              <a:solidFill>
                <a:srgbClr val="000000"/>
              </a:solidFill>
              <a:latin typeface="Arial"/>
              <a:ea typeface="Arial"/>
              <a:cs typeface="Arial"/>
              <a:sym typeface="Arial"/>
            </a:endParaRPr>
          </a:p>
        </p:txBody>
      </p:sp>
      <p:sp>
        <p:nvSpPr>
          <p:cNvPr id="338" name="Google Shape;338;p19"/>
          <p:cNvSpPr/>
          <p:nvPr/>
        </p:nvSpPr>
        <p:spPr>
          <a:xfrm>
            <a:off x="12700" y="8231118"/>
            <a:ext cx="2819400" cy="1944730"/>
          </a:xfrm>
          <a:prstGeom prst="triangle">
            <a:avLst>
              <a:gd name="adj" fmla="val 50000"/>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chemeClr val="lt1"/>
                </a:solidFill>
                <a:latin typeface="Calibri"/>
                <a:ea typeface="Calibri"/>
                <a:cs typeface="Calibri"/>
                <a:sym typeface="Calibri"/>
              </a:rPr>
              <a:t>3</a:t>
            </a:r>
            <a:endParaRPr/>
          </a:p>
        </p:txBody>
      </p:sp>
      <p:sp>
        <p:nvSpPr>
          <p:cNvPr id="339" name="Google Shape;339;p19"/>
          <p:cNvSpPr/>
          <p:nvPr/>
        </p:nvSpPr>
        <p:spPr>
          <a:xfrm>
            <a:off x="298450" y="1527870"/>
            <a:ext cx="18002246" cy="3046988"/>
          </a:xfrm>
          <a:prstGeom prst="rect">
            <a:avLst/>
          </a:prstGeom>
          <a:noFill/>
          <a:ln>
            <a:noFill/>
          </a:ln>
        </p:spPr>
        <p:txBody>
          <a:bodyPr spcFirstLastPara="1" wrap="square" lIns="91425" tIns="45700" rIns="91425" bIns="45700" anchor="t" anchorCtr="0">
            <a:spAutoFit/>
          </a:bodyPr>
          <a:lstStyle/>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p:txBody>
      </p:sp>
      <p:sp>
        <p:nvSpPr>
          <p:cNvPr id="340" name="Google Shape;340;p19"/>
          <p:cNvSpPr/>
          <p:nvPr/>
        </p:nvSpPr>
        <p:spPr>
          <a:xfrm>
            <a:off x="285754" y="1154949"/>
            <a:ext cx="17697446" cy="8463815"/>
          </a:xfrm>
          <a:prstGeom prst="rect">
            <a:avLst/>
          </a:prstGeom>
          <a:noFill/>
          <a:ln>
            <a:noFill/>
          </a:ln>
        </p:spPr>
        <p:txBody>
          <a:bodyPr spcFirstLastPara="1" wrap="square" lIns="91425" tIns="45700" rIns="91425" bIns="45700" anchor="t" anchorCtr="0">
            <a:spAutoFit/>
          </a:bodyPr>
          <a:lstStyle/>
          <a:p>
            <a:pPr marL="457200" lvl="0" indent="-457200">
              <a:buClr>
                <a:schemeClr val="dk1"/>
              </a:buClr>
              <a:buSzPts val="3200"/>
              <a:buFont typeface="Arial"/>
              <a:buChar char="•"/>
            </a:pPr>
            <a:r>
              <a:rPr lang="sv-SE" sz="3200" b="1" dirty="0"/>
              <a:t>Kompostextrakt:</a:t>
            </a:r>
            <a:r>
              <a:rPr lang="sv-SE" sz="3200" dirty="0"/>
              <a:t/>
            </a:r>
            <a:br>
              <a:rPr lang="sv-SE" sz="3200" dirty="0"/>
            </a:br>
            <a:r>
              <a:rPr lang="sv-SE" sz="3200" dirty="0"/>
              <a:t>Kompost är en biologiskt aktiv och stabiliserad produkt som framställs genom aerob nedbrytning av organiskt avfall. Användning av kompost i slutna kretslopp inom RA bidrar till att sluta näringskretsloppet, t.ex. genom att kommunalt avfall återförs till platsen för livsmedels- eller biomassaproduktion.</a:t>
            </a:r>
            <a:r>
              <a:rPr lang="en-US" sz="3200" dirty="0" smtClean="0">
                <a:solidFill>
                  <a:schemeClr val="dk1"/>
                </a:solidFill>
                <a:latin typeface="Calibri"/>
                <a:ea typeface="Calibri"/>
                <a:cs typeface="Calibri"/>
                <a:sym typeface="Calibri"/>
              </a:rPr>
              <a:t>. </a:t>
            </a:r>
            <a:endParaRPr dirty="0"/>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0" marR="0" lvl="0" indent="0" algn="l" rtl="0">
              <a:spcBef>
                <a:spcPts val="0"/>
              </a:spcBef>
              <a:spcAft>
                <a:spcPts val="0"/>
              </a:spcAft>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0" marR="0" lvl="0" indent="0" algn="l" rtl="0">
              <a:spcBef>
                <a:spcPts val="0"/>
              </a:spcBef>
              <a:spcAft>
                <a:spcPts val="0"/>
              </a:spcAft>
              <a:buNone/>
            </a:pPr>
            <a:endParaRPr sz="3200" dirty="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a:p>
            <a:pPr marL="0" marR="0" lvl="0" indent="0" algn="ctr" rtl="0">
              <a:spcBef>
                <a:spcPts val="0"/>
              </a:spcBef>
              <a:spcAft>
                <a:spcPts val="0"/>
              </a:spcAft>
              <a:buNone/>
            </a:pPr>
            <a:endParaRPr lang="sv-SE" sz="3200" dirty="0">
              <a:solidFill>
                <a:schemeClr val="dk1"/>
              </a:solidFill>
              <a:latin typeface="Calibri"/>
              <a:cs typeface="Calibri"/>
              <a:sym typeface="Calibri"/>
            </a:endParaRPr>
          </a:p>
          <a:p>
            <a:pPr marL="0" marR="0" lvl="0" indent="0" algn="ctr" rtl="0">
              <a:spcBef>
                <a:spcPts val="0"/>
              </a:spcBef>
              <a:spcAft>
                <a:spcPts val="0"/>
              </a:spcAft>
              <a:buNone/>
            </a:pPr>
            <a:endParaRPr lang="sv-SE" sz="3200" b="1" dirty="0">
              <a:solidFill>
                <a:schemeClr val="dk1"/>
              </a:solidFill>
              <a:latin typeface="Calibri"/>
              <a:cs typeface="Calibri"/>
              <a:sym typeface="Calibri"/>
            </a:endParaRPr>
          </a:p>
          <a:p>
            <a:pPr marL="0" marR="0" lvl="0" indent="0" algn="ctr" rtl="0">
              <a:spcBef>
                <a:spcPts val="0"/>
              </a:spcBef>
              <a:spcAft>
                <a:spcPts val="0"/>
              </a:spcAft>
              <a:buNone/>
            </a:pPr>
            <a:r>
              <a:rPr lang="sv-SE" sz="1600" b="1" dirty="0" smtClean="0"/>
              <a:t>		Källa: </a:t>
            </a:r>
            <a:r>
              <a:rPr lang="sv-SE" sz="1600" dirty="0" err="1" smtClean="0"/>
              <a:t>Dsouza</a:t>
            </a:r>
            <a:r>
              <a:rPr lang="sv-SE" sz="1600" dirty="0"/>
              <a:t>, A.; Price, G.W.; Dixon, M.; Graham, T.A. </a:t>
            </a:r>
            <a:r>
              <a:rPr lang="sv-SE" sz="1600" i="1" dirty="0" err="1"/>
              <a:t>Compost-Based</a:t>
            </a:r>
            <a:r>
              <a:rPr lang="sv-SE" sz="1600" i="1" dirty="0"/>
              <a:t> </a:t>
            </a:r>
            <a:r>
              <a:rPr lang="sv-SE" sz="1600" i="1" dirty="0" err="1"/>
              <a:t>Closed</a:t>
            </a:r>
            <a:r>
              <a:rPr lang="sv-SE" sz="1600" i="1" dirty="0"/>
              <a:t>-Loop </a:t>
            </a:r>
            <a:r>
              <a:rPr lang="sv-SE" sz="1600" i="1" dirty="0" err="1"/>
              <a:t>Cultivation</a:t>
            </a:r>
            <a:r>
              <a:rPr lang="sv-SE" sz="1600" i="1" dirty="0"/>
              <a:t> Approach for Urban </a:t>
            </a:r>
            <a:r>
              <a:rPr lang="sv-SE" sz="1600" i="1" dirty="0" err="1"/>
              <a:t>Controlled</a:t>
            </a:r>
            <a:r>
              <a:rPr lang="sv-SE" sz="1600" i="1" dirty="0"/>
              <a:t> Environment </a:t>
            </a:r>
            <a:r>
              <a:rPr lang="sv-SE" sz="1600" i="1" dirty="0" err="1"/>
              <a:t>Agriculture</a:t>
            </a:r>
            <a:r>
              <a:rPr lang="sv-SE" sz="1600" dirty="0"/>
              <a:t>. </a:t>
            </a:r>
            <a:r>
              <a:rPr lang="sv-SE" sz="1600" dirty="0" err="1"/>
              <a:t>Sustainability</a:t>
            </a:r>
            <a:r>
              <a:rPr lang="sv-SE" sz="1600" dirty="0"/>
              <a:t> 2021, 13, 2471. </a:t>
            </a:r>
            <a:r>
              <a:rPr lang="sv-SE" sz="1600" dirty="0">
                <a:hlinkClick r:id="rId3"/>
              </a:rPr>
              <a:t>https://</a:t>
            </a:r>
            <a:r>
              <a:rPr lang="sv-SE" sz="1600" dirty="0" smtClean="0">
                <a:hlinkClick r:id="rId3"/>
              </a:rPr>
              <a:t>doi.org/10.3390/su13052471</a:t>
            </a:r>
            <a:endParaRPr sz="3200" dirty="0">
              <a:solidFill>
                <a:schemeClr val="dk1"/>
              </a:solidFill>
              <a:latin typeface="Calibri"/>
              <a:ea typeface="Calibri"/>
              <a:cs typeface="Calibri"/>
              <a:sym typeface="Calibri"/>
            </a:endParaRPr>
          </a:p>
        </p:txBody>
      </p:sp>
      <p:pic>
        <p:nvPicPr>
          <p:cNvPr id="341" name="Google Shape;341;p19"/>
          <p:cNvPicPr preferRelativeResize="0"/>
          <p:nvPr/>
        </p:nvPicPr>
        <p:blipFill rotWithShape="1">
          <a:blip r:embed="rId4">
            <a:alphaModFix/>
          </a:blip>
          <a:srcRect/>
          <a:stretch/>
        </p:blipFill>
        <p:spPr>
          <a:xfrm>
            <a:off x="4191000" y="3642031"/>
            <a:ext cx="8915400" cy="44444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grpSp>
        <p:nvGrpSpPr>
          <p:cNvPr id="346" name="Google Shape;346;p20"/>
          <p:cNvGrpSpPr/>
          <p:nvPr/>
        </p:nvGrpSpPr>
        <p:grpSpPr>
          <a:xfrm>
            <a:off x="12700" y="8101384"/>
            <a:ext cx="18335173" cy="2185615"/>
            <a:chOff x="-45155" y="5806"/>
            <a:chExt cx="4829017" cy="575635"/>
          </a:xfrm>
        </p:grpSpPr>
        <p:sp>
          <p:nvSpPr>
            <p:cNvPr id="347" name="Google Shape;347;p20"/>
            <p:cNvSpPr/>
            <p:nvPr/>
          </p:nvSpPr>
          <p:spPr>
            <a:xfrm>
              <a:off x="-45155" y="69249"/>
              <a:ext cx="4816592" cy="512192"/>
            </a:xfrm>
            <a:custGeom>
              <a:avLst/>
              <a:gdLst/>
              <a:ahLst/>
              <a:cxnLst/>
              <a:rect l="l" t="t" r="r" b="b"/>
              <a:pathLst>
                <a:path w="4816592" h="512192" extrusionOk="0">
                  <a:moveTo>
                    <a:pt x="0" y="0"/>
                  </a:moveTo>
                  <a:lnTo>
                    <a:pt x="4816592" y="0"/>
                  </a:lnTo>
                  <a:lnTo>
                    <a:pt x="4816592" y="512192"/>
                  </a:lnTo>
                  <a:lnTo>
                    <a:pt x="0" y="512192"/>
                  </a:lnTo>
                  <a:close/>
                </a:path>
              </a:pathLst>
            </a:custGeom>
            <a:solidFill>
              <a:srgbClr val="85B27A"/>
            </a:solidFill>
            <a:ln>
              <a:noFill/>
            </a:ln>
          </p:spPr>
          <p:txBody>
            <a:bodyPr spcFirstLastPara="1" wrap="square" lIns="91425" tIns="45700" rIns="91425" bIns="45700" anchor="t" anchorCtr="0">
              <a:noAutofit/>
            </a:bodyPr>
            <a:lstStyle/>
            <a:p>
              <a:pPr lvl="0"/>
              <a:r>
                <a:rPr lang="en-US" sz="1800" dirty="0">
                  <a:solidFill>
                    <a:schemeClr val="dk1"/>
                  </a:solidFill>
                  <a:latin typeface="Calibri"/>
                  <a:ea typeface="Calibri"/>
                  <a:cs typeface="Calibri"/>
                  <a:sym typeface="Calibri"/>
                </a:rPr>
                <a:t>		</a:t>
              </a:r>
              <a:r>
                <a:rPr lang="en-US" sz="1800" b="0" i="0" u="none" strike="noStrike" dirty="0">
                  <a:solidFill>
                    <a:schemeClr val="dk1"/>
                  </a:solidFill>
                  <a:latin typeface="Arial"/>
                  <a:ea typeface="Arial"/>
                  <a:cs typeface="Arial"/>
                  <a:sym typeface="Arial"/>
                </a:rPr>
                <a:t> </a:t>
              </a:r>
              <a:r>
                <a:rPr lang="sv-SE" sz="1800" dirty="0"/>
                <a:t>Olika näringsflöden från stallgödsel</a:t>
              </a:r>
              <a:r>
                <a:rPr lang="en-US" sz="1800" b="0" i="0" u="none" strike="noStrike" dirty="0" smtClean="0">
                  <a:solidFill>
                    <a:schemeClr val="dk1"/>
                  </a:solidFill>
                  <a:latin typeface="Arial"/>
                  <a:ea typeface="Arial"/>
                  <a:cs typeface="Arial"/>
                  <a:sym typeface="Arial"/>
                </a:rPr>
                <a:t>/ </a:t>
              </a:r>
              <a:r>
                <a:rPr lang="en-US" sz="1800" dirty="0" err="1" smtClean="0">
                  <a:solidFill>
                    <a:schemeClr val="dk1"/>
                  </a:solidFill>
                </a:rPr>
                <a:t>Källa</a:t>
              </a:r>
              <a:r>
                <a:rPr lang="en-US" sz="1800" b="0" i="0" u="none" strike="noStrike" dirty="0" smtClean="0">
                  <a:solidFill>
                    <a:schemeClr val="dk1"/>
                  </a:solidFill>
                  <a:latin typeface="Arial"/>
                  <a:ea typeface="Arial"/>
                  <a:cs typeface="Arial"/>
                  <a:sym typeface="Arial"/>
                </a:rPr>
                <a:t>: </a:t>
              </a:r>
              <a:r>
                <a:rPr lang="en-US" sz="1800" b="0" i="0" u="none" strike="noStrike" dirty="0">
                  <a:solidFill>
                    <a:srgbClr val="0000FF"/>
                  </a:solidFill>
                  <a:latin typeface="Arial"/>
                  <a:ea typeface="Arial"/>
                  <a:cs typeface="Arial"/>
                  <a:sym typeface="Arial"/>
                </a:rPr>
                <a:t>https://doi.org/10.1007/978-3-031-19730-7_7</a:t>
              </a:r>
              <a:endParaRPr sz="1800" dirty="0">
                <a:solidFill>
                  <a:schemeClr val="dk1"/>
                </a:solidFill>
                <a:latin typeface="Calibri"/>
                <a:ea typeface="Calibri"/>
                <a:cs typeface="Calibri"/>
                <a:sym typeface="Calibri"/>
              </a:endParaRPr>
            </a:p>
          </p:txBody>
        </p:sp>
        <p:sp>
          <p:nvSpPr>
            <p:cNvPr id="348" name="Google Shape;348;p20"/>
            <p:cNvSpPr txBox="1"/>
            <p:nvPr/>
          </p:nvSpPr>
          <p:spPr>
            <a:xfrm>
              <a:off x="-32731" y="5806"/>
              <a:ext cx="4816593" cy="550292"/>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349" name="Google Shape;349;p20"/>
          <p:cNvSpPr txBox="1"/>
          <p:nvPr/>
        </p:nvSpPr>
        <p:spPr>
          <a:xfrm>
            <a:off x="1041400" y="412448"/>
            <a:ext cx="16116300" cy="670312"/>
          </a:xfrm>
          <a:prstGeom prst="rect">
            <a:avLst/>
          </a:prstGeom>
          <a:noFill/>
          <a:ln>
            <a:noFill/>
          </a:ln>
        </p:spPr>
        <p:txBody>
          <a:bodyPr spcFirstLastPara="1" wrap="square" lIns="0" tIns="0" rIns="0" bIns="0" anchor="t" anchorCtr="0">
            <a:spAutoFit/>
          </a:bodyPr>
          <a:lstStyle/>
          <a:p>
            <a:pPr lvl="0" algn="ctr">
              <a:lnSpc>
                <a:spcPct val="98590"/>
              </a:lnSpc>
            </a:pPr>
            <a:r>
              <a:rPr lang="sv-SE" sz="4400" dirty="0" smtClean="0"/>
              <a:t>Praktiska </a:t>
            </a:r>
            <a:r>
              <a:rPr lang="sv-SE" sz="4400" dirty="0"/>
              <a:t>tekniker och metoder – Exempel</a:t>
            </a:r>
            <a:endParaRPr sz="4400" b="1" dirty="0">
              <a:solidFill>
                <a:srgbClr val="000000"/>
              </a:solidFill>
              <a:latin typeface="Arial"/>
              <a:ea typeface="Arial"/>
              <a:cs typeface="Arial"/>
              <a:sym typeface="Arial"/>
            </a:endParaRPr>
          </a:p>
        </p:txBody>
      </p:sp>
      <p:sp>
        <p:nvSpPr>
          <p:cNvPr id="350" name="Google Shape;350;p20"/>
          <p:cNvSpPr/>
          <p:nvPr/>
        </p:nvSpPr>
        <p:spPr>
          <a:xfrm>
            <a:off x="12700" y="8231118"/>
            <a:ext cx="2819400" cy="1944730"/>
          </a:xfrm>
          <a:prstGeom prst="triangle">
            <a:avLst>
              <a:gd name="adj" fmla="val 50000"/>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chemeClr val="lt1"/>
                </a:solidFill>
                <a:latin typeface="Calibri"/>
                <a:ea typeface="Calibri"/>
                <a:cs typeface="Calibri"/>
                <a:sym typeface="Calibri"/>
              </a:rPr>
              <a:t>3</a:t>
            </a:r>
            <a:endParaRPr/>
          </a:p>
        </p:txBody>
      </p:sp>
      <p:sp>
        <p:nvSpPr>
          <p:cNvPr id="351" name="Google Shape;351;p20"/>
          <p:cNvSpPr/>
          <p:nvPr/>
        </p:nvSpPr>
        <p:spPr>
          <a:xfrm>
            <a:off x="298450" y="1527870"/>
            <a:ext cx="18002246" cy="3046988"/>
          </a:xfrm>
          <a:prstGeom prst="rect">
            <a:avLst/>
          </a:prstGeom>
          <a:noFill/>
          <a:ln>
            <a:noFill/>
          </a:ln>
        </p:spPr>
        <p:txBody>
          <a:bodyPr spcFirstLastPara="1" wrap="square" lIns="91425" tIns="45700" rIns="91425" bIns="45700" anchor="t" anchorCtr="0">
            <a:spAutoFit/>
          </a:bodyPr>
          <a:lstStyle/>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p:txBody>
      </p:sp>
      <p:sp>
        <p:nvSpPr>
          <p:cNvPr id="352" name="Google Shape;352;p20"/>
          <p:cNvSpPr/>
          <p:nvPr/>
        </p:nvSpPr>
        <p:spPr>
          <a:xfrm>
            <a:off x="298450" y="1333500"/>
            <a:ext cx="18002246" cy="2062063"/>
          </a:xfrm>
          <a:prstGeom prst="rect">
            <a:avLst/>
          </a:prstGeom>
          <a:noFill/>
          <a:ln>
            <a:noFill/>
          </a:ln>
        </p:spPr>
        <p:txBody>
          <a:bodyPr spcFirstLastPara="1" wrap="square" lIns="91425" tIns="45700" rIns="91425" bIns="45700" anchor="t" anchorCtr="0">
            <a:spAutoFit/>
          </a:bodyPr>
          <a:lstStyle/>
          <a:p>
            <a:pPr marL="457200" lvl="0" indent="-457200">
              <a:buClr>
                <a:schemeClr val="dk1"/>
              </a:buClr>
              <a:buSzPts val="3200"/>
              <a:buFont typeface="Arial"/>
              <a:buChar char="•"/>
            </a:pPr>
            <a:r>
              <a:rPr lang="sv-SE" sz="3200" b="1" dirty="0" smtClean="0"/>
              <a:t>Stallgödsel: </a:t>
            </a:r>
            <a:r>
              <a:rPr lang="sv-SE" sz="3200" dirty="0" smtClean="0"/>
              <a:t>Produceras </a:t>
            </a:r>
            <a:r>
              <a:rPr lang="sv-SE" sz="3200" dirty="0"/>
              <a:t>antingen på gården eller utanför, och främst ko- och </a:t>
            </a:r>
            <a:r>
              <a:rPr lang="sv-SE" sz="3200" dirty="0" err="1"/>
              <a:t>grissgödsel</a:t>
            </a:r>
            <a:r>
              <a:rPr lang="sv-SE" sz="3200" dirty="0"/>
              <a:t> har studerats/tillämpats. Stallgödsel ökar tillgängligt fosfor och totalt kväve i jorden, vilket förbättrar produktionen. Noggrannhet krävs för att undvika förluster av jordens biologiska mångfald och spridning av sjukdomar</a:t>
            </a:r>
            <a:r>
              <a:rPr lang="en-US" sz="3200" dirty="0" smtClean="0">
                <a:solidFill>
                  <a:schemeClr val="dk1"/>
                </a:solidFill>
                <a:latin typeface="Calibri"/>
                <a:ea typeface="Calibri"/>
                <a:cs typeface="Calibri"/>
                <a:sym typeface="Calibri"/>
              </a:rPr>
              <a:t>.</a:t>
            </a:r>
            <a:endParaRPr sz="3200" dirty="0">
              <a:solidFill>
                <a:schemeClr val="dk1"/>
              </a:solidFill>
              <a:latin typeface="Calibri"/>
              <a:ea typeface="Calibri"/>
              <a:cs typeface="Calibri"/>
              <a:sym typeface="Calibri"/>
            </a:endParaRPr>
          </a:p>
        </p:txBody>
      </p:sp>
      <p:pic>
        <p:nvPicPr>
          <p:cNvPr id="353" name="Google Shape;353;p20"/>
          <p:cNvPicPr preferRelativeResize="0"/>
          <p:nvPr/>
        </p:nvPicPr>
        <p:blipFill rotWithShape="1">
          <a:blip r:embed="rId3">
            <a:alphaModFix/>
          </a:blip>
          <a:srcRect/>
          <a:stretch/>
        </p:blipFill>
        <p:spPr>
          <a:xfrm>
            <a:off x="4724400" y="2857500"/>
            <a:ext cx="8229600" cy="5243883"/>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sp>
        <p:nvSpPr>
          <p:cNvPr id="359" name="Google Shape;359;p21"/>
          <p:cNvSpPr/>
          <p:nvPr/>
        </p:nvSpPr>
        <p:spPr>
          <a:xfrm>
            <a:off x="12700" y="8231118"/>
            <a:ext cx="18287996" cy="1944730"/>
          </a:xfrm>
          <a:custGeom>
            <a:avLst/>
            <a:gdLst/>
            <a:ahLst/>
            <a:cxnLst/>
            <a:rect l="l" t="t" r="r" b="b"/>
            <a:pathLst>
              <a:path w="4816592" h="512192" extrusionOk="0">
                <a:moveTo>
                  <a:pt x="0" y="0"/>
                </a:moveTo>
                <a:lnTo>
                  <a:pt x="4816592" y="0"/>
                </a:lnTo>
                <a:lnTo>
                  <a:pt x="4816592" y="512192"/>
                </a:lnTo>
                <a:lnTo>
                  <a:pt x="0" y="512192"/>
                </a:lnTo>
                <a:close/>
              </a:path>
            </a:pathLst>
          </a:custGeom>
          <a:solidFill>
            <a:srgbClr val="85B27A"/>
          </a:solidFill>
          <a:ln>
            <a:noFill/>
          </a:ln>
        </p:spPr>
        <p:txBody>
          <a:bodyPr spcFirstLastPara="1" wrap="square" lIns="91425" tIns="45700" rIns="91425" bIns="45700" anchor="t" anchorCtr="0">
            <a:noAutofit/>
          </a:bodyPr>
          <a:lstStyle/>
          <a:p>
            <a:r>
              <a:rPr lang="en-US" sz="1800" dirty="0">
                <a:solidFill>
                  <a:schemeClr val="dk1"/>
                </a:solidFill>
                <a:latin typeface="Calibri"/>
                <a:ea typeface="Calibri"/>
                <a:cs typeface="Calibri"/>
                <a:sym typeface="Calibri"/>
              </a:rPr>
              <a:t>		</a:t>
            </a:r>
            <a:r>
              <a:rPr lang="en-US" sz="1800" dirty="0" smtClean="0">
                <a:solidFill>
                  <a:schemeClr val="dk1"/>
                </a:solidFill>
                <a:latin typeface="Calibri"/>
                <a:ea typeface="Calibri"/>
                <a:cs typeface="Calibri"/>
                <a:sym typeface="Calibri"/>
              </a:rPr>
              <a:t>	</a:t>
            </a:r>
            <a:r>
              <a:rPr lang="en-US" sz="1800" b="0" i="0" u="none" strike="noStrike" dirty="0" smtClean="0">
                <a:solidFill>
                  <a:schemeClr val="dk1"/>
                </a:solidFill>
                <a:latin typeface="Arial"/>
                <a:ea typeface="Arial"/>
                <a:cs typeface="Arial"/>
                <a:sym typeface="Arial"/>
              </a:rPr>
              <a:t> </a:t>
            </a:r>
            <a:r>
              <a:rPr lang="sv-SE" sz="1800" dirty="0"/>
              <a:t>Exempel: </a:t>
            </a:r>
            <a:r>
              <a:rPr lang="sv-SE" sz="1800" b="1" dirty="0"/>
              <a:t>Superhydrofobisk sand (SHS) </a:t>
            </a:r>
            <a:r>
              <a:rPr lang="sv-SE" sz="1800" b="1" dirty="0" err="1"/>
              <a:t>mulch</a:t>
            </a:r>
            <a:r>
              <a:rPr lang="sv-SE" sz="1800" dirty="0"/>
              <a:t> används för att minska vattenavdunstning från jordar i torra regioner.</a:t>
            </a:r>
          </a:p>
          <a:p>
            <a:r>
              <a:rPr lang="sv-SE" sz="1800" b="1" dirty="0" smtClean="0"/>
              <a:t>			Källa</a:t>
            </a:r>
            <a:r>
              <a:rPr lang="sv-SE" sz="1800" b="1" dirty="0"/>
              <a:t>:</a:t>
            </a:r>
            <a:r>
              <a:rPr lang="sv-SE" sz="1800" dirty="0"/>
              <a:t> </a:t>
            </a:r>
            <a:r>
              <a:rPr lang="sv-SE" sz="1800" dirty="0">
                <a:hlinkClick r:id="rId3"/>
              </a:rPr>
              <a:t>https://doi.org/10.1021/acsagscitech.1c00148</a:t>
            </a:r>
            <a:r>
              <a:rPr lang="sv-SE" sz="1800" dirty="0"/>
              <a:t>, </a:t>
            </a:r>
            <a:r>
              <a:rPr lang="sv-SE" sz="1800" i="1" dirty="0"/>
              <a:t>ACS </a:t>
            </a:r>
            <a:r>
              <a:rPr lang="sv-SE" sz="1800" i="1" dirty="0" err="1"/>
              <a:t>Agric</a:t>
            </a:r>
            <a:r>
              <a:rPr lang="sv-SE" sz="1800" i="1" dirty="0"/>
              <a:t>. </a:t>
            </a:r>
            <a:r>
              <a:rPr lang="sv-SE" sz="1800" i="1" dirty="0" err="1"/>
              <a:t>Sci</a:t>
            </a:r>
            <a:r>
              <a:rPr lang="sv-SE" sz="1800" i="1" dirty="0"/>
              <a:t>. </a:t>
            </a:r>
            <a:r>
              <a:rPr lang="sv-SE" sz="1800" i="1" dirty="0" err="1"/>
              <a:t>Technol</a:t>
            </a:r>
            <a:r>
              <a:rPr lang="sv-SE" sz="1800" i="1" dirty="0"/>
              <a:t>.</a:t>
            </a:r>
            <a:r>
              <a:rPr lang="sv-SE" sz="1800" dirty="0"/>
              <a:t> 2022, 2, 276−288</a:t>
            </a:r>
          </a:p>
        </p:txBody>
      </p:sp>
      <p:sp>
        <p:nvSpPr>
          <p:cNvPr id="361" name="Google Shape;361;p21"/>
          <p:cNvSpPr txBox="1"/>
          <p:nvPr/>
        </p:nvSpPr>
        <p:spPr>
          <a:xfrm>
            <a:off x="1041400" y="412448"/>
            <a:ext cx="16116300" cy="670312"/>
          </a:xfrm>
          <a:prstGeom prst="rect">
            <a:avLst/>
          </a:prstGeom>
          <a:noFill/>
          <a:ln>
            <a:noFill/>
          </a:ln>
        </p:spPr>
        <p:txBody>
          <a:bodyPr spcFirstLastPara="1" wrap="square" lIns="0" tIns="0" rIns="0" bIns="0" anchor="t" anchorCtr="0">
            <a:spAutoFit/>
          </a:bodyPr>
          <a:lstStyle/>
          <a:p>
            <a:pPr lvl="0" algn="ctr">
              <a:lnSpc>
                <a:spcPct val="98590"/>
              </a:lnSpc>
            </a:pPr>
            <a:r>
              <a:rPr lang="sv-SE" sz="4400" dirty="0"/>
              <a:t>Praktiska tekniker och metoder – </a:t>
            </a:r>
            <a:r>
              <a:rPr lang="sv-SE" sz="4400" dirty="0" smtClean="0"/>
              <a:t>Exempel</a:t>
            </a:r>
            <a:endParaRPr sz="4400" b="1" dirty="0">
              <a:solidFill>
                <a:srgbClr val="000000"/>
              </a:solidFill>
              <a:latin typeface="Arial"/>
              <a:ea typeface="Arial"/>
              <a:cs typeface="Arial"/>
              <a:sym typeface="Arial"/>
            </a:endParaRPr>
          </a:p>
        </p:txBody>
      </p:sp>
      <p:sp>
        <p:nvSpPr>
          <p:cNvPr id="362" name="Google Shape;362;p21"/>
          <p:cNvSpPr/>
          <p:nvPr/>
        </p:nvSpPr>
        <p:spPr>
          <a:xfrm>
            <a:off x="12700" y="8231118"/>
            <a:ext cx="2819400" cy="1944730"/>
          </a:xfrm>
          <a:prstGeom prst="triangle">
            <a:avLst>
              <a:gd name="adj" fmla="val 50000"/>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chemeClr val="lt1"/>
                </a:solidFill>
                <a:latin typeface="Calibri"/>
                <a:ea typeface="Calibri"/>
                <a:cs typeface="Calibri"/>
                <a:sym typeface="Calibri"/>
              </a:rPr>
              <a:t>3</a:t>
            </a:r>
            <a:endParaRPr/>
          </a:p>
        </p:txBody>
      </p:sp>
      <p:sp>
        <p:nvSpPr>
          <p:cNvPr id="363" name="Google Shape;363;p21"/>
          <p:cNvSpPr/>
          <p:nvPr/>
        </p:nvSpPr>
        <p:spPr>
          <a:xfrm>
            <a:off x="298450" y="1527870"/>
            <a:ext cx="18002246" cy="3046988"/>
          </a:xfrm>
          <a:prstGeom prst="rect">
            <a:avLst/>
          </a:prstGeom>
          <a:noFill/>
          <a:ln>
            <a:noFill/>
          </a:ln>
        </p:spPr>
        <p:txBody>
          <a:bodyPr spcFirstLastPara="1" wrap="square" lIns="91425" tIns="45700" rIns="91425" bIns="45700" anchor="t" anchorCtr="0">
            <a:spAutoFit/>
          </a:bodyPr>
          <a:lstStyle/>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p:txBody>
      </p:sp>
      <p:sp>
        <p:nvSpPr>
          <p:cNvPr id="364" name="Google Shape;364;p21"/>
          <p:cNvSpPr/>
          <p:nvPr/>
        </p:nvSpPr>
        <p:spPr>
          <a:xfrm>
            <a:off x="298450" y="1104900"/>
            <a:ext cx="17691100" cy="1569620"/>
          </a:xfrm>
          <a:prstGeom prst="rect">
            <a:avLst/>
          </a:prstGeom>
          <a:noFill/>
          <a:ln>
            <a:noFill/>
          </a:ln>
        </p:spPr>
        <p:txBody>
          <a:bodyPr spcFirstLastPara="1" wrap="square" lIns="91425" tIns="45700" rIns="91425" bIns="45700" anchor="t" anchorCtr="0">
            <a:spAutoFit/>
          </a:bodyPr>
          <a:lstStyle/>
          <a:p>
            <a:pPr marL="457200" lvl="0" indent="-457200">
              <a:buClr>
                <a:schemeClr val="dk1"/>
              </a:buClr>
              <a:buSzPts val="3200"/>
              <a:buFont typeface="Arial"/>
              <a:buChar char="•"/>
            </a:pPr>
            <a:r>
              <a:rPr lang="sv-SE" sz="3200" b="1" dirty="0" err="1">
                <a:solidFill>
                  <a:schemeClr val="dk1"/>
                </a:solidFill>
                <a:latin typeface="Calibri"/>
                <a:ea typeface="Calibri"/>
                <a:cs typeface="Calibri"/>
                <a:sym typeface="Calibri"/>
              </a:rPr>
              <a:t>Mulch</a:t>
            </a:r>
            <a:r>
              <a:rPr lang="sv-SE" sz="3200" b="1" dirty="0" smtClean="0">
                <a:solidFill>
                  <a:schemeClr val="dk1"/>
                </a:solidFill>
                <a:latin typeface="Calibri"/>
                <a:ea typeface="Calibri"/>
                <a:cs typeface="Calibri"/>
                <a:sym typeface="Calibri"/>
              </a:rPr>
              <a:t>: </a:t>
            </a:r>
            <a:r>
              <a:rPr lang="sv-SE" sz="3200" dirty="0" smtClean="0">
                <a:solidFill>
                  <a:schemeClr val="dk1"/>
                </a:solidFill>
                <a:latin typeface="Calibri"/>
                <a:ea typeface="Calibri"/>
                <a:cs typeface="Calibri"/>
                <a:sym typeface="Calibri"/>
              </a:rPr>
              <a:t>Skördade </a:t>
            </a:r>
            <a:r>
              <a:rPr lang="sv-SE" sz="3200" dirty="0">
                <a:solidFill>
                  <a:schemeClr val="dk1"/>
                </a:solidFill>
                <a:latin typeface="Calibri"/>
                <a:ea typeface="Calibri"/>
                <a:cs typeface="Calibri"/>
                <a:sym typeface="Calibri"/>
              </a:rPr>
              <a:t>växtrester kan antingen avklippas och appliceras eller lämnas kvar på åkern efter skörd. </a:t>
            </a:r>
            <a:r>
              <a:rPr lang="sv-SE" sz="3200" dirty="0" err="1">
                <a:solidFill>
                  <a:schemeClr val="dk1"/>
                </a:solidFill>
                <a:latin typeface="Calibri"/>
                <a:ea typeface="Calibri"/>
                <a:cs typeface="Calibri"/>
                <a:sym typeface="Calibri"/>
              </a:rPr>
              <a:t>Mulch</a:t>
            </a:r>
            <a:r>
              <a:rPr lang="sv-SE" sz="3200" dirty="0">
                <a:solidFill>
                  <a:schemeClr val="dk1"/>
                </a:solidFill>
                <a:latin typeface="Calibri"/>
                <a:ea typeface="Calibri"/>
                <a:cs typeface="Calibri"/>
                <a:sym typeface="Calibri"/>
              </a:rPr>
              <a:t> förbättrar </a:t>
            </a:r>
            <a:r>
              <a:rPr lang="sv-SE" sz="3200" dirty="0" err="1">
                <a:solidFill>
                  <a:schemeClr val="dk1"/>
                </a:solidFill>
                <a:latin typeface="Calibri"/>
                <a:ea typeface="Calibri"/>
                <a:cs typeface="Calibri"/>
                <a:sym typeface="Calibri"/>
              </a:rPr>
              <a:t>jordhälsan</a:t>
            </a:r>
            <a:r>
              <a:rPr lang="sv-SE" sz="3200" dirty="0">
                <a:solidFill>
                  <a:schemeClr val="dk1"/>
                </a:solidFill>
                <a:latin typeface="Calibri"/>
                <a:ea typeface="Calibri"/>
                <a:cs typeface="Calibri"/>
                <a:sym typeface="Calibri"/>
              </a:rPr>
              <a:t>, t.ex. genom att öka mångfalden av mikroorganismer, tillgången på fosfor och kalium samt jordens organiska kolinnehåll, samtidigt som ogräsundertryckning främjas</a:t>
            </a:r>
            <a:r>
              <a:rPr lang="sv-SE" sz="3200" dirty="0" smtClean="0">
                <a:solidFill>
                  <a:schemeClr val="dk1"/>
                </a:solidFill>
                <a:latin typeface="Calibri"/>
                <a:ea typeface="Calibri"/>
                <a:cs typeface="Calibri"/>
                <a:sym typeface="Calibri"/>
              </a:rPr>
              <a:t>.</a:t>
            </a:r>
            <a:r>
              <a:rPr lang="en-US" sz="3200" dirty="0" smtClean="0">
                <a:solidFill>
                  <a:schemeClr val="dk1"/>
                </a:solidFill>
                <a:latin typeface="Calibri"/>
                <a:ea typeface="Calibri"/>
                <a:cs typeface="Calibri"/>
                <a:sym typeface="Calibri"/>
              </a:rPr>
              <a:t>  </a:t>
            </a:r>
            <a:endParaRPr sz="3200" dirty="0">
              <a:solidFill>
                <a:schemeClr val="dk1"/>
              </a:solidFill>
              <a:latin typeface="Calibri"/>
              <a:ea typeface="Calibri"/>
              <a:cs typeface="Calibri"/>
              <a:sym typeface="Calibri"/>
            </a:endParaRPr>
          </a:p>
        </p:txBody>
      </p:sp>
      <p:pic>
        <p:nvPicPr>
          <p:cNvPr id="365" name="Google Shape;365;p21"/>
          <p:cNvPicPr preferRelativeResize="0"/>
          <p:nvPr/>
        </p:nvPicPr>
        <p:blipFill rotWithShape="1">
          <a:blip r:embed="rId4">
            <a:alphaModFix/>
          </a:blip>
          <a:srcRect/>
          <a:stretch/>
        </p:blipFill>
        <p:spPr>
          <a:xfrm>
            <a:off x="2970520" y="2749862"/>
            <a:ext cx="11623594" cy="5405914"/>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sp>
        <p:nvSpPr>
          <p:cNvPr id="371" name="Google Shape;371;p22"/>
          <p:cNvSpPr/>
          <p:nvPr/>
        </p:nvSpPr>
        <p:spPr>
          <a:xfrm>
            <a:off x="12700" y="8329182"/>
            <a:ext cx="18287996" cy="1944729"/>
          </a:xfrm>
          <a:custGeom>
            <a:avLst/>
            <a:gdLst/>
            <a:ahLst/>
            <a:cxnLst/>
            <a:rect l="l" t="t" r="r" b="b"/>
            <a:pathLst>
              <a:path w="4816592" h="512192" extrusionOk="0">
                <a:moveTo>
                  <a:pt x="0" y="0"/>
                </a:moveTo>
                <a:lnTo>
                  <a:pt x="4816592" y="0"/>
                </a:lnTo>
                <a:lnTo>
                  <a:pt x="4816592" y="512192"/>
                </a:lnTo>
                <a:lnTo>
                  <a:pt x="0" y="512192"/>
                </a:lnTo>
                <a:close/>
              </a:path>
            </a:pathLst>
          </a:custGeom>
          <a:solidFill>
            <a:srgbClr val="85B27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dirty="0">
                <a:solidFill>
                  <a:schemeClr val="dk1"/>
                </a:solidFill>
                <a:latin typeface="Calibri"/>
                <a:ea typeface="Calibri"/>
                <a:cs typeface="Calibri"/>
                <a:sym typeface="Calibri"/>
              </a:rPr>
              <a:t>			</a:t>
            </a:r>
            <a:r>
              <a:rPr lang="en-US" sz="1800" dirty="0" err="1" smtClean="0">
                <a:solidFill>
                  <a:schemeClr val="dk1"/>
                </a:solidFill>
                <a:latin typeface="Calibri"/>
                <a:ea typeface="Calibri"/>
                <a:cs typeface="Calibri"/>
                <a:sym typeface="Calibri"/>
              </a:rPr>
              <a:t>Källa</a:t>
            </a:r>
            <a:r>
              <a:rPr lang="en-US" sz="1800" dirty="0" smtClean="0">
                <a:solidFill>
                  <a:schemeClr val="dk1"/>
                </a:solidFill>
                <a:latin typeface="Calibri"/>
                <a:ea typeface="Calibri"/>
                <a:cs typeface="Calibri"/>
                <a:sym typeface="Calibri"/>
              </a:rPr>
              <a:t>: </a:t>
            </a:r>
            <a:r>
              <a:rPr lang="en-US" sz="1800" b="0" i="0" dirty="0">
                <a:solidFill>
                  <a:srgbClr val="000000"/>
                </a:solidFill>
                <a:latin typeface="Arial"/>
                <a:ea typeface="Arial"/>
                <a:cs typeface="Arial"/>
                <a:sym typeface="Arial"/>
              </a:rPr>
              <a:t>DOI: 10.5772/intechopen.106337</a:t>
            </a:r>
            <a:endParaRPr sz="1800" dirty="0">
              <a:solidFill>
                <a:schemeClr val="dk1"/>
              </a:solidFill>
              <a:latin typeface="Calibri"/>
              <a:ea typeface="Calibri"/>
              <a:cs typeface="Calibri"/>
              <a:sym typeface="Calibri"/>
            </a:endParaRPr>
          </a:p>
        </p:txBody>
      </p:sp>
      <p:sp>
        <p:nvSpPr>
          <p:cNvPr id="373" name="Google Shape;373;p22"/>
          <p:cNvSpPr txBox="1"/>
          <p:nvPr/>
        </p:nvSpPr>
        <p:spPr>
          <a:xfrm>
            <a:off x="1041400" y="412448"/>
            <a:ext cx="16116300" cy="670312"/>
          </a:xfrm>
          <a:prstGeom prst="rect">
            <a:avLst/>
          </a:prstGeom>
          <a:noFill/>
          <a:ln>
            <a:noFill/>
          </a:ln>
        </p:spPr>
        <p:txBody>
          <a:bodyPr spcFirstLastPara="1" wrap="square" lIns="0" tIns="0" rIns="0" bIns="0" anchor="t" anchorCtr="0">
            <a:spAutoFit/>
          </a:bodyPr>
          <a:lstStyle/>
          <a:p>
            <a:pPr lvl="0" algn="ctr">
              <a:lnSpc>
                <a:spcPct val="98590"/>
              </a:lnSpc>
            </a:pPr>
            <a:r>
              <a:rPr lang="sv-SE" sz="4400" b="1" dirty="0" smtClean="0"/>
              <a:t>Insatser </a:t>
            </a:r>
            <a:r>
              <a:rPr lang="sv-SE" sz="4400" b="1" dirty="0"/>
              <a:t>i slutna kretslopp i RA – Exempel (forts</a:t>
            </a:r>
            <a:r>
              <a:rPr lang="sv-SE" sz="4400" b="1" dirty="0" smtClean="0"/>
              <a:t>.)</a:t>
            </a:r>
            <a:endParaRPr dirty="0"/>
          </a:p>
        </p:txBody>
      </p:sp>
      <p:sp>
        <p:nvSpPr>
          <p:cNvPr id="374" name="Google Shape;374;p22"/>
          <p:cNvSpPr/>
          <p:nvPr/>
        </p:nvSpPr>
        <p:spPr>
          <a:xfrm>
            <a:off x="12700" y="8332716"/>
            <a:ext cx="2819400" cy="1944730"/>
          </a:xfrm>
          <a:prstGeom prst="triangle">
            <a:avLst>
              <a:gd name="adj" fmla="val 50000"/>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chemeClr val="lt1"/>
                </a:solidFill>
                <a:latin typeface="Calibri"/>
                <a:ea typeface="Calibri"/>
                <a:cs typeface="Calibri"/>
                <a:sym typeface="Calibri"/>
              </a:rPr>
              <a:t>3</a:t>
            </a:r>
            <a:endParaRPr/>
          </a:p>
        </p:txBody>
      </p:sp>
      <p:sp>
        <p:nvSpPr>
          <p:cNvPr id="375" name="Google Shape;375;p22"/>
          <p:cNvSpPr/>
          <p:nvPr/>
        </p:nvSpPr>
        <p:spPr>
          <a:xfrm>
            <a:off x="298450" y="1527870"/>
            <a:ext cx="18002246" cy="3046988"/>
          </a:xfrm>
          <a:prstGeom prst="rect">
            <a:avLst/>
          </a:prstGeom>
          <a:noFill/>
          <a:ln>
            <a:noFill/>
          </a:ln>
        </p:spPr>
        <p:txBody>
          <a:bodyPr spcFirstLastPara="1" wrap="square" lIns="91425" tIns="45700" rIns="91425" bIns="45700" anchor="t" anchorCtr="0">
            <a:spAutoFit/>
          </a:bodyPr>
          <a:lstStyle/>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p:txBody>
      </p:sp>
      <p:sp>
        <p:nvSpPr>
          <p:cNvPr id="376" name="Google Shape;376;p22"/>
          <p:cNvSpPr/>
          <p:nvPr/>
        </p:nvSpPr>
        <p:spPr>
          <a:xfrm>
            <a:off x="285754" y="1431277"/>
            <a:ext cx="18002246" cy="3046948"/>
          </a:xfrm>
          <a:prstGeom prst="rect">
            <a:avLst/>
          </a:prstGeom>
          <a:noFill/>
          <a:ln>
            <a:noFill/>
          </a:ln>
        </p:spPr>
        <p:txBody>
          <a:bodyPr spcFirstLastPara="1" wrap="square" lIns="91425" tIns="45700" rIns="91425" bIns="45700" anchor="t" anchorCtr="0">
            <a:spAutoFit/>
          </a:bodyPr>
          <a:lstStyle/>
          <a:p>
            <a:pPr marL="457200" lvl="0" indent="-457200">
              <a:buClr>
                <a:schemeClr val="dk1"/>
              </a:buClr>
              <a:buSzPts val="3200"/>
              <a:buFont typeface="Arial"/>
              <a:buChar char="•"/>
            </a:pPr>
            <a:r>
              <a:rPr lang="sv-SE" sz="3200" b="1" dirty="0" err="1"/>
              <a:t>Biokol</a:t>
            </a:r>
            <a:r>
              <a:rPr lang="sv-SE" sz="3200" b="1" dirty="0"/>
              <a:t> (</a:t>
            </a:r>
            <a:r>
              <a:rPr lang="sv-SE" sz="3200" b="1" dirty="0" err="1"/>
              <a:t>Biochar</a:t>
            </a:r>
            <a:r>
              <a:rPr lang="sv-SE" sz="3200" b="1" dirty="0"/>
              <a:t>):</a:t>
            </a:r>
            <a:r>
              <a:rPr lang="sv-SE" sz="3200" dirty="0"/>
              <a:t/>
            </a:r>
            <a:br>
              <a:rPr lang="sv-SE" sz="3200" dirty="0"/>
            </a:br>
            <a:r>
              <a:rPr lang="sv-SE" sz="3200" dirty="0"/>
              <a:t>Den fasta delen som återstår efter förbränning av biomassa. På grund av variationen i biomassamaterial (växtrester, olika träslag med mera) används olika biokolprodukter i slutna kretslopp inom RA. Produktionen av både årliga, fleråriga och fleråriga biomassagrödor förbättras tack vare högre kolinnehåll i jorden samt ökad tillgänglighet av fosfor (P) och kalium (</a:t>
            </a:r>
            <a:r>
              <a:rPr lang="sv-SE" sz="3200" dirty="0" smtClean="0"/>
              <a:t>K)</a:t>
            </a:r>
            <a:r>
              <a:rPr lang="en-US" sz="3200" dirty="0" smtClean="0">
                <a:solidFill>
                  <a:schemeClr val="dk1"/>
                </a:solidFill>
                <a:latin typeface="Calibri"/>
                <a:ea typeface="Calibri"/>
                <a:cs typeface="Calibri"/>
                <a:sym typeface="Calibri"/>
              </a:rPr>
              <a:t>.</a:t>
            </a:r>
            <a:endParaRPr sz="3200" dirty="0">
              <a:solidFill>
                <a:schemeClr val="dk1"/>
              </a:solidFill>
              <a:latin typeface="Calibri"/>
              <a:ea typeface="Calibri"/>
              <a:cs typeface="Calibri"/>
              <a:sym typeface="Calibri"/>
            </a:endParaRPr>
          </a:p>
        </p:txBody>
      </p:sp>
      <p:pic>
        <p:nvPicPr>
          <p:cNvPr id="377" name="Google Shape;377;p22"/>
          <p:cNvPicPr preferRelativeResize="0"/>
          <p:nvPr/>
        </p:nvPicPr>
        <p:blipFill rotWithShape="1">
          <a:blip r:embed="rId3">
            <a:alphaModFix/>
          </a:blip>
          <a:srcRect/>
          <a:stretch/>
        </p:blipFill>
        <p:spPr>
          <a:xfrm>
            <a:off x="4281713" y="4269137"/>
            <a:ext cx="8461829" cy="3963452"/>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sp>
        <p:nvSpPr>
          <p:cNvPr id="383" name="Google Shape;383;p23"/>
          <p:cNvSpPr/>
          <p:nvPr/>
        </p:nvSpPr>
        <p:spPr>
          <a:xfrm>
            <a:off x="12251" y="8274662"/>
            <a:ext cx="18287996" cy="1944730"/>
          </a:xfrm>
          <a:custGeom>
            <a:avLst/>
            <a:gdLst/>
            <a:ahLst/>
            <a:cxnLst/>
            <a:rect l="l" t="t" r="r" b="b"/>
            <a:pathLst>
              <a:path w="4816592" h="512192" extrusionOk="0">
                <a:moveTo>
                  <a:pt x="0" y="0"/>
                </a:moveTo>
                <a:lnTo>
                  <a:pt x="4816592" y="0"/>
                </a:lnTo>
                <a:lnTo>
                  <a:pt x="4816592" y="512192"/>
                </a:lnTo>
                <a:lnTo>
                  <a:pt x="0" y="512192"/>
                </a:lnTo>
                <a:close/>
              </a:path>
            </a:pathLst>
          </a:custGeom>
          <a:solidFill>
            <a:srgbClr val="85B27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dirty="0">
                <a:solidFill>
                  <a:schemeClr val="dk1"/>
                </a:solidFill>
                <a:latin typeface="Calibri"/>
                <a:ea typeface="Calibri"/>
                <a:cs typeface="Calibri"/>
                <a:sym typeface="Calibri"/>
              </a:rPr>
              <a:t>			</a:t>
            </a:r>
            <a:r>
              <a:rPr lang="en-US" sz="1800" dirty="0" err="1" smtClean="0">
                <a:solidFill>
                  <a:schemeClr val="dk1"/>
                </a:solidFill>
                <a:latin typeface="Calibri"/>
                <a:ea typeface="Calibri"/>
                <a:cs typeface="Calibri"/>
                <a:sym typeface="Calibri"/>
              </a:rPr>
              <a:t>Källa</a:t>
            </a:r>
            <a:r>
              <a:rPr lang="en-US" sz="1800" dirty="0" smtClean="0">
                <a:solidFill>
                  <a:schemeClr val="dk1"/>
                </a:solidFill>
                <a:latin typeface="Calibri"/>
                <a:ea typeface="Calibri"/>
                <a:cs typeface="Calibri"/>
                <a:sym typeface="Calibri"/>
              </a:rPr>
              <a:t>: </a:t>
            </a:r>
            <a:r>
              <a:rPr lang="en-US" sz="1800" dirty="0">
                <a:solidFill>
                  <a:schemeClr val="dk1"/>
                </a:solidFill>
                <a:latin typeface="Calibri"/>
                <a:ea typeface="Calibri"/>
                <a:cs typeface="Calibri"/>
                <a:sym typeface="Calibri"/>
              </a:rPr>
              <a:t>www.triplee.nl</a:t>
            </a:r>
            <a:endParaRPr dirty="0"/>
          </a:p>
        </p:txBody>
      </p:sp>
      <p:sp>
        <p:nvSpPr>
          <p:cNvPr id="385" name="Google Shape;385;p23"/>
          <p:cNvSpPr txBox="1"/>
          <p:nvPr/>
        </p:nvSpPr>
        <p:spPr>
          <a:xfrm>
            <a:off x="1041400" y="325364"/>
            <a:ext cx="16116300" cy="670312"/>
          </a:xfrm>
          <a:prstGeom prst="rect">
            <a:avLst/>
          </a:prstGeom>
          <a:noFill/>
          <a:ln>
            <a:noFill/>
          </a:ln>
        </p:spPr>
        <p:txBody>
          <a:bodyPr spcFirstLastPara="1" wrap="square" lIns="0" tIns="0" rIns="0" bIns="0" anchor="t" anchorCtr="0">
            <a:spAutoFit/>
          </a:bodyPr>
          <a:lstStyle/>
          <a:p>
            <a:pPr lvl="0" algn="ctr">
              <a:lnSpc>
                <a:spcPct val="98590"/>
              </a:lnSpc>
            </a:pPr>
            <a:r>
              <a:rPr lang="sv-SE" sz="4400" b="1" dirty="0" smtClean="0"/>
              <a:t>Insatser </a:t>
            </a:r>
            <a:r>
              <a:rPr lang="sv-SE" sz="4400" b="1" dirty="0"/>
              <a:t>i slutna kretslopp i RA – Exempel (forts</a:t>
            </a:r>
            <a:r>
              <a:rPr lang="sv-SE" sz="4400" b="1" dirty="0" smtClean="0"/>
              <a:t>.)</a:t>
            </a:r>
            <a:endParaRPr dirty="0"/>
          </a:p>
        </p:txBody>
      </p:sp>
      <p:sp>
        <p:nvSpPr>
          <p:cNvPr id="386" name="Google Shape;386;p23"/>
          <p:cNvSpPr/>
          <p:nvPr/>
        </p:nvSpPr>
        <p:spPr>
          <a:xfrm>
            <a:off x="12700" y="8231118"/>
            <a:ext cx="2819400" cy="1944730"/>
          </a:xfrm>
          <a:prstGeom prst="triangle">
            <a:avLst>
              <a:gd name="adj" fmla="val 50000"/>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chemeClr val="lt1"/>
                </a:solidFill>
                <a:latin typeface="Calibri"/>
                <a:ea typeface="Calibri"/>
                <a:cs typeface="Calibri"/>
                <a:sym typeface="Calibri"/>
              </a:rPr>
              <a:t>3</a:t>
            </a:r>
            <a:endParaRPr/>
          </a:p>
        </p:txBody>
      </p:sp>
      <p:sp>
        <p:nvSpPr>
          <p:cNvPr id="387" name="Google Shape;387;p23"/>
          <p:cNvSpPr/>
          <p:nvPr/>
        </p:nvSpPr>
        <p:spPr>
          <a:xfrm>
            <a:off x="298450" y="1527870"/>
            <a:ext cx="18002246" cy="3046988"/>
          </a:xfrm>
          <a:prstGeom prst="rect">
            <a:avLst/>
          </a:prstGeom>
          <a:noFill/>
          <a:ln>
            <a:noFill/>
          </a:ln>
        </p:spPr>
        <p:txBody>
          <a:bodyPr spcFirstLastPara="1" wrap="square" lIns="91425" tIns="45700" rIns="91425" bIns="45700" anchor="t" anchorCtr="0">
            <a:spAutoFit/>
          </a:bodyPr>
          <a:lstStyle/>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p:txBody>
      </p:sp>
      <p:sp>
        <p:nvSpPr>
          <p:cNvPr id="388" name="Google Shape;388;p23"/>
          <p:cNvSpPr/>
          <p:nvPr/>
        </p:nvSpPr>
        <p:spPr>
          <a:xfrm>
            <a:off x="285754" y="952500"/>
            <a:ext cx="18002246" cy="2554505"/>
          </a:xfrm>
          <a:prstGeom prst="rect">
            <a:avLst/>
          </a:prstGeom>
          <a:noFill/>
          <a:ln>
            <a:noFill/>
          </a:ln>
        </p:spPr>
        <p:txBody>
          <a:bodyPr spcFirstLastPara="1" wrap="square" lIns="91425" tIns="45700" rIns="91425" bIns="45700" anchor="t" anchorCtr="0">
            <a:spAutoFit/>
          </a:bodyPr>
          <a:lstStyle/>
          <a:p>
            <a:pPr marL="457200" lvl="0" indent="-457200">
              <a:buClr>
                <a:schemeClr val="dk1"/>
              </a:buClr>
              <a:buSzPts val="3200"/>
              <a:buFont typeface="Arial"/>
              <a:buChar char="•"/>
            </a:pPr>
            <a:r>
              <a:rPr lang="sv-SE" sz="3200" b="1" dirty="0" smtClean="0"/>
              <a:t>Matavfall</a:t>
            </a:r>
            <a:r>
              <a:rPr lang="sv-SE" sz="3200" b="1" dirty="0"/>
              <a:t>:</a:t>
            </a:r>
            <a:r>
              <a:rPr lang="sv-SE" sz="3200" dirty="0"/>
              <a:t/>
            </a:r>
            <a:br>
              <a:rPr lang="sv-SE" sz="3200" dirty="0"/>
            </a:br>
            <a:r>
              <a:rPr lang="sv-SE" sz="3200" dirty="0"/>
              <a:t>Olika näringsrika biprodukter från livsmedelsindustrin används i slutna kretslopp inom RA, t.ex. benkol från slakteriavfall, rester från fruktindustrin och liknande. Hygienfrågor (t.ex. att undvika spridning av sjukdomar) måste beaktas vid användning av sådana restprodukter, och förbehandling kan ibland behövas. I Europa är dock sådana tillämpningar väl reglerade</a:t>
            </a:r>
            <a:r>
              <a:rPr lang="en-US" sz="3200" dirty="0" smtClean="0">
                <a:solidFill>
                  <a:schemeClr val="dk1"/>
                </a:solidFill>
                <a:latin typeface="Calibri"/>
                <a:ea typeface="Calibri"/>
                <a:cs typeface="Calibri"/>
                <a:sym typeface="Calibri"/>
              </a:rPr>
              <a:t>.</a:t>
            </a:r>
            <a:endParaRPr dirty="0"/>
          </a:p>
        </p:txBody>
      </p:sp>
      <p:pic>
        <p:nvPicPr>
          <p:cNvPr id="389" name="Google Shape;389;p23"/>
          <p:cNvPicPr preferRelativeResize="0"/>
          <p:nvPr/>
        </p:nvPicPr>
        <p:blipFill rotWithShape="1">
          <a:blip r:embed="rId3">
            <a:alphaModFix/>
          </a:blip>
          <a:srcRect/>
          <a:stretch/>
        </p:blipFill>
        <p:spPr>
          <a:xfrm>
            <a:off x="2438400" y="3507045"/>
            <a:ext cx="5334000" cy="4608255"/>
          </a:xfrm>
          <a:prstGeom prst="rect">
            <a:avLst/>
          </a:prstGeom>
          <a:noFill/>
          <a:ln>
            <a:noFill/>
          </a:ln>
        </p:spPr>
      </p:pic>
      <p:pic>
        <p:nvPicPr>
          <p:cNvPr id="390" name="Google Shape;390;p23"/>
          <p:cNvPicPr preferRelativeResize="0"/>
          <p:nvPr/>
        </p:nvPicPr>
        <p:blipFill rotWithShape="1">
          <a:blip r:embed="rId4">
            <a:alphaModFix/>
          </a:blip>
          <a:srcRect/>
          <a:stretch/>
        </p:blipFill>
        <p:spPr>
          <a:xfrm>
            <a:off x="10820400" y="3514725"/>
            <a:ext cx="5334000" cy="460825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94"/>
        <p:cNvGrpSpPr/>
        <p:nvPr/>
      </p:nvGrpSpPr>
      <p:grpSpPr>
        <a:xfrm>
          <a:off x="0" y="0"/>
          <a:ext cx="0" cy="0"/>
          <a:chOff x="0" y="0"/>
          <a:chExt cx="0" cy="0"/>
        </a:xfrm>
      </p:grpSpPr>
      <p:sp>
        <p:nvSpPr>
          <p:cNvPr id="396" name="Google Shape;396;p24"/>
          <p:cNvSpPr/>
          <p:nvPr/>
        </p:nvSpPr>
        <p:spPr>
          <a:xfrm>
            <a:off x="12700" y="8318202"/>
            <a:ext cx="18287996" cy="1944730"/>
          </a:xfrm>
          <a:custGeom>
            <a:avLst/>
            <a:gdLst/>
            <a:ahLst/>
            <a:cxnLst/>
            <a:rect l="l" t="t" r="r" b="b"/>
            <a:pathLst>
              <a:path w="4816592" h="512192" extrusionOk="0">
                <a:moveTo>
                  <a:pt x="0" y="0"/>
                </a:moveTo>
                <a:lnTo>
                  <a:pt x="4816592" y="0"/>
                </a:lnTo>
                <a:lnTo>
                  <a:pt x="4816592" y="512192"/>
                </a:lnTo>
                <a:lnTo>
                  <a:pt x="0" y="512192"/>
                </a:lnTo>
                <a:close/>
              </a:path>
            </a:pathLst>
          </a:custGeom>
          <a:solidFill>
            <a:srgbClr val="85B27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dirty="0">
                <a:solidFill>
                  <a:schemeClr val="dk1"/>
                </a:solidFill>
                <a:latin typeface="Calibri"/>
                <a:ea typeface="Calibri"/>
                <a:cs typeface="Calibri"/>
                <a:sym typeface="Calibri"/>
              </a:rPr>
              <a:t>			</a:t>
            </a:r>
            <a:r>
              <a:rPr lang="en-US" sz="1800" dirty="0" err="1" smtClean="0">
                <a:solidFill>
                  <a:schemeClr val="dk1"/>
                </a:solidFill>
                <a:latin typeface="Calibri"/>
                <a:ea typeface="Calibri"/>
                <a:cs typeface="Calibri"/>
                <a:sym typeface="Calibri"/>
              </a:rPr>
              <a:t>Källa</a:t>
            </a:r>
            <a:r>
              <a:rPr lang="en-US" sz="1800" dirty="0" smtClean="0">
                <a:solidFill>
                  <a:schemeClr val="dk1"/>
                </a:solidFill>
                <a:latin typeface="Calibri"/>
                <a:ea typeface="Calibri"/>
                <a:cs typeface="Calibri"/>
                <a:sym typeface="Calibri"/>
              </a:rPr>
              <a:t>: </a:t>
            </a:r>
            <a:r>
              <a:rPr lang="en-US" sz="1800" dirty="0">
                <a:solidFill>
                  <a:schemeClr val="dk1"/>
                </a:solidFill>
                <a:latin typeface="Calibri"/>
                <a:ea typeface="Calibri"/>
                <a:cs typeface="Calibri"/>
                <a:sym typeface="Calibri"/>
              </a:rPr>
              <a:t>https://doi.org/10.1016/j.biortech.2022.127871</a:t>
            </a:r>
            <a:endParaRPr dirty="0"/>
          </a:p>
        </p:txBody>
      </p:sp>
      <p:sp>
        <p:nvSpPr>
          <p:cNvPr id="398" name="Google Shape;398;p24"/>
          <p:cNvSpPr txBox="1"/>
          <p:nvPr/>
        </p:nvSpPr>
        <p:spPr>
          <a:xfrm>
            <a:off x="1041400" y="412448"/>
            <a:ext cx="16116300" cy="670312"/>
          </a:xfrm>
          <a:prstGeom prst="rect">
            <a:avLst/>
          </a:prstGeom>
          <a:noFill/>
          <a:ln>
            <a:noFill/>
          </a:ln>
        </p:spPr>
        <p:txBody>
          <a:bodyPr spcFirstLastPara="1" wrap="square" lIns="0" tIns="0" rIns="0" bIns="0" anchor="t" anchorCtr="0">
            <a:spAutoFit/>
          </a:bodyPr>
          <a:lstStyle/>
          <a:p>
            <a:pPr lvl="0" algn="ctr">
              <a:lnSpc>
                <a:spcPct val="98590"/>
              </a:lnSpc>
            </a:pPr>
            <a:r>
              <a:rPr lang="sv-SE" sz="4400" b="1" dirty="0"/>
              <a:t>Insatser i slutna kretslopp i RA – Exempel (forts</a:t>
            </a:r>
            <a:r>
              <a:rPr lang="sv-SE" sz="4400" b="1" dirty="0" smtClean="0"/>
              <a:t>.)</a:t>
            </a:r>
            <a:endParaRPr lang="sv-SE" sz="4400" b="1" dirty="0"/>
          </a:p>
        </p:txBody>
      </p:sp>
      <p:sp>
        <p:nvSpPr>
          <p:cNvPr id="399" name="Google Shape;399;p24"/>
          <p:cNvSpPr/>
          <p:nvPr/>
        </p:nvSpPr>
        <p:spPr>
          <a:xfrm>
            <a:off x="12700" y="8231118"/>
            <a:ext cx="2819400" cy="1944730"/>
          </a:xfrm>
          <a:prstGeom prst="triangle">
            <a:avLst>
              <a:gd name="adj" fmla="val 50000"/>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chemeClr val="lt1"/>
                </a:solidFill>
                <a:latin typeface="Calibri"/>
                <a:ea typeface="Calibri"/>
                <a:cs typeface="Calibri"/>
                <a:sym typeface="Calibri"/>
              </a:rPr>
              <a:t>3</a:t>
            </a:r>
            <a:endParaRPr/>
          </a:p>
        </p:txBody>
      </p:sp>
      <p:sp>
        <p:nvSpPr>
          <p:cNvPr id="400" name="Google Shape;400;p24"/>
          <p:cNvSpPr/>
          <p:nvPr/>
        </p:nvSpPr>
        <p:spPr>
          <a:xfrm>
            <a:off x="298450" y="1527870"/>
            <a:ext cx="18002246" cy="3046988"/>
          </a:xfrm>
          <a:prstGeom prst="rect">
            <a:avLst/>
          </a:prstGeom>
          <a:noFill/>
          <a:ln>
            <a:noFill/>
          </a:ln>
        </p:spPr>
        <p:txBody>
          <a:bodyPr spcFirstLastPara="1" wrap="square" lIns="91425" tIns="45700" rIns="91425" bIns="45700" anchor="t" anchorCtr="0">
            <a:spAutoFit/>
          </a:bodyPr>
          <a:lstStyle/>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a:p>
            <a:pPr marL="457200" marR="0" lvl="0" indent="-254000" algn="l" rtl="0">
              <a:spcBef>
                <a:spcPts val="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p:txBody>
      </p:sp>
      <p:sp>
        <p:nvSpPr>
          <p:cNvPr id="401" name="Google Shape;401;p24"/>
          <p:cNvSpPr/>
          <p:nvPr/>
        </p:nvSpPr>
        <p:spPr>
          <a:xfrm>
            <a:off x="285754" y="1440786"/>
            <a:ext cx="18002246" cy="2062103"/>
          </a:xfrm>
          <a:prstGeom prst="rect">
            <a:avLst/>
          </a:prstGeom>
          <a:noFill/>
          <a:ln>
            <a:noFill/>
          </a:ln>
        </p:spPr>
        <p:txBody>
          <a:bodyPr spcFirstLastPara="1" wrap="square" lIns="91425" tIns="45700" rIns="91425" bIns="45700" anchor="t" anchorCtr="0">
            <a:spAutoFit/>
          </a:bodyPr>
          <a:lstStyle/>
          <a:p>
            <a:pPr marL="457200" lvl="0" indent="-457200">
              <a:buClr>
                <a:schemeClr val="dk1"/>
              </a:buClr>
              <a:buSzPts val="3200"/>
              <a:buFont typeface="Arial"/>
              <a:buChar char="•"/>
            </a:pPr>
            <a:r>
              <a:rPr lang="sv-SE" sz="3200" b="1" dirty="0">
                <a:solidFill>
                  <a:schemeClr val="dk1"/>
                </a:solidFill>
                <a:latin typeface="Calibri"/>
                <a:ea typeface="Calibri"/>
                <a:cs typeface="Calibri"/>
                <a:sym typeface="Calibri"/>
              </a:rPr>
              <a:t>Biogasrester</a:t>
            </a:r>
            <a:r>
              <a:rPr lang="sv-SE" sz="3200" b="1" dirty="0" smtClean="0">
                <a:solidFill>
                  <a:schemeClr val="dk1"/>
                </a:solidFill>
                <a:latin typeface="Calibri"/>
                <a:ea typeface="Calibri"/>
                <a:cs typeface="Calibri"/>
                <a:sym typeface="Calibri"/>
              </a:rPr>
              <a:t>: </a:t>
            </a:r>
            <a:r>
              <a:rPr lang="sv-SE" sz="3200" dirty="0" smtClean="0">
                <a:solidFill>
                  <a:schemeClr val="dk1"/>
                </a:solidFill>
                <a:latin typeface="Calibri"/>
                <a:ea typeface="Calibri"/>
                <a:cs typeface="Calibri"/>
                <a:sym typeface="Calibri"/>
              </a:rPr>
              <a:t>Produceras </a:t>
            </a:r>
            <a:r>
              <a:rPr lang="sv-SE" sz="3200" dirty="0">
                <a:solidFill>
                  <a:schemeClr val="dk1"/>
                </a:solidFill>
                <a:latin typeface="Calibri"/>
                <a:ea typeface="Calibri"/>
                <a:cs typeface="Calibri"/>
                <a:sym typeface="Calibri"/>
              </a:rPr>
              <a:t>efter mikrobiell anaerob nedbrytning eller jäsning när biogas framställs, och dess sammansättning skiljer sig från kompost. Återanvändning av biogasrester är vanlig i jordbruksmiljöer där biogas produceras, och återföring till biomassagrödorna är en del av hållbarhetsbedömningen av sådana produktionssystem</a:t>
            </a:r>
            <a:r>
              <a:rPr lang="sv-SE" sz="3200" dirty="0" smtClean="0">
                <a:solidFill>
                  <a:schemeClr val="dk1"/>
                </a:solidFill>
                <a:latin typeface="Calibri"/>
                <a:ea typeface="Calibri"/>
                <a:cs typeface="Calibri"/>
                <a:sym typeface="Calibri"/>
              </a:rPr>
              <a:t>.</a:t>
            </a:r>
            <a:endParaRPr sz="3200" dirty="0">
              <a:solidFill>
                <a:schemeClr val="dk1"/>
              </a:solidFill>
              <a:latin typeface="Calibri"/>
              <a:ea typeface="Calibri"/>
              <a:cs typeface="Calibri"/>
              <a:sym typeface="Calibri"/>
            </a:endParaRPr>
          </a:p>
        </p:txBody>
      </p:sp>
      <p:pic>
        <p:nvPicPr>
          <p:cNvPr id="402" name="Google Shape;402;p24"/>
          <p:cNvPicPr preferRelativeResize="0"/>
          <p:nvPr/>
        </p:nvPicPr>
        <p:blipFill rotWithShape="1">
          <a:blip r:embed="rId3">
            <a:alphaModFix/>
          </a:blip>
          <a:srcRect/>
          <a:stretch/>
        </p:blipFill>
        <p:spPr>
          <a:xfrm>
            <a:off x="4129820" y="3589973"/>
            <a:ext cx="8933037" cy="4525327"/>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E6F6DC"/>
        </a:solidFill>
        <a:effectLst/>
      </p:bgPr>
    </p:bg>
    <p:spTree>
      <p:nvGrpSpPr>
        <p:cNvPr id="1" name="Shape 406"/>
        <p:cNvGrpSpPr/>
        <p:nvPr/>
      </p:nvGrpSpPr>
      <p:grpSpPr>
        <a:xfrm>
          <a:off x="0" y="0"/>
          <a:ext cx="0" cy="0"/>
          <a:chOff x="0" y="0"/>
          <a:chExt cx="0" cy="0"/>
        </a:xfrm>
      </p:grpSpPr>
      <p:grpSp>
        <p:nvGrpSpPr>
          <p:cNvPr id="407" name="Google Shape;407;p25"/>
          <p:cNvGrpSpPr/>
          <p:nvPr/>
        </p:nvGrpSpPr>
        <p:grpSpPr>
          <a:xfrm>
            <a:off x="0" y="1887923"/>
            <a:ext cx="18288000" cy="7202737"/>
            <a:chOff x="0" y="-38100"/>
            <a:chExt cx="4816593" cy="1897017"/>
          </a:xfrm>
        </p:grpSpPr>
        <p:sp>
          <p:nvSpPr>
            <p:cNvPr id="408" name="Google Shape;408;p25"/>
            <p:cNvSpPr/>
            <p:nvPr/>
          </p:nvSpPr>
          <p:spPr>
            <a:xfrm>
              <a:off x="0" y="0"/>
              <a:ext cx="4816592" cy="1858917"/>
            </a:xfrm>
            <a:custGeom>
              <a:avLst/>
              <a:gdLst/>
              <a:ahLst/>
              <a:cxnLst/>
              <a:rect l="l" t="t" r="r" b="b"/>
              <a:pathLst>
                <a:path w="4816592" h="1858917" extrusionOk="0">
                  <a:moveTo>
                    <a:pt x="0" y="0"/>
                  </a:moveTo>
                  <a:lnTo>
                    <a:pt x="4816592" y="0"/>
                  </a:lnTo>
                  <a:lnTo>
                    <a:pt x="4816592" y="1858917"/>
                  </a:lnTo>
                  <a:lnTo>
                    <a:pt x="0" y="1858917"/>
                  </a:lnTo>
                  <a:close/>
                </a:path>
              </a:pathLst>
            </a:custGeom>
            <a:solidFill>
              <a:srgbClr val="85B27A"/>
            </a:solidFill>
            <a:ln>
              <a:noFill/>
            </a:ln>
          </p:spPr>
        </p:sp>
        <p:sp>
          <p:nvSpPr>
            <p:cNvPr id="409" name="Google Shape;409;p25"/>
            <p:cNvSpPr txBox="1"/>
            <p:nvPr/>
          </p:nvSpPr>
          <p:spPr>
            <a:xfrm>
              <a:off x="0" y="-38100"/>
              <a:ext cx="4816593" cy="1897017"/>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410" name="Google Shape;410;p25"/>
          <p:cNvSpPr/>
          <p:nvPr/>
        </p:nvSpPr>
        <p:spPr>
          <a:xfrm>
            <a:off x="0" y="2032584"/>
            <a:ext cx="6877921" cy="7058076"/>
          </a:xfrm>
          <a:custGeom>
            <a:avLst/>
            <a:gdLst/>
            <a:ahLst/>
            <a:cxnLst/>
            <a:rect l="l" t="t" r="r" b="b"/>
            <a:pathLst>
              <a:path w="812800" h="834090" extrusionOk="0">
                <a:moveTo>
                  <a:pt x="0" y="0"/>
                </a:moveTo>
                <a:lnTo>
                  <a:pt x="812800" y="0"/>
                </a:lnTo>
                <a:lnTo>
                  <a:pt x="812800" y="834090"/>
                </a:lnTo>
                <a:lnTo>
                  <a:pt x="0" y="834090"/>
                </a:lnTo>
                <a:close/>
              </a:path>
            </a:pathLst>
          </a:custGeom>
          <a:blipFill rotWithShape="1">
            <a:blip r:embed="rId3">
              <a:alphaModFix/>
            </a:blip>
            <a:stretch>
              <a:fillRect l="-27010" r="-27008"/>
            </a:stretch>
          </a:blipFill>
          <a:ln>
            <a:noFill/>
          </a:ln>
        </p:spPr>
      </p:sp>
      <p:sp>
        <p:nvSpPr>
          <p:cNvPr id="411" name="Google Shape;411;p25"/>
          <p:cNvSpPr txBox="1"/>
          <p:nvPr/>
        </p:nvSpPr>
        <p:spPr>
          <a:xfrm>
            <a:off x="3390042" y="873018"/>
            <a:ext cx="11507916" cy="1613775"/>
          </a:xfrm>
          <a:prstGeom prst="rect">
            <a:avLst/>
          </a:prstGeom>
          <a:noFill/>
          <a:ln>
            <a:noFill/>
          </a:ln>
        </p:spPr>
        <p:txBody>
          <a:bodyPr spcFirstLastPara="1" wrap="square" lIns="0" tIns="0" rIns="0" bIns="0" anchor="t" anchorCtr="0">
            <a:spAutoFit/>
          </a:bodyPr>
          <a:lstStyle/>
          <a:p>
            <a:pPr lvl="0" algn="just">
              <a:lnSpc>
                <a:spcPct val="91998"/>
              </a:lnSpc>
            </a:pPr>
            <a:r>
              <a:rPr lang="sv-SE" sz="5699" b="1" dirty="0"/>
              <a:t>Avsnitt 4: Nyckelfärdigheter för Yrkestränare (VET </a:t>
            </a:r>
            <a:r>
              <a:rPr lang="sv-SE" sz="5699" b="1" dirty="0" err="1"/>
              <a:t>Trainers</a:t>
            </a:r>
            <a:r>
              <a:rPr lang="sv-SE" sz="5699" b="1" dirty="0"/>
              <a:t>)</a:t>
            </a:r>
            <a:endParaRPr dirty="0"/>
          </a:p>
        </p:txBody>
      </p:sp>
      <p:sp>
        <p:nvSpPr>
          <p:cNvPr id="412" name="Google Shape;412;p25"/>
          <p:cNvSpPr txBox="1"/>
          <p:nvPr/>
        </p:nvSpPr>
        <p:spPr>
          <a:xfrm>
            <a:off x="7228904" y="3022275"/>
            <a:ext cx="10186379" cy="2585323"/>
          </a:xfrm>
          <a:prstGeom prst="rect">
            <a:avLst/>
          </a:prstGeom>
          <a:noFill/>
          <a:ln>
            <a:noFill/>
          </a:ln>
        </p:spPr>
        <p:txBody>
          <a:bodyPr spcFirstLastPara="1" wrap="square" lIns="0" tIns="0" rIns="0" bIns="0" anchor="t" anchorCtr="0">
            <a:spAutoFit/>
          </a:bodyPr>
          <a:lstStyle/>
          <a:p>
            <a:pPr lvl="0">
              <a:lnSpc>
                <a:spcPct val="149981"/>
              </a:lnSpc>
            </a:pPr>
            <a:r>
              <a:rPr lang="sv-SE" sz="2800" b="1" dirty="0"/>
              <a:t>Fokus på färdigheter:</a:t>
            </a:r>
            <a:r>
              <a:rPr lang="sv-SE" sz="2800" dirty="0"/>
              <a:t/>
            </a:r>
            <a:br>
              <a:rPr lang="sv-SE" sz="2800" dirty="0"/>
            </a:br>
            <a:r>
              <a:rPr lang="sv-SE" sz="2800" dirty="0"/>
              <a:t>Sammanfatta de färdigheter som yrkestränare behöver utveckla inom detta område och uppmuntra dem att reflektera över hur dessa färdigheter kan tillämpas i deras egen kontext.</a:t>
            </a:r>
            <a:r>
              <a:rPr lang="en-US" sz="2701" dirty="0" smtClean="0">
                <a:solidFill>
                  <a:srgbClr val="000000"/>
                </a:solidFill>
                <a:latin typeface="Arial"/>
                <a:ea typeface="Arial"/>
                <a:cs typeface="Arial"/>
                <a:sym typeface="Arial"/>
              </a:rPr>
              <a:t>.</a:t>
            </a:r>
            <a:endParaRP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grpSp>
        <p:nvGrpSpPr>
          <p:cNvPr id="417" name="Google Shape;417;p26"/>
          <p:cNvGrpSpPr/>
          <p:nvPr/>
        </p:nvGrpSpPr>
        <p:grpSpPr>
          <a:xfrm>
            <a:off x="-533634" y="-144661"/>
            <a:ext cx="18821634" cy="2284960"/>
            <a:chOff x="0" y="-38100"/>
            <a:chExt cx="4957138" cy="601800"/>
          </a:xfrm>
        </p:grpSpPr>
        <p:sp>
          <p:nvSpPr>
            <p:cNvPr id="418" name="Google Shape;418;p26"/>
            <p:cNvSpPr/>
            <p:nvPr/>
          </p:nvSpPr>
          <p:spPr>
            <a:xfrm>
              <a:off x="0" y="0"/>
              <a:ext cx="4957138" cy="563700"/>
            </a:xfrm>
            <a:custGeom>
              <a:avLst/>
              <a:gdLst/>
              <a:ahLst/>
              <a:cxnLst/>
              <a:rect l="l" t="t" r="r" b="b"/>
              <a:pathLst>
                <a:path w="4957138" h="563700" extrusionOk="0">
                  <a:moveTo>
                    <a:pt x="0" y="0"/>
                  </a:moveTo>
                  <a:lnTo>
                    <a:pt x="4957138" y="0"/>
                  </a:lnTo>
                  <a:lnTo>
                    <a:pt x="4957138" y="563700"/>
                  </a:lnTo>
                  <a:lnTo>
                    <a:pt x="0" y="563700"/>
                  </a:lnTo>
                  <a:close/>
                </a:path>
              </a:pathLst>
            </a:custGeom>
            <a:solidFill>
              <a:srgbClr val="C5E7B0"/>
            </a:solidFill>
            <a:ln>
              <a:noFill/>
            </a:ln>
          </p:spPr>
        </p:sp>
        <p:sp>
          <p:nvSpPr>
            <p:cNvPr id="419" name="Google Shape;419;p26"/>
            <p:cNvSpPr txBox="1"/>
            <p:nvPr/>
          </p:nvSpPr>
          <p:spPr>
            <a:xfrm>
              <a:off x="0" y="-38100"/>
              <a:ext cx="4957138" cy="6018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420" name="Google Shape;420;p26"/>
          <p:cNvSpPr txBox="1"/>
          <p:nvPr/>
        </p:nvSpPr>
        <p:spPr>
          <a:xfrm>
            <a:off x="1905000" y="569171"/>
            <a:ext cx="14401800" cy="677108"/>
          </a:xfrm>
          <a:prstGeom prst="rect">
            <a:avLst/>
          </a:prstGeom>
          <a:noFill/>
          <a:ln>
            <a:noFill/>
          </a:ln>
        </p:spPr>
        <p:txBody>
          <a:bodyPr spcFirstLastPara="1" wrap="square" lIns="0" tIns="0" rIns="0" bIns="0" anchor="t" anchorCtr="0">
            <a:spAutoFit/>
          </a:bodyPr>
          <a:lstStyle/>
          <a:p>
            <a:pPr lvl="0"/>
            <a:r>
              <a:rPr lang="sv-SE" sz="4400" b="1" dirty="0">
                <a:solidFill>
                  <a:schemeClr val="dk1"/>
                </a:solidFill>
                <a:latin typeface="Calibri"/>
                <a:ea typeface="Calibri"/>
                <a:cs typeface="Calibri"/>
                <a:sym typeface="Calibri"/>
              </a:rPr>
              <a:t>Kunskap om slutna kretslopp i RA</a:t>
            </a:r>
            <a:endParaRPr dirty="0"/>
          </a:p>
        </p:txBody>
      </p:sp>
      <p:sp>
        <p:nvSpPr>
          <p:cNvPr id="421" name="Google Shape;421;p26"/>
          <p:cNvSpPr/>
          <p:nvPr/>
        </p:nvSpPr>
        <p:spPr>
          <a:xfrm>
            <a:off x="196628" y="2140299"/>
            <a:ext cx="16643572" cy="4524275"/>
          </a:xfrm>
          <a:prstGeom prst="rect">
            <a:avLst/>
          </a:prstGeom>
          <a:noFill/>
          <a:ln>
            <a:noFill/>
          </a:ln>
        </p:spPr>
        <p:txBody>
          <a:bodyPr spcFirstLastPara="1" wrap="square" lIns="91425" tIns="45700" rIns="91425" bIns="45700" anchor="t" anchorCtr="0">
            <a:spAutoFit/>
          </a:bodyPr>
          <a:lstStyle/>
          <a:p>
            <a:r>
              <a:rPr lang="sv-SE" sz="3200" dirty="0"/>
              <a:t>Förstå den betydande rollen som slutna kretslopp har inom regenerativt jordbruk och deras påverkan på jordhälsa, miljöpåverkan och ekonomisk effektivitet</a:t>
            </a:r>
            <a:r>
              <a:rPr lang="sv-SE" sz="3200" dirty="0" smtClean="0"/>
              <a:t>.</a:t>
            </a:r>
          </a:p>
          <a:p>
            <a:endParaRPr lang="sv-SE" sz="3200" dirty="0"/>
          </a:p>
          <a:p>
            <a:r>
              <a:rPr lang="sv-SE" sz="3200" b="1" dirty="0"/>
              <a:t>Vad man ska göra:</a:t>
            </a:r>
            <a:r>
              <a:rPr lang="sv-SE" sz="3200" dirty="0"/>
              <a:t/>
            </a:r>
            <a:br>
              <a:rPr lang="sv-SE" sz="3200" dirty="0"/>
            </a:br>
            <a:r>
              <a:rPr lang="sv-SE" sz="3200" dirty="0"/>
              <a:t>Tränings- och rådgivningsaktiviteter riktade till lokala intressenter, i synnerhet högre utbildningsinstitutioner och deras personal</a:t>
            </a:r>
            <a:r>
              <a:rPr lang="sv-SE" sz="3200" dirty="0" smtClean="0"/>
              <a:t>.</a:t>
            </a:r>
          </a:p>
          <a:p>
            <a:endParaRPr lang="sv-SE" sz="3200" dirty="0"/>
          </a:p>
          <a:p>
            <a:r>
              <a:rPr lang="sv-SE" sz="3200" b="1" dirty="0"/>
              <a:t>Hur man tillämpar:</a:t>
            </a:r>
            <a:r>
              <a:rPr lang="sv-SE" sz="3200" dirty="0"/>
              <a:t/>
            </a:r>
            <a:br>
              <a:rPr lang="sv-SE" sz="3200" dirty="0"/>
            </a:br>
            <a:r>
              <a:rPr lang="sv-SE" sz="3200" dirty="0"/>
              <a:t>Tillhandahålla inspirerande berättelser och utvalda exempel från verkliga implementeringar.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grpSp>
        <p:nvGrpSpPr>
          <p:cNvPr id="426" name="Google Shape;426;p27"/>
          <p:cNvGrpSpPr/>
          <p:nvPr/>
        </p:nvGrpSpPr>
        <p:grpSpPr>
          <a:xfrm>
            <a:off x="-533634" y="-144661"/>
            <a:ext cx="18821634" cy="2284960"/>
            <a:chOff x="0" y="-38100"/>
            <a:chExt cx="4957138" cy="601800"/>
          </a:xfrm>
        </p:grpSpPr>
        <p:sp>
          <p:nvSpPr>
            <p:cNvPr id="427" name="Google Shape;427;p27"/>
            <p:cNvSpPr/>
            <p:nvPr/>
          </p:nvSpPr>
          <p:spPr>
            <a:xfrm>
              <a:off x="0" y="0"/>
              <a:ext cx="4957138" cy="563700"/>
            </a:xfrm>
            <a:custGeom>
              <a:avLst/>
              <a:gdLst/>
              <a:ahLst/>
              <a:cxnLst/>
              <a:rect l="l" t="t" r="r" b="b"/>
              <a:pathLst>
                <a:path w="4957138" h="563700" extrusionOk="0">
                  <a:moveTo>
                    <a:pt x="0" y="0"/>
                  </a:moveTo>
                  <a:lnTo>
                    <a:pt x="4957138" y="0"/>
                  </a:lnTo>
                  <a:lnTo>
                    <a:pt x="4957138" y="563700"/>
                  </a:lnTo>
                  <a:lnTo>
                    <a:pt x="0" y="563700"/>
                  </a:lnTo>
                  <a:close/>
                </a:path>
              </a:pathLst>
            </a:custGeom>
            <a:solidFill>
              <a:srgbClr val="C5E7B0"/>
            </a:solidFill>
            <a:ln>
              <a:noFill/>
            </a:ln>
          </p:spPr>
        </p:sp>
        <p:sp>
          <p:nvSpPr>
            <p:cNvPr id="428" name="Google Shape;428;p27"/>
            <p:cNvSpPr txBox="1"/>
            <p:nvPr/>
          </p:nvSpPr>
          <p:spPr>
            <a:xfrm>
              <a:off x="0" y="-38100"/>
              <a:ext cx="4957138" cy="6018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429" name="Google Shape;429;p27"/>
          <p:cNvSpPr txBox="1"/>
          <p:nvPr/>
        </p:nvSpPr>
        <p:spPr>
          <a:xfrm>
            <a:off x="1905000" y="569171"/>
            <a:ext cx="14401800" cy="677108"/>
          </a:xfrm>
          <a:prstGeom prst="rect">
            <a:avLst/>
          </a:prstGeom>
          <a:noFill/>
          <a:ln>
            <a:noFill/>
          </a:ln>
        </p:spPr>
        <p:txBody>
          <a:bodyPr spcFirstLastPara="1" wrap="square" lIns="0" tIns="0" rIns="0" bIns="0" anchor="t" anchorCtr="0">
            <a:spAutoFit/>
          </a:bodyPr>
          <a:lstStyle/>
          <a:p>
            <a:pPr lvl="0"/>
            <a:r>
              <a:rPr lang="en-US" sz="4400" b="1" dirty="0" err="1">
                <a:solidFill>
                  <a:schemeClr val="dk1"/>
                </a:solidFill>
                <a:latin typeface="Calibri"/>
                <a:ea typeface="Calibri"/>
                <a:cs typeface="Calibri"/>
                <a:sym typeface="Calibri"/>
              </a:rPr>
              <a:t>Möjliggöra</a:t>
            </a:r>
            <a:r>
              <a:rPr lang="en-US" sz="4400" b="1" dirty="0">
                <a:solidFill>
                  <a:schemeClr val="dk1"/>
                </a:solidFill>
                <a:latin typeface="Calibri"/>
                <a:ea typeface="Calibri"/>
                <a:cs typeface="Calibri"/>
                <a:sym typeface="Calibri"/>
              </a:rPr>
              <a:t> </a:t>
            </a:r>
            <a:r>
              <a:rPr lang="en-US" sz="4400" b="1" dirty="0" err="1">
                <a:solidFill>
                  <a:schemeClr val="dk1"/>
                </a:solidFill>
                <a:latin typeface="Calibri"/>
                <a:ea typeface="Calibri"/>
                <a:cs typeface="Calibri"/>
                <a:sym typeface="Calibri"/>
              </a:rPr>
              <a:t>mer</a:t>
            </a:r>
            <a:r>
              <a:rPr lang="en-US" sz="4400" b="1" dirty="0">
                <a:solidFill>
                  <a:schemeClr val="dk1"/>
                </a:solidFill>
                <a:latin typeface="Calibri"/>
                <a:ea typeface="Calibri"/>
                <a:cs typeface="Calibri"/>
                <a:sym typeface="Calibri"/>
              </a:rPr>
              <a:t> </a:t>
            </a:r>
            <a:r>
              <a:rPr lang="en-US" sz="4400" b="1" dirty="0" err="1">
                <a:solidFill>
                  <a:schemeClr val="dk1"/>
                </a:solidFill>
                <a:latin typeface="Calibri"/>
                <a:ea typeface="Calibri"/>
                <a:cs typeface="Calibri"/>
                <a:sym typeface="Calibri"/>
              </a:rPr>
              <a:t>cirkulära</a:t>
            </a:r>
            <a:r>
              <a:rPr lang="en-US" sz="4400" b="1" dirty="0">
                <a:solidFill>
                  <a:schemeClr val="dk1"/>
                </a:solidFill>
                <a:latin typeface="Calibri"/>
                <a:ea typeface="Calibri"/>
                <a:cs typeface="Calibri"/>
                <a:sym typeface="Calibri"/>
              </a:rPr>
              <a:t> </a:t>
            </a:r>
            <a:r>
              <a:rPr lang="en-US" sz="4400" b="1" dirty="0" err="1">
                <a:solidFill>
                  <a:schemeClr val="dk1"/>
                </a:solidFill>
                <a:latin typeface="Calibri"/>
                <a:ea typeface="Calibri"/>
                <a:cs typeface="Calibri"/>
                <a:sym typeface="Calibri"/>
              </a:rPr>
              <a:t>tillvägagångssätt</a:t>
            </a:r>
            <a:endParaRPr dirty="0"/>
          </a:p>
        </p:txBody>
      </p:sp>
      <p:sp>
        <p:nvSpPr>
          <p:cNvPr id="430" name="Google Shape;430;p27"/>
          <p:cNvSpPr/>
          <p:nvPr/>
        </p:nvSpPr>
        <p:spPr>
          <a:xfrm>
            <a:off x="196628" y="2140299"/>
            <a:ext cx="17710372" cy="4524275"/>
          </a:xfrm>
          <a:prstGeom prst="rect">
            <a:avLst/>
          </a:prstGeom>
          <a:noFill/>
          <a:ln>
            <a:noFill/>
          </a:ln>
        </p:spPr>
        <p:txBody>
          <a:bodyPr spcFirstLastPara="1" wrap="square" lIns="91425" tIns="45700" rIns="91425" bIns="45700" anchor="t" anchorCtr="0">
            <a:spAutoFit/>
          </a:bodyPr>
          <a:lstStyle/>
          <a:p>
            <a:r>
              <a:rPr lang="sv-SE" sz="3200" dirty="0"/>
              <a:t>Möjliggör mer cirkulära tillvägagångssätt i jordbrukssystem genom regenerativa lösningar som ger produktivitet för bönder</a:t>
            </a:r>
            <a:r>
              <a:rPr lang="sv-SE" sz="3200" dirty="0" smtClean="0"/>
              <a:t>.</a:t>
            </a:r>
          </a:p>
          <a:p>
            <a:endParaRPr lang="sv-SE" sz="3200" dirty="0"/>
          </a:p>
          <a:p>
            <a:r>
              <a:rPr lang="sv-SE" sz="3200" b="1" dirty="0"/>
              <a:t>Vad man ska göra:</a:t>
            </a:r>
            <a:r>
              <a:rPr lang="sv-SE" sz="3200" dirty="0"/>
              <a:t/>
            </a:r>
            <a:br>
              <a:rPr lang="sv-SE" sz="3200" dirty="0"/>
            </a:br>
            <a:r>
              <a:rPr lang="sv-SE" sz="3200" dirty="0"/>
              <a:t>Visa hur man kan implementera en cirkulär, biobaserad modell i ett modernt jordbruksföretag.</a:t>
            </a:r>
          </a:p>
          <a:p>
            <a:endParaRPr lang="sv-SE" sz="3200" b="1" dirty="0" smtClean="0"/>
          </a:p>
          <a:p>
            <a:r>
              <a:rPr lang="sv-SE" sz="3200" b="1" dirty="0" smtClean="0"/>
              <a:t>Hur </a:t>
            </a:r>
            <a:r>
              <a:rPr lang="sv-SE" sz="3200" b="1" dirty="0"/>
              <a:t>man tillämpar:</a:t>
            </a:r>
            <a:r>
              <a:rPr lang="sv-SE" sz="3200" dirty="0"/>
              <a:t/>
            </a:r>
            <a:br>
              <a:rPr lang="sv-SE" sz="3200" dirty="0"/>
            </a:br>
            <a:r>
              <a:rPr lang="sv-SE" sz="3200" dirty="0"/>
              <a:t>Lär dig att utforma protokoll som är skräddarsydda efter intressenternas behov, samtidigt som deras hållbara inriktning bevaras</a:t>
            </a:r>
            <a:r>
              <a:rPr lang="sv-SE" sz="3200" dirty="0" smtClean="0"/>
              <a:t>.</a:t>
            </a:r>
            <a:endParaRPr sz="3200" dirty="0">
              <a:solidFill>
                <a:schemeClr val="dk1"/>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34"/>
        <p:cNvGrpSpPr/>
        <p:nvPr/>
      </p:nvGrpSpPr>
      <p:grpSpPr>
        <a:xfrm>
          <a:off x="0" y="0"/>
          <a:ext cx="0" cy="0"/>
          <a:chOff x="0" y="0"/>
          <a:chExt cx="0" cy="0"/>
        </a:xfrm>
      </p:grpSpPr>
      <p:grpSp>
        <p:nvGrpSpPr>
          <p:cNvPr id="435" name="Google Shape;435;p28"/>
          <p:cNvGrpSpPr/>
          <p:nvPr/>
        </p:nvGrpSpPr>
        <p:grpSpPr>
          <a:xfrm>
            <a:off x="-533634" y="-144661"/>
            <a:ext cx="18821634" cy="2284960"/>
            <a:chOff x="0" y="-38100"/>
            <a:chExt cx="4957138" cy="601800"/>
          </a:xfrm>
        </p:grpSpPr>
        <p:sp>
          <p:nvSpPr>
            <p:cNvPr id="436" name="Google Shape;436;p28"/>
            <p:cNvSpPr/>
            <p:nvPr/>
          </p:nvSpPr>
          <p:spPr>
            <a:xfrm>
              <a:off x="0" y="0"/>
              <a:ext cx="4957138" cy="563700"/>
            </a:xfrm>
            <a:custGeom>
              <a:avLst/>
              <a:gdLst/>
              <a:ahLst/>
              <a:cxnLst/>
              <a:rect l="l" t="t" r="r" b="b"/>
              <a:pathLst>
                <a:path w="4957138" h="563700" extrusionOk="0">
                  <a:moveTo>
                    <a:pt x="0" y="0"/>
                  </a:moveTo>
                  <a:lnTo>
                    <a:pt x="4957138" y="0"/>
                  </a:lnTo>
                  <a:lnTo>
                    <a:pt x="4957138" y="563700"/>
                  </a:lnTo>
                  <a:lnTo>
                    <a:pt x="0" y="563700"/>
                  </a:lnTo>
                  <a:close/>
                </a:path>
              </a:pathLst>
            </a:custGeom>
            <a:solidFill>
              <a:srgbClr val="C5E7B0"/>
            </a:solidFill>
            <a:ln>
              <a:noFill/>
            </a:ln>
          </p:spPr>
        </p:sp>
        <p:sp>
          <p:nvSpPr>
            <p:cNvPr id="437" name="Google Shape;437;p28"/>
            <p:cNvSpPr txBox="1"/>
            <p:nvPr/>
          </p:nvSpPr>
          <p:spPr>
            <a:xfrm>
              <a:off x="0" y="-38100"/>
              <a:ext cx="4957138" cy="6018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438" name="Google Shape;438;p28"/>
          <p:cNvSpPr txBox="1"/>
          <p:nvPr/>
        </p:nvSpPr>
        <p:spPr>
          <a:xfrm>
            <a:off x="1905000" y="569171"/>
            <a:ext cx="14401800" cy="677108"/>
          </a:xfrm>
          <a:prstGeom prst="rect">
            <a:avLst/>
          </a:prstGeom>
          <a:noFill/>
          <a:ln>
            <a:noFill/>
          </a:ln>
        </p:spPr>
        <p:txBody>
          <a:bodyPr spcFirstLastPara="1" wrap="square" lIns="0" tIns="0" rIns="0" bIns="0" anchor="t" anchorCtr="0">
            <a:spAutoFit/>
          </a:bodyPr>
          <a:lstStyle/>
          <a:p>
            <a:pPr lvl="0"/>
            <a:r>
              <a:rPr lang="en-US" sz="4400" b="1" dirty="0" err="1">
                <a:solidFill>
                  <a:schemeClr val="dk1"/>
                </a:solidFill>
                <a:latin typeface="Calibri"/>
                <a:ea typeface="Calibri"/>
                <a:cs typeface="Calibri"/>
                <a:sym typeface="Calibri"/>
              </a:rPr>
              <a:t>Producera</a:t>
            </a:r>
            <a:r>
              <a:rPr lang="en-US" sz="4400" b="1" dirty="0">
                <a:solidFill>
                  <a:schemeClr val="dk1"/>
                </a:solidFill>
                <a:latin typeface="Calibri"/>
                <a:ea typeface="Calibri"/>
                <a:cs typeface="Calibri"/>
                <a:sym typeface="Calibri"/>
              </a:rPr>
              <a:t> </a:t>
            </a:r>
            <a:r>
              <a:rPr lang="en-US" sz="4400" b="1" dirty="0" err="1">
                <a:solidFill>
                  <a:schemeClr val="dk1"/>
                </a:solidFill>
                <a:latin typeface="Calibri"/>
                <a:ea typeface="Calibri"/>
                <a:cs typeface="Calibri"/>
                <a:sym typeface="Calibri"/>
              </a:rPr>
              <a:t>kompostmaterial</a:t>
            </a:r>
            <a:endParaRPr dirty="0"/>
          </a:p>
        </p:txBody>
      </p:sp>
      <p:sp>
        <p:nvSpPr>
          <p:cNvPr id="439" name="Google Shape;439;p28"/>
          <p:cNvSpPr/>
          <p:nvPr/>
        </p:nvSpPr>
        <p:spPr>
          <a:xfrm>
            <a:off x="196628" y="2140299"/>
            <a:ext cx="16643572" cy="5170606"/>
          </a:xfrm>
          <a:prstGeom prst="rect">
            <a:avLst/>
          </a:prstGeom>
          <a:noFill/>
          <a:ln>
            <a:noFill/>
          </a:ln>
        </p:spPr>
        <p:txBody>
          <a:bodyPr spcFirstLastPara="1" wrap="square" lIns="91425" tIns="45700" rIns="91425" bIns="45700" anchor="t" anchorCtr="0">
            <a:spAutoFit/>
          </a:bodyPr>
          <a:lstStyle/>
          <a:p>
            <a:r>
              <a:rPr lang="sv-SE" sz="3200" dirty="0"/>
              <a:t>Visa kunskap om principerna för att förbereda kompostmaterial, välja de mest lämpliga nyttiga organismerna samt använda återvinning av jordbruksavfall på åkermark</a:t>
            </a:r>
            <a:r>
              <a:rPr lang="sv-SE" sz="3200" dirty="0" smtClean="0"/>
              <a:t>.</a:t>
            </a:r>
          </a:p>
          <a:p>
            <a:endParaRPr lang="sv-SE" sz="3200" dirty="0"/>
          </a:p>
          <a:p>
            <a:r>
              <a:rPr lang="sv-SE" sz="3200" b="1" dirty="0"/>
              <a:t>Vad man ska göra:</a:t>
            </a:r>
            <a:r>
              <a:rPr lang="sv-SE" sz="3200" dirty="0"/>
              <a:t/>
            </a:r>
            <a:br>
              <a:rPr lang="sv-SE" sz="3200" dirty="0"/>
            </a:br>
            <a:r>
              <a:rPr lang="sv-SE" sz="3200" dirty="0"/>
              <a:t>Förstå </a:t>
            </a:r>
            <a:r>
              <a:rPr lang="sv-SE" sz="3200" dirty="0" err="1"/>
              <a:t>komposteringsprinciper</a:t>
            </a:r>
            <a:r>
              <a:rPr lang="sv-SE" sz="3200" dirty="0"/>
              <a:t>, komposteringsmetoder och grundläggande träningstekniker för att effektivt kunna överföra denna praktiska färdighet till sin målgrupp</a:t>
            </a:r>
            <a:r>
              <a:rPr lang="sv-SE" sz="3200" dirty="0" smtClean="0"/>
              <a:t>.</a:t>
            </a:r>
          </a:p>
          <a:p>
            <a:endParaRPr lang="sv-SE" sz="3200" dirty="0"/>
          </a:p>
          <a:p>
            <a:r>
              <a:rPr lang="sv-SE" sz="3200" b="1" dirty="0"/>
              <a:t>Hur man tillämpar:</a:t>
            </a:r>
            <a:r>
              <a:rPr lang="sv-SE" sz="3200" dirty="0"/>
              <a:t/>
            </a:r>
            <a:br>
              <a:rPr lang="sv-SE" sz="3200" dirty="0"/>
            </a:br>
            <a:r>
              <a:rPr lang="sv-SE" sz="3200" dirty="0"/>
              <a:t>Bestäm vilken metod för kompostering du ska demonstrera.</a:t>
            </a:r>
          </a:p>
          <a:p>
            <a:pPr marL="457200" marR="0" lvl="0" indent="-254000" algn="ctr" rtl="0">
              <a:spcBef>
                <a:spcPts val="120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43"/>
        <p:cNvGrpSpPr/>
        <p:nvPr/>
      </p:nvGrpSpPr>
      <p:grpSpPr>
        <a:xfrm>
          <a:off x="0" y="0"/>
          <a:ext cx="0" cy="0"/>
          <a:chOff x="0" y="0"/>
          <a:chExt cx="0" cy="0"/>
        </a:xfrm>
      </p:grpSpPr>
      <p:grpSp>
        <p:nvGrpSpPr>
          <p:cNvPr id="444" name="Google Shape;444;p29"/>
          <p:cNvGrpSpPr/>
          <p:nvPr/>
        </p:nvGrpSpPr>
        <p:grpSpPr>
          <a:xfrm>
            <a:off x="-533634" y="-144661"/>
            <a:ext cx="18821634" cy="2284960"/>
            <a:chOff x="0" y="-38100"/>
            <a:chExt cx="4957138" cy="601800"/>
          </a:xfrm>
        </p:grpSpPr>
        <p:sp>
          <p:nvSpPr>
            <p:cNvPr id="445" name="Google Shape;445;p29"/>
            <p:cNvSpPr/>
            <p:nvPr/>
          </p:nvSpPr>
          <p:spPr>
            <a:xfrm>
              <a:off x="0" y="0"/>
              <a:ext cx="4957138" cy="563700"/>
            </a:xfrm>
            <a:custGeom>
              <a:avLst/>
              <a:gdLst/>
              <a:ahLst/>
              <a:cxnLst/>
              <a:rect l="l" t="t" r="r" b="b"/>
              <a:pathLst>
                <a:path w="4957138" h="563700" extrusionOk="0">
                  <a:moveTo>
                    <a:pt x="0" y="0"/>
                  </a:moveTo>
                  <a:lnTo>
                    <a:pt x="4957138" y="0"/>
                  </a:lnTo>
                  <a:lnTo>
                    <a:pt x="4957138" y="563700"/>
                  </a:lnTo>
                  <a:lnTo>
                    <a:pt x="0" y="563700"/>
                  </a:lnTo>
                  <a:close/>
                </a:path>
              </a:pathLst>
            </a:custGeom>
            <a:solidFill>
              <a:srgbClr val="C5E7B0"/>
            </a:solidFill>
            <a:ln>
              <a:noFill/>
            </a:ln>
          </p:spPr>
        </p:sp>
        <p:sp>
          <p:nvSpPr>
            <p:cNvPr id="446" name="Google Shape;446;p29"/>
            <p:cNvSpPr txBox="1"/>
            <p:nvPr/>
          </p:nvSpPr>
          <p:spPr>
            <a:xfrm>
              <a:off x="0" y="-38100"/>
              <a:ext cx="4957138" cy="6018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447" name="Google Shape;447;p29"/>
          <p:cNvSpPr txBox="1"/>
          <p:nvPr/>
        </p:nvSpPr>
        <p:spPr>
          <a:xfrm>
            <a:off x="1905000" y="569171"/>
            <a:ext cx="14401800" cy="677108"/>
          </a:xfrm>
          <a:prstGeom prst="rect">
            <a:avLst/>
          </a:prstGeom>
          <a:noFill/>
          <a:ln>
            <a:noFill/>
          </a:ln>
        </p:spPr>
        <p:txBody>
          <a:bodyPr spcFirstLastPara="1" wrap="square" lIns="0" tIns="0" rIns="0" bIns="0" anchor="t" anchorCtr="0">
            <a:spAutoFit/>
          </a:bodyPr>
          <a:lstStyle/>
          <a:p>
            <a:pPr lvl="0"/>
            <a:r>
              <a:rPr lang="en-US" sz="4400" b="1" dirty="0" err="1" smtClean="0">
                <a:solidFill>
                  <a:schemeClr val="dk1"/>
                </a:solidFill>
                <a:latin typeface="Calibri"/>
                <a:ea typeface="Calibri"/>
                <a:cs typeface="Calibri"/>
                <a:sym typeface="Calibri"/>
              </a:rPr>
              <a:t>Bedöma</a:t>
            </a:r>
            <a:r>
              <a:rPr lang="en-US" sz="4400" b="1" dirty="0" smtClean="0">
                <a:solidFill>
                  <a:schemeClr val="dk1"/>
                </a:solidFill>
                <a:latin typeface="Calibri"/>
                <a:ea typeface="Calibri"/>
                <a:cs typeface="Calibri"/>
                <a:sym typeface="Calibri"/>
              </a:rPr>
              <a:t> </a:t>
            </a:r>
            <a:r>
              <a:rPr lang="en-US" sz="4400" b="1" dirty="0" err="1">
                <a:solidFill>
                  <a:schemeClr val="dk1"/>
                </a:solidFill>
                <a:latin typeface="Calibri"/>
                <a:ea typeface="Calibri"/>
                <a:cs typeface="Calibri"/>
                <a:sym typeface="Calibri"/>
              </a:rPr>
              <a:t>hållbarhet</a:t>
            </a:r>
            <a:endParaRPr dirty="0"/>
          </a:p>
        </p:txBody>
      </p:sp>
      <p:sp>
        <p:nvSpPr>
          <p:cNvPr id="448" name="Google Shape;448;p29"/>
          <p:cNvSpPr/>
          <p:nvPr/>
        </p:nvSpPr>
        <p:spPr>
          <a:xfrm>
            <a:off x="196628" y="2140299"/>
            <a:ext cx="16643572" cy="5170606"/>
          </a:xfrm>
          <a:prstGeom prst="rect">
            <a:avLst/>
          </a:prstGeom>
          <a:noFill/>
          <a:ln>
            <a:noFill/>
          </a:ln>
        </p:spPr>
        <p:txBody>
          <a:bodyPr spcFirstLastPara="1" wrap="square" lIns="91425" tIns="45700" rIns="91425" bIns="45700" anchor="t" anchorCtr="0">
            <a:spAutoFit/>
          </a:bodyPr>
          <a:lstStyle/>
          <a:p>
            <a:r>
              <a:rPr lang="sv-SE" sz="3200" dirty="0"/>
              <a:t>Bedöm resurseffektivitet, miljöpåverkan, sociala effekter, teknisk genomförbarhet, ekonomisk livskraft och koldioxidavtryck för olika strategier för slutna kretslopp inom regenerativt jordbruk</a:t>
            </a:r>
            <a:r>
              <a:rPr lang="sv-SE" sz="3200" dirty="0" smtClean="0"/>
              <a:t>.</a:t>
            </a:r>
          </a:p>
          <a:p>
            <a:endParaRPr lang="sv-SE" sz="3200" dirty="0"/>
          </a:p>
          <a:p>
            <a:r>
              <a:rPr lang="sv-SE" sz="3200" b="1" dirty="0"/>
              <a:t>Vad man ska göra:</a:t>
            </a:r>
            <a:r>
              <a:rPr lang="sv-SE" sz="3200" dirty="0"/>
              <a:t/>
            </a:r>
            <a:br>
              <a:rPr lang="sv-SE" sz="3200" dirty="0"/>
            </a:br>
            <a:r>
              <a:rPr lang="sv-SE" sz="3200" dirty="0"/>
              <a:t>Demonstrera ett beslutsstödsverktyg som bidrar till systemets hållbarhet</a:t>
            </a:r>
            <a:r>
              <a:rPr lang="sv-SE" sz="3200" dirty="0" smtClean="0"/>
              <a:t>.</a:t>
            </a:r>
          </a:p>
          <a:p>
            <a:endParaRPr lang="sv-SE" sz="3200" dirty="0"/>
          </a:p>
          <a:p>
            <a:r>
              <a:rPr lang="sv-SE" sz="3200" b="1" dirty="0"/>
              <a:t>Hur man tillämpar:</a:t>
            </a:r>
            <a:r>
              <a:rPr lang="sv-SE" sz="3200" dirty="0"/>
              <a:t/>
            </a:r>
            <a:br>
              <a:rPr lang="sv-SE" sz="3200" dirty="0"/>
            </a:br>
            <a:r>
              <a:rPr lang="sv-SE" sz="3200" dirty="0"/>
              <a:t>Använd framgångsrika exempel från olika länder</a:t>
            </a:r>
          </a:p>
          <a:p>
            <a:pPr marL="457200" marR="0" lvl="0" indent="-254000" algn="ctr" rtl="0">
              <a:spcBef>
                <a:spcPts val="120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52"/>
        <p:cNvGrpSpPr/>
        <p:nvPr/>
      </p:nvGrpSpPr>
      <p:grpSpPr>
        <a:xfrm>
          <a:off x="0" y="0"/>
          <a:ext cx="0" cy="0"/>
          <a:chOff x="0" y="0"/>
          <a:chExt cx="0" cy="0"/>
        </a:xfrm>
      </p:grpSpPr>
      <p:grpSp>
        <p:nvGrpSpPr>
          <p:cNvPr id="453" name="Google Shape;453;p30"/>
          <p:cNvGrpSpPr/>
          <p:nvPr/>
        </p:nvGrpSpPr>
        <p:grpSpPr>
          <a:xfrm>
            <a:off x="-533634" y="-144661"/>
            <a:ext cx="18821634" cy="2284960"/>
            <a:chOff x="0" y="-38100"/>
            <a:chExt cx="4957138" cy="601800"/>
          </a:xfrm>
        </p:grpSpPr>
        <p:sp>
          <p:nvSpPr>
            <p:cNvPr id="454" name="Google Shape;454;p30"/>
            <p:cNvSpPr/>
            <p:nvPr/>
          </p:nvSpPr>
          <p:spPr>
            <a:xfrm>
              <a:off x="0" y="0"/>
              <a:ext cx="4957138" cy="563700"/>
            </a:xfrm>
            <a:custGeom>
              <a:avLst/>
              <a:gdLst/>
              <a:ahLst/>
              <a:cxnLst/>
              <a:rect l="l" t="t" r="r" b="b"/>
              <a:pathLst>
                <a:path w="4957138" h="563700" extrusionOk="0">
                  <a:moveTo>
                    <a:pt x="0" y="0"/>
                  </a:moveTo>
                  <a:lnTo>
                    <a:pt x="4957138" y="0"/>
                  </a:lnTo>
                  <a:lnTo>
                    <a:pt x="4957138" y="563700"/>
                  </a:lnTo>
                  <a:lnTo>
                    <a:pt x="0" y="563700"/>
                  </a:lnTo>
                  <a:close/>
                </a:path>
              </a:pathLst>
            </a:custGeom>
            <a:solidFill>
              <a:srgbClr val="C5E7B0"/>
            </a:solidFill>
            <a:ln>
              <a:noFill/>
            </a:ln>
          </p:spPr>
        </p:sp>
        <p:sp>
          <p:nvSpPr>
            <p:cNvPr id="455" name="Google Shape;455;p30"/>
            <p:cNvSpPr txBox="1"/>
            <p:nvPr/>
          </p:nvSpPr>
          <p:spPr>
            <a:xfrm>
              <a:off x="0" y="-38100"/>
              <a:ext cx="4957138" cy="6018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456" name="Google Shape;456;p30"/>
          <p:cNvSpPr txBox="1"/>
          <p:nvPr/>
        </p:nvSpPr>
        <p:spPr>
          <a:xfrm>
            <a:off x="1905000" y="569171"/>
            <a:ext cx="14401800" cy="677108"/>
          </a:xfrm>
          <a:prstGeom prst="rect">
            <a:avLst/>
          </a:prstGeom>
          <a:noFill/>
          <a:ln>
            <a:noFill/>
          </a:ln>
        </p:spPr>
        <p:txBody>
          <a:bodyPr spcFirstLastPara="1" wrap="square" lIns="0" tIns="0" rIns="0" bIns="0" anchor="t" anchorCtr="0">
            <a:spAutoFit/>
          </a:bodyPr>
          <a:lstStyle/>
          <a:p>
            <a:pPr lvl="0"/>
            <a:r>
              <a:rPr lang="en-US" sz="4400" b="1" dirty="0" err="1">
                <a:solidFill>
                  <a:schemeClr val="dk1"/>
                </a:solidFill>
                <a:latin typeface="Calibri"/>
                <a:ea typeface="Calibri"/>
                <a:cs typeface="Calibri"/>
                <a:sym typeface="Calibri"/>
              </a:rPr>
              <a:t>Identifiera</a:t>
            </a:r>
            <a:r>
              <a:rPr lang="en-US" sz="4400" b="1" dirty="0">
                <a:solidFill>
                  <a:schemeClr val="dk1"/>
                </a:solidFill>
                <a:latin typeface="Calibri"/>
                <a:ea typeface="Calibri"/>
                <a:cs typeface="Calibri"/>
                <a:sym typeface="Calibri"/>
              </a:rPr>
              <a:t> </a:t>
            </a:r>
            <a:r>
              <a:rPr lang="en-US" sz="4400" b="1" dirty="0" smtClean="0">
                <a:solidFill>
                  <a:schemeClr val="dk1"/>
                </a:solidFill>
                <a:latin typeface="Calibri"/>
                <a:ea typeface="Calibri"/>
                <a:cs typeface="Calibri"/>
                <a:sym typeface="Calibri"/>
              </a:rPr>
              <a:t>hinder</a:t>
            </a:r>
            <a:endParaRPr dirty="0"/>
          </a:p>
        </p:txBody>
      </p:sp>
      <p:sp>
        <p:nvSpPr>
          <p:cNvPr id="457" name="Google Shape;457;p30"/>
          <p:cNvSpPr/>
          <p:nvPr/>
        </p:nvSpPr>
        <p:spPr>
          <a:xfrm>
            <a:off x="196628" y="2140299"/>
            <a:ext cx="16643572" cy="4678163"/>
          </a:xfrm>
          <a:prstGeom prst="rect">
            <a:avLst/>
          </a:prstGeom>
          <a:noFill/>
          <a:ln>
            <a:noFill/>
          </a:ln>
        </p:spPr>
        <p:txBody>
          <a:bodyPr spcFirstLastPara="1" wrap="square" lIns="91425" tIns="45700" rIns="91425" bIns="45700" anchor="t" anchorCtr="0">
            <a:spAutoFit/>
          </a:bodyPr>
          <a:lstStyle/>
          <a:p>
            <a:r>
              <a:rPr lang="sv-SE" sz="3200" dirty="0"/>
              <a:t>Kunna identifiera hinder för att implementera slutna kretslopp i regenerativa tillvägagångssätt</a:t>
            </a:r>
            <a:r>
              <a:rPr lang="sv-SE" sz="3200" dirty="0" smtClean="0"/>
              <a:t>.</a:t>
            </a:r>
          </a:p>
          <a:p>
            <a:endParaRPr lang="sv-SE" sz="3200" dirty="0"/>
          </a:p>
          <a:p>
            <a:r>
              <a:rPr lang="sv-SE" sz="3200" b="1" dirty="0"/>
              <a:t>Vad man ska göra:</a:t>
            </a:r>
            <a:r>
              <a:rPr lang="sv-SE" sz="3200" dirty="0"/>
              <a:t/>
            </a:r>
            <a:br>
              <a:rPr lang="sv-SE" sz="3200" dirty="0"/>
            </a:br>
            <a:r>
              <a:rPr lang="sv-SE" sz="3200" dirty="0"/>
              <a:t>Genomföra en uppförandekod med god praxis</a:t>
            </a:r>
            <a:r>
              <a:rPr lang="sv-SE" sz="3200" dirty="0" smtClean="0"/>
              <a:t>.</a:t>
            </a:r>
          </a:p>
          <a:p>
            <a:endParaRPr lang="sv-SE" sz="3200" dirty="0"/>
          </a:p>
          <a:p>
            <a:r>
              <a:rPr lang="sv-SE" sz="3200" b="1" dirty="0"/>
              <a:t>Hur man tillämpar:</a:t>
            </a:r>
            <a:r>
              <a:rPr lang="sv-SE" sz="3200" dirty="0"/>
              <a:t/>
            </a:r>
            <a:br>
              <a:rPr lang="sv-SE" sz="3200" dirty="0"/>
            </a:br>
            <a:r>
              <a:rPr lang="sv-SE" sz="3200" dirty="0"/>
              <a:t>Initiera en öppen dialog med alla relevanta intressenter.</a:t>
            </a:r>
          </a:p>
          <a:p>
            <a:pPr marL="457200" marR="0" lvl="0" indent="-254000" algn="ctr" rtl="0">
              <a:spcBef>
                <a:spcPts val="1200"/>
              </a:spcBef>
              <a:spcAft>
                <a:spcPts val="0"/>
              </a:spcAft>
              <a:buClr>
                <a:schemeClr val="dk1"/>
              </a:buClr>
              <a:buSzPts val="3200"/>
              <a:buFont typeface="Arial"/>
              <a:buNone/>
            </a:pPr>
            <a:endParaRPr sz="3200" dirty="0">
              <a:solidFill>
                <a:schemeClr val="dk1"/>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61"/>
        <p:cNvGrpSpPr/>
        <p:nvPr/>
      </p:nvGrpSpPr>
      <p:grpSpPr>
        <a:xfrm>
          <a:off x="0" y="0"/>
          <a:ext cx="0" cy="0"/>
          <a:chOff x="0" y="0"/>
          <a:chExt cx="0" cy="0"/>
        </a:xfrm>
      </p:grpSpPr>
      <p:cxnSp>
        <p:nvCxnSpPr>
          <p:cNvPr id="462" name="Google Shape;462;p31"/>
          <p:cNvCxnSpPr/>
          <p:nvPr/>
        </p:nvCxnSpPr>
        <p:spPr>
          <a:xfrm>
            <a:off x="4297810" y="1742338"/>
            <a:ext cx="9462979" cy="0"/>
          </a:xfrm>
          <a:prstGeom prst="straightConnector1">
            <a:avLst/>
          </a:prstGeom>
          <a:noFill/>
          <a:ln w="38100" cap="flat" cmpd="sng">
            <a:solidFill>
              <a:srgbClr val="000000"/>
            </a:solidFill>
            <a:prstDash val="solid"/>
            <a:round/>
            <a:headEnd type="none" w="sm" len="sm"/>
            <a:tailEnd type="none" w="sm" len="sm"/>
          </a:ln>
        </p:spPr>
      </p:cxnSp>
      <p:sp>
        <p:nvSpPr>
          <p:cNvPr id="463" name="Google Shape;463;p31"/>
          <p:cNvSpPr/>
          <p:nvPr/>
        </p:nvSpPr>
        <p:spPr>
          <a:xfrm>
            <a:off x="-737672" y="4153606"/>
            <a:ext cx="7273296" cy="7158043"/>
          </a:xfrm>
          <a:custGeom>
            <a:avLst/>
            <a:gdLst/>
            <a:ahLst/>
            <a:cxnLst/>
            <a:rect l="l" t="t" r="r" b="b"/>
            <a:pathLst>
              <a:path w="1126824" h="1108968" extrusionOk="0">
                <a:moveTo>
                  <a:pt x="563412" y="0"/>
                </a:moveTo>
                <a:cubicBezTo>
                  <a:pt x="252248" y="0"/>
                  <a:pt x="0" y="248251"/>
                  <a:pt x="0" y="554484"/>
                </a:cubicBezTo>
                <a:cubicBezTo>
                  <a:pt x="0" y="860717"/>
                  <a:pt x="252248" y="1108968"/>
                  <a:pt x="563412" y="1108968"/>
                </a:cubicBezTo>
                <a:cubicBezTo>
                  <a:pt x="874576" y="1108968"/>
                  <a:pt x="1126824" y="860717"/>
                  <a:pt x="1126824" y="554484"/>
                </a:cubicBezTo>
                <a:cubicBezTo>
                  <a:pt x="1126824" y="248251"/>
                  <a:pt x="874576" y="0"/>
                  <a:pt x="563412" y="0"/>
                </a:cubicBezTo>
                <a:close/>
              </a:path>
            </a:pathLst>
          </a:custGeom>
          <a:blipFill rotWithShape="1">
            <a:blip r:embed="rId3">
              <a:alphaModFix/>
            </a:blip>
            <a:stretch>
              <a:fillRect t="-803" b="-804"/>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64" name="Google Shape;464;p31"/>
          <p:cNvGrpSpPr/>
          <p:nvPr/>
        </p:nvGrpSpPr>
        <p:grpSpPr>
          <a:xfrm>
            <a:off x="1708746" y="1940577"/>
            <a:ext cx="15188689" cy="6728957"/>
            <a:chOff x="0" y="-38100"/>
            <a:chExt cx="4000313" cy="1772235"/>
          </a:xfrm>
        </p:grpSpPr>
        <p:sp>
          <p:nvSpPr>
            <p:cNvPr id="465" name="Google Shape;465;p31"/>
            <p:cNvSpPr/>
            <p:nvPr/>
          </p:nvSpPr>
          <p:spPr>
            <a:xfrm>
              <a:off x="0" y="0"/>
              <a:ext cx="4000313" cy="1734135"/>
            </a:xfrm>
            <a:custGeom>
              <a:avLst/>
              <a:gdLst/>
              <a:ahLst/>
              <a:cxnLst/>
              <a:rect l="l" t="t" r="r" b="b"/>
              <a:pathLst>
                <a:path w="4000313" h="1734135" extrusionOk="0">
                  <a:moveTo>
                    <a:pt x="0" y="0"/>
                  </a:moveTo>
                  <a:lnTo>
                    <a:pt x="4000313" y="0"/>
                  </a:lnTo>
                  <a:lnTo>
                    <a:pt x="4000313" y="1734135"/>
                  </a:lnTo>
                  <a:lnTo>
                    <a:pt x="0" y="1734135"/>
                  </a:lnTo>
                  <a:close/>
                </a:path>
              </a:pathLst>
            </a:custGeom>
            <a:solidFill>
              <a:srgbClr val="85BE77"/>
            </a:solidFill>
            <a:ln>
              <a:noFill/>
            </a:ln>
          </p:spPr>
        </p:sp>
        <p:sp>
          <p:nvSpPr>
            <p:cNvPr id="466" name="Google Shape;466;p31"/>
            <p:cNvSpPr txBox="1"/>
            <p:nvPr/>
          </p:nvSpPr>
          <p:spPr>
            <a:xfrm>
              <a:off x="0" y="-38100"/>
              <a:ext cx="4000313" cy="177223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467" name="Google Shape;467;p31"/>
          <p:cNvSpPr txBox="1"/>
          <p:nvPr/>
        </p:nvSpPr>
        <p:spPr>
          <a:xfrm>
            <a:off x="2873829" y="734983"/>
            <a:ext cx="11872685" cy="991041"/>
          </a:xfrm>
          <a:prstGeom prst="rect">
            <a:avLst/>
          </a:prstGeom>
          <a:noFill/>
          <a:ln>
            <a:noFill/>
          </a:ln>
        </p:spPr>
        <p:txBody>
          <a:bodyPr spcFirstLastPara="1" wrap="square" lIns="0" tIns="0" rIns="0" bIns="0" anchor="t" anchorCtr="0">
            <a:spAutoFit/>
          </a:bodyPr>
          <a:lstStyle/>
          <a:p>
            <a:pPr lvl="0" algn="ctr">
              <a:lnSpc>
                <a:spcPct val="140000"/>
              </a:lnSpc>
            </a:pPr>
            <a:r>
              <a:rPr lang="sv-SE" sz="4600" b="1" dirty="0"/>
              <a:t>Aktivitet 1: Tillämpningar i verkligheten</a:t>
            </a:r>
            <a:endParaRPr dirty="0"/>
          </a:p>
        </p:txBody>
      </p:sp>
      <p:sp>
        <p:nvSpPr>
          <p:cNvPr id="468" name="Google Shape;468;p31"/>
          <p:cNvSpPr txBox="1"/>
          <p:nvPr/>
        </p:nvSpPr>
        <p:spPr>
          <a:xfrm>
            <a:off x="2440728" y="2928459"/>
            <a:ext cx="13783647" cy="3230693"/>
          </a:xfrm>
          <a:prstGeom prst="rect">
            <a:avLst/>
          </a:prstGeom>
          <a:noFill/>
          <a:ln>
            <a:noFill/>
          </a:ln>
        </p:spPr>
        <p:txBody>
          <a:bodyPr spcFirstLastPara="1" wrap="square" lIns="0" tIns="0" rIns="0" bIns="0" anchor="t" anchorCtr="0">
            <a:spAutoFit/>
          </a:bodyPr>
          <a:lstStyle/>
          <a:p>
            <a:pPr lvl="1">
              <a:lnSpc>
                <a:spcPct val="150017"/>
              </a:lnSpc>
            </a:pPr>
            <a:r>
              <a:rPr lang="sv-SE" sz="2799" b="1" dirty="0"/>
              <a:t>Instruktioner: </a:t>
            </a:r>
            <a:r>
              <a:rPr lang="sv-SE" sz="2799" dirty="0"/>
              <a:t>Presentera en enkel fallstudie eller ett hypotetiskt scenario och be deltagarna tillämpa modulens koncept</a:t>
            </a:r>
            <a:r>
              <a:rPr lang="sv-SE" sz="2799" dirty="0" smtClean="0"/>
              <a:t>.</a:t>
            </a:r>
          </a:p>
          <a:p>
            <a:pPr lvl="1">
              <a:lnSpc>
                <a:spcPct val="150017"/>
              </a:lnSpc>
            </a:pPr>
            <a:endParaRPr lang="sv-SE" sz="2799" dirty="0"/>
          </a:p>
          <a:p>
            <a:pPr lvl="1">
              <a:lnSpc>
                <a:spcPct val="150017"/>
              </a:lnSpc>
            </a:pPr>
            <a:endParaRPr lang="sv-SE" sz="2799" dirty="0" smtClean="0"/>
          </a:p>
          <a:p>
            <a:pPr lvl="1">
              <a:lnSpc>
                <a:spcPct val="150017"/>
              </a:lnSpc>
            </a:pPr>
            <a:r>
              <a:rPr lang="sv-SE" sz="2799" b="1" dirty="0" err="1" smtClean="0"/>
              <a:t>Svarssida</a:t>
            </a:r>
            <a:r>
              <a:rPr lang="sv-SE" sz="2799" b="1" dirty="0"/>
              <a:t>: </a:t>
            </a:r>
            <a:r>
              <a:rPr lang="sv-SE" sz="2799" dirty="0"/>
              <a:t>Följ upp med en möjlig lösning eller svar på nästa sida</a:t>
            </a:r>
            <a:r>
              <a:rPr lang="en-US" sz="2799" b="0" i="0" u="none" strike="noStrike" cap="none" dirty="0" smtClean="0">
                <a:solidFill>
                  <a:srgbClr val="000000"/>
                </a:solidFill>
                <a:latin typeface="Arial"/>
                <a:ea typeface="Arial"/>
                <a:cs typeface="Arial"/>
                <a:sym typeface="Arial"/>
              </a:rPr>
              <a:t>.</a:t>
            </a:r>
            <a:endParaRPr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72"/>
        <p:cNvGrpSpPr/>
        <p:nvPr/>
      </p:nvGrpSpPr>
      <p:grpSpPr>
        <a:xfrm>
          <a:off x="0" y="0"/>
          <a:ext cx="0" cy="0"/>
          <a:chOff x="0" y="0"/>
          <a:chExt cx="0" cy="0"/>
        </a:xfrm>
      </p:grpSpPr>
      <p:grpSp>
        <p:nvGrpSpPr>
          <p:cNvPr id="473" name="Google Shape;473;p32"/>
          <p:cNvGrpSpPr/>
          <p:nvPr/>
        </p:nvGrpSpPr>
        <p:grpSpPr>
          <a:xfrm>
            <a:off x="0" y="8745297"/>
            <a:ext cx="18288000" cy="1541703"/>
            <a:chOff x="0" y="-38100"/>
            <a:chExt cx="4816593" cy="406045"/>
          </a:xfrm>
        </p:grpSpPr>
        <p:sp>
          <p:nvSpPr>
            <p:cNvPr id="474" name="Google Shape;474;p32"/>
            <p:cNvSpPr/>
            <p:nvPr/>
          </p:nvSpPr>
          <p:spPr>
            <a:xfrm>
              <a:off x="0" y="0"/>
              <a:ext cx="4816592" cy="367945"/>
            </a:xfrm>
            <a:custGeom>
              <a:avLst/>
              <a:gdLst/>
              <a:ahLst/>
              <a:cxnLst/>
              <a:rect l="l" t="t" r="r" b="b"/>
              <a:pathLst>
                <a:path w="4816592" h="367945" extrusionOk="0">
                  <a:moveTo>
                    <a:pt x="0" y="0"/>
                  </a:moveTo>
                  <a:lnTo>
                    <a:pt x="4816592" y="0"/>
                  </a:lnTo>
                  <a:lnTo>
                    <a:pt x="4816592" y="367945"/>
                  </a:lnTo>
                  <a:lnTo>
                    <a:pt x="0" y="367945"/>
                  </a:lnTo>
                  <a:close/>
                </a:path>
              </a:pathLst>
            </a:custGeom>
            <a:solidFill>
              <a:srgbClr val="C5E7B0"/>
            </a:solidFill>
            <a:ln>
              <a:noFill/>
            </a:ln>
          </p:spPr>
        </p:sp>
        <p:sp>
          <p:nvSpPr>
            <p:cNvPr id="475" name="Google Shape;475;p32"/>
            <p:cNvSpPr txBox="1"/>
            <p:nvPr/>
          </p:nvSpPr>
          <p:spPr>
            <a:xfrm>
              <a:off x="0" y="-38100"/>
              <a:ext cx="4816593" cy="40604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476" name="Google Shape;476;p32"/>
          <p:cNvSpPr txBox="1"/>
          <p:nvPr/>
        </p:nvSpPr>
        <p:spPr>
          <a:xfrm>
            <a:off x="1981200" y="495300"/>
            <a:ext cx="13563600" cy="1812547"/>
          </a:xfrm>
          <a:prstGeom prst="rect">
            <a:avLst/>
          </a:prstGeom>
          <a:noFill/>
          <a:ln>
            <a:noFill/>
          </a:ln>
        </p:spPr>
        <p:txBody>
          <a:bodyPr spcFirstLastPara="1" wrap="square" lIns="0" tIns="0" rIns="0" bIns="0" anchor="t" anchorCtr="0">
            <a:spAutoFit/>
          </a:bodyPr>
          <a:lstStyle/>
          <a:p>
            <a:pPr lvl="1" algn="just">
              <a:lnSpc>
                <a:spcPct val="147450"/>
              </a:lnSpc>
            </a:pPr>
            <a:r>
              <a:rPr lang="sv-SE" sz="3932" b="1" dirty="0"/>
              <a:t>Aktivitet 1: Tillämpning i verkligheten (Biobaserat fokus</a:t>
            </a:r>
            <a:r>
              <a:rPr lang="sv-SE" sz="3932" b="1" dirty="0" smtClean="0"/>
              <a:t>)</a:t>
            </a:r>
            <a:endParaRPr dirty="0"/>
          </a:p>
          <a:p>
            <a:pPr marL="0" marR="0" lvl="1" indent="0" algn="just" rtl="0">
              <a:lnSpc>
                <a:spcPct val="150000"/>
              </a:lnSpc>
              <a:spcBef>
                <a:spcPts val="0"/>
              </a:spcBef>
              <a:spcAft>
                <a:spcPts val="0"/>
              </a:spcAft>
              <a:buNone/>
            </a:pPr>
            <a:endParaRPr sz="3932" b="1" i="0" u="none" strike="noStrike" cap="none" dirty="0">
              <a:solidFill>
                <a:srgbClr val="000000"/>
              </a:solidFill>
              <a:latin typeface="Arial"/>
              <a:ea typeface="Arial"/>
              <a:cs typeface="Arial"/>
              <a:sym typeface="Arial"/>
            </a:endParaRPr>
          </a:p>
        </p:txBody>
      </p:sp>
      <p:cxnSp>
        <p:nvCxnSpPr>
          <p:cNvPr id="477" name="Google Shape;477;p32"/>
          <p:cNvCxnSpPr/>
          <p:nvPr/>
        </p:nvCxnSpPr>
        <p:spPr>
          <a:xfrm rot="10800000" flipH="1">
            <a:off x="3810000" y="1196337"/>
            <a:ext cx="9628318" cy="38100"/>
          </a:xfrm>
          <a:prstGeom prst="straightConnector1">
            <a:avLst/>
          </a:prstGeom>
          <a:noFill/>
          <a:ln w="38100" cap="flat" cmpd="sng">
            <a:solidFill>
              <a:srgbClr val="000000"/>
            </a:solidFill>
            <a:prstDash val="solid"/>
            <a:round/>
            <a:headEnd type="none" w="sm" len="sm"/>
            <a:tailEnd type="none" w="sm" len="sm"/>
          </a:ln>
        </p:spPr>
      </p:cxnSp>
      <p:sp>
        <p:nvSpPr>
          <p:cNvPr id="478" name="Google Shape;478;p32"/>
          <p:cNvSpPr/>
          <p:nvPr/>
        </p:nvSpPr>
        <p:spPr>
          <a:xfrm>
            <a:off x="381000" y="1638300"/>
            <a:ext cx="17678400" cy="6986488"/>
          </a:xfrm>
          <a:prstGeom prst="rect">
            <a:avLst/>
          </a:prstGeom>
          <a:noFill/>
          <a:ln>
            <a:noFill/>
          </a:ln>
        </p:spPr>
        <p:txBody>
          <a:bodyPr spcFirstLastPara="1" wrap="square" lIns="91425" tIns="45700" rIns="91425" bIns="45700" anchor="t" anchorCtr="0">
            <a:spAutoFit/>
          </a:bodyPr>
          <a:lstStyle/>
          <a:p>
            <a:r>
              <a:rPr lang="sv-SE" sz="3200" b="1" dirty="0">
                <a:latin typeface="Calibri" panose="020F0502020204030204" pitchFamily="34" charset="0"/>
                <a:cs typeface="Calibri" panose="020F0502020204030204" pitchFamily="34" charset="0"/>
              </a:rPr>
              <a:t>Instruktioner:</a:t>
            </a:r>
            <a:r>
              <a:rPr lang="sv-SE" sz="3200" dirty="0">
                <a:latin typeface="Calibri" panose="020F0502020204030204" pitchFamily="34" charset="0"/>
                <a:cs typeface="Calibri" panose="020F0502020204030204" pitchFamily="34" charset="0"/>
              </a:rPr>
              <a:t/>
            </a:r>
            <a:br>
              <a:rPr lang="sv-SE" sz="3200" dirty="0">
                <a:latin typeface="Calibri" panose="020F0502020204030204" pitchFamily="34" charset="0"/>
                <a:cs typeface="Calibri" panose="020F0502020204030204" pitchFamily="34" charset="0"/>
              </a:rPr>
            </a:br>
            <a:r>
              <a:rPr lang="sv-SE" sz="3200" dirty="0">
                <a:latin typeface="Calibri" panose="020F0502020204030204" pitchFamily="34" charset="0"/>
                <a:cs typeface="Calibri" panose="020F0502020204030204" pitchFamily="34" charset="0"/>
              </a:rPr>
              <a:t>Läs följande scenario och besvara frågorna nedan</a:t>
            </a:r>
            <a:r>
              <a:rPr lang="sv-SE" sz="3200" dirty="0" smtClean="0">
                <a:latin typeface="Calibri" panose="020F0502020204030204" pitchFamily="34" charset="0"/>
                <a:cs typeface="Calibri" panose="020F0502020204030204" pitchFamily="34" charset="0"/>
              </a:rPr>
              <a:t>:</a:t>
            </a:r>
          </a:p>
          <a:p>
            <a:endParaRPr lang="sv-SE" sz="3200" dirty="0">
              <a:latin typeface="Calibri" panose="020F0502020204030204" pitchFamily="34" charset="0"/>
              <a:cs typeface="Calibri" panose="020F0502020204030204" pitchFamily="34" charset="0"/>
            </a:endParaRPr>
          </a:p>
          <a:p>
            <a:r>
              <a:rPr lang="sv-SE" sz="3200" b="1" dirty="0">
                <a:latin typeface="Calibri" panose="020F0502020204030204" pitchFamily="34" charset="0"/>
                <a:cs typeface="Calibri" panose="020F0502020204030204" pitchFamily="34" charset="0"/>
              </a:rPr>
              <a:t>Scenario:</a:t>
            </a:r>
            <a:r>
              <a:rPr lang="sv-SE" sz="3200" dirty="0">
                <a:latin typeface="Calibri" panose="020F0502020204030204" pitchFamily="34" charset="0"/>
                <a:cs typeface="Calibri" panose="020F0502020204030204" pitchFamily="34" charset="0"/>
              </a:rPr>
              <a:t/>
            </a:r>
            <a:br>
              <a:rPr lang="sv-SE" sz="3200" dirty="0">
                <a:latin typeface="Calibri" panose="020F0502020204030204" pitchFamily="34" charset="0"/>
                <a:cs typeface="Calibri" panose="020F0502020204030204" pitchFamily="34" charset="0"/>
              </a:rPr>
            </a:br>
            <a:r>
              <a:rPr lang="sv-SE" sz="3200" dirty="0">
                <a:latin typeface="Calibri" panose="020F0502020204030204" pitchFamily="34" charset="0"/>
                <a:cs typeface="Calibri" panose="020F0502020204030204" pitchFamily="34" charset="0"/>
              </a:rPr>
              <a:t>En bonde introducerar ett konsortium av mikroorganismer i sitt träskyddsplantage utan att först testa dem. Två månader senare börjar flera friska träd visa tecken på nekrotiska fläckar på blad och rötter. Symptomen sprider sig snabbt och påverkar både unga och gamla träd i plantagen. Det finns inga biokontrollprotokoll på plats och bonden har ingen aning om hur problemet ska hanteras</a:t>
            </a:r>
            <a:r>
              <a:rPr lang="sv-SE" sz="3200" dirty="0" smtClean="0">
                <a:latin typeface="Calibri" panose="020F0502020204030204" pitchFamily="34" charset="0"/>
                <a:cs typeface="Calibri" panose="020F0502020204030204" pitchFamily="34" charset="0"/>
              </a:rPr>
              <a:t>.</a:t>
            </a:r>
          </a:p>
          <a:p>
            <a:endParaRPr lang="sv-SE" sz="3200" dirty="0">
              <a:latin typeface="Calibri" panose="020F0502020204030204" pitchFamily="34" charset="0"/>
              <a:cs typeface="Calibri" panose="020F0502020204030204" pitchFamily="34" charset="0"/>
            </a:endParaRPr>
          </a:p>
          <a:p>
            <a:r>
              <a:rPr lang="sv-SE" sz="3200" b="1" dirty="0">
                <a:latin typeface="Calibri" panose="020F0502020204030204" pitchFamily="34" charset="0"/>
                <a:cs typeface="Calibri" panose="020F0502020204030204" pitchFamily="34" charset="0"/>
              </a:rPr>
              <a:t>Frågor:</a:t>
            </a:r>
            <a:endParaRPr lang="sv-SE" sz="3200" dirty="0">
              <a:latin typeface="Calibri" panose="020F0502020204030204" pitchFamily="34" charset="0"/>
              <a:cs typeface="Calibri" panose="020F0502020204030204" pitchFamily="34" charset="0"/>
            </a:endParaRPr>
          </a:p>
          <a:p>
            <a:pPr>
              <a:buFont typeface="+mj-lt"/>
              <a:buAutoNum type="arabicPeriod"/>
            </a:pPr>
            <a:r>
              <a:rPr lang="sv-SE" sz="3200" dirty="0">
                <a:latin typeface="Calibri" panose="020F0502020204030204" pitchFamily="34" charset="0"/>
                <a:cs typeface="Calibri" panose="020F0502020204030204" pitchFamily="34" charset="0"/>
              </a:rPr>
              <a:t>Vilka möjliga orsaker kan bidra till den negativa effekten?</a:t>
            </a:r>
          </a:p>
          <a:p>
            <a:pPr>
              <a:buFont typeface="+mj-lt"/>
              <a:buAutoNum type="arabicPeriod"/>
            </a:pPr>
            <a:r>
              <a:rPr lang="sv-SE" sz="3200" dirty="0">
                <a:latin typeface="Calibri" panose="020F0502020204030204" pitchFamily="34" charset="0"/>
                <a:cs typeface="Calibri" panose="020F0502020204030204" pitchFamily="34" charset="0"/>
              </a:rPr>
              <a:t>Vilka omedelbara åtgärder bör bonden vidta för att undvika ytterligare skador i plantagen?</a:t>
            </a:r>
          </a:p>
          <a:p>
            <a:pPr>
              <a:buFont typeface="+mj-lt"/>
              <a:buAutoNum type="arabicPeriod"/>
            </a:pPr>
            <a:r>
              <a:rPr lang="sv-SE" sz="3200" dirty="0">
                <a:latin typeface="Calibri" panose="020F0502020204030204" pitchFamily="34" charset="0"/>
                <a:cs typeface="Calibri" panose="020F0502020204030204" pitchFamily="34" charset="0"/>
              </a:rPr>
              <a:t>Hur kan implementering av en biomonitoreringsplan hjälpa till att förebygga liknande situationer i framtiden?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85BE77"/>
        </a:solidFill>
        <a:effectLst/>
      </p:bgPr>
    </p:bg>
    <p:spTree>
      <p:nvGrpSpPr>
        <p:cNvPr id="1" name="Shape 482"/>
        <p:cNvGrpSpPr/>
        <p:nvPr/>
      </p:nvGrpSpPr>
      <p:grpSpPr>
        <a:xfrm>
          <a:off x="0" y="0"/>
          <a:ext cx="0" cy="0"/>
          <a:chOff x="0" y="0"/>
          <a:chExt cx="0" cy="0"/>
        </a:xfrm>
      </p:grpSpPr>
      <p:grpSp>
        <p:nvGrpSpPr>
          <p:cNvPr id="483" name="Google Shape;483;p33"/>
          <p:cNvGrpSpPr/>
          <p:nvPr/>
        </p:nvGrpSpPr>
        <p:grpSpPr>
          <a:xfrm>
            <a:off x="0" y="8817869"/>
            <a:ext cx="18288000" cy="1541703"/>
            <a:chOff x="0" y="-38100"/>
            <a:chExt cx="4816593" cy="406045"/>
          </a:xfrm>
        </p:grpSpPr>
        <p:sp>
          <p:nvSpPr>
            <p:cNvPr id="484" name="Google Shape;484;p33"/>
            <p:cNvSpPr/>
            <p:nvPr/>
          </p:nvSpPr>
          <p:spPr>
            <a:xfrm>
              <a:off x="0" y="0"/>
              <a:ext cx="4816592" cy="367945"/>
            </a:xfrm>
            <a:custGeom>
              <a:avLst/>
              <a:gdLst/>
              <a:ahLst/>
              <a:cxnLst/>
              <a:rect l="l" t="t" r="r" b="b"/>
              <a:pathLst>
                <a:path w="4816592" h="367945" extrusionOk="0">
                  <a:moveTo>
                    <a:pt x="0" y="0"/>
                  </a:moveTo>
                  <a:lnTo>
                    <a:pt x="4816592" y="0"/>
                  </a:lnTo>
                  <a:lnTo>
                    <a:pt x="4816592" y="367945"/>
                  </a:lnTo>
                  <a:lnTo>
                    <a:pt x="0" y="367945"/>
                  </a:lnTo>
                  <a:close/>
                </a:path>
              </a:pathLst>
            </a:custGeom>
            <a:solidFill>
              <a:srgbClr val="C5E7B0"/>
            </a:solidFill>
            <a:ln>
              <a:noFill/>
            </a:ln>
          </p:spPr>
        </p:sp>
        <p:sp>
          <p:nvSpPr>
            <p:cNvPr id="485" name="Google Shape;485;p33"/>
            <p:cNvSpPr txBox="1"/>
            <p:nvPr/>
          </p:nvSpPr>
          <p:spPr>
            <a:xfrm>
              <a:off x="0" y="-38100"/>
              <a:ext cx="4816593" cy="40604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grpSp>
      <p:sp>
        <p:nvSpPr>
          <p:cNvPr id="486" name="Google Shape;486;p33"/>
          <p:cNvSpPr txBox="1"/>
          <p:nvPr/>
        </p:nvSpPr>
        <p:spPr>
          <a:xfrm>
            <a:off x="1981200" y="205020"/>
            <a:ext cx="13563600" cy="889474"/>
          </a:xfrm>
          <a:prstGeom prst="rect">
            <a:avLst/>
          </a:prstGeom>
          <a:noFill/>
          <a:ln>
            <a:noFill/>
          </a:ln>
        </p:spPr>
        <p:txBody>
          <a:bodyPr spcFirstLastPara="1" wrap="square" lIns="0" tIns="0" rIns="0" bIns="0" anchor="t" anchorCtr="0">
            <a:spAutoFit/>
          </a:bodyPr>
          <a:lstStyle/>
          <a:p>
            <a:pPr lvl="1" algn="just">
              <a:lnSpc>
                <a:spcPct val="147450"/>
              </a:lnSpc>
              <a:buSzPts val="3932"/>
            </a:pPr>
            <a:r>
              <a:rPr lang="sv-SE" sz="3932" b="1" dirty="0"/>
              <a:t>Aktivitet 1: Tillämpning i verkligheten (Biobaserat fokus)</a:t>
            </a:r>
            <a:endParaRPr sz="3932" b="1" i="0" u="none" strike="noStrike" cap="none" dirty="0">
              <a:solidFill>
                <a:srgbClr val="000000"/>
              </a:solidFill>
              <a:latin typeface="Arial"/>
              <a:ea typeface="Arial"/>
              <a:cs typeface="Arial"/>
              <a:sym typeface="Arial"/>
            </a:endParaRPr>
          </a:p>
        </p:txBody>
      </p:sp>
      <p:cxnSp>
        <p:nvCxnSpPr>
          <p:cNvPr id="487" name="Google Shape;487;p33"/>
          <p:cNvCxnSpPr/>
          <p:nvPr/>
        </p:nvCxnSpPr>
        <p:spPr>
          <a:xfrm rot="10800000" flipH="1">
            <a:off x="3810000" y="978627"/>
            <a:ext cx="9628318" cy="38100"/>
          </a:xfrm>
          <a:prstGeom prst="straightConnector1">
            <a:avLst/>
          </a:prstGeom>
          <a:noFill/>
          <a:ln w="38100" cap="flat" cmpd="sng">
            <a:solidFill>
              <a:srgbClr val="000000"/>
            </a:solidFill>
            <a:prstDash val="solid"/>
            <a:round/>
            <a:headEnd type="none" w="sm" len="sm"/>
            <a:tailEnd type="none" w="sm" len="sm"/>
          </a:ln>
        </p:spPr>
      </p:cxnSp>
      <p:sp>
        <p:nvSpPr>
          <p:cNvPr id="488" name="Google Shape;488;p33"/>
          <p:cNvSpPr/>
          <p:nvPr/>
        </p:nvSpPr>
        <p:spPr>
          <a:xfrm>
            <a:off x="308429" y="1234438"/>
            <a:ext cx="9829800" cy="3970277"/>
          </a:xfrm>
          <a:prstGeom prst="rect">
            <a:avLst/>
          </a:prstGeom>
          <a:solidFill>
            <a:srgbClr val="FDE9D8"/>
          </a:solidFill>
          <a:ln>
            <a:noFill/>
          </a:ln>
        </p:spPr>
        <p:txBody>
          <a:bodyPr spcFirstLastPara="1" wrap="square" lIns="91425" tIns="45700" rIns="91425" bIns="45700" anchor="t" anchorCtr="0">
            <a:spAutoFit/>
          </a:bodyPr>
          <a:lstStyle/>
          <a:p>
            <a:pPr lvl="0">
              <a:lnSpc>
                <a:spcPct val="150000"/>
              </a:lnSpc>
              <a:buSzPts val="2800"/>
            </a:pPr>
            <a:r>
              <a:rPr lang="sv-SE" sz="2800" b="1" dirty="0">
                <a:latin typeface="Calibri"/>
                <a:ea typeface="Calibri"/>
                <a:cs typeface="Calibri"/>
                <a:sym typeface="Calibri"/>
              </a:rPr>
              <a:t>Misstag</a:t>
            </a:r>
            <a:r>
              <a:rPr lang="sv-SE" sz="2800" b="1" dirty="0" smtClean="0">
                <a:latin typeface="Calibri"/>
                <a:ea typeface="Calibri"/>
                <a:cs typeface="Calibri"/>
                <a:sym typeface="Calibri"/>
              </a:rPr>
              <a:t>:</a:t>
            </a:r>
          </a:p>
          <a:p>
            <a:pPr marL="457200" lvl="0" indent="-457200">
              <a:lnSpc>
                <a:spcPct val="150000"/>
              </a:lnSpc>
              <a:buSzPts val="2800"/>
              <a:buFont typeface="Arial" panose="020B0604020202020204" pitchFamily="34" charset="0"/>
              <a:buChar char="•"/>
            </a:pPr>
            <a:r>
              <a:rPr lang="sv-SE" sz="2800" b="1" dirty="0" smtClean="0">
                <a:latin typeface="Calibri"/>
                <a:ea typeface="Calibri"/>
                <a:cs typeface="Calibri"/>
                <a:sym typeface="Calibri"/>
              </a:rPr>
              <a:t>Ingen </a:t>
            </a:r>
            <a:r>
              <a:rPr lang="sv-SE" sz="2800" b="1" dirty="0">
                <a:latin typeface="Calibri"/>
                <a:ea typeface="Calibri"/>
                <a:cs typeface="Calibri"/>
                <a:sym typeface="Calibri"/>
              </a:rPr>
              <a:t>kontroll av mikrobiellt </a:t>
            </a:r>
            <a:r>
              <a:rPr lang="sv-SE" sz="2800" b="1" dirty="0" err="1">
                <a:latin typeface="Calibri"/>
                <a:ea typeface="Calibri"/>
                <a:cs typeface="Calibri"/>
                <a:sym typeface="Calibri"/>
              </a:rPr>
              <a:t>inokulums</a:t>
            </a:r>
            <a:r>
              <a:rPr lang="sv-SE" sz="2800" b="1" dirty="0">
                <a:latin typeface="Calibri"/>
                <a:ea typeface="Calibri"/>
                <a:cs typeface="Calibri"/>
                <a:sym typeface="Calibri"/>
              </a:rPr>
              <a:t> ursprung innan det introduceras i träskyddsplantagen</a:t>
            </a:r>
            <a:r>
              <a:rPr lang="sv-SE" sz="2800" b="1" dirty="0" smtClean="0">
                <a:latin typeface="Calibri"/>
                <a:ea typeface="Calibri"/>
                <a:cs typeface="Calibri"/>
                <a:sym typeface="Calibri"/>
              </a:rPr>
              <a:t>.</a:t>
            </a:r>
          </a:p>
          <a:p>
            <a:pPr marL="457200" lvl="0" indent="-457200">
              <a:lnSpc>
                <a:spcPct val="150000"/>
              </a:lnSpc>
              <a:buSzPts val="2800"/>
              <a:buFont typeface="Arial" panose="020B0604020202020204" pitchFamily="34" charset="0"/>
              <a:buChar char="•"/>
            </a:pPr>
            <a:r>
              <a:rPr lang="sv-SE" sz="2800" b="1" dirty="0" smtClean="0">
                <a:latin typeface="Calibri"/>
                <a:ea typeface="Calibri"/>
                <a:cs typeface="Calibri"/>
                <a:sym typeface="Calibri"/>
              </a:rPr>
              <a:t>Brist </a:t>
            </a:r>
            <a:r>
              <a:rPr lang="sv-SE" sz="2800" b="1" dirty="0">
                <a:latin typeface="Calibri"/>
                <a:ea typeface="Calibri"/>
                <a:cs typeface="Calibri"/>
                <a:sym typeface="Calibri"/>
              </a:rPr>
              <a:t>på data från </a:t>
            </a:r>
            <a:r>
              <a:rPr lang="sv-SE" sz="2800" b="1" dirty="0" err="1">
                <a:latin typeface="Calibri"/>
                <a:ea typeface="Calibri"/>
                <a:cs typeface="Calibri"/>
                <a:sym typeface="Calibri"/>
              </a:rPr>
              <a:t>mesocosm</a:t>
            </a:r>
            <a:r>
              <a:rPr lang="sv-SE" sz="2800" b="1" dirty="0">
                <a:latin typeface="Calibri"/>
                <a:ea typeface="Calibri"/>
                <a:cs typeface="Calibri"/>
                <a:sym typeface="Calibri"/>
              </a:rPr>
              <a:t>-experiment</a:t>
            </a:r>
            <a:r>
              <a:rPr lang="sv-SE" sz="2800" b="1" dirty="0" smtClean="0">
                <a:latin typeface="Calibri"/>
                <a:ea typeface="Calibri"/>
                <a:cs typeface="Calibri"/>
                <a:sym typeface="Calibri"/>
              </a:rPr>
              <a:t>.</a:t>
            </a:r>
          </a:p>
          <a:p>
            <a:pPr marL="457200" lvl="0" indent="-457200">
              <a:lnSpc>
                <a:spcPct val="150000"/>
              </a:lnSpc>
              <a:buSzPts val="2800"/>
              <a:buFont typeface="Arial" panose="020B0604020202020204" pitchFamily="34" charset="0"/>
              <a:buChar char="•"/>
            </a:pPr>
            <a:r>
              <a:rPr lang="sv-SE" sz="2800" b="1" dirty="0" smtClean="0">
                <a:latin typeface="Calibri"/>
                <a:ea typeface="Calibri"/>
                <a:cs typeface="Calibri"/>
                <a:sym typeface="Calibri"/>
              </a:rPr>
              <a:t>Ingen </a:t>
            </a:r>
            <a:r>
              <a:rPr lang="sv-SE" sz="2800" b="1" dirty="0">
                <a:latin typeface="Calibri"/>
                <a:ea typeface="Calibri"/>
                <a:cs typeface="Calibri"/>
                <a:sym typeface="Calibri"/>
              </a:rPr>
              <a:t>kunskap om protokoll för att kontrollera </a:t>
            </a:r>
            <a:r>
              <a:rPr lang="sv-SE" sz="2800" b="1" dirty="0" smtClean="0">
                <a:latin typeface="Calibri"/>
                <a:ea typeface="Calibri"/>
                <a:cs typeface="Calibri"/>
                <a:sym typeface="Calibri"/>
              </a:rPr>
              <a:t>mikrobiellt överförda </a:t>
            </a:r>
            <a:r>
              <a:rPr lang="sv-SE" sz="2800" b="1" dirty="0">
                <a:latin typeface="Calibri"/>
                <a:ea typeface="Calibri"/>
                <a:cs typeface="Calibri"/>
                <a:sym typeface="Calibri"/>
              </a:rPr>
              <a:t>sjukdomar</a:t>
            </a:r>
            <a:r>
              <a:rPr lang="sv-SE" sz="2800" b="1" dirty="0" smtClean="0">
                <a:latin typeface="Calibri"/>
                <a:ea typeface="Calibri"/>
                <a:cs typeface="Calibri"/>
                <a:sym typeface="Calibri"/>
              </a:rPr>
              <a:t>.</a:t>
            </a:r>
            <a:endParaRPr dirty="0"/>
          </a:p>
        </p:txBody>
      </p:sp>
      <p:sp>
        <p:nvSpPr>
          <p:cNvPr id="489" name="Google Shape;489;p33"/>
          <p:cNvSpPr/>
          <p:nvPr/>
        </p:nvSpPr>
        <p:spPr>
          <a:xfrm>
            <a:off x="304800" y="5110196"/>
            <a:ext cx="9829800" cy="2908448"/>
          </a:xfrm>
          <a:prstGeom prst="rect">
            <a:avLst/>
          </a:prstGeom>
          <a:solidFill>
            <a:srgbClr val="DAEEF3"/>
          </a:solidFill>
          <a:ln>
            <a:noFill/>
          </a:ln>
        </p:spPr>
        <p:txBody>
          <a:bodyPr spcFirstLastPara="1" wrap="square" lIns="91425" tIns="45700" rIns="91425" bIns="45700" anchor="t" anchorCtr="0">
            <a:spAutoFit/>
          </a:bodyPr>
          <a:lstStyle/>
          <a:p>
            <a:pPr>
              <a:lnSpc>
                <a:spcPct val="150000"/>
              </a:lnSpc>
            </a:pPr>
            <a:r>
              <a:rPr lang="sv-SE" sz="2800" b="1" dirty="0">
                <a:latin typeface="Calibri" panose="020F0502020204030204" pitchFamily="34" charset="0"/>
                <a:cs typeface="Calibri" panose="020F0502020204030204" pitchFamily="34" charset="0"/>
              </a:rPr>
              <a:t>Omedelbara åtgärder för att begränsa skadorna:</a:t>
            </a:r>
            <a:endParaRPr lang="sv-SE" sz="2800" dirty="0">
              <a:latin typeface="Calibri" panose="020F0502020204030204" pitchFamily="34" charset="0"/>
              <a:cs typeface="Calibri" panose="020F0502020204030204" pitchFamily="34" charset="0"/>
            </a:endParaRPr>
          </a:p>
          <a:p>
            <a:pPr>
              <a:lnSpc>
                <a:spcPct val="150000"/>
              </a:lnSpc>
              <a:buFont typeface="Arial" panose="020B0604020202020204" pitchFamily="34" charset="0"/>
              <a:buChar char="•"/>
            </a:pPr>
            <a:r>
              <a:rPr lang="sv-SE" sz="2800" dirty="0">
                <a:latin typeface="Calibri" panose="020F0502020204030204" pitchFamily="34" charset="0"/>
                <a:cs typeface="Calibri" panose="020F0502020204030204" pitchFamily="34" charset="0"/>
              </a:rPr>
              <a:t>Identifiera de skadade träden.</a:t>
            </a:r>
          </a:p>
          <a:p>
            <a:pPr>
              <a:lnSpc>
                <a:spcPct val="150000"/>
              </a:lnSpc>
              <a:buFont typeface="Arial" panose="020B0604020202020204" pitchFamily="34" charset="0"/>
              <a:buChar char="•"/>
            </a:pPr>
            <a:r>
              <a:rPr lang="sv-SE" sz="2800" dirty="0">
                <a:latin typeface="Calibri" panose="020F0502020204030204" pitchFamily="34" charset="0"/>
                <a:cs typeface="Calibri" panose="020F0502020204030204" pitchFamily="34" charset="0"/>
              </a:rPr>
              <a:t>Konsultera en agronom för diagnos och möjlig behandling.</a:t>
            </a:r>
          </a:p>
          <a:p>
            <a:pPr>
              <a:lnSpc>
                <a:spcPct val="150000"/>
              </a:lnSpc>
              <a:buFont typeface="Arial" panose="020B0604020202020204" pitchFamily="34" charset="0"/>
              <a:buChar char="•"/>
            </a:pPr>
            <a:r>
              <a:rPr lang="sv-SE" sz="2800" dirty="0">
                <a:latin typeface="Calibri" panose="020F0502020204030204" pitchFamily="34" charset="0"/>
                <a:cs typeface="Calibri" panose="020F0502020204030204" pitchFamily="34" charset="0"/>
              </a:rPr>
              <a:t>Gräv upp och bränn det nekrotiska </a:t>
            </a:r>
            <a:r>
              <a:rPr lang="sv-SE" sz="2800" dirty="0" smtClean="0">
                <a:latin typeface="Calibri" panose="020F0502020204030204" pitchFamily="34" charset="0"/>
                <a:cs typeface="Calibri" panose="020F0502020204030204" pitchFamily="34" charset="0"/>
              </a:rPr>
              <a:t>växtmaterialet</a:t>
            </a:r>
            <a:endParaRPr lang="sv-SE" sz="2800" dirty="0">
              <a:latin typeface="Calibri" panose="020F0502020204030204" pitchFamily="34" charset="0"/>
              <a:cs typeface="Calibri" panose="020F0502020204030204" pitchFamily="34" charset="0"/>
            </a:endParaRPr>
          </a:p>
          <a:p>
            <a:pPr>
              <a:lnSpc>
                <a:spcPct val="150000"/>
              </a:lnSpc>
            </a:pPr>
            <a:endParaRPr lang="sv-SE" sz="1000" dirty="0" smtClean="0">
              <a:latin typeface="Calibri" panose="020F0502020204030204" pitchFamily="34" charset="0"/>
              <a:cs typeface="Calibri" panose="020F0502020204030204" pitchFamily="34" charset="0"/>
            </a:endParaRPr>
          </a:p>
        </p:txBody>
      </p:sp>
      <p:sp>
        <p:nvSpPr>
          <p:cNvPr id="490" name="Google Shape;490;p33"/>
          <p:cNvSpPr/>
          <p:nvPr/>
        </p:nvSpPr>
        <p:spPr>
          <a:xfrm>
            <a:off x="10134600" y="1249554"/>
            <a:ext cx="7463971" cy="6771044"/>
          </a:xfrm>
          <a:prstGeom prst="rect">
            <a:avLst/>
          </a:prstGeom>
          <a:solidFill>
            <a:srgbClr val="F2DADA"/>
          </a:solidFill>
          <a:ln>
            <a:noFill/>
          </a:ln>
        </p:spPr>
        <p:txBody>
          <a:bodyPr spcFirstLastPara="1" wrap="square" lIns="91425" tIns="45700" rIns="91425" bIns="45700" anchor="t" anchorCtr="0">
            <a:spAutoFit/>
          </a:bodyPr>
          <a:lstStyle/>
          <a:p>
            <a:endParaRPr lang="sv-SE" sz="2800" b="1" dirty="0" smtClean="0">
              <a:latin typeface="Calibri" panose="020F0502020204030204" pitchFamily="34" charset="0"/>
              <a:cs typeface="Calibri" panose="020F0502020204030204" pitchFamily="34" charset="0"/>
            </a:endParaRPr>
          </a:p>
          <a:p>
            <a:r>
              <a:rPr lang="sv-SE" sz="2800" b="1" dirty="0" smtClean="0">
                <a:latin typeface="Calibri" panose="020F0502020204030204" pitchFamily="34" charset="0"/>
                <a:cs typeface="Calibri" panose="020F0502020204030204" pitchFamily="34" charset="0"/>
              </a:rPr>
              <a:t>Långsiktig </a:t>
            </a:r>
            <a:r>
              <a:rPr lang="sv-SE" sz="2800" b="1" dirty="0">
                <a:latin typeface="Calibri" panose="020F0502020204030204" pitchFamily="34" charset="0"/>
                <a:cs typeface="Calibri" panose="020F0502020204030204" pitchFamily="34" charset="0"/>
              </a:rPr>
              <a:t>förebyggande:</a:t>
            </a:r>
            <a:endParaRPr lang="sv-SE" sz="2800" dirty="0">
              <a:latin typeface="Calibri" panose="020F0502020204030204" pitchFamily="34" charset="0"/>
              <a:cs typeface="Calibri" panose="020F0502020204030204" pitchFamily="34" charset="0"/>
            </a:endParaRPr>
          </a:p>
          <a:p>
            <a:pPr>
              <a:buFont typeface="Arial" panose="020B0604020202020204" pitchFamily="34" charset="0"/>
              <a:buChar char="•"/>
            </a:pPr>
            <a:r>
              <a:rPr lang="sv-SE" sz="2800" dirty="0">
                <a:latin typeface="Calibri" panose="020F0502020204030204" pitchFamily="34" charset="0"/>
                <a:cs typeface="Calibri" panose="020F0502020204030204" pitchFamily="34" charset="0"/>
              </a:rPr>
              <a:t>Testa alltid sammansättningen av det mikrobiella </a:t>
            </a:r>
            <a:r>
              <a:rPr lang="sv-SE" sz="2800" dirty="0" err="1">
                <a:latin typeface="Calibri" panose="020F0502020204030204" pitchFamily="34" charset="0"/>
                <a:cs typeface="Calibri" panose="020F0502020204030204" pitchFamily="34" charset="0"/>
              </a:rPr>
              <a:t>inokulummet</a:t>
            </a:r>
            <a:r>
              <a:rPr lang="sv-SE" sz="2800" dirty="0">
                <a:latin typeface="Calibri" panose="020F0502020204030204" pitchFamily="34" charset="0"/>
                <a:cs typeface="Calibri" panose="020F0502020204030204" pitchFamily="34" charset="0"/>
              </a:rPr>
              <a:t> i förväg</a:t>
            </a:r>
            <a:r>
              <a:rPr lang="sv-SE" sz="2800" dirty="0" smtClean="0">
                <a:latin typeface="Calibri" panose="020F0502020204030204" pitchFamily="34" charset="0"/>
                <a:cs typeface="Calibri" panose="020F0502020204030204" pitchFamily="34" charset="0"/>
              </a:rPr>
              <a:t>.</a:t>
            </a:r>
          </a:p>
          <a:p>
            <a:endParaRPr lang="sv-SE" sz="2800" dirty="0">
              <a:latin typeface="Calibri" panose="020F0502020204030204" pitchFamily="34" charset="0"/>
              <a:cs typeface="Calibri" panose="020F0502020204030204" pitchFamily="34" charset="0"/>
            </a:endParaRPr>
          </a:p>
          <a:p>
            <a:pPr>
              <a:buFont typeface="Arial" panose="020B0604020202020204" pitchFamily="34" charset="0"/>
              <a:buChar char="•"/>
            </a:pPr>
            <a:r>
              <a:rPr lang="sv-SE" sz="2800" dirty="0">
                <a:latin typeface="Calibri" panose="020F0502020204030204" pitchFamily="34" charset="0"/>
                <a:cs typeface="Calibri" panose="020F0502020204030204" pitchFamily="34" charset="0"/>
              </a:rPr>
              <a:t>Introducera certifierade produkter i systemet, inklusive djur, med vaccination och sjukdomshistorik</a:t>
            </a:r>
            <a:r>
              <a:rPr lang="sv-SE" sz="2800" dirty="0" smtClean="0">
                <a:latin typeface="Calibri" panose="020F0502020204030204" pitchFamily="34" charset="0"/>
                <a:cs typeface="Calibri" panose="020F0502020204030204" pitchFamily="34" charset="0"/>
              </a:rPr>
              <a:t>.</a:t>
            </a:r>
          </a:p>
          <a:p>
            <a:endParaRPr lang="sv-SE" sz="2800" dirty="0">
              <a:latin typeface="Calibri" panose="020F0502020204030204" pitchFamily="34" charset="0"/>
              <a:cs typeface="Calibri" panose="020F0502020204030204" pitchFamily="34" charset="0"/>
            </a:endParaRPr>
          </a:p>
          <a:p>
            <a:pPr>
              <a:buFont typeface="Arial" panose="020B0604020202020204" pitchFamily="34" charset="0"/>
              <a:buChar char="•"/>
            </a:pPr>
            <a:r>
              <a:rPr lang="sv-SE" sz="2800" dirty="0">
                <a:latin typeface="Calibri" panose="020F0502020204030204" pitchFamily="34" charset="0"/>
                <a:cs typeface="Calibri" panose="020F0502020204030204" pitchFamily="34" charset="0"/>
              </a:rPr>
              <a:t>Applicera de mikrobiella produkterna efter att ha deltagit i ett seminarium med en erfaren rådgivare</a:t>
            </a:r>
            <a:r>
              <a:rPr lang="sv-SE" sz="2800" dirty="0" smtClean="0">
                <a:latin typeface="Calibri" panose="020F0502020204030204" pitchFamily="34" charset="0"/>
                <a:cs typeface="Calibri" panose="020F0502020204030204" pitchFamily="34" charset="0"/>
              </a:rPr>
              <a:t>.</a:t>
            </a:r>
          </a:p>
          <a:p>
            <a:endParaRPr lang="sv-SE" sz="2800" dirty="0">
              <a:latin typeface="Calibri" panose="020F0502020204030204" pitchFamily="34" charset="0"/>
              <a:cs typeface="Calibri" panose="020F0502020204030204" pitchFamily="34" charset="0"/>
            </a:endParaRPr>
          </a:p>
          <a:p>
            <a:pPr>
              <a:buFont typeface="Arial" panose="020B0604020202020204" pitchFamily="34" charset="0"/>
              <a:buChar char="•"/>
            </a:pPr>
            <a:r>
              <a:rPr lang="sv-SE" sz="2800" dirty="0">
                <a:latin typeface="Calibri" panose="020F0502020204030204" pitchFamily="34" charset="0"/>
                <a:cs typeface="Calibri" panose="020F0502020204030204" pitchFamily="34" charset="0"/>
              </a:rPr>
              <a:t>Träna personalen i tidig upptäckt av symptom och åtgärder för sjukdomsförebyggande</a:t>
            </a:r>
            <a:r>
              <a:rPr lang="sv-SE" sz="2800" dirty="0" smtClean="0">
                <a:latin typeface="Calibri" panose="020F0502020204030204" pitchFamily="34" charset="0"/>
                <a:cs typeface="Calibri" panose="020F0502020204030204" pitchFamily="34" charset="0"/>
              </a:rPr>
              <a:t>.</a:t>
            </a:r>
          </a:p>
          <a:p>
            <a:pPr>
              <a:buFont typeface="Arial" panose="020B0604020202020204" pitchFamily="34" charset="0"/>
              <a:buChar char="•"/>
            </a:pPr>
            <a:endParaRPr lang="sv-SE" dirty="0">
              <a:latin typeface="Calibri" panose="020F0502020204030204" pitchFamily="34" charset="0"/>
              <a:cs typeface="Calibri" panose="020F0502020204030204"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E6F6DC"/>
        </a:solidFill>
        <a:effectLst/>
      </p:bgPr>
    </p:bg>
    <p:spTree>
      <p:nvGrpSpPr>
        <p:cNvPr id="1" name="Shape 494"/>
        <p:cNvGrpSpPr/>
        <p:nvPr/>
      </p:nvGrpSpPr>
      <p:grpSpPr>
        <a:xfrm>
          <a:off x="0" y="0"/>
          <a:ext cx="0" cy="0"/>
          <a:chOff x="0" y="0"/>
          <a:chExt cx="0" cy="0"/>
        </a:xfrm>
      </p:grpSpPr>
      <p:cxnSp>
        <p:nvCxnSpPr>
          <p:cNvPr id="495" name="Google Shape;495;p34"/>
          <p:cNvCxnSpPr/>
          <p:nvPr/>
        </p:nvCxnSpPr>
        <p:spPr>
          <a:xfrm>
            <a:off x="4297810" y="1742338"/>
            <a:ext cx="9462979" cy="0"/>
          </a:xfrm>
          <a:prstGeom prst="straightConnector1">
            <a:avLst/>
          </a:prstGeom>
          <a:noFill/>
          <a:ln w="38100" cap="flat" cmpd="sng">
            <a:solidFill>
              <a:srgbClr val="000000"/>
            </a:solidFill>
            <a:prstDash val="solid"/>
            <a:round/>
            <a:headEnd type="none" w="sm" len="sm"/>
            <a:tailEnd type="none" w="sm" len="sm"/>
          </a:ln>
        </p:spPr>
      </p:cxnSp>
      <p:sp>
        <p:nvSpPr>
          <p:cNvPr id="496" name="Google Shape;496;p34"/>
          <p:cNvSpPr/>
          <p:nvPr/>
        </p:nvSpPr>
        <p:spPr>
          <a:xfrm>
            <a:off x="-737672" y="4153606"/>
            <a:ext cx="7273296" cy="7158043"/>
          </a:xfrm>
          <a:custGeom>
            <a:avLst/>
            <a:gdLst/>
            <a:ahLst/>
            <a:cxnLst/>
            <a:rect l="l" t="t" r="r" b="b"/>
            <a:pathLst>
              <a:path w="1126824" h="1108968" extrusionOk="0">
                <a:moveTo>
                  <a:pt x="563412" y="0"/>
                </a:moveTo>
                <a:cubicBezTo>
                  <a:pt x="252248" y="0"/>
                  <a:pt x="0" y="248251"/>
                  <a:pt x="0" y="554484"/>
                </a:cubicBezTo>
                <a:cubicBezTo>
                  <a:pt x="0" y="860717"/>
                  <a:pt x="252248" y="1108968"/>
                  <a:pt x="563412" y="1108968"/>
                </a:cubicBezTo>
                <a:cubicBezTo>
                  <a:pt x="874576" y="1108968"/>
                  <a:pt x="1126824" y="860717"/>
                  <a:pt x="1126824" y="554484"/>
                </a:cubicBezTo>
                <a:cubicBezTo>
                  <a:pt x="1126824" y="248251"/>
                  <a:pt x="874576" y="0"/>
                  <a:pt x="563412" y="0"/>
                </a:cubicBezTo>
                <a:close/>
              </a:path>
            </a:pathLst>
          </a:custGeom>
          <a:blipFill rotWithShape="1">
            <a:blip r:embed="rId3">
              <a:alphaModFix/>
            </a:blip>
            <a:stretch>
              <a:fillRect t="-803" b="-804"/>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97" name="Google Shape;497;p34"/>
          <p:cNvGrpSpPr/>
          <p:nvPr/>
        </p:nvGrpSpPr>
        <p:grpSpPr>
          <a:xfrm>
            <a:off x="1708746" y="1940577"/>
            <a:ext cx="15188689" cy="6728957"/>
            <a:chOff x="0" y="-38100"/>
            <a:chExt cx="4000313" cy="1772235"/>
          </a:xfrm>
        </p:grpSpPr>
        <p:sp>
          <p:nvSpPr>
            <p:cNvPr id="498" name="Google Shape;498;p34"/>
            <p:cNvSpPr/>
            <p:nvPr/>
          </p:nvSpPr>
          <p:spPr>
            <a:xfrm>
              <a:off x="0" y="0"/>
              <a:ext cx="4000313" cy="1734135"/>
            </a:xfrm>
            <a:custGeom>
              <a:avLst/>
              <a:gdLst/>
              <a:ahLst/>
              <a:cxnLst/>
              <a:rect l="l" t="t" r="r" b="b"/>
              <a:pathLst>
                <a:path w="4000313" h="1734135" extrusionOk="0">
                  <a:moveTo>
                    <a:pt x="0" y="0"/>
                  </a:moveTo>
                  <a:lnTo>
                    <a:pt x="4000313" y="0"/>
                  </a:lnTo>
                  <a:lnTo>
                    <a:pt x="4000313" y="1734135"/>
                  </a:lnTo>
                  <a:lnTo>
                    <a:pt x="0" y="1734135"/>
                  </a:lnTo>
                  <a:close/>
                </a:path>
              </a:pathLst>
            </a:custGeom>
            <a:solidFill>
              <a:srgbClr val="85BE77"/>
            </a:solidFill>
            <a:ln>
              <a:noFill/>
            </a:ln>
          </p:spPr>
        </p:sp>
        <p:sp>
          <p:nvSpPr>
            <p:cNvPr id="499" name="Google Shape;499;p34"/>
            <p:cNvSpPr txBox="1"/>
            <p:nvPr/>
          </p:nvSpPr>
          <p:spPr>
            <a:xfrm>
              <a:off x="0" y="-38100"/>
              <a:ext cx="4000313" cy="177223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500" name="Google Shape;500;p34"/>
          <p:cNvSpPr txBox="1"/>
          <p:nvPr/>
        </p:nvSpPr>
        <p:spPr>
          <a:xfrm>
            <a:off x="4000510" y="734983"/>
            <a:ext cx="10058871" cy="991041"/>
          </a:xfrm>
          <a:prstGeom prst="rect">
            <a:avLst/>
          </a:prstGeom>
          <a:noFill/>
          <a:ln>
            <a:noFill/>
          </a:ln>
        </p:spPr>
        <p:txBody>
          <a:bodyPr spcFirstLastPara="1" wrap="square" lIns="0" tIns="0" rIns="0" bIns="0" anchor="t" anchorCtr="0">
            <a:spAutoFit/>
          </a:bodyPr>
          <a:lstStyle/>
          <a:p>
            <a:pPr lvl="0" algn="ctr">
              <a:lnSpc>
                <a:spcPct val="140000"/>
              </a:lnSpc>
            </a:pPr>
            <a:r>
              <a:rPr lang="en-US" sz="4600" b="1" dirty="0" err="1"/>
              <a:t>Aktivitet</a:t>
            </a:r>
            <a:r>
              <a:rPr lang="en-US" sz="4600" b="1" dirty="0"/>
              <a:t> 2: </a:t>
            </a:r>
            <a:r>
              <a:rPr lang="en-US" sz="4600" b="1" dirty="0" err="1"/>
              <a:t>Planeringsövning</a:t>
            </a:r>
            <a:endParaRPr dirty="0"/>
          </a:p>
        </p:txBody>
      </p:sp>
      <p:sp>
        <p:nvSpPr>
          <p:cNvPr id="501" name="Google Shape;501;p34"/>
          <p:cNvSpPr txBox="1"/>
          <p:nvPr/>
        </p:nvSpPr>
        <p:spPr>
          <a:xfrm>
            <a:off x="2440728" y="2928459"/>
            <a:ext cx="13783647" cy="4133824"/>
          </a:xfrm>
          <a:prstGeom prst="rect">
            <a:avLst/>
          </a:prstGeom>
          <a:noFill/>
          <a:ln>
            <a:noFill/>
          </a:ln>
        </p:spPr>
        <p:txBody>
          <a:bodyPr spcFirstLastPara="1" wrap="square" lIns="0" tIns="0" rIns="0" bIns="0" anchor="t" anchorCtr="0">
            <a:spAutoFit/>
          </a:bodyPr>
          <a:lstStyle/>
          <a:p>
            <a:pPr lvl="0">
              <a:lnSpc>
                <a:spcPct val="139993"/>
              </a:lnSpc>
            </a:pPr>
            <a:r>
              <a:rPr lang="sv-SE" sz="3198" dirty="0"/>
              <a:t>Instruktioner</a:t>
            </a:r>
            <a:r>
              <a:rPr lang="sv-SE" sz="3198" dirty="0" smtClean="0"/>
              <a:t>: Be </a:t>
            </a:r>
            <a:r>
              <a:rPr lang="sv-SE" sz="3198" dirty="0"/>
              <a:t>deltagarna att utarbeta en enkel plan baserad på modulens ämne</a:t>
            </a:r>
            <a:r>
              <a:rPr lang="sv-SE" sz="3198" dirty="0" smtClean="0"/>
              <a:t>.</a:t>
            </a:r>
          </a:p>
          <a:p>
            <a:pPr lvl="0">
              <a:lnSpc>
                <a:spcPct val="139993"/>
              </a:lnSpc>
            </a:pPr>
            <a:endParaRPr lang="sv-SE" sz="3198" dirty="0"/>
          </a:p>
          <a:p>
            <a:pPr lvl="0">
              <a:lnSpc>
                <a:spcPct val="139993"/>
              </a:lnSpc>
            </a:pPr>
            <a:endParaRPr lang="sv-SE" sz="3198" dirty="0" smtClean="0"/>
          </a:p>
          <a:p>
            <a:pPr lvl="0">
              <a:lnSpc>
                <a:spcPct val="139993"/>
              </a:lnSpc>
            </a:pPr>
            <a:r>
              <a:rPr lang="sv-SE" sz="3198" dirty="0" smtClean="0"/>
              <a:t>Mall </a:t>
            </a:r>
            <a:r>
              <a:rPr lang="sv-SE" sz="3198" dirty="0"/>
              <a:t>eller guide</a:t>
            </a:r>
            <a:r>
              <a:rPr lang="sv-SE" sz="3198" dirty="0" smtClean="0"/>
              <a:t>: Om </a:t>
            </a:r>
            <a:r>
              <a:rPr lang="sv-SE" sz="3198" dirty="0"/>
              <a:t>möjligt, tillhandahåll en steg-för-steg-guide eller mall på nästa sida för att hjälpa till att strukturera deras svar.</a:t>
            </a:r>
            <a:r>
              <a:rPr lang="en-US" sz="3198" dirty="0" smtClean="0">
                <a:solidFill>
                  <a:srgbClr val="000000"/>
                </a:solidFill>
                <a:latin typeface="Arial"/>
                <a:ea typeface="Arial"/>
                <a:cs typeface="Arial"/>
                <a:sym typeface="Arial"/>
              </a:rPr>
              <a:t>.</a:t>
            </a:r>
            <a:endParaRPr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85BE77"/>
        </a:solidFill>
        <a:effectLst/>
      </p:bgPr>
    </p:bg>
    <p:spTree>
      <p:nvGrpSpPr>
        <p:cNvPr id="1" name="Shape 505"/>
        <p:cNvGrpSpPr/>
        <p:nvPr/>
      </p:nvGrpSpPr>
      <p:grpSpPr>
        <a:xfrm>
          <a:off x="0" y="0"/>
          <a:ext cx="0" cy="0"/>
          <a:chOff x="0" y="0"/>
          <a:chExt cx="0" cy="0"/>
        </a:xfrm>
      </p:grpSpPr>
      <p:grpSp>
        <p:nvGrpSpPr>
          <p:cNvPr id="506" name="Google Shape;506;p35"/>
          <p:cNvGrpSpPr/>
          <p:nvPr/>
        </p:nvGrpSpPr>
        <p:grpSpPr>
          <a:xfrm>
            <a:off x="0" y="8745297"/>
            <a:ext cx="18288000" cy="1541703"/>
            <a:chOff x="0" y="-38100"/>
            <a:chExt cx="4816593" cy="406045"/>
          </a:xfrm>
        </p:grpSpPr>
        <p:sp>
          <p:nvSpPr>
            <p:cNvPr id="507" name="Google Shape;507;p35"/>
            <p:cNvSpPr/>
            <p:nvPr/>
          </p:nvSpPr>
          <p:spPr>
            <a:xfrm>
              <a:off x="0" y="0"/>
              <a:ext cx="4816592" cy="367945"/>
            </a:xfrm>
            <a:custGeom>
              <a:avLst/>
              <a:gdLst/>
              <a:ahLst/>
              <a:cxnLst/>
              <a:rect l="l" t="t" r="r" b="b"/>
              <a:pathLst>
                <a:path w="4816592" h="367945" extrusionOk="0">
                  <a:moveTo>
                    <a:pt x="0" y="0"/>
                  </a:moveTo>
                  <a:lnTo>
                    <a:pt x="4816592" y="0"/>
                  </a:lnTo>
                  <a:lnTo>
                    <a:pt x="4816592" y="367945"/>
                  </a:lnTo>
                  <a:lnTo>
                    <a:pt x="0" y="367945"/>
                  </a:lnTo>
                  <a:close/>
                </a:path>
              </a:pathLst>
            </a:custGeom>
            <a:solidFill>
              <a:srgbClr val="C5E7B0"/>
            </a:solidFill>
            <a:ln>
              <a:noFill/>
            </a:ln>
          </p:spPr>
        </p:sp>
        <p:sp>
          <p:nvSpPr>
            <p:cNvPr id="508" name="Google Shape;508;p35"/>
            <p:cNvSpPr txBox="1"/>
            <p:nvPr/>
          </p:nvSpPr>
          <p:spPr>
            <a:xfrm>
              <a:off x="0" y="-38100"/>
              <a:ext cx="4816593" cy="40604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grpSp>
      <p:sp>
        <p:nvSpPr>
          <p:cNvPr id="509" name="Google Shape;509;p35"/>
          <p:cNvSpPr txBox="1"/>
          <p:nvPr/>
        </p:nvSpPr>
        <p:spPr>
          <a:xfrm>
            <a:off x="5138056" y="495300"/>
            <a:ext cx="10406743" cy="1797159"/>
          </a:xfrm>
          <a:prstGeom prst="rect">
            <a:avLst/>
          </a:prstGeom>
          <a:noFill/>
          <a:ln>
            <a:noFill/>
          </a:ln>
        </p:spPr>
        <p:txBody>
          <a:bodyPr spcFirstLastPara="1" wrap="square" lIns="0" tIns="0" rIns="0" bIns="0" anchor="t" anchorCtr="0">
            <a:spAutoFit/>
          </a:bodyPr>
          <a:lstStyle/>
          <a:p>
            <a:pPr lvl="1" algn="just">
              <a:lnSpc>
                <a:spcPct val="147450"/>
              </a:lnSpc>
              <a:buSzPts val="3932"/>
            </a:pPr>
            <a:r>
              <a:rPr lang="en-US" sz="3932" b="1" dirty="0" err="1"/>
              <a:t>Aktivitet</a:t>
            </a:r>
            <a:r>
              <a:rPr lang="en-US" sz="3932" b="1" dirty="0"/>
              <a:t> 2: </a:t>
            </a:r>
            <a:r>
              <a:rPr lang="en-US" sz="3932" b="1" dirty="0" err="1"/>
              <a:t>Planeringsövning</a:t>
            </a:r>
            <a:endParaRPr lang="en-US" sz="3932" b="1" dirty="0"/>
          </a:p>
          <a:p>
            <a:pPr marL="0" marR="0" lvl="1" indent="0" algn="just" rtl="0">
              <a:lnSpc>
                <a:spcPct val="150000"/>
              </a:lnSpc>
              <a:spcBef>
                <a:spcPts val="0"/>
              </a:spcBef>
              <a:spcAft>
                <a:spcPts val="0"/>
              </a:spcAft>
              <a:buClr>
                <a:schemeClr val="dk1"/>
              </a:buClr>
              <a:buSzPts val="3932"/>
              <a:buFont typeface="Calibri"/>
              <a:buNone/>
            </a:pPr>
            <a:endParaRPr sz="3932" b="1" i="0" u="none" strike="noStrike" cap="none" dirty="0">
              <a:solidFill>
                <a:srgbClr val="000000"/>
              </a:solidFill>
              <a:latin typeface="Arial"/>
              <a:ea typeface="Arial"/>
              <a:cs typeface="Arial"/>
              <a:sym typeface="Arial"/>
            </a:endParaRPr>
          </a:p>
        </p:txBody>
      </p:sp>
      <p:cxnSp>
        <p:nvCxnSpPr>
          <p:cNvPr id="510" name="Google Shape;510;p35"/>
          <p:cNvCxnSpPr/>
          <p:nvPr/>
        </p:nvCxnSpPr>
        <p:spPr>
          <a:xfrm rot="10800000" flipH="1">
            <a:off x="3810000" y="1196337"/>
            <a:ext cx="9628318" cy="38100"/>
          </a:xfrm>
          <a:prstGeom prst="straightConnector1">
            <a:avLst/>
          </a:prstGeom>
          <a:noFill/>
          <a:ln w="38100" cap="flat" cmpd="sng">
            <a:solidFill>
              <a:srgbClr val="000000"/>
            </a:solidFill>
            <a:prstDash val="solid"/>
            <a:round/>
            <a:headEnd type="none" w="sm" len="sm"/>
            <a:tailEnd type="none" w="sm" len="sm"/>
          </a:ln>
        </p:spPr>
      </p:cxnSp>
      <p:sp>
        <p:nvSpPr>
          <p:cNvPr id="511" name="Google Shape;511;p35"/>
          <p:cNvSpPr/>
          <p:nvPr/>
        </p:nvSpPr>
        <p:spPr>
          <a:xfrm>
            <a:off x="381000" y="1638300"/>
            <a:ext cx="17678400" cy="4524275"/>
          </a:xfrm>
          <a:prstGeom prst="rect">
            <a:avLst/>
          </a:prstGeom>
          <a:noFill/>
          <a:ln>
            <a:noFill/>
          </a:ln>
        </p:spPr>
        <p:txBody>
          <a:bodyPr spcFirstLastPara="1" wrap="square" lIns="91425" tIns="45700" rIns="91425" bIns="45700" anchor="t" anchorCtr="0">
            <a:spAutoFit/>
          </a:bodyPr>
          <a:lstStyle/>
          <a:p>
            <a:r>
              <a:rPr lang="sv-SE" sz="3200" b="1" dirty="0">
                <a:latin typeface="Calibri" panose="020F0502020204030204" pitchFamily="34" charset="0"/>
                <a:cs typeface="Calibri" panose="020F0502020204030204" pitchFamily="34" charset="0"/>
              </a:rPr>
              <a:t>Instruktioner:</a:t>
            </a:r>
            <a:r>
              <a:rPr lang="sv-SE" sz="3200" dirty="0">
                <a:latin typeface="Calibri" panose="020F0502020204030204" pitchFamily="34" charset="0"/>
                <a:cs typeface="Calibri" panose="020F0502020204030204" pitchFamily="34" charset="0"/>
              </a:rPr>
              <a:t/>
            </a:r>
            <a:br>
              <a:rPr lang="sv-SE" sz="3200" dirty="0">
                <a:latin typeface="Calibri" panose="020F0502020204030204" pitchFamily="34" charset="0"/>
                <a:cs typeface="Calibri" panose="020F0502020204030204" pitchFamily="34" charset="0"/>
              </a:rPr>
            </a:br>
            <a:r>
              <a:rPr lang="sv-SE" sz="3200" dirty="0">
                <a:latin typeface="Calibri" panose="020F0502020204030204" pitchFamily="34" charset="0"/>
                <a:cs typeface="Calibri" panose="020F0502020204030204" pitchFamily="34" charset="0"/>
              </a:rPr>
              <a:t>Skissa på en grundläggande plan för ett slutet kretsloppssystem på en medelstor gård. Fokusera på praktiska steg som kan hålla systemet hälsosamt och produktivt</a:t>
            </a:r>
            <a:r>
              <a:rPr lang="sv-SE" sz="3200" dirty="0" smtClean="0">
                <a:latin typeface="Calibri" panose="020F0502020204030204" pitchFamily="34" charset="0"/>
                <a:cs typeface="Calibri" panose="020F0502020204030204" pitchFamily="34" charset="0"/>
              </a:rPr>
              <a:t>.</a:t>
            </a:r>
          </a:p>
          <a:p>
            <a:endParaRPr lang="sv-SE" sz="3200" dirty="0">
              <a:latin typeface="Calibri" panose="020F0502020204030204" pitchFamily="34" charset="0"/>
              <a:cs typeface="Calibri" panose="020F0502020204030204" pitchFamily="34" charset="0"/>
            </a:endParaRPr>
          </a:p>
          <a:p>
            <a:r>
              <a:rPr lang="sv-SE" sz="3200" b="1" dirty="0">
                <a:latin typeface="Calibri" panose="020F0502020204030204" pitchFamily="34" charset="0"/>
                <a:cs typeface="Calibri" panose="020F0502020204030204" pitchFamily="34" charset="0"/>
              </a:rPr>
              <a:t>Steg för att slutföra planen:</a:t>
            </a:r>
            <a:endParaRPr lang="sv-SE" sz="3200" dirty="0">
              <a:latin typeface="Calibri" panose="020F0502020204030204" pitchFamily="34" charset="0"/>
              <a:cs typeface="Calibri" panose="020F0502020204030204" pitchFamily="34" charset="0"/>
            </a:endParaRPr>
          </a:p>
          <a:p>
            <a:pPr>
              <a:buFont typeface="+mj-lt"/>
              <a:buAutoNum type="arabicPeriod"/>
            </a:pPr>
            <a:r>
              <a:rPr lang="sv-SE" sz="3200" dirty="0">
                <a:latin typeface="Calibri" panose="020F0502020204030204" pitchFamily="34" charset="0"/>
                <a:cs typeface="Calibri" panose="020F0502020204030204" pitchFamily="34" charset="0"/>
              </a:rPr>
              <a:t>Välj </a:t>
            </a:r>
            <a:r>
              <a:rPr lang="sv-SE" sz="3200" b="1" dirty="0">
                <a:latin typeface="Calibri" panose="020F0502020204030204" pitchFamily="34" charset="0"/>
                <a:cs typeface="Calibri" panose="020F0502020204030204" pitchFamily="34" charset="0"/>
              </a:rPr>
              <a:t>ett huvudområde </a:t>
            </a:r>
            <a:r>
              <a:rPr lang="sv-SE" sz="3200" dirty="0">
                <a:latin typeface="Calibri" panose="020F0502020204030204" pitchFamily="34" charset="0"/>
                <a:cs typeface="Calibri" panose="020F0502020204030204" pitchFamily="34" charset="0"/>
              </a:rPr>
              <a:t>att fokusera på (t.ex. kompostering).</a:t>
            </a:r>
          </a:p>
          <a:p>
            <a:pPr>
              <a:buFont typeface="+mj-lt"/>
              <a:buAutoNum type="arabicPeriod"/>
            </a:pPr>
            <a:r>
              <a:rPr lang="sv-SE" sz="3200" dirty="0">
                <a:latin typeface="Calibri" panose="020F0502020204030204" pitchFamily="34" charset="0"/>
                <a:cs typeface="Calibri" panose="020F0502020204030204" pitchFamily="34" charset="0"/>
              </a:rPr>
              <a:t>Skriv en </a:t>
            </a:r>
            <a:r>
              <a:rPr lang="sv-SE" sz="3200" b="1" dirty="0">
                <a:latin typeface="Calibri" panose="020F0502020204030204" pitchFamily="34" charset="0"/>
                <a:cs typeface="Calibri" panose="020F0502020204030204" pitchFamily="34" charset="0"/>
              </a:rPr>
              <a:t>enkel åtgärd </a:t>
            </a:r>
            <a:r>
              <a:rPr lang="sv-SE" sz="3200" dirty="0">
                <a:latin typeface="Calibri" panose="020F0502020204030204" pitchFamily="34" charset="0"/>
                <a:cs typeface="Calibri" panose="020F0502020204030204" pitchFamily="34" charset="0"/>
              </a:rPr>
              <a:t>för området (t.ex. bygga en komposthög).</a:t>
            </a:r>
          </a:p>
          <a:p>
            <a:pPr>
              <a:buFont typeface="+mj-lt"/>
              <a:buAutoNum type="arabicPeriod"/>
            </a:pPr>
            <a:r>
              <a:rPr lang="sv-SE" sz="3200" dirty="0">
                <a:latin typeface="Calibri" panose="020F0502020204030204" pitchFamily="34" charset="0"/>
                <a:cs typeface="Calibri" panose="020F0502020204030204" pitchFamily="34" charset="0"/>
              </a:rPr>
              <a:t>Ange en </a:t>
            </a:r>
            <a:r>
              <a:rPr lang="sv-SE" sz="3200" b="1" dirty="0">
                <a:latin typeface="Calibri" panose="020F0502020204030204" pitchFamily="34" charset="0"/>
                <a:cs typeface="Calibri" panose="020F0502020204030204" pitchFamily="34" charset="0"/>
              </a:rPr>
              <a:t>grundläggande</a:t>
            </a:r>
            <a:r>
              <a:rPr lang="sv-SE" sz="3200" dirty="0">
                <a:latin typeface="Calibri" panose="020F0502020204030204" pitchFamily="34" charset="0"/>
                <a:cs typeface="Calibri" panose="020F0502020204030204" pitchFamily="34" charset="0"/>
              </a:rPr>
              <a:t> tidsram (t.ex. "var tredje vecka").</a:t>
            </a:r>
          </a:p>
          <a:p>
            <a:pPr marL="0" marR="0" lvl="0" indent="0" algn="l" rtl="0">
              <a:lnSpc>
                <a:spcPct val="100000"/>
              </a:lnSpc>
              <a:spcBef>
                <a:spcPts val="0"/>
              </a:spcBef>
              <a:spcAft>
                <a:spcPts val="0"/>
              </a:spcAft>
              <a:buClr>
                <a:schemeClr val="dk1"/>
              </a:buClr>
              <a:buSzPts val="3200"/>
              <a:buFont typeface="Calibri"/>
              <a:buNone/>
            </a:pPr>
            <a:endParaRPr sz="3200" b="0" i="0" u="none" strike="noStrike" cap="none" dirty="0">
              <a:solidFill>
                <a:srgbClr val="000000"/>
              </a:solidFill>
              <a:latin typeface="Calibri" panose="020F0502020204030204" pitchFamily="34" charset="0"/>
              <a:ea typeface="Calibri"/>
              <a:cs typeface="Calibri" panose="020F0502020204030204" pitchFamily="34" charset="0"/>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85BE77"/>
        </a:solidFill>
        <a:effectLst/>
      </p:bgPr>
    </p:bg>
    <p:spTree>
      <p:nvGrpSpPr>
        <p:cNvPr id="1" name="Shape 515"/>
        <p:cNvGrpSpPr/>
        <p:nvPr/>
      </p:nvGrpSpPr>
      <p:grpSpPr>
        <a:xfrm>
          <a:off x="0" y="0"/>
          <a:ext cx="0" cy="0"/>
          <a:chOff x="0" y="0"/>
          <a:chExt cx="0" cy="0"/>
        </a:xfrm>
      </p:grpSpPr>
      <p:grpSp>
        <p:nvGrpSpPr>
          <p:cNvPr id="516" name="Google Shape;516;p36"/>
          <p:cNvGrpSpPr/>
          <p:nvPr/>
        </p:nvGrpSpPr>
        <p:grpSpPr>
          <a:xfrm>
            <a:off x="0" y="8745297"/>
            <a:ext cx="18288000" cy="1541703"/>
            <a:chOff x="0" y="-38100"/>
            <a:chExt cx="4816593" cy="406045"/>
          </a:xfrm>
        </p:grpSpPr>
        <p:sp>
          <p:nvSpPr>
            <p:cNvPr id="517" name="Google Shape;517;p36"/>
            <p:cNvSpPr/>
            <p:nvPr/>
          </p:nvSpPr>
          <p:spPr>
            <a:xfrm>
              <a:off x="0" y="0"/>
              <a:ext cx="4816592" cy="367945"/>
            </a:xfrm>
            <a:custGeom>
              <a:avLst/>
              <a:gdLst/>
              <a:ahLst/>
              <a:cxnLst/>
              <a:rect l="l" t="t" r="r" b="b"/>
              <a:pathLst>
                <a:path w="4816592" h="367945" extrusionOk="0">
                  <a:moveTo>
                    <a:pt x="0" y="0"/>
                  </a:moveTo>
                  <a:lnTo>
                    <a:pt x="4816592" y="0"/>
                  </a:lnTo>
                  <a:lnTo>
                    <a:pt x="4816592" y="367945"/>
                  </a:lnTo>
                  <a:lnTo>
                    <a:pt x="0" y="367945"/>
                  </a:lnTo>
                  <a:close/>
                </a:path>
              </a:pathLst>
            </a:custGeom>
            <a:solidFill>
              <a:srgbClr val="C5E7B0"/>
            </a:solidFill>
            <a:ln>
              <a:noFill/>
            </a:ln>
          </p:spPr>
        </p:sp>
        <p:sp>
          <p:nvSpPr>
            <p:cNvPr id="518" name="Google Shape;518;p36"/>
            <p:cNvSpPr txBox="1"/>
            <p:nvPr/>
          </p:nvSpPr>
          <p:spPr>
            <a:xfrm>
              <a:off x="0" y="-38100"/>
              <a:ext cx="4816593" cy="40604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grpSp>
      <p:sp>
        <p:nvSpPr>
          <p:cNvPr id="519" name="Google Shape;519;p36"/>
          <p:cNvSpPr txBox="1"/>
          <p:nvPr/>
        </p:nvSpPr>
        <p:spPr>
          <a:xfrm>
            <a:off x="5486400" y="495300"/>
            <a:ext cx="10058400" cy="1815369"/>
          </a:xfrm>
          <a:prstGeom prst="rect">
            <a:avLst/>
          </a:prstGeom>
          <a:noFill/>
          <a:ln>
            <a:noFill/>
          </a:ln>
        </p:spPr>
        <p:txBody>
          <a:bodyPr spcFirstLastPara="1" wrap="square" lIns="0" tIns="0" rIns="0" bIns="0" anchor="t" anchorCtr="0">
            <a:spAutoFit/>
          </a:bodyPr>
          <a:lstStyle/>
          <a:p>
            <a:pPr lvl="1" algn="just">
              <a:lnSpc>
                <a:spcPct val="150000"/>
              </a:lnSpc>
              <a:buSzPts val="3932"/>
            </a:pPr>
            <a:r>
              <a:rPr lang="en-US" sz="3932" b="1" dirty="0" err="1"/>
              <a:t>Aktivitet</a:t>
            </a:r>
            <a:r>
              <a:rPr lang="en-US" sz="3932" b="1" dirty="0"/>
              <a:t> 2: </a:t>
            </a:r>
            <a:r>
              <a:rPr lang="en-US" sz="3932" b="1" dirty="0" err="1"/>
              <a:t>Planeringsövning</a:t>
            </a:r>
            <a:endParaRPr lang="en-US" sz="3932" b="1" dirty="0"/>
          </a:p>
          <a:p>
            <a:pPr lvl="1" algn="just">
              <a:lnSpc>
                <a:spcPct val="150000"/>
              </a:lnSpc>
              <a:buSzPts val="3932"/>
            </a:pPr>
            <a:endParaRPr lang="en-US" sz="3932" b="1" dirty="0"/>
          </a:p>
        </p:txBody>
      </p:sp>
      <p:cxnSp>
        <p:nvCxnSpPr>
          <p:cNvPr id="520" name="Google Shape;520;p36"/>
          <p:cNvCxnSpPr/>
          <p:nvPr/>
        </p:nvCxnSpPr>
        <p:spPr>
          <a:xfrm rot="10800000" flipH="1">
            <a:off x="3810000" y="1196337"/>
            <a:ext cx="9628318" cy="38100"/>
          </a:xfrm>
          <a:prstGeom prst="straightConnector1">
            <a:avLst/>
          </a:prstGeom>
          <a:noFill/>
          <a:ln w="38100" cap="flat" cmpd="sng">
            <a:solidFill>
              <a:srgbClr val="000000"/>
            </a:solidFill>
            <a:prstDash val="solid"/>
            <a:round/>
            <a:headEnd type="none" w="sm" len="sm"/>
            <a:tailEnd type="none" w="sm" len="sm"/>
          </a:ln>
        </p:spPr>
      </p:cxnSp>
      <p:graphicFrame>
        <p:nvGraphicFramePr>
          <p:cNvPr id="521" name="Google Shape;521;p36"/>
          <p:cNvGraphicFramePr/>
          <p:nvPr>
            <p:extLst>
              <p:ext uri="{D42A27DB-BD31-4B8C-83A1-F6EECF244321}">
                <p14:modId xmlns:p14="http://schemas.microsoft.com/office/powerpoint/2010/main" val="2543483552"/>
              </p:ext>
            </p:extLst>
          </p:nvPr>
        </p:nvGraphicFramePr>
        <p:xfrm>
          <a:off x="438462" y="2831747"/>
          <a:ext cx="14401800" cy="4732880"/>
        </p:xfrm>
        <a:graphic>
          <a:graphicData uri="http://schemas.openxmlformats.org/drawingml/2006/table">
            <a:tbl>
              <a:tblPr>
                <a:noFill/>
                <a:tableStyleId>{9FE2179C-8F19-48AC-B781-2FE3B4BFEB97}</a:tableStyleId>
              </a:tblPr>
              <a:tblGrid>
                <a:gridCol w="3507896">
                  <a:extLst>
                    <a:ext uri="{9D8B030D-6E8A-4147-A177-3AD203B41FA5}">
                      <a16:colId xmlns:a16="http://schemas.microsoft.com/office/drawing/2014/main" val="20000"/>
                    </a:ext>
                  </a:extLst>
                </a:gridCol>
                <a:gridCol w="7098631">
                  <a:extLst>
                    <a:ext uri="{9D8B030D-6E8A-4147-A177-3AD203B41FA5}">
                      <a16:colId xmlns:a16="http://schemas.microsoft.com/office/drawing/2014/main" val="20001"/>
                    </a:ext>
                  </a:extLst>
                </a:gridCol>
                <a:gridCol w="3795273">
                  <a:extLst>
                    <a:ext uri="{9D8B030D-6E8A-4147-A177-3AD203B41FA5}">
                      <a16:colId xmlns:a16="http://schemas.microsoft.com/office/drawing/2014/main" val="20002"/>
                    </a:ext>
                  </a:extLst>
                </a:gridCol>
              </a:tblGrid>
              <a:tr h="564825">
                <a:tc>
                  <a:txBody>
                    <a:bodyPr/>
                    <a:lstStyle/>
                    <a:p>
                      <a:pPr marL="0" marR="0" lvl="0" indent="0" algn="l" rtl="0">
                        <a:spcBef>
                          <a:spcPts val="0"/>
                        </a:spcBef>
                        <a:spcAft>
                          <a:spcPts val="0"/>
                        </a:spcAft>
                        <a:buNone/>
                      </a:pPr>
                      <a:r>
                        <a:rPr lang="en-US" sz="2800" u="none" strike="noStrike" cap="none" dirty="0" err="1" smtClean="0"/>
                        <a:t>Kompostering</a:t>
                      </a:r>
                      <a:r>
                        <a:rPr lang="en-US" sz="2800" u="none" strike="noStrike" cap="none" dirty="0" smtClean="0"/>
                        <a:t> </a:t>
                      </a:r>
                      <a:endParaRPr dirty="0"/>
                    </a:p>
                  </a:txBody>
                  <a:tcPr marL="91450" marR="91450" marT="45725" marB="45725" anchor="ctr"/>
                </a:tc>
                <a:tc>
                  <a:txBody>
                    <a:bodyPr/>
                    <a:lstStyle/>
                    <a:p>
                      <a:pPr marL="0" marR="0" lvl="0" indent="0" algn="l" rtl="0">
                        <a:spcBef>
                          <a:spcPts val="0"/>
                        </a:spcBef>
                        <a:spcAft>
                          <a:spcPts val="0"/>
                        </a:spcAft>
                        <a:buNone/>
                      </a:pPr>
                      <a:r>
                        <a:rPr lang="sv-SE" sz="2800" dirty="0" smtClean="0"/>
                        <a:t>Åtgärd</a:t>
                      </a:r>
                      <a:endParaRPr dirty="0"/>
                    </a:p>
                  </a:txBody>
                  <a:tcPr marL="91450" marR="91450" marT="45725" marB="45725" anchor="ctr"/>
                </a:tc>
                <a:tc>
                  <a:txBody>
                    <a:bodyPr/>
                    <a:lstStyle/>
                    <a:p>
                      <a:pPr marL="0" marR="0" lvl="0" indent="0" algn="l" rtl="0">
                        <a:spcBef>
                          <a:spcPts val="0"/>
                        </a:spcBef>
                        <a:spcAft>
                          <a:spcPts val="0"/>
                        </a:spcAft>
                        <a:buNone/>
                      </a:pPr>
                      <a:r>
                        <a:rPr lang="en-US" sz="2800" dirty="0" err="1" smtClean="0"/>
                        <a:t>När</a:t>
                      </a:r>
                      <a:r>
                        <a:rPr lang="en-US" sz="2800" dirty="0" smtClean="0"/>
                        <a:t>?</a:t>
                      </a:r>
                      <a:endParaRPr dirty="0"/>
                    </a:p>
                  </a:txBody>
                  <a:tcPr marL="91450" marR="91450" marT="45725" marB="45725" anchor="ctr"/>
                </a:tc>
                <a:extLst>
                  <a:ext uri="{0D108BD9-81ED-4DB2-BD59-A6C34878D82A}">
                    <a16:rowId xmlns:a16="http://schemas.microsoft.com/office/drawing/2014/main" val="10000"/>
                  </a:ext>
                </a:extLst>
              </a:tr>
              <a:tr h="1455325">
                <a:tc>
                  <a:txBody>
                    <a:bodyPr/>
                    <a:lstStyle/>
                    <a:p>
                      <a:pPr marL="0" marR="0" lvl="0" indent="0" algn="l" rtl="0">
                        <a:spcBef>
                          <a:spcPts val="0"/>
                        </a:spcBef>
                        <a:spcAft>
                          <a:spcPts val="0"/>
                        </a:spcAft>
                        <a:buNone/>
                      </a:pPr>
                      <a:r>
                        <a:rPr lang="en-US" sz="2800" dirty="0" err="1" smtClean="0"/>
                        <a:t>Kompostprocessen</a:t>
                      </a:r>
                      <a:endParaRPr dirty="0"/>
                    </a:p>
                  </a:txBody>
                  <a:tcPr marL="91450" marR="91450" marT="45725" marB="45725" anchor="ctr"/>
                </a:tc>
                <a:tc>
                  <a:txBody>
                    <a:bodyPr/>
                    <a:lstStyle/>
                    <a:p>
                      <a:pPr marL="0" marR="0" lvl="0" indent="0" algn="l" rtl="0">
                        <a:spcBef>
                          <a:spcPts val="0"/>
                        </a:spcBef>
                        <a:spcAft>
                          <a:spcPts val="0"/>
                        </a:spcAft>
                        <a:buNone/>
                      </a:pPr>
                      <a:r>
                        <a:rPr lang="sv-SE" sz="2800" dirty="0" smtClean="0"/>
                        <a:t>Exempel: Hur man bygger en komposthög.</a:t>
                      </a:r>
                      <a:endParaRPr dirty="0"/>
                    </a:p>
                  </a:txBody>
                  <a:tcPr marL="91450" marR="91450" marT="45725" marB="45725" anchor="ctr"/>
                </a:tc>
                <a:tc>
                  <a:txBody>
                    <a:bodyPr/>
                    <a:lstStyle/>
                    <a:p>
                      <a:pPr marL="0" marR="0" lvl="0" indent="0" algn="l" rtl="0">
                        <a:spcBef>
                          <a:spcPts val="0"/>
                        </a:spcBef>
                        <a:spcAft>
                          <a:spcPts val="0"/>
                        </a:spcAft>
                        <a:buNone/>
                      </a:pPr>
                      <a:r>
                        <a:rPr lang="sv-SE" sz="2800" dirty="0" smtClean="0"/>
                        <a:t>Exempel: Våren</a:t>
                      </a:r>
                      <a:endParaRPr dirty="0"/>
                    </a:p>
                  </a:txBody>
                  <a:tcPr marL="91450" marR="91450" marT="45725" marB="45725" anchor="ctr"/>
                </a:tc>
                <a:extLst>
                  <a:ext uri="{0D108BD9-81ED-4DB2-BD59-A6C34878D82A}">
                    <a16:rowId xmlns:a16="http://schemas.microsoft.com/office/drawing/2014/main" val="10001"/>
                  </a:ext>
                </a:extLst>
              </a:tr>
              <a:tr h="1911900">
                <a:tc>
                  <a:txBody>
                    <a:bodyPr/>
                    <a:lstStyle/>
                    <a:p>
                      <a:pPr marL="0" marR="0" lvl="0" indent="0" algn="l" rtl="0">
                        <a:spcBef>
                          <a:spcPts val="0"/>
                        </a:spcBef>
                        <a:spcAft>
                          <a:spcPts val="0"/>
                        </a:spcAft>
                        <a:buNone/>
                      </a:pPr>
                      <a:r>
                        <a:rPr lang="en-US" sz="2800" dirty="0" err="1" smtClean="0"/>
                        <a:t>Vad</a:t>
                      </a:r>
                      <a:r>
                        <a:rPr lang="en-US" sz="2800" dirty="0" smtClean="0"/>
                        <a:t> </a:t>
                      </a:r>
                      <a:r>
                        <a:rPr lang="en-US" sz="2800" dirty="0" err="1" smtClean="0"/>
                        <a:t>händer</a:t>
                      </a:r>
                      <a:r>
                        <a:rPr lang="en-US" sz="2800" dirty="0" smtClean="0"/>
                        <a:t> i </a:t>
                      </a:r>
                      <a:r>
                        <a:rPr lang="en-US" sz="2800" dirty="0" err="1" smtClean="0"/>
                        <a:t>högen</a:t>
                      </a:r>
                      <a:endParaRPr dirty="0"/>
                    </a:p>
                  </a:txBody>
                  <a:tcPr marL="91450" marR="91450" marT="45725" marB="45725" anchor="ctr"/>
                </a:tc>
                <a:tc>
                  <a:txBody>
                    <a:bodyPr/>
                    <a:lstStyle/>
                    <a:p>
                      <a:r>
                        <a:rPr lang="sv-SE" sz="2800" b="1" dirty="0" smtClean="0"/>
                        <a:t>Övervakning av de tre </a:t>
                      </a:r>
                      <a:r>
                        <a:rPr lang="sv-SE" sz="2800" b="1" dirty="0" err="1" smtClean="0"/>
                        <a:t>huvudfaserna</a:t>
                      </a:r>
                      <a:r>
                        <a:rPr lang="sv-SE" sz="2800" b="1" dirty="0" smtClean="0"/>
                        <a:t>:</a:t>
                      </a:r>
                      <a:endParaRPr lang="sv-SE" sz="2800" dirty="0" smtClean="0"/>
                    </a:p>
                    <a:p>
                      <a:r>
                        <a:rPr lang="sv-SE" sz="2800" dirty="0" smtClean="0"/>
                        <a:t>Uppvärmning</a:t>
                      </a:r>
                    </a:p>
                    <a:p>
                      <a:r>
                        <a:rPr lang="sv-SE" sz="2800" dirty="0" smtClean="0"/>
                        <a:t>Nedkylning</a:t>
                      </a:r>
                    </a:p>
                    <a:p>
                      <a:r>
                        <a:rPr lang="sv-SE" sz="2800" dirty="0" smtClean="0"/>
                        <a:t>Mognad</a:t>
                      </a:r>
                    </a:p>
                    <a:p>
                      <a:pPr marL="0" marR="0" lvl="0" indent="0" algn="l" rtl="0">
                        <a:spcBef>
                          <a:spcPts val="0"/>
                        </a:spcBef>
                        <a:spcAft>
                          <a:spcPts val="0"/>
                        </a:spcAft>
                        <a:buNone/>
                      </a:pPr>
                      <a:endParaRPr dirty="0"/>
                    </a:p>
                    <a:p>
                      <a:pPr marL="0" marR="0" lvl="0" indent="0" algn="l" rtl="0">
                        <a:spcBef>
                          <a:spcPts val="0"/>
                        </a:spcBef>
                        <a:spcAft>
                          <a:spcPts val="0"/>
                        </a:spcAft>
                        <a:buNone/>
                      </a:pPr>
                      <a:r>
                        <a:rPr lang="en-US" sz="1800" b="0" i="0" dirty="0">
                          <a:solidFill>
                            <a:schemeClr val="dk1"/>
                          </a:solidFill>
                          <a:latin typeface="Calibri"/>
                          <a:ea typeface="Calibri"/>
                          <a:cs typeface="Calibri"/>
                          <a:sym typeface="Calibri"/>
                        </a:rPr>
                        <a:t/>
                      </a:r>
                      <a:br>
                        <a:rPr lang="en-US" sz="1800" b="0" i="0" dirty="0">
                          <a:solidFill>
                            <a:schemeClr val="dk1"/>
                          </a:solidFill>
                          <a:latin typeface="Calibri"/>
                          <a:ea typeface="Calibri"/>
                          <a:cs typeface="Calibri"/>
                          <a:sym typeface="Calibri"/>
                        </a:rPr>
                      </a:br>
                      <a:endParaRPr sz="2800" dirty="0"/>
                    </a:p>
                  </a:txBody>
                  <a:tcPr marL="91450" marR="91450" marT="45725" marB="45725" anchor="ctr"/>
                </a:tc>
                <a:tc>
                  <a:txBody>
                    <a:bodyPr/>
                    <a:lstStyle/>
                    <a:p>
                      <a:pPr marL="0" marR="0" lvl="0" indent="0" algn="l" rtl="0">
                        <a:spcBef>
                          <a:spcPts val="0"/>
                        </a:spcBef>
                        <a:spcAft>
                          <a:spcPts val="0"/>
                        </a:spcAft>
                        <a:buNone/>
                      </a:pPr>
                      <a:r>
                        <a:rPr lang="en-US" sz="2800" dirty="0" err="1" smtClean="0"/>
                        <a:t>Exempel</a:t>
                      </a:r>
                      <a:r>
                        <a:rPr lang="en-US" sz="2800" dirty="0" smtClean="0"/>
                        <a:t>: </a:t>
                      </a:r>
                      <a:r>
                        <a:rPr lang="sv-SE" sz="2800" b="0" dirty="0" smtClean="0"/>
                        <a:t>Hur ofta?</a:t>
                      </a:r>
                      <a:r>
                        <a:rPr lang="sv-SE" sz="2800" b="0" baseline="0" dirty="0" smtClean="0"/>
                        <a:t> </a:t>
                      </a:r>
                      <a:r>
                        <a:rPr lang="sv-SE" sz="2800" dirty="0" smtClean="0"/>
                        <a:t>Var tredje vecka</a:t>
                      </a:r>
                      <a:endParaRPr dirty="0"/>
                    </a:p>
                  </a:txBody>
                  <a:tcPr marL="91450" marR="91450" marT="45725" marB="45725" anchor="ctr"/>
                </a:tc>
                <a:extLst>
                  <a:ext uri="{0D108BD9-81ED-4DB2-BD59-A6C34878D82A}">
                    <a16:rowId xmlns:a16="http://schemas.microsoft.com/office/drawing/2014/main" val="10002"/>
                  </a:ext>
                </a:extLst>
              </a:tr>
            </a:tbl>
          </a:graphicData>
        </a:graphic>
      </p:graphicFrame>
      <p:sp>
        <p:nvSpPr>
          <p:cNvPr id="522" name="Google Shape;522;p36"/>
          <p:cNvSpPr/>
          <p:nvPr/>
        </p:nvSpPr>
        <p:spPr>
          <a:xfrm>
            <a:off x="457200" y="2000770"/>
            <a:ext cx="5269832" cy="523180"/>
          </a:xfrm>
          <a:prstGeom prst="rect">
            <a:avLst/>
          </a:prstGeom>
          <a:noFill/>
          <a:ln>
            <a:noFill/>
          </a:ln>
        </p:spPr>
        <p:txBody>
          <a:bodyPr spcFirstLastPara="1" wrap="square" lIns="91425" tIns="45700" rIns="91425" bIns="45700" anchor="ctr" anchorCtr="0">
            <a:spAutoFit/>
          </a:bodyPr>
          <a:lstStyle/>
          <a:p>
            <a:pPr lvl="0">
              <a:buSzPts val="2800"/>
            </a:pPr>
            <a:r>
              <a:rPr lang="en-US" sz="2800" b="1" dirty="0" err="1"/>
              <a:t>Komposteringsprinciper</a:t>
            </a:r>
            <a:endParaRPr sz="4000" b="0" i="0" u="none" strike="noStrike" cap="none" dirty="0">
              <a:solidFill>
                <a:srgbClr val="000000"/>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E6F6DC"/>
        </a:solidFill>
        <a:effectLst/>
      </p:bgPr>
    </p:bg>
    <p:spTree>
      <p:nvGrpSpPr>
        <p:cNvPr id="1" name="Shape 526"/>
        <p:cNvGrpSpPr/>
        <p:nvPr/>
      </p:nvGrpSpPr>
      <p:grpSpPr>
        <a:xfrm>
          <a:off x="0" y="0"/>
          <a:ext cx="0" cy="0"/>
          <a:chOff x="0" y="0"/>
          <a:chExt cx="0" cy="0"/>
        </a:xfrm>
      </p:grpSpPr>
      <p:grpSp>
        <p:nvGrpSpPr>
          <p:cNvPr id="527" name="Google Shape;527;p37"/>
          <p:cNvGrpSpPr/>
          <p:nvPr/>
        </p:nvGrpSpPr>
        <p:grpSpPr>
          <a:xfrm>
            <a:off x="1028700" y="549035"/>
            <a:ext cx="15924204" cy="8795762"/>
            <a:chOff x="0" y="-38100"/>
            <a:chExt cx="4194029" cy="2316579"/>
          </a:xfrm>
        </p:grpSpPr>
        <p:sp>
          <p:nvSpPr>
            <p:cNvPr id="528" name="Google Shape;528;p37"/>
            <p:cNvSpPr/>
            <p:nvPr/>
          </p:nvSpPr>
          <p:spPr>
            <a:xfrm>
              <a:off x="0" y="0"/>
              <a:ext cx="4194029" cy="2278479"/>
            </a:xfrm>
            <a:custGeom>
              <a:avLst/>
              <a:gdLst/>
              <a:ahLst/>
              <a:cxnLst/>
              <a:rect l="l" t="t" r="r" b="b"/>
              <a:pathLst>
                <a:path w="4194029" h="2278479" extrusionOk="0">
                  <a:moveTo>
                    <a:pt x="24795" y="0"/>
                  </a:moveTo>
                  <a:lnTo>
                    <a:pt x="4169234" y="0"/>
                  </a:lnTo>
                  <a:cubicBezTo>
                    <a:pt x="4175811" y="0"/>
                    <a:pt x="4182117" y="2612"/>
                    <a:pt x="4186767" y="7262"/>
                  </a:cubicBezTo>
                  <a:cubicBezTo>
                    <a:pt x="4191417" y="11912"/>
                    <a:pt x="4194029" y="18219"/>
                    <a:pt x="4194029" y="24795"/>
                  </a:cubicBezTo>
                  <a:lnTo>
                    <a:pt x="4194029" y="2253685"/>
                  </a:lnTo>
                  <a:cubicBezTo>
                    <a:pt x="4194029" y="2260260"/>
                    <a:pt x="4191417" y="2266567"/>
                    <a:pt x="4186767" y="2271217"/>
                  </a:cubicBezTo>
                  <a:cubicBezTo>
                    <a:pt x="4182117" y="2275867"/>
                    <a:pt x="4175811" y="2278479"/>
                    <a:pt x="4169234" y="2278479"/>
                  </a:cubicBezTo>
                  <a:lnTo>
                    <a:pt x="24795" y="2278479"/>
                  </a:lnTo>
                  <a:cubicBezTo>
                    <a:pt x="18219" y="2278479"/>
                    <a:pt x="11912" y="2275867"/>
                    <a:pt x="7262" y="2271217"/>
                  </a:cubicBezTo>
                  <a:cubicBezTo>
                    <a:pt x="2612" y="2266567"/>
                    <a:pt x="0" y="2260260"/>
                    <a:pt x="0" y="2253685"/>
                  </a:cubicBezTo>
                  <a:lnTo>
                    <a:pt x="0" y="24795"/>
                  </a:lnTo>
                  <a:cubicBezTo>
                    <a:pt x="0" y="18219"/>
                    <a:pt x="2612" y="11912"/>
                    <a:pt x="7262" y="7262"/>
                  </a:cubicBezTo>
                  <a:cubicBezTo>
                    <a:pt x="11912" y="2612"/>
                    <a:pt x="18219" y="0"/>
                    <a:pt x="24795" y="0"/>
                  </a:cubicBezTo>
                  <a:close/>
                </a:path>
              </a:pathLst>
            </a:custGeom>
            <a:solidFill>
              <a:srgbClr val="7BB0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37"/>
            <p:cNvSpPr txBox="1"/>
            <p:nvPr/>
          </p:nvSpPr>
          <p:spPr>
            <a:xfrm>
              <a:off x="0" y="-38100"/>
              <a:ext cx="4194029" cy="2316579"/>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530" name="Google Shape;530;p37"/>
          <p:cNvSpPr txBox="1"/>
          <p:nvPr/>
        </p:nvSpPr>
        <p:spPr>
          <a:xfrm>
            <a:off x="1921424" y="3257945"/>
            <a:ext cx="14445152" cy="2954655"/>
          </a:xfrm>
          <a:prstGeom prst="rect">
            <a:avLst/>
          </a:prstGeom>
          <a:noFill/>
          <a:ln>
            <a:noFill/>
          </a:ln>
        </p:spPr>
        <p:txBody>
          <a:bodyPr spcFirstLastPara="1" wrap="square" lIns="0" tIns="0" rIns="0" bIns="0" anchor="t" anchorCtr="0">
            <a:spAutoFit/>
          </a:bodyPr>
          <a:lstStyle/>
          <a:p>
            <a:r>
              <a:rPr lang="sv-SE" sz="3200" b="1" dirty="0" err="1">
                <a:latin typeface="Calibri" panose="020F0502020204030204" pitchFamily="34" charset="0"/>
                <a:cs typeface="Calibri" panose="020F0502020204030204" pitchFamily="34" charset="0"/>
              </a:rPr>
              <a:t>Quiz-slide</a:t>
            </a:r>
            <a:r>
              <a:rPr lang="sv-SE" sz="3200" b="1" dirty="0">
                <a:latin typeface="Calibri" panose="020F0502020204030204" pitchFamily="34" charset="0"/>
                <a:cs typeface="Calibri" panose="020F0502020204030204" pitchFamily="34" charset="0"/>
              </a:rPr>
              <a:t>:</a:t>
            </a:r>
            <a:r>
              <a:rPr lang="sv-SE" sz="3200" dirty="0">
                <a:latin typeface="Calibri" panose="020F0502020204030204" pitchFamily="34" charset="0"/>
                <a:cs typeface="Calibri" panose="020F0502020204030204" pitchFamily="34" charset="0"/>
              </a:rPr>
              <a:t/>
            </a:r>
            <a:br>
              <a:rPr lang="sv-SE" sz="3200" dirty="0">
                <a:latin typeface="Calibri" panose="020F0502020204030204" pitchFamily="34" charset="0"/>
                <a:cs typeface="Calibri" panose="020F0502020204030204" pitchFamily="34" charset="0"/>
              </a:rPr>
            </a:br>
            <a:r>
              <a:rPr lang="sv-SE" sz="3200" dirty="0">
                <a:latin typeface="Calibri" panose="020F0502020204030204" pitchFamily="34" charset="0"/>
                <a:cs typeface="Calibri" panose="020F0502020204030204" pitchFamily="34" charset="0"/>
              </a:rPr>
              <a:t>Inkludera ett kort </a:t>
            </a:r>
            <a:r>
              <a:rPr lang="sv-SE" sz="3200" dirty="0" err="1">
                <a:latin typeface="Calibri" panose="020F0502020204030204" pitchFamily="34" charset="0"/>
                <a:cs typeface="Calibri" panose="020F0502020204030204" pitchFamily="34" charset="0"/>
              </a:rPr>
              <a:t>quiz</a:t>
            </a:r>
            <a:r>
              <a:rPr lang="sv-SE" sz="3200" dirty="0">
                <a:latin typeface="Calibri" panose="020F0502020204030204" pitchFamily="34" charset="0"/>
                <a:cs typeface="Calibri" panose="020F0502020204030204" pitchFamily="34" charset="0"/>
              </a:rPr>
              <a:t> i slutet (3–5 frågor) som täcker huvudkoncepten</a:t>
            </a:r>
            <a:r>
              <a:rPr lang="sv-SE" sz="3200" dirty="0" smtClean="0">
                <a:latin typeface="Calibri" panose="020F0502020204030204" pitchFamily="34" charset="0"/>
                <a:cs typeface="Calibri" panose="020F0502020204030204" pitchFamily="34" charset="0"/>
              </a:rPr>
              <a:t>.</a:t>
            </a:r>
          </a:p>
          <a:p>
            <a:endParaRPr lang="sv-SE" sz="3200" dirty="0">
              <a:latin typeface="Calibri" panose="020F0502020204030204" pitchFamily="34" charset="0"/>
              <a:cs typeface="Calibri" panose="020F0502020204030204" pitchFamily="34" charset="0"/>
            </a:endParaRPr>
          </a:p>
          <a:p>
            <a:r>
              <a:rPr lang="sv-SE" sz="3200" dirty="0">
                <a:latin typeface="Calibri" panose="020F0502020204030204" pitchFamily="34" charset="0"/>
                <a:cs typeface="Calibri" panose="020F0502020204030204" pitchFamily="34" charset="0"/>
              </a:rPr>
              <a:t>Flervalsfrågor eller sant/falskt-frågor fungerar bra i PowerPoint</a:t>
            </a:r>
            <a:r>
              <a:rPr lang="sv-SE" sz="3200" dirty="0" smtClean="0">
                <a:latin typeface="Calibri" panose="020F0502020204030204" pitchFamily="34" charset="0"/>
                <a:cs typeface="Calibri" panose="020F0502020204030204" pitchFamily="34" charset="0"/>
              </a:rPr>
              <a:t>.</a:t>
            </a:r>
          </a:p>
          <a:p>
            <a:endParaRPr lang="sv-SE" sz="3200" dirty="0">
              <a:latin typeface="Calibri" panose="020F0502020204030204" pitchFamily="34" charset="0"/>
              <a:cs typeface="Calibri" panose="020F0502020204030204" pitchFamily="34" charset="0"/>
            </a:endParaRPr>
          </a:p>
          <a:p>
            <a:r>
              <a:rPr lang="sv-SE" sz="3200" dirty="0">
                <a:latin typeface="Calibri" panose="020F0502020204030204" pitchFamily="34" charset="0"/>
                <a:cs typeface="Calibri" panose="020F0502020204030204" pitchFamily="34" charset="0"/>
              </a:rPr>
              <a:t>Använd ”</a:t>
            </a:r>
            <a:r>
              <a:rPr lang="sv-SE" sz="3200" dirty="0" err="1">
                <a:latin typeface="Calibri" panose="020F0502020204030204" pitchFamily="34" charset="0"/>
                <a:cs typeface="Calibri" panose="020F0502020204030204" pitchFamily="34" charset="0"/>
              </a:rPr>
              <a:t>appear</a:t>
            </a:r>
            <a:r>
              <a:rPr lang="sv-SE" sz="3200" dirty="0">
                <a:latin typeface="Calibri" panose="020F0502020204030204" pitchFamily="34" charset="0"/>
                <a:cs typeface="Calibri" panose="020F0502020204030204" pitchFamily="34" charset="0"/>
              </a:rPr>
              <a:t>”-animationen för svaren så att deltagarna kan kontrollera sina svar.</a:t>
            </a:r>
          </a:p>
        </p:txBody>
      </p:sp>
      <p:sp>
        <p:nvSpPr>
          <p:cNvPr id="531" name="Google Shape;531;p37"/>
          <p:cNvSpPr txBox="1"/>
          <p:nvPr/>
        </p:nvSpPr>
        <p:spPr>
          <a:xfrm>
            <a:off x="5721108" y="1119872"/>
            <a:ext cx="6539389" cy="1135183"/>
          </a:xfrm>
          <a:prstGeom prst="rect">
            <a:avLst/>
          </a:prstGeom>
          <a:noFill/>
          <a:ln>
            <a:noFill/>
          </a:ln>
        </p:spPr>
        <p:txBody>
          <a:bodyPr spcFirstLastPara="1" wrap="square" lIns="0" tIns="0" rIns="0" bIns="0" anchor="t" anchorCtr="0">
            <a:spAutoFit/>
          </a:bodyPr>
          <a:lstStyle/>
          <a:p>
            <a:pPr lvl="0" algn="ctr">
              <a:lnSpc>
                <a:spcPct val="140007"/>
              </a:lnSpc>
            </a:pPr>
            <a:r>
              <a:rPr lang="en-US" sz="5269" b="1" dirty="0" err="1">
                <a:solidFill>
                  <a:srgbClr val="1B181A"/>
                </a:solidFill>
              </a:rPr>
              <a:t>Kunskapskontroll</a:t>
            </a:r>
            <a:endParaRPr dirty="0"/>
          </a:p>
        </p:txBody>
      </p:sp>
      <p:cxnSp>
        <p:nvCxnSpPr>
          <p:cNvPr id="532" name="Google Shape;532;p37"/>
          <p:cNvCxnSpPr/>
          <p:nvPr/>
        </p:nvCxnSpPr>
        <p:spPr>
          <a:xfrm>
            <a:off x="5874306" y="2014731"/>
            <a:ext cx="7034962" cy="0"/>
          </a:xfrm>
          <a:prstGeom prst="straightConnector1">
            <a:avLst/>
          </a:prstGeom>
          <a:noFill/>
          <a:ln w="38100" cap="flat" cmpd="sng">
            <a:solidFill>
              <a:srgbClr val="000000"/>
            </a:solidFill>
            <a:prstDash val="solid"/>
            <a:round/>
            <a:headEnd type="none" w="sm" len="sm"/>
            <a:tailEnd type="none" w="sm" len="sm"/>
          </a:ln>
        </p:spPr>
      </p:cxn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C5E7B0"/>
        </a:solidFill>
        <a:effectLst/>
      </p:bgPr>
    </p:bg>
    <p:spTree>
      <p:nvGrpSpPr>
        <p:cNvPr id="1" name="Shape 536"/>
        <p:cNvGrpSpPr/>
        <p:nvPr/>
      </p:nvGrpSpPr>
      <p:grpSpPr>
        <a:xfrm>
          <a:off x="0" y="0"/>
          <a:ext cx="0" cy="0"/>
          <a:chOff x="0" y="0"/>
          <a:chExt cx="0" cy="0"/>
        </a:xfrm>
      </p:grpSpPr>
      <p:grpSp>
        <p:nvGrpSpPr>
          <p:cNvPr id="537" name="Google Shape;537;p38"/>
          <p:cNvGrpSpPr/>
          <p:nvPr/>
        </p:nvGrpSpPr>
        <p:grpSpPr>
          <a:xfrm>
            <a:off x="1028700" y="637935"/>
            <a:ext cx="15924204" cy="8795762"/>
            <a:chOff x="0" y="-38100"/>
            <a:chExt cx="4194029" cy="2316579"/>
          </a:xfrm>
        </p:grpSpPr>
        <p:sp>
          <p:nvSpPr>
            <p:cNvPr id="538" name="Google Shape;538;p38"/>
            <p:cNvSpPr/>
            <p:nvPr/>
          </p:nvSpPr>
          <p:spPr>
            <a:xfrm>
              <a:off x="0" y="0"/>
              <a:ext cx="4194029" cy="2278479"/>
            </a:xfrm>
            <a:custGeom>
              <a:avLst/>
              <a:gdLst/>
              <a:ahLst/>
              <a:cxnLst/>
              <a:rect l="l" t="t" r="r" b="b"/>
              <a:pathLst>
                <a:path w="4194029" h="2278479" extrusionOk="0">
                  <a:moveTo>
                    <a:pt x="24795" y="0"/>
                  </a:moveTo>
                  <a:lnTo>
                    <a:pt x="4169234" y="0"/>
                  </a:lnTo>
                  <a:cubicBezTo>
                    <a:pt x="4175811" y="0"/>
                    <a:pt x="4182117" y="2612"/>
                    <a:pt x="4186767" y="7262"/>
                  </a:cubicBezTo>
                  <a:cubicBezTo>
                    <a:pt x="4191417" y="11912"/>
                    <a:pt x="4194029" y="18219"/>
                    <a:pt x="4194029" y="24795"/>
                  </a:cubicBezTo>
                  <a:lnTo>
                    <a:pt x="4194029" y="2253685"/>
                  </a:lnTo>
                  <a:cubicBezTo>
                    <a:pt x="4194029" y="2260260"/>
                    <a:pt x="4191417" y="2266567"/>
                    <a:pt x="4186767" y="2271217"/>
                  </a:cubicBezTo>
                  <a:cubicBezTo>
                    <a:pt x="4182117" y="2275867"/>
                    <a:pt x="4175811" y="2278479"/>
                    <a:pt x="4169234" y="2278479"/>
                  </a:cubicBezTo>
                  <a:lnTo>
                    <a:pt x="24795" y="2278479"/>
                  </a:lnTo>
                  <a:cubicBezTo>
                    <a:pt x="18219" y="2278479"/>
                    <a:pt x="11912" y="2275867"/>
                    <a:pt x="7262" y="2271217"/>
                  </a:cubicBezTo>
                  <a:cubicBezTo>
                    <a:pt x="2612" y="2266567"/>
                    <a:pt x="0" y="2260260"/>
                    <a:pt x="0" y="2253685"/>
                  </a:cubicBezTo>
                  <a:lnTo>
                    <a:pt x="0" y="24795"/>
                  </a:lnTo>
                  <a:cubicBezTo>
                    <a:pt x="0" y="18219"/>
                    <a:pt x="2612" y="11912"/>
                    <a:pt x="7262" y="7262"/>
                  </a:cubicBezTo>
                  <a:cubicBezTo>
                    <a:pt x="11912" y="2612"/>
                    <a:pt x="18219" y="0"/>
                    <a:pt x="24795" y="0"/>
                  </a:cubicBezTo>
                  <a:close/>
                </a:path>
              </a:pathLst>
            </a:custGeom>
            <a:solidFill>
              <a:srgbClr val="7BB0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38"/>
            <p:cNvSpPr txBox="1"/>
            <p:nvPr/>
          </p:nvSpPr>
          <p:spPr>
            <a:xfrm>
              <a:off x="0" y="-38100"/>
              <a:ext cx="4194029" cy="2316579"/>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grpSp>
      <p:sp>
        <p:nvSpPr>
          <p:cNvPr id="540" name="Google Shape;540;p38"/>
          <p:cNvSpPr txBox="1"/>
          <p:nvPr/>
        </p:nvSpPr>
        <p:spPr>
          <a:xfrm>
            <a:off x="1921424" y="3257945"/>
            <a:ext cx="14445152" cy="5909310"/>
          </a:xfrm>
          <a:prstGeom prst="rect">
            <a:avLst/>
          </a:prstGeom>
          <a:noFill/>
          <a:ln>
            <a:noFill/>
          </a:ln>
        </p:spPr>
        <p:txBody>
          <a:bodyPr spcFirstLastPara="1" wrap="square" lIns="0" tIns="0" rIns="0" bIns="0" anchor="t" anchorCtr="0">
            <a:spAutoFit/>
          </a:bodyPr>
          <a:lstStyle/>
          <a:p>
            <a:r>
              <a:rPr lang="sv-SE" sz="3200" b="1" dirty="0"/>
              <a:t>Fråga 1: Sant eller falskt</a:t>
            </a:r>
            <a:r>
              <a:rPr lang="sv-SE" sz="3200" dirty="0"/>
              <a:t/>
            </a:r>
            <a:br>
              <a:rPr lang="sv-SE" sz="3200" dirty="0"/>
            </a:br>
            <a:r>
              <a:rPr lang="sv-SE" sz="3200" dirty="0"/>
              <a:t>Att introducera mikroorganismer i dina odlingssystem utan föregående testning ökar risken för negativa effekter</a:t>
            </a:r>
            <a:r>
              <a:rPr lang="sv-SE" sz="3200" dirty="0" smtClean="0"/>
              <a:t>.</a:t>
            </a:r>
          </a:p>
          <a:p>
            <a:endParaRPr lang="sv-SE" sz="3200" dirty="0"/>
          </a:p>
          <a:p>
            <a:endParaRPr lang="sv-SE" sz="3200" dirty="0" smtClean="0"/>
          </a:p>
          <a:p>
            <a:endParaRPr lang="sv-SE" sz="3200" dirty="0"/>
          </a:p>
          <a:p>
            <a:endParaRPr lang="sv-SE" sz="3200" dirty="0" smtClean="0"/>
          </a:p>
          <a:p>
            <a:endParaRPr lang="sv-SE" sz="3200" dirty="0"/>
          </a:p>
          <a:p>
            <a:endParaRPr lang="sv-SE" sz="3200" dirty="0" smtClean="0"/>
          </a:p>
          <a:p>
            <a:endParaRPr lang="sv-SE" sz="3200" dirty="0"/>
          </a:p>
          <a:p>
            <a:endParaRPr lang="sv-SE" sz="3200" dirty="0"/>
          </a:p>
          <a:p>
            <a:r>
              <a:rPr lang="sv-SE" sz="3200" b="1" dirty="0"/>
              <a:t>Svar:</a:t>
            </a:r>
            <a:r>
              <a:rPr lang="sv-SE" sz="3200" dirty="0"/>
              <a:t> Sant</a:t>
            </a:r>
          </a:p>
        </p:txBody>
      </p:sp>
      <p:sp>
        <p:nvSpPr>
          <p:cNvPr id="541" name="Google Shape;541;p38"/>
          <p:cNvSpPr txBox="1"/>
          <p:nvPr/>
        </p:nvSpPr>
        <p:spPr>
          <a:xfrm>
            <a:off x="5874306" y="1100822"/>
            <a:ext cx="6539389" cy="1135183"/>
          </a:xfrm>
          <a:prstGeom prst="rect">
            <a:avLst/>
          </a:prstGeom>
          <a:noFill/>
          <a:ln>
            <a:noFill/>
          </a:ln>
        </p:spPr>
        <p:txBody>
          <a:bodyPr spcFirstLastPara="1" wrap="square" lIns="0" tIns="0" rIns="0" bIns="0" anchor="t" anchorCtr="0">
            <a:spAutoFit/>
          </a:bodyPr>
          <a:lstStyle/>
          <a:p>
            <a:pPr lvl="0" algn="ctr">
              <a:lnSpc>
                <a:spcPct val="140007"/>
              </a:lnSpc>
            </a:pPr>
            <a:r>
              <a:rPr lang="en-US" sz="5269" b="1" i="0" u="none" strike="noStrike" cap="none" dirty="0">
                <a:solidFill>
                  <a:srgbClr val="1B181A"/>
                </a:solidFill>
                <a:latin typeface="Arial"/>
                <a:ea typeface="Arial"/>
                <a:cs typeface="Arial"/>
                <a:sym typeface="Arial"/>
              </a:rPr>
              <a:t>4. </a:t>
            </a:r>
            <a:r>
              <a:rPr lang="en-US" sz="5269" b="1" dirty="0" err="1">
                <a:solidFill>
                  <a:srgbClr val="1B181A"/>
                </a:solidFill>
              </a:rPr>
              <a:t>Kunskapskontroll</a:t>
            </a:r>
            <a:endParaRPr lang="en-US" dirty="0"/>
          </a:p>
        </p:txBody>
      </p:sp>
      <p:cxnSp>
        <p:nvCxnSpPr>
          <p:cNvPr id="542" name="Google Shape;542;p38"/>
          <p:cNvCxnSpPr/>
          <p:nvPr/>
        </p:nvCxnSpPr>
        <p:spPr>
          <a:xfrm>
            <a:off x="5874306" y="2014731"/>
            <a:ext cx="7034962" cy="0"/>
          </a:xfrm>
          <a:prstGeom prst="straightConnector1">
            <a:avLst/>
          </a:prstGeom>
          <a:noFill/>
          <a:ln w="38100" cap="flat" cmpd="sng">
            <a:solidFill>
              <a:srgbClr val="000000"/>
            </a:solidFill>
            <a:prstDash val="solid"/>
            <a:round/>
            <a:headEnd type="none" w="sm" len="sm"/>
            <a:tailEnd type="none" w="sm" len="sm"/>
          </a:ln>
        </p:spPr>
      </p:cxn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C5E7B0"/>
        </a:solidFill>
        <a:effectLst/>
      </p:bgPr>
    </p:bg>
    <p:spTree>
      <p:nvGrpSpPr>
        <p:cNvPr id="1" name="Shape 546"/>
        <p:cNvGrpSpPr/>
        <p:nvPr/>
      </p:nvGrpSpPr>
      <p:grpSpPr>
        <a:xfrm>
          <a:off x="0" y="0"/>
          <a:ext cx="0" cy="0"/>
          <a:chOff x="0" y="0"/>
          <a:chExt cx="0" cy="0"/>
        </a:xfrm>
      </p:grpSpPr>
      <p:grpSp>
        <p:nvGrpSpPr>
          <p:cNvPr id="547" name="Google Shape;547;p39"/>
          <p:cNvGrpSpPr/>
          <p:nvPr/>
        </p:nvGrpSpPr>
        <p:grpSpPr>
          <a:xfrm>
            <a:off x="1028700" y="637935"/>
            <a:ext cx="15924204" cy="8795762"/>
            <a:chOff x="0" y="-38100"/>
            <a:chExt cx="4194029" cy="2316579"/>
          </a:xfrm>
        </p:grpSpPr>
        <p:sp>
          <p:nvSpPr>
            <p:cNvPr id="548" name="Google Shape;548;p39"/>
            <p:cNvSpPr/>
            <p:nvPr/>
          </p:nvSpPr>
          <p:spPr>
            <a:xfrm>
              <a:off x="0" y="0"/>
              <a:ext cx="4194029" cy="2278479"/>
            </a:xfrm>
            <a:custGeom>
              <a:avLst/>
              <a:gdLst/>
              <a:ahLst/>
              <a:cxnLst/>
              <a:rect l="l" t="t" r="r" b="b"/>
              <a:pathLst>
                <a:path w="4194029" h="2278479" extrusionOk="0">
                  <a:moveTo>
                    <a:pt x="24795" y="0"/>
                  </a:moveTo>
                  <a:lnTo>
                    <a:pt x="4169234" y="0"/>
                  </a:lnTo>
                  <a:cubicBezTo>
                    <a:pt x="4175811" y="0"/>
                    <a:pt x="4182117" y="2612"/>
                    <a:pt x="4186767" y="7262"/>
                  </a:cubicBezTo>
                  <a:cubicBezTo>
                    <a:pt x="4191417" y="11912"/>
                    <a:pt x="4194029" y="18219"/>
                    <a:pt x="4194029" y="24795"/>
                  </a:cubicBezTo>
                  <a:lnTo>
                    <a:pt x="4194029" y="2253685"/>
                  </a:lnTo>
                  <a:cubicBezTo>
                    <a:pt x="4194029" y="2260260"/>
                    <a:pt x="4191417" y="2266567"/>
                    <a:pt x="4186767" y="2271217"/>
                  </a:cubicBezTo>
                  <a:cubicBezTo>
                    <a:pt x="4182117" y="2275867"/>
                    <a:pt x="4175811" y="2278479"/>
                    <a:pt x="4169234" y="2278479"/>
                  </a:cubicBezTo>
                  <a:lnTo>
                    <a:pt x="24795" y="2278479"/>
                  </a:lnTo>
                  <a:cubicBezTo>
                    <a:pt x="18219" y="2278479"/>
                    <a:pt x="11912" y="2275867"/>
                    <a:pt x="7262" y="2271217"/>
                  </a:cubicBezTo>
                  <a:cubicBezTo>
                    <a:pt x="2612" y="2266567"/>
                    <a:pt x="0" y="2260260"/>
                    <a:pt x="0" y="2253685"/>
                  </a:cubicBezTo>
                  <a:lnTo>
                    <a:pt x="0" y="24795"/>
                  </a:lnTo>
                  <a:cubicBezTo>
                    <a:pt x="0" y="18219"/>
                    <a:pt x="2612" y="11912"/>
                    <a:pt x="7262" y="7262"/>
                  </a:cubicBezTo>
                  <a:cubicBezTo>
                    <a:pt x="11912" y="2612"/>
                    <a:pt x="18219" y="0"/>
                    <a:pt x="24795" y="0"/>
                  </a:cubicBezTo>
                  <a:close/>
                </a:path>
              </a:pathLst>
            </a:custGeom>
            <a:solidFill>
              <a:srgbClr val="7BB0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39"/>
            <p:cNvSpPr txBox="1"/>
            <p:nvPr/>
          </p:nvSpPr>
          <p:spPr>
            <a:xfrm>
              <a:off x="0" y="-38100"/>
              <a:ext cx="4194029" cy="2316579"/>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grpSp>
      <p:sp>
        <p:nvSpPr>
          <p:cNvPr id="550" name="Google Shape;550;p39"/>
          <p:cNvSpPr txBox="1"/>
          <p:nvPr/>
        </p:nvSpPr>
        <p:spPr>
          <a:xfrm>
            <a:off x="1921424" y="3257945"/>
            <a:ext cx="14445152" cy="5909310"/>
          </a:xfrm>
          <a:prstGeom prst="rect">
            <a:avLst/>
          </a:prstGeom>
          <a:noFill/>
          <a:ln>
            <a:noFill/>
          </a:ln>
        </p:spPr>
        <p:txBody>
          <a:bodyPr spcFirstLastPara="1" wrap="square" lIns="0" tIns="0" rIns="0" bIns="0" anchor="t" anchorCtr="0">
            <a:spAutoFit/>
          </a:bodyPr>
          <a:lstStyle/>
          <a:p>
            <a:r>
              <a:rPr lang="sv-SE" sz="3200" b="1" dirty="0"/>
              <a:t>Fråga 2: Flervalsfråga</a:t>
            </a:r>
            <a:r>
              <a:rPr lang="sv-SE" sz="3200" dirty="0"/>
              <a:t/>
            </a:r>
            <a:br>
              <a:rPr lang="sv-SE" sz="3200" dirty="0"/>
            </a:br>
            <a:r>
              <a:rPr lang="sv-SE" sz="3200" dirty="0"/>
              <a:t>Vilken av följande är INTE en biobaserad praxis?</a:t>
            </a:r>
            <a:br>
              <a:rPr lang="sv-SE" sz="3200" dirty="0"/>
            </a:br>
            <a:r>
              <a:rPr lang="sv-SE" sz="3200" dirty="0"/>
              <a:t>A. Introducera certifierade biogödselmedel</a:t>
            </a:r>
            <a:br>
              <a:rPr lang="sv-SE" sz="3200" dirty="0"/>
            </a:br>
            <a:r>
              <a:rPr lang="sv-SE" sz="3200" dirty="0"/>
              <a:t>B. Regelbundet övervaka växters hälsa</a:t>
            </a:r>
            <a:br>
              <a:rPr lang="sv-SE" sz="3200" dirty="0"/>
            </a:br>
            <a:r>
              <a:rPr lang="sv-SE" sz="3200" dirty="0"/>
              <a:t>C. Jordanalys av mikrobsamhällets struktur</a:t>
            </a:r>
            <a:br>
              <a:rPr lang="sv-SE" sz="3200" dirty="0"/>
            </a:br>
            <a:r>
              <a:rPr lang="sv-SE" sz="3200" dirty="0"/>
              <a:t>D. Användning av kemiska </a:t>
            </a:r>
            <a:r>
              <a:rPr lang="sv-SE" sz="3200" dirty="0" smtClean="0"/>
              <a:t>bekämpningsmedel</a:t>
            </a:r>
          </a:p>
          <a:p>
            <a:endParaRPr lang="sv-SE" sz="3200" dirty="0"/>
          </a:p>
          <a:p>
            <a:endParaRPr lang="sv-SE" sz="3200" dirty="0" smtClean="0"/>
          </a:p>
          <a:p>
            <a:endParaRPr lang="sv-SE" sz="3200" dirty="0"/>
          </a:p>
          <a:p>
            <a:endParaRPr lang="sv-SE" sz="3200" dirty="0" smtClean="0"/>
          </a:p>
          <a:p>
            <a:endParaRPr lang="sv-SE" sz="3200" dirty="0"/>
          </a:p>
          <a:p>
            <a:r>
              <a:rPr lang="sv-SE" sz="3200" b="1" dirty="0"/>
              <a:t>Svar:</a:t>
            </a:r>
            <a:r>
              <a:rPr lang="sv-SE" sz="3200" dirty="0"/>
              <a:t> D. Användning av kemiska </a:t>
            </a:r>
            <a:r>
              <a:rPr lang="sv-SE" sz="3200" dirty="0" smtClean="0"/>
              <a:t>bekämpningsmedel</a:t>
            </a:r>
            <a:endParaRPr lang="sv-SE" sz="3200" dirty="0"/>
          </a:p>
        </p:txBody>
      </p:sp>
      <p:sp>
        <p:nvSpPr>
          <p:cNvPr id="551" name="Google Shape;551;p39"/>
          <p:cNvSpPr txBox="1"/>
          <p:nvPr/>
        </p:nvSpPr>
        <p:spPr>
          <a:xfrm>
            <a:off x="5874306" y="1100822"/>
            <a:ext cx="6539389" cy="1436804"/>
          </a:xfrm>
          <a:prstGeom prst="rect">
            <a:avLst/>
          </a:prstGeom>
          <a:noFill/>
          <a:ln>
            <a:noFill/>
          </a:ln>
        </p:spPr>
        <p:txBody>
          <a:bodyPr spcFirstLastPara="1" wrap="square" lIns="0" tIns="0" rIns="0" bIns="0" anchor="t" anchorCtr="0">
            <a:spAutoFit/>
          </a:bodyPr>
          <a:lstStyle/>
          <a:p>
            <a:pPr algn="ctr">
              <a:lnSpc>
                <a:spcPct val="140007"/>
              </a:lnSpc>
              <a:buClr>
                <a:srgbClr val="1B181A"/>
              </a:buClr>
              <a:buSzPts val="5269"/>
            </a:pPr>
            <a:r>
              <a:rPr lang="en-US" sz="5269" b="1" i="0" u="none" strike="noStrike" cap="none" dirty="0">
                <a:solidFill>
                  <a:srgbClr val="1B181A"/>
                </a:solidFill>
                <a:latin typeface="Arial"/>
                <a:ea typeface="Arial"/>
                <a:cs typeface="Arial"/>
                <a:sym typeface="Arial"/>
              </a:rPr>
              <a:t>4. </a:t>
            </a:r>
            <a:r>
              <a:rPr lang="en-US" sz="5269" b="1" dirty="0" err="1" smtClean="0">
                <a:solidFill>
                  <a:srgbClr val="1B181A"/>
                </a:solidFill>
              </a:rPr>
              <a:t>Kunskapskontroll</a:t>
            </a:r>
            <a:endParaRPr lang="en-US" sz="5400" dirty="0"/>
          </a:p>
          <a:p>
            <a:pPr marL="0" marR="0" lvl="0" indent="0" algn="ctr" rtl="0">
              <a:lnSpc>
                <a:spcPct val="140007"/>
              </a:lnSpc>
              <a:spcBef>
                <a:spcPts val="0"/>
              </a:spcBef>
              <a:spcAft>
                <a:spcPts val="0"/>
              </a:spcAft>
              <a:buClr>
                <a:srgbClr val="1B181A"/>
              </a:buClr>
              <a:buSzPts val="5269"/>
              <a:buFont typeface="Arial"/>
              <a:buNone/>
            </a:pPr>
            <a:endParaRPr dirty="0"/>
          </a:p>
        </p:txBody>
      </p:sp>
      <p:cxnSp>
        <p:nvCxnSpPr>
          <p:cNvPr id="552" name="Google Shape;552;p39"/>
          <p:cNvCxnSpPr/>
          <p:nvPr/>
        </p:nvCxnSpPr>
        <p:spPr>
          <a:xfrm>
            <a:off x="5874306" y="2014731"/>
            <a:ext cx="7034962" cy="0"/>
          </a:xfrm>
          <a:prstGeom prst="straightConnector1">
            <a:avLst/>
          </a:prstGeom>
          <a:noFill/>
          <a:ln w="38100" cap="flat" cmpd="sng">
            <a:solidFill>
              <a:srgbClr val="000000"/>
            </a:solidFill>
            <a:prstDash val="solid"/>
            <a:round/>
            <a:headEnd type="none" w="sm" len="sm"/>
            <a:tailEnd type="none" w="sm" len="sm"/>
          </a:ln>
        </p:spPr>
      </p:cxn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C5E7B0"/>
        </a:solidFill>
        <a:effectLst/>
      </p:bgPr>
    </p:bg>
    <p:spTree>
      <p:nvGrpSpPr>
        <p:cNvPr id="1" name="Shape 556"/>
        <p:cNvGrpSpPr/>
        <p:nvPr/>
      </p:nvGrpSpPr>
      <p:grpSpPr>
        <a:xfrm>
          <a:off x="0" y="0"/>
          <a:ext cx="0" cy="0"/>
          <a:chOff x="0" y="0"/>
          <a:chExt cx="0" cy="0"/>
        </a:xfrm>
      </p:grpSpPr>
      <p:grpSp>
        <p:nvGrpSpPr>
          <p:cNvPr id="557" name="Google Shape;557;p40"/>
          <p:cNvGrpSpPr/>
          <p:nvPr/>
        </p:nvGrpSpPr>
        <p:grpSpPr>
          <a:xfrm>
            <a:off x="1028700" y="637935"/>
            <a:ext cx="15924204" cy="8795762"/>
            <a:chOff x="0" y="-38100"/>
            <a:chExt cx="4194029" cy="2316579"/>
          </a:xfrm>
        </p:grpSpPr>
        <p:sp>
          <p:nvSpPr>
            <p:cNvPr id="558" name="Google Shape;558;p40"/>
            <p:cNvSpPr/>
            <p:nvPr/>
          </p:nvSpPr>
          <p:spPr>
            <a:xfrm>
              <a:off x="0" y="0"/>
              <a:ext cx="4194029" cy="2278479"/>
            </a:xfrm>
            <a:custGeom>
              <a:avLst/>
              <a:gdLst/>
              <a:ahLst/>
              <a:cxnLst/>
              <a:rect l="l" t="t" r="r" b="b"/>
              <a:pathLst>
                <a:path w="4194029" h="2278479" extrusionOk="0">
                  <a:moveTo>
                    <a:pt x="24795" y="0"/>
                  </a:moveTo>
                  <a:lnTo>
                    <a:pt x="4169234" y="0"/>
                  </a:lnTo>
                  <a:cubicBezTo>
                    <a:pt x="4175811" y="0"/>
                    <a:pt x="4182117" y="2612"/>
                    <a:pt x="4186767" y="7262"/>
                  </a:cubicBezTo>
                  <a:cubicBezTo>
                    <a:pt x="4191417" y="11912"/>
                    <a:pt x="4194029" y="18219"/>
                    <a:pt x="4194029" y="24795"/>
                  </a:cubicBezTo>
                  <a:lnTo>
                    <a:pt x="4194029" y="2253685"/>
                  </a:lnTo>
                  <a:cubicBezTo>
                    <a:pt x="4194029" y="2260260"/>
                    <a:pt x="4191417" y="2266567"/>
                    <a:pt x="4186767" y="2271217"/>
                  </a:cubicBezTo>
                  <a:cubicBezTo>
                    <a:pt x="4182117" y="2275867"/>
                    <a:pt x="4175811" y="2278479"/>
                    <a:pt x="4169234" y="2278479"/>
                  </a:cubicBezTo>
                  <a:lnTo>
                    <a:pt x="24795" y="2278479"/>
                  </a:lnTo>
                  <a:cubicBezTo>
                    <a:pt x="18219" y="2278479"/>
                    <a:pt x="11912" y="2275867"/>
                    <a:pt x="7262" y="2271217"/>
                  </a:cubicBezTo>
                  <a:cubicBezTo>
                    <a:pt x="2612" y="2266567"/>
                    <a:pt x="0" y="2260260"/>
                    <a:pt x="0" y="2253685"/>
                  </a:cubicBezTo>
                  <a:lnTo>
                    <a:pt x="0" y="24795"/>
                  </a:lnTo>
                  <a:cubicBezTo>
                    <a:pt x="0" y="18219"/>
                    <a:pt x="2612" y="11912"/>
                    <a:pt x="7262" y="7262"/>
                  </a:cubicBezTo>
                  <a:cubicBezTo>
                    <a:pt x="11912" y="2612"/>
                    <a:pt x="18219" y="0"/>
                    <a:pt x="24795" y="0"/>
                  </a:cubicBezTo>
                  <a:close/>
                </a:path>
              </a:pathLst>
            </a:custGeom>
            <a:solidFill>
              <a:srgbClr val="7BB0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40"/>
            <p:cNvSpPr txBox="1"/>
            <p:nvPr/>
          </p:nvSpPr>
          <p:spPr>
            <a:xfrm>
              <a:off x="0" y="-38100"/>
              <a:ext cx="4194029" cy="2316579"/>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grpSp>
      <p:sp>
        <p:nvSpPr>
          <p:cNvPr id="560" name="Google Shape;560;p40"/>
          <p:cNvSpPr txBox="1"/>
          <p:nvPr/>
        </p:nvSpPr>
        <p:spPr>
          <a:xfrm>
            <a:off x="1921424" y="3257945"/>
            <a:ext cx="14445152" cy="5909310"/>
          </a:xfrm>
          <a:prstGeom prst="rect">
            <a:avLst/>
          </a:prstGeom>
          <a:noFill/>
          <a:ln>
            <a:noFill/>
          </a:ln>
        </p:spPr>
        <p:txBody>
          <a:bodyPr spcFirstLastPara="1" wrap="square" lIns="0" tIns="0" rIns="0" bIns="0" anchor="t" anchorCtr="0">
            <a:spAutoFit/>
          </a:bodyPr>
          <a:lstStyle/>
          <a:p>
            <a:r>
              <a:rPr lang="sv-SE" sz="3200" b="1" dirty="0"/>
              <a:t>Fråga 3: Sant eller falskt</a:t>
            </a:r>
            <a:r>
              <a:rPr lang="sv-SE" sz="3200" dirty="0"/>
              <a:t/>
            </a:r>
            <a:br>
              <a:rPr lang="sv-SE" sz="3200" dirty="0"/>
            </a:br>
            <a:r>
              <a:rPr lang="sv-SE" sz="3200" dirty="0"/>
              <a:t>Kompostering förbättrar jordens produktivitet i odlingssystem</a:t>
            </a:r>
            <a:r>
              <a:rPr lang="sv-SE" sz="3200" dirty="0" smtClean="0"/>
              <a:t>.</a:t>
            </a:r>
          </a:p>
          <a:p>
            <a:endParaRPr lang="sv-SE" sz="3200" dirty="0"/>
          </a:p>
          <a:p>
            <a:endParaRPr lang="sv-SE" sz="3200" dirty="0" smtClean="0"/>
          </a:p>
          <a:p>
            <a:endParaRPr lang="sv-SE" sz="3200" dirty="0"/>
          </a:p>
          <a:p>
            <a:endParaRPr lang="sv-SE" sz="3200" dirty="0" smtClean="0"/>
          </a:p>
          <a:p>
            <a:endParaRPr lang="sv-SE" sz="3200" dirty="0"/>
          </a:p>
          <a:p>
            <a:endParaRPr lang="sv-SE" sz="3200" dirty="0" smtClean="0"/>
          </a:p>
          <a:p>
            <a:endParaRPr lang="sv-SE" sz="3200" dirty="0"/>
          </a:p>
          <a:p>
            <a:endParaRPr lang="sv-SE" sz="3200" dirty="0" smtClean="0"/>
          </a:p>
          <a:p>
            <a:endParaRPr lang="sv-SE" sz="3200" dirty="0"/>
          </a:p>
          <a:p>
            <a:r>
              <a:rPr lang="sv-SE" sz="3200" b="1" dirty="0"/>
              <a:t>Svar:</a:t>
            </a:r>
            <a:r>
              <a:rPr lang="sv-SE" sz="3200" dirty="0"/>
              <a:t> Sant</a:t>
            </a:r>
          </a:p>
        </p:txBody>
      </p:sp>
      <p:sp>
        <p:nvSpPr>
          <p:cNvPr id="561" name="Google Shape;561;p40"/>
          <p:cNvSpPr txBox="1"/>
          <p:nvPr/>
        </p:nvSpPr>
        <p:spPr>
          <a:xfrm>
            <a:off x="5874306" y="1100822"/>
            <a:ext cx="6539389" cy="2298578"/>
          </a:xfrm>
          <a:prstGeom prst="rect">
            <a:avLst/>
          </a:prstGeom>
          <a:noFill/>
          <a:ln>
            <a:noFill/>
          </a:ln>
        </p:spPr>
        <p:txBody>
          <a:bodyPr spcFirstLastPara="1" wrap="square" lIns="0" tIns="0" rIns="0" bIns="0" anchor="t" anchorCtr="0">
            <a:spAutoFit/>
          </a:bodyPr>
          <a:lstStyle/>
          <a:p>
            <a:pPr algn="ctr">
              <a:lnSpc>
                <a:spcPct val="140007"/>
              </a:lnSpc>
              <a:buClr>
                <a:srgbClr val="1B181A"/>
              </a:buClr>
              <a:buSzPts val="5269"/>
            </a:pPr>
            <a:r>
              <a:rPr lang="en-US" sz="5269" b="1" dirty="0">
                <a:solidFill>
                  <a:srgbClr val="1B181A"/>
                </a:solidFill>
              </a:rPr>
              <a:t>4. </a:t>
            </a:r>
            <a:r>
              <a:rPr lang="en-US" sz="5269" b="1" dirty="0" err="1">
                <a:solidFill>
                  <a:srgbClr val="1B181A"/>
                </a:solidFill>
              </a:rPr>
              <a:t>Kunskapskontroll</a:t>
            </a:r>
            <a:endParaRPr lang="en-US" sz="5400" dirty="0"/>
          </a:p>
          <a:p>
            <a:pPr lvl="0" algn="ctr">
              <a:lnSpc>
                <a:spcPct val="140007"/>
              </a:lnSpc>
              <a:buClr>
                <a:srgbClr val="1B181A"/>
              </a:buClr>
              <a:buSzPts val="5269"/>
            </a:pPr>
            <a:endParaRPr lang="en-US" sz="5400" dirty="0"/>
          </a:p>
        </p:txBody>
      </p:sp>
      <p:cxnSp>
        <p:nvCxnSpPr>
          <p:cNvPr id="562" name="Google Shape;562;p40"/>
          <p:cNvCxnSpPr/>
          <p:nvPr/>
        </p:nvCxnSpPr>
        <p:spPr>
          <a:xfrm>
            <a:off x="5874306" y="2014731"/>
            <a:ext cx="7034962" cy="0"/>
          </a:xfrm>
          <a:prstGeom prst="straightConnector1">
            <a:avLst/>
          </a:prstGeom>
          <a:noFill/>
          <a:ln w="38100" cap="flat" cmpd="sng">
            <a:solidFill>
              <a:srgbClr val="000000"/>
            </a:solidFill>
            <a:prstDash val="solid"/>
            <a:round/>
            <a:headEnd type="none" w="sm" len="sm"/>
            <a:tailEnd type="none" w="sm" len="sm"/>
          </a:ln>
        </p:spPr>
      </p:cxn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566"/>
        <p:cNvGrpSpPr/>
        <p:nvPr/>
      </p:nvGrpSpPr>
      <p:grpSpPr>
        <a:xfrm>
          <a:off x="0" y="0"/>
          <a:ext cx="0" cy="0"/>
          <a:chOff x="0" y="0"/>
          <a:chExt cx="0" cy="0"/>
        </a:xfrm>
      </p:grpSpPr>
      <p:grpSp>
        <p:nvGrpSpPr>
          <p:cNvPr id="567" name="Google Shape;567;p41"/>
          <p:cNvGrpSpPr/>
          <p:nvPr/>
        </p:nvGrpSpPr>
        <p:grpSpPr>
          <a:xfrm>
            <a:off x="0" y="8328960"/>
            <a:ext cx="18288000" cy="1958040"/>
            <a:chOff x="0" y="-38100"/>
            <a:chExt cx="4816593" cy="515698"/>
          </a:xfrm>
        </p:grpSpPr>
        <p:sp>
          <p:nvSpPr>
            <p:cNvPr id="568" name="Google Shape;568;p41"/>
            <p:cNvSpPr/>
            <p:nvPr/>
          </p:nvSpPr>
          <p:spPr>
            <a:xfrm>
              <a:off x="0" y="0"/>
              <a:ext cx="4816592" cy="477598"/>
            </a:xfrm>
            <a:custGeom>
              <a:avLst/>
              <a:gdLst/>
              <a:ahLst/>
              <a:cxnLst/>
              <a:rect l="l" t="t" r="r" b="b"/>
              <a:pathLst>
                <a:path w="4816592" h="477598" extrusionOk="0">
                  <a:moveTo>
                    <a:pt x="0" y="0"/>
                  </a:moveTo>
                  <a:lnTo>
                    <a:pt x="4816592" y="0"/>
                  </a:lnTo>
                  <a:lnTo>
                    <a:pt x="4816592" y="477598"/>
                  </a:lnTo>
                  <a:lnTo>
                    <a:pt x="0" y="477598"/>
                  </a:lnTo>
                  <a:close/>
                </a:path>
              </a:pathLst>
            </a:custGeom>
            <a:solidFill>
              <a:srgbClr val="FFFFFF"/>
            </a:solidFill>
            <a:ln>
              <a:noFill/>
            </a:ln>
          </p:spPr>
        </p:sp>
        <p:sp>
          <p:nvSpPr>
            <p:cNvPr id="569" name="Google Shape;569;p41"/>
            <p:cNvSpPr txBox="1"/>
            <p:nvPr/>
          </p:nvSpPr>
          <p:spPr>
            <a:xfrm>
              <a:off x="0" y="-38100"/>
              <a:ext cx="4816593" cy="515698"/>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570" name="Google Shape;570;p41"/>
          <p:cNvGrpSpPr/>
          <p:nvPr/>
        </p:nvGrpSpPr>
        <p:grpSpPr>
          <a:xfrm>
            <a:off x="0" y="7570128"/>
            <a:ext cx="18288000" cy="2806521"/>
            <a:chOff x="0" y="-38100"/>
            <a:chExt cx="4816593" cy="739166"/>
          </a:xfrm>
        </p:grpSpPr>
        <p:sp>
          <p:nvSpPr>
            <p:cNvPr id="571" name="Google Shape;571;p41"/>
            <p:cNvSpPr/>
            <p:nvPr/>
          </p:nvSpPr>
          <p:spPr>
            <a:xfrm>
              <a:off x="0" y="0"/>
              <a:ext cx="4816592" cy="701066"/>
            </a:xfrm>
            <a:custGeom>
              <a:avLst/>
              <a:gdLst/>
              <a:ahLst/>
              <a:cxnLst/>
              <a:rect l="l" t="t" r="r" b="b"/>
              <a:pathLst>
                <a:path w="4816592" h="701066" extrusionOk="0">
                  <a:moveTo>
                    <a:pt x="0" y="0"/>
                  </a:moveTo>
                  <a:lnTo>
                    <a:pt x="4816592" y="0"/>
                  </a:lnTo>
                  <a:lnTo>
                    <a:pt x="4816592" y="701066"/>
                  </a:lnTo>
                  <a:lnTo>
                    <a:pt x="0" y="701066"/>
                  </a:lnTo>
                  <a:close/>
                </a:path>
              </a:pathLst>
            </a:custGeom>
            <a:solidFill>
              <a:srgbClr val="FFFFFF"/>
            </a:solidFill>
            <a:ln>
              <a:noFill/>
            </a:ln>
          </p:spPr>
        </p:sp>
        <p:sp>
          <p:nvSpPr>
            <p:cNvPr id="572" name="Google Shape;572;p41"/>
            <p:cNvSpPr txBox="1"/>
            <p:nvPr/>
          </p:nvSpPr>
          <p:spPr>
            <a:xfrm>
              <a:off x="0" y="-38100"/>
              <a:ext cx="4816593" cy="739166"/>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573" name="Google Shape;573;p41"/>
          <p:cNvSpPr/>
          <p:nvPr/>
        </p:nvSpPr>
        <p:spPr>
          <a:xfrm>
            <a:off x="-83207" y="-907951"/>
            <a:ext cx="18371207" cy="8229600"/>
          </a:xfrm>
          <a:custGeom>
            <a:avLst/>
            <a:gdLst/>
            <a:ahLst/>
            <a:cxnLst/>
            <a:rect l="l" t="t" r="r" b="b"/>
            <a:pathLst>
              <a:path w="18371207" h="8229600" extrusionOk="0">
                <a:moveTo>
                  <a:pt x="0" y="0"/>
                </a:moveTo>
                <a:lnTo>
                  <a:pt x="18371207" y="0"/>
                </a:lnTo>
                <a:lnTo>
                  <a:pt x="18371207" y="8229600"/>
                </a:lnTo>
                <a:lnTo>
                  <a:pt x="0" y="8229600"/>
                </a:lnTo>
                <a:lnTo>
                  <a:pt x="0" y="0"/>
                </a:lnTo>
                <a:close/>
              </a:path>
            </a:pathLst>
          </a:custGeom>
          <a:blipFill rotWithShape="1">
            <a:blip r:embed="rId3">
              <a:alphaModFix amt="55000"/>
            </a:blip>
            <a:stretch>
              <a:fillRect t="-24269" b="-24269"/>
            </a:stretch>
          </a:blipFill>
          <a:ln>
            <a:noFill/>
          </a:ln>
        </p:spPr>
      </p:sp>
      <p:grpSp>
        <p:nvGrpSpPr>
          <p:cNvPr id="574" name="Google Shape;574;p41"/>
          <p:cNvGrpSpPr/>
          <p:nvPr/>
        </p:nvGrpSpPr>
        <p:grpSpPr>
          <a:xfrm>
            <a:off x="7280796" y="-143767"/>
            <a:ext cx="3225156" cy="3230761"/>
            <a:chOff x="0" y="-192881"/>
            <a:chExt cx="4300208" cy="4307681"/>
          </a:xfrm>
        </p:grpSpPr>
        <p:grpSp>
          <p:nvGrpSpPr>
            <p:cNvPr id="575" name="Google Shape;575;p41"/>
            <p:cNvGrpSpPr/>
            <p:nvPr/>
          </p:nvGrpSpPr>
          <p:grpSpPr>
            <a:xfrm>
              <a:off x="0" y="-192881"/>
              <a:ext cx="4300208" cy="4307681"/>
              <a:chOff x="0" y="-38100"/>
              <a:chExt cx="849424" cy="850900"/>
            </a:xfrm>
          </p:grpSpPr>
          <p:sp>
            <p:nvSpPr>
              <p:cNvPr id="576" name="Google Shape;576;p41"/>
              <p:cNvSpPr/>
              <p:nvPr/>
            </p:nvSpPr>
            <p:spPr>
              <a:xfrm>
                <a:off x="0" y="0"/>
                <a:ext cx="849424" cy="812800"/>
              </a:xfrm>
              <a:custGeom>
                <a:avLst/>
                <a:gdLst/>
                <a:ahLst/>
                <a:cxnLst/>
                <a:rect l="l" t="t" r="r" b="b"/>
                <a:pathLst>
                  <a:path w="849424" h="812800" extrusionOk="0">
                    <a:moveTo>
                      <a:pt x="283294" y="793731"/>
                    </a:moveTo>
                    <a:cubicBezTo>
                      <a:pt x="326842" y="805245"/>
                      <a:pt x="376350" y="812800"/>
                      <a:pt x="424941" y="812800"/>
                    </a:cubicBezTo>
                    <a:cubicBezTo>
                      <a:pt x="473533" y="812800"/>
                      <a:pt x="520290" y="806323"/>
                      <a:pt x="563379" y="794809"/>
                    </a:cubicBezTo>
                    <a:cubicBezTo>
                      <a:pt x="564297" y="794450"/>
                      <a:pt x="565213" y="794450"/>
                      <a:pt x="566130" y="794090"/>
                    </a:cubicBezTo>
                    <a:cubicBezTo>
                      <a:pt x="727946" y="748035"/>
                      <a:pt x="847132" y="626421"/>
                      <a:pt x="849424" y="484298"/>
                    </a:cubicBezTo>
                    <a:lnTo>
                      <a:pt x="849424" y="0"/>
                    </a:lnTo>
                    <a:lnTo>
                      <a:pt x="0" y="0"/>
                    </a:lnTo>
                    <a:lnTo>
                      <a:pt x="0" y="483939"/>
                    </a:lnTo>
                    <a:cubicBezTo>
                      <a:pt x="2292" y="627140"/>
                      <a:pt x="119644" y="748755"/>
                      <a:pt x="283294" y="79373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41"/>
              <p:cNvSpPr txBox="1"/>
              <p:nvPr/>
            </p:nvSpPr>
            <p:spPr>
              <a:xfrm>
                <a:off x="0" y="-38100"/>
                <a:ext cx="849424" cy="7239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578" name="Google Shape;578;p41"/>
            <p:cNvSpPr/>
            <p:nvPr/>
          </p:nvSpPr>
          <p:spPr>
            <a:xfrm>
              <a:off x="804228" y="277436"/>
              <a:ext cx="2691752" cy="3252873"/>
            </a:xfrm>
            <a:custGeom>
              <a:avLst/>
              <a:gdLst/>
              <a:ahLst/>
              <a:cxnLst/>
              <a:rect l="l" t="t" r="r" b="b"/>
              <a:pathLst>
                <a:path w="2691752" h="3252873" extrusionOk="0">
                  <a:moveTo>
                    <a:pt x="0" y="0"/>
                  </a:moveTo>
                  <a:lnTo>
                    <a:pt x="2691752" y="0"/>
                  </a:lnTo>
                  <a:lnTo>
                    <a:pt x="2691752" y="3252873"/>
                  </a:lnTo>
                  <a:lnTo>
                    <a:pt x="0" y="3252873"/>
                  </a:lnTo>
                  <a:lnTo>
                    <a:pt x="0" y="0"/>
                  </a:lnTo>
                  <a:close/>
                </a:path>
              </a:pathLst>
            </a:custGeom>
            <a:blipFill rotWithShape="1">
              <a:blip r:embed="rId4">
                <a:alphaModFix/>
              </a:blip>
              <a:stretch>
                <a:fillRect/>
              </a:stretch>
            </a:blipFill>
            <a:ln>
              <a:noFill/>
            </a:ln>
          </p:spPr>
        </p:sp>
      </p:grpSp>
      <p:sp>
        <p:nvSpPr>
          <p:cNvPr id="579" name="Google Shape;579;p41"/>
          <p:cNvSpPr txBox="1"/>
          <p:nvPr/>
        </p:nvSpPr>
        <p:spPr>
          <a:xfrm>
            <a:off x="5489973" y="2844825"/>
            <a:ext cx="6806803" cy="1823704"/>
          </a:xfrm>
          <a:prstGeom prst="rect">
            <a:avLst/>
          </a:prstGeom>
          <a:noFill/>
          <a:ln>
            <a:noFill/>
          </a:ln>
        </p:spPr>
        <p:txBody>
          <a:bodyPr spcFirstLastPara="1" wrap="square" lIns="0" tIns="0" rIns="0" bIns="0" anchor="t" anchorCtr="0">
            <a:spAutoFit/>
          </a:bodyPr>
          <a:lstStyle/>
          <a:p>
            <a:pPr marL="0" marR="0" lvl="0" indent="0" algn="ctr" rtl="0">
              <a:lnSpc>
                <a:spcPct val="140011"/>
              </a:lnSpc>
              <a:spcBef>
                <a:spcPts val="0"/>
              </a:spcBef>
              <a:spcAft>
                <a:spcPts val="0"/>
              </a:spcAft>
              <a:buNone/>
            </a:pPr>
            <a:r>
              <a:rPr lang="en-US" sz="8465" b="1" dirty="0" smtClean="0">
                <a:solidFill>
                  <a:srgbClr val="000000"/>
                </a:solidFill>
                <a:latin typeface="Montserrat"/>
                <a:ea typeface="Montserrat"/>
                <a:cs typeface="Montserrat"/>
                <a:sym typeface="Montserrat"/>
              </a:rPr>
              <a:t>TACK</a:t>
            </a:r>
            <a:endParaRPr dirty="0"/>
          </a:p>
        </p:txBody>
      </p:sp>
      <p:grpSp>
        <p:nvGrpSpPr>
          <p:cNvPr id="580" name="Google Shape;580;p41"/>
          <p:cNvGrpSpPr/>
          <p:nvPr/>
        </p:nvGrpSpPr>
        <p:grpSpPr>
          <a:xfrm>
            <a:off x="447021" y="8871406"/>
            <a:ext cx="17393959" cy="1017809"/>
            <a:chOff x="0" y="0"/>
            <a:chExt cx="23191944" cy="1357079"/>
          </a:xfrm>
        </p:grpSpPr>
        <p:sp>
          <p:nvSpPr>
            <p:cNvPr id="581" name="Google Shape;581;p41"/>
            <p:cNvSpPr/>
            <p:nvPr/>
          </p:nvSpPr>
          <p:spPr>
            <a:xfrm>
              <a:off x="0" y="0"/>
              <a:ext cx="6436432" cy="1357079"/>
            </a:xfrm>
            <a:custGeom>
              <a:avLst/>
              <a:gdLst/>
              <a:ahLst/>
              <a:cxnLst/>
              <a:rect l="l" t="t" r="r" b="b"/>
              <a:pathLst>
                <a:path w="6436432" h="1357079" extrusionOk="0">
                  <a:moveTo>
                    <a:pt x="0" y="0"/>
                  </a:moveTo>
                  <a:lnTo>
                    <a:pt x="6436432" y="0"/>
                  </a:lnTo>
                  <a:lnTo>
                    <a:pt x="6436432" y="1357079"/>
                  </a:lnTo>
                  <a:lnTo>
                    <a:pt x="0" y="1357079"/>
                  </a:lnTo>
                  <a:lnTo>
                    <a:pt x="0" y="0"/>
                  </a:lnTo>
                  <a:close/>
                </a:path>
              </a:pathLst>
            </a:custGeom>
            <a:blipFill rotWithShape="1">
              <a:blip r:embed="rId5">
                <a:alphaModFix/>
              </a:blip>
              <a:stretch>
                <a:fillRect/>
              </a:stretch>
            </a:blipFill>
            <a:ln>
              <a:noFill/>
            </a:ln>
          </p:spPr>
        </p:sp>
        <p:sp>
          <p:nvSpPr>
            <p:cNvPr id="582" name="Google Shape;582;p41"/>
            <p:cNvSpPr txBox="1"/>
            <p:nvPr/>
          </p:nvSpPr>
          <p:spPr>
            <a:xfrm>
              <a:off x="6436432" y="276377"/>
              <a:ext cx="16755512" cy="804323"/>
            </a:xfrm>
            <a:prstGeom prst="rect">
              <a:avLst/>
            </a:prstGeom>
            <a:noFill/>
            <a:ln>
              <a:noFill/>
            </a:ln>
          </p:spPr>
          <p:txBody>
            <a:bodyPr spcFirstLastPara="1" wrap="square" lIns="0" tIns="0" rIns="0" bIns="0" anchor="t" anchorCtr="0">
              <a:spAutoFit/>
            </a:bodyPr>
            <a:lstStyle/>
            <a:p>
              <a:pPr lvl="0" algn="just">
                <a:lnSpc>
                  <a:spcPct val="139967"/>
                </a:lnSpc>
              </a:pPr>
              <a:r>
                <a:rPr lang="sv-SE" dirty="0"/>
                <a:t>Finansierat av Europeiska unionen. Åsikter och slutsatser är författarnas egna och representerar inte nödvändigtvis EU eller Universitets- och högskolerådet (UHR). EU och bidragsgivare ansvarar inte för innehållet</a:t>
              </a:r>
              <a:r>
                <a:rPr lang="sv-SE" dirty="0" smtClean="0"/>
                <a:t>.</a:t>
              </a:r>
              <a:endParaRPr lang="sv-SE" dirty="0"/>
            </a:p>
          </p:txBody>
        </p:sp>
      </p:grpSp>
      <p:grpSp>
        <p:nvGrpSpPr>
          <p:cNvPr id="583" name="Google Shape;583;p41"/>
          <p:cNvGrpSpPr/>
          <p:nvPr/>
        </p:nvGrpSpPr>
        <p:grpSpPr>
          <a:xfrm>
            <a:off x="2490579" y="4186566"/>
            <a:ext cx="12805591" cy="3003598"/>
            <a:chOff x="0" y="-146805"/>
            <a:chExt cx="17074122" cy="4004797"/>
          </a:xfrm>
        </p:grpSpPr>
        <p:grpSp>
          <p:nvGrpSpPr>
            <p:cNvPr id="584" name="Google Shape;584;p41"/>
            <p:cNvGrpSpPr/>
            <p:nvPr/>
          </p:nvGrpSpPr>
          <p:grpSpPr>
            <a:xfrm>
              <a:off x="0" y="-146805"/>
              <a:ext cx="17074122" cy="4004797"/>
              <a:chOff x="0" y="-38100"/>
              <a:chExt cx="4431224" cy="1039360"/>
            </a:xfrm>
          </p:grpSpPr>
          <p:sp>
            <p:nvSpPr>
              <p:cNvPr id="585" name="Google Shape;585;p41"/>
              <p:cNvSpPr/>
              <p:nvPr/>
            </p:nvSpPr>
            <p:spPr>
              <a:xfrm>
                <a:off x="0" y="0"/>
                <a:ext cx="4431224" cy="1001260"/>
              </a:xfrm>
              <a:custGeom>
                <a:avLst/>
                <a:gdLst/>
                <a:ahLst/>
                <a:cxnLst/>
                <a:rect l="l" t="t" r="r" b="b"/>
                <a:pathLst>
                  <a:path w="4431224" h="1001260" extrusionOk="0">
                    <a:moveTo>
                      <a:pt x="23468" y="0"/>
                    </a:moveTo>
                    <a:lnTo>
                      <a:pt x="4407757" y="0"/>
                    </a:lnTo>
                    <a:cubicBezTo>
                      <a:pt x="4413981" y="0"/>
                      <a:pt x="4419950" y="2472"/>
                      <a:pt x="4424350" y="6874"/>
                    </a:cubicBezTo>
                    <a:cubicBezTo>
                      <a:pt x="4428752" y="11275"/>
                      <a:pt x="4431224" y="17244"/>
                      <a:pt x="4431224" y="23468"/>
                    </a:cubicBezTo>
                    <a:lnTo>
                      <a:pt x="4431224" y="977792"/>
                    </a:lnTo>
                    <a:cubicBezTo>
                      <a:pt x="4431224" y="984016"/>
                      <a:pt x="4428752" y="989985"/>
                      <a:pt x="4424350" y="994386"/>
                    </a:cubicBezTo>
                    <a:cubicBezTo>
                      <a:pt x="4419950" y="998787"/>
                      <a:pt x="4413981" y="1001260"/>
                      <a:pt x="4407757" y="1001260"/>
                    </a:cubicBezTo>
                    <a:lnTo>
                      <a:pt x="23468" y="1001260"/>
                    </a:lnTo>
                    <a:cubicBezTo>
                      <a:pt x="17244" y="1001260"/>
                      <a:pt x="11275" y="998787"/>
                      <a:pt x="6874" y="994386"/>
                    </a:cubicBezTo>
                    <a:cubicBezTo>
                      <a:pt x="2472" y="989985"/>
                      <a:pt x="0" y="984016"/>
                      <a:pt x="0" y="977792"/>
                    </a:cubicBezTo>
                    <a:lnTo>
                      <a:pt x="0" y="23468"/>
                    </a:lnTo>
                    <a:cubicBezTo>
                      <a:pt x="0" y="17244"/>
                      <a:pt x="2472" y="11275"/>
                      <a:pt x="6874" y="6874"/>
                    </a:cubicBezTo>
                    <a:cubicBezTo>
                      <a:pt x="11275" y="2472"/>
                      <a:pt x="17244" y="0"/>
                      <a:pt x="23468" y="0"/>
                    </a:cubicBezTo>
                    <a:close/>
                  </a:path>
                </a:pathLst>
              </a:custGeom>
              <a:solidFill>
                <a:srgbClr val="FFFFFF">
                  <a:alpha val="30588"/>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586;p41"/>
              <p:cNvSpPr txBox="1"/>
              <p:nvPr/>
            </p:nvSpPr>
            <p:spPr>
              <a:xfrm>
                <a:off x="0" y="-38100"/>
                <a:ext cx="4431224" cy="103936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587" name="Google Shape;587;p41"/>
            <p:cNvSpPr txBox="1"/>
            <p:nvPr/>
          </p:nvSpPr>
          <p:spPr>
            <a:xfrm>
              <a:off x="1200425" y="711591"/>
              <a:ext cx="15341601" cy="738664"/>
            </a:xfrm>
            <a:prstGeom prst="rect">
              <a:avLst/>
            </a:prstGeom>
            <a:noFill/>
            <a:ln>
              <a:noFill/>
            </a:ln>
          </p:spPr>
          <p:txBody>
            <a:bodyPr spcFirstLastPara="1" wrap="square" lIns="0" tIns="0" rIns="0" bIns="0" anchor="t" anchorCtr="0">
              <a:spAutoFit/>
            </a:bodyPr>
            <a:lstStyle/>
            <a:p>
              <a:pPr lvl="0" algn="ctr">
                <a:lnSpc>
                  <a:spcPct val="75259"/>
                </a:lnSpc>
              </a:pPr>
              <a:r>
                <a:rPr lang="sv-SE" sz="4800" b="1" dirty="0"/>
                <a:t>Slutna kretslopp i regenerativt </a:t>
              </a:r>
              <a:r>
                <a:rPr lang="sv-SE" sz="4800" b="1" dirty="0" smtClean="0"/>
                <a:t>jordbruk</a:t>
              </a:r>
              <a:endParaRPr lang="sv-SE" sz="4800" dirty="0"/>
            </a:p>
          </p:txBody>
        </p:sp>
        <p:grpSp>
          <p:nvGrpSpPr>
            <p:cNvPr id="588" name="Google Shape;588;p41"/>
            <p:cNvGrpSpPr/>
            <p:nvPr/>
          </p:nvGrpSpPr>
          <p:grpSpPr>
            <a:xfrm>
              <a:off x="505073" y="2295730"/>
              <a:ext cx="15979540" cy="1233807"/>
              <a:chOff x="0" y="-38100"/>
              <a:chExt cx="4147148" cy="320208"/>
            </a:xfrm>
          </p:grpSpPr>
          <p:sp>
            <p:nvSpPr>
              <p:cNvPr id="589" name="Google Shape;589;p41"/>
              <p:cNvSpPr/>
              <p:nvPr/>
            </p:nvSpPr>
            <p:spPr>
              <a:xfrm>
                <a:off x="0" y="0"/>
                <a:ext cx="4147148" cy="282108"/>
              </a:xfrm>
              <a:custGeom>
                <a:avLst/>
                <a:gdLst/>
                <a:ahLst/>
                <a:cxnLst/>
                <a:rect l="l" t="t" r="r" b="b"/>
                <a:pathLst>
                  <a:path w="4147148" h="282108" extrusionOk="0">
                    <a:moveTo>
                      <a:pt x="25075" y="0"/>
                    </a:moveTo>
                    <a:lnTo>
                      <a:pt x="4122072" y="0"/>
                    </a:lnTo>
                    <a:cubicBezTo>
                      <a:pt x="4128723" y="0"/>
                      <a:pt x="4135101" y="2642"/>
                      <a:pt x="4139803" y="7344"/>
                    </a:cubicBezTo>
                    <a:cubicBezTo>
                      <a:pt x="4144506" y="12047"/>
                      <a:pt x="4147148" y="18425"/>
                      <a:pt x="4147148" y="25075"/>
                    </a:cubicBezTo>
                    <a:lnTo>
                      <a:pt x="4147148" y="257033"/>
                    </a:lnTo>
                    <a:cubicBezTo>
                      <a:pt x="4147148" y="263683"/>
                      <a:pt x="4144506" y="270061"/>
                      <a:pt x="4139803" y="274764"/>
                    </a:cubicBezTo>
                    <a:cubicBezTo>
                      <a:pt x="4135101" y="279466"/>
                      <a:pt x="4128723" y="282108"/>
                      <a:pt x="4122072" y="282108"/>
                    </a:cubicBezTo>
                    <a:lnTo>
                      <a:pt x="25075" y="282108"/>
                    </a:lnTo>
                    <a:cubicBezTo>
                      <a:pt x="18425" y="282108"/>
                      <a:pt x="12047" y="279466"/>
                      <a:pt x="7344" y="274764"/>
                    </a:cubicBezTo>
                    <a:cubicBezTo>
                      <a:pt x="2642" y="270061"/>
                      <a:pt x="0" y="263683"/>
                      <a:pt x="0" y="257033"/>
                    </a:cubicBezTo>
                    <a:lnTo>
                      <a:pt x="0" y="25075"/>
                    </a:lnTo>
                    <a:cubicBezTo>
                      <a:pt x="0" y="18425"/>
                      <a:pt x="2642" y="12047"/>
                      <a:pt x="7344" y="7344"/>
                    </a:cubicBezTo>
                    <a:cubicBezTo>
                      <a:pt x="12047" y="2642"/>
                      <a:pt x="18425" y="0"/>
                      <a:pt x="25075" y="0"/>
                    </a:cubicBezTo>
                    <a:close/>
                  </a:path>
                </a:pathLst>
              </a:custGeom>
              <a:solidFill>
                <a:srgbClr val="4D73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41"/>
              <p:cNvSpPr txBox="1"/>
              <p:nvPr/>
            </p:nvSpPr>
            <p:spPr>
              <a:xfrm>
                <a:off x="0" y="-38100"/>
                <a:ext cx="4147147" cy="320208"/>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591" name="Google Shape;591;p41"/>
            <p:cNvSpPr txBox="1"/>
            <p:nvPr/>
          </p:nvSpPr>
          <p:spPr>
            <a:xfrm>
              <a:off x="2367869" y="2677747"/>
              <a:ext cx="12338383" cy="743196"/>
            </a:xfrm>
            <a:prstGeom prst="rect">
              <a:avLst/>
            </a:prstGeom>
            <a:noFill/>
            <a:ln>
              <a:noFill/>
            </a:ln>
          </p:spPr>
          <p:txBody>
            <a:bodyPr spcFirstLastPara="1" wrap="square" lIns="0" tIns="0" rIns="0" bIns="0" anchor="t" anchorCtr="0">
              <a:spAutoFit/>
            </a:bodyPr>
            <a:lstStyle/>
            <a:p>
              <a:pPr marL="0" marR="0" lvl="0" indent="0" algn="ctr" rtl="0">
                <a:lnSpc>
                  <a:spcPct val="140007"/>
                </a:lnSpc>
                <a:spcBef>
                  <a:spcPts val="0"/>
                </a:spcBef>
                <a:spcAft>
                  <a:spcPts val="0"/>
                </a:spcAft>
                <a:buNone/>
              </a:pPr>
              <a:r>
                <a:rPr lang="en-US" sz="2587" b="1" dirty="0" smtClean="0">
                  <a:solidFill>
                    <a:srgbClr val="FFFFFF"/>
                  </a:solidFill>
                  <a:latin typeface="Montserrat"/>
                  <a:ea typeface="Montserrat"/>
                  <a:cs typeface="Montserrat"/>
                  <a:sym typeface="Montserrat"/>
                </a:rPr>
                <a:t>PROJEKTNUMMER:2023-1-SE01-KA220-VET-000160614</a:t>
              </a:r>
              <a:endParaRPr dirty="0"/>
            </a:p>
          </p:txBody>
        </p:sp>
      </p:grpSp>
      <p:pic>
        <p:nvPicPr>
          <p:cNvPr id="592" name="Google Shape;592;p41"/>
          <p:cNvPicPr preferRelativeResize="0"/>
          <p:nvPr/>
        </p:nvPicPr>
        <p:blipFill>
          <a:blip r:embed="rId6">
            <a:alphaModFix/>
          </a:blip>
          <a:stretch>
            <a:fillRect/>
          </a:stretch>
        </p:blipFill>
        <p:spPr>
          <a:xfrm>
            <a:off x="447025" y="7466200"/>
            <a:ext cx="17393949" cy="1308000"/>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A603BB68AE5C0F4C908E70EB4D1DDDC3" ma:contentTypeVersion="18" ma:contentTypeDescription="Skapa ett nytt dokument." ma:contentTypeScope="" ma:versionID="c7d137e4bfcf50d44266e148092e8053">
  <xsd:schema xmlns:xsd="http://www.w3.org/2001/XMLSchema" xmlns:xs="http://www.w3.org/2001/XMLSchema" xmlns:p="http://schemas.microsoft.com/office/2006/metadata/properties" xmlns:ns3="20b5f8f8-e964-4ea5-9bc5-5fa83731a92f" xmlns:ns4="31ffec6e-e0c6-46d3-bf16-e7019fdf1f95" targetNamespace="http://schemas.microsoft.com/office/2006/metadata/properties" ma:root="true" ma:fieldsID="4c5a1d64bf20f2e8f4317f68e05f603b" ns3:_="" ns4:_="">
    <xsd:import namespace="20b5f8f8-e964-4ea5-9bc5-5fa83731a92f"/>
    <xsd:import namespace="31ffec6e-e0c6-46d3-bf16-e7019fdf1f95"/>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AutoKeyPoints" minOccurs="0"/>
                <xsd:element ref="ns3:MediaServiceKeyPoints" minOccurs="0"/>
                <xsd:element ref="ns3:MediaServiceOCR" minOccurs="0"/>
                <xsd:element ref="ns3:MediaServiceLocation" minOccurs="0"/>
                <xsd:element ref="ns3:MediaLengthInSeconds" minOccurs="0"/>
                <xsd:element ref="ns4:SharedWithUsers" minOccurs="0"/>
                <xsd:element ref="ns4:SharedWithDetails" minOccurs="0"/>
                <xsd:element ref="ns4:SharingHintHash"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b5f8f8-e964-4ea5-9bc5-5fa83731a92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1ffec6e-e0c6-46d3-bf16-e7019fdf1f95" elementFormDefault="qualified">
    <xsd:import namespace="http://schemas.microsoft.com/office/2006/documentManagement/types"/>
    <xsd:import namespace="http://schemas.microsoft.com/office/infopath/2007/PartnerControls"/>
    <xsd:element name="SharedWithUsers" ma:index="19"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Delat med information" ma:internalName="SharedWithDetails" ma:readOnly="true">
      <xsd:simpleType>
        <xsd:restriction base="dms:Note">
          <xsd:maxLength value="255"/>
        </xsd:restriction>
      </xsd:simpleType>
    </xsd:element>
    <xsd:element name="SharingHintHash" ma:index="21" nillable="true" ma:displayName="Delar tips,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20b5f8f8-e964-4ea5-9bc5-5fa83731a92f" xsi:nil="true"/>
  </documentManagement>
</p:properties>
</file>

<file path=customXml/itemProps1.xml><?xml version="1.0" encoding="utf-8"?>
<ds:datastoreItem xmlns:ds="http://schemas.openxmlformats.org/officeDocument/2006/customXml" ds:itemID="{9DC46383-CEF8-4891-AE22-BF08CB06196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0b5f8f8-e964-4ea5-9bc5-5fa83731a92f"/>
    <ds:schemaRef ds:uri="31ffec6e-e0c6-46d3-bf16-e7019fdf1f9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8FF1E55-9B7D-45CA-BC45-9D67098BE4E1}">
  <ds:schemaRefs>
    <ds:schemaRef ds:uri="http://schemas.microsoft.com/sharepoint/v3/contenttype/forms"/>
  </ds:schemaRefs>
</ds:datastoreItem>
</file>

<file path=customXml/itemProps3.xml><?xml version="1.0" encoding="utf-8"?>
<ds:datastoreItem xmlns:ds="http://schemas.openxmlformats.org/officeDocument/2006/customXml" ds:itemID="{20FD3241-221E-41AE-B045-27371D221C33}">
  <ds:schemaRefs>
    <ds:schemaRef ds:uri="http://purl.org/dc/terms/"/>
    <ds:schemaRef ds:uri="http://schemas.openxmlformats.org/package/2006/metadata/core-properties"/>
    <ds:schemaRef ds:uri="http://www.w3.org/XML/1998/namespace"/>
    <ds:schemaRef ds:uri="http://schemas.microsoft.com/office/infopath/2007/PartnerControls"/>
    <ds:schemaRef ds:uri="http://schemas.microsoft.com/office/2006/documentManagement/types"/>
    <ds:schemaRef ds:uri="31ffec6e-e0c6-46d3-bf16-e7019fdf1f95"/>
    <ds:schemaRef ds:uri="http://schemas.microsoft.com/office/2006/metadata/properties"/>
    <ds:schemaRef ds:uri="http://purl.org/dc/elements/1.1/"/>
    <ds:schemaRef ds:uri="20b5f8f8-e964-4ea5-9bc5-5fa83731a92f"/>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78</TotalTime>
  <Words>2953</Words>
  <Application>Microsoft Office PowerPoint</Application>
  <PresentationFormat>Anpassad</PresentationFormat>
  <Paragraphs>332</Paragraphs>
  <Slides>41</Slides>
  <Notes>41</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41</vt:i4>
      </vt:variant>
    </vt:vector>
  </HeadingPairs>
  <TitlesOfParts>
    <vt:vector size="45" baseType="lpstr">
      <vt:lpstr>Montserrat</vt:lpstr>
      <vt:lpstr>Arial</vt:lpstr>
      <vt:lpstr>Calibri</vt:lpstr>
      <vt:lpstr>Office Theme</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Green Growth</dc:creator>
  <cp:lastModifiedBy>Theodoros Ntallaris</cp:lastModifiedBy>
  <cp:revision>37</cp:revision>
  <dcterms:created xsi:type="dcterms:W3CDTF">2006-08-16T00:00:00Z</dcterms:created>
  <dcterms:modified xsi:type="dcterms:W3CDTF">2025-08-31T06:45:31Z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0x010100A603BB68AE5C0F4C908E70EB4D1DDDC3</vt:lpwstr>
  </property>
</Properties>
</file>