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8288000" cy="10287000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Montserrat" panose="00000500000000000000" pitchFamily="2" charset="-18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imeGjuZgnP+Jq4H2AgbWLMgOfU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3285341-8559-4D9D-AB38-3A02EABC10EA}">
  <a:tblStyle styleId="{13285341-8559-4D9D-AB38-3A02EABC10E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2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3" name="Google Shape;3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2" name="Google Shape;33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5" name="Google Shape;35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5" name="Google Shape;3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8" name="Google Shape;3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8" name="Google Shape;38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8" name="Google Shape;3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8" name="Google Shape;40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5" name="Google Shape;42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5" name="Google Shape;44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5" name="Google Shape;45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6" name="Google Shape;46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9" name="Google Shape;47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8" name="Google Shape;48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7" name="Google Shape;49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6" name="Google Shape;50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5" name="Google Shape;51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4" name="Google Shape;52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4" name="Google Shape;53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4" name="Google Shape;54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6" name="Google Shape;5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6" name="Google Shape;56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6" name="Google Shape;57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7" name="Google Shape;58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7" name="Google Shape;59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7" name="Google Shape;60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7" name="Google Shape;61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27" name="Google Shape;62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5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5" b="-24267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7531422" y="-144661"/>
            <a:ext cx="3225156" cy="3230761"/>
            <a:chOff x="0" y="-192881"/>
            <a:chExt cx="4300208" cy="430768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0" name="Google Shape;90;p1"/>
          <p:cNvSpPr txBox="1"/>
          <p:nvPr/>
        </p:nvSpPr>
        <p:spPr>
          <a:xfrm>
            <a:off x="2354675" y="4798268"/>
            <a:ext cx="9908017" cy="5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55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648391" y="3058793"/>
            <a:ext cx="16908010" cy="3946318"/>
            <a:chOff x="-110943" y="-192881"/>
            <a:chExt cx="22544014" cy="5261757"/>
          </a:xfrm>
        </p:grpSpPr>
        <p:grpSp>
          <p:nvGrpSpPr>
            <p:cNvPr id="92" name="Google Shape;92;p1"/>
            <p:cNvGrpSpPr/>
            <p:nvPr/>
          </p:nvGrpSpPr>
          <p:grpSpPr>
            <a:xfrm>
              <a:off x="0" y="-192881"/>
              <a:ext cx="22433071" cy="5261757"/>
              <a:chOff x="0" y="-38100"/>
              <a:chExt cx="4431224" cy="1039360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5" name="Google Shape;95;p1"/>
            <p:cNvSpPr txBox="1"/>
            <p:nvPr/>
          </p:nvSpPr>
          <p:spPr>
            <a:xfrm>
              <a:off x="-110943" y="111378"/>
              <a:ext cx="22544014" cy="1920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87"/>
                <a:buFont typeface="Arial"/>
                <a:buNone/>
              </a:pPr>
              <a:r>
                <a:rPr lang="en-US" sz="6687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Razmnoževanje</a:t>
              </a:r>
              <a:r>
                <a:rPr lang="en-US" sz="6687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in </a:t>
              </a:r>
              <a:r>
                <a:rPr lang="en-US" sz="6687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zdravje</a:t>
              </a:r>
              <a:r>
                <a:rPr lang="en-US" sz="6687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687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črede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663597" y="1833391"/>
              <a:ext cx="20509738" cy="8339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3"/>
                <a:buFont typeface="Arial"/>
                <a:buNone/>
              </a:pP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Zdravje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črede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ključ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do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odpornih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ekosistemov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regenerativnem</a:t>
              </a:r>
              <a:r>
                <a:rPr lang="en-US" sz="2903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903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kmetijstvu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7" name="Google Shape;97;p1"/>
            <p:cNvGrpSpPr/>
            <p:nvPr/>
          </p:nvGrpSpPr>
          <p:grpSpPr>
            <a:xfrm>
              <a:off x="663597" y="3016277"/>
              <a:ext cx="20994939" cy="1621053"/>
              <a:chOff x="0" y="-38100"/>
              <a:chExt cx="4147148" cy="320208"/>
            </a:xfrm>
          </p:grpSpPr>
          <p:sp>
            <p:nvSpPr>
              <p:cNvPr id="98" name="Google Shape;98;p1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" name="Google Shape;100;p1"/>
            <p:cNvSpPr txBox="1"/>
            <p:nvPr/>
          </p:nvSpPr>
          <p:spPr>
            <a:xfrm>
              <a:off x="3111058" y="3514092"/>
              <a:ext cx="16210955" cy="976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99"/>
                <a:buFont typeface="Arial"/>
                <a:buNone/>
              </a:pPr>
              <a:r>
                <a:rPr lang="sl-SI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Številka projekta</a:t>
              </a:r>
              <a:r>
                <a:rPr lang="en-US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  <a:r>
                <a:rPr lang="sl-SI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3399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2023-1-SE01-KA220-VET-000160614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1"/>
          <p:cNvGrpSpPr/>
          <p:nvPr/>
        </p:nvGrpSpPr>
        <p:grpSpPr>
          <a:xfrm>
            <a:off x="-363888" y="-659011"/>
            <a:ext cx="4302686" cy="1687711"/>
            <a:chOff x="0" y="-38100"/>
            <a:chExt cx="1133218" cy="444500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1133218" cy="406400"/>
            </a:xfrm>
            <a:custGeom>
              <a:avLst/>
              <a:gdLst/>
              <a:ahLst/>
              <a:cxnLst/>
              <a:rect l="l" t="t" r="r" b="b"/>
              <a:pathLst>
                <a:path w="1133218" h="406400" extrusionOk="0">
                  <a:moveTo>
                    <a:pt x="91765" y="0"/>
                  </a:moveTo>
                  <a:lnTo>
                    <a:pt x="1041452" y="0"/>
                  </a:lnTo>
                  <a:cubicBezTo>
                    <a:pt x="1092133" y="0"/>
                    <a:pt x="1133218" y="41085"/>
                    <a:pt x="1133218" y="91765"/>
                  </a:cubicBezTo>
                  <a:lnTo>
                    <a:pt x="1133218" y="314635"/>
                  </a:lnTo>
                  <a:cubicBezTo>
                    <a:pt x="1133218" y="365315"/>
                    <a:pt x="1092133" y="406400"/>
                    <a:pt x="1041452" y="406400"/>
                  </a:cubicBezTo>
                  <a:lnTo>
                    <a:pt x="91765" y="406400"/>
                  </a:lnTo>
                  <a:cubicBezTo>
                    <a:pt x="41085" y="406400"/>
                    <a:pt x="0" y="365315"/>
                    <a:pt x="0" y="314635"/>
                  </a:cubicBezTo>
                  <a:lnTo>
                    <a:pt x="0" y="91765"/>
                  </a:lnTo>
                  <a:cubicBezTo>
                    <a:pt x="0" y="41085"/>
                    <a:pt x="41085" y="0"/>
                    <a:pt x="91765" y="0"/>
                  </a:cubicBezTo>
                  <a:close/>
                </a:path>
              </a:pathLst>
            </a:custGeom>
            <a:solidFill>
              <a:srgbClr val="4D7344">
                <a:alpha val="56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38100"/>
              <a:ext cx="113321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688364" y="190500"/>
            <a:ext cx="2664436" cy="73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None/>
            </a:pPr>
            <a:r>
              <a:rPr lang="en-US" sz="3399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 5</a:t>
            </a:r>
            <a:endParaRPr sz="3399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5277950" y="8914125"/>
            <a:ext cx="12774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4850" y="7513525"/>
            <a:ext cx="16598299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"/>
          <p:cNvGrpSpPr/>
          <p:nvPr/>
        </p:nvGrpSpPr>
        <p:grpSpPr>
          <a:xfrm>
            <a:off x="12631608" y="9304549"/>
            <a:ext cx="5656392" cy="1123377"/>
            <a:chOff x="0" y="-38100"/>
            <a:chExt cx="1489749" cy="295869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1489749" cy="257769"/>
            </a:xfrm>
            <a:custGeom>
              <a:avLst/>
              <a:gdLst/>
              <a:ahLst/>
              <a:cxnLst/>
              <a:rect l="l" t="t" r="r" b="b"/>
              <a:pathLst>
                <a:path w="1489749" h="257769" extrusionOk="0">
                  <a:moveTo>
                    <a:pt x="0" y="0"/>
                  </a:moveTo>
                  <a:lnTo>
                    <a:pt x="1489749" y="0"/>
                  </a:lnTo>
                  <a:lnTo>
                    <a:pt x="148974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3" name="Google Shape;113;p2"/>
            <p:cNvSpPr txBox="1"/>
            <p:nvPr/>
          </p:nvSpPr>
          <p:spPr>
            <a:xfrm>
              <a:off x="0" y="-38100"/>
              <a:ext cx="148974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14514" y="8041212"/>
            <a:ext cx="10178604" cy="2382013"/>
            <a:chOff x="0" y="-38100"/>
            <a:chExt cx="2680785" cy="627361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2680784" cy="589261"/>
            </a:xfrm>
            <a:custGeom>
              <a:avLst/>
              <a:gdLst/>
              <a:ahLst/>
              <a:cxnLst/>
              <a:rect l="l" t="t" r="r" b="b"/>
              <a:pathLst>
                <a:path w="2680784" h="589261" extrusionOk="0">
                  <a:moveTo>
                    <a:pt x="0" y="0"/>
                  </a:moveTo>
                  <a:lnTo>
                    <a:pt x="2680784" y="0"/>
                  </a:lnTo>
                  <a:lnTo>
                    <a:pt x="2680784" y="589261"/>
                  </a:lnTo>
                  <a:lnTo>
                    <a:pt x="0" y="589261"/>
                  </a:ln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</p:sp>
        <p:sp>
          <p:nvSpPr>
            <p:cNvPr id="116" name="Google Shape;116;p2"/>
            <p:cNvSpPr txBox="1"/>
            <p:nvPr/>
          </p:nvSpPr>
          <p:spPr>
            <a:xfrm>
              <a:off x="0" y="-38100"/>
              <a:ext cx="2680785" cy="627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2"/>
          <p:cNvGrpSpPr/>
          <p:nvPr/>
        </p:nvGrpSpPr>
        <p:grpSpPr>
          <a:xfrm>
            <a:off x="0" y="9304549"/>
            <a:ext cx="14233302" cy="1123377"/>
            <a:chOff x="0" y="-38100"/>
            <a:chExt cx="3748689" cy="295869"/>
          </a:xfrm>
        </p:grpSpPr>
        <p:sp>
          <p:nvSpPr>
            <p:cNvPr id="118" name="Google Shape;118;p2"/>
            <p:cNvSpPr/>
            <p:nvPr/>
          </p:nvSpPr>
          <p:spPr>
            <a:xfrm>
              <a:off x="0" y="0"/>
              <a:ext cx="3748689" cy="257769"/>
            </a:xfrm>
            <a:custGeom>
              <a:avLst/>
              <a:gdLst/>
              <a:ahLst/>
              <a:cxnLst/>
              <a:rect l="l" t="t" r="r" b="b"/>
              <a:pathLst>
                <a:path w="3748689" h="257769" extrusionOk="0">
                  <a:moveTo>
                    <a:pt x="0" y="0"/>
                  </a:moveTo>
                  <a:lnTo>
                    <a:pt x="3748689" y="0"/>
                  </a:lnTo>
                  <a:lnTo>
                    <a:pt x="3748689" y="257769"/>
                  </a:lnTo>
                  <a:lnTo>
                    <a:pt x="0" y="257769"/>
                  </a:lnTo>
                  <a:close/>
                </a:path>
              </a:pathLst>
            </a:custGeom>
            <a:solidFill>
              <a:srgbClr val="B4E795"/>
            </a:solidFill>
            <a:ln>
              <a:noFill/>
            </a:ln>
          </p:spPr>
        </p:sp>
        <p:sp>
          <p:nvSpPr>
            <p:cNvPr id="119" name="Google Shape;119;p2"/>
            <p:cNvSpPr txBox="1"/>
            <p:nvPr/>
          </p:nvSpPr>
          <p:spPr>
            <a:xfrm>
              <a:off x="0" y="-38100"/>
              <a:ext cx="3748689" cy="295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2"/>
          <p:cNvSpPr/>
          <p:nvPr/>
        </p:nvSpPr>
        <p:spPr>
          <a:xfrm>
            <a:off x="10178604" y="0"/>
            <a:ext cx="8109396" cy="9449210"/>
          </a:xfrm>
          <a:custGeom>
            <a:avLst/>
            <a:gdLst/>
            <a:ahLst/>
            <a:cxnLst/>
            <a:rect l="l" t="t" r="r" b="b"/>
            <a:pathLst>
              <a:path w="958330" h="1116663" extrusionOk="0">
                <a:moveTo>
                  <a:pt x="0" y="0"/>
                </a:moveTo>
                <a:lnTo>
                  <a:pt x="958330" y="0"/>
                </a:lnTo>
                <a:lnTo>
                  <a:pt x="958330" y="1116663"/>
                </a:lnTo>
                <a:lnTo>
                  <a:pt x="0" y="1116663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7440" r="-37440"/>
            </a:stretch>
          </a:blipFill>
          <a:ln>
            <a:noFill/>
          </a:ln>
        </p:spPr>
      </p:sp>
      <p:sp>
        <p:nvSpPr>
          <p:cNvPr id="121" name="Google Shape;121;p2"/>
          <p:cNvSpPr txBox="1"/>
          <p:nvPr/>
        </p:nvSpPr>
        <p:spPr>
          <a:xfrm>
            <a:off x="2713547" y="1039059"/>
            <a:ext cx="5242073" cy="93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30"/>
              <a:buFont typeface="Arial"/>
              <a:buNone/>
            </a:pPr>
            <a:r>
              <a:rPr lang="sl-SI" sz="6630" b="1" dirty="0"/>
              <a:t>Uvod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228601" y="1866900"/>
            <a:ext cx="9753599" cy="571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2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l-PL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Zakaj je zdravje črede ključnega pomena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02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Char char="-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lang="sl-SI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Char char="-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rastlin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okoliških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Močno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podpira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zemljišču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opomore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uspeva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kljub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okoljskim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stresom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lang="sl-SI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Prispeva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trajnostnemu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kmetijstvu</a:t>
            </a:r>
            <a:endParaRPr sz="2978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" descr="http://www.kambogard.se/media/DSC_027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80524" y="1"/>
            <a:ext cx="8266084" cy="944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7344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/>
          <p:nvPr/>
        </p:nvSpPr>
        <p:spPr>
          <a:xfrm>
            <a:off x="9144000" y="0"/>
            <a:ext cx="8458963" cy="8183301"/>
          </a:xfrm>
          <a:custGeom>
            <a:avLst/>
            <a:gdLst/>
            <a:ahLst/>
            <a:cxnLst/>
            <a:rect l="l" t="t" r="r" b="b"/>
            <a:pathLst>
              <a:path w="999640" h="967064" extrusionOk="0">
                <a:moveTo>
                  <a:pt x="0" y="0"/>
                </a:moveTo>
                <a:lnTo>
                  <a:pt x="999640" y="0"/>
                </a:lnTo>
                <a:lnTo>
                  <a:pt x="999640" y="967064"/>
                </a:lnTo>
                <a:lnTo>
                  <a:pt x="0" y="96706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2408" b="-22405"/>
            </a:stretch>
          </a:blipFill>
          <a:ln>
            <a:noFill/>
          </a:ln>
        </p:spPr>
      </p:sp>
      <p:grpSp>
        <p:nvGrpSpPr>
          <p:cNvPr id="129" name="Google Shape;129;p3"/>
          <p:cNvGrpSpPr/>
          <p:nvPr/>
        </p:nvGrpSpPr>
        <p:grpSpPr>
          <a:xfrm>
            <a:off x="17602963" y="-144661"/>
            <a:ext cx="876228" cy="10431661"/>
            <a:chOff x="0" y="-38100"/>
            <a:chExt cx="230776" cy="2747433"/>
          </a:xfrm>
        </p:grpSpPr>
        <p:sp>
          <p:nvSpPr>
            <p:cNvPr id="130" name="Google Shape;130;p3"/>
            <p:cNvSpPr/>
            <p:nvPr/>
          </p:nvSpPr>
          <p:spPr>
            <a:xfrm>
              <a:off x="0" y="0"/>
              <a:ext cx="230776" cy="2709333"/>
            </a:xfrm>
            <a:custGeom>
              <a:avLst/>
              <a:gdLst/>
              <a:ahLst/>
              <a:cxnLst/>
              <a:rect l="l" t="t" r="r" b="b"/>
              <a:pathLst>
                <a:path w="230776" h="2709333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131" name="Google Shape;131;p3"/>
            <p:cNvSpPr txBox="1"/>
            <p:nvPr/>
          </p:nvSpPr>
          <p:spPr>
            <a:xfrm>
              <a:off x="0" y="-38100"/>
              <a:ext cx="23077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3"/>
          <p:cNvGrpSpPr/>
          <p:nvPr/>
        </p:nvGrpSpPr>
        <p:grpSpPr>
          <a:xfrm>
            <a:off x="0" y="-144661"/>
            <a:ext cx="9144000" cy="10431661"/>
            <a:chOff x="0" y="-38100"/>
            <a:chExt cx="2408296" cy="2747433"/>
          </a:xfrm>
        </p:grpSpPr>
        <p:sp>
          <p:nvSpPr>
            <p:cNvPr id="133" name="Google Shape;133;p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 extrusionOk="0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34" name="Google Shape;134;p3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3"/>
          <p:cNvSpPr txBox="1"/>
          <p:nvPr/>
        </p:nvSpPr>
        <p:spPr>
          <a:xfrm>
            <a:off x="765463" y="1462683"/>
            <a:ext cx="7764494" cy="87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2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15"/>
              <a:buFont typeface="Arial"/>
              <a:buNone/>
            </a:pPr>
            <a:r>
              <a:rPr lang="sl-SI" sz="6215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Učni izidi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228601" y="2525425"/>
            <a:ext cx="8458200" cy="710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14350" marR="0" lvl="0" indent="-51435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7"/>
              <a:buFont typeface="Calibri"/>
              <a:buAutoNum type="arabicPeriod"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Pojasnite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pomen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ravnovesje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ekosistema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514350" marR="0" lvl="0" indent="-51435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7"/>
              <a:buFont typeface="Calibri"/>
              <a:buAutoNum type="arabicPeriod"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Naštejte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opišite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ključne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koristi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povečana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plodnost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zmanjšana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pojavnost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izboljšana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odpornost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514350" marR="0" lvl="0" indent="-51435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7"/>
              <a:buFont typeface="Calibri"/>
              <a:buAutoNum type="arabicPeriod"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Prepoznajte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zgodnje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znake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zdravstvenih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težav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živini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prikažite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proaktivno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posredovanje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514350" marR="0" lvl="0" indent="-514350" algn="just" rtl="0">
              <a:lnSpc>
                <a:spcPct val="15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7"/>
              <a:buFont typeface="Calibri"/>
              <a:buAutoNum type="arabicPeriod"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Razpravljajte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tem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protokoli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cepljenje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nadzor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nad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zajedavci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zmanjšujejo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okoljski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stres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spodbujajo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regenerativne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cilje</a:t>
            </a:r>
            <a:r>
              <a:rPr lang="en-U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3" descr="http://www.kambogard.se/media/DSC_0394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1"/>
            <a:ext cx="8494114" cy="81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4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43" name="Google Shape;143;p4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44" name="Google Shape;144;p4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4"/>
          <p:cNvSpPr txBox="1"/>
          <p:nvPr/>
        </p:nvSpPr>
        <p:spPr>
          <a:xfrm>
            <a:off x="1028700" y="523600"/>
            <a:ext cx="15496174" cy="156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76"/>
              <a:buFont typeface="Arial"/>
              <a:buNone/>
            </a:pPr>
            <a:r>
              <a:rPr lang="sl-SI" sz="7276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Teoretična vsebina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4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47" name="Google Shape;147;p4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48" name="Google Shape;148;p4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4"/>
          <p:cNvSpPr txBox="1"/>
          <p:nvPr/>
        </p:nvSpPr>
        <p:spPr>
          <a:xfrm>
            <a:off x="604985" y="8801100"/>
            <a:ext cx="11478158" cy="880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4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sl-SI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poglavje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0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</a:t>
            </a:r>
            <a:r>
              <a:rPr lang="en-US" sz="40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koncepti</a:t>
            </a:r>
            <a:r>
              <a:rPr lang="en-US" sz="40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0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definicije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1" y="5463886"/>
            <a:ext cx="4343400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črede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regenerativnih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sistemih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4419600" y="5486746"/>
            <a:ext cx="4419600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razmnoževanja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vzreje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živino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8732523" y="5463885"/>
            <a:ext cx="4754878" cy="2005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Preprečevanje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obvladovanje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bolezni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13152123" y="5441024"/>
            <a:ext cx="5004619" cy="1337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Trajnostne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pašne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virtualno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ograjevanje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črede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1524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4648200" y="211836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8991600" y="2141221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13792200" y="2095500"/>
            <a:ext cx="3962400" cy="313897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5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63" name="Google Shape;163;p5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64" name="Google Shape;164;p5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5"/>
          <p:cNvSpPr txBox="1"/>
          <p:nvPr/>
        </p:nvSpPr>
        <p:spPr>
          <a:xfrm>
            <a:off x="1028700" y="38100"/>
            <a:ext cx="15496174" cy="156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6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6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6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6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6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6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" name="Google Shape;166;p5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67" name="Google Shape;167;p5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68" name="Google Shape;168;p5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5"/>
          <p:cNvSpPr txBox="1"/>
          <p:nvPr/>
        </p:nvSpPr>
        <p:spPr>
          <a:xfrm>
            <a:off x="419863" y="1333500"/>
            <a:ext cx="1734312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Nanaša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splošne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upravljanja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katerih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cilj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ohranjanje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zdrave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produktivne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dobro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oskrbljene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skupine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živine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2819400" y="8342270"/>
            <a:ext cx="1509598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Zakaj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pomembno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Dobro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produktivnejših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zmanjšuje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antibiotikih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spodbuja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8988586" y="2285448"/>
            <a:ext cx="491012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Ključni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vidiki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7063721" y="3569051"/>
            <a:ext cx="1010240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Preventivna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oskrba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preverjanje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glede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dobro </a:t>
            </a:r>
            <a:r>
              <a:rPr lang="sl-SI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krmljene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7086600" y="5098067"/>
            <a:ext cx="1002614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Obvladovanje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prepoznavanje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nadzor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znotraj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7007176" y="6714970"/>
            <a:ext cx="1032929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Prehrana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uravnotežene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prehrane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ustreza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specifičnim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potrebam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razmnoževanje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136421"/>
            <a:ext cx="6659712" cy="442800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6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182" name="Google Shape;182;p6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183" name="Google Shape;183;p6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6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regenerativno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6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186" name="Google Shape;186;p6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187" name="Google Shape;187;p6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6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285750" y="1444652"/>
            <a:ext cx="17602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cilj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hkrati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2834207" y="8703695"/>
            <a:ext cx="1520687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Temeljna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načela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vključujejo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minimalno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kolobarjenje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pokrovne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posevke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posnemanje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naravnih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3940792" y="3788993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Principer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6"/>
          <p:cNvCxnSpPr/>
          <p:nvPr/>
        </p:nvCxnSpPr>
        <p:spPr>
          <a:xfrm>
            <a:off x="2767449" y="5259588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6"/>
          <p:cNvCxnSpPr/>
          <p:nvPr/>
        </p:nvCxnSpPr>
        <p:spPr>
          <a:xfrm>
            <a:off x="5767709" y="5273891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4" name="Google Shape;194;p6"/>
          <p:cNvCxnSpPr/>
          <p:nvPr/>
        </p:nvCxnSpPr>
        <p:spPr>
          <a:xfrm>
            <a:off x="8709600" y="5390353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6"/>
          <p:cNvCxnSpPr/>
          <p:nvPr/>
        </p:nvCxnSpPr>
        <p:spPr>
          <a:xfrm>
            <a:off x="11502348" y="5377500"/>
            <a:ext cx="0" cy="2052000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6"/>
          <p:cNvCxnSpPr/>
          <p:nvPr/>
        </p:nvCxnSpPr>
        <p:spPr>
          <a:xfrm>
            <a:off x="14631460" y="5308381"/>
            <a:ext cx="0" cy="1162594"/>
          </a:xfrm>
          <a:prstGeom prst="straightConnector1">
            <a:avLst/>
          </a:prstGeom>
          <a:noFill/>
          <a:ln w="76200" cap="flat" cmpd="sng">
            <a:solidFill>
              <a:srgbClr val="E5B8B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7" name="Google Shape;197;p6"/>
          <p:cNvSpPr/>
          <p:nvPr/>
        </p:nvSpPr>
        <p:spPr>
          <a:xfrm>
            <a:off x="442210" y="6391105"/>
            <a:ext cx="4687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Zmanjšanje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motenj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4177251" y="7304608"/>
            <a:ext cx="32523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zemlji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skozi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vse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leto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6629400" y="6522303"/>
            <a:ext cx="41376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Kolobar</a:t>
            </a:r>
            <a:r>
              <a:rPr lang="sl-SI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jenje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različn</a:t>
            </a:r>
            <a:r>
              <a:rPr lang="sl-SI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ih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vrst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poljščin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skozi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leto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9951600" y="7344751"/>
            <a:ext cx="294958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Uravnotežena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natančna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prehrana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13333156" y="6586044"/>
            <a:ext cx="259660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Kadar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mogoče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vključite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1028700" y="3406163"/>
            <a:ext cx="15392400" cy="2434722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 rot="5400000">
            <a:off x="4856909" y="3288300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6" descr="The process of the growth of radish from seed to sprout on white ..."/>
          <p:cNvPicPr preferRelativeResize="0"/>
          <p:nvPr/>
        </p:nvPicPr>
        <p:blipFill rotWithShape="1">
          <a:blip r:embed="rId3">
            <a:alphaModFix/>
          </a:blip>
          <a:srcRect t="25070"/>
          <a:stretch/>
        </p:blipFill>
        <p:spPr>
          <a:xfrm>
            <a:off x="4973128" y="3840181"/>
            <a:ext cx="1313845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6"/>
          <p:cNvSpPr/>
          <p:nvPr/>
        </p:nvSpPr>
        <p:spPr>
          <a:xfrm rot="5400000">
            <a:off x="7799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6" descr="Bakgrundsbilder : fält, odla, blomma, mat, producera, grönsak, beskära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6207" y="3797891"/>
            <a:ext cx="2218346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6"/>
          <p:cNvSpPr/>
          <p:nvPr/>
        </p:nvSpPr>
        <p:spPr>
          <a:xfrm rot="5400000">
            <a:off x="10654473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 rot="5400000">
            <a:off x="1885800" y="3303023"/>
            <a:ext cx="1821600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 rot="5400000">
            <a:off x="13697107" y="3303023"/>
            <a:ext cx="1820986" cy="248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6" descr="Anteckningar från studier och undervisning i biologi, kemi ..."/>
          <p:cNvPicPr preferRelativeResize="0"/>
          <p:nvPr/>
        </p:nvPicPr>
        <p:blipFill rotWithShape="1">
          <a:blip r:embed="rId5">
            <a:alphaModFix/>
          </a:blip>
          <a:srcRect l="10716" r="13736" b="5812"/>
          <a:stretch/>
        </p:blipFill>
        <p:spPr>
          <a:xfrm>
            <a:off x="10450022" y="3832381"/>
            <a:ext cx="2104653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6" descr="Ko Stut Boskap · Gratis foto på Pixab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395653" y="3832381"/>
            <a:ext cx="2214000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6" descr="Datei:John Deere 8345 R.jpg – Wikipedi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0200" y="3804420"/>
            <a:ext cx="2334499" cy="1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6"/>
          <p:cNvSpPr txBox="1"/>
          <p:nvPr/>
        </p:nvSpPr>
        <p:spPr>
          <a:xfrm>
            <a:off x="1068531" y="1858089"/>
            <a:ext cx="8181111" cy="152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lang="en-US" sz="3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Načela</a:t>
            </a:r>
            <a:endParaRPr sz="3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7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19" name="Google Shape;219;p7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20" name="Google Shape;220;p7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7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regenerativno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ujemata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2" name="Google Shape;222;p7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23" name="Google Shape;223;p7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24" name="Google Shape;224;p7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7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6740949" y="4016795"/>
            <a:ext cx="11547047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Povezava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naravnim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vedenjem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zemlje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prispevajo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uravnoteženemu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podpira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raznoliko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rastlinsko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življenje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kemikalij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potrebujejo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antibiotikov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kemikalij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čistejše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3048761" y="8703695"/>
            <a:ext cx="146304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Cilj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Ustvariti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kjer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čimer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152400" y="1611259"/>
            <a:ext cx="17920208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pristop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kmetovanju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osredotoča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krepitev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regenerativnih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314700"/>
            <a:ext cx="6449361" cy="439200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8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35" name="Google Shape;235;p8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36" name="Google Shape;236;p8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8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l-PL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Ključne strategije za preprečevanje bolezni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8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39" name="Google Shape;239;p8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40" name="Google Shape;240;p8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8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228600" y="1485900"/>
            <a:ext cx="17678400" cy="403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Dobra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prehrana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uravnotežene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naravne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prehrane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krepi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imunski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česar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dovzetne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Čista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življenjska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čiščenje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razkuževanje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hlevov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bakterij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povzročijo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Rotacijska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Premikanje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sveža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območja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kopičenje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tleh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s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možnost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okužbe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z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izogibanjem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prenatrpanosti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mirnim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ravnanjem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živalmi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zagotavljanjem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prostora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gibanje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močan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imunski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9"/>
          <p:cNvGrpSpPr/>
          <p:nvPr/>
        </p:nvGrpSpPr>
        <p:grpSpPr>
          <a:xfrm>
            <a:off x="0" y="8197609"/>
            <a:ext cx="18288000" cy="2089391"/>
            <a:chOff x="0" y="-38100"/>
            <a:chExt cx="4816593" cy="550292"/>
          </a:xfrm>
        </p:grpSpPr>
        <p:sp>
          <p:nvSpPr>
            <p:cNvPr id="248" name="Google Shape;248;p9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49" name="Google Shape;249;p9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9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Obvladovanje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9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52" name="Google Shape;252;p9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53" name="Google Shape;253;p9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9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228600" y="1485900"/>
            <a:ext cx="17678400" cy="4185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obvladovanje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Obvladovanje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vključuje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pravočasno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prepoznavanje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njeno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znotraj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opazujte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glede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morebitnih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spremembe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vedenju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prehranjevanju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gibanju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kartoteko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spremljajte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morebitne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odkrijete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vzorce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prihodnje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izbruhe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/>
          <p:nvPr/>
        </p:nvSpPr>
        <p:spPr>
          <a:xfrm>
            <a:off x="3154680" y="8703695"/>
            <a:ext cx="140208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Karantenske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pripeljemo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kaže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ločimo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preprečimo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9" descr="http://www.kambogard.se/media/20140605_212552_LL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67800" y="4724291"/>
            <a:ext cx="6046201" cy="340098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10"/>
          <p:cNvGrpSpPr/>
          <p:nvPr/>
        </p:nvGrpSpPr>
        <p:grpSpPr>
          <a:xfrm>
            <a:off x="0" y="8220469"/>
            <a:ext cx="18288000" cy="2089391"/>
            <a:chOff x="0" y="-38100"/>
            <a:chExt cx="4816593" cy="550292"/>
          </a:xfrm>
        </p:grpSpPr>
        <p:sp>
          <p:nvSpPr>
            <p:cNvPr id="263" name="Google Shape;263;p10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64" name="Google Shape;264;p10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10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l-PL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Virtualna ograja za upravljanje črede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10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67" name="Google Shape;267;p10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68" name="Google Shape;268;p10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0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228600" y="1485900"/>
            <a:ext cx="17678400" cy="5663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virtualna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ograja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0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GPS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brezžično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tehnologijo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ustvarjanje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nevidnih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nosijo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ovratnice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oddajajo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blag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zvok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vibracije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ko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približajo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ostanejo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znotraj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določenega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območja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Prednosti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virtualne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ograje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Prilagodljivo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mogoče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hitro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prilagoditi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ustvarijo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nova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območja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brez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fizičnih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Manjši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vpliv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Odpravlja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gradnji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fizičnih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​​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naravne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krajine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Boljši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nadzor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Omogoča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natančen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nadzor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pasejo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podpira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rotacijska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2801077" y="8306463"/>
            <a:ext cx="1524000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podpira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omogoča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kmetom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enostavno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premikanje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med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območji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prekomerno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izboljšuje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pašnikov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hkrati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zmanjšuje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stroške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dela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1"/>
          <p:cNvGrpSpPr/>
          <p:nvPr/>
        </p:nvGrpSpPr>
        <p:grpSpPr>
          <a:xfrm>
            <a:off x="0" y="8220469"/>
            <a:ext cx="18288000" cy="2089391"/>
            <a:chOff x="0" y="-38100"/>
            <a:chExt cx="4816593" cy="550292"/>
          </a:xfrm>
        </p:grpSpPr>
        <p:sp>
          <p:nvSpPr>
            <p:cNvPr id="277" name="Google Shape;277;p11"/>
            <p:cNvSpPr/>
            <p:nvPr/>
          </p:nvSpPr>
          <p:spPr>
            <a:xfrm>
              <a:off x="0" y="0"/>
              <a:ext cx="4816592" cy="512192"/>
            </a:xfrm>
            <a:custGeom>
              <a:avLst/>
              <a:gdLst/>
              <a:ahLst/>
              <a:cxnLst/>
              <a:rect l="l" t="t" r="r" b="b"/>
              <a:pathLst>
                <a:path w="4816592" h="5121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12192"/>
                  </a:lnTo>
                  <a:lnTo>
                    <a:pt x="0" y="512192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278" name="Google Shape;278;p11"/>
            <p:cNvSpPr txBox="1"/>
            <p:nvPr/>
          </p:nvSpPr>
          <p:spPr>
            <a:xfrm>
              <a:off x="0" y="-38100"/>
              <a:ext cx="4816593" cy="55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30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11"/>
          <p:cNvSpPr txBox="1"/>
          <p:nvPr/>
        </p:nvSpPr>
        <p:spPr>
          <a:xfrm>
            <a:off x="1028700" y="523600"/>
            <a:ext cx="161163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l-PL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Virtualna ograja za upravljanje črede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11"/>
          <p:cNvGrpSpPr/>
          <p:nvPr/>
        </p:nvGrpSpPr>
        <p:grpSpPr>
          <a:xfrm>
            <a:off x="17602963" y="2521870"/>
            <a:ext cx="876228" cy="1543298"/>
            <a:chOff x="0" y="-38100"/>
            <a:chExt cx="230776" cy="406465"/>
          </a:xfrm>
        </p:grpSpPr>
        <p:sp>
          <p:nvSpPr>
            <p:cNvPr id="281" name="Google Shape;281;p11"/>
            <p:cNvSpPr/>
            <p:nvPr/>
          </p:nvSpPr>
          <p:spPr>
            <a:xfrm>
              <a:off x="0" y="0"/>
              <a:ext cx="230776" cy="368365"/>
            </a:xfrm>
            <a:custGeom>
              <a:avLst/>
              <a:gdLst/>
              <a:ahLst/>
              <a:cxnLst/>
              <a:rect l="l" t="t" r="r" b="b"/>
              <a:pathLst>
                <a:path w="230776" h="368365" extrusionOk="0">
                  <a:moveTo>
                    <a:pt x="0" y="0"/>
                  </a:moveTo>
                  <a:lnTo>
                    <a:pt x="230776" y="0"/>
                  </a:lnTo>
                  <a:lnTo>
                    <a:pt x="230776" y="368365"/>
                  </a:lnTo>
                  <a:lnTo>
                    <a:pt x="0" y="36836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82" name="Google Shape;282;p11"/>
            <p:cNvSpPr txBox="1"/>
            <p:nvPr/>
          </p:nvSpPr>
          <p:spPr>
            <a:xfrm>
              <a:off x="0" y="-38100"/>
              <a:ext cx="230776" cy="406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p11"/>
          <p:cNvSpPr/>
          <p:nvPr/>
        </p:nvSpPr>
        <p:spPr>
          <a:xfrm>
            <a:off x="0" y="8342270"/>
            <a:ext cx="2819400" cy="194473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2743200" y="8704087"/>
            <a:ext cx="15240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Poseben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nasvet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Preverite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dovoljeno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vaši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državi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dovoljeno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Švedskem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270522"/>
            <a:ext cx="6324600" cy="7010847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1"/>
          <p:cNvSpPr/>
          <p:nvPr/>
        </p:nvSpPr>
        <p:spPr>
          <a:xfrm>
            <a:off x="2819400" y="9900629"/>
            <a:ext cx="154685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https://resilience4dairy.eu/images/factsheets/FS_224_-_virtual_fencing_Sandra_Debevere_mbj_ready_MK_ready_good_to_go.pdf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7315200" y="1576906"/>
            <a:ext cx="10668000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Pozitivne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lastnosti</a:t>
            </a:r>
            <a:endParaRPr lang="sl-SI"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rotacijsko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pasovno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izključevanje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goveda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obvodnih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območij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nagnjenih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eroziji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Večina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v 24–48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urah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nauči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deluje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Lokacija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realnem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času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zaznavanje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gonjenja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tudi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zbiranje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manjšimi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mejami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2"/>
          <p:cNvGrpSpPr/>
          <p:nvPr/>
        </p:nvGrpSpPr>
        <p:grpSpPr>
          <a:xfrm>
            <a:off x="-937197" y="2485014"/>
            <a:ext cx="8381632" cy="8041696"/>
            <a:chOff x="0" y="0"/>
            <a:chExt cx="2554519" cy="2450914"/>
          </a:xfrm>
        </p:grpSpPr>
        <p:sp>
          <p:nvSpPr>
            <p:cNvPr id="293" name="Google Shape;293;p12"/>
            <p:cNvSpPr/>
            <p:nvPr/>
          </p:nvSpPr>
          <p:spPr>
            <a:xfrm>
              <a:off x="0" y="0"/>
              <a:ext cx="2554519" cy="2450914"/>
            </a:xfrm>
            <a:custGeom>
              <a:avLst/>
              <a:gdLst/>
              <a:ahLst/>
              <a:cxnLst/>
              <a:rect l="l" t="t" r="r" b="b"/>
              <a:pathLst>
                <a:path w="2554519" h="2450914" extrusionOk="0">
                  <a:moveTo>
                    <a:pt x="1277259" y="0"/>
                  </a:moveTo>
                  <a:cubicBezTo>
                    <a:pt x="571848" y="0"/>
                    <a:pt x="0" y="548656"/>
                    <a:pt x="0" y="1225457"/>
                  </a:cubicBezTo>
                  <a:cubicBezTo>
                    <a:pt x="0" y="1902259"/>
                    <a:pt x="571848" y="2450914"/>
                    <a:pt x="1277259" y="2450914"/>
                  </a:cubicBezTo>
                  <a:cubicBezTo>
                    <a:pt x="1982670" y="2450914"/>
                    <a:pt x="2554519" y="1902259"/>
                    <a:pt x="2554519" y="1225457"/>
                  </a:cubicBezTo>
                  <a:cubicBezTo>
                    <a:pt x="2554519" y="548656"/>
                    <a:pt x="1982670" y="0"/>
                    <a:pt x="1277259" y="0"/>
                  </a:cubicBezTo>
                  <a:close/>
                </a:path>
              </a:pathLst>
            </a:custGeom>
            <a:solidFill>
              <a:srgbClr val="4D7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2"/>
            <p:cNvSpPr txBox="1"/>
            <p:nvPr/>
          </p:nvSpPr>
          <p:spPr>
            <a:xfrm>
              <a:off x="239486" y="191673"/>
              <a:ext cx="2075546" cy="2029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12"/>
          <p:cNvSpPr/>
          <p:nvPr/>
        </p:nvSpPr>
        <p:spPr>
          <a:xfrm>
            <a:off x="-503349" y="2960664"/>
            <a:ext cx="7513938" cy="7090396"/>
          </a:xfrm>
          <a:custGeom>
            <a:avLst/>
            <a:gdLst/>
            <a:ahLst/>
            <a:cxnLst/>
            <a:rect l="l" t="t" r="r" b="b"/>
            <a:pathLst>
              <a:path w="1164106" h="1098488" extrusionOk="0">
                <a:moveTo>
                  <a:pt x="582053" y="0"/>
                </a:moveTo>
                <a:cubicBezTo>
                  <a:pt x="260594" y="0"/>
                  <a:pt x="0" y="245905"/>
                  <a:pt x="0" y="549244"/>
                </a:cubicBezTo>
                <a:cubicBezTo>
                  <a:pt x="0" y="852583"/>
                  <a:pt x="260594" y="1098488"/>
                  <a:pt x="582053" y="1098488"/>
                </a:cubicBezTo>
                <a:cubicBezTo>
                  <a:pt x="903512" y="1098488"/>
                  <a:pt x="1164106" y="852583"/>
                  <a:pt x="1164106" y="549244"/>
                </a:cubicBezTo>
                <a:cubicBezTo>
                  <a:pt x="1164106" y="245905"/>
                  <a:pt x="903512" y="0"/>
                  <a:pt x="58205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0811" r="-20809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6" name="Google Shape;296;p1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297" name="Google Shape;297;p1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298" name="Google Shape;298;p1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2"/>
          <p:cNvSpPr txBox="1"/>
          <p:nvPr/>
        </p:nvSpPr>
        <p:spPr>
          <a:xfrm>
            <a:off x="3665915" y="944005"/>
            <a:ext cx="10956171" cy="74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49"/>
              <a:buFont typeface="Arial"/>
              <a:buNone/>
            </a:pPr>
            <a:r>
              <a:rPr lang="sl-SI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poglavje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Teoretični</a:t>
            </a:r>
            <a:r>
              <a:rPr lang="en-US" sz="524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4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temelji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2"/>
          <p:cNvSpPr txBox="1"/>
          <p:nvPr/>
        </p:nvSpPr>
        <p:spPr>
          <a:xfrm>
            <a:off x="7879261" y="3338079"/>
            <a:ext cx="9140392" cy="69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9"/>
              <a:buFont typeface="Arial"/>
              <a:buNone/>
            </a:pPr>
            <a:r>
              <a:rPr lang="en-US" sz="29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Teorija</a:t>
            </a:r>
            <a:r>
              <a:rPr lang="en-US" sz="29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ozadja</a:t>
            </a:r>
            <a:endParaRPr sz="29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2"/>
          <p:cNvSpPr txBox="1"/>
          <p:nvPr/>
        </p:nvSpPr>
        <p:spPr>
          <a:xfrm>
            <a:off x="7867040" y="4305300"/>
            <a:ext cx="9734056" cy="664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7"/>
              <a:buFont typeface="Arial"/>
              <a:buNone/>
            </a:pPr>
            <a:r>
              <a:rPr lang="en-US" sz="287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287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877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endParaRPr sz="287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2" descr="http://www.kambogard.se/media/20140605_210831_LL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37382" y="2960664"/>
            <a:ext cx="7547971" cy="7090396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3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08" name="Google Shape;308;p1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09" name="Google Shape;309;p1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13"/>
          <p:cNvSpPr txBox="1"/>
          <p:nvPr/>
        </p:nvSpPr>
        <p:spPr>
          <a:xfrm>
            <a:off x="2057401" y="944005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Kakšna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vloga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živine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457200" y="2705100"/>
            <a:ext cx="17602200" cy="3847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Teorija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ozadja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Integracija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igrajo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ključno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vlogo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izboljšujejo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kroženje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hranil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spodbujajo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rodovitnost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zatiranju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plevela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škodljivcev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erozijo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zadrževanje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rastlinsko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raznolikost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Poudarek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zdravju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bistvenega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pomena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ravnovesja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podpirajo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rastlin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14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17" name="Google Shape;317;p14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18" name="Google Shape;318;p14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p14"/>
          <p:cNvSpPr txBox="1"/>
          <p:nvPr/>
        </p:nvSpPr>
        <p:spPr>
          <a:xfrm>
            <a:off x="2057401" y="944005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črede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4"/>
          <p:cNvSpPr/>
          <p:nvPr/>
        </p:nvSpPr>
        <p:spPr>
          <a:xfrm>
            <a:off x="457200" y="2705100"/>
            <a:ext cx="176022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Prednosti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Okoljske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koristi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kemičnih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vnosih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zajame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ogljik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Ekonomske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koristi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stroške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vnosov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gnojila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pesticidi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sčasoma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privedejo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višjih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pridelkov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Dobrobit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Osredotočenost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dobrobit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izbruhe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podaljša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življenjsko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ekosistema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obnovo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vključevanjem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kmetijam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prilagajanju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podnebnim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spremembam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ekstremnim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vremenskim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dogodkom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15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26" name="Google Shape;326;p15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27" name="Google Shape;327;p15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8" name="Google Shape;328;p15"/>
          <p:cNvSpPr txBox="1"/>
          <p:nvPr/>
        </p:nvSpPr>
        <p:spPr>
          <a:xfrm>
            <a:off x="1905000" y="569171"/>
            <a:ext cx="14401800" cy="148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izvajanju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čred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5"/>
          <p:cNvSpPr/>
          <p:nvPr/>
        </p:nvSpPr>
        <p:spPr>
          <a:xfrm>
            <a:off x="457200" y="2705100"/>
            <a:ext cx="17602200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Izzivi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Stroški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prehoda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Prehod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konvencionalnih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zahteva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vnaprejšnje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naložbe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usposabljanje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infrastrukturo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novo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opremo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Vrzeli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znanju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spretnostih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zahtevata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ekologije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pedologije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živinoreje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mnoge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krivulja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Tržne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politične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ovire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Pomanjkanje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finančnih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spodbud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omejen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dostop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izdelke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regulativne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omejitve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ograjah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ovirajo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sprejetje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Izzivi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upravljanju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raznolikih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temeljijo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pašnikih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zahteva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spretnosti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opazovanja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ravnanja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živalmi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razumevanje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specifičnih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6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35" name="Google Shape;335;p16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36" name="Google Shape;336;p16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16"/>
          <p:cNvSpPr txBox="1"/>
          <p:nvPr/>
        </p:nvSpPr>
        <p:spPr>
          <a:xfrm>
            <a:off x="1905000" y="569171"/>
            <a:ext cx="14401800" cy="148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izvajanju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čred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6"/>
          <p:cNvSpPr/>
          <p:nvPr/>
        </p:nvSpPr>
        <p:spPr>
          <a:xfrm>
            <a:off x="522923" y="4000500"/>
            <a:ext cx="648985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izzivov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razmnoževanju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naravnih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sistemih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vzreje</a:t>
            </a:r>
            <a:endParaRPr sz="3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6"/>
          <p:cNvSpPr/>
          <p:nvPr/>
        </p:nvSpPr>
        <p:spPr>
          <a:xfrm>
            <a:off x="8458200" y="3554224"/>
            <a:ext cx="76200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uspešnosti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brejosti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Zagotovite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samec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ploden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sposoben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pravočasno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samice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6"/>
          <p:cNvSpPr/>
          <p:nvPr/>
        </p:nvSpPr>
        <p:spPr>
          <a:xfrm>
            <a:off x="8033479" y="2709470"/>
            <a:ext cx="8229600" cy="6439940"/>
          </a:xfrm>
          <a:prstGeom prst="rect">
            <a:avLst/>
          </a:prstGeom>
          <a:noFill/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17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46" name="Google Shape;346;p17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47" name="Google Shape;347;p17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8" name="Google Shape;348;p17"/>
          <p:cNvSpPr txBox="1"/>
          <p:nvPr/>
        </p:nvSpPr>
        <p:spPr>
          <a:xfrm>
            <a:off x="1905000" y="569171"/>
            <a:ext cx="14401800" cy="148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izvajanju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čred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8458200" y="3118033"/>
            <a:ext cx="9448800" cy="27083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Slabosti</a:t>
            </a:r>
            <a:endParaRPr sz="3200" b="1" i="0" u="none" strike="noStrike" cap="none" dirty="0">
              <a:solidFill>
                <a:srgbClr val="1D1D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FCBA0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Ovce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vir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paratuberkuloze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sl-SI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goveje virusne diareje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leptospiroze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Zato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skupna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goveda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ovac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povzroči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širjenje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teh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med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obema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vrstama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152400" y="3112412"/>
            <a:ext cx="8001000" cy="3693278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Prednosti</a:t>
            </a:r>
            <a:endParaRPr lang="sl-SI" sz="2800" b="1" i="0" u="none" strike="noStrike" cap="none" dirty="0">
              <a:solidFill>
                <a:srgbClr val="1D1D1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FCBA0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bodo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pasle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delih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pašnika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jedle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določene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plevele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govedo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ne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bo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jedlo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. To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izboljša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splošno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kakovost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pašnikov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FCBA0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Glavne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prebavne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gliste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prizadenejo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govedo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, ne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prizadenejo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Skupna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goveda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torej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povzroči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učinek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redčenja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saj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bo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gostota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naseljenosti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goveda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skupni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paši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ovcami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manjša</a:t>
            </a:r>
            <a:r>
              <a:rPr lang="en-US" sz="28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4116905" y="2284960"/>
            <a:ext cx="865756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Ali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naj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bi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imeli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govedo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ovce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pasti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skupaj</a:t>
            </a:r>
            <a:r>
              <a:rPr lang="en-US" sz="3200" b="0" i="0" u="none" strike="noStrike" cap="none" dirty="0">
                <a:solidFill>
                  <a:srgbClr val="1D1D1B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17" descr="http://www.kambogard.se/media/20140606_09543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3600" y="6500710"/>
            <a:ext cx="6392516" cy="359579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18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58" name="Google Shape;358;p1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59" name="Google Shape;359;p18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18"/>
          <p:cNvSpPr txBox="1"/>
          <p:nvPr/>
        </p:nvSpPr>
        <p:spPr>
          <a:xfrm>
            <a:off x="1905000" y="569171"/>
            <a:ext cx="14401800" cy="148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Izzivi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pri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izvajanju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regenerativnega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čred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381000" y="4000500"/>
            <a:ext cx="10678116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dobičkonosnosti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trajnosti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sprejemanja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kmetov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Tržno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dojemanje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dodane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vrednosti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doseganje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boljših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Pridobitev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certifikata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18" descr="كيف تُخفّض النّفقات وتضمن الرّبحية Profitability - التخطيط وسير العمل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9116" y="3390900"/>
            <a:ext cx="6400800" cy="426720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19"/>
          <p:cNvGrpSpPr/>
          <p:nvPr/>
        </p:nvGrpSpPr>
        <p:grpSpPr>
          <a:xfrm>
            <a:off x="0" y="7694315"/>
            <a:ext cx="10926496" cy="737745"/>
            <a:chOff x="0" y="-38100"/>
            <a:chExt cx="2877760" cy="194303"/>
          </a:xfrm>
        </p:grpSpPr>
        <p:sp>
          <p:nvSpPr>
            <p:cNvPr id="368" name="Google Shape;368;p19"/>
            <p:cNvSpPr/>
            <p:nvPr/>
          </p:nvSpPr>
          <p:spPr>
            <a:xfrm>
              <a:off x="0" y="0"/>
              <a:ext cx="2877760" cy="156203"/>
            </a:xfrm>
            <a:custGeom>
              <a:avLst/>
              <a:gdLst/>
              <a:ahLst/>
              <a:cxnLst/>
              <a:rect l="l" t="t" r="r" b="b"/>
              <a:pathLst>
                <a:path w="2877760" h="156203" extrusionOk="0">
                  <a:moveTo>
                    <a:pt x="0" y="0"/>
                  </a:moveTo>
                  <a:lnTo>
                    <a:pt x="2877760" y="0"/>
                  </a:lnTo>
                  <a:lnTo>
                    <a:pt x="2877760" y="156203"/>
                  </a:lnTo>
                  <a:lnTo>
                    <a:pt x="0" y="156203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69" name="Google Shape;369;p19"/>
            <p:cNvSpPr txBox="1"/>
            <p:nvPr/>
          </p:nvSpPr>
          <p:spPr>
            <a:xfrm>
              <a:off x="0" y="-38100"/>
              <a:ext cx="2877760" cy="194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p19"/>
          <p:cNvSpPr/>
          <p:nvPr/>
        </p:nvSpPr>
        <p:spPr>
          <a:xfrm>
            <a:off x="11292840" y="0"/>
            <a:ext cx="6995160" cy="10287000"/>
          </a:xfrm>
          <a:custGeom>
            <a:avLst/>
            <a:gdLst/>
            <a:ahLst/>
            <a:cxnLst/>
            <a:rect l="l" t="t" r="r" b="b"/>
            <a:pathLst>
              <a:path w="812800" h="1195294" extrusionOk="0">
                <a:moveTo>
                  <a:pt x="609600" y="0"/>
                </a:moveTo>
                <a:lnTo>
                  <a:pt x="0" y="0"/>
                </a:lnTo>
                <a:lnTo>
                  <a:pt x="203200" y="1195294"/>
                </a:lnTo>
                <a:lnTo>
                  <a:pt x="812800" y="1195294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71" name="Google Shape;371;p19"/>
          <p:cNvGrpSpPr/>
          <p:nvPr/>
        </p:nvGrpSpPr>
        <p:grpSpPr>
          <a:xfrm>
            <a:off x="537505" y="784708"/>
            <a:ext cx="8849594" cy="1787042"/>
            <a:chOff x="0" y="-38100"/>
            <a:chExt cx="2201205" cy="444500"/>
          </a:xfrm>
        </p:grpSpPr>
        <p:sp>
          <p:nvSpPr>
            <p:cNvPr id="372" name="Google Shape;372;p19"/>
            <p:cNvSpPr/>
            <p:nvPr/>
          </p:nvSpPr>
          <p:spPr>
            <a:xfrm>
              <a:off x="0" y="0"/>
              <a:ext cx="2201205" cy="406400"/>
            </a:xfrm>
            <a:custGeom>
              <a:avLst/>
              <a:gdLst/>
              <a:ahLst/>
              <a:cxnLst/>
              <a:rect l="l" t="t" r="r" b="b"/>
              <a:pathLst>
                <a:path w="2201205" h="406400" extrusionOk="0">
                  <a:moveTo>
                    <a:pt x="199800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98005" y="406400"/>
                  </a:lnTo>
                  <a:lnTo>
                    <a:pt x="2201205" y="203200"/>
                  </a:lnTo>
                  <a:lnTo>
                    <a:pt x="1998005" y="0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373" name="Google Shape;373;p19"/>
            <p:cNvSpPr txBox="1"/>
            <p:nvPr/>
          </p:nvSpPr>
          <p:spPr>
            <a:xfrm>
              <a:off x="0" y="-38100"/>
              <a:ext cx="208690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4" name="Google Shape;374;p19"/>
          <p:cNvSpPr txBox="1"/>
          <p:nvPr/>
        </p:nvSpPr>
        <p:spPr>
          <a:xfrm>
            <a:off x="1028700" y="1248804"/>
            <a:ext cx="7293219" cy="207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88"/>
              <a:buFont typeface="Arial"/>
              <a:buNone/>
            </a:pPr>
            <a:r>
              <a:rPr lang="en-US" sz="488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sl-SI" sz="488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poglavje</a:t>
            </a:r>
            <a:r>
              <a:rPr lang="en-US" sz="488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88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488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488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regenerativnem</a:t>
            </a:r>
            <a:r>
              <a:rPr lang="en-US" sz="4888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88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kmetijstvu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9"/>
          <p:cNvSpPr txBox="1"/>
          <p:nvPr/>
        </p:nvSpPr>
        <p:spPr>
          <a:xfrm>
            <a:off x="537505" y="3516180"/>
            <a:ext cx="11578295" cy="27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/>
              <a:buNone/>
            </a:pP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Praktične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tehnike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prakse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primeri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primerov</a:t>
            </a:r>
            <a:endParaRPr lang="sl-SI" sz="296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 panose="020B0604020202020204" pitchFamily="34" charset="0"/>
              <a:buChar char="•"/>
            </a:pP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Redni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zdravstveni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pregledi</a:t>
            </a:r>
          </a:p>
          <a:p>
            <a:pPr marL="457200" marR="0" lvl="0" indent="-45720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 panose="020B0604020202020204" pitchFamily="34" charset="0"/>
              <a:buChar char="•"/>
            </a:pP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reproduktivnega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zdravja</a:t>
            </a:r>
            <a:endParaRPr lang="en-US" sz="296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9"/>
              <a:buFont typeface="Arial" panose="020B0604020202020204" pitchFamily="34" charset="0"/>
              <a:buChar char="•"/>
            </a:pP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tehnologije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zgodnje</a:t>
            </a:r>
            <a:r>
              <a:rPr lang="en-US" sz="29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69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odkrivanje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20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81" name="Google Shape;381;p20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82" name="Google Shape;382;p20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3" name="Google Shape;383;p20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ocene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0"/>
          <p:cNvSpPr/>
          <p:nvPr/>
        </p:nvSpPr>
        <p:spPr>
          <a:xfrm>
            <a:off x="196629" y="2140299"/>
            <a:ext cx="8686800" cy="698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Tehnika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vizualni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fizični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pregledi: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telesnega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ocenjujte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Vedenje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nelagodja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letargije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sprememb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Fizični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videz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Preverjanje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kožnih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nepravilnosti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oteklin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nenavadnega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izcedka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oči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ušes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vulve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Vitalni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temperature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dihanja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vročine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0"/>
          <p:cNvSpPr/>
          <p:nvPr/>
        </p:nvSpPr>
        <p:spPr>
          <a:xfrm>
            <a:off x="9982200" y="2230815"/>
            <a:ext cx="80772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opazil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fizičnem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pregledu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nekoliko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povišana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(38,6 °C) in so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pojavili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izcedka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izoliral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posvetoval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veterinarjem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preprečilo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okužbe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preostalo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v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nekaj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dneh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popolnoma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opomogla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21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391" name="Google Shape;391;p21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392" name="Google Shape;392;p21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3" name="Google Shape;393;p21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reproduktivnega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1"/>
          <p:cNvSpPr/>
          <p:nvPr/>
        </p:nvSpPr>
        <p:spPr>
          <a:xfrm>
            <a:off x="196629" y="2140299"/>
            <a:ext cx="8686800" cy="5478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sl-SI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ehnika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Zaznavanje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estrusa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oglašanje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nemir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vzpenjanju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brejosti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pričakovanih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datumov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telitve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preverjanje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fizičnih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sprememb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razvoj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vimena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Poporodni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pregledi: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Zagotavljanje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telitvi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estrus in da ne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trpi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stanj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zadržana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posteljica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okužbe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maternice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1"/>
          <p:cNvSpPr/>
          <p:nvPr/>
        </p:nvSpPr>
        <p:spPr>
          <a:xfrm>
            <a:off x="9982200" y="2230815"/>
            <a:ext cx="8077200" cy="366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zaveda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mora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poklicati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veterinarja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vaginalnim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izcedkom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30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telitvi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brez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gonitve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kažejo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gonitve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dni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01" name="Google Shape;401;p2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02" name="Google Shape;402;p2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3" name="Google Shape;403;p22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l-PL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 tehnologije za zgodnje odkrivanje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2"/>
          <p:cNvSpPr/>
          <p:nvPr/>
        </p:nvSpPr>
        <p:spPr>
          <a:xfrm>
            <a:off x="196629" y="2140299"/>
            <a:ext cx="8686800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Tehnika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Merilniki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pedometri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šepanja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reproduktivnega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2"/>
          <p:cNvSpPr/>
          <p:nvPr/>
        </p:nvSpPr>
        <p:spPr>
          <a:xfrm>
            <a:off x="9982200" y="2230815"/>
            <a:ext cx="80772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Mlekar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kravah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pedometre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estrus.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Podatki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pokazali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krava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pogosteje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gibala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običajno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kazalo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estrus.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Google Shape;410;p23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11" name="Google Shape;411;p23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12" name="Google Shape;412;p23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23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zatiranja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parazitov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ovčji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farmi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3"/>
          <p:cNvSpPr/>
          <p:nvPr/>
        </p:nvSpPr>
        <p:spPr>
          <a:xfrm>
            <a:off x="5151620" y="2857500"/>
            <a:ext cx="7239000" cy="6633770"/>
          </a:xfrm>
          <a:prstGeom prst="flowChartOr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3"/>
          <p:cNvSpPr/>
          <p:nvPr/>
        </p:nvSpPr>
        <p:spPr>
          <a:xfrm>
            <a:off x="5486400" y="4525246"/>
            <a:ext cx="325287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Pomlad</a:t>
            </a:r>
            <a:endParaRPr lang="en-US" sz="2400" b="1" i="0" u="none" strike="noStrike" cap="none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1" i="0" u="none" strike="noStrike" cap="none" dirty="0" err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Predpašna</a:t>
            </a:r>
            <a:r>
              <a:rPr lang="en-US" sz="24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obdelava</a:t>
            </a:r>
            <a:r>
              <a:rPr lang="en-US" sz="24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 i="0" u="none" strike="noStrike" cap="none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3"/>
          <p:cNvSpPr/>
          <p:nvPr/>
        </p:nvSpPr>
        <p:spPr>
          <a:xfrm>
            <a:off x="76200" y="2326181"/>
            <a:ext cx="5486400" cy="1672982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potrebi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razglistenje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pred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izkrcanjem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Ciljni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paraziti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Nematode,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zlasti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*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Nematodirus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battus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 pri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jagnjetih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zaradi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sinhronizirane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valjenosti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spomladi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3"/>
          <p:cNvSpPr/>
          <p:nvPr/>
        </p:nvSpPr>
        <p:spPr>
          <a:xfrm>
            <a:off x="9078988" y="4381500"/>
            <a:ext cx="2970044" cy="88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l-PL" sz="24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Zgodnje do srednje poletje (sezona paše)</a:t>
            </a:r>
            <a:endParaRPr sz="2400" b="1" i="0" u="none" strike="noStrike" cap="none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3"/>
          <p:cNvSpPr/>
          <p:nvPr/>
        </p:nvSpPr>
        <p:spPr>
          <a:xfrm>
            <a:off x="12253834" y="2171700"/>
            <a:ext cx="6034166" cy="2943626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jagnjet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Jagnjeta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po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nekaj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tednih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zelo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dovzetna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potrebujejo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dve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terapiji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Štetje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jajčec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blatu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določitev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količine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parazitov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ustrezno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Izogibajte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rutinskim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nepotrebnim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terapijam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3"/>
          <p:cNvSpPr/>
          <p:nvPr/>
        </p:nvSpPr>
        <p:spPr>
          <a:xfrm>
            <a:off x="8890265" y="6286500"/>
            <a:ext cx="3127523" cy="167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Jesen</a:t>
            </a:r>
            <a:endParaRPr lang="en-US"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(pred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namestitvijo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konec</a:t>
            </a:r>
            <a:endParaRPr lang="en-US"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sezone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paše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3"/>
          <p:cNvSpPr/>
          <p:nvPr/>
        </p:nvSpPr>
        <p:spPr>
          <a:xfrm>
            <a:off x="12368134" y="6819900"/>
            <a:ext cx="5805566" cy="3253671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Selektivno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Zdravite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jagnjeta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ovce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kažejo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slabega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visoke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obremenitve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podlagi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rezultatov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štetja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jajčec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blatu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Posebna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skrb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glede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parazitov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Spremljajte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prisotnost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jetrnih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metljajev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(Fasciola hepatica)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vlažnih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močvirnatih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območjih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ustrezno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zdravite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3"/>
          <p:cNvSpPr/>
          <p:nvPr/>
        </p:nvSpPr>
        <p:spPr>
          <a:xfrm>
            <a:off x="5569941" y="6819900"/>
            <a:ext cx="3016275" cy="88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Splošne</a:t>
            </a:r>
            <a:r>
              <a:rPr lang="en-US" sz="24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najboljše</a:t>
            </a:r>
            <a:r>
              <a:rPr lang="en-US" sz="24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endParaRPr sz="2400" b="1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3"/>
          <p:cNvSpPr/>
          <p:nvPr/>
        </p:nvSpPr>
        <p:spPr>
          <a:xfrm>
            <a:off x="0" y="6557599"/>
            <a:ext cx="5021551" cy="3046988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Kolobarjenje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površin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Za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kopičenja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parazitov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določenih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pašnikih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kolobarjenje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en-US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Izvedite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testiranje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izvajajte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teste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odpornosti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zagotovite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učinkovitost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24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28" name="Google Shape;428;p24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29" name="Google Shape;429;p24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0" name="Google Shape;430;p24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nadzora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cepljenja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24"/>
          <p:cNvSpPr/>
          <p:nvPr/>
        </p:nvSpPr>
        <p:spPr>
          <a:xfrm>
            <a:off x="5151620" y="2857500"/>
            <a:ext cx="7239000" cy="6633770"/>
          </a:xfrm>
          <a:prstGeom prst="flowChartOr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4"/>
          <p:cNvSpPr/>
          <p:nvPr/>
        </p:nvSpPr>
        <p:spPr>
          <a:xfrm>
            <a:off x="83541" y="2823996"/>
            <a:ext cx="5486400" cy="1775702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Goveji koronavirus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(BCV), </a:t>
            </a:r>
            <a:endParaRPr lang="sl-SI"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Goveji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rotavirus, 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Escherichia coli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F5</a:t>
            </a:r>
            <a:endParaRPr sz="4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4"/>
          <p:cNvSpPr/>
          <p:nvPr/>
        </p:nvSpPr>
        <p:spPr>
          <a:xfrm>
            <a:off x="12183763" y="2873423"/>
            <a:ext cx="5533869" cy="1878335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Clostridium perfringens, </a:t>
            </a:r>
            <a:endParaRPr sz="32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lang="en-US" sz="32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chauvoei</a:t>
            </a:r>
            <a:r>
              <a:rPr lang="en-US" sz="3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tetani </a:t>
            </a:r>
            <a:endParaRPr sz="4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4"/>
          <p:cNvSpPr/>
          <p:nvPr/>
        </p:nvSpPr>
        <p:spPr>
          <a:xfrm>
            <a:off x="12368134" y="6819900"/>
            <a:ext cx="5805566" cy="2244204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Staphylococcus aureus, </a:t>
            </a:r>
            <a:endParaRPr sz="2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Koagulaza-negativni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stafilokok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 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Escherichia coli, </a:t>
            </a:r>
            <a:endParaRPr sz="2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Streptococcus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uberis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4"/>
          <p:cNvSpPr/>
          <p:nvPr/>
        </p:nvSpPr>
        <p:spPr>
          <a:xfrm>
            <a:off x="130069" y="7459641"/>
            <a:ext cx="5021551" cy="584775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Trichophyton verrucosum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6" name="Google Shape;436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027632" y="3650018"/>
            <a:ext cx="2430568" cy="21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63000" y="2857500"/>
            <a:ext cx="1631305" cy="145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4" descr="Lamb Animal Wool · Free vector graphic on Pixaba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08557" y="5060322"/>
            <a:ext cx="1153925" cy="92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4" descr="Keçi Siyah Hayvan · Pixabay'da ücretsiz vektör grafik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31573" y="3960516"/>
            <a:ext cx="1135063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77183" y="4539897"/>
            <a:ext cx="1028817" cy="1594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013191" y="6470567"/>
            <a:ext cx="2430568" cy="21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4" descr="Clipart - c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2345" y="6513757"/>
            <a:ext cx="2174291" cy="193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25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48" name="Google Shape;448;p25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49" name="Google Shape;449;p25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25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l-PL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 načela za dobro biološko varnost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5"/>
          <p:cNvSpPr/>
          <p:nvPr/>
        </p:nvSpPr>
        <p:spPr>
          <a:xfrm>
            <a:off x="381000" y="3543300"/>
            <a:ext cx="15119571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veterinarjem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pripravite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primeren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vašo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Postavite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realistične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dosegljive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cilje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pregledajte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vstopu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izolirajte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28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testirajte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morebitne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Zagotovite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obiskovalci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prihodu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razkužijo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vhodu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Obiskovalcem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zagotovite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zaščitna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oblačila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obutev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2" name="Google Shape;452;p25" descr="ADBCAP: A Human Approach to Improving Biosecurity • scientia.globa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0" y="7151404"/>
            <a:ext cx="5143383" cy="279269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Google Shape;457;p26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58" name="Google Shape;458;p26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59" name="Google Shape;459;p26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0" name="Google Shape;460;p26"/>
          <p:cNvSpPr txBox="1"/>
          <p:nvPr/>
        </p:nvSpPr>
        <p:spPr>
          <a:xfrm>
            <a:off x="1905000" y="569171"/>
            <a:ext cx="14401800" cy="74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l-PL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Ključna načela za dobro biološko varnost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6"/>
          <p:cNvSpPr/>
          <p:nvPr/>
        </p:nvSpPr>
        <p:spPr>
          <a:xfrm>
            <a:off x="196628" y="2140299"/>
            <a:ext cx="16643572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opreme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živalskih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proizvodov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med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kmetijami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domače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prostoživeče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krmil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pašnikov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vodnih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Uporabljajte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vodovoda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Vzdržujte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ograjo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2" name="Google Shape;462;p26" descr="http://www.kambogard.se/media/DSC_05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5372100"/>
            <a:ext cx="6726881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6" descr="http://www.kambogard.se/media/DSC_014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86800" y="5361482"/>
            <a:ext cx="6726883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27"/>
          <p:cNvGrpSpPr/>
          <p:nvPr/>
        </p:nvGrpSpPr>
        <p:grpSpPr>
          <a:xfrm>
            <a:off x="0" y="1887923"/>
            <a:ext cx="18288000" cy="7202737"/>
            <a:chOff x="0" y="-38100"/>
            <a:chExt cx="4816593" cy="1897017"/>
          </a:xfrm>
        </p:grpSpPr>
        <p:sp>
          <p:nvSpPr>
            <p:cNvPr id="469" name="Google Shape;469;p27"/>
            <p:cNvSpPr/>
            <p:nvPr/>
          </p:nvSpPr>
          <p:spPr>
            <a:xfrm>
              <a:off x="0" y="0"/>
              <a:ext cx="4816592" cy="1858917"/>
            </a:xfrm>
            <a:custGeom>
              <a:avLst/>
              <a:gdLst/>
              <a:ahLst/>
              <a:cxnLst/>
              <a:rect l="l" t="t" r="r" b="b"/>
              <a:pathLst>
                <a:path w="4816592" h="185891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858917"/>
                  </a:lnTo>
                  <a:lnTo>
                    <a:pt x="0" y="1858917"/>
                  </a:lnTo>
                  <a:close/>
                </a:path>
              </a:pathLst>
            </a:custGeom>
            <a:solidFill>
              <a:srgbClr val="85B27A"/>
            </a:solidFill>
            <a:ln>
              <a:noFill/>
            </a:ln>
          </p:spPr>
        </p:sp>
        <p:sp>
          <p:nvSpPr>
            <p:cNvPr id="470" name="Google Shape;470;p27"/>
            <p:cNvSpPr txBox="1"/>
            <p:nvPr/>
          </p:nvSpPr>
          <p:spPr>
            <a:xfrm>
              <a:off x="0" y="-38100"/>
              <a:ext cx="4816593" cy="18970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1" name="Google Shape;471;p27"/>
          <p:cNvGrpSpPr/>
          <p:nvPr/>
        </p:nvGrpSpPr>
        <p:grpSpPr>
          <a:xfrm>
            <a:off x="0" y="-243923"/>
            <a:ext cx="6877921" cy="10530923"/>
            <a:chOff x="0" y="-38100"/>
            <a:chExt cx="1811469" cy="2773577"/>
          </a:xfrm>
        </p:grpSpPr>
        <p:sp>
          <p:nvSpPr>
            <p:cNvPr id="472" name="Google Shape;472;p27"/>
            <p:cNvSpPr/>
            <p:nvPr/>
          </p:nvSpPr>
          <p:spPr>
            <a:xfrm>
              <a:off x="0" y="0"/>
              <a:ext cx="1811469" cy="2735476"/>
            </a:xfrm>
            <a:custGeom>
              <a:avLst/>
              <a:gdLst/>
              <a:ahLst/>
              <a:cxnLst/>
              <a:rect l="l" t="t" r="r" b="b"/>
              <a:pathLst>
                <a:path w="1811469" h="2735476" extrusionOk="0">
                  <a:moveTo>
                    <a:pt x="0" y="0"/>
                  </a:moveTo>
                  <a:lnTo>
                    <a:pt x="1811469" y="0"/>
                  </a:lnTo>
                  <a:lnTo>
                    <a:pt x="1811469" y="2735476"/>
                  </a:lnTo>
                  <a:lnTo>
                    <a:pt x="0" y="2735476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73" name="Google Shape;473;p27"/>
            <p:cNvSpPr txBox="1"/>
            <p:nvPr/>
          </p:nvSpPr>
          <p:spPr>
            <a:xfrm>
              <a:off x="0" y="-38100"/>
              <a:ext cx="1811469" cy="2773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4" name="Google Shape;474;p27"/>
          <p:cNvSpPr/>
          <p:nvPr/>
        </p:nvSpPr>
        <p:spPr>
          <a:xfrm>
            <a:off x="0" y="2032584"/>
            <a:ext cx="6877921" cy="7058076"/>
          </a:xfrm>
          <a:custGeom>
            <a:avLst/>
            <a:gdLst/>
            <a:ahLst/>
            <a:cxnLst/>
            <a:rect l="l" t="t" r="r" b="b"/>
            <a:pathLst>
              <a:path w="812800" h="834090" extrusionOk="0">
                <a:moveTo>
                  <a:pt x="0" y="0"/>
                </a:moveTo>
                <a:lnTo>
                  <a:pt x="812800" y="0"/>
                </a:lnTo>
                <a:lnTo>
                  <a:pt x="812800" y="834090"/>
                </a:lnTo>
                <a:lnTo>
                  <a:pt x="0" y="83409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7007" r="-27006"/>
            </a:stretch>
          </a:blipFill>
          <a:ln>
            <a:noFill/>
          </a:ln>
        </p:spPr>
      </p:sp>
      <p:sp>
        <p:nvSpPr>
          <p:cNvPr id="475" name="Google Shape;475;p27"/>
          <p:cNvSpPr txBox="1"/>
          <p:nvPr/>
        </p:nvSpPr>
        <p:spPr>
          <a:xfrm>
            <a:off x="1227909" y="873018"/>
            <a:ext cx="15806057" cy="80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99"/>
              <a:buFont typeface="Arial"/>
              <a:buNone/>
            </a:pPr>
            <a:r>
              <a:rPr lang="sl-SI" sz="5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poglavje</a:t>
            </a:r>
            <a:r>
              <a:rPr lang="en-US" sz="5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5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5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5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5699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trenerje</a:t>
            </a:r>
            <a:r>
              <a:rPr lang="en-US" sz="5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sl-SI" sz="56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7"/>
          <p:cNvSpPr txBox="1"/>
          <p:nvPr/>
        </p:nvSpPr>
        <p:spPr>
          <a:xfrm>
            <a:off x="7239000" y="3663750"/>
            <a:ext cx="10186379" cy="1870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1"/>
              <a:buFont typeface="Arial"/>
              <a:buNone/>
            </a:pP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Povzetek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znanj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spretnosti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jih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morajo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razviti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trenerji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poklicnem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izobraževanju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usposabljanju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področju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kako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veščine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uporabite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svojem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1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kontekstu</a:t>
            </a:r>
            <a:r>
              <a:rPr lang="en-US" sz="2701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oogle Shape;481;p28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82" name="Google Shape;482;p28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83" name="Google Shape;483;p28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4" name="Google Shape;484;p28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sl-SI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pretnosti</a:t>
            </a:r>
            <a:r>
              <a:rPr lang="sl-SI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opazovanja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28"/>
          <p:cNvSpPr/>
          <p:nvPr/>
        </p:nvSpPr>
        <p:spPr>
          <a:xfrm>
            <a:off x="196628" y="2140299"/>
            <a:ext cx="16643572" cy="4801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Sposobnost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prepoznavanja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zgodnjih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znakov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zdravstvenih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težav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živini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bistvenega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pomena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Naučite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vsakodnevno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spremljati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iskati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počasna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izguba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nenavadno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reproduktivne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nepravilnosti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resničnega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življenja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spremembe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beležijo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pedometri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pojasnite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preprečuje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težave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40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29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491" name="Google Shape;491;p29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492" name="Google Shape;492;p29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3" name="Google Shape;493;p29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Načrtovanje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oblikovanje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protokolov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9"/>
          <p:cNvSpPr/>
          <p:nvPr/>
        </p:nvSpPr>
        <p:spPr>
          <a:xfrm>
            <a:off x="196628" y="2140299"/>
            <a:ext cx="16643572" cy="4647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Razumevanje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ustvariti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zatiranje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zajedavcev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sl-SI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Prikažite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ustvariti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koledar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zatiranja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zajedavcev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Naučite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prilagoditi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svojemu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lokalnemu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potrebam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zagotoviti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so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praktični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</a:t>
            </a:r>
            <a:r>
              <a:rPr lang="sl-SI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40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30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500" name="Google Shape;500;p30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01" name="Google Shape;501;p30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2" name="Google Shape;502;p30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podatkov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30"/>
          <p:cNvSpPr/>
          <p:nvPr/>
        </p:nvSpPr>
        <p:spPr>
          <a:xfrm>
            <a:off x="196628" y="2140299"/>
            <a:ext cx="16643572" cy="5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slediti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analizirati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reproduktivne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zapise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sprejemanje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odločitev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podlagi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podatkov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Naučite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natančne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evidence o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ciklih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razmnoževanja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parazitom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stopnjah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Pokažite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podatke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prepoznavanje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vzorcev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proaktivno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reševanje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težav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40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08;p31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509" name="Google Shape;509;p31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10" name="Google Shape;510;p31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1" name="Google Shape;511;p31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Komunikacija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sodelovanje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31"/>
          <p:cNvSpPr/>
          <p:nvPr/>
        </p:nvSpPr>
        <p:spPr>
          <a:xfrm>
            <a:off x="196628" y="2140299"/>
            <a:ext cx="16643572" cy="5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Spodbujanje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učinkovite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komunikacije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veterinarji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kmetijskim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osebjem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zagotovitev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pravočasnega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posredovanja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Naučite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pripravnike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jasno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opisati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simptome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deliti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ustrezne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kartoteke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posvetovanju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veterinarjem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Igranje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vlog med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veterinarji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krepitev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samozavesti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iskanju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strokovnega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nasveta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40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27A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7" name="Google Shape;517;p32"/>
          <p:cNvGrpSpPr/>
          <p:nvPr/>
        </p:nvGrpSpPr>
        <p:grpSpPr>
          <a:xfrm>
            <a:off x="-533634" y="-144661"/>
            <a:ext cx="18821634" cy="2284960"/>
            <a:chOff x="0" y="-38100"/>
            <a:chExt cx="4957138" cy="601800"/>
          </a:xfrm>
        </p:grpSpPr>
        <p:sp>
          <p:nvSpPr>
            <p:cNvPr id="518" name="Google Shape;518;p32"/>
            <p:cNvSpPr/>
            <p:nvPr/>
          </p:nvSpPr>
          <p:spPr>
            <a:xfrm>
              <a:off x="0" y="0"/>
              <a:ext cx="4957138" cy="563700"/>
            </a:xfrm>
            <a:custGeom>
              <a:avLst/>
              <a:gdLst/>
              <a:ahLst/>
              <a:cxnLst/>
              <a:rect l="l" t="t" r="r" b="b"/>
              <a:pathLst>
                <a:path w="4957138" h="563700" extrusionOk="0">
                  <a:moveTo>
                    <a:pt x="0" y="0"/>
                  </a:moveTo>
                  <a:lnTo>
                    <a:pt x="4957138" y="0"/>
                  </a:lnTo>
                  <a:lnTo>
                    <a:pt x="4957138" y="563700"/>
                  </a:lnTo>
                  <a:lnTo>
                    <a:pt x="0" y="563700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19" name="Google Shape;519;p32"/>
            <p:cNvSpPr txBox="1"/>
            <p:nvPr/>
          </p:nvSpPr>
          <p:spPr>
            <a:xfrm>
              <a:off x="0" y="-38100"/>
              <a:ext cx="4957138" cy="60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0" name="Google Shape;520;p32"/>
          <p:cNvSpPr txBox="1"/>
          <p:nvPr/>
        </p:nvSpPr>
        <p:spPr>
          <a:xfrm>
            <a:off x="1905000" y="569171"/>
            <a:ext cx="144018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Trajnostne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kmetijske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32"/>
          <p:cNvSpPr/>
          <p:nvPr/>
        </p:nvSpPr>
        <p:spPr>
          <a:xfrm>
            <a:off x="196628" y="2140299"/>
            <a:ext cx="16643572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Integracija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cilji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regenerativnega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kmetijstva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biotske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raznovrstnosti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v-SE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Kaj storiti: </a:t>
            </a:r>
            <a:r>
              <a:rPr lang="sv-SE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Pojasnite, kako zdrava živina prispeva k regeneraciji tal in upravljanju pašnikov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rotacijska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pokažete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pravilno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upravljanje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koristi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40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33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27" name="Google Shape;527;p33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28" name="Google Shape;528;p33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33"/>
          <p:cNvSpPr txBox="1"/>
          <p:nvPr/>
        </p:nvSpPr>
        <p:spPr>
          <a:xfrm>
            <a:off x="4329842" y="3577166"/>
            <a:ext cx="9934798" cy="907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0" name="Google Shape;530;p33"/>
          <p:cNvCxnSpPr/>
          <p:nvPr/>
        </p:nvCxnSpPr>
        <p:spPr>
          <a:xfrm rot="10800000" flipH="1">
            <a:off x="4329841" y="4294129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1" name="Google Shape;531;p33"/>
          <p:cNvSpPr txBox="1"/>
          <p:nvPr/>
        </p:nvSpPr>
        <p:spPr>
          <a:xfrm>
            <a:off x="6767729" y="481965"/>
            <a:ext cx="4752542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rPr lang="en-US" sz="5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sl-SI" sz="5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34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37" name="Google Shape;537;p34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38" name="Google Shape;538;p34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9" name="Google Shape;539;p34"/>
          <p:cNvSpPr txBox="1"/>
          <p:nvPr/>
        </p:nvSpPr>
        <p:spPr>
          <a:xfrm>
            <a:off x="380999" y="495300"/>
            <a:ext cx="17188543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poudarkom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biološki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varnosti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0" name="Google Shape;540;p34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1" name="Google Shape;541;p34"/>
          <p:cNvSpPr/>
          <p:nvPr/>
        </p:nvSpPr>
        <p:spPr>
          <a:xfrm>
            <a:off x="380999" y="2661628"/>
            <a:ext cx="17678400" cy="581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Navodila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Preberite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naslednji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scenarij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odgovorite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spodnja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Scenari</a:t>
            </a: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vnese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ne da bi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dal v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karanteno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Dva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tedna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pozneje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več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nekaterimi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novimi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začne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kazati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dihal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Bolezen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hitro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prizadene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mlade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odrasle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nima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vzpostavljenih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prepričan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nadzoroval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izbruh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napake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prispevale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izbruhu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takojšnje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ukrepe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 moral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sprejeti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zajezitev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širjenja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izvajanje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pomagalo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preprečiti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podobne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izbruhe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prihodnosti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35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47" name="Google Shape;547;p35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48" name="Google Shape;548;p35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9" name="Google Shape;549;p35"/>
          <p:cNvSpPr txBox="1"/>
          <p:nvPr/>
        </p:nvSpPr>
        <p:spPr>
          <a:xfrm>
            <a:off x="304800" y="495300"/>
            <a:ext cx="17369246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Uporaba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resničnem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svetu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poudarkom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biološki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varnosti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0" name="Google Shape;550;p35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1" name="Google Shape;551;p35"/>
          <p:cNvSpPr/>
          <p:nvPr/>
        </p:nvSpPr>
        <p:spPr>
          <a:xfrm>
            <a:off x="300446" y="2110630"/>
            <a:ext cx="9829800" cy="4616608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Napake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biološki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varnosti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Neupoštevanje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karantene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novih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pred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njihovo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vključitvijo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Pomanjkanje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rutinskih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zdravstvenih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pregledov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prihajajoče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vzpostavljenih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protokolov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nadzor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35"/>
          <p:cNvSpPr/>
          <p:nvPr/>
        </p:nvSpPr>
        <p:spPr>
          <a:xfrm>
            <a:off x="300446" y="6949306"/>
            <a:ext cx="9829800" cy="3323946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l-PL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Takojšnji ukrepi za zajezitev bolezni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Bolne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izolirajte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ločite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zdravih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diagnozo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posvetujte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veterinarjem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Omejite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gibanje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ljudi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opreme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med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okuženimi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zdravimi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območji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35"/>
          <p:cNvSpPr/>
          <p:nvPr/>
        </p:nvSpPr>
        <p:spPr>
          <a:xfrm>
            <a:off x="10439400" y="2601836"/>
            <a:ext cx="7543800" cy="6555600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Dolgoročna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preventive</a:t>
            </a:r>
            <a:endParaRPr lang="sl-SI"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dajte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karanteno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vsaj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2–4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tedne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dodate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Vodite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kartoteke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vključno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cepljenjem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zgodovino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Vzpostavite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protokole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čiščenje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razkuževanje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opreme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obutve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prostorov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okužbo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sl-SI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Usposobite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osebje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zgodnje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odkrivanje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simptomov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ukrepe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preprečevanje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6"/>
          <p:cNvSpPr/>
          <p:nvPr/>
        </p:nvSpPr>
        <p:spPr>
          <a:xfrm>
            <a:off x="-737672" y="4153606"/>
            <a:ext cx="7273296" cy="7158043"/>
          </a:xfrm>
          <a:custGeom>
            <a:avLst/>
            <a:gdLst/>
            <a:ahLst/>
            <a:cxnLst/>
            <a:rect l="l" t="t" r="r" b="b"/>
            <a:pathLst>
              <a:path w="1126824" h="1108968" extrusionOk="0">
                <a:moveTo>
                  <a:pt x="563412" y="0"/>
                </a:moveTo>
                <a:cubicBezTo>
                  <a:pt x="252248" y="0"/>
                  <a:pt x="0" y="248251"/>
                  <a:pt x="0" y="554484"/>
                </a:cubicBezTo>
                <a:cubicBezTo>
                  <a:pt x="0" y="860717"/>
                  <a:pt x="252248" y="1108968"/>
                  <a:pt x="563412" y="1108968"/>
                </a:cubicBezTo>
                <a:cubicBezTo>
                  <a:pt x="874576" y="1108968"/>
                  <a:pt x="1126824" y="860717"/>
                  <a:pt x="1126824" y="554484"/>
                </a:cubicBezTo>
                <a:cubicBezTo>
                  <a:pt x="1126824" y="248251"/>
                  <a:pt x="874576" y="0"/>
                  <a:pt x="56341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802" b="-802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9" name="Google Shape;559;p36"/>
          <p:cNvGrpSpPr/>
          <p:nvPr/>
        </p:nvGrpSpPr>
        <p:grpSpPr>
          <a:xfrm>
            <a:off x="1708746" y="1940577"/>
            <a:ext cx="15188689" cy="6728957"/>
            <a:chOff x="0" y="-38100"/>
            <a:chExt cx="4000313" cy="1772235"/>
          </a:xfrm>
        </p:grpSpPr>
        <p:sp>
          <p:nvSpPr>
            <p:cNvPr id="560" name="Google Shape;560;p36"/>
            <p:cNvSpPr/>
            <p:nvPr/>
          </p:nvSpPr>
          <p:spPr>
            <a:xfrm>
              <a:off x="0" y="0"/>
              <a:ext cx="4000313" cy="1734135"/>
            </a:xfrm>
            <a:custGeom>
              <a:avLst/>
              <a:gdLst/>
              <a:ahLst/>
              <a:cxnLst/>
              <a:rect l="l" t="t" r="r" b="b"/>
              <a:pathLst>
                <a:path w="4000313" h="1734135" extrusionOk="0">
                  <a:moveTo>
                    <a:pt x="0" y="0"/>
                  </a:moveTo>
                  <a:lnTo>
                    <a:pt x="4000313" y="0"/>
                  </a:lnTo>
                  <a:lnTo>
                    <a:pt x="4000313" y="1734135"/>
                  </a:lnTo>
                  <a:lnTo>
                    <a:pt x="0" y="1734135"/>
                  </a:lnTo>
                  <a:close/>
                </a:path>
              </a:pathLst>
            </a:custGeom>
            <a:solidFill>
              <a:srgbClr val="85BE77"/>
            </a:solidFill>
            <a:ln>
              <a:noFill/>
            </a:ln>
          </p:spPr>
        </p:sp>
        <p:sp>
          <p:nvSpPr>
            <p:cNvPr id="561" name="Google Shape;561;p36"/>
            <p:cNvSpPr txBox="1"/>
            <p:nvPr/>
          </p:nvSpPr>
          <p:spPr>
            <a:xfrm>
              <a:off x="0" y="-38100"/>
              <a:ext cx="4000313" cy="1772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2" name="Google Shape;562;p36"/>
          <p:cNvSpPr txBox="1"/>
          <p:nvPr/>
        </p:nvSpPr>
        <p:spPr>
          <a:xfrm>
            <a:off x="4311551" y="3421452"/>
            <a:ext cx="10058871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en-US" sz="4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4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4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sl-SI" sz="4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 načrtovanja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3" name="Google Shape;563;p36"/>
          <p:cNvCxnSpPr/>
          <p:nvPr/>
        </p:nvCxnSpPr>
        <p:spPr>
          <a:xfrm>
            <a:off x="4311551" y="4263402"/>
            <a:ext cx="9462979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37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69" name="Google Shape;569;p37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70" name="Google Shape;570;p37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1" name="Google Shape;571;p37"/>
          <p:cNvSpPr txBox="1"/>
          <p:nvPr/>
        </p:nvSpPr>
        <p:spPr>
          <a:xfrm>
            <a:off x="1981200" y="495300"/>
            <a:ext cx="13563600" cy="181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sl-SI" sz="3932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ktivnost</a:t>
            </a:r>
            <a:r>
              <a:rPr lang="en-US" sz="3932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sl-SI" sz="4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 načrtovanja</a:t>
            </a:r>
            <a:endParaRPr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endParaRPr sz="3932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2" name="Google Shape;572;p37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3" name="Google Shape;573;p37"/>
          <p:cNvSpPr/>
          <p:nvPr/>
        </p:nvSpPr>
        <p:spPr>
          <a:xfrm>
            <a:off x="381000" y="1638300"/>
            <a:ext cx="17678400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Navodila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Pripravite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osnovni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zdravstveni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majhno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kmetijo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Osredotočite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praktične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korake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ki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lahko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sprejmete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ohranjanje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Koraki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dokončanje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Izberite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ključno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področje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katerega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boste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osredotočili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zatiranje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zajedavcev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Zapišite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preprost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ukrep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 to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področje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načrtovanje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zdravljenje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zajedavcev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Določite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osnovni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časovni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okvir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npr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»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vsakih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6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mesecev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«).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E77"/>
        </a:solidFill>
        <a:effectLst/>
      </p:bgPr>
    </p:bg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38"/>
          <p:cNvGrpSpPr/>
          <p:nvPr/>
        </p:nvGrpSpPr>
        <p:grpSpPr>
          <a:xfrm>
            <a:off x="0" y="8745297"/>
            <a:ext cx="18288000" cy="1541703"/>
            <a:chOff x="0" y="-38100"/>
            <a:chExt cx="4816593" cy="406045"/>
          </a:xfrm>
        </p:grpSpPr>
        <p:sp>
          <p:nvSpPr>
            <p:cNvPr id="579" name="Google Shape;579;p38"/>
            <p:cNvSpPr/>
            <p:nvPr/>
          </p:nvSpPr>
          <p:spPr>
            <a:xfrm>
              <a:off x="0" y="0"/>
              <a:ext cx="4816592" cy="367945"/>
            </a:xfrm>
            <a:custGeom>
              <a:avLst/>
              <a:gdLst/>
              <a:ahLst/>
              <a:cxnLst/>
              <a:rect l="l" t="t" r="r" b="b"/>
              <a:pathLst>
                <a:path w="4816592" h="36794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67945"/>
                  </a:lnTo>
                  <a:lnTo>
                    <a:pt x="0" y="367945"/>
                  </a:lnTo>
                  <a:close/>
                </a:path>
              </a:pathLst>
            </a:custGeom>
            <a:solidFill>
              <a:srgbClr val="C5E7B0"/>
            </a:solidFill>
            <a:ln>
              <a:noFill/>
            </a:ln>
          </p:spPr>
        </p:sp>
        <p:sp>
          <p:nvSpPr>
            <p:cNvPr id="580" name="Google Shape;580;p38"/>
            <p:cNvSpPr txBox="1"/>
            <p:nvPr/>
          </p:nvSpPr>
          <p:spPr>
            <a:xfrm>
              <a:off x="0" y="-38100"/>
              <a:ext cx="4816593" cy="406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1" name="Google Shape;581;p38"/>
          <p:cNvSpPr txBox="1"/>
          <p:nvPr/>
        </p:nvSpPr>
        <p:spPr>
          <a:xfrm>
            <a:off x="1981200" y="495300"/>
            <a:ext cx="13563600" cy="81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just" rtl="0">
              <a:lnSpc>
                <a:spcPct val="1474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32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Vaja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načrtovanja</a:t>
            </a:r>
            <a:endParaRPr lang="en-US"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2" name="Google Shape;582;p38"/>
          <p:cNvCxnSpPr/>
          <p:nvPr/>
        </p:nvCxnSpPr>
        <p:spPr>
          <a:xfrm rot="10800000" flipH="1">
            <a:off x="3810000" y="1196337"/>
            <a:ext cx="9628318" cy="38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583" name="Google Shape;583;p38"/>
          <p:cNvGraphicFramePr/>
          <p:nvPr>
            <p:extLst>
              <p:ext uri="{D42A27DB-BD31-4B8C-83A1-F6EECF244321}">
                <p14:modId xmlns:p14="http://schemas.microsoft.com/office/powerpoint/2010/main" val="1880998741"/>
              </p:ext>
            </p:extLst>
          </p:nvPr>
        </p:nvGraphicFramePr>
        <p:xfrm>
          <a:off x="438462" y="2831747"/>
          <a:ext cx="14401800" cy="4312115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FFA09D"/>
                    </a:gs>
                    <a:gs pos="35000">
                      <a:srgbClr val="FFBCBC"/>
                    </a:gs>
                    <a:gs pos="100000">
                      <a:srgbClr val="FFE2E2"/>
                    </a:gs>
                  </a:gsLst>
                  <a:lin ang="16200000" scaled="0"/>
                </a:gradFill>
                <a:tableStyleId>{13285341-8559-4D9D-AB38-3A02EABC10EA}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/>
                        <a:t>Zdravstveno</a:t>
                      </a:r>
                      <a:r>
                        <a:rPr lang="en-US" sz="2800" u="none" strike="noStrike" cap="none" dirty="0"/>
                        <a:t> </a:t>
                      </a:r>
                      <a:r>
                        <a:rPr lang="en-US" sz="2800" u="none" strike="noStrike" cap="none" dirty="0" err="1"/>
                        <a:t>območje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sl-SI" sz="2800" u="none" strike="noStrike" cap="none" dirty="0"/>
                        <a:t>Akcija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sl-SI" sz="2800" u="none" strike="noStrike" cap="none" dirty="0"/>
                        <a:t>Kdaj</a:t>
                      </a:r>
                      <a:r>
                        <a:rPr lang="en-US" sz="2800" u="none" strike="noStrike" cap="none" dirty="0"/>
                        <a:t>?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sl-SI" sz="2800" u="none" strike="noStrike" cap="none" dirty="0"/>
                        <a:t>Cepljenje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/>
                        <a:t>Primer: </a:t>
                      </a:r>
                      <a:r>
                        <a:rPr lang="en-US" sz="2800" u="none" strike="noStrike" cap="none" dirty="0" err="1"/>
                        <a:t>Letno</a:t>
                      </a:r>
                      <a:r>
                        <a:rPr lang="en-US" sz="2800" u="none" strike="noStrike" cap="none" dirty="0"/>
                        <a:t> </a:t>
                      </a:r>
                      <a:r>
                        <a:rPr lang="en-US" sz="2800" u="none" strike="noStrike" cap="none" dirty="0" err="1"/>
                        <a:t>cepljenje</a:t>
                      </a:r>
                      <a:r>
                        <a:rPr lang="en-US" sz="2800" u="none" strike="noStrike" cap="none" dirty="0"/>
                        <a:t>.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sl-SI" sz="2800" u="none" strike="noStrike" cap="none" dirty="0"/>
                        <a:t>Primer: Pomlad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 err="1"/>
                        <a:t>Zatiranje</a:t>
                      </a:r>
                      <a:r>
                        <a:rPr lang="en-US" sz="2800" u="none" strike="noStrike" cap="none" dirty="0"/>
                        <a:t> </a:t>
                      </a:r>
                      <a:r>
                        <a:rPr lang="en-US" sz="2800" u="none" strike="noStrike" cap="none" dirty="0" err="1"/>
                        <a:t>parazitov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 dirty="0"/>
                        <a:t>Primer: </a:t>
                      </a:r>
                      <a:r>
                        <a:rPr lang="en-US" sz="2800" u="none" strike="noStrike" cap="none" dirty="0" err="1"/>
                        <a:t>Redno</a:t>
                      </a:r>
                      <a:r>
                        <a:rPr lang="en-US" sz="2800" u="none" strike="noStrike" cap="none" dirty="0"/>
                        <a:t> </a:t>
                      </a:r>
                      <a:r>
                        <a:rPr lang="en-US" sz="2800" u="none" strike="noStrike" cap="none" dirty="0" err="1"/>
                        <a:t>odstranjevanje</a:t>
                      </a:r>
                      <a:r>
                        <a:rPr lang="en-US" sz="2800" u="none" strike="noStrike" cap="none" dirty="0"/>
                        <a:t> </a:t>
                      </a:r>
                      <a:r>
                        <a:rPr lang="sl-SI" sz="2800" u="none" strike="noStrike" cap="none" dirty="0"/>
                        <a:t>parazitov</a:t>
                      </a:r>
                      <a:r>
                        <a:rPr lang="en-US" sz="2800" u="none" strike="noStrike" cap="none" dirty="0"/>
                        <a:t> pri </a:t>
                      </a:r>
                      <a:r>
                        <a:rPr lang="en-US" sz="2800" u="none" strike="noStrike" cap="none" dirty="0" err="1"/>
                        <a:t>živalih</a:t>
                      </a:r>
                      <a:r>
                        <a:rPr lang="en-US" sz="2800" u="none" strike="noStrike" cap="none" dirty="0"/>
                        <a:t>.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sl-SI" sz="2800" u="none" strike="noStrike" cap="none" dirty="0"/>
                        <a:t>Primer: Vsakih 6 mesecev</a:t>
                      </a:r>
                      <a:endParaRPr sz="2800" u="none" strike="noStrike" cap="none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84" name="Google Shape;584;p38"/>
          <p:cNvSpPr/>
          <p:nvPr/>
        </p:nvSpPr>
        <p:spPr>
          <a:xfrm>
            <a:off x="457200" y="1785327"/>
            <a:ext cx="4336444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pl-PL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Preprost načrt za zdravje črede</a:t>
            </a:r>
            <a:endParaRPr sz="4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39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590" name="Google Shape;590;p39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39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39"/>
          <p:cNvSpPr txBox="1"/>
          <p:nvPr/>
        </p:nvSpPr>
        <p:spPr>
          <a:xfrm>
            <a:off x="1921424" y="3257945"/>
            <a:ext cx="14445152" cy="130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25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Odgovorite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naslednja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preverite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razumevanje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konceptov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zdravja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031" b="0" i="0" u="none" strike="noStrike" cap="none" dirty="0">
              <a:solidFill>
                <a:srgbClr val="1B18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39"/>
          <p:cNvSpPr txBox="1"/>
          <p:nvPr/>
        </p:nvSpPr>
        <p:spPr>
          <a:xfrm>
            <a:off x="4585064" y="1100822"/>
            <a:ext cx="7828632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69"/>
              <a:buFont typeface="Arial"/>
              <a:buNone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4" name="Google Shape;594;p39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9" name="Google Shape;599;p40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00" name="Google Shape;600;p40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0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2" name="Google Shape;602;p40"/>
          <p:cNvSpPr txBox="1"/>
          <p:nvPr/>
        </p:nvSpPr>
        <p:spPr>
          <a:xfrm>
            <a:off x="1921424" y="3257945"/>
            <a:ext cx="14445152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1: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Pravilno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napačno</a:t>
            </a:r>
            <a:endParaRPr lang="en-US"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Uvajanje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čredo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brez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karantene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poveča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izbruhe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bolezni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Odgovor: </a:t>
            </a:r>
            <a:r>
              <a:rPr lang="sl-SI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Pravilno.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0"/>
          <p:cNvSpPr txBox="1"/>
          <p:nvPr/>
        </p:nvSpPr>
        <p:spPr>
          <a:xfrm>
            <a:off x="5874306" y="1100822"/>
            <a:ext cx="6539389" cy="894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69"/>
              <a:buFont typeface="Arial"/>
              <a:buNone/>
            </a:pPr>
            <a:r>
              <a:rPr lang="en-US" sz="5269" b="1" i="0" u="none" strike="noStrike" cap="none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Knowledge Check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4" name="Google Shape;604;p40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41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10" name="Google Shape;610;p41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1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2" name="Google Shape;612;p41"/>
          <p:cNvSpPr txBox="1"/>
          <p:nvPr/>
        </p:nvSpPr>
        <p:spPr>
          <a:xfrm>
            <a:off x="1921424" y="3257945"/>
            <a:ext cx="14445152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2: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Izbirni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odgovor</a:t>
            </a:r>
            <a:endParaRPr lang="en-US"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naslednjih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možnosti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NI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praksa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biološke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 lang="sl-SI"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lphaUcPeriod"/>
            </a:pP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Karantena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novih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lphaUcPeriod"/>
            </a:pP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Redno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razkuževanje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opreme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lphaUcPeriod"/>
            </a:pP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Rotacijska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paša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</a:t>
            </a:r>
            <a:endParaRPr lang="sl-SI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lphaUcPeriod"/>
            </a:pP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Dovoljenje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obiskovalcem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vstopa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brez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čiščenja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obutve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3200"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Odgovor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Dovoljenje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obiskovalcem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vstopa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brez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čiščenja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obutve</a:t>
            </a:r>
            <a:endParaRPr lang="en-US"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41"/>
          <p:cNvSpPr txBox="1"/>
          <p:nvPr/>
        </p:nvSpPr>
        <p:spPr>
          <a:xfrm>
            <a:off x="5378734" y="1100822"/>
            <a:ext cx="7034961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69"/>
              <a:buFont typeface="Arial"/>
              <a:buNone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4" name="Google Shape;614;p41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7B0"/>
        </a:solidFill>
        <a:effectLst/>
      </p:bgPr>
    </p:bg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" name="Google Shape;619;p42"/>
          <p:cNvGrpSpPr/>
          <p:nvPr/>
        </p:nvGrpSpPr>
        <p:grpSpPr>
          <a:xfrm>
            <a:off x="1028700" y="637935"/>
            <a:ext cx="15924204" cy="8795762"/>
            <a:chOff x="0" y="-38100"/>
            <a:chExt cx="4194029" cy="2316579"/>
          </a:xfrm>
        </p:grpSpPr>
        <p:sp>
          <p:nvSpPr>
            <p:cNvPr id="620" name="Google Shape;620;p42"/>
            <p:cNvSpPr/>
            <p:nvPr/>
          </p:nvSpPr>
          <p:spPr>
            <a:xfrm>
              <a:off x="0" y="0"/>
              <a:ext cx="4194029" cy="2278479"/>
            </a:xfrm>
            <a:custGeom>
              <a:avLst/>
              <a:gdLst/>
              <a:ahLst/>
              <a:cxnLst/>
              <a:rect l="l" t="t" r="r" b="b"/>
              <a:pathLst>
                <a:path w="4194029" h="2278479" extrusionOk="0">
                  <a:moveTo>
                    <a:pt x="24795" y="0"/>
                  </a:moveTo>
                  <a:lnTo>
                    <a:pt x="4169234" y="0"/>
                  </a:lnTo>
                  <a:cubicBezTo>
                    <a:pt x="4175811" y="0"/>
                    <a:pt x="4182117" y="2612"/>
                    <a:pt x="4186767" y="7262"/>
                  </a:cubicBezTo>
                  <a:cubicBezTo>
                    <a:pt x="4191417" y="11912"/>
                    <a:pt x="4194029" y="18219"/>
                    <a:pt x="4194029" y="24795"/>
                  </a:cubicBezTo>
                  <a:lnTo>
                    <a:pt x="4194029" y="2253685"/>
                  </a:lnTo>
                  <a:cubicBezTo>
                    <a:pt x="4194029" y="2260260"/>
                    <a:pt x="4191417" y="2266567"/>
                    <a:pt x="4186767" y="2271217"/>
                  </a:cubicBezTo>
                  <a:cubicBezTo>
                    <a:pt x="4182117" y="2275867"/>
                    <a:pt x="4175811" y="2278479"/>
                    <a:pt x="4169234" y="2278479"/>
                  </a:cubicBezTo>
                  <a:lnTo>
                    <a:pt x="24795" y="2278479"/>
                  </a:lnTo>
                  <a:cubicBezTo>
                    <a:pt x="18219" y="2278479"/>
                    <a:pt x="11912" y="2275867"/>
                    <a:pt x="7262" y="2271217"/>
                  </a:cubicBezTo>
                  <a:cubicBezTo>
                    <a:pt x="2612" y="2266567"/>
                    <a:pt x="0" y="2260260"/>
                    <a:pt x="0" y="2253685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7BB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42"/>
            <p:cNvSpPr txBox="1"/>
            <p:nvPr/>
          </p:nvSpPr>
          <p:spPr>
            <a:xfrm>
              <a:off x="0" y="-38100"/>
              <a:ext cx="4194029" cy="2316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2" name="Google Shape;622;p42"/>
          <p:cNvSpPr txBox="1"/>
          <p:nvPr/>
        </p:nvSpPr>
        <p:spPr>
          <a:xfrm>
            <a:off x="1921424" y="3257945"/>
            <a:ext cx="14445152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Vprašanje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3: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Pravilno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napačno</a:t>
            </a:r>
            <a:endParaRPr lang="en-US"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Načrti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cepljenja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pomagajo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zmanjšati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okoljski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živali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izboljšati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produktivnost</a:t>
            </a:r>
            <a:r>
              <a:rPr lang="en-US" sz="3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l-SI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Odgovor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l-SI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Pravilno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42"/>
          <p:cNvSpPr txBox="1"/>
          <p:nvPr/>
        </p:nvSpPr>
        <p:spPr>
          <a:xfrm>
            <a:off x="5042264" y="1100822"/>
            <a:ext cx="7371432" cy="113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69"/>
              <a:buFont typeface="Arial"/>
              <a:buNone/>
            </a:pP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5269" b="1" i="0" u="none" strike="noStrike" cap="none" dirty="0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269" b="1" i="0" u="none" strike="noStrike" cap="none" dirty="0" err="1">
                <a:solidFill>
                  <a:srgbClr val="1B181A"/>
                </a:solidFill>
                <a:latin typeface="Arial"/>
                <a:ea typeface="Arial"/>
                <a:cs typeface="Arial"/>
                <a:sym typeface="Arial"/>
              </a:rPr>
              <a:t>znanja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4" name="Google Shape;624;p42"/>
          <p:cNvCxnSpPr/>
          <p:nvPr/>
        </p:nvCxnSpPr>
        <p:spPr>
          <a:xfrm>
            <a:off x="5874306" y="2014731"/>
            <a:ext cx="7034962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43"/>
          <p:cNvGrpSpPr/>
          <p:nvPr/>
        </p:nvGrpSpPr>
        <p:grpSpPr>
          <a:xfrm>
            <a:off x="0" y="8328960"/>
            <a:ext cx="18288000" cy="1958040"/>
            <a:chOff x="0" y="-38100"/>
            <a:chExt cx="4816593" cy="515698"/>
          </a:xfrm>
        </p:grpSpPr>
        <p:sp>
          <p:nvSpPr>
            <p:cNvPr id="630" name="Google Shape;630;p43"/>
            <p:cNvSpPr/>
            <p:nvPr/>
          </p:nvSpPr>
          <p:spPr>
            <a:xfrm>
              <a:off x="0" y="0"/>
              <a:ext cx="4816592" cy="477598"/>
            </a:xfrm>
            <a:custGeom>
              <a:avLst/>
              <a:gdLst/>
              <a:ahLst/>
              <a:cxnLst/>
              <a:rect l="l" t="t" r="r" b="b"/>
              <a:pathLst>
                <a:path w="4816592" h="4775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477598"/>
                  </a:lnTo>
                  <a:lnTo>
                    <a:pt x="0" y="4775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31" name="Google Shape;631;p43"/>
            <p:cNvSpPr txBox="1"/>
            <p:nvPr/>
          </p:nvSpPr>
          <p:spPr>
            <a:xfrm>
              <a:off x="0" y="-38100"/>
              <a:ext cx="4816593" cy="515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2" name="Google Shape;632;p43"/>
          <p:cNvGrpSpPr/>
          <p:nvPr/>
        </p:nvGrpSpPr>
        <p:grpSpPr>
          <a:xfrm>
            <a:off x="13" y="8138396"/>
            <a:ext cx="18288122" cy="2806539"/>
            <a:chOff x="0" y="-38100"/>
            <a:chExt cx="4816593" cy="739166"/>
          </a:xfrm>
        </p:grpSpPr>
        <p:sp>
          <p:nvSpPr>
            <p:cNvPr id="633" name="Google Shape;633;p43"/>
            <p:cNvSpPr/>
            <p:nvPr/>
          </p:nvSpPr>
          <p:spPr>
            <a:xfrm>
              <a:off x="0" y="0"/>
              <a:ext cx="4816592" cy="701066"/>
            </a:xfrm>
            <a:custGeom>
              <a:avLst/>
              <a:gdLst/>
              <a:ahLst/>
              <a:cxnLst/>
              <a:rect l="l" t="t" r="r" b="b"/>
              <a:pathLst>
                <a:path w="4816592" h="7010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01066"/>
                  </a:lnTo>
                  <a:lnTo>
                    <a:pt x="0" y="701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34" name="Google Shape;634;p43"/>
            <p:cNvSpPr txBox="1"/>
            <p:nvPr/>
          </p:nvSpPr>
          <p:spPr>
            <a:xfrm>
              <a:off x="0" y="-38100"/>
              <a:ext cx="4816593" cy="739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5" name="Google Shape;635;p43"/>
          <p:cNvSpPr/>
          <p:nvPr/>
        </p:nvSpPr>
        <p:spPr>
          <a:xfrm>
            <a:off x="-83207" y="-907951"/>
            <a:ext cx="18371207" cy="8229600"/>
          </a:xfrm>
          <a:custGeom>
            <a:avLst/>
            <a:gdLst/>
            <a:ahLst/>
            <a:cxnLst/>
            <a:rect l="l" t="t" r="r" b="b"/>
            <a:pathLst>
              <a:path w="18371207" h="8229600" extrusionOk="0">
                <a:moveTo>
                  <a:pt x="0" y="0"/>
                </a:moveTo>
                <a:lnTo>
                  <a:pt x="18371207" y="0"/>
                </a:lnTo>
                <a:lnTo>
                  <a:pt x="183712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t="-24265" b="-24267"/>
            </a:stretch>
          </a:blipFill>
          <a:ln>
            <a:noFill/>
          </a:ln>
        </p:spPr>
      </p:sp>
      <p:grpSp>
        <p:nvGrpSpPr>
          <p:cNvPr id="636" name="Google Shape;636;p43"/>
          <p:cNvGrpSpPr/>
          <p:nvPr/>
        </p:nvGrpSpPr>
        <p:grpSpPr>
          <a:xfrm>
            <a:off x="7280796" y="-143767"/>
            <a:ext cx="3225156" cy="3230761"/>
            <a:chOff x="0" y="-192881"/>
            <a:chExt cx="4300208" cy="4307681"/>
          </a:xfrm>
        </p:grpSpPr>
        <p:grpSp>
          <p:nvGrpSpPr>
            <p:cNvPr id="637" name="Google Shape;637;p43"/>
            <p:cNvGrpSpPr/>
            <p:nvPr/>
          </p:nvGrpSpPr>
          <p:grpSpPr>
            <a:xfrm>
              <a:off x="0" y="-192881"/>
              <a:ext cx="4300208" cy="4307681"/>
              <a:chOff x="0" y="-38100"/>
              <a:chExt cx="849424" cy="850900"/>
            </a:xfrm>
          </p:grpSpPr>
          <p:sp>
            <p:nvSpPr>
              <p:cNvPr id="638" name="Google Shape;638;p43"/>
              <p:cNvSpPr/>
              <p:nvPr/>
            </p:nvSpPr>
            <p:spPr>
              <a:xfrm>
                <a:off x="0" y="0"/>
                <a:ext cx="84942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49424" h="812800" extrusionOk="0">
                    <a:moveTo>
                      <a:pt x="283294" y="793731"/>
                    </a:moveTo>
                    <a:cubicBezTo>
                      <a:pt x="326842" y="805245"/>
                      <a:pt x="376350" y="812800"/>
                      <a:pt x="424941" y="812800"/>
                    </a:cubicBezTo>
                    <a:cubicBezTo>
                      <a:pt x="473533" y="812800"/>
                      <a:pt x="520290" y="806323"/>
                      <a:pt x="563379" y="794809"/>
                    </a:cubicBezTo>
                    <a:cubicBezTo>
                      <a:pt x="564297" y="794450"/>
                      <a:pt x="565213" y="794450"/>
                      <a:pt x="566130" y="794090"/>
                    </a:cubicBezTo>
                    <a:cubicBezTo>
                      <a:pt x="727946" y="748035"/>
                      <a:pt x="847132" y="626421"/>
                      <a:pt x="849424" y="484298"/>
                    </a:cubicBezTo>
                    <a:lnTo>
                      <a:pt x="849424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2292" y="627140"/>
                      <a:pt x="119644" y="748755"/>
                      <a:pt x="283294" y="7937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43"/>
              <p:cNvSpPr txBox="1"/>
              <p:nvPr/>
            </p:nvSpPr>
            <p:spPr>
              <a:xfrm>
                <a:off x="0" y="-38100"/>
                <a:ext cx="849424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0" name="Google Shape;640;p43"/>
            <p:cNvSpPr/>
            <p:nvPr/>
          </p:nvSpPr>
          <p:spPr>
            <a:xfrm>
              <a:off x="804228" y="277436"/>
              <a:ext cx="2691752" cy="3252873"/>
            </a:xfrm>
            <a:custGeom>
              <a:avLst/>
              <a:gdLst/>
              <a:ahLst/>
              <a:cxnLst/>
              <a:rect l="l" t="t" r="r" b="b"/>
              <a:pathLst>
                <a:path w="2691752" h="3252873" extrusionOk="0">
                  <a:moveTo>
                    <a:pt x="0" y="0"/>
                  </a:moveTo>
                  <a:lnTo>
                    <a:pt x="2691752" y="0"/>
                  </a:lnTo>
                  <a:lnTo>
                    <a:pt x="2691752" y="3252873"/>
                  </a:lnTo>
                  <a:lnTo>
                    <a:pt x="0" y="32528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41" name="Google Shape;641;p43"/>
          <p:cNvSpPr txBox="1"/>
          <p:nvPr/>
        </p:nvSpPr>
        <p:spPr>
          <a:xfrm>
            <a:off x="5489973" y="2844825"/>
            <a:ext cx="8149827" cy="1823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65"/>
              <a:buFont typeface="Arial"/>
              <a:buNone/>
            </a:pPr>
            <a:r>
              <a:rPr lang="sl-SI" sz="8465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Hvala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43"/>
          <p:cNvSpPr/>
          <p:nvPr/>
        </p:nvSpPr>
        <p:spPr>
          <a:xfrm>
            <a:off x="447021" y="8871406"/>
            <a:ext cx="4827324" cy="1017809"/>
          </a:xfrm>
          <a:custGeom>
            <a:avLst/>
            <a:gdLst/>
            <a:ahLst/>
            <a:cxnLst/>
            <a:rect l="l" t="t" r="r" b="b"/>
            <a:pathLst>
              <a:path w="4827324" h="1017809" extrusionOk="0">
                <a:moveTo>
                  <a:pt x="0" y="0"/>
                </a:moveTo>
                <a:lnTo>
                  <a:pt x="4827324" y="0"/>
                </a:lnTo>
                <a:lnTo>
                  <a:pt x="4827324" y="1017809"/>
                </a:lnTo>
                <a:lnTo>
                  <a:pt x="0" y="1017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3" name="Google Shape;643;p43"/>
          <p:cNvSpPr txBox="1"/>
          <p:nvPr/>
        </p:nvSpPr>
        <p:spPr>
          <a:xfrm>
            <a:off x="5274345" y="8924817"/>
            <a:ext cx="12566700" cy="118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39"/>
              <a:buFont typeface="Arial"/>
              <a:buNone/>
            </a:pP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Financirano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strani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Evropske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unije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Izražena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stališča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in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mnenja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 so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zgolj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stališča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avtorja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(-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jev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 in ne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odražajo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nujno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stališč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Evropske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unije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ali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Švedskega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sveta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za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visoko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šolstvo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(UHR).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Niti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Evropska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unija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niti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organ, ki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dodeljuje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sredstva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ne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moreta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biti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odgovorna</a:t>
            </a:r>
            <a:r>
              <a:rPr lang="en-US" sz="1839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39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zanje</a:t>
            </a:r>
            <a:r>
              <a:rPr lang="en-US" sz="1839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4" name="Google Shape;644;p43"/>
          <p:cNvGrpSpPr/>
          <p:nvPr/>
        </p:nvGrpSpPr>
        <p:grpSpPr>
          <a:xfrm>
            <a:off x="2427250" y="4186566"/>
            <a:ext cx="12868920" cy="3003598"/>
            <a:chOff x="-84439" y="-146805"/>
            <a:chExt cx="17158561" cy="4004797"/>
          </a:xfrm>
        </p:grpSpPr>
        <p:grpSp>
          <p:nvGrpSpPr>
            <p:cNvPr id="645" name="Google Shape;645;p43"/>
            <p:cNvGrpSpPr/>
            <p:nvPr/>
          </p:nvGrpSpPr>
          <p:grpSpPr>
            <a:xfrm>
              <a:off x="0" y="-146805"/>
              <a:ext cx="17074122" cy="4004797"/>
              <a:chOff x="0" y="-38100"/>
              <a:chExt cx="4431224" cy="1039360"/>
            </a:xfrm>
          </p:grpSpPr>
          <p:sp>
            <p:nvSpPr>
              <p:cNvPr id="646" name="Google Shape;646;p43"/>
              <p:cNvSpPr/>
              <p:nvPr/>
            </p:nvSpPr>
            <p:spPr>
              <a:xfrm>
                <a:off x="0" y="0"/>
                <a:ext cx="4431224" cy="1001260"/>
              </a:xfrm>
              <a:custGeom>
                <a:avLst/>
                <a:gdLst/>
                <a:ahLst/>
                <a:cxnLst/>
                <a:rect l="l" t="t" r="r" b="b"/>
                <a:pathLst>
                  <a:path w="4431224" h="1001260" extrusionOk="0">
                    <a:moveTo>
                      <a:pt x="23468" y="0"/>
                    </a:moveTo>
                    <a:lnTo>
                      <a:pt x="4407757" y="0"/>
                    </a:lnTo>
                    <a:cubicBezTo>
                      <a:pt x="4413981" y="0"/>
                      <a:pt x="4419950" y="2472"/>
                      <a:pt x="4424350" y="6874"/>
                    </a:cubicBezTo>
                    <a:cubicBezTo>
                      <a:pt x="4428752" y="11275"/>
                      <a:pt x="4431224" y="17244"/>
                      <a:pt x="4431224" y="23468"/>
                    </a:cubicBezTo>
                    <a:lnTo>
                      <a:pt x="4431224" y="977792"/>
                    </a:lnTo>
                    <a:cubicBezTo>
                      <a:pt x="4431224" y="984016"/>
                      <a:pt x="4428752" y="989985"/>
                      <a:pt x="4424350" y="994386"/>
                    </a:cubicBezTo>
                    <a:cubicBezTo>
                      <a:pt x="4419950" y="998787"/>
                      <a:pt x="4413981" y="1001260"/>
                      <a:pt x="4407757" y="1001260"/>
                    </a:cubicBezTo>
                    <a:lnTo>
                      <a:pt x="23468" y="1001260"/>
                    </a:lnTo>
                    <a:cubicBezTo>
                      <a:pt x="17244" y="1001260"/>
                      <a:pt x="11275" y="998787"/>
                      <a:pt x="6874" y="994386"/>
                    </a:cubicBezTo>
                    <a:cubicBezTo>
                      <a:pt x="2472" y="989985"/>
                      <a:pt x="0" y="984016"/>
                      <a:pt x="0" y="977792"/>
                    </a:cubicBezTo>
                    <a:lnTo>
                      <a:pt x="0" y="23468"/>
                    </a:lnTo>
                    <a:cubicBezTo>
                      <a:pt x="0" y="17244"/>
                      <a:pt x="2472" y="11275"/>
                      <a:pt x="6874" y="6874"/>
                    </a:cubicBezTo>
                    <a:cubicBezTo>
                      <a:pt x="11275" y="2472"/>
                      <a:pt x="17244" y="0"/>
                      <a:pt x="23468" y="0"/>
                    </a:cubicBezTo>
                    <a:close/>
                  </a:path>
                </a:pathLst>
              </a:custGeom>
              <a:solidFill>
                <a:srgbClr val="FFFFFF">
                  <a:alpha val="30196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43"/>
              <p:cNvSpPr txBox="1"/>
              <p:nvPr/>
            </p:nvSpPr>
            <p:spPr>
              <a:xfrm>
                <a:off x="0" y="-38100"/>
                <a:ext cx="4431224" cy="10393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8" name="Google Shape;648;p43"/>
            <p:cNvSpPr txBox="1"/>
            <p:nvPr/>
          </p:nvSpPr>
          <p:spPr>
            <a:xfrm>
              <a:off x="-4" y="74242"/>
              <a:ext cx="17074126" cy="3013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87"/>
                <a:buFont typeface="Arial"/>
                <a:buNone/>
              </a:pPr>
              <a:r>
                <a:rPr lang="en-US" sz="5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Razmnoževanje</a:t>
              </a:r>
              <a:r>
                <a:rPr lang="en-US" sz="5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in </a:t>
              </a:r>
              <a:r>
                <a:rPr lang="en-US" sz="5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zdravje</a:t>
              </a:r>
              <a:r>
                <a:rPr lang="en-US" sz="5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5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črede</a:t>
              </a:r>
              <a:endParaRPr lang="en-US"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89"/>
                <a:buFont typeface="Arial"/>
                <a:buNone/>
              </a:pPr>
              <a:endParaRPr sz="508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43"/>
            <p:cNvSpPr txBox="1"/>
            <p:nvPr/>
          </p:nvSpPr>
          <p:spPr>
            <a:xfrm>
              <a:off x="-84439" y="1172926"/>
              <a:ext cx="17158561" cy="1324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3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Zdravje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črede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ključ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do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odpornih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ekosistemov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v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regenerativnem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kmetijstvu</a:t>
              </a:r>
              <a:endParaRPr lang="en-US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9"/>
                <a:buFont typeface="Arial"/>
                <a:buNone/>
              </a:pPr>
              <a:r>
                <a:rPr lang="en-US" sz="2209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20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0" name="Google Shape;650;p43"/>
            <p:cNvGrpSpPr/>
            <p:nvPr/>
          </p:nvGrpSpPr>
          <p:grpSpPr>
            <a:xfrm>
              <a:off x="505073" y="2295730"/>
              <a:ext cx="15979540" cy="1233807"/>
              <a:chOff x="0" y="-38100"/>
              <a:chExt cx="4147148" cy="320208"/>
            </a:xfrm>
          </p:grpSpPr>
          <p:sp>
            <p:nvSpPr>
              <p:cNvPr id="651" name="Google Shape;651;p43"/>
              <p:cNvSpPr/>
              <p:nvPr/>
            </p:nvSpPr>
            <p:spPr>
              <a:xfrm>
                <a:off x="0" y="0"/>
                <a:ext cx="4147148" cy="282108"/>
              </a:xfrm>
              <a:custGeom>
                <a:avLst/>
                <a:gdLst/>
                <a:ahLst/>
                <a:cxnLst/>
                <a:rect l="l" t="t" r="r" b="b"/>
                <a:pathLst>
                  <a:path w="4147148" h="282108" extrusionOk="0">
                    <a:moveTo>
                      <a:pt x="25075" y="0"/>
                    </a:moveTo>
                    <a:lnTo>
                      <a:pt x="4122072" y="0"/>
                    </a:lnTo>
                    <a:cubicBezTo>
                      <a:pt x="4128723" y="0"/>
                      <a:pt x="4135101" y="2642"/>
                      <a:pt x="4139803" y="7344"/>
                    </a:cubicBezTo>
                    <a:cubicBezTo>
                      <a:pt x="4144506" y="12047"/>
                      <a:pt x="4147148" y="18425"/>
                      <a:pt x="4147148" y="25075"/>
                    </a:cubicBezTo>
                    <a:lnTo>
                      <a:pt x="4147148" y="257033"/>
                    </a:lnTo>
                    <a:cubicBezTo>
                      <a:pt x="4147148" y="263683"/>
                      <a:pt x="4144506" y="270061"/>
                      <a:pt x="4139803" y="274764"/>
                    </a:cubicBezTo>
                    <a:cubicBezTo>
                      <a:pt x="4135101" y="279466"/>
                      <a:pt x="4128723" y="282108"/>
                      <a:pt x="4122072" y="282108"/>
                    </a:cubicBezTo>
                    <a:lnTo>
                      <a:pt x="25075" y="282108"/>
                    </a:lnTo>
                    <a:cubicBezTo>
                      <a:pt x="18425" y="282108"/>
                      <a:pt x="12047" y="279466"/>
                      <a:pt x="7344" y="274764"/>
                    </a:cubicBezTo>
                    <a:cubicBezTo>
                      <a:pt x="2642" y="270061"/>
                      <a:pt x="0" y="263683"/>
                      <a:pt x="0" y="257033"/>
                    </a:cubicBezTo>
                    <a:lnTo>
                      <a:pt x="0" y="25075"/>
                    </a:lnTo>
                    <a:cubicBezTo>
                      <a:pt x="0" y="18425"/>
                      <a:pt x="2642" y="12047"/>
                      <a:pt x="7344" y="7344"/>
                    </a:cubicBezTo>
                    <a:cubicBezTo>
                      <a:pt x="12047" y="2642"/>
                      <a:pt x="18425" y="0"/>
                      <a:pt x="25075" y="0"/>
                    </a:cubicBezTo>
                    <a:close/>
                  </a:path>
                </a:pathLst>
              </a:custGeom>
              <a:solidFill>
                <a:srgbClr val="4D73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43"/>
              <p:cNvSpPr txBox="1"/>
              <p:nvPr/>
            </p:nvSpPr>
            <p:spPr>
              <a:xfrm>
                <a:off x="0" y="-38100"/>
                <a:ext cx="4147147" cy="320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3" name="Google Shape;653;p43"/>
            <p:cNvSpPr txBox="1"/>
            <p:nvPr/>
          </p:nvSpPr>
          <p:spPr>
            <a:xfrm>
              <a:off x="2367869" y="2677747"/>
              <a:ext cx="13513759" cy="743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87"/>
                <a:buFont typeface="Arial"/>
                <a:buNone/>
              </a:pPr>
              <a:r>
                <a:rPr lang="sl-SI" sz="2587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Številka projekta</a:t>
              </a:r>
              <a:r>
                <a:rPr lang="en-US" sz="2587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  <a:r>
                <a:rPr lang="sl-SI" sz="2587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587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2023-1-SE01-KA220-VET-000160614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54" name="Google Shape;65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325" y="7581848"/>
            <a:ext cx="17967501" cy="128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3078</Words>
  <Application>Microsoft Office PowerPoint</Application>
  <PresentationFormat>Po meri</PresentationFormat>
  <Paragraphs>322</Paragraphs>
  <Slides>43</Slides>
  <Notes>43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43</vt:i4>
      </vt:variant>
    </vt:vector>
  </HeadingPairs>
  <TitlesOfParts>
    <vt:vector size="47" baseType="lpstr">
      <vt:lpstr>Arial</vt:lpstr>
      <vt:lpstr>Calibri</vt:lpstr>
      <vt:lpstr>Montserrat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Theodoros Ntallaris</dc:creator>
  <cp:lastModifiedBy>Barbara Turk</cp:lastModifiedBy>
  <cp:revision>12</cp:revision>
  <dcterms:created xsi:type="dcterms:W3CDTF">2006-08-16T00:00:00Z</dcterms:created>
  <dcterms:modified xsi:type="dcterms:W3CDTF">2025-09-17T06:52:26Z</dcterms:modified>
</cp:coreProperties>
</file>