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9" r:id="rId21"/>
    <p:sldId id="300" r:id="rId22"/>
    <p:sldId id="301" r:id="rId23"/>
    <p:sldId id="302" r:id="rId24"/>
    <p:sldId id="303" r:id="rId25"/>
    <p:sldId id="304" r:id="rId26"/>
    <p:sldId id="305" r:id="rId27"/>
    <p:sldId id="282"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Lst>
  <p:sldSz cx="18288000" cy="10287000"/>
  <p:notesSz cx="6858000" cy="9144000"/>
  <p:embeddedFontLst>
    <p:embeddedFont>
      <p:font typeface="Montserrat" panose="000005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imeGjuZgnP+Jq4H2AgbWLMgOfU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D3ABC3-5949-460D-B08F-081AF1575B32}" v="105" dt="2025-10-28T21:51:09.951"/>
  </p1510:revLst>
</p1510:revInfo>
</file>

<file path=ppt/tableStyles.xml><?xml version="1.0" encoding="utf-8"?>
<a:tblStyleLst xmlns:a="http://schemas.openxmlformats.org/drawingml/2006/main" def="{13285341-8559-4D9D-AB38-3A02EABC10EA}">
  <a:tblStyle styleId="{13285341-8559-4D9D-AB38-3A02EABC10EA}" styleName="Table_0">
    <a:wholeTbl>
      <a:tcTxStyle b="off" i="off">
        <a:font>
          <a:latin typeface="Calibri"/>
          <a:ea typeface="Calibri"/>
          <a:cs typeface="Calibri"/>
        </a:font>
        <a:schemeClr val="dk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chemeClr val="accent2"/>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2">
              <a:alpha val="40000"/>
            </a:schemeClr>
          </a:solidFill>
        </a:fill>
      </a:tcStyle>
    </a:band1H>
    <a:band2H>
      <a:tcTxStyle b="off" i="off"/>
      <a:tcStyle>
        <a:tcBdr/>
      </a:tcStyle>
    </a:band2H>
    <a:band1V>
      <a:tcTxStyle b="off" i="off"/>
      <a:tcStyle>
        <a:tcBdr>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tcBdr>
        <a:fill>
          <a:solidFill>
            <a:schemeClr val="accent2">
              <a:alpha val="40000"/>
            </a:schemeClr>
          </a:solidFill>
        </a:fill>
      </a:tcStyle>
    </a:band1V>
    <a:band2V>
      <a:tcTxStyle b="off" i="off"/>
      <a:tcStyle>
        <a:tcBdr/>
      </a:tcStyle>
    </a:band2V>
    <a:la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2"/>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85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 Growth" userId="875c3cfcbffc56fe" providerId="LiveId" clId="{1CAF0790-B34F-4E51-A4AC-AA0463ECB894}"/>
    <pc:docChg chg="undo custSel addSld delSld modSld">
      <pc:chgData name="Green Growth" userId="875c3cfcbffc56fe" providerId="LiveId" clId="{1CAF0790-B34F-4E51-A4AC-AA0463ECB894}" dt="2025-10-28T21:51:14.010" v="2277" actId="2696"/>
      <pc:docMkLst>
        <pc:docMk/>
      </pc:docMkLst>
      <pc:sldChg chg="modSp mod modNotes">
        <pc:chgData name="Green Growth" userId="875c3cfcbffc56fe" providerId="LiveId" clId="{1CAF0790-B34F-4E51-A4AC-AA0463ECB894}" dt="2025-10-28T15:11:44.756" v="55" actId="108"/>
        <pc:sldMkLst>
          <pc:docMk/>
          <pc:sldMk cId="0" sldId="263"/>
        </pc:sldMkLst>
        <pc:spChg chg="mod">
          <ac:chgData name="Green Growth" userId="875c3cfcbffc56fe" providerId="LiveId" clId="{1CAF0790-B34F-4E51-A4AC-AA0463ECB894}" dt="2025-10-28T15:08:54.124" v="8" actId="108"/>
          <ac:spMkLst>
            <pc:docMk/>
            <pc:sldMk cId="0" sldId="263"/>
            <ac:spMk id="237" creationId="{00000000-0000-0000-0000-000000000000}"/>
          </ac:spMkLst>
        </pc:spChg>
        <pc:spChg chg="mod">
          <ac:chgData name="Green Growth" userId="875c3cfcbffc56fe" providerId="LiveId" clId="{1CAF0790-B34F-4E51-A4AC-AA0463ECB894}" dt="2025-10-28T15:11:44.756" v="55" actId="108"/>
          <ac:spMkLst>
            <pc:docMk/>
            <pc:sldMk cId="0" sldId="263"/>
            <ac:spMk id="242" creationId="{00000000-0000-0000-0000-000000000000}"/>
          </ac:spMkLst>
        </pc:spChg>
      </pc:sldChg>
      <pc:sldChg chg="modSp mod">
        <pc:chgData name="Green Growth" userId="875c3cfcbffc56fe" providerId="LiveId" clId="{1CAF0790-B34F-4E51-A4AC-AA0463ECB894}" dt="2025-10-28T15:15:54.050" v="489" actId="20577"/>
        <pc:sldMkLst>
          <pc:docMk/>
          <pc:sldMk cId="0" sldId="264"/>
        </pc:sldMkLst>
        <pc:spChg chg="mod">
          <ac:chgData name="Green Growth" userId="875c3cfcbffc56fe" providerId="LiveId" clId="{1CAF0790-B34F-4E51-A4AC-AA0463ECB894}" dt="2025-10-28T15:12:29.648" v="59" actId="108"/>
          <ac:spMkLst>
            <pc:docMk/>
            <pc:sldMk cId="0" sldId="264"/>
            <ac:spMk id="250" creationId="{00000000-0000-0000-0000-000000000000}"/>
          </ac:spMkLst>
        </pc:spChg>
        <pc:spChg chg="mod">
          <ac:chgData name="Green Growth" userId="875c3cfcbffc56fe" providerId="LiveId" clId="{1CAF0790-B34F-4E51-A4AC-AA0463ECB894}" dt="2025-10-28T15:14:55.658" v="475"/>
          <ac:spMkLst>
            <pc:docMk/>
            <pc:sldMk cId="0" sldId="264"/>
            <ac:spMk id="255" creationId="{00000000-0000-0000-0000-000000000000}"/>
          </ac:spMkLst>
        </pc:spChg>
        <pc:spChg chg="mod">
          <ac:chgData name="Green Growth" userId="875c3cfcbffc56fe" providerId="LiveId" clId="{1CAF0790-B34F-4E51-A4AC-AA0463ECB894}" dt="2025-10-28T15:15:54.050" v="489" actId="20577"/>
          <ac:spMkLst>
            <pc:docMk/>
            <pc:sldMk cId="0" sldId="264"/>
            <ac:spMk id="256" creationId="{00000000-0000-0000-0000-000000000000}"/>
          </ac:spMkLst>
        </pc:spChg>
        <pc:picChg chg="mod">
          <ac:chgData name="Green Growth" userId="875c3cfcbffc56fe" providerId="LiveId" clId="{1CAF0790-B34F-4E51-A4AC-AA0463ECB894}" dt="2025-10-28T15:15:01.109" v="476" actId="14100"/>
          <ac:picMkLst>
            <pc:docMk/>
            <pc:sldMk cId="0" sldId="264"/>
            <ac:picMk id="257" creationId="{00000000-0000-0000-0000-000000000000}"/>
          </ac:picMkLst>
        </pc:picChg>
      </pc:sldChg>
      <pc:sldChg chg="modSp mod">
        <pc:chgData name="Green Growth" userId="875c3cfcbffc56fe" providerId="LiveId" clId="{1CAF0790-B34F-4E51-A4AC-AA0463ECB894}" dt="2025-10-28T15:27:47.731" v="628"/>
        <pc:sldMkLst>
          <pc:docMk/>
          <pc:sldMk cId="0" sldId="265"/>
        </pc:sldMkLst>
        <pc:spChg chg="mod">
          <ac:chgData name="Green Growth" userId="875c3cfcbffc56fe" providerId="LiveId" clId="{1CAF0790-B34F-4E51-A4AC-AA0463ECB894}" dt="2025-10-28T15:18:48.050" v="493" actId="108"/>
          <ac:spMkLst>
            <pc:docMk/>
            <pc:sldMk cId="0" sldId="265"/>
            <ac:spMk id="265" creationId="{00000000-0000-0000-0000-000000000000}"/>
          </ac:spMkLst>
        </pc:spChg>
        <pc:spChg chg="mod">
          <ac:chgData name="Green Growth" userId="875c3cfcbffc56fe" providerId="LiveId" clId="{1CAF0790-B34F-4E51-A4AC-AA0463ECB894}" dt="2025-10-28T15:27:47.731" v="628"/>
          <ac:spMkLst>
            <pc:docMk/>
            <pc:sldMk cId="0" sldId="265"/>
            <ac:spMk id="270" creationId="{00000000-0000-0000-0000-000000000000}"/>
          </ac:spMkLst>
        </pc:spChg>
        <pc:spChg chg="mod">
          <ac:chgData name="Green Growth" userId="875c3cfcbffc56fe" providerId="LiveId" clId="{1CAF0790-B34F-4E51-A4AC-AA0463ECB894}" dt="2025-10-28T15:27:42.836" v="627" actId="1035"/>
          <ac:spMkLst>
            <pc:docMk/>
            <pc:sldMk cId="0" sldId="265"/>
            <ac:spMk id="271" creationId="{00000000-0000-0000-0000-000000000000}"/>
          </ac:spMkLst>
        </pc:spChg>
      </pc:sldChg>
      <pc:sldChg chg="modSp mod">
        <pc:chgData name="Green Growth" userId="875c3cfcbffc56fe" providerId="LiveId" clId="{1CAF0790-B34F-4E51-A4AC-AA0463ECB894}" dt="2025-10-28T20:33:20.985" v="678" actId="255"/>
        <pc:sldMkLst>
          <pc:docMk/>
          <pc:sldMk cId="0" sldId="266"/>
        </pc:sldMkLst>
        <pc:spChg chg="mod">
          <ac:chgData name="Green Growth" userId="875c3cfcbffc56fe" providerId="LiveId" clId="{1CAF0790-B34F-4E51-A4AC-AA0463ECB894}" dt="2025-10-28T20:16:34.816" v="632" actId="108"/>
          <ac:spMkLst>
            <pc:docMk/>
            <pc:sldMk cId="0" sldId="266"/>
            <ac:spMk id="279" creationId="{00000000-0000-0000-0000-000000000000}"/>
          </ac:spMkLst>
        </pc:spChg>
        <pc:spChg chg="mod">
          <ac:chgData name="Green Growth" userId="875c3cfcbffc56fe" providerId="LiveId" clId="{1CAF0790-B34F-4E51-A4AC-AA0463ECB894}" dt="2025-10-28T20:33:20.985" v="678" actId="255"/>
          <ac:spMkLst>
            <pc:docMk/>
            <pc:sldMk cId="0" sldId="266"/>
            <ac:spMk id="284" creationId="{00000000-0000-0000-0000-000000000000}"/>
          </ac:spMkLst>
        </pc:spChg>
        <pc:spChg chg="mod">
          <ac:chgData name="Green Growth" userId="875c3cfcbffc56fe" providerId="LiveId" clId="{1CAF0790-B34F-4E51-A4AC-AA0463ECB894}" dt="2025-10-28T20:32:07.698" v="669" actId="20577"/>
          <ac:spMkLst>
            <pc:docMk/>
            <pc:sldMk cId="0" sldId="266"/>
            <ac:spMk id="287" creationId="{00000000-0000-0000-0000-000000000000}"/>
          </ac:spMkLst>
        </pc:spChg>
      </pc:sldChg>
      <pc:sldChg chg="modSp mod">
        <pc:chgData name="Green Growth" userId="875c3cfcbffc56fe" providerId="LiveId" clId="{1CAF0790-B34F-4E51-A4AC-AA0463ECB894}" dt="2025-10-28T20:36:12.044" v="781" actId="6549"/>
        <pc:sldMkLst>
          <pc:docMk/>
          <pc:sldMk cId="0" sldId="267"/>
        </pc:sldMkLst>
        <pc:spChg chg="mod">
          <ac:chgData name="Green Growth" userId="875c3cfcbffc56fe" providerId="LiveId" clId="{1CAF0790-B34F-4E51-A4AC-AA0463ECB894}" dt="2025-10-28T20:34:37.660" v="733" actId="14100"/>
          <ac:spMkLst>
            <pc:docMk/>
            <pc:sldMk cId="0" sldId="267"/>
            <ac:spMk id="299" creationId="{00000000-0000-0000-0000-000000000000}"/>
          </ac:spMkLst>
        </pc:spChg>
        <pc:spChg chg="mod">
          <ac:chgData name="Green Growth" userId="875c3cfcbffc56fe" providerId="LiveId" clId="{1CAF0790-B34F-4E51-A4AC-AA0463ECB894}" dt="2025-10-28T20:35:20.438" v="754" actId="20577"/>
          <ac:spMkLst>
            <pc:docMk/>
            <pc:sldMk cId="0" sldId="267"/>
            <ac:spMk id="300" creationId="{00000000-0000-0000-0000-000000000000}"/>
          </ac:spMkLst>
        </pc:spChg>
        <pc:spChg chg="mod">
          <ac:chgData name="Green Growth" userId="875c3cfcbffc56fe" providerId="LiveId" clId="{1CAF0790-B34F-4E51-A4AC-AA0463ECB894}" dt="2025-10-28T20:36:12.044" v="781" actId="6549"/>
          <ac:spMkLst>
            <pc:docMk/>
            <pc:sldMk cId="0" sldId="267"/>
            <ac:spMk id="301" creationId="{00000000-0000-0000-0000-000000000000}"/>
          </ac:spMkLst>
        </pc:spChg>
      </pc:sldChg>
      <pc:sldChg chg="modSp mod">
        <pc:chgData name="Green Growth" userId="875c3cfcbffc56fe" providerId="LiveId" clId="{1CAF0790-B34F-4E51-A4AC-AA0463ECB894}" dt="2025-10-28T20:40:19.021" v="884" actId="20577"/>
        <pc:sldMkLst>
          <pc:docMk/>
          <pc:sldMk cId="0" sldId="268"/>
        </pc:sldMkLst>
        <pc:spChg chg="mod">
          <ac:chgData name="Green Growth" userId="875c3cfcbffc56fe" providerId="LiveId" clId="{1CAF0790-B34F-4E51-A4AC-AA0463ECB894}" dt="2025-10-28T20:37:38.926" v="859" actId="122"/>
          <ac:spMkLst>
            <pc:docMk/>
            <pc:sldMk cId="0" sldId="268"/>
            <ac:spMk id="310" creationId="{00000000-0000-0000-0000-000000000000}"/>
          </ac:spMkLst>
        </pc:spChg>
        <pc:spChg chg="mod">
          <ac:chgData name="Green Growth" userId="875c3cfcbffc56fe" providerId="LiveId" clId="{1CAF0790-B34F-4E51-A4AC-AA0463ECB894}" dt="2025-10-28T20:40:19.021" v="884" actId="20577"/>
          <ac:spMkLst>
            <pc:docMk/>
            <pc:sldMk cId="0" sldId="268"/>
            <ac:spMk id="311" creationId="{00000000-0000-0000-0000-000000000000}"/>
          </ac:spMkLst>
        </pc:spChg>
      </pc:sldChg>
      <pc:sldChg chg="modSp mod">
        <pc:chgData name="Green Growth" userId="875c3cfcbffc56fe" providerId="LiveId" clId="{1CAF0790-B34F-4E51-A4AC-AA0463ECB894}" dt="2025-10-28T20:45:20.026" v="955" actId="20577"/>
        <pc:sldMkLst>
          <pc:docMk/>
          <pc:sldMk cId="0" sldId="269"/>
        </pc:sldMkLst>
        <pc:spChg chg="mod">
          <ac:chgData name="Green Growth" userId="875c3cfcbffc56fe" providerId="LiveId" clId="{1CAF0790-B34F-4E51-A4AC-AA0463ECB894}" dt="2025-10-28T20:41:40.742" v="917" actId="1037"/>
          <ac:spMkLst>
            <pc:docMk/>
            <pc:sldMk cId="0" sldId="269"/>
            <ac:spMk id="319" creationId="{00000000-0000-0000-0000-000000000000}"/>
          </ac:spMkLst>
        </pc:spChg>
        <pc:spChg chg="mod">
          <ac:chgData name="Green Growth" userId="875c3cfcbffc56fe" providerId="LiveId" clId="{1CAF0790-B34F-4E51-A4AC-AA0463ECB894}" dt="2025-10-28T20:45:20.026" v="955" actId="20577"/>
          <ac:spMkLst>
            <pc:docMk/>
            <pc:sldMk cId="0" sldId="269"/>
            <ac:spMk id="320" creationId="{00000000-0000-0000-0000-000000000000}"/>
          </ac:spMkLst>
        </pc:spChg>
      </pc:sldChg>
      <pc:sldChg chg="modSp mod">
        <pc:chgData name="Green Growth" userId="875c3cfcbffc56fe" providerId="LiveId" clId="{1CAF0790-B34F-4E51-A4AC-AA0463ECB894}" dt="2025-10-28T20:50:19.179" v="988"/>
        <pc:sldMkLst>
          <pc:docMk/>
          <pc:sldMk cId="0" sldId="270"/>
        </pc:sldMkLst>
        <pc:spChg chg="mod">
          <ac:chgData name="Green Growth" userId="875c3cfcbffc56fe" providerId="LiveId" clId="{1CAF0790-B34F-4E51-A4AC-AA0463ECB894}" dt="2025-10-28T20:46:28.612" v="959" actId="122"/>
          <ac:spMkLst>
            <pc:docMk/>
            <pc:sldMk cId="0" sldId="270"/>
            <ac:spMk id="328" creationId="{00000000-0000-0000-0000-000000000000}"/>
          </ac:spMkLst>
        </pc:spChg>
        <pc:spChg chg="mod">
          <ac:chgData name="Green Growth" userId="875c3cfcbffc56fe" providerId="LiveId" clId="{1CAF0790-B34F-4E51-A4AC-AA0463ECB894}" dt="2025-10-28T20:50:19.179" v="988"/>
          <ac:spMkLst>
            <pc:docMk/>
            <pc:sldMk cId="0" sldId="270"/>
            <ac:spMk id="329" creationId="{00000000-0000-0000-0000-000000000000}"/>
          </ac:spMkLst>
        </pc:spChg>
      </pc:sldChg>
      <pc:sldChg chg="modSp mod">
        <pc:chgData name="Green Growth" userId="875c3cfcbffc56fe" providerId="LiveId" clId="{1CAF0790-B34F-4E51-A4AC-AA0463ECB894}" dt="2025-10-28T20:55:31.824" v="1078" actId="123"/>
        <pc:sldMkLst>
          <pc:docMk/>
          <pc:sldMk cId="0" sldId="271"/>
        </pc:sldMkLst>
        <pc:spChg chg="mod">
          <ac:chgData name="Green Growth" userId="875c3cfcbffc56fe" providerId="LiveId" clId="{1CAF0790-B34F-4E51-A4AC-AA0463ECB894}" dt="2025-10-28T20:53:06.181" v="992" actId="122"/>
          <ac:spMkLst>
            <pc:docMk/>
            <pc:sldMk cId="0" sldId="271"/>
            <ac:spMk id="337" creationId="{00000000-0000-0000-0000-000000000000}"/>
          </ac:spMkLst>
        </pc:spChg>
        <pc:spChg chg="mod">
          <ac:chgData name="Green Growth" userId="875c3cfcbffc56fe" providerId="LiveId" clId="{1CAF0790-B34F-4E51-A4AC-AA0463ECB894}" dt="2025-10-28T20:54:11.741" v="1063" actId="20577"/>
          <ac:spMkLst>
            <pc:docMk/>
            <pc:sldMk cId="0" sldId="271"/>
            <ac:spMk id="338" creationId="{00000000-0000-0000-0000-000000000000}"/>
          </ac:spMkLst>
        </pc:spChg>
        <pc:spChg chg="mod">
          <ac:chgData name="Green Growth" userId="875c3cfcbffc56fe" providerId="LiveId" clId="{1CAF0790-B34F-4E51-A4AC-AA0463ECB894}" dt="2025-10-28T20:55:31.824" v="1078" actId="123"/>
          <ac:spMkLst>
            <pc:docMk/>
            <pc:sldMk cId="0" sldId="271"/>
            <ac:spMk id="339" creationId="{00000000-0000-0000-0000-000000000000}"/>
          </ac:spMkLst>
        </pc:spChg>
      </pc:sldChg>
      <pc:sldChg chg="modSp mod">
        <pc:chgData name="Green Growth" userId="875c3cfcbffc56fe" providerId="LiveId" clId="{1CAF0790-B34F-4E51-A4AC-AA0463ECB894}" dt="2025-10-28T21:01:23.821" v="1199" actId="20577"/>
        <pc:sldMkLst>
          <pc:docMk/>
          <pc:sldMk cId="0" sldId="272"/>
        </pc:sldMkLst>
        <pc:spChg chg="mod">
          <ac:chgData name="Green Growth" userId="875c3cfcbffc56fe" providerId="LiveId" clId="{1CAF0790-B34F-4E51-A4AC-AA0463ECB894}" dt="2025-10-28T20:56:23.791" v="1082" actId="122"/>
          <ac:spMkLst>
            <pc:docMk/>
            <pc:sldMk cId="0" sldId="272"/>
            <ac:spMk id="348" creationId="{00000000-0000-0000-0000-000000000000}"/>
          </ac:spMkLst>
        </pc:spChg>
        <pc:spChg chg="mod">
          <ac:chgData name="Green Growth" userId="875c3cfcbffc56fe" providerId="LiveId" clId="{1CAF0790-B34F-4E51-A4AC-AA0463ECB894}" dt="2025-10-28T21:01:23.821" v="1199" actId="20577"/>
          <ac:spMkLst>
            <pc:docMk/>
            <pc:sldMk cId="0" sldId="272"/>
            <ac:spMk id="349" creationId="{00000000-0000-0000-0000-000000000000}"/>
          </ac:spMkLst>
        </pc:spChg>
        <pc:spChg chg="mod">
          <ac:chgData name="Green Growth" userId="875c3cfcbffc56fe" providerId="LiveId" clId="{1CAF0790-B34F-4E51-A4AC-AA0463ECB894}" dt="2025-10-28T20:59:17.347" v="1165" actId="123"/>
          <ac:spMkLst>
            <pc:docMk/>
            <pc:sldMk cId="0" sldId="272"/>
            <ac:spMk id="350" creationId="{00000000-0000-0000-0000-000000000000}"/>
          </ac:spMkLst>
        </pc:spChg>
        <pc:spChg chg="mod">
          <ac:chgData name="Green Growth" userId="875c3cfcbffc56fe" providerId="LiveId" clId="{1CAF0790-B34F-4E51-A4AC-AA0463ECB894}" dt="2025-10-28T20:57:15.656" v="1134" actId="20577"/>
          <ac:spMkLst>
            <pc:docMk/>
            <pc:sldMk cId="0" sldId="272"/>
            <ac:spMk id="351" creationId="{00000000-0000-0000-0000-000000000000}"/>
          </ac:spMkLst>
        </pc:spChg>
      </pc:sldChg>
      <pc:sldChg chg="modSp mod">
        <pc:chgData name="Green Growth" userId="875c3cfcbffc56fe" providerId="LiveId" clId="{1CAF0790-B34F-4E51-A4AC-AA0463ECB894}" dt="2025-10-28T21:08:17.686" v="1375" actId="108"/>
        <pc:sldMkLst>
          <pc:docMk/>
          <pc:sldMk cId="0" sldId="273"/>
        </pc:sldMkLst>
        <pc:spChg chg="mod">
          <ac:chgData name="Green Growth" userId="875c3cfcbffc56fe" providerId="LiveId" clId="{1CAF0790-B34F-4E51-A4AC-AA0463ECB894}" dt="2025-10-28T21:02:59.300" v="1279" actId="122"/>
          <ac:spMkLst>
            <pc:docMk/>
            <pc:sldMk cId="0" sldId="273"/>
            <ac:spMk id="360" creationId="{00000000-0000-0000-0000-000000000000}"/>
          </ac:spMkLst>
        </pc:spChg>
        <pc:spChg chg="mod">
          <ac:chgData name="Green Growth" userId="875c3cfcbffc56fe" providerId="LiveId" clId="{1CAF0790-B34F-4E51-A4AC-AA0463ECB894}" dt="2025-10-28T21:08:17.686" v="1375" actId="108"/>
          <ac:spMkLst>
            <pc:docMk/>
            <pc:sldMk cId="0" sldId="273"/>
            <ac:spMk id="361" creationId="{00000000-0000-0000-0000-000000000000}"/>
          </ac:spMkLst>
        </pc:spChg>
      </pc:sldChg>
      <pc:sldChg chg="modSp mod">
        <pc:chgData name="Green Growth" userId="875c3cfcbffc56fe" providerId="LiveId" clId="{1CAF0790-B34F-4E51-A4AC-AA0463ECB894}" dt="2025-10-28T21:12:47.786" v="1606" actId="20577"/>
        <pc:sldMkLst>
          <pc:docMk/>
          <pc:sldMk cId="0" sldId="274"/>
        </pc:sldMkLst>
        <pc:spChg chg="mod">
          <ac:chgData name="Green Growth" userId="875c3cfcbffc56fe" providerId="LiveId" clId="{1CAF0790-B34F-4E51-A4AC-AA0463ECB894}" dt="2025-10-28T21:09:40.264" v="1449" actId="122"/>
          <ac:spMkLst>
            <pc:docMk/>
            <pc:sldMk cId="0" sldId="274"/>
            <ac:spMk id="374" creationId="{00000000-0000-0000-0000-000000000000}"/>
          </ac:spMkLst>
        </pc:spChg>
        <pc:spChg chg="mod">
          <ac:chgData name="Green Growth" userId="875c3cfcbffc56fe" providerId="LiveId" clId="{1CAF0790-B34F-4E51-A4AC-AA0463ECB894}" dt="2025-10-28T21:12:47.786" v="1606" actId="20577"/>
          <ac:spMkLst>
            <pc:docMk/>
            <pc:sldMk cId="0" sldId="274"/>
            <ac:spMk id="375" creationId="{00000000-0000-0000-0000-000000000000}"/>
          </ac:spMkLst>
        </pc:spChg>
      </pc:sldChg>
      <pc:sldChg chg="del">
        <pc:chgData name="Green Growth" userId="875c3cfcbffc56fe" providerId="LiveId" clId="{1CAF0790-B34F-4E51-A4AC-AA0463ECB894}" dt="2025-10-28T21:18:14.362" v="1608" actId="2696"/>
        <pc:sldMkLst>
          <pc:docMk/>
          <pc:sldMk cId="0" sldId="275"/>
        </pc:sldMkLst>
      </pc:sldChg>
      <pc:sldChg chg="del">
        <pc:chgData name="Green Growth" userId="875c3cfcbffc56fe" providerId="LiveId" clId="{1CAF0790-B34F-4E51-A4AC-AA0463ECB894}" dt="2025-10-28T21:18:47.190" v="1610" actId="2696"/>
        <pc:sldMkLst>
          <pc:docMk/>
          <pc:sldMk cId="0" sldId="276"/>
        </pc:sldMkLst>
      </pc:sldChg>
      <pc:sldChg chg="del">
        <pc:chgData name="Green Growth" userId="875c3cfcbffc56fe" providerId="LiveId" clId="{1CAF0790-B34F-4E51-A4AC-AA0463ECB894}" dt="2025-10-28T21:19:11.509" v="1612" actId="2696"/>
        <pc:sldMkLst>
          <pc:docMk/>
          <pc:sldMk cId="0" sldId="277"/>
        </pc:sldMkLst>
      </pc:sldChg>
      <pc:sldChg chg="del">
        <pc:chgData name="Green Growth" userId="875c3cfcbffc56fe" providerId="LiveId" clId="{1CAF0790-B34F-4E51-A4AC-AA0463ECB894}" dt="2025-10-28T21:19:42.411" v="1614" actId="2696"/>
        <pc:sldMkLst>
          <pc:docMk/>
          <pc:sldMk cId="0" sldId="278"/>
        </pc:sldMkLst>
      </pc:sldChg>
      <pc:sldChg chg="del">
        <pc:chgData name="Green Growth" userId="875c3cfcbffc56fe" providerId="LiveId" clId="{1CAF0790-B34F-4E51-A4AC-AA0463ECB894}" dt="2025-10-28T21:32:28.890" v="1678" actId="2696"/>
        <pc:sldMkLst>
          <pc:docMk/>
          <pc:sldMk cId="0" sldId="279"/>
        </pc:sldMkLst>
      </pc:sldChg>
      <pc:sldChg chg="del">
        <pc:chgData name="Green Growth" userId="875c3cfcbffc56fe" providerId="LiveId" clId="{1CAF0790-B34F-4E51-A4AC-AA0463ECB894}" dt="2025-10-28T21:33:35.061" v="1682" actId="2696"/>
        <pc:sldMkLst>
          <pc:docMk/>
          <pc:sldMk cId="0" sldId="280"/>
        </pc:sldMkLst>
      </pc:sldChg>
      <pc:sldChg chg="del">
        <pc:chgData name="Green Growth" userId="875c3cfcbffc56fe" providerId="LiveId" clId="{1CAF0790-B34F-4E51-A4AC-AA0463ECB894}" dt="2025-10-28T21:34:23.212" v="1687" actId="2696"/>
        <pc:sldMkLst>
          <pc:docMk/>
          <pc:sldMk cId="0" sldId="281"/>
        </pc:sldMkLst>
      </pc:sldChg>
      <pc:sldChg chg="modSp mod">
        <pc:chgData name="Green Growth" userId="875c3cfcbffc56fe" providerId="LiveId" clId="{1CAF0790-B34F-4E51-A4AC-AA0463ECB894}" dt="2025-10-28T21:36:14.209" v="1872"/>
        <pc:sldMkLst>
          <pc:docMk/>
          <pc:sldMk cId="0" sldId="282"/>
        </pc:sldMkLst>
        <pc:spChg chg="mod">
          <ac:chgData name="Green Growth" userId="875c3cfcbffc56fe" providerId="LiveId" clId="{1CAF0790-B34F-4E51-A4AC-AA0463ECB894}" dt="2025-10-28T21:35:39.711" v="1751" actId="1037"/>
          <ac:spMkLst>
            <pc:docMk/>
            <pc:sldMk cId="0" sldId="282"/>
            <ac:spMk id="475" creationId="{00000000-0000-0000-0000-000000000000}"/>
          </ac:spMkLst>
        </pc:spChg>
        <pc:spChg chg="mod">
          <ac:chgData name="Green Growth" userId="875c3cfcbffc56fe" providerId="LiveId" clId="{1CAF0790-B34F-4E51-A4AC-AA0463ECB894}" dt="2025-10-28T21:36:14.209" v="1872"/>
          <ac:spMkLst>
            <pc:docMk/>
            <pc:sldMk cId="0" sldId="282"/>
            <ac:spMk id="476" creationId="{00000000-0000-0000-0000-000000000000}"/>
          </ac:spMkLst>
        </pc:spChg>
      </pc:sldChg>
      <pc:sldChg chg="del">
        <pc:chgData name="Green Growth" userId="875c3cfcbffc56fe" providerId="LiveId" clId="{1CAF0790-B34F-4E51-A4AC-AA0463ECB894}" dt="2025-10-28T21:36:44.785" v="1874" actId="2696"/>
        <pc:sldMkLst>
          <pc:docMk/>
          <pc:sldMk cId="0" sldId="283"/>
        </pc:sldMkLst>
      </pc:sldChg>
      <pc:sldChg chg="del">
        <pc:chgData name="Green Growth" userId="875c3cfcbffc56fe" providerId="LiveId" clId="{1CAF0790-B34F-4E51-A4AC-AA0463ECB894}" dt="2025-10-28T21:37:21.081" v="1877" actId="2696"/>
        <pc:sldMkLst>
          <pc:docMk/>
          <pc:sldMk cId="0" sldId="284"/>
        </pc:sldMkLst>
      </pc:sldChg>
      <pc:sldChg chg="del">
        <pc:chgData name="Green Growth" userId="875c3cfcbffc56fe" providerId="LiveId" clId="{1CAF0790-B34F-4E51-A4AC-AA0463ECB894}" dt="2025-10-28T21:38:45.055" v="1896" actId="2696"/>
        <pc:sldMkLst>
          <pc:docMk/>
          <pc:sldMk cId="0" sldId="285"/>
        </pc:sldMkLst>
      </pc:sldChg>
      <pc:sldChg chg="del">
        <pc:chgData name="Green Growth" userId="875c3cfcbffc56fe" providerId="LiveId" clId="{1CAF0790-B34F-4E51-A4AC-AA0463ECB894}" dt="2025-10-28T21:40:32.680" v="1918" actId="2696"/>
        <pc:sldMkLst>
          <pc:docMk/>
          <pc:sldMk cId="0" sldId="286"/>
        </pc:sldMkLst>
      </pc:sldChg>
      <pc:sldChg chg="del">
        <pc:chgData name="Green Growth" userId="875c3cfcbffc56fe" providerId="LiveId" clId="{1CAF0790-B34F-4E51-A4AC-AA0463ECB894}" dt="2025-10-28T21:41:42.600" v="1998" actId="2696"/>
        <pc:sldMkLst>
          <pc:docMk/>
          <pc:sldMk cId="0" sldId="287"/>
        </pc:sldMkLst>
      </pc:sldChg>
      <pc:sldChg chg="del">
        <pc:chgData name="Green Growth" userId="875c3cfcbffc56fe" providerId="LiveId" clId="{1CAF0790-B34F-4E51-A4AC-AA0463ECB894}" dt="2025-10-28T21:42:31.938" v="2024" actId="2696"/>
        <pc:sldMkLst>
          <pc:docMk/>
          <pc:sldMk cId="0" sldId="288"/>
        </pc:sldMkLst>
      </pc:sldChg>
      <pc:sldChg chg="del">
        <pc:chgData name="Green Growth" userId="875c3cfcbffc56fe" providerId="LiveId" clId="{1CAF0790-B34F-4E51-A4AC-AA0463ECB894}" dt="2025-10-28T21:42:56.898" v="2026" actId="2696"/>
        <pc:sldMkLst>
          <pc:docMk/>
          <pc:sldMk cId="0" sldId="289"/>
        </pc:sldMkLst>
      </pc:sldChg>
      <pc:sldChg chg="del">
        <pc:chgData name="Green Growth" userId="875c3cfcbffc56fe" providerId="LiveId" clId="{1CAF0790-B34F-4E51-A4AC-AA0463ECB894}" dt="2025-10-28T21:43:29.378" v="2028" actId="2696"/>
        <pc:sldMkLst>
          <pc:docMk/>
          <pc:sldMk cId="0" sldId="290"/>
        </pc:sldMkLst>
      </pc:sldChg>
      <pc:sldChg chg="del">
        <pc:chgData name="Green Growth" userId="875c3cfcbffc56fe" providerId="LiveId" clId="{1CAF0790-B34F-4E51-A4AC-AA0463ECB894}" dt="2025-10-28T21:44:37.814" v="2038" actId="2696"/>
        <pc:sldMkLst>
          <pc:docMk/>
          <pc:sldMk cId="0" sldId="291"/>
        </pc:sldMkLst>
      </pc:sldChg>
      <pc:sldChg chg="del">
        <pc:chgData name="Green Growth" userId="875c3cfcbffc56fe" providerId="LiveId" clId="{1CAF0790-B34F-4E51-A4AC-AA0463ECB894}" dt="2025-10-28T21:45:12.669" v="2040" actId="2696"/>
        <pc:sldMkLst>
          <pc:docMk/>
          <pc:sldMk cId="0" sldId="292"/>
        </pc:sldMkLst>
      </pc:sldChg>
      <pc:sldChg chg="del">
        <pc:chgData name="Green Growth" userId="875c3cfcbffc56fe" providerId="LiveId" clId="{1CAF0790-B34F-4E51-A4AC-AA0463ECB894}" dt="2025-10-28T21:46:09.594" v="2122" actId="2696"/>
        <pc:sldMkLst>
          <pc:docMk/>
          <pc:sldMk cId="0" sldId="293"/>
        </pc:sldMkLst>
      </pc:sldChg>
      <pc:sldChg chg="del">
        <pc:chgData name="Green Growth" userId="875c3cfcbffc56fe" providerId="LiveId" clId="{1CAF0790-B34F-4E51-A4AC-AA0463ECB894}" dt="2025-10-28T21:47:00.925" v="2127" actId="2696"/>
        <pc:sldMkLst>
          <pc:docMk/>
          <pc:sldMk cId="0" sldId="294"/>
        </pc:sldMkLst>
      </pc:sldChg>
      <pc:sldChg chg="del">
        <pc:chgData name="Green Growth" userId="875c3cfcbffc56fe" providerId="LiveId" clId="{1CAF0790-B34F-4E51-A4AC-AA0463ECB894}" dt="2025-10-28T21:48:29.977" v="2261" actId="2696"/>
        <pc:sldMkLst>
          <pc:docMk/>
          <pc:sldMk cId="0" sldId="295"/>
        </pc:sldMkLst>
      </pc:sldChg>
      <pc:sldChg chg="del">
        <pc:chgData name="Green Growth" userId="875c3cfcbffc56fe" providerId="LiveId" clId="{1CAF0790-B34F-4E51-A4AC-AA0463ECB894}" dt="2025-10-28T21:49:24.163" v="2266" actId="2696"/>
        <pc:sldMkLst>
          <pc:docMk/>
          <pc:sldMk cId="0" sldId="296"/>
        </pc:sldMkLst>
      </pc:sldChg>
      <pc:sldChg chg="del">
        <pc:chgData name="Green Growth" userId="875c3cfcbffc56fe" providerId="LiveId" clId="{1CAF0790-B34F-4E51-A4AC-AA0463ECB894}" dt="2025-10-28T21:50:28.410" v="2272" actId="2696"/>
        <pc:sldMkLst>
          <pc:docMk/>
          <pc:sldMk cId="0" sldId="297"/>
        </pc:sldMkLst>
      </pc:sldChg>
      <pc:sldChg chg="del">
        <pc:chgData name="Green Growth" userId="875c3cfcbffc56fe" providerId="LiveId" clId="{1CAF0790-B34F-4E51-A4AC-AA0463ECB894}" dt="2025-10-28T21:51:14.010" v="2277" actId="2696"/>
        <pc:sldMkLst>
          <pc:docMk/>
          <pc:sldMk cId="0" sldId="298"/>
        </pc:sldMkLst>
      </pc:sldChg>
      <pc:sldChg chg="add">
        <pc:chgData name="Green Growth" userId="875c3cfcbffc56fe" providerId="LiveId" clId="{1CAF0790-B34F-4E51-A4AC-AA0463ECB894}" dt="2025-10-28T21:18:07.838" v="1607"/>
        <pc:sldMkLst>
          <pc:docMk/>
          <pc:sldMk cId="0" sldId="299"/>
        </pc:sldMkLst>
      </pc:sldChg>
      <pc:sldChg chg="add">
        <pc:chgData name="Green Growth" userId="875c3cfcbffc56fe" providerId="LiveId" clId="{1CAF0790-B34F-4E51-A4AC-AA0463ECB894}" dt="2025-10-28T21:18:37.784" v="1609"/>
        <pc:sldMkLst>
          <pc:docMk/>
          <pc:sldMk cId="0" sldId="300"/>
        </pc:sldMkLst>
      </pc:sldChg>
      <pc:sldChg chg="add">
        <pc:chgData name="Green Growth" userId="875c3cfcbffc56fe" providerId="LiveId" clId="{1CAF0790-B34F-4E51-A4AC-AA0463ECB894}" dt="2025-10-28T21:19:06.222" v="1611"/>
        <pc:sldMkLst>
          <pc:docMk/>
          <pc:sldMk cId="0" sldId="301"/>
        </pc:sldMkLst>
      </pc:sldChg>
      <pc:sldChg chg="modSp add mod">
        <pc:chgData name="Green Growth" userId="875c3cfcbffc56fe" providerId="LiveId" clId="{1CAF0790-B34F-4E51-A4AC-AA0463ECB894}" dt="2025-10-28T21:31:45.369" v="1676"/>
        <pc:sldMkLst>
          <pc:docMk/>
          <pc:sldMk cId="0" sldId="302"/>
        </pc:sldMkLst>
        <pc:spChg chg="mod">
          <ac:chgData name="Green Growth" userId="875c3cfcbffc56fe" providerId="LiveId" clId="{1CAF0790-B34F-4E51-A4AC-AA0463ECB894}" dt="2025-10-28T21:31:16.565" v="1661" actId="123"/>
          <ac:spMkLst>
            <pc:docMk/>
            <pc:sldMk cId="0" sldId="302"/>
            <ac:spMk id="416" creationId="{00000000-0000-0000-0000-000000000000}"/>
          </ac:spMkLst>
        </pc:spChg>
        <pc:spChg chg="mod">
          <ac:chgData name="Green Growth" userId="875c3cfcbffc56fe" providerId="LiveId" clId="{1CAF0790-B34F-4E51-A4AC-AA0463ECB894}" dt="2025-10-28T21:31:22.188" v="1662" actId="123"/>
          <ac:spMkLst>
            <pc:docMk/>
            <pc:sldMk cId="0" sldId="302"/>
            <ac:spMk id="418" creationId="{00000000-0000-0000-0000-000000000000}"/>
          </ac:spMkLst>
        </pc:spChg>
        <pc:spChg chg="mod">
          <ac:chgData name="Green Growth" userId="875c3cfcbffc56fe" providerId="LiveId" clId="{1CAF0790-B34F-4E51-A4AC-AA0463ECB894}" dt="2025-10-28T21:31:31.161" v="1673" actId="20577"/>
          <ac:spMkLst>
            <pc:docMk/>
            <pc:sldMk cId="0" sldId="302"/>
            <ac:spMk id="420" creationId="{00000000-0000-0000-0000-000000000000}"/>
          </ac:spMkLst>
        </pc:spChg>
        <pc:spChg chg="mod">
          <ac:chgData name="Green Growth" userId="875c3cfcbffc56fe" providerId="LiveId" clId="{1CAF0790-B34F-4E51-A4AC-AA0463ECB894}" dt="2025-10-28T21:31:45.369" v="1676"/>
          <ac:spMkLst>
            <pc:docMk/>
            <pc:sldMk cId="0" sldId="302"/>
            <ac:spMk id="422" creationId="{00000000-0000-0000-0000-000000000000}"/>
          </ac:spMkLst>
        </pc:spChg>
      </pc:sldChg>
      <pc:sldChg chg="add">
        <pc:chgData name="Green Growth" userId="875c3cfcbffc56fe" providerId="LiveId" clId="{1CAF0790-B34F-4E51-A4AC-AA0463ECB894}" dt="2025-10-28T21:32:24.050" v="1677"/>
        <pc:sldMkLst>
          <pc:docMk/>
          <pc:sldMk cId="0" sldId="303"/>
        </pc:sldMkLst>
      </pc:sldChg>
      <pc:sldChg chg="modSp add del mod">
        <pc:chgData name="Green Growth" userId="875c3cfcbffc56fe" providerId="LiveId" clId="{1CAF0790-B34F-4E51-A4AC-AA0463ECB894}" dt="2025-10-28T21:33:52.967" v="1685" actId="255"/>
        <pc:sldMkLst>
          <pc:docMk/>
          <pc:sldMk cId="0" sldId="304"/>
        </pc:sldMkLst>
        <pc:spChg chg="mod">
          <ac:chgData name="Green Growth" userId="875c3cfcbffc56fe" providerId="LiveId" clId="{1CAF0790-B34F-4E51-A4AC-AA0463ECB894}" dt="2025-10-28T21:33:52.967" v="1685" actId="255"/>
          <ac:spMkLst>
            <pc:docMk/>
            <pc:sldMk cId="0" sldId="304"/>
            <ac:spMk id="451" creationId="{00000000-0000-0000-0000-000000000000}"/>
          </ac:spMkLst>
        </pc:spChg>
        <pc:picChg chg="mod">
          <ac:chgData name="Green Growth" userId="875c3cfcbffc56fe" providerId="LiveId" clId="{1CAF0790-B34F-4E51-A4AC-AA0463ECB894}" dt="2025-10-28T21:33:40.467" v="1683" actId="14100"/>
          <ac:picMkLst>
            <pc:docMk/>
            <pc:sldMk cId="0" sldId="304"/>
            <ac:picMk id="452" creationId="{00000000-0000-0000-0000-000000000000}"/>
          </ac:picMkLst>
        </pc:picChg>
      </pc:sldChg>
      <pc:sldChg chg="add">
        <pc:chgData name="Green Growth" userId="875c3cfcbffc56fe" providerId="LiveId" clId="{1CAF0790-B34F-4E51-A4AC-AA0463ECB894}" dt="2025-10-28T21:34:16.564" v="1686"/>
        <pc:sldMkLst>
          <pc:docMk/>
          <pc:sldMk cId="0" sldId="305"/>
        </pc:sldMkLst>
      </pc:sldChg>
      <pc:sldChg chg="modSp add mod">
        <pc:chgData name="Green Growth" userId="875c3cfcbffc56fe" providerId="LiveId" clId="{1CAF0790-B34F-4E51-A4AC-AA0463ECB894}" dt="2025-10-28T21:39:52.400" v="1916" actId="20577"/>
        <pc:sldMkLst>
          <pc:docMk/>
          <pc:sldMk cId="0" sldId="306"/>
        </pc:sldMkLst>
        <pc:spChg chg="mod">
          <ac:chgData name="Green Growth" userId="875c3cfcbffc56fe" providerId="LiveId" clId="{1CAF0790-B34F-4E51-A4AC-AA0463ECB894}" dt="2025-10-28T21:39:52.400" v="1916" actId="20577"/>
          <ac:spMkLst>
            <pc:docMk/>
            <pc:sldMk cId="0" sldId="306"/>
            <ac:spMk id="485" creationId="{00000000-0000-0000-0000-000000000000}"/>
          </ac:spMkLst>
        </pc:spChg>
        <pc:grpChg chg="mod">
          <ac:chgData name="Green Growth" userId="875c3cfcbffc56fe" providerId="LiveId" clId="{1CAF0790-B34F-4E51-A4AC-AA0463ECB894}" dt="2025-10-28T21:36:53.753" v="1875" actId="14100"/>
          <ac:grpSpMkLst>
            <pc:docMk/>
            <pc:sldMk cId="0" sldId="306"/>
            <ac:grpSpMk id="481" creationId="{00000000-0000-0000-0000-000000000000}"/>
          </ac:grpSpMkLst>
        </pc:grpChg>
      </pc:sldChg>
      <pc:sldChg chg="modSp add mod">
        <pc:chgData name="Green Growth" userId="875c3cfcbffc56fe" providerId="LiveId" clId="{1CAF0790-B34F-4E51-A4AC-AA0463ECB894}" dt="2025-10-28T21:39:22.236" v="1904" actId="123"/>
        <pc:sldMkLst>
          <pc:docMk/>
          <pc:sldMk cId="0" sldId="307"/>
        </pc:sldMkLst>
        <pc:spChg chg="mod">
          <ac:chgData name="Green Growth" userId="875c3cfcbffc56fe" providerId="LiveId" clId="{1CAF0790-B34F-4E51-A4AC-AA0463ECB894}" dt="2025-10-28T21:39:22.236" v="1904" actId="123"/>
          <ac:spMkLst>
            <pc:docMk/>
            <pc:sldMk cId="0" sldId="307"/>
            <ac:spMk id="494" creationId="{00000000-0000-0000-0000-000000000000}"/>
          </ac:spMkLst>
        </pc:spChg>
      </pc:sldChg>
      <pc:sldChg chg="modSp add del mod">
        <pc:chgData name="Green Growth" userId="875c3cfcbffc56fe" providerId="LiveId" clId="{1CAF0790-B34F-4E51-A4AC-AA0463ECB894}" dt="2025-10-28T21:39:13.915" v="1903" actId="123"/>
        <pc:sldMkLst>
          <pc:docMk/>
          <pc:sldMk cId="0" sldId="308"/>
        </pc:sldMkLst>
        <pc:spChg chg="mod">
          <ac:chgData name="Green Growth" userId="875c3cfcbffc56fe" providerId="LiveId" clId="{1CAF0790-B34F-4E51-A4AC-AA0463ECB894}" dt="2025-10-28T21:39:13.915" v="1903" actId="123"/>
          <ac:spMkLst>
            <pc:docMk/>
            <pc:sldMk cId="0" sldId="308"/>
            <ac:spMk id="503" creationId="{00000000-0000-0000-0000-000000000000}"/>
          </ac:spMkLst>
        </pc:spChg>
      </pc:sldChg>
      <pc:sldChg chg="modSp add mod">
        <pc:chgData name="Green Growth" userId="875c3cfcbffc56fe" providerId="LiveId" clId="{1CAF0790-B34F-4E51-A4AC-AA0463ECB894}" dt="2025-10-28T21:41:16.152" v="1996" actId="123"/>
        <pc:sldMkLst>
          <pc:docMk/>
          <pc:sldMk cId="0" sldId="309"/>
        </pc:sldMkLst>
        <pc:spChg chg="mod">
          <ac:chgData name="Green Growth" userId="875c3cfcbffc56fe" providerId="LiveId" clId="{1CAF0790-B34F-4E51-A4AC-AA0463ECB894}" dt="2025-10-28T21:41:16.152" v="1996" actId="123"/>
          <ac:spMkLst>
            <pc:docMk/>
            <pc:sldMk cId="0" sldId="309"/>
            <ac:spMk id="512" creationId="{00000000-0000-0000-0000-000000000000}"/>
          </ac:spMkLst>
        </pc:spChg>
      </pc:sldChg>
      <pc:sldChg chg="modSp add mod">
        <pc:chgData name="Green Growth" userId="875c3cfcbffc56fe" providerId="LiveId" clId="{1CAF0790-B34F-4E51-A4AC-AA0463ECB894}" dt="2025-10-28T21:42:02.898" v="2022" actId="20577"/>
        <pc:sldMkLst>
          <pc:docMk/>
          <pc:sldMk cId="0" sldId="310"/>
        </pc:sldMkLst>
        <pc:spChg chg="mod">
          <ac:chgData name="Green Growth" userId="875c3cfcbffc56fe" providerId="LiveId" clId="{1CAF0790-B34F-4E51-A4AC-AA0463ECB894}" dt="2025-10-28T21:42:02.898" v="2022" actId="20577"/>
          <ac:spMkLst>
            <pc:docMk/>
            <pc:sldMk cId="0" sldId="310"/>
            <ac:spMk id="521" creationId="{00000000-0000-0000-0000-000000000000}"/>
          </ac:spMkLst>
        </pc:spChg>
      </pc:sldChg>
      <pc:sldChg chg="add">
        <pc:chgData name="Green Growth" userId="875c3cfcbffc56fe" providerId="LiveId" clId="{1CAF0790-B34F-4E51-A4AC-AA0463ECB894}" dt="2025-10-28T21:42:26.972" v="2023"/>
        <pc:sldMkLst>
          <pc:docMk/>
          <pc:sldMk cId="0" sldId="311"/>
        </pc:sldMkLst>
      </pc:sldChg>
      <pc:sldChg chg="add">
        <pc:chgData name="Green Growth" userId="875c3cfcbffc56fe" providerId="LiveId" clId="{1CAF0790-B34F-4E51-A4AC-AA0463ECB894}" dt="2025-10-28T21:42:51.347" v="2025"/>
        <pc:sldMkLst>
          <pc:docMk/>
          <pc:sldMk cId="0" sldId="312"/>
        </pc:sldMkLst>
      </pc:sldChg>
      <pc:sldChg chg="modSp add mod">
        <pc:chgData name="Green Growth" userId="875c3cfcbffc56fe" providerId="LiveId" clId="{1CAF0790-B34F-4E51-A4AC-AA0463ECB894}" dt="2025-10-28T21:44:13.038" v="2036" actId="20577"/>
        <pc:sldMkLst>
          <pc:docMk/>
          <pc:sldMk cId="0" sldId="313"/>
        </pc:sldMkLst>
        <pc:spChg chg="mod">
          <ac:chgData name="Green Growth" userId="875c3cfcbffc56fe" providerId="LiveId" clId="{1CAF0790-B34F-4E51-A4AC-AA0463ECB894}" dt="2025-10-28T21:44:13.038" v="2036" actId="20577"/>
          <ac:spMkLst>
            <pc:docMk/>
            <pc:sldMk cId="0" sldId="313"/>
            <ac:spMk id="549" creationId="{00000000-0000-0000-0000-000000000000}"/>
          </ac:spMkLst>
        </pc:spChg>
        <pc:spChg chg="mod">
          <ac:chgData name="Green Growth" userId="875c3cfcbffc56fe" providerId="LiveId" clId="{1CAF0790-B34F-4E51-A4AC-AA0463ECB894}" dt="2025-10-28T21:44:02.041" v="2034" actId="20577"/>
          <ac:spMkLst>
            <pc:docMk/>
            <pc:sldMk cId="0" sldId="313"/>
            <ac:spMk id="551" creationId="{00000000-0000-0000-0000-000000000000}"/>
          </ac:spMkLst>
        </pc:spChg>
        <pc:spChg chg="mod">
          <ac:chgData name="Green Growth" userId="875c3cfcbffc56fe" providerId="LiveId" clId="{1CAF0790-B34F-4E51-A4AC-AA0463ECB894}" dt="2025-10-28T21:44:08.984" v="2035" actId="123"/>
          <ac:spMkLst>
            <pc:docMk/>
            <pc:sldMk cId="0" sldId="313"/>
            <ac:spMk id="552" creationId="{00000000-0000-0000-0000-000000000000}"/>
          </ac:spMkLst>
        </pc:spChg>
        <pc:spChg chg="mod">
          <ac:chgData name="Green Growth" userId="875c3cfcbffc56fe" providerId="LiveId" clId="{1CAF0790-B34F-4E51-A4AC-AA0463ECB894}" dt="2025-10-28T21:43:49.940" v="2031" actId="123"/>
          <ac:spMkLst>
            <pc:docMk/>
            <pc:sldMk cId="0" sldId="313"/>
            <ac:spMk id="553" creationId="{00000000-0000-0000-0000-000000000000}"/>
          </ac:spMkLst>
        </pc:spChg>
      </pc:sldChg>
      <pc:sldChg chg="add">
        <pc:chgData name="Green Growth" userId="875c3cfcbffc56fe" providerId="LiveId" clId="{1CAF0790-B34F-4E51-A4AC-AA0463ECB894}" dt="2025-10-28T21:44:33.978" v="2037"/>
        <pc:sldMkLst>
          <pc:docMk/>
          <pc:sldMk cId="0" sldId="314"/>
        </pc:sldMkLst>
      </pc:sldChg>
      <pc:sldChg chg="modSp add mod">
        <pc:chgData name="Green Growth" userId="875c3cfcbffc56fe" providerId="LiveId" clId="{1CAF0790-B34F-4E51-A4AC-AA0463ECB894}" dt="2025-10-28T21:45:41.124" v="2120" actId="123"/>
        <pc:sldMkLst>
          <pc:docMk/>
          <pc:sldMk cId="0" sldId="315"/>
        </pc:sldMkLst>
        <pc:spChg chg="mod">
          <ac:chgData name="Green Growth" userId="875c3cfcbffc56fe" providerId="LiveId" clId="{1CAF0790-B34F-4E51-A4AC-AA0463ECB894}" dt="2025-10-28T21:45:41.124" v="2120" actId="123"/>
          <ac:spMkLst>
            <pc:docMk/>
            <pc:sldMk cId="0" sldId="315"/>
            <ac:spMk id="573" creationId="{00000000-0000-0000-0000-000000000000}"/>
          </ac:spMkLst>
        </pc:spChg>
      </pc:sldChg>
      <pc:sldChg chg="modSp add mod">
        <pc:chgData name="Green Growth" userId="875c3cfcbffc56fe" providerId="LiveId" clId="{1CAF0790-B34F-4E51-A4AC-AA0463ECB894}" dt="2025-10-28T21:46:26.053" v="2125" actId="14100"/>
        <pc:sldMkLst>
          <pc:docMk/>
          <pc:sldMk cId="0" sldId="316"/>
        </pc:sldMkLst>
        <pc:spChg chg="mod">
          <ac:chgData name="Green Growth" userId="875c3cfcbffc56fe" providerId="LiveId" clId="{1CAF0790-B34F-4E51-A4AC-AA0463ECB894}" dt="2025-10-28T21:46:26.053" v="2125" actId="14100"/>
          <ac:spMkLst>
            <pc:docMk/>
            <pc:sldMk cId="0" sldId="316"/>
            <ac:spMk id="584" creationId="{00000000-0000-0000-0000-000000000000}"/>
          </ac:spMkLst>
        </pc:spChg>
      </pc:sldChg>
      <pc:sldChg chg="modSp add mod">
        <pc:chgData name="Green Growth" userId="875c3cfcbffc56fe" providerId="LiveId" clId="{1CAF0790-B34F-4E51-A4AC-AA0463ECB894}" dt="2025-10-28T21:47:44.061" v="2259" actId="123"/>
        <pc:sldMkLst>
          <pc:docMk/>
          <pc:sldMk cId="0" sldId="317"/>
        </pc:sldMkLst>
        <pc:spChg chg="mod">
          <ac:chgData name="Green Growth" userId="875c3cfcbffc56fe" providerId="LiveId" clId="{1CAF0790-B34F-4E51-A4AC-AA0463ECB894}" dt="2025-10-28T21:47:44.061" v="2259" actId="123"/>
          <ac:spMkLst>
            <pc:docMk/>
            <pc:sldMk cId="0" sldId="317"/>
            <ac:spMk id="592" creationId="{00000000-0000-0000-0000-000000000000}"/>
          </ac:spMkLst>
        </pc:spChg>
        <pc:spChg chg="mod">
          <ac:chgData name="Green Growth" userId="875c3cfcbffc56fe" providerId="LiveId" clId="{1CAF0790-B34F-4E51-A4AC-AA0463ECB894}" dt="2025-10-28T21:47:29.985" v="2207" actId="1038"/>
          <ac:spMkLst>
            <pc:docMk/>
            <pc:sldMk cId="0" sldId="317"/>
            <ac:spMk id="593" creationId="{00000000-0000-0000-0000-000000000000}"/>
          </ac:spMkLst>
        </pc:spChg>
        <pc:cxnChg chg="mod">
          <ac:chgData name="Green Growth" userId="875c3cfcbffc56fe" providerId="LiveId" clId="{1CAF0790-B34F-4E51-A4AC-AA0463ECB894}" dt="2025-10-28T21:47:36.871" v="2258" actId="1038"/>
          <ac:cxnSpMkLst>
            <pc:docMk/>
            <pc:sldMk cId="0" sldId="317"/>
            <ac:cxnSpMk id="594" creationId="{00000000-0000-0000-0000-000000000000}"/>
          </ac:cxnSpMkLst>
        </pc:cxnChg>
      </pc:sldChg>
      <pc:sldChg chg="addSp delSp modSp add mod">
        <pc:chgData name="Green Growth" userId="875c3cfcbffc56fe" providerId="LiveId" clId="{1CAF0790-B34F-4E51-A4AC-AA0463ECB894}" dt="2025-10-28T21:48:51.318" v="2264"/>
        <pc:sldMkLst>
          <pc:docMk/>
          <pc:sldMk cId="0" sldId="318"/>
        </pc:sldMkLst>
        <pc:spChg chg="add mod">
          <ac:chgData name="Green Growth" userId="875c3cfcbffc56fe" providerId="LiveId" clId="{1CAF0790-B34F-4E51-A4AC-AA0463ECB894}" dt="2025-10-28T21:48:51.318" v="2264"/>
          <ac:spMkLst>
            <pc:docMk/>
            <pc:sldMk cId="0" sldId="318"/>
            <ac:spMk id="2" creationId="{964207D1-356B-D40C-BA50-3B876C8782AA}"/>
          </ac:spMkLst>
        </pc:spChg>
        <pc:spChg chg="del">
          <ac:chgData name="Green Growth" userId="875c3cfcbffc56fe" providerId="LiveId" clId="{1CAF0790-B34F-4E51-A4AC-AA0463ECB894}" dt="2025-10-28T21:48:48.959" v="2263" actId="478"/>
          <ac:spMkLst>
            <pc:docMk/>
            <pc:sldMk cId="0" sldId="318"/>
            <ac:spMk id="603" creationId="{00000000-0000-0000-0000-000000000000}"/>
          </ac:spMkLst>
        </pc:spChg>
        <pc:cxnChg chg="del">
          <ac:chgData name="Green Growth" userId="875c3cfcbffc56fe" providerId="LiveId" clId="{1CAF0790-B34F-4E51-A4AC-AA0463ECB894}" dt="2025-10-28T21:48:46.407" v="2262" actId="478"/>
          <ac:cxnSpMkLst>
            <pc:docMk/>
            <pc:sldMk cId="0" sldId="318"/>
            <ac:cxnSpMk id="604" creationId="{00000000-0000-0000-0000-000000000000}"/>
          </ac:cxnSpMkLst>
        </pc:cxnChg>
      </pc:sldChg>
      <pc:sldChg chg="addSp delSp modSp add mod">
        <pc:chgData name="Green Growth" userId="875c3cfcbffc56fe" providerId="LiveId" clId="{1CAF0790-B34F-4E51-A4AC-AA0463ECB894}" dt="2025-10-28T21:49:49.676" v="2270"/>
        <pc:sldMkLst>
          <pc:docMk/>
          <pc:sldMk cId="0" sldId="319"/>
        </pc:sldMkLst>
        <pc:spChg chg="add mod">
          <ac:chgData name="Green Growth" userId="875c3cfcbffc56fe" providerId="LiveId" clId="{1CAF0790-B34F-4E51-A4AC-AA0463ECB894}" dt="2025-10-28T21:49:49.676" v="2270"/>
          <ac:spMkLst>
            <pc:docMk/>
            <pc:sldMk cId="0" sldId="319"/>
            <ac:spMk id="2" creationId="{958354CF-24A5-E9A2-A96F-C18A2DC752EE}"/>
          </ac:spMkLst>
        </pc:spChg>
        <pc:spChg chg="mod">
          <ac:chgData name="Green Growth" userId="875c3cfcbffc56fe" providerId="LiveId" clId="{1CAF0790-B34F-4E51-A4AC-AA0463ECB894}" dt="2025-10-28T21:49:32.245" v="2267" actId="20577"/>
          <ac:spMkLst>
            <pc:docMk/>
            <pc:sldMk cId="0" sldId="319"/>
            <ac:spMk id="612" creationId="{00000000-0000-0000-0000-000000000000}"/>
          </ac:spMkLst>
        </pc:spChg>
        <pc:spChg chg="del">
          <ac:chgData name="Green Growth" userId="875c3cfcbffc56fe" providerId="LiveId" clId="{1CAF0790-B34F-4E51-A4AC-AA0463ECB894}" dt="2025-10-28T21:49:45.513" v="2268" actId="478"/>
          <ac:spMkLst>
            <pc:docMk/>
            <pc:sldMk cId="0" sldId="319"/>
            <ac:spMk id="613" creationId="{00000000-0000-0000-0000-000000000000}"/>
          </ac:spMkLst>
        </pc:spChg>
        <pc:cxnChg chg="del">
          <ac:chgData name="Green Growth" userId="875c3cfcbffc56fe" providerId="LiveId" clId="{1CAF0790-B34F-4E51-A4AC-AA0463ECB894}" dt="2025-10-28T21:49:48.188" v="2269" actId="478"/>
          <ac:cxnSpMkLst>
            <pc:docMk/>
            <pc:sldMk cId="0" sldId="319"/>
            <ac:cxnSpMk id="614" creationId="{00000000-0000-0000-0000-000000000000}"/>
          </ac:cxnSpMkLst>
        </pc:cxnChg>
      </pc:sldChg>
      <pc:sldChg chg="addSp delSp modSp add mod">
        <pc:chgData name="Green Growth" userId="875c3cfcbffc56fe" providerId="LiveId" clId="{1CAF0790-B34F-4E51-A4AC-AA0463ECB894}" dt="2025-10-28T21:50:47" v="2275"/>
        <pc:sldMkLst>
          <pc:docMk/>
          <pc:sldMk cId="0" sldId="320"/>
        </pc:sldMkLst>
        <pc:spChg chg="add mod">
          <ac:chgData name="Green Growth" userId="875c3cfcbffc56fe" providerId="LiveId" clId="{1CAF0790-B34F-4E51-A4AC-AA0463ECB894}" dt="2025-10-28T21:50:47" v="2275"/>
          <ac:spMkLst>
            <pc:docMk/>
            <pc:sldMk cId="0" sldId="320"/>
            <ac:spMk id="2" creationId="{AC48C485-8777-483A-52C2-951FA0DE04DF}"/>
          </ac:spMkLst>
        </pc:spChg>
        <pc:spChg chg="del">
          <ac:chgData name="Green Growth" userId="875c3cfcbffc56fe" providerId="LiveId" clId="{1CAF0790-B34F-4E51-A4AC-AA0463ECB894}" dt="2025-10-28T21:50:45.317" v="2274" actId="478"/>
          <ac:spMkLst>
            <pc:docMk/>
            <pc:sldMk cId="0" sldId="320"/>
            <ac:spMk id="623" creationId="{00000000-0000-0000-0000-000000000000}"/>
          </ac:spMkLst>
        </pc:spChg>
        <pc:cxnChg chg="del">
          <ac:chgData name="Green Growth" userId="875c3cfcbffc56fe" providerId="LiveId" clId="{1CAF0790-B34F-4E51-A4AC-AA0463ECB894}" dt="2025-10-28T21:50:40.511" v="2273" actId="478"/>
          <ac:cxnSpMkLst>
            <pc:docMk/>
            <pc:sldMk cId="0" sldId="320"/>
            <ac:cxnSpMk id="624" creationId="{00000000-0000-0000-0000-000000000000}"/>
          </ac:cxnSpMkLst>
        </pc:cxnChg>
      </pc:sldChg>
      <pc:sldChg chg="add">
        <pc:chgData name="Green Growth" userId="875c3cfcbffc56fe" providerId="LiveId" clId="{1CAF0790-B34F-4E51-A4AC-AA0463ECB894}" dt="2025-10-28T21:51:09.951" v="2276"/>
        <pc:sldMkLst>
          <pc:docMk/>
          <pc:sldMk cId="0" sldId="3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9" name="Google Shape;1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0" name="Google Shape;26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4" name="Google Shape;27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5" name="Google Shape;30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4" name="Google Shape;31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3" name="Google Shape;32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2" name="Google Shape;33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5" name="Google Shape;35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5" name="Google Shape;36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8" name="Google Shape;37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8" name="Google Shape;388;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8" name="Google Shape;398;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8" name="Google Shape;40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5" name="Google Shape;42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5" name="Google Shape;44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5" name="Google Shape;455;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6" name="Google Shape;46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9" name="Google Shape;47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8" name="Google Shape;48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7" name="Google Shape;49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6" name="Google Shape;506;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5" name="Google Shape;515;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4" name="Google Shape;524;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4" name="Google Shape;534;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4" name="Google Shape;54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6" name="Google Shape;556;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6" name="Google Shape;56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6" name="Google Shape;57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7" name="Google Shape;587;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7" name="Google Shape;59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7" name="Google Shape;60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7" name="Google Shape;617;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7" name="Google Shape;627;p4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4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5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5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5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5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5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5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3"/>
          <p:cNvSpPr>
            <a:spLocks noGrp="1"/>
          </p:cNvSpPr>
          <p:nvPr>
            <p:ph type="pic" idx="2"/>
          </p:nvPr>
        </p:nvSpPr>
        <p:spPr>
          <a:xfrm>
            <a:off x="1792288" y="612775"/>
            <a:ext cx="5486400" cy="4114800"/>
          </a:xfrm>
          <a:prstGeom prst="rect">
            <a:avLst/>
          </a:prstGeom>
          <a:noFill/>
          <a:ln>
            <a:noFill/>
          </a:ln>
        </p:spPr>
      </p:sp>
      <p:sp>
        <p:nvSpPr>
          <p:cNvPr id="64" name="Google Shape;64;p5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5" b="-24267"/>
            </a:stretch>
          </a:blipFill>
          <a:ln>
            <a:noFill/>
          </a:ln>
        </p:spPr>
      </p:sp>
      <p:grpSp>
        <p:nvGrpSpPr>
          <p:cNvPr id="85" name="Google Shape;85;p1"/>
          <p:cNvGrpSpPr/>
          <p:nvPr/>
        </p:nvGrpSpPr>
        <p:grpSpPr>
          <a:xfrm>
            <a:off x="7531422" y="-144661"/>
            <a:ext cx="3225156" cy="3230761"/>
            <a:chOff x="0" y="-192881"/>
            <a:chExt cx="4300208" cy="4307681"/>
          </a:xfrm>
        </p:grpSpPr>
        <p:grpSp>
          <p:nvGrpSpPr>
            <p:cNvPr id="86" name="Google Shape;86;p1"/>
            <p:cNvGrpSpPr/>
            <p:nvPr/>
          </p:nvGrpSpPr>
          <p:grpSpPr>
            <a:xfrm>
              <a:off x="0" y="-192881"/>
              <a:ext cx="4300208" cy="4307681"/>
              <a:chOff x="0" y="-38100"/>
              <a:chExt cx="849424" cy="850900"/>
            </a:xfrm>
          </p:grpSpPr>
          <p:sp>
            <p:nvSpPr>
              <p:cNvPr id="87" name="Google Shape;87;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1"/>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9" name="Google Shape;89;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90" name="Google Shape;90;p1"/>
          <p:cNvSpPr txBox="1"/>
          <p:nvPr/>
        </p:nvSpPr>
        <p:spPr>
          <a:xfrm>
            <a:off x="2354675" y="4798268"/>
            <a:ext cx="9908017" cy="554880"/>
          </a:xfrm>
          <a:prstGeom prst="rect">
            <a:avLst/>
          </a:prstGeom>
          <a:noFill/>
          <a:ln>
            <a:noFill/>
          </a:ln>
        </p:spPr>
        <p:txBody>
          <a:bodyPr spcFirstLastPara="1" wrap="square" lIns="0" tIns="0" rIns="0" bIns="0" anchor="t" anchorCtr="0">
            <a:spAutoFit/>
          </a:bodyPr>
          <a:lstStyle/>
          <a:p>
            <a:pPr marL="0" marR="0" lvl="0" indent="0" algn="ctr" rtl="0">
              <a:lnSpc>
                <a:spcPct val="255055"/>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1" name="Google Shape;91;p1"/>
          <p:cNvGrpSpPr/>
          <p:nvPr/>
        </p:nvGrpSpPr>
        <p:grpSpPr>
          <a:xfrm>
            <a:off x="648391" y="3058793"/>
            <a:ext cx="16908010" cy="3946318"/>
            <a:chOff x="-110943" y="-192881"/>
            <a:chExt cx="22544014" cy="5261757"/>
          </a:xfrm>
        </p:grpSpPr>
        <p:grpSp>
          <p:nvGrpSpPr>
            <p:cNvPr id="92" name="Google Shape;92;p1"/>
            <p:cNvGrpSpPr/>
            <p:nvPr/>
          </p:nvGrpSpPr>
          <p:grpSpPr>
            <a:xfrm>
              <a:off x="0" y="-192881"/>
              <a:ext cx="22433071" cy="5261757"/>
              <a:chOff x="0" y="-38100"/>
              <a:chExt cx="4431224" cy="1039360"/>
            </a:xfrm>
          </p:grpSpPr>
          <p:sp>
            <p:nvSpPr>
              <p:cNvPr id="93" name="Google Shape;93;p1"/>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3019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1"/>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5" name="Google Shape;95;p1"/>
            <p:cNvSpPr txBox="1"/>
            <p:nvPr/>
          </p:nvSpPr>
          <p:spPr>
            <a:xfrm>
              <a:off x="-110943" y="111378"/>
              <a:ext cx="22544014" cy="1920953"/>
            </a:xfrm>
            <a:prstGeom prst="rect">
              <a:avLst/>
            </a:prstGeom>
            <a:noFill/>
            <a:ln>
              <a:noFill/>
            </a:ln>
          </p:spPr>
          <p:txBody>
            <a:bodyPr spcFirstLastPara="1" wrap="square" lIns="0" tIns="0" rIns="0" bIns="0" anchor="t" anchorCtr="0">
              <a:spAutoFit/>
            </a:bodyPr>
            <a:lstStyle/>
            <a:p>
              <a:pPr lvl="0" algn="ctr">
                <a:lnSpc>
                  <a:spcPct val="139988"/>
                </a:lnSpc>
                <a:buSzPts val="6687"/>
              </a:pPr>
              <a:r>
                <a:rPr lang="fr-FR" sz="6687" b="1" dirty="0"/>
                <a:t>Reproduction et santé du troupeau</a:t>
              </a:r>
              <a:r>
                <a:rPr lang="en-US" sz="6687" b="1" dirty="0"/>
                <a:t> </a:t>
              </a:r>
            </a:p>
          </p:txBody>
        </p:sp>
        <p:sp>
          <p:nvSpPr>
            <p:cNvPr id="96" name="Google Shape;96;p1"/>
            <p:cNvSpPr txBox="1"/>
            <p:nvPr/>
          </p:nvSpPr>
          <p:spPr>
            <a:xfrm>
              <a:off x="663597" y="1833391"/>
              <a:ext cx="20509738" cy="1551193"/>
            </a:xfrm>
            <a:prstGeom prst="rect">
              <a:avLst/>
            </a:prstGeom>
            <a:noFill/>
            <a:ln>
              <a:noFill/>
            </a:ln>
          </p:spPr>
          <p:txBody>
            <a:bodyPr spcFirstLastPara="1" wrap="square" lIns="0" tIns="0" rIns="0" bIns="0" anchor="t" anchorCtr="0">
              <a:spAutoFit/>
            </a:bodyPr>
            <a:lstStyle/>
            <a:p>
              <a:pPr lvl="0" algn="ctr">
                <a:lnSpc>
                  <a:spcPct val="139993"/>
                </a:lnSpc>
                <a:buSzPts val="2903"/>
              </a:pPr>
              <a:r>
                <a:rPr lang="fr-FR" sz="2700" b="1" dirty="0"/>
                <a:t>Santé des troupeaux : une pierre angulaire pour des écosystèmes résilients en agriculture régénérative</a:t>
              </a:r>
              <a:endParaRPr sz="2700" b="1" dirty="0"/>
            </a:p>
          </p:txBody>
        </p:sp>
        <p:grpSp>
          <p:nvGrpSpPr>
            <p:cNvPr id="97" name="Google Shape;97;p1"/>
            <p:cNvGrpSpPr/>
            <p:nvPr/>
          </p:nvGrpSpPr>
          <p:grpSpPr>
            <a:xfrm>
              <a:off x="663597" y="3016277"/>
              <a:ext cx="20994939" cy="1621053"/>
              <a:chOff x="0" y="-38100"/>
              <a:chExt cx="4147148" cy="320208"/>
            </a:xfrm>
          </p:grpSpPr>
          <p:sp>
            <p:nvSpPr>
              <p:cNvPr id="98" name="Google Shape;98;p1"/>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0" name="Google Shape;100;p1"/>
            <p:cNvSpPr txBox="1"/>
            <p:nvPr/>
          </p:nvSpPr>
          <p:spPr>
            <a:xfrm>
              <a:off x="3111058" y="3514092"/>
              <a:ext cx="16210955" cy="976421"/>
            </a:xfrm>
            <a:prstGeom prst="rect">
              <a:avLst/>
            </a:prstGeom>
            <a:noFill/>
            <a:ln>
              <a:noFill/>
            </a:ln>
          </p:spPr>
          <p:txBody>
            <a:bodyPr spcFirstLastPara="1" wrap="square" lIns="0" tIns="0" rIns="0" bIns="0" anchor="t" anchorCtr="0">
              <a:spAutoFit/>
            </a:bodyPr>
            <a:lstStyle/>
            <a:p>
              <a:pPr lvl="0" algn="ctr">
                <a:lnSpc>
                  <a:spcPct val="140011"/>
                </a:lnSpc>
                <a:buSzPts val="3399"/>
              </a:pPr>
              <a:r>
                <a:rPr lang="en-US" sz="3399" b="1" i="0" u="none" strike="noStrike" cap="none" dirty="0">
                  <a:solidFill>
                    <a:srgbClr val="FFFFFF"/>
                  </a:solidFill>
                  <a:latin typeface="Montserrat"/>
                  <a:ea typeface="Montserrat"/>
                  <a:cs typeface="Montserrat"/>
                  <a:sym typeface="Montserrat"/>
                </a:rPr>
                <a:t>PROJET </a:t>
              </a:r>
              <a:r>
                <a:rPr lang="nl-BE" sz="3399" b="1" dirty="0">
                  <a:solidFill>
                    <a:srgbClr val="FFFFFF"/>
                  </a:solidFill>
                  <a:latin typeface="Montserrat"/>
                </a:rPr>
                <a:t>NUMÉRO</a:t>
              </a:r>
              <a:r>
                <a:rPr lang="nl-BE" dirty="0"/>
                <a:t> </a:t>
              </a:r>
              <a:r>
                <a:rPr lang="en-US" sz="3399" b="1" i="0" u="none" strike="noStrike" cap="none" dirty="0">
                  <a:solidFill>
                    <a:srgbClr val="FFFFFF"/>
                  </a:solidFill>
                  <a:latin typeface="Montserrat"/>
                  <a:ea typeface="Montserrat"/>
                  <a:cs typeface="Montserrat"/>
                  <a:sym typeface="Montserrat"/>
                </a:rPr>
                <a:t>:2023-1-SE01-KA220-VET-000160614</a:t>
              </a:r>
              <a:endParaRPr sz="1400" b="0" i="0" u="none" strike="noStrike" cap="none" dirty="0">
                <a:solidFill>
                  <a:srgbClr val="000000"/>
                </a:solidFill>
                <a:latin typeface="Arial"/>
                <a:ea typeface="Arial"/>
                <a:cs typeface="Arial"/>
                <a:sym typeface="Arial"/>
              </a:endParaRPr>
            </a:p>
          </p:txBody>
        </p:sp>
      </p:grpSp>
      <p:grpSp>
        <p:nvGrpSpPr>
          <p:cNvPr id="101" name="Google Shape;101;p1"/>
          <p:cNvGrpSpPr/>
          <p:nvPr/>
        </p:nvGrpSpPr>
        <p:grpSpPr>
          <a:xfrm>
            <a:off x="-363888" y="-659011"/>
            <a:ext cx="4302686" cy="1687711"/>
            <a:chOff x="0" y="-38100"/>
            <a:chExt cx="1133218" cy="444500"/>
          </a:xfrm>
        </p:grpSpPr>
        <p:sp>
          <p:nvSpPr>
            <p:cNvPr id="102" name="Google Shape;102;p1"/>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
            <p:cNvSpPr txBox="1"/>
            <p:nvPr/>
          </p:nvSpPr>
          <p:spPr>
            <a:xfrm>
              <a:off x="0" y="-38100"/>
              <a:ext cx="1133218"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4" name="Google Shape;104;p1"/>
          <p:cNvSpPr txBox="1"/>
          <p:nvPr/>
        </p:nvSpPr>
        <p:spPr>
          <a:xfrm>
            <a:off x="688364" y="190500"/>
            <a:ext cx="2664436" cy="615553"/>
          </a:xfrm>
          <a:prstGeom prst="rect">
            <a:avLst/>
          </a:prstGeom>
          <a:noFill/>
          <a:ln>
            <a:noFill/>
          </a:ln>
        </p:spPr>
        <p:txBody>
          <a:bodyPr spcFirstLastPara="1" wrap="square" lIns="0" tIns="0" rIns="0" bIns="0" anchor="t" anchorCtr="0">
            <a:spAutoFit/>
          </a:bodyPr>
          <a:lstStyle/>
          <a:p>
            <a:pPr marL="0" marR="0" lvl="0" indent="0" algn="ctr" rtl="0">
              <a:lnSpc>
                <a:spcPct val="140011"/>
              </a:lnSpc>
              <a:spcBef>
                <a:spcPts val="0"/>
              </a:spcBef>
              <a:spcAft>
                <a:spcPts val="0"/>
              </a:spcAft>
              <a:buClr>
                <a:srgbClr val="000000"/>
              </a:buClr>
              <a:buSzPts val="3399"/>
              <a:buFont typeface="Arial"/>
              <a:buNone/>
            </a:pPr>
            <a:r>
              <a:rPr lang="en-US" sz="3399" b="1" i="0" u="none" strike="noStrike" cap="none">
                <a:solidFill>
                  <a:srgbClr val="FFFFFF"/>
                </a:solidFill>
                <a:latin typeface="Montserrat"/>
                <a:ea typeface="Montserrat"/>
                <a:cs typeface="Montserrat"/>
                <a:sym typeface="Montserrat"/>
              </a:rPr>
              <a:t>MODULE 5</a:t>
            </a:r>
            <a:endParaRPr sz="3399" b="1" i="0" u="none" strike="noStrike" cap="none">
              <a:solidFill>
                <a:srgbClr val="FFFFFF"/>
              </a:solidFill>
              <a:latin typeface="Montserrat"/>
              <a:ea typeface="Montserrat"/>
              <a:cs typeface="Montserrat"/>
              <a:sym typeface="Montserrat"/>
            </a:endParaRPr>
          </a:p>
        </p:txBody>
      </p:sp>
      <p:sp>
        <p:nvSpPr>
          <p:cNvPr id="105" name="Google Shape;105;p1"/>
          <p:cNvSpPr txBox="1"/>
          <p:nvPr/>
        </p:nvSpPr>
        <p:spPr>
          <a:xfrm>
            <a:off x="5277950" y="8914125"/>
            <a:ext cx="12774600" cy="400200"/>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endParaRPr/>
          </a:p>
        </p:txBody>
      </p:sp>
      <p:pic>
        <p:nvPicPr>
          <p:cNvPr id="106" name="Google Shape;106;p1"/>
          <p:cNvPicPr preferRelativeResize="0"/>
          <p:nvPr/>
        </p:nvPicPr>
        <p:blipFill>
          <a:blip r:embed="rId5">
            <a:alphaModFix/>
          </a:blip>
          <a:stretch>
            <a:fillRect/>
          </a:stretch>
        </p:blipFill>
        <p:spPr>
          <a:xfrm>
            <a:off x="844850" y="7513525"/>
            <a:ext cx="16598299" cy="2571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10"/>
        <p:cNvGrpSpPr/>
        <p:nvPr/>
      </p:nvGrpSpPr>
      <p:grpSpPr>
        <a:xfrm>
          <a:off x="0" y="0"/>
          <a:ext cx="0" cy="0"/>
          <a:chOff x="0" y="0"/>
          <a:chExt cx="0" cy="0"/>
        </a:xfrm>
      </p:grpSpPr>
      <p:grpSp>
        <p:nvGrpSpPr>
          <p:cNvPr id="111" name="Google Shape;111;p2"/>
          <p:cNvGrpSpPr/>
          <p:nvPr/>
        </p:nvGrpSpPr>
        <p:grpSpPr>
          <a:xfrm>
            <a:off x="12631608" y="9304549"/>
            <a:ext cx="5656392" cy="1123377"/>
            <a:chOff x="0" y="-38100"/>
            <a:chExt cx="1489749" cy="295869"/>
          </a:xfrm>
        </p:grpSpPr>
        <p:sp>
          <p:nvSpPr>
            <p:cNvPr id="112" name="Google Shape;112;p2"/>
            <p:cNvSpPr/>
            <p:nvPr/>
          </p:nvSpPr>
          <p:spPr>
            <a:xfrm>
              <a:off x="0" y="0"/>
              <a:ext cx="1489749" cy="257769"/>
            </a:xfrm>
            <a:custGeom>
              <a:avLst/>
              <a:gdLst/>
              <a:ahLst/>
              <a:cxnLst/>
              <a:rect l="l" t="t" r="r" b="b"/>
              <a:pathLst>
                <a:path w="1489749" h="257769" extrusionOk="0">
                  <a:moveTo>
                    <a:pt x="0" y="0"/>
                  </a:moveTo>
                  <a:lnTo>
                    <a:pt x="1489749" y="0"/>
                  </a:lnTo>
                  <a:lnTo>
                    <a:pt x="1489749" y="257769"/>
                  </a:lnTo>
                  <a:lnTo>
                    <a:pt x="0" y="257769"/>
                  </a:lnTo>
                  <a:close/>
                </a:path>
              </a:pathLst>
            </a:custGeom>
            <a:solidFill>
              <a:srgbClr val="B4E795"/>
            </a:solidFill>
            <a:ln>
              <a:noFill/>
            </a:ln>
          </p:spPr>
        </p:sp>
        <p:sp>
          <p:nvSpPr>
            <p:cNvPr id="113" name="Google Shape;113;p2"/>
            <p:cNvSpPr txBox="1"/>
            <p:nvPr/>
          </p:nvSpPr>
          <p:spPr>
            <a:xfrm>
              <a:off x="0" y="-38100"/>
              <a:ext cx="148974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4" name="Google Shape;114;p2"/>
          <p:cNvGrpSpPr/>
          <p:nvPr/>
        </p:nvGrpSpPr>
        <p:grpSpPr>
          <a:xfrm>
            <a:off x="14514" y="8041212"/>
            <a:ext cx="10178604" cy="2382013"/>
            <a:chOff x="0" y="-38100"/>
            <a:chExt cx="2680785" cy="627361"/>
          </a:xfrm>
        </p:grpSpPr>
        <p:sp>
          <p:nvSpPr>
            <p:cNvPr id="115" name="Google Shape;115;p2"/>
            <p:cNvSpPr/>
            <p:nvPr/>
          </p:nvSpPr>
          <p:spPr>
            <a:xfrm>
              <a:off x="0" y="0"/>
              <a:ext cx="2680784" cy="589261"/>
            </a:xfrm>
            <a:custGeom>
              <a:avLst/>
              <a:gdLst/>
              <a:ahLst/>
              <a:cxnLst/>
              <a:rect l="l" t="t" r="r" b="b"/>
              <a:pathLst>
                <a:path w="2680784" h="589261" extrusionOk="0">
                  <a:moveTo>
                    <a:pt x="0" y="0"/>
                  </a:moveTo>
                  <a:lnTo>
                    <a:pt x="2680784" y="0"/>
                  </a:lnTo>
                  <a:lnTo>
                    <a:pt x="2680784" y="589261"/>
                  </a:lnTo>
                  <a:lnTo>
                    <a:pt x="0" y="589261"/>
                  </a:lnTo>
                  <a:close/>
                </a:path>
              </a:pathLst>
            </a:custGeom>
            <a:solidFill>
              <a:srgbClr val="4D7344"/>
            </a:solidFill>
            <a:ln>
              <a:noFill/>
            </a:ln>
          </p:spPr>
        </p:sp>
        <p:sp>
          <p:nvSpPr>
            <p:cNvPr id="116" name="Google Shape;116;p2"/>
            <p:cNvSpPr txBox="1"/>
            <p:nvPr/>
          </p:nvSpPr>
          <p:spPr>
            <a:xfrm>
              <a:off x="0" y="-38100"/>
              <a:ext cx="2680785" cy="62736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7" name="Google Shape;117;p2"/>
          <p:cNvGrpSpPr/>
          <p:nvPr/>
        </p:nvGrpSpPr>
        <p:grpSpPr>
          <a:xfrm>
            <a:off x="0" y="9304549"/>
            <a:ext cx="14233302" cy="1123377"/>
            <a:chOff x="0" y="-38100"/>
            <a:chExt cx="3748689" cy="295869"/>
          </a:xfrm>
        </p:grpSpPr>
        <p:sp>
          <p:nvSpPr>
            <p:cNvPr id="118" name="Google Shape;118;p2"/>
            <p:cNvSpPr/>
            <p:nvPr/>
          </p:nvSpPr>
          <p:spPr>
            <a:xfrm>
              <a:off x="0" y="0"/>
              <a:ext cx="3748689" cy="257769"/>
            </a:xfrm>
            <a:custGeom>
              <a:avLst/>
              <a:gdLst/>
              <a:ahLst/>
              <a:cxnLst/>
              <a:rect l="l" t="t" r="r" b="b"/>
              <a:pathLst>
                <a:path w="3748689" h="257769" extrusionOk="0">
                  <a:moveTo>
                    <a:pt x="0" y="0"/>
                  </a:moveTo>
                  <a:lnTo>
                    <a:pt x="3748689" y="0"/>
                  </a:lnTo>
                  <a:lnTo>
                    <a:pt x="3748689" y="257769"/>
                  </a:lnTo>
                  <a:lnTo>
                    <a:pt x="0" y="257769"/>
                  </a:lnTo>
                  <a:close/>
                </a:path>
              </a:pathLst>
            </a:custGeom>
            <a:solidFill>
              <a:srgbClr val="B4E795"/>
            </a:solidFill>
            <a:ln>
              <a:noFill/>
            </a:ln>
          </p:spPr>
        </p:sp>
        <p:sp>
          <p:nvSpPr>
            <p:cNvPr id="119" name="Google Shape;119;p2"/>
            <p:cNvSpPr txBox="1"/>
            <p:nvPr/>
          </p:nvSpPr>
          <p:spPr>
            <a:xfrm>
              <a:off x="0" y="-38100"/>
              <a:ext cx="3748689" cy="2958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0" name="Google Shape;120;p2"/>
          <p:cNvSpPr/>
          <p:nvPr/>
        </p:nvSpPr>
        <p:spPr>
          <a:xfrm>
            <a:off x="10178604" y="0"/>
            <a:ext cx="8109396" cy="9449210"/>
          </a:xfrm>
          <a:custGeom>
            <a:avLst/>
            <a:gdLst/>
            <a:ahLst/>
            <a:cxnLst/>
            <a:rect l="l" t="t" r="r" b="b"/>
            <a:pathLst>
              <a:path w="958330" h="1116663" extrusionOk="0">
                <a:moveTo>
                  <a:pt x="0" y="0"/>
                </a:moveTo>
                <a:lnTo>
                  <a:pt x="958330" y="0"/>
                </a:lnTo>
                <a:lnTo>
                  <a:pt x="958330" y="1116663"/>
                </a:lnTo>
                <a:lnTo>
                  <a:pt x="0" y="1116663"/>
                </a:lnTo>
                <a:close/>
              </a:path>
            </a:pathLst>
          </a:custGeom>
          <a:blipFill rotWithShape="1">
            <a:blip r:embed="rId3">
              <a:alphaModFix/>
            </a:blip>
            <a:stretch>
              <a:fillRect l="-37440" r="-37440"/>
            </a:stretch>
          </a:blipFill>
          <a:ln>
            <a:noFill/>
          </a:ln>
        </p:spPr>
      </p:sp>
      <p:sp>
        <p:nvSpPr>
          <p:cNvPr id="121" name="Google Shape;121;p2"/>
          <p:cNvSpPr txBox="1"/>
          <p:nvPr/>
        </p:nvSpPr>
        <p:spPr>
          <a:xfrm>
            <a:off x="2713547" y="1039059"/>
            <a:ext cx="5242073" cy="822960"/>
          </a:xfrm>
          <a:prstGeom prst="rect">
            <a:avLst/>
          </a:prstGeom>
          <a:noFill/>
          <a:ln>
            <a:noFill/>
          </a:ln>
        </p:spPr>
        <p:txBody>
          <a:bodyPr spcFirstLastPara="1" wrap="square" lIns="0" tIns="0" rIns="0" bIns="0" anchor="t" anchorCtr="0">
            <a:spAutoFit/>
          </a:bodyPr>
          <a:lstStyle/>
          <a:p>
            <a:pPr marL="0" marR="0" lvl="0" indent="0" algn="l" rtl="0">
              <a:lnSpc>
                <a:spcPct val="91990"/>
              </a:lnSpc>
              <a:spcBef>
                <a:spcPts val="0"/>
              </a:spcBef>
              <a:spcAft>
                <a:spcPts val="0"/>
              </a:spcAft>
              <a:buClr>
                <a:srgbClr val="000000"/>
              </a:buClr>
              <a:buSzPts val="6630"/>
              <a:buFont typeface="Arial"/>
              <a:buNone/>
            </a:pPr>
            <a:r>
              <a:rPr lang="en-US" sz="6630" b="1" i="0" u="none" strike="noStrike" cap="none">
                <a:solidFill>
                  <a:srgbClr val="000000"/>
                </a:solidFill>
                <a:latin typeface="Arial"/>
                <a:ea typeface="Arial"/>
                <a:cs typeface="Arial"/>
                <a:sym typeface="Arial"/>
              </a:rPr>
              <a:t>Introduction </a:t>
            </a:r>
            <a:endParaRPr sz="1400" b="0" i="0" u="none" strike="noStrike" cap="none">
              <a:solidFill>
                <a:srgbClr val="000000"/>
              </a:solidFill>
              <a:latin typeface="Arial"/>
              <a:ea typeface="Arial"/>
              <a:cs typeface="Arial"/>
              <a:sym typeface="Arial"/>
            </a:endParaRPr>
          </a:p>
        </p:txBody>
      </p:sp>
      <p:sp>
        <p:nvSpPr>
          <p:cNvPr id="122" name="Google Shape;122;p2"/>
          <p:cNvSpPr txBox="1"/>
          <p:nvPr/>
        </p:nvSpPr>
        <p:spPr>
          <a:xfrm>
            <a:off x="14511" y="1866900"/>
            <a:ext cx="9967690" cy="5761577"/>
          </a:xfrm>
          <a:prstGeom prst="rect">
            <a:avLst/>
          </a:prstGeom>
          <a:noFill/>
          <a:ln>
            <a:noFill/>
          </a:ln>
        </p:spPr>
        <p:txBody>
          <a:bodyPr spcFirstLastPara="1" wrap="square" lIns="0" tIns="0" rIns="0" bIns="0" anchor="t" anchorCtr="0">
            <a:spAutoFit/>
          </a:bodyPr>
          <a:lstStyle/>
          <a:p>
            <a:pPr lvl="0" algn="ctr">
              <a:lnSpc>
                <a:spcPct val="130281"/>
              </a:lnSpc>
              <a:buSzPts val="3200"/>
            </a:pPr>
            <a:r>
              <a:rPr lang="fr-FR" sz="3200" dirty="0">
                <a:solidFill>
                  <a:schemeClr val="dk1"/>
                </a:solidFill>
                <a:latin typeface="Calibri"/>
                <a:ea typeface="Calibri"/>
                <a:cs typeface="Calibri"/>
              </a:rPr>
              <a:t>Pourquoi la santé du troupeau est-elle cruciale ?</a:t>
            </a:r>
            <a:endParaRPr sz="3200" dirty="0">
              <a:solidFill>
                <a:schemeClr val="dk1"/>
              </a:solidFill>
              <a:latin typeface="Calibri"/>
              <a:ea typeface="Calibri"/>
              <a:cs typeface="Calibri"/>
              <a:sym typeface="Calibri"/>
            </a:endParaRPr>
          </a:p>
          <a:p>
            <a:pPr lvl="0">
              <a:lnSpc>
                <a:spcPct val="150000"/>
              </a:lnSpc>
              <a:buSzPts val="3200"/>
            </a:pPr>
            <a:r>
              <a:rPr lang="en-US" sz="3200" b="0" i="0" u="none" strike="noStrike" cap="none" dirty="0">
                <a:solidFill>
                  <a:schemeClr val="dk1"/>
                </a:solidFill>
                <a:latin typeface="Calibri"/>
                <a:ea typeface="Calibri"/>
                <a:cs typeface="Calibri"/>
                <a:sym typeface="Calibri"/>
              </a:rPr>
              <a:t>-</a:t>
            </a:r>
            <a:r>
              <a:rPr lang="nl-BE" dirty="0"/>
              <a:t>       </a:t>
            </a:r>
            <a:r>
              <a:rPr lang="nl-BE" sz="3200" b="1" dirty="0" err="1">
                <a:solidFill>
                  <a:schemeClr val="dk1"/>
                </a:solidFill>
                <a:latin typeface="Calibri"/>
                <a:ea typeface="Calibri"/>
                <a:cs typeface="Calibri"/>
              </a:rPr>
              <a:t>Productivité</a:t>
            </a:r>
            <a:r>
              <a:rPr lang="nl-BE" sz="3200" b="1" dirty="0">
                <a:solidFill>
                  <a:schemeClr val="dk1"/>
                </a:solidFill>
                <a:latin typeface="Calibri"/>
                <a:ea typeface="Calibri"/>
                <a:cs typeface="Calibri"/>
              </a:rPr>
              <a:t> du </a:t>
            </a:r>
            <a:r>
              <a:rPr lang="nl-BE" sz="3200" b="1" dirty="0" err="1">
                <a:solidFill>
                  <a:schemeClr val="dk1"/>
                </a:solidFill>
                <a:latin typeface="Calibri"/>
                <a:ea typeface="Calibri"/>
                <a:cs typeface="Calibri"/>
              </a:rPr>
              <a:t>bétail</a:t>
            </a:r>
            <a:r>
              <a:rPr lang="en-US" sz="32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457200" lvl="0" indent="-457200">
              <a:lnSpc>
                <a:spcPct val="150000"/>
              </a:lnSpc>
              <a:buClr>
                <a:schemeClr val="dk1"/>
              </a:buClr>
              <a:buSzPts val="3200"/>
              <a:buFont typeface="Calibri"/>
              <a:buChar char="-"/>
            </a:pPr>
            <a:r>
              <a:rPr lang="fr-FR" sz="3200" b="1" dirty="0">
                <a:solidFill>
                  <a:schemeClr val="dk1"/>
                </a:solidFill>
                <a:latin typeface="Calibri"/>
                <a:ea typeface="Calibri"/>
                <a:cs typeface="Calibri"/>
              </a:rPr>
              <a:t>Maintenir </a:t>
            </a:r>
            <a:r>
              <a:rPr lang="fr-FR" sz="3200" dirty="0">
                <a:solidFill>
                  <a:schemeClr val="dk1"/>
                </a:solidFill>
                <a:latin typeface="Calibri"/>
                <a:ea typeface="Calibri"/>
                <a:cs typeface="Calibri"/>
              </a:rPr>
              <a:t>la santé du sol, des plantes et des écosystèmes environnants</a:t>
            </a:r>
            <a:r>
              <a:rPr lang="en-US" sz="3200" dirty="0">
                <a:solidFill>
                  <a:schemeClr val="dk1"/>
                </a:solidFill>
                <a:latin typeface="Calibri"/>
                <a:ea typeface="Calibri"/>
                <a:cs typeface="Calibri"/>
                <a:sym typeface="Calibri"/>
              </a:rPr>
              <a:t>, </a:t>
            </a:r>
            <a:endParaRPr lang="en-US" sz="3200" dirty="0">
              <a:solidFill>
                <a:schemeClr val="dk1"/>
              </a:solidFill>
              <a:latin typeface="Calibri"/>
              <a:ea typeface="Calibri"/>
              <a:cs typeface="Calibri"/>
            </a:endParaRPr>
          </a:p>
          <a:p>
            <a:pPr marL="457200" lvl="0" indent="-457200">
              <a:lnSpc>
                <a:spcPct val="150000"/>
              </a:lnSpc>
              <a:buClr>
                <a:schemeClr val="dk1"/>
              </a:buClr>
              <a:buSzPts val="3200"/>
              <a:buFont typeface="Calibri"/>
              <a:buChar char="-"/>
            </a:pPr>
            <a:r>
              <a:rPr lang="fr-FR" sz="3200" b="1" dirty="0">
                <a:solidFill>
                  <a:schemeClr val="dk1"/>
                </a:solidFill>
                <a:latin typeface="Calibri"/>
                <a:ea typeface="Calibri"/>
                <a:cs typeface="Calibri"/>
              </a:rPr>
              <a:t>Une bonne santé </a:t>
            </a:r>
            <a:r>
              <a:rPr lang="fr-FR" sz="3200" dirty="0">
                <a:solidFill>
                  <a:schemeClr val="dk1"/>
                </a:solidFill>
                <a:latin typeface="Calibri"/>
                <a:ea typeface="Calibri"/>
                <a:cs typeface="Calibri"/>
              </a:rPr>
              <a:t>du troupeau soutient la résilience des écosystèmes, aidant la terre à se rétablir et à prospérer malgré les contraintes environnementales</a:t>
            </a:r>
            <a:r>
              <a:rPr lang="en-US" sz="3200" b="0" i="0" u="none" strike="noStrike" cap="none" dirty="0">
                <a:solidFill>
                  <a:schemeClr val="dk1"/>
                </a:solidFill>
                <a:latin typeface="Calibri"/>
                <a:ea typeface="Calibri"/>
                <a:cs typeface="Calibri"/>
                <a:sym typeface="Calibri"/>
              </a:rPr>
              <a:t>,</a:t>
            </a:r>
            <a:endParaRPr sz="2978" b="0" i="0" u="none" strike="noStrike" cap="none" dirty="0">
              <a:solidFill>
                <a:srgbClr val="000000"/>
              </a:solidFill>
              <a:latin typeface="Arial"/>
              <a:ea typeface="Arial"/>
              <a:cs typeface="Arial"/>
              <a:sym typeface="Arial"/>
            </a:endParaRPr>
          </a:p>
          <a:p>
            <a:pPr lvl="0">
              <a:lnSpc>
                <a:spcPct val="139993"/>
              </a:lnSpc>
              <a:buSzPts val="2978"/>
            </a:pPr>
            <a:r>
              <a:rPr lang="en-US" sz="3200" dirty="0">
                <a:solidFill>
                  <a:schemeClr val="dk1"/>
                </a:solidFill>
                <a:latin typeface="Calibri"/>
                <a:ea typeface="Calibri"/>
                <a:cs typeface="Calibri"/>
                <a:sym typeface="Calibri"/>
              </a:rPr>
              <a:t>-   </a:t>
            </a:r>
            <a:r>
              <a:rPr lang="nl-BE" sz="3200" dirty="0" err="1">
                <a:solidFill>
                  <a:schemeClr val="dk1"/>
                </a:solidFill>
                <a:latin typeface="Calibri"/>
                <a:ea typeface="Calibri"/>
                <a:cs typeface="Calibri"/>
              </a:rPr>
              <a:t>Contribue</a:t>
            </a:r>
            <a:r>
              <a:rPr lang="nl-BE" sz="3200" dirty="0">
                <a:solidFill>
                  <a:schemeClr val="dk1"/>
                </a:solidFill>
                <a:latin typeface="Calibri"/>
                <a:ea typeface="Calibri"/>
                <a:cs typeface="Calibri"/>
              </a:rPr>
              <a:t> à </a:t>
            </a:r>
            <a:r>
              <a:rPr lang="nl-BE" sz="3200" b="1" dirty="0" err="1">
                <a:solidFill>
                  <a:schemeClr val="dk1"/>
                </a:solidFill>
                <a:latin typeface="Calibri"/>
                <a:ea typeface="Calibri"/>
                <a:cs typeface="Calibri"/>
              </a:rPr>
              <a:t>l'agriculture</a:t>
            </a:r>
            <a:r>
              <a:rPr lang="nl-BE" sz="3200" b="1" dirty="0">
                <a:solidFill>
                  <a:schemeClr val="dk1"/>
                </a:solidFill>
                <a:latin typeface="Calibri"/>
                <a:ea typeface="Calibri"/>
                <a:cs typeface="Calibri"/>
              </a:rPr>
              <a:t> </a:t>
            </a:r>
            <a:r>
              <a:rPr lang="nl-BE" sz="3200" b="1" dirty="0" err="1">
                <a:solidFill>
                  <a:schemeClr val="dk1"/>
                </a:solidFill>
                <a:latin typeface="Calibri"/>
                <a:ea typeface="Calibri"/>
                <a:cs typeface="Calibri"/>
              </a:rPr>
              <a:t>durable</a:t>
            </a:r>
            <a:endParaRPr sz="3200" b="1" dirty="0">
              <a:solidFill>
                <a:schemeClr val="dk1"/>
              </a:solidFill>
              <a:latin typeface="Calibri"/>
              <a:ea typeface="Calibri"/>
              <a:cs typeface="Calibri"/>
            </a:endParaRPr>
          </a:p>
        </p:txBody>
      </p:sp>
      <p:pic>
        <p:nvPicPr>
          <p:cNvPr id="123" name="Google Shape;123;p2" descr="http://www.kambogard.se/media/DSC_0272.jpg"/>
          <p:cNvPicPr preferRelativeResize="0"/>
          <p:nvPr/>
        </p:nvPicPr>
        <p:blipFill rotWithShape="1">
          <a:blip r:embed="rId4">
            <a:alphaModFix/>
          </a:blip>
          <a:srcRect/>
          <a:stretch/>
        </p:blipFill>
        <p:spPr>
          <a:xfrm>
            <a:off x="10080524" y="1"/>
            <a:ext cx="8266084" cy="94445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D7344"/>
        </a:solidFill>
        <a:effectLst/>
      </p:bgPr>
    </p:bg>
    <p:spTree>
      <p:nvGrpSpPr>
        <p:cNvPr id="1" name="Shape 127"/>
        <p:cNvGrpSpPr/>
        <p:nvPr/>
      </p:nvGrpSpPr>
      <p:grpSpPr>
        <a:xfrm>
          <a:off x="0" y="0"/>
          <a:ext cx="0" cy="0"/>
          <a:chOff x="0" y="0"/>
          <a:chExt cx="0" cy="0"/>
        </a:xfrm>
      </p:grpSpPr>
      <p:sp>
        <p:nvSpPr>
          <p:cNvPr id="128" name="Google Shape;128;p3"/>
          <p:cNvSpPr/>
          <p:nvPr/>
        </p:nvSpPr>
        <p:spPr>
          <a:xfrm>
            <a:off x="9144000" y="0"/>
            <a:ext cx="8458963" cy="8183301"/>
          </a:xfrm>
          <a:custGeom>
            <a:avLst/>
            <a:gdLst/>
            <a:ahLst/>
            <a:cxnLst/>
            <a:rect l="l" t="t" r="r" b="b"/>
            <a:pathLst>
              <a:path w="999640" h="967064" extrusionOk="0">
                <a:moveTo>
                  <a:pt x="0" y="0"/>
                </a:moveTo>
                <a:lnTo>
                  <a:pt x="999640" y="0"/>
                </a:lnTo>
                <a:lnTo>
                  <a:pt x="999640" y="967064"/>
                </a:lnTo>
                <a:lnTo>
                  <a:pt x="0" y="967064"/>
                </a:lnTo>
                <a:close/>
              </a:path>
            </a:pathLst>
          </a:custGeom>
          <a:blipFill rotWithShape="1">
            <a:blip r:embed="rId3">
              <a:alphaModFix/>
            </a:blip>
            <a:stretch>
              <a:fillRect t="-22408" b="-22405"/>
            </a:stretch>
          </a:blipFill>
          <a:ln>
            <a:noFill/>
          </a:ln>
        </p:spPr>
      </p:sp>
      <p:grpSp>
        <p:nvGrpSpPr>
          <p:cNvPr id="129" name="Google Shape;129;p3"/>
          <p:cNvGrpSpPr/>
          <p:nvPr/>
        </p:nvGrpSpPr>
        <p:grpSpPr>
          <a:xfrm>
            <a:off x="17602963" y="-144661"/>
            <a:ext cx="876228" cy="10431661"/>
            <a:chOff x="0" y="-38100"/>
            <a:chExt cx="230776" cy="2747433"/>
          </a:xfrm>
        </p:grpSpPr>
        <p:sp>
          <p:nvSpPr>
            <p:cNvPr id="130" name="Google Shape;130;p3"/>
            <p:cNvSpPr/>
            <p:nvPr/>
          </p:nvSpPr>
          <p:spPr>
            <a:xfrm>
              <a:off x="0" y="0"/>
              <a:ext cx="230776" cy="2709333"/>
            </a:xfrm>
            <a:custGeom>
              <a:avLst/>
              <a:gdLst/>
              <a:ahLst/>
              <a:cxnLst/>
              <a:rect l="l" t="t" r="r" b="b"/>
              <a:pathLst>
                <a:path w="230776" h="2709333" extrusionOk="0">
                  <a:moveTo>
                    <a:pt x="0" y="0"/>
                  </a:moveTo>
                  <a:lnTo>
                    <a:pt x="230776" y="0"/>
                  </a:lnTo>
                  <a:lnTo>
                    <a:pt x="230776" y="2709333"/>
                  </a:lnTo>
                  <a:lnTo>
                    <a:pt x="0" y="2709333"/>
                  </a:lnTo>
                  <a:close/>
                </a:path>
              </a:pathLst>
            </a:custGeom>
            <a:solidFill>
              <a:srgbClr val="85BE77"/>
            </a:solidFill>
            <a:ln>
              <a:noFill/>
            </a:ln>
          </p:spPr>
        </p:sp>
        <p:sp>
          <p:nvSpPr>
            <p:cNvPr id="131" name="Google Shape;131;p3"/>
            <p:cNvSpPr txBox="1"/>
            <p:nvPr/>
          </p:nvSpPr>
          <p:spPr>
            <a:xfrm>
              <a:off x="0" y="-38100"/>
              <a:ext cx="23077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32" name="Google Shape;132;p3"/>
          <p:cNvGrpSpPr/>
          <p:nvPr/>
        </p:nvGrpSpPr>
        <p:grpSpPr>
          <a:xfrm>
            <a:off x="0" y="-203653"/>
            <a:ext cx="9144000" cy="10431661"/>
            <a:chOff x="0" y="-38100"/>
            <a:chExt cx="2408296" cy="2747433"/>
          </a:xfrm>
        </p:grpSpPr>
        <p:sp>
          <p:nvSpPr>
            <p:cNvPr id="133" name="Google Shape;133;p3"/>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C5E7B0"/>
            </a:solidFill>
            <a:ln>
              <a:noFill/>
            </a:ln>
          </p:spPr>
        </p:sp>
        <p:sp>
          <p:nvSpPr>
            <p:cNvPr id="134" name="Google Shape;134;p3"/>
            <p:cNvSpPr txBox="1"/>
            <p:nvPr/>
          </p:nvSpPr>
          <p:spPr>
            <a:xfrm>
              <a:off x="0" y="-38100"/>
              <a:ext cx="2408296" cy="274743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5" name="Google Shape;135;p3"/>
          <p:cNvSpPr txBox="1"/>
          <p:nvPr/>
        </p:nvSpPr>
        <p:spPr>
          <a:xfrm>
            <a:off x="765463" y="430307"/>
            <a:ext cx="7764494" cy="1759841"/>
          </a:xfrm>
          <a:prstGeom prst="rect">
            <a:avLst/>
          </a:prstGeom>
          <a:noFill/>
          <a:ln>
            <a:noFill/>
          </a:ln>
        </p:spPr>
        <p:txBody>
          <a:bodyPr spcFirstLastPara="1" wrap="square" lIns="0" tIns="0" rIns="0" bIns="0" anchor="t" anchorCtr="0">
            <a:spAutoFit/>
          </a:bodyPr>
          <a:lstStyle/>
          <a:p>
            <a:pPr lvl="0" algn="ctr">
              <a:lnSpc>
                <a:spcPct val="92003"/>
              </a:lnSpc>
              <a:buSzPts val="6215"/>
            </a:pPr>
            <a:r>
              <a:rPr lang="nl-BE" sz="6215" b="1" dirty="0" err="1"/>
              <a:t>Objectifs</a:t>
            </a:r>
            <a:r>
              <a:rPr lang="nl-BE" sz="6215" b="1" dirty="0"/>
              <a:t> </a:t>
            </a:r>
            <a:r>
              <a:rPr lang="nl-BE" sz="6215" b="1" dirty="0" err="1"/>
              <a:t>d'apprentissage</a:t>
            </a:r>
            <a:endParaRPr sz="6215" b="1" dirty="0"/>
          </a:p>
        </p:txBody>
      </p:sp>
      <p:sp>
        <p:nvSpPr>
          <p:cNvPr id="136" name="Google Shape;136;p3"/>
          <p:cNvSpPr txBox="1"/>
          <p:nvPr/>
        </p:nvSpPr>
        <p:spPr>
          <a:xfrm>
            <a:off x="228601" y="2525425"/>
            <a:ext cx="8458200" cy="7052956"/>
          </a:xfrm>
          <a:prstGeom prst="rect">
            <a:avLst/>
          </a:prstGeom>
          <a:noFill/>
          <a:ln>
            <a:noFill/>
          </a:ln>
        </p:spPr>
        <p:txBody>
          <a:bodyPr spcFirstLastPara="1" wrap="square" lIns="0" tIns="0" rIns="0" bIns="0" anchor="t" anchorCtr="0">
            <a:spAutoFit/>
          </a:bodyPr>
          <a:lstStyle/>
          <a:p>
            <a:pPr marL="514350" lvl="0" indent="-514350" algn="just">
              <a:lnSpc>
                <a:spcPct val="150015"/>
              </a:lnSpc>
              <a:buSzPts val="3277"/>
              <a:buFont typeface="Calibri"/>
              <a:buAutoNum type="arabicPeriod"/>
            </a:pPr>
            <a:r>
              <a:rPr lang="fr-FR" sz="2400" b="1" dirty="0">
                <a:latin typeface="Calibri"/>
                <a:ea typeface="Calibri"/>
                <a:cs typeface="Calibri"/>
              </a:rPr>
              <a:t>Expliquez l'importance </a:t>
            </a:r>
            <a:r>
              <a:rPr lang="fr-FR" sz="2400" dirty="0">
                <a:latin typeface="Calibri"/>
                <a:ea typeface="Calibri"/>
                <a:cs typeface="Calibri"/>
              </a:rPr>
              <a:t>de la santé du troupeau, tant pour la productivité que pour l'équilibre de l'écosystème</a:t>
            </a:r>
            <a:r>
              <a:rPr lang="en-US" sz="2400" b="0" i="0" u="none" strike="noStrike" cap="none" dirty="0">
                <a:solidFill>
                  <a:srgbClr val="000000"/>
                </a:solidFill>
                <a:latin typeface="Calibri"/>
                <a:ea typeface="Calibri"/>
                <a:cs typeface="Calibri"/>
                <a:sym typeface="Calibri"/>
              </a:rPr>
              <a:t>.</a:t>
            </a:r>
            <a:endParaRPr sz="2400" b="0" i="0" u="none" strike="noStrike" cap="none" dirty="0">
              <a:solidFill>
                <a:srgbClr val="000000"/>
              </a:solidFill>
              <a:latin typeface="Arial"/>
              <a:ea typeface="Arial"/>
              <a:cs typeface="Arial"/>
              <a:sym typeface="Arial"/>
            </a:endParaRPr>
          </a:p>
          <a:p>
            <a:pPr marL="514350" lvl="0" indent="-514350" algn="just">
              <a:lnSpc>
                <a:spcPct val="150015"/>
              </a:lnSpc>
              <a:buSzPts val="3277"/>
              <a:buFont typeface="Calibri"/>
              <a:buAutoNum type="arabicPeriod"/>
            </a:pPr>
            <a:r>
              <a:rPr lang="fr-FR" sz="2400" b="1" dirty="0">
                <a:latin typeface="Calibri"/>
                <a:ea typeface="Calibri"/>
                <a:cs typeface="Calibri"/>
              </a:rPr>
              <a:t>Dressez</a:t>
            </a:r>
            <a:r>
              <a:rPr lang="fr-FR" sz="2400" dirty="0"/>
              <a:t> </a:t>
            </a:r>
            <a:r>
              <a:rPr lang="fr-FR" sz="2400" dirty="0">
                <a:latin typeface="Calibri"/>
                <a:ea typeface="Calibri"/>
                <a:cs typeface="Calibri"/>
              </a:rPr>
              <a:t>la liste et décrivez les principaux avantages pour la santé du troupeau, tels qu'une fertilité accrue, une réduction de l'incidence des maladies et une résilience améliorée</a:t>
            </a:r>
            <a:r>
              <a:rPr lang="fr-FR" dirty="0"/>
              <a:t>.</a:t>
            </a:r>
            <a:r>
              <a:rPr lang="en-US" sz="3277"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514350" lvl="0" indent="-514350" algn="just">
              <a:lnSpc>
                <a:spcPct val="150015"/>
              </a:lnSpc>
              <a:buSzPts val="3277"/>
              <a:buFont typeface="Calibri"/>
              <a:buAutoNum type="arabicPeriod"/>
            </a:pPr>
            <a:r>
              <a:rPr lang="fr-FR" sz="2400" b="1" dirty="0">
                <a:latin typeface="Calibri"/>
                <a:ea typeface="Calibri"/>
                <a:cs typeface="Calibri"/>
              </a:rPr>
              <a:t>Identifier </a:t>
            </a:r>
            <a:r>
              <a:rPr lang="fr-FR" sz="2400" dirty="0">
                <a:latin typeface="Calibri"/>
                <a:ea typeface="Calibri"/>
                <a:cs typeface="Calibri"/>
              </a:rPr>
              <a:t>les premiers signes de problèmes de santé chez le bétail, en démontrant une surveillance et une intervention proactives</a:t>
            </a:r>
            <a:r>
              <a:rPr lang="fr-FR" dirty="0"/>
              <a:t>.</a:t>
            </a:r>
            <a:endParaRPr lang="en-US" sz="1400" b="0" i="0" u="none" strike="noStrike" cap="none" dirty="0">
              <a:solidFill>
                <a:srgbClr val="000000"/>
              </a:solidFill>
              <a:latin typeface="Arial"/>
              <a:ea typeface="Arial"/>
              <a:cs typeface="Arial"/>
              <a:sym typeface="Arial"/>
            </a:endParaRPr>
          </a:p>
          <a:p>
            <a:pPr marL="514350" lvl="0" indent="-514350" algn="just">
              <a:lnSpc>
                <a:spcPct val="150015"/>
              </a:lnSpc>
              <a:buSzPts val="3277"/>
              <a:buFont typeface="Calibri"/>
              <a:buAutoNum type="arabicPeriod"/>
            </a:pPr>
            <a:r>
              <a:rPr lang="fr-FR" sz="2400" b="1" dirty="0">
                <a:latin typeface="Calibri"/>
                <a:ea typeface="Calibri"/>
                <a:cs typeface="Calibri"/>
              </a:rPr>
              <a:t>Discutez</a:t>
            </a:r>
            <a:r>
              <a:rPr lang="fr-FR" dirty="0"/>
              <a:t> </a:t>
            </a:r>
            <a:r>
              <a:rPr lang="fr-FR" sz="2400" dirty="0">
                <a:latin typeface="Calibri"/>
                <a:ea typeface="Calibri"/>
                <a:cs typeface="Calibri"/>
              </a:rPr>
              <a:t>de la manière dont les protocoles de santé du troupeau (par exemple, la vaccination, le contrôle des parasites) réduisent le stress environnemental et favorisent l’atteinte des objectifs de régénération.</a:t>
            </a:r>
            <a:endParaRPr sz="2400" dirty="0">
              <a:latin typeface="Calibri"/>
              <a:ea typeface="Calibri"/>
              <a:cs typeface="Calibri"/>
            </a:endParaRPr>
          </a:p>
        </p:txBody>
      </p:sp>
      <p:pic>
        <p:nvPicPr>
          <p:cNvPr id="137" name="Google Shape;137;p3" descr="http://www.kambogard.se/media/DSC_03941.jpg"/>
          <p:cNvPicPr preferRelativeResize="0"/>
          <p:nvPr/>
        </p:nvPicPr>
        <p:blipFill rotWithShape="1">
          <a:blip r:embed="rId4">
            <a:alphaModFix/>
          </a:blip>
          <a:srcRect/>
          <a:stretch/>
        </p:blipFill>
        <p:spPr>
          <a:xfrm>
            <a:off x="9144000" y="1"/>
            <a:ext cx="8494114" cy="8183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41"/>
        <p:cNvGrpSpPr/>
        <p:nvPr/>
      </p:nvGrpSpPr>
      <p:grpSpPr>
        <a:xfrm>
          <a:off x="0" y="0"/>
          <a:ext cx="0" cy="0"/>
          <a:chOff x="0" y="0"/>
          <a:chExt cx="0" cy="0"/>
        </a:xfrm>
      </p:grpSpPr>
      <p:grpSp>
        <p:nvGrpSpPr>
          <p:cNvPr id="142" name="Google Shape;142;p4"/>
          <p:cNvGrpSpPr/>
          <p:nvPr/>
        </p:nvGrpSpPr>
        <p:grpSpPr>
          <a:xfrm>
            <a:off x="0" y="8197609"/>
            <a:ext cx="18288000" cy="2089391"/>
            <a:chOff x="0" y="-38100"/>
            <a:chExt cx="4816593" cy="550292"/>
          </a:xfrm>
        </p:grpSpPr>
        <p:sp>
          <p:nvSpPr>
            <p:cNvPr id="143" name="Google Shape;143;p4"/>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44" name="Google Shape;144;p4"/>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5" name="Google Shape;145;p4"/>
          <p:cNvSpPr txBox="1"/>
          <p:nvPr/>
        </p:nvSpPr>
        <p:spPr>
          <a:xfrm>
            <a:off x="1028700" y="435112"/>
            <a:ext cx="15496174" cy="1567545"/>
          </a:xfrm>
          <a:prstGeom prst="rect">
            <a:avLst/>
          </a:prstGeom>
          <a:noFill/>
          <a:ln>
            <a:noFill/>
          </a:ln>
        </p:spPr>
        <p:txBody>
          <a:bodyPr spcFirstLastPara="1" wrap="square" lIns="0" tIns="0" rIns="0" bIns="0" anchor="t" anchorCtr="0">
            <a:spAutoFit/>
          </a:bodyPr>
          <a:lstStyle/>
          <a:p>
            <a:pPr lvl="0" algn="ctr">
              <a:lnSpc>
                <a:spcPct val="139994"/>
              </a:lnSpc>
              <a:buSzPts val="7276"/>
            </a:pPr>
            <a:r>
              <a:rPr lang="nl-BE" sz="7276" b="1" dirty="0" err="1"/>
              <a:t>Contenu</a:t>
            </a:r>
            <a:r>
              <a:rPr lang="nl-BE" sz="7276" b="1" dirty="0"/>
              <a:t> </a:t>
            </a:r>
            <a:r>
              <a:rPr lang="nl-BE" sz="7276" b="1" dirty="0" err="1"/>
              <a:t>théorique</a:t>
            </a:r>
            <a:endParaRPr sz="7276" b="1" dirty="0"/>
          </a:p>
        </p:txBody>
      </p:sp>
      <p:grpSp>
        <p:nvGrpSpPr>
          <p:cNvPr id="146" name="Google Shape;146;p4"/>
          <p:cNvGrpSpPr/>
          <p:nvPr/>
        </p:nvGrpSpPr>
        <p:grpSpPr>
          <a:xfrm>
            <a:off x="17602963" y="2521870"/>
            <a:ext cx="876228" cy="1543298"/>
            <a:chOff x="0" y="-38100"/>
            <a:chExt cx="230776" cy="406465"/>
          </a:xfrm>
        </p:grpSpPr>
        <p:sp>
          <p:nvSpPr>
            <p:cNvPr id="147" name="Google Shape;147;p4"/>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48" name="Google Shape;148;p4"/>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9" name="Google Shape;149;p4"/>
          <p:cNvSpPr txBox="1"/>
          <p:nvPr/>
        </p:nvSpPr>
        <p:spPr>
          <a:xfrm>
            <a:off x="604984" y="8801100"/>
            <a:ext cx="12580073" cy="880241"/>
          </a:xfrm>
          <a:prstGeom prst="rect">
            <a:avLst/>
          </a:prstGeom>
          <a:noFill/>
          <a:ln>
            <a:noFill/>
          </a:ln>
        </p:spPr>
        <p:txBody>
          <a:bodyPr spcFirstLastPara="1" wrap="square" lIns="0" tIns="0" rIns="0" bIns="0" anchor="t" anchorCtr="0">
            <a:spAutoFit/>
          </a:bodyPr>
          <a:lstStyle/>
          <a:p>
            <a:pPr lvl="0">
              <a:lnSpc>
                <a:spcPct val="130431"/>
              </a:lnSpc>
              <a:buSzPts val="4400"/>
            </a:pPr>
            <a:r>
              <a:rPr lang="fr-FR" sz="4400" b="1" dirty="0"/>
              <a:t>Section 1 : Concepts clés et définitions</a:t>
            </a:r>
            <a:endParaRPr sz="4400" b="1" dirty="0"/>
          </a:p>
        </p:txBody>
      </p:sp>
      <p:sp>
        <p:nvSpPr>
          <p:cNvPr id="150" name="Google Shape;150;p4"/>
          <p:cNvSpPr txBox="1"/>
          <p:nvPr/>
        </p:nvSpPr>
        <p:spPr>
          <a:xfrm>
            <a:off x="1" y="5463886"/>
            <a:ext cx="4343400" cy="2005549"/>
          </a:xfrm>
          <a:prstGeom prst="rect">
            <a:avLst/>
          </a:prstGeom>
          <a:noFill/>
          <a:ln>
            <a:noFill/>
          </a:ln>
        </p:spPr>
        <p:txBody>
          <a:bodyPr spcFirstLastPara="1" wrap="square" lIns="0" tIns="0" rIns="0" bIns="0" anchor="t" anchorCtr="0">
            <a:spAutoFit/>
          </a:bodyPr>
          <a:lstStyle/>
          <a:p>
            <a:pPr lvl="0" algn="just">
              <a:lnSpc>
                <a:spcPct val="180750"/>
              </a:lnSpc>
              <a:buSzPts val="2400"/>
            </a:pPr>
            <a:r>
              <a:rPr lang="fr-FR" sz="2400" dirty="0"/>
              <a:t>Introduction à la santé du troupeau dans les systèmes régénératifs</a:t>
            </a:r>
            <a:endParaRPr sz="2400" dirty="0"/>
          </a:p>
        </p:txBody>
      </p:sp>
      <p:sp>
        <p:nvSpPr>
          <p:cNvPr id="151" name="Google Shape;151;p4"/>
          <p:cNvSpPr txBox="1"/>
          <p:nvPr/>
        </p:nvSpPr>
        <p:spPr>
          <a:xfrm>
            <a:off x="4419600" y="5486746"/>
            <a:ext cx="4419600" cy="2005549"/>
          </a:xfrm>
          <a:prstGeom prst="rect">
            <a:avLst/>
          </a:prstGeom>
          <a:noFill/>
          <a:ln>
            <a:noFill/>
          </a:ln>
        </p:spPr>
        <p:txBody>
          <a:bodyPr spcFirstLastPara="1" wrap="square" lIns="0" tIns="0" rIns="0" bIns="0" anchor="t" anchorCtr="0">
            <a:spAutoFit/>
          </a:bodyPr>
          <a:lstStyle/>
          <a:p>
            <a:pPr lvl="0" algn="ctr">
              <a:lnSpc>
                <a:spcPct val="180750"/>
              </a:lnSpc>
              <a:buSzPts val="2400"/>
            </a:pPr>
            <a:r>
              <a:rPr lang="fr-FR" sz="2400" dirty="0"/>
              <a:t>Reproduction</a:t>
            </a:r>
            <a:r>
              <a:rPr lang="fr-FR" dirty="0"/>
              <a:t> </a:t>
            </a:r>
            <a:r>
              <a:rPr lang="fr-FR" sz="2400" dirty="0"/>
              <a:t>et stratégies d'élevage pour un bétail en bonne santé</a:t>
            </a:r>
            <a:endParaRPr sz="2400" dirty="0"/>
          </a:p>
        </p:txBody>
      </p:sp>
      <p:sp>
        <p:nvSpPr>
          <p:cNvPr id="152" name="Google Shape;152;p4"/>
          <p:cNvSpPr txBox="1"/>
          <p:nvPr/>
        </p:nvSpPr>
        <p:spPr>
          <a:xfrm>
            <a:off x="8732523" y="5463885"/>
            <a:ext cx="4754878" cy="1337033"/>
          </a:xfrm>
          <a:prstGeom prst="rect">
            <a:avLst/>
          </a:prstGeom>
          <a:noFill/>
          <a:ln>
            <a:noFill/>
          </a:ln>
        </p:spPr>
        <p:txBody>
          <a:bodyPr spcFirstLastPara="1" wrap="square" lIns="0" tIns="0" rIns="0" bIns="0" anchor="t" anchorCtr="0">
            <a:spAutoFit/>
          </a:bodyPr>
          <a:lstStyle/>
          <a:p>
            <a:pPr lvl="0" algn="ctr">
              <a:lnSpc>
                <a:spcPct val="180750"/>
              </a:lnSpc>
              <a:buSzPts val="2400"/>
            </a:pPr>
            <a:r>
              <a:rPr lang="fr-FR" sz="2400" dirty="0"/>
              <a:t>Prévention</a:t>
            </a:r>
            <a:r>
              <a:rPr lang="fr-FR" dirty="0"/>
              <a:t> </a:t>
            </a:r>
            <a:r>
              <a:rPr lang="fr-FR" sz="2400" dirty="0"/>
              <a:t>et gestion des maladies en agriculture régénérative</a:t>
            </a:r>
            <a:endParaRPr sz="2400" dirty="0"/>
          </a:p>
        </p:txBody>
      </p:sp>
      <p:sp>
        <p:nvSpPr>
          <p:cNvPr id="153" name="Google Shape;153;p4"/>
          <p:cNvSpPr txBox="1"/>
          <p:nvPr/>
        </p:nvSpPr>
        <p:spPr>
          <a:xfrm>
            <a:off x="13447083" y="5441024"/>
            <a:ext cx="5004619" cy="2005549"/>
          </a:xfrm>
          <a:prstGeom prst="rect">
            <a:avLst/>
          </a:prstGeom>
          <a:noFill/>
          <a:ln>
            <a:noFill/>
          </a:ln>
        </p:spPr>
        <p:txBody>
          <a:bodyPr spcFirstLastPara="1" wrap="square" lIns="0" tIns="0" rIns="0" bIns="0" anchor="t" anchorCtr="0">
            <a:spAutoFit/>
          </a:bodyPr>
          <a:lstStyle/>
          <a:p>
            <a:pPr lvl="0" algn="ctr">
              <a:lnSpc>
                <a:spcPct val="180750"/>
              </a:lnSpc>
              <a:buSzPts val="2400"/>
            </a:pPr>
            <a:r>
              <a:rPr lang="fr-FR" sz="2400" dirty="0"/>
              <a:t>Pratiques</a:t>
            </a:r>
            <a:r>
              <a:rPr lang="fr-FR" dirty="0"/>
              <a:t> </a:t>
            </a:r>
            <a:r>
              <a:rPr lang="fr-FR" sz="2400" dirty="0"/>
              <a:t>de pâturage durable et clôtures virtuelles pour la gestion des troupeaux</a:t>
            </a:r>
            <a:endParaRPr sz="2400" dirty="0"/>
          </a:p>
        </p:txBody>
      </p:sp>
      <p:sp>
        <p:nvSpPr>
          <p:cNvPr id="154" name="Google Shape;154;p4"/>
          <p:cNvSpPr/>
          <p:nvPr/>
        </p:nvSpPr>
        <p:spPr>
          <a:xfrm>
            <a:off x="1524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1</a:t>
            </a:r>
            <a:endParaRPr sz="3600" b="0" i="0" u="none" strike="noStrike" cap="none">
              <a:solidFill>
                <a:schemeClr val="lt1"/>
              </a:solidFill>
              <a:latin typeface="Calibri"/>
              <a:ea typeface="Calibri"/>
              <a:cs typeface="Calibri"/>
              <a:sym typeface="Calibri"/>
            </a:endParaRPr>
          </a:p>
        </p:txBody>
      </p:sp>
      <p:sp>
        <p:nvSpPr>
          <p:cNvPr id="155" name="Google Shape;155;p4"/>
          <p:cNvSpPr/>
          <p:nvPr/>
        </p:nvSpPr>
        <p:spPr>
          <a:xfrm>
            <a:off x="4648200" y="211836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2</a:t>
            </a:r>
            <a:endParaRPr sz="3600" b="0" i="0" u="none" strike="noStrike" cap="none">
              <a:solidFill>
                <a:schemeClr val="lt1"/>
              </a:solidFill>
              <a:latin typeface="Calibri"/>
              <a:ea typeface="Calibri"/>
              <a:cs typeface="Calibri"/>
              <a:sym typeface="Calibri"/>
            </a:endParaRPr>
          </a:p>
        </p:txBody>
      </p:sp>
      <p:sp>
        <p:nvSpPr>
          <p:cNvPr id="156" name="Google Shape;156;p4"/>
          <p:cNvSpPr/>
          <p:nvPr/>
        </p:nvSpPr>
        <p:spPr>
          <a:xfrm>
            <a:off x="8991600" y="2141221"/>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3</a:t>
            </a:r>
            <a:endParaRPr sz="3600" b="0" i="0" u="none" strike="noStrike" cap="none">
              <a:solidFill>
                <a:schemeClr val="lt1"/>
              </a:solidFill>
              <a:latin typeface="Calibri"/>
              <a:ea typeface="Calibri"/>
              <a:cs typeface="Calibri"/>
              <a:sym typeface="Calibri"/>
            </a:endParaRPr>
          </a:p>
        </p:txBody>
      </p:sp>
      <p:sp>
        <p:nvSpPr>
          <p:cNvPr id="157" name="Google Shape;157;p4"/>
          <p:cNvSpPr/>
          <p:nvPr/>
        </p:nvSpPr>
        <p:spPr>
          <a:xfrm>
            <a:off x="13792200" y="2095500"/>
            <a:ext cx="3962400" cy="3138971"/>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4</a:t>
            </a:r>
            <a:endParaRPr sz="3600" b="0" i="0" u="none" strike="noStrike" cap="non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61"/>
        <p:cNvGrpSpPr/>
        <p:nvPr/>
      </p:nvGrpSpPr>
      <p:grpSpPr>
        <a:xfrm>
          <a:off x="0" y="0"/>
          <a:ext cx="0" cy="0"/>
          <a:chOff x="0" y="0"/>
          <a:chExt cx="0" cy="0"/>
        </a:xfrm>
      </p:grpSpPr>
      <p:grpSp>
        <p:nvGrpSpPr>
          <p:cNvPr id="162" name="Google Shape;162;p5"/>
          <p:cNvGrpSpPr/>
          <p:nvPr/>
        </p:nvGrpSpPr>
        <p:grpSpPr>
          <a:xfrm>
            <a:off x="0" y="8197609"/>
            <a:ext cx="18288000" cy="2089391"/>
            <a:chOff x="0" y="-38100"/>
            <a:chExt cx="4816593" cy="550292"/>
          </a:xfrm>
        </p:grpSpPr>
        <p:sp>
          <p:nvSpPr>
            <p:cNvPr id="163" name="Google Shape;163;p5"/>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64" name="Google Shape;164;p5"/>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5" name="Google Shape;165;p5"/>
          <p:cNvSpPr txBox="1"/>
          <p:nvPr/>
        </p:nvSpPr>
        <p:spPr>
          <a:xfrm>
            <a:off x="1028700" y="38100"/>
            <a:ext cx="15496174" cy="1564146"/>
          </a:xfrm>
          <a:prstGeom prst="rect">
            <a:avLst/>
          </a:prstGeom>
          <a:noFill/>
          <a:ln>
            <a:noFill/>
          </a:ln>
        </p:spPr>
        <p:txBody>
          <a:bodyPr spcFirstLastPara="1" wrap="square" lIns="0" tIns="0" rIns="0" bIns="0" anchor="t" anchorCtr="0">
            <a:spAutoFit/>
          </a:bodyPr>
          <a:lstStyle/>
          <a:p>
            <a:pPr lvl="0" algn="ctr">
              <a:lnSpc>
                <a:spcPct val="154333"/>
              </a:lnSpc>
              <a:buSzPts val="6600"/>
            </a:pPr>
            <a:r>
              <a:rPr lang="fr-FR" sz="6600" b="1" dirty="0">
                <a:solidFill>
                  <a:schemeClr val="dk1"/>
                </a:solidFill>
                <a:latin typeface="Calibri"/>
                <a:ea typeface="Calibri"/>
                <a:cs typeface="Calibri"/>
              </a:rPr>
              <a:t>Qu'est-ce que la santé du troupeau </a:t>
            </a:r>
            <a:r>
              <a:rPr lang="en-US" sz="6600" b="1" i="0" u="none" strike="noStrike" cap="none" dirty="0">
                <a:solidFill>
                  <a:schemeClr val="dk1"/>
                </a:solidFill>
                <a:latin typeface="Calibri"/>
                <a:ea typeface="Calibri"/>
                <a:cs typeface="Calibri"/>
                <a:sym typeface="Calibri"/>
              </a:rPr>
              <a:t>?</a:t>
            </a:r>
            <a:endParaRPr sz="6600" b="1" i="0" u="none" strike="noStrike" cap="none" dirty="0">
              <a:solidFill>
                <a:srgbClr val="000000"/>
              </a:solidFill>
              <a:latin typeface="Arial"/>
              <a:ea typeface="Arial"/>
              <a:cs typeface="Arial"/>
              <a:sym typeface="Arial"/>
            </a:endParaRPr>
          </a:p>
        </p:txBody>
      </p:sp>
      <p:grpSp>
        <p:nvGrpSpPr>
          <p:cNvPr id="166" name="Google Shape;166;p5"/>
          <p:cNvGrpSpPr/>
          <p:nvPr/>
        </p:nvGrpSpPr>
        <p:grpSpPr>
          <a:xfrm>
            <a:off x="17602963" y="2521870"/>
            <a:ext cx="876228" cy="1543298"/>
            <a:chOff x="0" y="-38100"/>
            <a:chExt cx="230776" cy="406465"/>
          </a:xfrm>
        </p:grpSpPr>
        <p:sp>
          <p:nvSpPr>
            <p:cNvPr id="167" name="Google Shape;167;p5"/>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68" name="Google Shape;168;p5"/>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9" name="Google Shape;169;p5"/>
          <p:cNvSpPr txBox="1"/>
          <p:nvPr/>
        </p:nvSpPr>
        <p:spPr>
          <a:xfrm>
            <a:off x="419863" y="1436736"/>
            <a:ext cx="17343120" cy="984885"/>
          </a:xfrm>
          <a:prstGeom prst="rect">
            <a:avLst/>
          </a:prstGeom>
          <a:noFill/>
          <a:ln>
            <a:noFill/>
          </a:ln>
        </p:spPr>
        <p:txBody>
          <a:bodyPr spcFirstLastPara="1" wrap="square" lIns="0" tIns="0" rIns="0" bIns="0" anchor="t" anchorCtr="0">
            <a:spAutoFit/>
          </a:bodyPr>
          <a:lstStyle/>
          <a:p>
            <a:pPr lvl="0" algn="just">
              <a:buSzPts val="3200"/>
            </a:pPr>
            <a:r>
              <a:rPr lang="fr-FR" sz="3200" dirty="0">
                <a:solidFill>
                  <a:schemeClr val="dk1"/>
                </a:solidFill>
                <a:latin typeface="Calibri"/>
                <a:ea typeface="Calibri"/>
                <a:cs typeface="Calibri"/>
              </a:rPr>
              <a:t>Fait référence aux pratiques</a:t>
            </a:r>
            <a:r>
              <a:rPr lang="fr-FR" dirty="0"/>
              <a:t> </a:t>
            </a:r>
            <a:r>
              <a:rPr lang="fr-FR" sz="3200" dirty="0">
                <a:solidFill>
                  <a:schemeClr val="dk1"/>
                </a:solidFill>
                <a:latin typeface="Calibri"/>
                <a:ea typeface="Calibri"/>
                <a:cs typeface="Calibri"/>
              </a:rPr>
              <a:t>de gestion globales visant à maintenir un groupe de bétail (un troupeau) en bonne santé, productif et bien soigné.</a:t>
            </a:r>
            <a:endParaRPr sz="3200" dirty="0">
              <a:solidFill>
                <a:schemeClr val="dk1"/>
              </a:solidFill>
              <a:latin typeface="Calibri"/>
              <a:ea typeface="Calibri"/>
              <a:cs typeface="Calibri"/>
            </a:endParaRPr>
          </a:p>
        </p:txBody>
      </p:sp>
      <p:sp>
        <p:nvSpPr>
          <p:cNvPr id="170" name="Google Shape;170;p5"/>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a:t>
            </a:r>
            <a:endParaRPr sz="2400" b="0" i="0" u="none" strike="noStrike" cap="none">
              <a:solidFill>
                <a:schemeClr val="lt1"/>
              </a:solidFill>
              <a:latin typeface="Calibri"/>
              <a:ea typeface="Calibri"/>
              <a:cs typeface="Calibri"/>
              <a:sym typeface="Calibri"/>
            </a:endParaRPr>
          </a:p>
        </p:txBody>
      </p:sp>
      <p:sp>
        <p:nvSpPr>
          <p:cNvPr id="171" name="Google Shape;171;p5"/>
          <p:cNvSpPr/>
          <p:nvPr/>
        </p:nvSpPr>
        <p:spPr>
          <a:xfrm>
            <a:off x="2819400" y="8342270"/>
            <a:ext cx="15095983" cy="20620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a:p>
            <a:pPr lvl="0">
              <a:buSzPts val="3200"/>
            </a:pPr>
            <a:r>
              <a:rPr lang="fr-FR" sz="3200" b="1" dirty="0">
                <a:solidFill>
                  <a:schemeClr val="dk1"/>
                </a:solidFill>
                <a:latin typeface="Calibri"/>
                <a:ea typeface="Calibri"/>
                <a:cs typeface="Calibri"/>
              </a:rPr>
              <a:t>Pourquoi</a:t>
            </a:r>
            <a:r>
              <a:rPr lang="fr-FR" dirty="0"/>
              <a:t> </a:t>
            </a:r>
            <a:r>
              <a:rPr lang="fr-FR" sz="3200" b="1" dirty="0">
                <a:solidFill>
                  <a:schemeClr val="dk1"/>
                </a:solidFill>
                <a:latin typeface="Calibri"/>
                <a:ea typeface="Calibri"/>
                <a:cs typeface="Calibri"/>
              </a:rPr>
              <a:t>c'est important </a:t>
            </a:r>
            <a:r>
              <a:rPr lang="fr-FR" sz="3200" dirty="0">
                <a:solidFill>
                  <a:schemeClr val="dk1"/>
                </a:solidFill>
                <a:latin typeface="Calibri"/>
                <a:ea typeface="Calibri"/>
                <a:cs typeface="Calibri"/>
              </a:rPr>
              <a:t>: Une bonne santé du troupeau conduit à des animaux plus sains et plus productifs, réduisant le besoin en antibiotiques et favorisant une agriculture durable et régénérative.</a:t>
            </a:r>
            <a:endParaRPr sz="3200" dirty="0">
              <a:solidFill>
                <a:schemeClr val="dk1"/>
              </a:solidFill>
              <a:latin typeface="Calibri"/>
              <a:ea typeface="Calibri"/>
              <a:cs typeface="Calibri"/>
            </a:endParaRPr>
          </a:p>
        </p:txBody>
      </p:sp>
      <p:sp>
        <p:nvSpPr>
          <p:cNvPr id="172" name="Google Shape;172;p5"/>
          <p:cNvSpPr/>
          <p:nvPr/>
        </p:nvSpPr>
        <p:spPr>
          <a:xfrm>
            <a:off x="7905136" y="2093724"/>
            <a:ext cx="6828504" cy="1077178"/>
          </a:xfrm>
          <a:prstGeom prst="rect">
            <a:avLst/>
          </a:prstGeom>
          <a:noFill/>
          <a:ln>
            <a:noFill/>
          </a:ln>
        </p:spPr>
        <p:txBody>
          <a:bodyPr spcFirstLastPara="1" wrap="square" lIns="91425" tIns="45700" rIns="91425" bIns="45700" anchor="t" anchorCtr="0">
            <a:spAutoFit/>
          </a:bodyPr>
          <a:lstStyle/>
          <a:p>
            <a:pPr lvl="0" algn="ctr">
              <a:lnSpc>
                <a:spcPct val="200000"/>
              </a:lnSpc>
              <a:buSzPts val="3200"/>
            </a:pPr>
            <a:r>
              <a:rPr lang="fr-FR" sz="3200" b="1" dirty="0">
                <a:solidFill>
                  <a:schemeClr val="dk1"/>
                </a:solidFill>
                <a:latin typeface="Calibri"/>
                <a:ea typeface="Calibri"/>
                <a:cs typeface="Calibri"/>
              </a:rPr>
              <a:t>Aspects clés de la santé du troupeau </a:t>
            </a:r>
            <a:r>
              <a:rPr lang="en-US" sz="3200" b="1" dirty="0">
                <a:solidFill>
                  <a:schemeClr val="dk1"/>
                </a:solidFill>
                <a:latin typeface="Calibri"/>
                <a:ea typeface="Calibri"/>
                <a:cs typeface="Calibri"/>
                <a:sym typeface="Calibri"/>
              </a:rPr>
              <a:t>:</a:t>
            </a:r>
            <a:endParaRPr sz="3200" b="1" dirty="0">
              <a:solidFill>
                <a:schemeClr val="dk1"/>
              </a:solidFill>
              <a:latin typeface="Calibri"/>
              <a:ea typeface="Calibri"/>
              <a:cs typeface="Calibri"/>
              <a:sym typeface="Calibri"/>
            </a:endParaRPr>
          </a:p>
        </p:txBody>
      </p:sp>
      <p:sp>
        <p:nvSpPr>
          <p:cNvPr id="173" name="Google Shape;173;p5"/>
          <p:cNvSpPr/>
          <p:nvPr/>
        </p:nvSpPr>
        <p:spPr>
          <a:xfrm>
            <a:off x="7063721" y="3569051"/>
            <a:ext cx="10102405" cy="1569620"/>
          </a:xfrm>
          <a:prstGeom prst="rect">
            <a:avLst/>
          </a:prstGeom>
          <a:noFill/>
          <a:ln>
            <a:noFill/>
          </a:ln>
        </p:spPr>
        <p:txBody>
          <a:bodyPr spcFirstLastPara="1" wrap="square" lIns="91425" tIns="45700" rIns="91425" bIns="45700" anchor="t" anchorCtr="0">
            <a:spAutoFit/>
          </a:bodyPr>
          <a:lstStyle/>
          <a:p>
            <a:pPr lvl="0" algn="just">
              <a:buSzPts val="3200"/>
            </a:pPr>
            <a:r>
              <a:rPr lang="fr-FR" sz="3200" b="1" dirty="0">
                <a:solidFill>
                  <a:schemeClr val="dk1"/>
                </a:solidFill>
                <a:latin typeface="Calibri"/>
                <a:ea typeface="Calibri"/>
                <a:cs typeface="Calibri"/>
              </a:rPr>
              <a:t>Soins préventifs </a:t>
            </a:r>
            <a:r>
              <a:rPr lang="fr-FR" dirty="0"/>
              <a:t>– </a:t>
            </a:r>
            <a:r>
              <a:rPr lang="fr-FR" sz="3200" dirty="0">
                <a:solidFill>
                  <a:schemeClr val="dk1"/>
                </a:solidFill>
                <a:latin typeface="Calibri"/>
                <a:ea typeface="Calibri"/>
                <a:cs typeface="Calibri"/>
              </a:rPr>
              <a:t>Vérifier régulièrement les animaux pour détecter des signes de maladie et s'assurer qu'ils sont vaccinés et bien nourris.</a:t>
            </a:r>
            <a:endParaRPr sz="3200" dirty="0">
              <a:solidFill>
                <a:schemeClr val="dk1"/>
              </a:solidFill>
              <a:latin typeface="Calibri"/>
              <a:ea typeface="Calibri"/>
              <a:cs typeface="Calibri"/>
            </a:endParaRPr>
          </a:p>
        </p:txBody>
      </p:sp>
      <p:sp>
        <p:nvSpPr>
          <p:cNvPr id="174" name="Google Shape;174;p5"/>
          <p:cNvSpPr/>
          <p:nvPr/>
        </p:nvSpPr>
        <p:spPr>
          <a:xfrm>
            <a:off x="7086600" y="5230799"/>
            <a:ext cx="10026147" cy="1077178"/>
          </a:xfrm>
          <a:prstGeom prst="rect">
            <a:avLst/>
          </a:prstGeom>
          <a:noFill/>
          <a:ln>
            <a:noFill/>
          </a:ln>
        </p:spPr>
        <p:txBody>
          <a:bodyPr spcFirstLastPara="1" wrap="square" lIns="91425" tIns="45700" rIns="91425" bIns="45700" anchor="t" anchorCtr="0">
            <a:spAutoFit/>
          </a:bodyPr>
          <a:lstStyle/>
          <a:p>
            <a:pPr lvl="0" algn="just">
              <a:buSzPts val="3200"/>
            </a:pPr>
            <a:r>
              <a:rPr lang="fr-FR" sz="3200" b="1" dirty="0">
                <a:solidFill>
                  <a:schemeClr val="dk1"/>
                </a:solidFill>
                <a:latin typeface="Calibri"/>
                <a:ea typeface="Calibri"/>
                <a:cs typeface="Calibri"/>
              </a:rPr>
              <a:t>Gestion des maladies </a:t>
            </a:r>
            <a:r>
              <a:rPr lang="fr-FR" sz="3200" dirty="0">
                <a:solidFill>
                  <a:schemeClr val="dk1"/>
                </a:solidFill>
                <a:latin typeface="Calibri"/>
                <a:ea typeface="Calibri"/>
                <a:cs typeface="Calibri"/>
              </a:rPr>
              <a:t>– Reconnaître et contrôler leur propagation au sein du troupeau</a:t>
            </a:r>
            <a:r>
              <a:rPr lang="fr-FR" dirty="0"/>
              <a:t>.</a:t>
            </a:r>
            <a:endParaRPr sz="1400" b="0" i="0" u="none" strike="noStrike" cap="none" dirty="0">
              <a:solidFill>
                <a:srgbClr val="000000"/>
              </a:solidFill>
              <a:latin typeface="Arial"/>
              <a:ea typeface="Arial"/>
              <a:cs typeface="Arial"/>
              <a:sym typeface="Arial"/>
            </a:endParaRPr>
          </a:p>
        </p:txBody>
      </p:sp>
      <p:sp>
        <p:nvSpPr>
          <p:cNvPr id="175" name="Google Shape;175;p5"/>
          <p:cNvSpPr/>
          <p:nvPr/>
        </p:nvSpPr>
        <p:spPr>
          <a:xfrm>
            <a:off x="7007176" y="6714970"/>
            <a:ext cx="10329291" cy="1569620"/>
          </a:xfrm>
          <a:prstGeom prst="rect">
            <a:avLst/>
          </a:prstGeom>
          <a:noFill/>
          <a:ln>
            <a:noFill/>
          </a:ln>
        </p:spPr>
        <p:txBody>
          <a:bodyPr spcFirstLastPara="1" wrap="square" lIns="91425" tIns="45700" rIns="91425" bIns="45700" anchor="t" anchorCtr="0">
            <a:spAutoFit/>
          </a:bodyPr>
          <a:lstStyle/>
          <a:p>
            <a:pPr lvl="0">
              <a:buSzPts val="3200"/>
            </a:pPr>
            <a:r>
              <a:rPr lang="fr-FR" sz="3200" b="1" dirty="0">
                <a:solidFill>
                  <a:schemeClr val="dk1"/>
                </a:solidFill>
                <a:latin typeface="Calibri"/>
                <a:ea typeface="Calibri"/>
                <a:cs typeface="Calibri"/>
              </a:rPr>
              <a:t>Nutrition </a:t>
            </a:r>
            <a:r>
              <a:rPr lang="fr-FR" dirty="0"/>
              <a:t>– </a:t>
            </a:r>
            <a:r>
              <a:rPr lang="fr-FR" sz="3200" dirty="0">
                <a:solidFill>
                  <a:schemeClr val="dk1"/>
                </a:solidFill>
                <a:latin typeface="Calibri"/>
                <a:ea typeface="Calibri"/>
                <a:cs typeface="Calibri"/>
              </a:rPr>
              <a:t>Fournir une alimentation équilibrée qui répond aux besoins spécifiques des animaux en matière de croissance, de reproduction et de santé.</a:t>
            </a:r>
            <a:endParaRPr sz="3200" dirty="0">
              <a:solidFill>
                <a:schemeClr val="dk1"/>
              </a:solidFill>
              <a:latin typeface="Calibri"/>
              <a:ea typeface="Calibri"/>
              <a:cs typeface="Calibri"/>
            </a:endParaRPr>
          </a:p>
        </p:txBody>
      </p:sp>
      <p:pic>
        <p:nvPicPr>
          <p:cNvPr id="176" name="Google Shape;176;p5"/>
          <p:cNvPicPr preferRelativeResize="0"/>
          <p:nvPr/>
        </p:nvPicPr>
        <p:blipFill rotWithShape="1">
          <a:blip r:embed="rId3">
            <a:alphaModFix/>
          </a:blip>
          <a:srcRect/>
          <a:stretch/>
        </p:blipFill>
        <p:spPr>
          <a:xfrm>
            <a:off x="76200" y="3136421"/>
            <a:ext cx="6659712" cy="44280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568"/>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180"/>
        <p:cNvGrpSpPr/>
        <p:nvPr/>
      </p:nvGrpSpPr>
      <p:grpSpPr>
        <a:xfrm>
          <a:off x="0" y="0"/>
          <a:ext cx="0" cy="0"/>
          <a:chOff x="0" y="0"/>
          <a:chExt cx="0" cy="0"/>
        </a:xfrm>
      </p:grpSpPr>
      <p:grpSp>
        <p:nvGrpSpPr>
          <p:cNvPr id="181" name="Google Shape;181;p6"/>
          <p:cNvGrpSpPr/>
          <p:nvPr/>
        </p:nvGrpSpPr>
        <p:grpSpPr>
          <a:xfrm>
            <a:off x="0" y="8197609"/>
            <a:ext cx="18288000" cy="2089391"/>
            <a:chOff x="0" y="-38100"/>
            <a:chExt cx="4816593" cy="550292"/>
          </a:xfrm>
        </p:grpSpPr>
        <p:sp>
          <p:nvSpPr>
            <p:cNvPr id="182" name="Google Shape;182;p6"/>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183" name="Google Shape;183;p6"/>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4" name="Google Shape;184;p6"/>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nl-BE" sz="4400" b="1" dirty="0" err="1">
                <a:solidFill>
                  <a:schemeClr val="dk1"/>
                </a:solidFill>
                <a:latin typeface="Calibri"/>
                <a:ea typeface="Calibri"/>
                <a:cs typeface="Calibri"/>
              </a:rPr>
              <a:t>Qu'est-ce</a:t>
            </a:r>
            <a:r>
              <a:rPr lang="nl-BE" dirty="0"/>
              <a:t> </a:t>
            </a:r>
            <a:r>
              <a:rPr lang="nl-BE" sz="4400" b="1" dirty="0">
                <a:solidFill>
                  <a:schemeClr val="dk1"/>
                </a:solidFill>
                <a:latin typeface="Calibri"/>
                <a:ea typeface="Calibri"/>
                <a:cs typeface="Calibri"/>
              </a:rPr>
              <a:t>que </a:t>
            </a:r>
            <a:r>
              <a:rPr lang="nl-BE" sz="4400" b="1" dirty="0" err="1">
                <a:solidFill>
                  <a:schemeClr val="dk1"/>
                </a:solidFill>
                <a:latin typeface="Calibri"/>
                <a:ea typeface="Calibri"/>
                <a:cs typeface="Calibri"/>
              </a:rPr>
              <a:t>l'agriculture</a:t>
            </a:r>
            <a:r>
              <a:rPr lang="nl-BE" sz="4400" b="1" dirty="0">
                <a:solidFill>
                  <a:schemeClr val="dk1"/>
                </a:solidFill>
                <a:latin typeface="Calibri"/>
                <a:ea typeface="Calibri"/>
                <a:cs typeface="Calibri"/>
              </a:rPr>
              <a:t> </a:t>
            </a:r>
            <a:r>
              <a:rPr lang="nl-BE" sz="4400" b="1" dirty="0" err="1">
                <a:solidFill>
                  <a:schemeClr val="dk1"/>
                </a:solidFill>
                <a:latin typeface="Calibri"/>
                <a:ea typeface="Calibri"/>
                <a:cs typeface="Calibri"/>
              </a:rPr>
              <a:t>régénérative</a:t>
            </a:r>
            <a:r>
              <a:rPr lang="en-US" sz="4400" b="1" i="0" u="none" strike="noStrike" cap="none" dirty="0">
                <a:solidFill>
                  <a:schemeClr val="dk1"/>
                </a:solidFill>
                <a:latin typeface="Calibri"/>
                <a:ea typeface="Calibri"/>
                <a:cs typeface="Calibri"/>
                <a:sym typeface="Calibri"/>
              </a:rPr>
              <a:t>?</a:t>
            </a:r>
            <a:endParaRPr sz="4400" b="1" i="0" u="none" strike="noStrike" cap="none" dirty="0">
              <a:solidFill>
                <a:srgbClr val="000000"/>
              </a:solidFill>
              <a:latin typeface="Arial"/>
              <a:ea typeface="Arial"/>
              <a:cs typeface="Arial"/>
              <a:sym typeface="Arial"/>
            </a:endParaRPr>
          </a:p>
        </p:txBody>
      </p:sp>
      <p:grpSp>
        <p:nvGrpSpPr>
          <p:cNvPr id="185" name="Google Shape;185;p6"/>
          <p:cNvGrpSpPr/>
          <p:nvPr/>
        </p:nvGrpSpPr>
        <p:grpSpPr>
          <a:xfrm>
            <a:off x="17602963" y="2521870"/>
            <a:ext cx="876228" cy="1543298"/>
            <a:chOff x="0" y="-38100"/>
            <a:chExt cx="230776" cy="406465"/>
          </a:xfrm>
        </p:grpSpPr>
        <p:sp>
          <p:nvSpPr>
            <p:cNvPr id="186" name="Google Shape;186;p6"/>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187" name="Google Shape;187;p6"/>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8" name="Google Shape;188;p6"/>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a:t>
            </a:r>
            <a:endParaRPr sz="2400" b="0" i="0" u="none" strike="noStrike" cap="none">
              <a:solidFill>
                <a:schemeClr val="lt1"/>
              </a:solidFill>
              <a:latin typeface="Calibri"/>
              <a:ea typeface="Calibri"/>
              <a:cs typeface="Calibri"/>
              <a:sym typeface="Calibri"/>
            </a:endParaRPr>
          </a:p>
        </p:txBody>
      </p:sp>
      <p:sp>
        <p:nvSpPr>
          <p:cNvPr id="189" name="Google Shape;189;p6"/>
          <p:cNvSpPr/>
          <p:nvPr/>
        </p:nvSpPr>
        <p:spPr>
          <a:xfrm>
            <a:off x="285750" y="1444652"/>
            <a:ext cx="17602200" cy="1077178"/>
          </a:xfrm>
          <a:prstGeom prst="rect">
            <a:avLst/>
          </a:prstGeom>
          <a:noFill/>
          <a:ln>
            <a:noFill/>
          </a:ln>
        </p:spPr>
        <p:txBody>
          <a:bodyPr spcFirstLastPara="1" wrap="square" lIns="91425" tIns="45700" rIns="91425" bIns="45700" anchor="t" anchorCtr="0">
            <a:spAutoFit/>
          </a:bodyPr>
          <a:lstStyle/>
          <a:p>
            <a:pPr lvl="0" algn="just">
              <a:buSzPts val="3200"/>
            </a:pPr>
            <a:r>
              <a:rPr lang="fr-FR" sz="3200" dirty="0">
                <a:solidFill>
                  <a:schemeClr val="dk1"/>
                </a:solidFill>
                <a:latin typeface="Calibri"/>
                <a:ea typeface="Calibri"/>
                <a:cs typeface="Calibri"/>
              </a:rPr>
              <a:t>Un</a:t>
            </a:r>
            <a:r>
              <a:rPr lang="fr-FR" dirty="0"/>
              <a:t> </a:t>
            </a:r>
            <a:r>
              <a:rPr lang="fr-FR" sz="3200" dirty="0">
                <a:solidFill>
                  <a:schemeClr val="dk1"/>
                </a:solidFill>
                <a:latin typeface="Calibri"/>
                <a:ea typeface="Calibri"/>
                <a:cs typeface="Calibri"/>
              </a:rPr>
              <a:t>système de principes et de pratiques agricoles visant à améliorer la santé des sols, la biodiversité et la résilience des écosystèmes tout en augmentant la productivité des cultures</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sp>
        <p:nvSpPr>
          <p:cNvPr id="190" name="Google Shape;190;p6"/>
          <p:cNvSpPr/>
          <p:nvPr/>
        </p:nvSpPr>
        <p:spPr>
          <a:xfrm>
            <a:off x="2834207" y="8703695"/>
            <a:ext cx="15206870" cy="1600398"/>
          </a:xfrm>
          <a:prstGeom prst="rect">
            <a:avLst/>
          </a:prstGeom>
          <a:noFill/>
          <a:ln>
            <a:noFill/>
          </a:ln>
        </p:spPr>
        <p:txBody>
          <a:bodyPr spcFirstLastPara="1" wrap="square" lIns="91425" tIns="45700" rIns="91425" bIns="45700" anchor="t" anchorCtr="0">
            <a:spAutoFit/>
          </a:bodyPr>
          <a:lstStyle/>
          <a:p>
            <a:pPr lvl="0">
              <a:buSzPts val="3200"/>
            </a:pPr>
            <a:r>
              <a:rPr lang="fr-FR" sz="3400" b="1" dirty="0">
                <a:solidFill>
                  <a:schemeClr val="dk1"/>
                </a:solidFill>
              </a:rPr>
              <a:t>Principes fondamentaux : </a:t>
            </a:r>
            <a:r>
              <a:rPr lang="fr-FR" sz="3200" dirty="0">
                <a:solidFill>
                  <a:schemeClr val="dk1"/>
                </a:solidFill>
                <a:latin typeface="Calibri"/>
                <a:ea typeface="Calibri"/>
                <a:cs typeface="Calibri"/>
              </a:rPr>
              <a:t>Les pratiques comprennent une perturbation minimale du sol, la rotation des cultures, le recours à des cultures de couverture et l'intégration du bétail afin d’imiter les écosystèmes naturels.</a:t>
            </a:r>
            <a:endParaRPr sz="3200" dirty="0">
              <a:solidFill>
                <a:schemeClr val="dk1"/>
              </a:solidFill>
              <a:latin typeface="Calibri"/>
              <a:ea typeface="Calibri"/>
              <a:cs typeface="Calibri"/>
              <a:sym typeface="Calibri"/>
            </a:endParaRPr>
          </a:p>
        </p:txBody>
      </p:sp>
      <p:sp>
        <p:nvSpPr>
          <p:cNvPr id="191" name="Google Shape;191;p6"/>
          <p:cNvSpPr txBox="1"/>
          <p:nvPr/>
        </p:nvSpPr>
        <p:spPr>
          <a:xfrm>
            <a:off x="3940792" y="3788993"/>
            <a:ext cx="8181111" cy="152924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Principer</a:t>
            </a:r>
            <a:endParaRPr sz="4400" b="0" i="0" u="none" strike="noStrike" cap="none">
              <a:solidFill>
                <a:schemeClr val="dk1"/>
              </a:solidFill>
              <a:latin typeface="Calibri"/>
              <a:ea typeface="Calibri"/>
              <a:cs typeface="Calibri"/>
              <a:sym typeface="Calibri"/>
            </a:endParaRPr>
          </a:p>
        </p:txBody>
      </p:sp>
      <p:cxnSp>
        <p:nvCxnSpPr>
          <p:cNvPr id="192" name="Google Shape;192;p6"/>
          <p:cNvCxnSpPr/>
          <p:nvPr/>
        </p:nvCxnSpPr>
        <p:spPr>
          <a:xfrm>
            <a:off x="2767449" y="5259588"/>
            <a:ext cx="0" cy="1162594"/>
          </a:xfrm>
          <a:prstGeom prst="straightConnector1">
            <a:avLst/>
          </a:prstGeom>
          <a:noFill/>
          <a:ln w="76200" cap="flat" cmpd="sng">
            <a:solidFill>
              <a:srgbClr val="E5B8B7"/>
            </a:solidFill>
            <a:prstDash val="solid"/>
            <a:round/>
            <a:headEnd type="none" w="sm" len="sm"/>
            <a:tailEnd type="none" w="sm" len="sm"/>
          </a:ln>
        </p:spPr>
      </p:cxnSp>
      <p:cxnSp>
        <p:nvCxnSpPr>
          <p:cNvPr id="193" name="Google Shape;193;p6"/>
          <p:cNvCxnSpPr/>
          <p:nvPr/>
        </p:nvCxnSpPr>
        <p:spPr>
          <a:xfrm>
            <a:off x="5767709" y="5273891"/>
            <a:ext cx="0" cy="2052000"/>
          </a:xfrm>
          <a:prstGeom prst="straightConnector1">
            <a:avLst/>
          </a:prstGeom>
          <a:noFill/>
          <a:ln w="76200" cap="flat" cmpd="sng">
            <a:solidFill>
              <a:srgbClr val="E5B8B7"/>
            </a:solidFill>
            <a:prstDash val="solid"/>
            <a:round/>
            <a:headEnd type="none" w="sm" len="sm"/>
            <a:tailEnd type="none" w="sm" len="sm"/>
          </a:ln>
        </p:spPr>
      </p:cxnSp>
      <p:cxnSp>
        <p:nvCxnSpPr>
          <p:cNvPr id="194" name="Google Shape;194;p6"/>
          <p:cNvCxnSpPr/>
          <p:nvPr/>
        </p:nvCxnSpPr>
        <p:spPr>
          <a:xfrm>
            <a:off x="8709600" y="5390353"/>
            <a:ext cx="0" cy="1162594"/>
          </a:xfrm>
          <a:prstGeom prst="straightConnector1">
            <a:avLst/>
          </a:prstGeom>
          <a:noFill/>
          <a:ln w="76200" cap="flat" cmpd="sng">
            <a:solidFill>
              <a:srgbClr val="E5B8B7"/>
            </a:solidFill>
            <a:prstDash val="solid"/>
            <a:round/>
            <a:headEnd type="none" w="sm" len="sm"/>
            <a:tailEnd type="none" w="sm" len="sm"/>
          </a:ln>
        </p:spPr>
      </p:cxnSp>
      <p:cxnSp>
        <p:nvCxnSpPr>
          <p:cNvPr id="195" name="Google Shape;195;p6"/>
          <p:cNvCxnSpPr/>
          <p:nvPr/>
        </p:nvCxnSpPr>
        <p:spPr>
          <a:xfrm>
            <a:off x="11502348" y="5377500"/>
            <a:ext cx="0" cy="2052000"/>
          </a:xfrm>
          <a:prstGeom prst="straightConnector1">
            <a:avLst/>
          </a:prstGeom>
          <a:noFill/>
          <a:ln w="76200" cap="flat" cmpd="sng">
            <a:solidFill>
              <a:srgbClr val="E5B8B7"/>
            </a:solidFill>
            <a:prstDash val="solid"/>
            <a:round/>
            <a:headEnd type="none" w="sm" len="sm"/>
            <a:tailEnd type="none" w="sm" len="sm"/>
          </a:ln>
        </p:spPr>
      </p:cxnSp>
      <p:cxnSp>
        <p:nvCxnSpPr>
          <p:cNvPr id="196" name="Google Shape;196;p6"/>
          <p:cNvCxnSpPr/>
          <p:nvPr/>
        </p:nvCxnSpPr>
        <p:spPr>
          <a:xfrm>
            <a:off x="14631460" y="5308381"/>
            <a:ext cx="0" cy="1162594"/>
          </a:xfrm>
          <a:prstGeom prst="straightConnector1">
            <a:avLst/>
          </a:prstGeom>
          <a:noFill/>
          <a:ln w="76200" cap="flat" cmpd="sng">
            <a:solidFill>
              <a:srgbClr val="E5B8B7"/>
            </a:solidFill>
            <a:prstDash val="solid"/>
            <a:round/>
            <a:headEnd type="none" w="sm" len="sm"/>
            <a:tailEnd type="none" w="sm" len="sm"/>
          </a:ln>
        </p:spPr>
      </p:cxnSp>
      <p:sp>
        <p:nvSpPr>
          <p:cNvPr id="197" name="Google Shape;197;p6"/>
          <p:cNvSpPr/>
          <p:nvPr/>
        </p:nvSpPr>
        <p:spPr>
          <a:xfrm>
            <a:off x="442210" y="6391105"/>
            <a:ext cx="4687378" cy="461624"/>
          </a:xfrm>
          <a:prstGeom prst="rect">
            <a:avLst/>
          </a:prstGeom>
          <a:noFill/>
          <a:ln>
            <a:noFill/>
          </a:ln>
        </p:spPr>
        <p:txBody>
          <a:bodyPr spcFirstLastPara="1" wrap="square" lIns="91425" tIns="45700" rIns="91425" bIns="45700" anchor="t" anchorCtr="0">
            <a:spAutoFit/>
          </a:bodyPr>
          <a:lstStyle/>
          <a:p>
            <a:pPr lvl="0" algn="ctr">
              <a:buSzPts val="2400"/>
            </a:pPr>
            <a:r>
              <a:rPr lang="fr-FR" sz="2400" b="1" dirty="0">
                <a:solidFill>
                  <a:schemeClr val="dk1"/>
                </a:solidFill>
                <a:latin typeface="Calibri"/>
                <a:ea typeface="Calibri"/>
                <a:cs typeface="Calibri"/>
              </a:rPr>
              <a:t>Minimiser</a:t>
            </a:r>
            <a:r>
              <a:rPr lang="fr-FR" dirty="0"/>
              <a:t> </a:t>
            </a:r>
            <a:r>
              <a:rPr lang="fr-FR" sz="2400" b="1" dirty="0">
                <a:solidFill>
                  <a:schemeClr val="dk1"/>
                </a:solidFill>
                <a:latin typeface="Calibri"/>
                <a:ea typeface="Calibri"/>
                <a:cs typeface="Calibri"/>
              </a:rPr>
              <a:t>la perturbation du sol</a:t>
            </a:r>
            <a:endParaRPr sz="2400" b="1" dirty="0">
              <a:solidFill>
                <a:schemeClr val="dk1"/>
              </a:solidFill>
              <a:latin typeface="Calibri"/>
              <a:ea typeface="Calibri"/>
              <a:cs typeface="Calibri"/>
              <a:sym typeface="Calibri"/>
            </a:endParaRPr>
          </a:p>
        </p:txBody>
      </p:sp>
      <p:sp>
        <p:nvSpPr>
          <p:cNvPr id="198" name="Google Shape;198;p6"/>
          <p:cNvSpPr/>
          <p:nvPr/>
        </p:nvSpPr>
        <p:spPr>
          <a:xfrm>
            <a:off x="4177251" y="7304608"/>
            <a:ext cx="3252350" cy="830956"/>
          </a:xfrm>
          <a:prstGeom prst="rect">
            <a:avLst/>
          </a:prstGeom>
          <a:noFill/>
          <a:ln>
            <a:noFill/>
          </a:ln>
        </p:spPr>
        <p:txBody>
          <a:bodyPr spcFirstLastPara="1" wrap="square" lIns="91425" tIns="45700" rIns="91425" bIns="45700" anchor="t" anchorCtr="0">
            <a:spAutoFit/>
          </a:bodyPr>
          <a:lstStyle/>
          <a:p>
            <a:pPr lvl="0" algn="ctr">
              <a:buSzPts val="2400"/>
            </a:pPr>
            <a:r>
              <a:rPr lang="fr-FR" sz="2400" b="1" dirty="0">
                <a:solidFill>
                  <a:schemeClr val="dk1"/>
                </a:solidFill>
                <a:latin typeface="Calibri"/>
                <a:ea typeface="Calibri"/>
                <a:cs typeface="Calibri"/>
              </a:rPr>
              <a:t>Cultures</a:t>
            </a:r>
            <a:r>
              <a:rPr lang="fr-FR" dirty="0"/>
              <a:t> </a:t>
            </a:r>
            <a:r>
              <a:rPr lang="fr-FR" sz="2400" b="1" dirty="0">
                <a:solidFill>
                  <a:schemeClr val="dk1"/>
                </a:solidFill>
                <a:latin typeface="Calibri"/>
                <a:ea typeface="Calibri"/>
                <a:cs typeface="Calibri"/>
              </a:rPr>
              <a:t>dans le sol toute l'année</a:t>
            </a:r>
            <a:endParaRPr sz="2400" b="1" dirty="0">
              <a:solidFill>
                <a:schemeClr val="dk1"/>
              </a:solidFill>
              <a:latin typeface="Calibri"/>
              <a:ea typeface="Calibri"/>
              <a:cs typeface="Calibri"/>
              <a:sym typeface="Calibri"/>
            </a:endParaRPr>
          </a:p>
        </p:txBody>
      </p:sp>
      <p:sp>
        <p:nvSpPr>
          <p:cNvPr id="199" name="Google Shape;199;p6"/>
          <p:cNvSpPr/>
          <p:nvPr/>
        </p:nvSpPr>
        <p:spPr>
          <a:xfrm>
            <a:off x="6629400" y="6522303"/>
            <a:ext cx="4137671" cy="830956"/>
          </a:xfrm>
          <a:prstGeom prst="rect">
            <a:avLst/>
          </a:prstGeom>
          <a:noFill/>
          <a:ln>
            <a:noFill/>
          </a:ln>
        </p:spPr>
        <p:txBody>
          <a:bodyPr spcFirstLastPara="1" wrap="square" lIns="91425" tIns="45700" rIns="91425" bIns="45700" anchor="t" anchorCtr="0">
            <a:spAutoFit/>
          </a:bodyPr>
          <a:lstStyle/>
          <a:p>
            <a:pPr lvl="0" algn="just">
              <a:buSzPts val="2400"/>
            </a:pPr>
            <a:r>
              <a:rPr lang="fr-FR" sz="2400" b="1" dirty="0">
                <a:solidFill>
                  <a:schemeClr val="dk1"/>
                </a:solidFill>
                <a:latin typeface="Calibri"/>
                <a:ea typeface="Calibri"/>
                <a:cs typeface="Calibri"/>
              </a:rPr>
              <a:t>Faire tourner différents types de cultures au fil du temps</a:t>
            </a:r>
            <a:endParaRPr sz="2400" b="1" dirty="0">
              <a:solidFill>
                <a:schemeClr val="dk1"/>
              </a:solidFill>
              <a:latin typeface="Calibri"/>
              <a:ea typeface="Calibri"/>
              <a:cs typeface="Calibri"/>
              <a:sym typeface="Calibri"/>
            </a:endParaRPr>
          </a:p>
        </p:txBody>
      </p:sp>
      <p:sp>
        <p:nvSpPr>
          <p:cNvPr id="200" name="Google Shape;200;p6"/>
          <p:cNvSpPr/>
          <p:nvPr/>
        </p:nvSpPr>
        <p:spPr>
          <a:xfrm>
            <a:off x="9951600" y="7344751"/>
            <a:ext cx="2949589" cy="830956"/>
          </a:xfrm>
          <a:prstGeom prst="rect">
            <a:avLst/>
          </a:prstGeom>
          <a:noFill/>
          <a:ln>
            <a:noFill/>
          </a:ln>
        </p:spPr>
        <p:txBody>
          <a:bodyPr spcFirstLastPara="1" wrap="square" lIns="91425" tIns="45700" rIns="91425" bIns="45700" anchor="t" anchorCtr="0">
            <a:spAutoFit/>
          </a:bodyPr>
          <a:lstStyle/>
          <a:p>
            <a:pPr lvl="0" algn="just">
              <a:buSzPts val="2400"/>
            </a:pPr>
            <a:r>
              <a:rPr lang="fr-FR" sz="2400" b="1" dirty="0">
                <a:solidFill>
                  <a:schemeClr val="dk1"/>
                </a:solidFill>
                <a:latin typeface="Calibri"/>
                <a:ea typeface="Calibri"/>
                <a:cs typeface="Calibri"/>
              </a:rPr>
              <a:t>Nutrition des cultures</a:t>
            </a:r>
            <a:r>
              <a:rPr lang="fr-FR" dirty="0"/>
              <a:t> </a:t>
            </a:r>
            <a:r>
              <a:rPr lang="fr-FR" sz="2400" b="1" dirty="0">
                <a:solidFill>
                  <a:schemeClr val="dk1"/>
                </a:solidFill>
                <a:latin typeface="Calibri"/>
                <a:ea typeface="Calibri"/>
                <a:cs typeface="Calibri"/>
              </a:rPr>
              <a:t>équilibrée et précise</a:t>
            </a:r>
            <a:endParaRPr sz="2400" b="1" dirty="0">
              <a:solidFill>
                <a:schemeClr val="dk1"/>
              </a:solidFill>
              <a:latin typeface="Calibri"/>
              <a:ea typeface="Calibri"/>
              <a:cs typeface="Calibri"/>
              <a:sym typeface="Calibri"/>
            </a:endParaRPr>
          </a:p>
        </p:txBody>
      </p:sp>
      <p:sp>
        <p:nvSpPr>
          <p:cNvPr id="201" name="Google Shape;201;p6"/>
          <p:cNvSpPr/>
          <p:nvPr/>
        </p:nvSpPr>
        <p:spPr>
          <a:xfrm>
            <a:off x="13333156" y="6586044"/>
            <a:ext cx="2596608" cy="1200288"/>
          </a:xfrm>
          <a:prstGeom prst="rect">
            <a:avLst/>
          </a:prstGeom>
          <a:noFill/>
          <a:ln>
            <a:noFill/>
          </a:ln>
        </p:spPr>
        <p:txBody>
          <a:bodyPr spcFirstLastPara="1" wrap="square" lIns="91425" tIns="45700" rIns="91425" bIns="45700" anchor="t" anchorCtr="0">
            <a:spAutoFit/>
          </a:bodyPr>
          <a:lstStyle/>
          <a:p>
            <a:pPr lvl="0" algn="ctr">
              <a:buSzPts val="2400"/>
            </a:pPr>
            <a:r>
              <a:rPr lang="fr-FR" sz="2400" b="1" dirty="0">
                <a:solidFill>
                  <a:schemeClr val="dk1"/>
                </a:solidFill>
                <a:latin typeface="Calibri"/>
                <a:ea typeface="Calibri"/>
                <a:cs typeface="Calibri"/>
              </a:rPr>
              <a:t>Intégrer le bétail chaque fois que possible</a:t>
            </a:r>
            <a:endParaRPr sz="2400" b="1" dirty="0">
              <a:solidFill>
                <a:schemeClr val="dk1"/>
              </a:solidFill>
              <a:latin typeface="Calibri"/>
              <a:ea typeface="Calibri"/>
              <a:cs typeface="Calibri"/>
            </a:endParaRPr>
          </a:p>
        </p:txBody>
      </p:sp>
      <p:sp>
        <p:nvSpPr>
          <p:cNvPr id="202" name="Google Shape;202;p6"/>
          <p:cNvSpPr/>
          <p:nvPr/>
        </p:nvSpPr>
        <p:spPr>
          <a:xfrm>
            <a:off x="1028700" y="3406163"/>
            <a:ext cx="15392400" cy="2434722"/>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p6"/>
          <p:cNvSpPr/>
          <p:nvPr/>
        </p:nvSpPr>
        <p:spPr>
          <a:xfrm rot="5400000">
            <a:off x="4856909" y="3288300"/>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04" name="Google Shape;204;p6" descr="The process of the growth of radish from seed to sprout on white ..."/>
          <p:cNvPicPr preferRelativeResize="0"/>
          <p:nvPr/>
        </p:nvPicPr>
        <p:blipFill rotWithShape="1">
          <a:blip r:embed="rId3">
            <a:alphaModFix/>
          </a:blip>
          <a:srcRect t="25070"/>
          <a:stretch/>
        </p:blipFill>
        <p:spPr>
          <a:xfrm>
            <a:off x="4973128" y="3840181"/>
            <a:ext cx="1313845" cy="1476000"/>
          </a:xfrm>
          <a:prstGeom prst="rect">
            <a:avLst/>
          </a:prstGeom>
          <a:noFill/>
          <a:ln>
            <a:noFill/>
          </a:ln>
        </p:spPr>
      </p:pic>
      <p:sp>
        <p:nvSpPr>
          <p:cNvPr id="205" name="Google Shape;205;p6"/>
          <p:cNvSpPr/>
          <p:nvPr/>
        </p:nvSpPr>
        <p:spPr>
          <a:xfrm rot="5400000">
            <a:off x="7799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06" name="Google Shape;206;p6" descr="Bakgrundsbilder : fält, odla, blomma, mat, producera, grönsak, beskära ..."/>
          <p:cNvPicPr preferRelativeResize="0"/>
          <p:nvPr/>
        </p:nvPicPr>
        <p:blipFill rotWithShape="1">
          <a:blip r:embed="rId4">
            <a:alphaModFix/>
          </a:blip>
          <a:srcRect/>
          <a:stretch/>
        </p:blipFill>
        <p:spPr>
          <a:xfrm>
            <a:off x="7566207" y="3797891"/>
            <a:ext cx="2218346" cy="1476000"/>
          </a:xfrm>
          <a:prstGeom prst="rect">
            <a:avLst/>
          </a:prstGeom>
          <a:noFill/>
          <a:ln>
            <a:noFill/>
          </a:ln>
        </p:spPr>
      </p:pic>
      <p:sp>
        <p:nvSpPr>
          <p:cNvPr id="207" name="Google Shape;207;p6"/>
          <p:cNvSpPr/>
          <p:nvPr/>
        </p:nvSpPr>
        <p:spPr>
          <a:xfrm rot="5400000">
            <a:off x="10654473"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p6"/>
          <p:cNvSpPr/>
          <p:nvPr/>
        </p:nvSpPr>
        <p:spPr>
          <a:xfrm rot="5400000">
            <a:off x="1885800" y="3303023"/>
            <a:ext cx="1821600"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p6"/>
          <p:cNvSpPr/>
          <p:nvPr/>
        </p:nvSpPr>
        <p:spPr>
          <a:xfrm rot="5400000">
            <a:off x="13697107" y="3303023"/>
            <a:ext cx="1820986" cy="2484000"/>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0" name="Google Shape;210;p6" descr="Anteckningar från studier och undervisning i biologi, kemi ..."/>
          <p:cNvPicPr preferRelativeResize="0"/>
          <p:nvPr/>
        </p:nvPicPr>
        <p:blipFill rotWithShape="1">
          <a:blip r:embed="rId5">
            <a:alphaModFix/>
          </a:blip>
          <a:srcRect l="10716" r="13736" b="5812"/>
          <a:stretch/>
        </p:blipFill>
        <p:spPr>
          <a:xfrm>
            <a:off x="10450022" y="3832381"/>
            <a:ext cx="2104653" cy="1476000"/>
          </a:xfrm>
          <a:prstGeom prst="rect">
            <a:avLst/>
          </a:prstGeom>
          <a:noFill/>
          <a:ln>
            <a:noFill/>
          </a:ln>
        </p:spPr>
      </p:pic>
      <p:pic>
        <p:nvPicPr>
          <p:cNvPr id="211" name="Google Shape;211;p6" descr="Ko Stut Boskap · Gratis foto på Pixabay"/>
          <p:cNvPicPr preferRelativeResize="0"/>
          <p:nvPr/>
        </p:nvPicPr>
        <p:blipFill rotWithShape="1">
          <a:blip r:embed="rId6">
            <a:alphaModFix/>
          </a:blip>
          <a:srcRect/>
          <a:stretch/>
        </p:blipFill>
        <p:spPr>
          <a:xfrm>
            <a:off x="13395653" y="3832381"/>
            <a:ext cx="2214000" cy="1476000"/>
          </a:xfrm>
          <a:prstGeom prst="rect">
            <a:avLst/>
          </a:prstGeom>
          <a:noFill/>
          <a:ln>
            <a:noFill/>
          </a:ln>
        </p:spPr>
      </p:pic>
      <p:pic>
        <p:nvPicPr>
          <p:cNvPr id="212" name="Google Shape;212;p6" descr="Datei:John Deere 8345 R.jpg – Wikipedia"/>
          <p:cNvPicPr preferRelativeResize="0"/>
          <p:nvPr/>
        </p:nvPicPr>
        <p:blipFill rotWithShape="1">
          <a:blip r:embed="rId7">
            <a:alphaModFix/>
          </a:blip>
          <a:srcRect/>
          <a:stretch/>
        </p:blipFill>
        <p:spPr>
          <a:xfrm>
            <a:off x="1600200" y="3804420"/>
            <a:ext cx="2334499" cy="1476000"/>
          </a:xfrm>
          <a:prstGeom prst="rect">
            <a:avLst/>
          </a:prstGeom>
          <a:noFill/>
          <a:ln>
            <a:noFill/>
          </a:ln>
        </p:spPr>
      </p:pic>
      <p:sp>
        <p:nvSpPr>
          <p:cNvPr id="213" name="Google Shape;213;p6"/>
          <p:cNvSpPr txBox="1"/>
          <p:nvPr/>
        </p:nvSpPr>
        <p:spPr>
          <a:xfrm>
            <a:off x="1068531" y="1858089"/>
            <a:ext cx="8181111" cy="1529246"/>
          </a:xfrm>
          <a:prstGeom prst="rect">
            <a:avLst/>
          </a:prstGeom>
          <a:noFill/>
          <a:ln>
            <a:noFill/>
          </a:ln>
        </p:spPr>
        <p:txBody>
          <a:bodyPr spcFirstLastPara="1" wrap="square" lIns="0" tIns="0" rIns="0" bIns="0" anchor="b" anchorCtr="0">
            <a:noAutofit/>
          </a:bodyPr>
          <a:lstStyle/>
          <a:p>
            <a:pPr marL="0" marR="0" lvl="0" indent="0" algn="l" rtl="0">
              <a:lnSpc>
                <a:spcPct val="105882"/>
              </a:lnSpc>
              <a:spcBef>
                <a:spcPts val="0"/>
              </a:spcBef>
              <a:spcAft>
                <a:spcPts val="0"/>
              </a:spcAft>
              <a:buClr>
                <a:schemeClr val="dk1"/>
              </a:buClr>
              <a:buSzPts val="3400"/>
              <a:buFont typeface="Arial"/>
              <a:buNone/>
            </a:pPr>
            <a:r>
              <a:rPr lang="en-US" sz="3400" b="1" i="0" u="none" strike="noStrike" cap="none" dirty="0">
                <a:solidFill>
                  <a:schemeClr val="dk1"/>
                </a:solidFill>
                <a:latin typeface="Arial"/>
                <a:ea typeface="Arial"/>
                <a:cs typeface="Arial"/>
                <a:sym typeface="Arial"/>
              </a:rPr>
              <a:t>Principles</a:t>
            </a:r>
            <a:endParaRPr sz="3400" b="1" i="0" u="none" strike="noStrike" cap="none" dirty="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17"/>
        <p:cNvGrpSpPr/>
        <p:nvPr/>
      </p:nvGrpSpPr>
      <p:grpSpPr>
        <a:xfrm>
          <a:off x="0" y="0"/>
          <a:ext cx="0" cy="0"/>
          <a:chOff x="0" y="0"/>
          <a:chExt cx="0" cy="0"/>
        </a:xfrm>
      </p:grpSpPr>
      <p:grpSp>
        <p:nvGrpSpPr>
          <p:cNvPr id="218" name="Google Shape;218;p7"/>
          <p:cNvGrpSpPr/>
          <p:nvPr/>
        </p:nvGrpSpPr>
        <p:grpSpPr>
          <a:xfrm>
            <a:off x="0" y="8197609"/>
            <a:ext cx="18288000" cy="2089391"/>
            <a:chOff x="0" y="-38100"/>
            <a:chExt cx="4816593" cy="550292"/>
          </a:xfrm>
        </p:grpSpPr>
        <p:sp>
          <p:nvSpPr>
            <p:cNvPr id="219" name="Google Shape;219;p7"/>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20" name="Google Shape;220;p7"/>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1" name="Google Shape;221;p7"/>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fr-FR" sz="4400" b="1" dirty="0">
                <a:solidFill>
                  <a:schemeClr val="dk1"/>
                </a:solidFill>
                <a:latin typeface="Calibri"/>
                <a:ea typeface="Calibri"/>
                <a:cs typeface="Calibri"/>
              </a:rPr>
              <a:t>Comment</a:t>
            </a:r>
            <a:r>
              <a:rPr lang="fr-FR" dirty="0"/>
              <a:t> </a:t>
            </a:r>
            <a:r>
              <a:rPr lang="fr-FR" sz="4400" b="1" dirty="0">
                <a:solidFill>
                  <a:schemeClr val="dk1"/>
                </a:solidFill>
                <a:latin typeface="Calibri"/>
                <a:ea typeface="Calibri"/>
                <a:cs typeface="Calibri"/>
              </a:rPr>
              <a:t>l'agriculture régénérative et la santé du bétail s'intègrent</a:t>
            </a:r>
            <a:r>
              <a:rPr lang="en-US" sz="4400" b="1" i="0" u="none" strike="noStrike" cap="none" dirty="0">
                <a:solidFill>
                  <a:schemeClr val="dk1"/>
                </a:solidFill>
                <a:latin typeface="Calibri"/>
                <a:ea typeface="Calibri"/>
                <a:cs typeface="Calibri"/>
                <a:sym typeface="Calibri"/>
              </a:rPr>
              <a:t>?</a:t>
            </a:r>
            <a:endParaRPr sz="4400" b="1" i="0" u="none" strike="noStrike" cap="none" dirty="0">
              <a:solidFill>
                <a:srgbClr val="000000"/>
              </a:solidFill>
              <a:latin typeface="Arial"/>
              <a:ea typeface="Arial"/>
              <a:cs typeface="Arial"/>
              <a:sym typeface="Arial"/>
            </a:endParaRPr>
          </a:p>
        </p:txBody>
      </p:sp>
      <p:grpSp>
        <p:nvGrpSpPr>
          <p:cNvPr id="222" name="Google Shape;222;p7"/>
          <p:cNvGrpSpPr/>
          <p:nvPr/>
        </p:nvGrpSpPr>
        <p:grpSpPr>
          <a:xfrm>
            <a:off x="17602963" y="2521870"/>
            <a:ext cx="876228" cy="1543298"/>
            <a:chOff x="0" y="-38100"/>
            <a:chExt cx="230776" cy="406465"/>
          </a:xfrm>
        </p:grpSpPr>
        <p:sp>
          <p:nvSpPr>
            <p:cNvPr id="223" name="Google Shape;223;p7"/>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224" name="Google Shape;224;p7"/>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5" name="Google Shape;225;p7"/>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a:t>
            </a:r>
            <a:endParaRPr sz="2400" b="0" i="0" u="none" strike="noStrike" cap="none">
              <a:solidFill>
                <a:schemeClr val="lt1"/>
              </a:solidFill>
              <a:latin typeface="Calibri"/>
              <a:ea typeface="Calibri"/>
              <a:cs typeface="Calibri"/>
              <a:sym typeface="Calibri"/>
            </a:endParaRPr>
          </a:p>
        </p:txBody>
      </p:sp>
      <p:sp>
        <p:nvSpPr>
          <p:cNvPr id="226" name="Google Shape;226;p7"/>
          <p:cNvSpPr/>
          <p:nvPr/>
        </p:nvSpPr>
        <p:spPr>
          <a:xfrm>
            <a:off x="6740949" y="4016795"/>
            <a:ext cx="11547047" cy="4493497"/>
          </a:xfrm>
          <a:prstGeom prst="rect">
            <a:avLst/>
          </a:prstGeom>
          <a:noFill/>
          <a:ln>
            <a:noFill/>
          </a:ln>
        </p:spPr>
        <p:txBody>
          <a:bodyPr spcFirstLastPara="1" wrap="square" lIns="91425" tIns="45700" rIns="91425" bIns="45700" anchor="t" anchorCtr="0">
            <a:spAutoFit/>
          </a:bodyPr>
          <a:lstStyle/>
          <a:p>
            <a:pPr lvl="0" algn="just">
              <a:buClr>
                <a:schemeClr val="dk1"/>
              </a:buClr>
              <a:buSzPts val="3200"/>
              <a:buFont typeface="Arial"/>
              <a:buChar char="•"/>
            </a:pPr>
            <a:r>
              <a:rPr lang="fr-FR" sz="2600" b="1" dirty="0">
                <a:solidFill>
                  <a:schemeClr val="dk1"/>
                </a:solidFill>
                <a:latin typeface="Calibri"/>
                <a:ea typeface="Calibri"/>
                <a:cs typeface="Calibri"/>
              </a:rPr>
              <a:t>Connexion avec la santé du sol :</a:t>
            </a:r>
            <a:r>
              <a:rPr lang="fr-FR" sz="2600" dirty="0"/>
              <a:t> </a:t>
            </a:r>
            <a:r>
              <a:rPr lang="fr-FR" sz="2600" dirty="0">
                <a:solidFill>
                  <a:schemeClr val="dk1"/>
                </a:solidFill>
                <a:latin typeface="Calibri"/>
                <a:ea typeface="Calibri"/>
                <a:cs typeface="Calibri"/>
              </a:rPr>
              <a:t>Les animaux peuvent contribuer à améliorer la santé du sol grâce à des comportements naturels tels que le pâturage et la fertilisation des terres.</a:t>
            </a:r>
            <a:endParaRPr sz="2600" dirty="0">
              <a:solidFill>
                <a:schemeClr val="dk1"/>
              </a:solidFill>
              <a:latin typeface="Calibri"/>
              <a:ea typeface="Calibri"/>
              <a:cs typeface="Calibri"/>
            </a:endParaRPr>
          </a:p>
          <a:p>
            <a:pPr lvl="0" algn="just">
              <a:spcBef>
                <a:spcPts val="1200"/>
              </a:spcBef>
              <a:buClr>
                <a:schemeClr val="dk1"/>
              </a:buClr>
              <a:buSzPts val="3200"/>
              <a:buFont typeface="Arial"/>
              <a:buChar char="•"/>
            </a:pPr>
            <a:r>
              <a:rPr lang="fr-FR" sz="2600" b="1" dirty="0">
                <a:solidFill>
                  <a:schemeClr val="dk1"/>
                </a:solidFill>
                <a:latin typeface="Calibri"/>
                <a:ea typeface="Calibri"/>
                <a:cs typeface="Calibri"/>
              </a:rPr>
              <a:t>Biodiversité : </a:t>
            </a:r>
            <a:r>
              <a:rPr lang="fr-FR" sz="2600" dirty="0">
                <a:solidFill>
                  <a:schemeClr val="dk1"/>
                </a:solidFill>
                <a:latin typeface="Calibri"/>
                <a:ea typeface="Calibri"/>
                <a:cs typeface="Calibri"/>
              </a:rPr>
              <a:t>Des animaux en bonne santé dans des systèmes régénératifs contribuent à un écosystème équilibré, soutenant une variété de plantes et d'animaux.</a:t>
            </a:r>
            <a:endParaRPr sz="2600" dirty="0">
              <a:solidFill>
                <a:schemeClr val="dk1"/>
              </a:solidFill>
              <a:latin typeface="Calibri"/>
              <a:ea typeface="Calibri"/>
              <a:cs typeface="Calibri"/>
            </a:endParaRPr>
          </a:p>
          <a:p>
            <a:pPr lvl="0" algn="just">
              <a:spcBef>
                <a:spcPts val="1200"/>
              </a:spcBef>
              <a:buClr>
                <a:schemeClr val="dk1"/>
              </a:buClr>
              <a:buSzPts val="3200"/>
              <a:buFont typeface="Arial"/>
              <a:buChar char="•"/>
            </a:pPr>
            <a:r>
              <a:rPr lang="fr-FR" sz="2600" b="1" dirty="0">
                <a:solidFill>
                  <a:schemeClr val="dk1"/>
                </a:solidFill>
                <a:latin typeface="Calibri"/>
                <a:ea typeface="Calibri"/>
                <a:cs typeface="Calibri"/>
              </a:rPr>
              <a:t>Réduction de l'utilisation de produits chimiques : </a:t>
            </a:r>
            <a:r>
              <a:rPr lang="fr-FR" sz="2600" dirty="0">
                <a:solidFill>
                  <a:schemeClr val="dk1"/>
                </a:solidFill>
                <a:latin typeface="Calibri"/>
                <a:ea typeface="Calibri"/>
                <a:cs typeface="Calibri"/>
              </a:rPr>
              <a:t>Des troupeaux en meilleure santé nécessitent moins d'antibiotiques et de produits chimiques, ce qui permet de maintenir les sols et les systèmes d'eau plus propres</a:t>
            </a:r>
            <a:r>
              <a:rPr lang="en-US" sz="2600" dirty="0">
                <a:solidFill>
                  <a:schemeClr val="dk1"/>
                </a:solidFill>
                <a:latin typeface="Calibri"/>
                <a:ea typeface="Calibri"/>
                <a:cs typeface="Calibri"/>
                <a:sym typeface="Calibri"/>
              </a:rPr>
              <a:t>.</a:t>
            </a:r>
            <a:endParaRPr sz="2600" dirty="0">
              <a:solidFill>
                <a:schemeClr val="dk1"/>
              </a:solidFill>
              <a:latin typeface="Calibri"/>
              <a:ea typeface="Calibri"/>
              <a:cs typeface="Calibri"/>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p:txBody>
      </p:sp>
      <p:sp>
        <p:nvSpPr>
          <p:cNvPr id="227" name="Google Shape;227;p7"/>
          <p:cNvSpPr/>
          <p:nvPr/>
        </p:nvSpPr>
        <p:spPr>
          <a:xfrm>
            <a:off x="3048761" y="8703695"/>
            <a:ext cx="14630400" cy="1569620"/>
          </a:xfrm>
          <a:prstGeom prst="rect">
            <a:avLst/>
          </a:prstGeom>
          <a:noFill/>
          <a:ln>
            <a:noFill/>
          </a:ln>
        </p:spPr>
        <p:txBody>
          <a:bodyPr spcFirstLastPara="1" wrap="square" lIns="91425" tIns="45700" rIns="91425" bIns="45700" anchor="t" anchorCtr="0">
            <a:spAutoFit/>
          </a:bodyPr>
          <a:lstStyle/>
          <a:p>
            <a:pPr lvl="0" algn="just">
              <a:buSzPts val="3200"/>
            </a:pPr>
            <a:r>
              <a:rPr lang="fr-FR" sz="3200" b="1" dirty="0">
                <a:solidFill>
                  <a:schemeClr val="dk1"/>
                </a:solidFill>
                <a:latin typeface="Calibri"/>
                <a:ea typeface="Calibri"/>
                <a:cs typeface="Calibri"/>
              </a:rPr>
              <a:t>Objectif </a:t>
            </a:r>
            <a:r>
              <a:rPr lang="fr-FR" sz="3200" dirty="0">
                <a:solidFill>
                  <a:schemeClr val="dk1"/>
                </a:solidFill>
                <a:latin typeface="Calibri"/>
                <a:ea typeface="Calibri"/>
                <a:cs typeface="Calibri"/>
              </a:rPr>
              <a:t>: Créer un système agricole où des animaux en bonne santé contribuent à maintenir des sols et des écosystèmes sains, rendant l'agriculture plus résiliente et durable</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p:txBody>
      </p:sp>
      <p:sp>
        <p:nvSpPr>
          <p:cNvPr id="228" name="Google Shape;228;p7"/>
          <p:cNvSpPr/>
          <p:nvPr/>
        </p:nvSpPr>
        <p:spPr>
          <a:xfrm>
            <a:off x="152400" y="1611259"/>
            <a:ext cx="17920208" cy="1846619"/>
          </a:xfrm>
          <a:prstGeom prst="rect">
            <a:avLst/>
          </a:prstGeom>
          <a:noFill/>
          <a:ln>
            <a:noFill/>
          </a:ln>
        </p:spPr>
        <p:txBody>
          <a:bodyPr spcFirstLastPara="1" wrap="square" lIns="91425" tIns="45700" rIns="91425" bIns="45700" anchor="t" anchorCtr="0">
            <a:spAutoFit/>
          </a:bodyPr>
          <a:lstStyle/>
          <a:p>
            <a:pPr lvl="0">
              <a:buSzPts val="3200"/>
            </a:pPr>
            <a:r>
              <a:rPr lang="fr-FR" sz="3200" dirty="0">
                <a:solidFill>
                  <a:schemeClr val="dk1"/>
                </a:solidFill>
                <a:latin typeface="Calibri"/>
                <a:ea typeface="Calibri"/>
                <a:cs typeface="Calibri"/>
              </a:rPr>
              <a:t>L'agriculture</a:t>
            </a:r>
            <a:r>
              <a:rPr lang="fr-FR" dirty="0"/>
              <a:t> </a:t>
            </a:r>
            <a:r>
              <a:rPr lang="fr-FR" sz="3200" dirty="0">
                <a:solidFill>
                  <a:schemeClr val="dk1"/>
                </a:solidFill>
                <a:latin typeface="Calibri"/>
                <a:ea typeface="Calibri"/>
                <a:cs typeface="Calibri"/>
              </a:rPr>
              <a:t>régénérative est une approche durable de l'agriculture qui se concentre sur l'amélioration de la santé des sols, l'augmentation de la biodiversité et le renforcement de la résilience des écosystèmes</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lvl="0" algn="ctr">
              <a:buSzPts val="3200"/>
            </a:pPr>
            <a:r>
              <a:rPr lang="fr-FR" sz="3200" b="1" dirty="0">
                <a:solidFill>
                  <a:schemeClr val="dk1"/>
                </a:solidFill>
                <a:latin typeface="Calibri"/>
                <a:ea typeface="Calibri"/>
                <a:cs typeface="Calibri"/>
              </a:rPr>
              <a:t>Santé</a:t>
            </a:r>
            <a:r>
              <a:rPr lang="fr-FR" dirty="0"/>
              <a:t> </a:t>
            </a:r>
            <a:r>
              <a:rPr lang="fr-FR" sz="3200" b="1" dirty="0">
                <a:solidFill>
                  <a:schemeClr val="dk1"/>
                </a:solidFill>
                <a:latin typeface="Calibri"/>
                <a:ea typeface="Calibri"/>
                <a:cs typeface="Calibri"/>
              </a:rPr>
              <a:t>du troupeau dans les systèmes régénératifs </a:t>
            </a:r>
            <a:r>
              <a:rPr lang="en-US" sz="3200" b="1" i="0" u="none" strike="noStrike" cap="none" dirty="0">
                <a:solidFill>
                  <a:schemeClr val="dk1"/>
                </a:solidFill>
                <a:latin typeface="Calibri"/>
                <a:ea typeface="Calibri"/>
                <a:cs typeface="Calibri"/>
                <a:sym typeface="Calibri"/>
              </a:rPr>
              <a:t>:</a:t>
            </a:r>
            <a:endParaRPr sz="3200" b="0" i="0" u="none" strike="noStrike" cap="none" dirty="0">
              <a:solidFill>
                <a:schemeClr val="dk1"/>
              </a:solidFill>
              <a:latin typeface="Calibri"/>
              <a:ea typeface="Calibri"/>
              <a:cs typeface="Calibri"/>
              <a:sym typeface="Calibri"/>
            </a:endParaRPr>
          </a:p>
        </p:txBody>
      </p:sp>
      <p:pic>
        <p:nvPicPr>
          <p:cNvPr id="229" name="Google Shape;229;p7"/>
          <p:cNvPicPr preferRelativeResize="0"/>
          <p:nvPr/>
        </p:nvPicPr>
        <p:blipFill rotWithShape="1">
          <a:blip r:embed="rId3">
            <a:alphaModFix/>
          </a:blip>
          <a:srcRect/>
          <a:stretch/>
        </p:blipFill>
        <p:spPr>
          <a:xfrm>
            <a:off x="76200" y="3314700"/>
            <a:ext cx="6449361" cy="43920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568"/>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33"/>
        <p:cNvGrpSpPr/>
        <p:nvPr/>
      </p:nvGrpSpPr>
      <p:grpSpPr>
        <a:xfrm>
          <a:off x="0" y="0"/>
          <a:ext cx="0" cy="0"/>
          <a:chOff x="0" y="0"/>
          <a:chExt cx="0" cy="0"/>
        </a:xfrm>
      </p:grpSpPr>
      <p:grpSp>
        <p:nvGrpSpPr>
          <p:cNvPr id="234" name="Google Shape;234;p8"/>
          <p:cNvGrpSpPr/>
          <p:nvPr/>
        </p:nvGrpSpPr>
        <p:grpSpPr>
          <a:xfrm>
            <a:off x="0" y="8197609"/>
            <a:ext cx="18288000" cy="2089391"/>
            <a:chOff x="0" y="-38100"/>
            <a:chExt cx="4816593" cy="550292"/>
          </a:xfrm>
        </p:grpSpPr>
        <p:sp>
          <p:nvSpPr>
            <p:cNvPr id="235" name="Google Shape;235;p8"/>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36" name="Google Shape;236;p8"/>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7" name="Google Shape;237;p8"/>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fr-FR" sz="4400" b="1" dirty="0">
                <a:solidFill>
                  <a:schemeClr val="dk1"/>
                </a:solidFill>
                <a:latin typeface="Calibri"/>
                <a:ea typeface="Calibri"/>
                <a:cs typeface="Calibri"/>
              </a:rPr>
              <a:t>Stratégies</a:t>
            </a:r>
            <a:r>
              <a:rPr lang="fr-FR" dirty="0"/>
              <a:t> </a:t>
            </a:r>
            <a:r>
              <a:rPr lang="fr-FR" sz="4400" b="1" dirty="0">
                <a:solidFill>
                  <a:schemeClr val="dk1"/>
                </a:solidFill>
                <a:latin typeface="Calibri"/>
                <a:ea typeface="Calibri"/>
                <a:cs typeface="Calibri"/>
              </a:rPr>
              <a:t>clés</a:t>
            </a:r>
            <a:r>
              <a:rPr lang="fr-FR" dirty="0"/>
              <a:t> </a:t>
            </a:r>
            <a:r>
              <a:rPr lang="fr-FR" sz="4400" b="1" dirty="0">
                <a:solidFill>
                  <a:schemeClr val="dk1"/>
                </a:solidFill>
                <a:latin typeface="Calibri"/>
                <a:ea typeface="Calibri"/>
                <a:cs typeface="Calibri"/>
              </a:rPr>
              <a:t>pour</a:t>
            </a:r>
            <a:r>
              <a:rPr lang="fr-FR" dirty="0"/>
              <a:t> </a:t>
            </a:r>
            <a:r>
              <a:rPr lang="fr-FR" sz="4400" b="1" dirty="0">
                <a:solidFill>
                  <a:schemeClr val="dk1"/>
                </a:solidFill>
                <a:latin typeface="Calibri"/>
                <a:ea typeface="Calibri"/>
                <a:cs typeface="Calibri"/>
              </a:rPr>
              <a:t>la prévention des maladies</a:t>
            </a:r>
            <a:endParaRPr sz="4400" b="1" dirty="0">
              <a:solidFill>
                <a:schemeClr val="dk1"/>
              </a:solidFill>
              <a:latin typeface="Calibri"/>
              <a:ea typeface="Calibri"/>
              <a:cs typeface="Calibri"/>
            </a:endParaRPr>
          </a:p>
        </p:txBody>
      </p:sp>
      <p:grpSp>
        <p:nvGrpSpPr>
          <p:cNvPr id="238" name="Google Shape;238;p8"/>
          <p:cNvGrpSpPr/>
          <p:nvPr/>
        </p:nvGrpSpPr>
        <p:grpSpPr>
          <a:xfrm>
            <a:off x="17602963" y="2521870"/>
            <a:ext cx="876228" cy="1543298"/>
            <a:chOff x="0" y="-38100"/>
            <a:chExt cx="230776" cy="406465"/>
          </a:xfrm>
        </p:grpSpPr>
        <p:sp>
          <p:nvSpPr>
            <p:cNvPr id="239" name="Google Shape;239;p8"/>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240" name="Google Shape;240;p8"/>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1" name="Google Shape;241;p8"/>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3</a:t>
            </a:r>
            <a:endParaRPr sz="2400" b="0" i="0" u="none" strike="noStrike" cap="none">
              <a:solidFill>
                <a:schemeClr val="lt1"/>
              </a:solidFill>
              <a:latin typeface="Calibri"/>
              <a:ea typeface="Calibri"/>
              <a:cs typeface="Calibri"/>
              <a:sym typeface="Calibri"/>
            </a:endParaRPr>
          </a:p>
        </p:txBody>
      </p:sp>
      <p:sp>
        <p:nvSpPr>
          <p:cNvPr id="242" name="Google Shape;242;p8"/>
          <p:cNvSpPr/>
          <p:nvPr/>
        </p:nvSpPr>
        <p:spPr>
          <a:xfrm>
            <a:off x="228600" y="1485900"/>
            <a:ext cx="17678400" cy="5632271"/>
          </a:xfrm>
          <a:prstGeom prst="rect">
            <a:avLst/>
          </a:prstGeom>
          <a:noFill/>
          <a:ln>
            <a:noFill/>
          </a:ln>
        </p:spPr>
        <p:txBody>
          <a:bodyPr spcFirstLastPara="1" wrap="square" lIns="91425" tIns="45700" rIns="91425" bIns="45700" anchor="t" anchorCtr="0">
            <a:spAutoFit/>
          </a:bodyPr>
          <a:lstStyle/>
          <a:p>
            <a:pPr marL="514350" lvl="0" indent="-514350">
              <a:buClr>
                <a:schemeClr val="dk1"/>
              </a:buClr>
              <a:buSzPts val="3200"/>
              <a:buFont typeface="Calibri"/>
              <a:buAutoNum type="arabicPeriod"/>
            </a:pPr>
            <a:r>
              <a:rPr lang="fr-FR" sz="3200" b="1" dirty="0">
                <a:solidFill>
                  <a:schemeClr val="dk1"/>
                </a:solidFill>
                <a:latin typeface="Calibri"/>
                <a:ea typeface="Calibri"/>
                <a:cs typeface="Calibri"/>
              </a:rPr>
              <a:t>Bonne nutrition </a:t>
            </a:r>
            <a:r>
              <a:rPr lang="fr-FR" sz="3200" dirty="0">
                <a:solidFill>
                  <a:schemeClr val="dk1"/>
                </a:solidFill>
                <a:latin typeface="Calibri"/>
                <a:ea typeface="Calibri"/>
                <a:cs typeface="Calibri"/>
              </a:rPr>
              <a:t>: Fournir des régimes équilibrés et naturels renforce le système immunitaire des animaux, les rendant moins susceptibles de tomber malades</a:t>
            </a:r>
            <a:r>
              <a:rPr lang="en-US" sz="32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514350" lvl="0" indent="-514350">
              <a:spcBef>
                <a:spcPts val="1200"/>
              </a:spcBef>
              <a:buClr>
                <a:schemeClr val="dk1"/>
              </a:buClr>
              <a:buSzPts val="3200"/>
              <a:buFont typeface="Calibri"/>
              <a:buAutoNum type="arabicPeriod"/>
            </a:pPr>
            <a:r>
              <a:rPr lang="fr-FR" sz="3200" b="1" dirty="0">
                <a:solidFill>
                  <a:schemeClr val="dk1"/>
                </a:solidFill>
                <a:latin typeface="Calibri"/>
                <a:ea typeface="Calibri"/>
                <a:cs typeface="Calibri"/>
              </a:rPr>
              <a:t>Environnements</a:t>
            </a:r>
            <a:r>
              <a:rPr lang="fr-FR" dirty="0"/>
              <a:t> </a:t>
            </a:r>
            <a:r>
              <a:rPr lang="fr-FR" sz="3200" b="1" dirty="0">
                <a:solidFill>
                  <a:schemeClr val="dk1"/>
                </a:solidFill>
                <a:latin typeface="Calibri"/>
                <a:ea typeface="Calibri"/>
                <a:cs typeface="Calibri"/>
              </a:rPr>
              <a:t>de vie propres : </a:t>
            </a:r>
            <a:r>
              <a:rPr lang="fr-FR" sz="3200" dirty="0">
                <a:solidFill>
                  <a:schemeClr val="dk1"/>
                </a:solidFill>
                <a:latin typeface="Calibri"/>
                <a:ea typeface="Calibri"/>
                <a:cs typeface="Calibri"/>
              </a:rPr>
              <a:t>Nettoyer et assainir régulièrement les habitats des animaux aide à prévenir la propagation de bactéries et de parasites susceptibles de provoquer des maladies.</a:t>
            </a:r>
            <a:endParaRPr sz="3200" dirty="0">
              <a:solidFill>
                <a:schemeClr val="dk1"/>
              </a:solidFill>
              <a:latin typeface="Calibri"/>
              <a:ea typeface="Calibri"/>
              <a:cs typeface="Calibri"/>
            </a:endParaRPr>
          </a:p>
          <a:p>
            <a:pPr marL="514350" lvl="0" indent="-514350">
              <a:spcBef>
                <a:spcPts val="1200"/>
              </a:spcBef>
              <a:buClr>
                <a:schemeClr val="dk1"/>
              </a:buClr>
              <a:buSzPts val="3200"/>
              <a:buFont typeface="Calibri"/>
              <a:buAutoNum type="arabicPeriod"/>
            </a:pPr>
            <a:r>
              <a:rPr lang="fr-FR" sz="3200" b="1" dirty="0">
                <a:solidFill>
                  <a:schemeClr val="dk1"/>
                </a:solidFill>
                <a:latin typeface="Calibri"/>
                <a:ea typeface="Calibri"/>
                <a:cs typeface="Calibri"/>
              </a:rPr>
              <a:t>Pâturage tournant : </a:t>
            </a:r>
            <a:r>
              <a:rPr lang="fr-FR" sz="3200" dirty="0">
                <a:solidFill>
                  <a:schemeClr val="dk1"/>
                </a:solidFill>
                <a:latin typeface="Calibri"/>
                <a:ea typeface="Calibri"/>
                <a:cs typeface="Calibri"/>
              </a:rPr>
              <a:t>Déplacer les animaux vers de nouvelles zones de pâturage réduit l'accumulation de parasites dans le sol, ce qui réduit ainsi le risque d'infection.</a:t>
            </a:r>
            <a:endParaRPr sz="3200" dirty="0">
              <a:solidFill>
                <a:schemeClr val="dk1"/>
              </a:solidFill>
              <a:latin typeface="Calibri"/>
              <a:ea typeface="Calibri"/>
              <a:cs typeface="Calibri"/>
            </a:endParaRPr>
          </a:p>
          <a:p>
            <a:pPr marL="514350" lvl="0" indent="-514350">
              <a:spcBef>
                <a:spcPts val="1200"/>
              </a:spcBef>
              <a:buClr>
                <a:schemeClr val="dk1"/>
              </a:buClr>
              <a:buSzPts val="3200"/>
              <a:buFont typeface="Calibri"/>
              <a:buAutoNum type="arabicPeriod"/>
            </a:pPr>
            <a:r>
              <a:rPr lang="fr-FR" sz="3200" b="1" dirty="0">
                <a:solidFill>
                  <a:schemeClr val="dk1"/>
                </a:solidFill>
                <a:latin typeface="Calibri"/>
                <a:ea typeface="Calibri"/>
                <a:cs typeface="Calibri"/>
              </a:rPr>
              <a:t>Réduire le stress : </a:t>
            </a:r>
            <a:r>
              <a:rPr lang="fr-FR" sz="3200" dirty="0">
                <a:solidFill>
                  <a:schemeClr val="dk1"/>
                </a:solidFill>
                <a:latin typeface="Calibri"/>
                <a:ea typeface="Calibri"/>
                <a:cs typeface="Calibri"/>
              </a:rPr>
              <a:t>Réduire le stress des animaux — en évitant la surpopulation, en manipulant les animaux calmement et en leur donnant de l'espace pour se déplacer — aide à maintenir la force de leur système immunitaire</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marL="0" marR="0" lvl="0" indent="0" algn="l" rtl="0">
              <a:lnSpc>
                <a:spcPct val="100000"/>
              </a:lnSpc>
              <a:spcBef>
                <a:spcPts val="120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46"/>
        <p:cNvGrpSpPr/>
        <p:nvPr/>
      </p:nvGrpSpPr>
      <p:grpSpPr>
        <a:xfrm>
          <a:off x="0" y="0"/>
          <a:ext cx="0" cy="0"/>
          <a:chOff x="0" y="0"/>
          <a:chExt cx="0" cy="0"/>
        </a:xfrm>
      </p:grpSpPr>
      <p:grpSp>
        <p:nvGrpSpPr>
          <p:cNvPr id="247" name="Google Shape;247;p9"/>
          <p:cNvGrpSpPr/>
          <p:nvPr/>
        </p:nvGrpSpPr>
        <p:grpSpPr>
          <a:xfrm>
            <a:off x="0" y="8197609"/>
            <a:ext cx="18288000" cy="2089391"/>
            <a:chOff x="0" y="-38100"/>
            <a:chExt cx="4816593" cy="550292"/>
          </a:xfrm>
        </p:grpSpPr>
        <p:sp>
          <p:nvSpPr>
            <p:cNvPr id="248" name="Google Shape;248;p9"/>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49" name="Google Shape;249;p9"/>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83093"/>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grpSp>
      <p:sp>
        <p:nvSpPr>
          <p:cNvPr id="250" name="Google Shape;250;p9"/>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fr-FR" sz="4400" b="1" dirty="0">
                <a:solidFill>
                  <a:schemeClr val="dk1"/>
                </a:solidFill>
                <a:latin typeface="Calibri"/>
                <a:ea typeface="Calibri"/>
                <a:cs typeface="Calibri"/>
              </a:rPr>
              <a:t>Gestion</a:t>
            </a:r>
            <a:r>
              <a:rPr lang="fr-FR" dirty="0"/>
              <a:t> </a:t>
            </a:r>
            <a:r>
              <a:rPr lang="fr-FR" sz="4400" b="1" dirty="0">
                <a:solidFill>
                  <a:schemeClr val="dk1"/>
                </a:solidFill>
                <a:latin typeface="Calibri"/>
                <a:ea typeface="Calibri"/>
                <a:cs typeface="Calibri"/>
              </a:rPr>
              <a:t>et surveillance des maladies</a:t>
            </a:r>
            <a:endParaRPr sz="4400" b="1" dirty="0">
              <a:solidFill>
                <a:schemeClr val="dk1"/>
              </a:solidFill>
              <a:latin typeface="Calibri"/>
              <a:ea typeface="Calibri"/>
              <a:cs typeface="Calibri"/>
            </a:endParaRPr>
          </a:p>
        </p:txBody>
      </p:sp>
      <p:grpSp>
        <p:nvGrpSpPr>
          <p:cNvPr id="251" name="Google Shape;251;p9"/>
          <p:cNvGrpSpPr/>
          <p:nvPr/>
        </p:nvGrpSpPr>
        <p:grpSpPr>
          <a:xfrm>
            <a:off x="17602963" y="2521870"/>
            <a:ext cx="876228" cy="1543298"/>
            <a:chOff x="0" y="-38100"/>
            <a:chExt cx="230776" cy="406465"/>
          </a:xfrm>
        </p:grpSpPr>
        <p:sp>
          <p:nvSpPr>
            <p:cNvPr id="252" name="Google Shape;252;p9"/>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253" name="Google Shape;253;p9"/>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54" name="Google Shape;254;p9"/>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3</a:t>
            </a:r>
            <a:endParaRPr sz="2400" b="0" i="0" u="none" strike="noStrike" cap="none">
              <a:solidFill>
                <a:schemeClr val="lt1"/>
              </a:solidFill>
              <a:latin typeface="Calibri"/>
              <a:ea typeface="Calibri"/>
              <a:cs typeface="Calibri"/>
              <a:sym typeface="Calibri"/>
            </a:endParaRPr>
          </a:p>
        </p:txBody>
      </p:sp>
      <p:sp>
        <p:nvSpPr>
          <p:cNvPr id="255" name="Google Shape;255;p9"/>
          <p:cNvSpPr/>
          <p:nvPr/>
        </p:nvSpPr>
        <p:spPr>
          <a:xfrm>
            <a:off x="228600" y="1485900"/>
            <a:ext cx="17678400" cy="3539390"/>
          </a:xfrm>
          <a:prstGeom prst="rect">
            <a:avLst/>
          </a:prstGeom>
          <a:noFill/>
          <a:ln>
            <a:noFill/>
          </a:ln>
        </p:spPr>
        <p:txBody>
          <a:bodyPr spcFirstLastPara="1" wrap="square" lIns="91425" tIns="45700" rIns="91425" bIns="45700" anchor="t" anchorCtr="0">
            <a:spAutoFit/>
          </a:bodyPr>
          <a:lstStyle/>
          <a:p>
            <a:pPr lvl="0">
              <a:buSzPts val="3200"/>
            </a:pPr>
            <a:r>
              <a:rPr lang="fr-FR" sz="3200" b="1" dirty="0">
                <a:solidFill>
                  <a:schemeClr val="dk1"/>
                </a:solidFill>
                <a:latin typeface="Calibri"/>
                <a:ea typeface="Calibri"/>
                <a:cs typeface="Calibri"/>
              </a:rPr>
              <a:t>Qu'est-ce</a:t>
            </a:r>
            <a:r>
              <a:rPr lang="fr-FR" dirty="0"/>
              <a:t> </a:t>
            </a:r>
            <a:r>
              <a:rPr lang="fr-FR" sz="3200" b="1" dirty="0">
                <a:solidFill>
                  <a:schemeClr val="dk1"/>
                </a:solidFill>
                <a:latin typeface="Calibri"/>
                <a:ea typeface="Calibri"/>
                <a:cs typeface="Calibri"/>
              </a:rPr>
              <a:t>que la gestion des maladies ?</a:t>
            </a:r>
          </a:p>
          <a:p>
            <a:pPr lvl="0">
              <a:buSzPts val="3200"/>
            </a:pPr>
            <a:r>
              <a:rPr lang="fr-FR" sz="3200" dirty="0">
                <a:solidFill>
                  <a:schemeClr val="dk1"/>
                </a:solidFill>
                <a:latin typeface="Calibri"/>
                <a:ea typeface="Calibri"/>
                <a:cs typeface="Calibri"/>
              </a:rPr>
              <a:t>La gestion des maladies consiste à les reconnaître et à les traiter rapidement afin d'empêcher leur propagation au sein du troupeau.</a:t>
            </a:r>
          </a:p>
          <a:p>
            <a:pPr lvl="0">
              <a:buSzPts val="3200"/>
            </a:pPr>
            <a:r>
              <a:rPr lang="fr-FR" sz="3200" b="1" dirty="0">
                <a:solidFill>
                  <a:schemeClr val="dk1"/>
                </a:solidFill>
                <a:latin typeface="Calibri"/>
                <a:ea typeface="Calibri"/>
                <a:cs typeface="Calibri"/>
              </a:rPr>
              <a:t>Détection</a:t>
            </a:r>
            <a:r>
              <a:rPr lang="fr-FR" dirty="0"/>
              <a:t> </a:t>
            </a:r>
            <a:r>
              <a:rPr lang="fr-FR" sz="3200" b="1" dirty="0">
                <a:solidFill>
                  <a:schemeClr val="dk1"/>
                </a:solidFill>
                <a:latin typeface="Calibri"/>
                <a:ea typeface="Calibri"/>
                <a:cs typeface="Calibri"/>
              </a:rPr>
              <a:t>précoce et surveillance </a:t>
            </a:r>
            <a:r>
              <a:rPr lang="fr-FR" dirty="0"/>
              <a:t>:</a:t>
            </a:r>
            <a:r>
              <a:rPr lang="fr-FR" sz="3200" dirty="0">
                <a:solidFill>
                  <a:schemeClr val="dk1"/>
                </a:solidFill>
                <a:latin typeface="Calibri"/>
                <a:ea typeface="Calibri"/>
                <a:cs typeface="Calibri"/>
              </a:rPr>
              <a:t>Observez régulièrement les animaux pour détecter tout signe de maladie (tel que des changements de comportement, d'alimentation ou de mouvement).Tenez un dossier de santé pour chaque animal, en suivant toutes les maladies et traitements, afin de repérer les tendances et de prévenir les épidémies futures</a:t>
            </a:r>
            <a:r>
              <a:rPr lang="fr-FR" dirty="0"/>
              <a:t>.</a:t>
            </a:r>
            <a:endParaRPr lang="en-US" sz="3200" b="0" i="0" u="none" strike="noStrike" cap="none" dirty="0">
              <a:solidFill>
                <a:schemeClr val="dk1"/>
              </a:solidFill>
              <a:latin typeface="Calibri"/>
              <a:ea typeface="Calibri"/>
              <a:cs typeface="Calibri"/>
              <a:sym typeface="Calibri"/>
            </a:endParaRPr>
          </a:p>
        </p:txBody>
      </p:sp>
      <p:sp>
        <p:nvSpPr>
          <p:cNvPr id="256" name="Google Shape;256;p9"/>
          <p:cNvSpPr/>
          <p:nvPr/>
        </p:nvSpPr>
        <p:spPr>
          <a:xfrm>
            <a:off x="3154680" y="8703695"/>
            <a:ext cx="14020800" cy="1569620"/>
          </a:xfrm>
          <a:prstGeom prst="rect">
            <a:avLst/>
          </a:prstGeom>
          <a:noFill/>
          <a:ln>
            <a:noFill/>
          </a:ln>
        </p:spPr>
        <p:txBody>
          <a:bodyPr spcFirstLastPara="1" wrap="square" lIns="91425" tIns="45700" rIns="91425" bIns="45700" anchor="t" anchorCtr="0">
            <a:spAutoFit/>
          </a:bodyPr>
          <a:lstStyle/>
          <a:p>
            <a:pPr lvl="0">
              <a:buSzPts val="3200"/>
            </a:pPr>
            <a:r>
              <a:rPr lang="fr-FR" sz="3200" b="1" dirty="0">
                <a:solidFill>
                  <a:schemeClr val="dk1"/>
                </a:solidFill>
                <a:latin typeface="Calibri"/>
                <a:ea typeface="Calibri"/>
                <a:cs typeface="Calibri"/>
              </a:rPr>
              <a:t>Pratiques de quarantaine : </a:t>
            </a:r>
            <a:r>
              <a:rPr lang="fr-FR" sz="3200" dirty="0">
                <a:solidFill>
                  <a:schemeClr val="dk1"/>
                </a:solidFill>
                <a:latin typeface="Calibri"/>
                <a:ea typeface="Calibri"/>
                <a:cs typeface="Calibri"/>
              </a:rPr>
              <a:t>Lorsque de nouveaux animaux sont introduits ou si un animal présente des signes de maladie, les séparer du troupeau aide à prévenir la propagation des maladies</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p:txBody>
      </p:sp>
      <p:pic>
        <p:nvPicPr>
          <p:cNvPr id="257" name="Google Shape;257;p9" descr="http://www.kambogard.se/media/20140605_212552_LLS.jpg"/>
          <p:cNvPicPr preferRelativeResize="0"/>
          <p:nvPr/>
        </p:nvPicPr>
        <p:blipFill rotWithShape="1">
          <a:blip r:embed="rId3">
            <a:alphaModFix/>
          </a:blip>
          <a:srcRect/>
          <a:stretch/>
        </p:blipFill>
        <p:spPr>
          <a:xfrm>
            <a:off x="5987845" y="5025290"/>
            <a:ext cx="5849556" cy="316621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61"/>
        <p:cNvGrpSpPr/>
        <p:nvPr/>
      </p:nvGrpSpPr>
      <p:grpSpPr>
        <a:xfrm>
          <a:off x="0" y="0"/>
          <a:ext cx="0" cy="0"/>
          <a:chOff x="0" y="0"/>
          <a:chExt cx="0" cy="0"/>
        </a:xfrm>
      </p:grpSpPr>
      <p:grpSp>
        <p:nvGrpSpPr>
          <p:cNvPr id="262" name="Google Shape;262;p10"/>
          <p:cNvGrpSpPr/>
          <p:nvPr/>
        </p:nvGrpSpPr>
        <p:grpSpPr>
          <a:xfrm>
            <a:off x="0" y="8220469"/>
            <a:ext cx="18288000" cy="2089391"/>
            <a:chOff x="0" y="-38100"/>
            <a:chExt cx="4816593" cy="550292"/>
          </a:xfrm>
        </p:grpSpPr>
        <p:sp>
          <p:nvSpPr>
            <p:cNvPr id="263" name="Google Shape;263;p10"/>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64" name="Google Shape;264;p10"/>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83093"/>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grpSp>
      <p:sp>
        <p:nvSpPr>
          <p:cNvPr id="265" name="Google Shape;265;p10"/>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fr-FR" sz="4400" b="1" dirty="0">
                <a:solidFill>
                  <a:schemeClr val="dk1"/>
                </a:solidFill>
                <a:latin typeface="Calibri"/>
                <a:ea typeface="Calibri"/>
                <a:cs typeface="Calibri"/>
              </a:rPr>
              <a:t>Clôture</a:t>
            </a:r>
            <a:r>
              <a:rPr lang="fr-FR" dirty="0"/>
              <a:t> </a:t>
            </a:r>
            <a:r>
              <a:rPr lang="fr-FR" sz="4400" b="1" dirty="0">
                <a:solidFill>
                  <a:schemeClr val="dk1"/>
                </a:solidFill>
                <a:latin typeface="Calibri"/>
                <a:ea typeface="Calibri"/>
                <a:cs typeface="Calibri"/>
              </a:rPr>
              <a:t>virtuelle pour la gestion des troupeaux</a:t>
            </a:r>
            <a:endParaRPr sz="4400" b="1" dirty="0">
              <a:solidFill>
                <a:schemeClr val="dk1"/>
              </a:solidFill>
              <a:latin typeface="Calibri"/>
              <a:ea typeface="Calibri"/>
              <a:cs typeface="Calibri"/>
            </a:endParaRPr>
          </a:p>
        </p:txBody>
      </p:sp>
      <p:grpSp>
        <p:nvGrpSpPr>
          <p:cNvPr id="266" name="Google Shape;266;p10"/>
          <p:cNvGrpSpPr/>
          <p:nvPr/>
        </p:nvGrpSpPr>
        <p:grpSpPr>
          <a:xfrm>
            <a:off x="17602963" y="2521870"/>
            <a:ext cx="876228" cy="1543298"/>
            <a:chOff x="0" y="-38100"/>
            <a:chExt cx="230776" cy="406465"/>
          </a:xfrm>
        </p:grpSpPr>
        <p:sp>
          <p:nvSpPr>
            <p:cNvPr id="267" name="Google Shape;267;p10"/>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268" name="Google Shape;268;p10"/>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9" name="Google Shape;269;p10"/>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4</a:t>
            </a:r>
            <a:endParaRPr sz="2400" b="0" i="0" u="none" strike="noStrike" cap="none">
              <a:solidFill>
                <a:schemeClr val="lt1"/>
              </a:solidFill>
              <a:latin typeface="Calibri"/>
              <a:ea typeface="Calibri"/>
              <a:cs typeface="Calibri"/>
              <a:sym typeface="Calibri"/>
            </a:endParaRPr>
          </a:p>
        </p:txBody>
      </p:sp>
      <p:sp>
        <p:nvSpPr>
          <p:cNvPr id="270" name="Google Shape;270;p10"/>
          <p:cNvSpPr/>
          <p:nvPr/>
        </p:nvSpPr>
        <p:spPr>
          <a:xfrm>
            <a:off x="228600" y="1485900"/>
            <a:ext cx="17678400" cy="7571263"/>
          </a:xfrm>
          <a:prstGeom prst="rect">
            <a:avLst/>
          </a:prstGeom>
          <a:noFill/>
          <a:ln>
            <a:noFill/>
          </a:ln>
        </p:spPr>
        <p:txBody>
          <a:bodyPr spcFirstLastPara="1" wrap="square" lIns="91425" tIns="45700" rIns="91425" bIns="45700" anchor="t" anchorCtr="0">
            <a:spAutoFit/>
          </a:bodyPr>
          <a:lstStyle/>
          <a:p>
            <a:pPr lvl="0" algn="just">
              <a:spcBef>
                <a:spcPts val="1200"/>
              </a:spcBef>
              <a:buSzPts val="3200"/>
            </a:pPr>
            <a:r>
              <a:rPr lang="fr-FR" sz="3200" b="1" u="sng" dirty="0">
                <a:solidFill>
                  <a:schemeClr val="dk1"/>
                </a:solidFill>
                <a:latin typeface="Calibri"/>
                <a:ea typeface="Calibri"/>
                <a:cs typeface="Calibri"/>
              </a:rPr>
              <a:t>Qu'est-ce</a:t>
            </a:r>
            <a:r>
              <a:rPr lang="fr-FR" dirty="0"/>
              <a:t> </a:t>
            </a:r>
            <a:r>
              <a:rPr lang="fr-FR" sz="3200" b="1" u="sng" dirty="0">
                <a:solidFill>
                  <a:schemeClr val="dk1"/>
                </a:solidFill>
                <a:latin typeface="Calibri"/>
                <a:ea typeface="Calibri"/>
                <a:cs typeface="Calibri"/>
              </a:rPr>
              <a:t>que le pâturage virtuel ?</a:t>
            </a:r>
            <a:r>
              <a:rPr lang="fr-FR" sz="3200" dirty="0">
                <a:solidFill>
                  <a:schemeClr val="dk1"/>
                </a:solidFill>
                <a:latin typeface="Calibri"/>
                <a:ea typeface="Calibri"/>
                <a:cs typeface="Calibri"/>
              </a:rPr>
              <a:t>Le pâturage virtuel utilise la technologie GPS et sans fil pour créer des barrières invisibles pour le bétail. Les animaux portent des colliers qui émettent un léger son ou une vibration s'ils s'approchent d'une limite, les guidant à rester dans la zone désignée.</a:t>
            </a:r>
            <a:endParaRPr lang="en-US" sz="3200" dirty="0">
              <a:solidFill>
                <a:schemeClr val="dk1"/>
              </a:solidFill>
              <a:latin typeface="Calibri"/>
              <a:ea typeface="Calibri"/>
              <a:cs typeface="Calibri"/>
              <a:sym typeface="Calibri"/>
            </a:endParaRPr>
          </a:p>
          <a:p>
            <a:pPr lvl="0" algn="just">
              <a:spcBef>
                <a:spcPts val="1200"/>
              </a:spcBef>
              <a:buSzPts val="3200"/>
            </a:pPr>
            <a:r>
              <a:rPr lang="fr-FR" sz="3200" b="1" dirty="0">
                <a:solidFill>
                  <a:schemeClr val="dk1"/>
                </a:solidFill>
                <a:latin typeface="Calibri"/>
                <a:ea typeface="Calibri"/>
                <a:cs typeface="Calibri"/>
              </a:rPr>
              <a:t>Avantages</a:t>
            </a:r>
            <a:r>
              <a:rPr lang="fr-FR" dirty="0"/>
              <a:t> </a:t>
            </a:r>
            <a:r>
              <a:rPr lang="fr-FR" sz="3200" b="1" dirty="0">
                <a:solidFill>
                  <a:schemeClr val="dk1"/>
                </a:solidFill>
                <a:latin typeface="Calibri"/>
                <a:ea typeface="Calibri"/>
                <a:cs typeface="Calibri"/>
              </a:rPr>
              <a:t>des Clôtures Virtuelles</a:t>
            </a:r>
          </a:p>
          <a:p>
            <a:pPr lvl="0" algn="just">
              <a:spcBef>
                <a:spcPts val="1200"/>
              </a:spcBef>
              <a:buSzPts val="3200"/>
            </a:pPr>
            <a:r>
              <a:rPr lang="fr-FR" sz="3200" b="1" dirty="0">
                <a:solidFill>
                  <a:schemeClr val="dk1"/>
                </a:solidFill>
                <a:latin typeface="Calibri"/>
                <a:ea typeface="Calibri"/>
                <a:cs typeface="Calibri"/>
              </a:rPr>
              <a:t>Gestion flexible du pâturage : </a:t>
            </a:r>
          </a:p>
          <a:p>
            <a:pPr lvl="0" algn="just">
              <a:spcBef>
                <a:spcPts val="1200"/>
              </a:spcBef>
              <a:buSzPts val="3200"/>
            </a:pPr>
            <a:r>
              <a:rPr lang="fr-FR" sz="3200" dirty="0">
                <a:solidFill>
                  <a:schemeClr val="dk1"/>
                </a:solidFill>
                <a:latin typeface="Calibri"/>
                <a:ea typeface="Calibri"/>
                <a:cs typeface="Calibri"/>
              </a:rPr>
              <a:t>Les limites</a:t>
            </a:r>
            <a:r>
              <a:rPr lang="fr-FR" sz="3200" b="1" dirty="0">
                <a:solidFill>
                  <a:schemeClr val="dk1"/>
                </a:solidFill>
                <a:latin typeface="Calibri"/>
                <a:ea typeface="Calibri"/>
                <a:cs typeface="Calibri"/>
              </a:rPr>
              <a:t> </a:t>
            </a:r>
            <a:r>
              <a:rPr lang="fr-FR" sz="3200" dirty="0">
                <a:solidFill>
                  <a:schemeClr val="dk1"/>
                </a:solidFill>
                <a:latin typeface="Calibri"/>
                <a:ea typeface="Calibri"/>
                <a:cs typeface="Calibri"/>
              </a:rPr>
              <a:t>peuvent être ajustées rapidement pour créer de nouvelles zones de pâturage sans recourir à des clôtures physiques.</a:t>
            </a:r>
          </a:p>
          <a:p>
            <a:pPr lvl="0" algn="just">
              <a:spcBef>
                <a:spcPts val="1200"/>
              </a:spcBef>
              <a:buSzPts val="3200"/>
            </a:pPr>
            <a:r>
              <a:rPr lang="fr-FR" sz="3200" b="1" dirty="0">
                <a:solidFill>
                  <a:schemeClr val="dk1"/>
                </a:solidFill>
                <a:latin typeface="Calibri"/>
                <a:ea typeface="Calibri"/>
                <a:cs typeface="Calibri"/>
              </a:rPr>
              <a:t>Réduction de l'Impact Environnemental : </a:t>
            </a:r>
            <a:r>
              <a:rPr lang="fr-FR" sz="3200" dirty="0">
                <a:solidFill>
                  <a:schemeClr val="dk1"/>
                </a:solidFill>
                <a:latin typeface="Calibri"/>
                <a:ea typeface="Calibri"/>
                <a:cs typeface="Calibri"/>
              </a:rPr>
              <a:t>Évite la construction de clôtures physiques, car elles peuvent perturber la faune et les paysages naturels.</a:t>
            </a:r>
          </a:p>
          <a:p>
            <a:pPr lvl="0" algn="just">
              <a:spcBef>
                <a:spcPts val="1200"/>
              </a:spcBef>
              <a:buSzPts val="3200"/>
            </a:pPr>
            <a:r>
              <a:rPr lang="fr-FR" sz="3200" b="1" dirty="0">
                <a:solidFill>
                  <a:schemeClr val="dk1"/>
                </a:solidFill>
                <a:latin typeface="Calibri"/>
                <a:ea typeface="Calibri"/>
                <a:cs typeface="Calibri"/>
              </a:rPr>
              <a:t>Meilleur contrôle du troupeau : </a:t>
            </a:r>
          </a:p>
          <a:p>
            <a:pPr lvl="0" algn="just">
              <a:spcBef>
                <a:spcPts val="1200"/>
              </a:spcBef>
              <a:buSzPts val="3200"/>
            </a:pPr>
            <a:r>
              <a:rPr lang="fr-FR" sz="3200" dirty="0">
                <a:solidFill>
                  <a:schemeClr val="dk1"/>
                </a:solidFill>
                <a:latin typeface="Calibri"/>
                <a:ea typeface="Calibri"/>
                <a:cs typeface="Calibri"/>
              </a:rPr>
              <a:t>Permet un contrôle précis des zones de pâturage des animaux, tout en soutenant des pratiques durables telles que le pâturage tournant.</a:t>
            </a:r>
            <a:endParaRPr sz="3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p:txBody>
      </p:sp>
      <p:sp>
        <p:nvSpPr>
          <p:cNvPr id="271" name="Google Shape;271;p10"/>
          <p:cNvSpPr/>
          <p:nvPr/>
        </p:nvSpPr>
        <p:spPr>
          <a:xfrm>
            <a:off x="2804160" y="8368582"/>
            <a:ext cx="15240000" cy="2062063"/>
          </a:xfrm>
          <a:prstGeom prst="rect">
            <a:avLst/>
          </a:prstGeom>
          <a:noFill/>
          <a:ln>
            <a:noFill/>
          </a:ln>
        </p:spPr>
        <p:txBody>
          <a:bodyPr spcFirstLastPara="1" wrap="square" lIns="91425" tIns="45700" rIns="91425" bIns="45700" anchor="t" anchorCtr="0">
            <a:spAutoFit/>
          </a:bodyPr>
          <a:lstStyle/>
          <a:p>
            <a:pPr lvl="0">
              <a:buSzPts val="3200"/>
            </a:pPr>
            <a:r>
              <a:rPr lang="fr-FR" sz="3200" b="1" dirty="0">
                <a:solidFill>
                  <a:schemeClr val="dk1"/>
                </a:solidFill>
                <a:latin typeface="Calibri"/>
                <a:ea typeface="Calibri"/>
                <a:cs typeface="Calibri"/>
              </a:rPr>
              <a:t>Comment cela soutient le pâturage durable : </a:t>
            </a:r>
            <a:r>
              <a:rPr lang="fr-FR" sz="3200" dirty="0">
                <a:solidFill>
                  <a:schemeClr val="dk1"/>
                </a:solidFill>
                <a:latin typeface="Calibri"/>
                <a:ea typeface="Calibri"/>
                <a:cs typeface="Calibri"/>
              </a:rPr>
              <a:t>La clôture virtuelle permet aux agriculteurs de déplacer facilement les animaux entre les zones, ce qui aide à prévenir le surpâturage et à améliorer la santé des pâturages tout en réduisant les coûts de main-d'œuvre et les impacts environnementaux.</a:t>
            </a:r>
            <a:endParaRPr sz="3200"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275"/>
        <p:cNvGrpSpPr/>
        <p:nvPr/>
      </p:nvGrpSpPr>
      <p:grpSpPr>
        <a:xfrm>
          <a:off x="0" y="0"/>
          <a:ext cx="0" cy="0"/>
          <a:chOff x="0" y="0"/>
          <a:chExt cx="0" cy="0"/>
        </a:xfrm>
      </p:grpSpPr>
      <p:grpSp>
        <p:nvGrpSpPr>
          <p:cNvPr id="276" name="Google Shape;276;p11"/>
          <p:cNvGrpSpPr/>
          <p:nvPr/>
        </p:nvGrpSpPr>
        <p:grpSpPr>
          <a:xfrm>
            <a:off x="0" y="8220469"/>
            <a:ext cx="18288000" cy="2089391"/>
            <a:chOff x="0" y="-38100"/>
            <a:chExt cx="4816593" cy="550292"/>
          </a:xfrm>
        </p:grpSpPr>
        <p:sp>
          <p:nvSpPr>
            <p:cNvPr id="277" name="Google Shape;277;p11"/>
            <p:cNvSpPr/>
            <p:nvPr/>
          </p:nvSpPr>
          <p:spPr>
            <a:xfrm>
              <a:off x="0" y="0"/>
              <a:ext cx="4816592" cy="512192"/>
            </a:xfrm>
            <a:custGeom>
              <a:avLst/>
              <a:gdLst/>
              <a:ahLst/>
              <a:cxnLst/>
              <a:rect l="l" t="t" r="r" b="b"/>
              <a:pathLst>
                <a:path w="4816592" h="512192" extrusionOk="0">
                  <a:moveTo>
                    <a:pt x="0" y="0"/>
                  </a:moveTo>
                  <a:lnTo>
                    <a:pt x="4816592" y="0"/>
                  </a:lnTo>
                  <a:lnTo>
                    <a:pt x="4816592" y="512192"/>
                  </a:lnTo>
                  <a:lnTo>
                    <a:pt x="0" y="512192"/>
                  </a:lnTo>
                  <a:close/>
                </a:path>
              </a:pathLst>
            </a:custGeom>
            <a:solidFill>
              <a:srgbClr val="85B27A"/>
            </a:solidFill>
            <a:ln>
              <a:noFill/>
            </a:ln>
          </p:spPr>
        </p:sp>
        <p:sp>
          <p:nvSpPr>
            <p:cNvPr id="278" name="Google Shape;278;p11"/>
            <p:cNvSpPr txBox="1"/>
            <p:nvPr/>
          </p:nvSpPr>
          <p:spPr>
            <a:xfrm>
              <a:off x="0" y="-38100"/>
              <a:ext cx="4816593" cy="550292"/>
            </a:xfrm>
            <a:prstGeom prst="rect">
              <a:avLst/>
            </a:prstGeom>
            <a:noFill/>
            <a:ln>
              <a:noFill/>
            </a:ln>
          </p:spPr>
          <p:txBody>
            <a:bodyPr spcFirstLastPara="1" wrap="square" lIns="50800" tIns="50800" rIns="50800" bIns="50800" anchor="ctr" anchorCtr="0">
              <a:noAutofit/>
            </a:bodyPr>
            <a:lstStyle/>
            <a:p>
              <a:pPr marL="0" marR="0" lvl="0" indent="0" algn="ctr" rtl="0">
                <a:lnSpc>
                  <a:spcPct val="83093"/>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grpSp>
      <p:sp>
        <p:nvSpPr>
          <p:cNvPr id="279" name="Google Shape;279;p11"/>
          <p:cNvSpPr txBox="1"/>
          <p:nvPr/>
        </p:nvSpPr>
        <p:spPr>
          <a:xfrm>
            <a:off x="1028700" y="523600"/>
            <a:ext cx="16116300" cy="677108"/>
          </a:xfrm>
          <a:prstGeom prst="rect">
            <a:avLst/>
          </a:prstGeom>
          <a:noFill/>
          <a:ln>
            <a:noFill/>
          </a:ln>
        </p:spPr>
        <p:txBody>
          <a:bodyPr spcFirstLastPara="1" wrap="square" lIns="0" tIns="0" rIns="0" bIns="0" anchor="t" anchorCtr="0">
            <a:spAutoFit/>
          </a:bodyPr>
          <a:lstStyle/>
          <a:p>
            <a:pPr lvl="0" algn="ctr">
              <a:buSzPts val="4400"/>
            </a:pPr>
            <a:r>
              <a:rPr lang="fr-FR" sz="4400" b="1" dirty="0">
                <a:solidFill>
                  <a:schemeClr val="dk1"/>
                </a:solidFill>
                <a:latin typeface="Calibri"/>
                <a:ea typeface="Calibri"/>
                <a:cs typeface="Calibri"/>
              </a:rPr>
              <a:t>Clôture</a:t>
            </a:r>
            <a:r>
              <a:rPr lang="fr-FR" dirty="0"/>
              <a:t> </a:t>
            </a:r>
            <a:r>
              <a:rPr lang="fr-FR" sz="4400" b="1" dirty="0">
                <a:solidFill>
                  <a:schemeClr val="dk1"/>
                </a:solidFill>
                <a:latin typeface="Calibri"/>
                <a:ea typeface="Calibri"/>
                <a:cs typeface="Calibri"/>
              </a:rPr>
              <a:t>virtuelle pour la gestion des troupeaux</a:t>
            </a:r>
            <a:endParaRPr sz="4400" b="1" dirty="0">
              <a:solidFill>
                <a:schemeClr val="dk1"/>
              </a:solidFill>
              <a:latin typeface="Calibri"/>
              <a:ea typeface="Calibri"/>
              <a:cs typeface="Calibri"/>
            </a:endParaRPr>
          </a:p>
        </p:txBody>
      </p:sp>
      <p:grpSp>
        <p:nvGrpSpPr>
          <p:cNvPr id="280" name="Google Shape;280;p11"/>
          <p:cNvGrpSpPr/>
          <p:nvPr/>
        </p:nvGrpSpPr>
        <p:grpSpPr>
          <a:xfrm>
            <a:off x="17602963" y="2521870"/>
            <a:ext cx="876228" cy="1543298"/>
            <a:chOff x="0" y="-38100"/>
            <a:chExt cx="230776" cy="406465"/>
          </a:xfrm>
        </p:grpSpPr>
        <p:sp>
          <p:nvSpPr>
            <p:cNvPr id="281" name="Google Shape;281;p11"/>
            <p:cNvSpPr/>
            <p:nvPr/>
          </p:nvSpPr>
          <p:spPr>
            <a:xfrm>
              <a:off x="0" y="0"/>
              <a:ext cx="230776" cy="368365"/>
            </a:xfrm>
            <a:custGeom>
              <a:avLst/>
              <a:gdLst/>
              <a:ahLst/>
              <a:cxnLst/>
              <a:rect l="l" t="t" r="r" b="b"/>
              <a:pathLst>
                <a:path w="230776" h="368365" extrusionOk="0">
                  <a:moveTo>
                    <a:pt x="0" y="0"/>
                  </a:moveTo>
                  <a:lnTo>
                    <a:pt x="230776" y="0"/>
                  </a:lnTo>
                  <a:lnTo>
                    <a:pt x="230776" y="368365"/>
                  </a:lnTo>
                  <a:lnTo>
                    <a:pt x="0" y="368365"/>
                  </a:lnTo>
                  <a:close/>
                </a:path>
              </a:pathLst>
            </a:custGeom>
            <a:solidFill>
              <a:srgbClr val="C5E7B0"/>
            </a:solidFill>
            <a:ln>
              <a:noFill/>
            </a:ln>
          </p:spPr>
        </p:sp>
        <p:sp>
          <p:nvSpPr>
            <p:cNvPr id="282" name="Google Shape;282;p11"/>
            <p:cNvSpPr txBox="1"/>
            <p:nvPr/>
          </p:nvSpPr>
          <p:spPr>
            <a:xfrm>
              <a:off x="0" y="-38100"/>
              <a:ext cx="230776" cy="4064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3" name="Google Shape;283;p11"/>
          <p:cNvSpPr/>
          <p:nvPr/>
        </p:nvSpPr>
        <p:spPr>
          <a:xfrm>
            <a:off x="0" y="8342270"/>
            <a:ext cx="2819400" cy="1944730"/>
          </a:xfrm>
          <a:prstGeom prst="triangle">
            <a:avLst>
              <a:gd name="adj" fmla="val 5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4</a:t>
            </a:r>
            <a:endParaRPr sz="2400" b="0" i="0" u="none" strike="noStrike" cap="none">
              <a:solidFill>
                <a:schemeClr val="lt1"/>
              </a:solidFill>
              <a:latin typeface="Calibri"/>
              <a:ea typeface="Calibri"/>
              <a:cs typeface="Calibri"/>
              <a:sym typeface="Calibri"/>
            </a:endParaRPr>
          </a:p>
        </p:txBody>
      </p:sp>
      <p:sp>
        <p:nvSpPr>
          <p:cNvPr id="284" name="Google Shape;284;p11"/>
          <p:cNvSpPr/>
          <p:nvPr/>
        </p:nvSpPr>
        <p:spPr>
          <a:xfrm>
            <a:off x="2590800" y="9045107"/>
            <a:ext cx="15240000" cy="584735"/>
          </a:xfrm>
          <a:prstGeom prst="rect">
            <a:avLst/>
          </a:prstGeom>
          <a:noFill/>
          <a:ln>
            <a:noFill/>
          </a:ln>
        </p:spPr>
        <p:txBody>
          <a:bodyPr spcFirstLastPara="1" wrap="square" lIns="91425" tIns="45700" rIns="91425" bIns="45700" anchor="t" anchorCtr="0">
            <a:spAutoFit/>
          </a:bodyPr>
          <a:lstStyle/>
          <a:p>
            <a:pPr lvl="0">
              <a:buSzPts val="3200"/>
            </a:pPr>
            <a:r>
              <a:rPr lang="fr-FR" sz="3200" b="1" dirty="0">
                <a:solidFill>
                  <a:schemeClr val="dk1"/>
                </a:solidFill>
                <a:latin typeface="Calibri"/>
                <a:ea typeface="Calibri"/>
                <a:cs typeface="Calibri"/>
              </a:rPr>
              <a:t>Conseil spécifique:</a:t>
            </a:r>
            <a:r>
              <a:rPr lang="fr-FR" dirty="0"/>
              <a:t> </a:t>
            </a:r>
            <a:r>
              <a:rPr lang="fr-FR" sz="2400" dirty="0">
                <a:solidFill>
                  <a:schemeClr val="dk1"/>
                </a:solidFill>
                <a:latin typeface="Calibri"/>
                <a:ea typeface="Calibri"/>
                <a:cs typeface="Calibri"/>
              </a:rPr>
              <a:t>Vérifiez si les clôtures virtuelles sont autorisées dans votre pays (non autorisées en Suède)</a:t>
            </a:r>
            <a:endParaRPr sz="2400" dirty="0">
              <a:solidFill>
                <a:schemeClr val="dk1"/>
              </a:solidFill>
              <a:latin typeface="Calibri"/>
              <a:ea typeface="Calibri"/>
              <a:cs typeface="Calibri"/>
              <a:sym typeface="Calibri"/>
            </a:endParaRPr>
          </a:p>
        </p:txBody>
      </p:sp>
      <p:pic>
        <p:nvPicPr>
          <p:cNvPr id="285" name="Google Shape;285;p11"/>
          <p:cNvPicPr preferRelativeResize="0"/>
          <p:nvPr/>
        </p:nvPicPr>
        <p:blipFill rotWithShape="1">
          <a:blip r:embed="rId3">
            <a:alphaModFix/>
          </a:blip>
          <a:srcRect/>
          <a:stretch/>
        </p:blipFill>
        <p:spPr>
          <a:xfrm>
            <a:off x="838200" y="1270522"/>
            <a:ext cx="6324600" cy="7010847"/>
          </a:xfrm>
          <a:prstGeom prst="rect">
            <a:avLst/>
          </a:prstGeom>
          <a:noFill/>
          <a:ln>
            <a:noFill/>
          </a:ln>
        </p:spPr>
      </p:pic>
      <p:sp>
        <p:nvSpPr>
          <p:cNvPr id="286" name="Google Shape;286;p11"/>
          <p:cNvSpPr/>
          <p:nvPr/>
        </p:nvSpPr>
        <p:spPr>
          <a:xfrm>
            <a:off x="2819400" y="9900629"/>
            <a:ext cx="1546859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Reference: https://resilience4dairy.eu/images/factsheets/FS_224_-_virtual_fencing_Sandra_Debevere_mbj_ready_MK_ready_good_to_go.pdf</a:t>
            </a:r>
            <a:endParaRPr sz="1800" b="0" i="0" u="none" strike="noStrike" cap="none">
              <a:solidFill>
                <a:schemeClr val="dk1"/>
              </a:solidFill>
              <a:latin typeface="Calibri"/>
              <a:ea typeface="Calibri"/>
              <a:cs typeface="Calibri"/>
              <a:sym typeface="Calibri"/>
            </a:endParaRPr>
          </a:p>
        </p:txBody>
      </p:sp>
      <p:sp>
        <p:nvSpPr>
          <p:cNvPr id="287" name="Google Shape;287;p11"/>
          <p:cNvSpPr/>
          <p:nvPr/>
        </p:nvSpPr>
        <p:spPr>
          <a:xfrm>
            <a:off x="7315200" y="1576906"/>
            <a:ext cx="10668000" cy="6432490"/>
          </a:xfrm>
          <a:prstGeom prst="rect">
            <a:avLst/>
          </a:prstGeom>
          <a:noFill/>
          <a:ln>
            <a:noFill/>
          </a:ln>
        </p:spPr>
        <p:txBody>
          <a:bodyPr spcFirstLastPara="1" wrap="square" lIns="91425" tIns="45700" rIns="91425" bIns="45700" anchor="t" anchorCtr="0">
            <a:spAutoFit/>
          </a:bodyPr>
          <a:lstStyle/>
          <a:p>
            <a:pPr lvl="0">
              <a:spcBef>
                <a:spcPts val="1200"/>
              </a:spcBef>
              <a:buClr>
                <a:schemeClr val="dk1"/>
              </a:buClr>
              <a:buSzPts val="3200"/>
            </a:pPr>
            <a:r>
              <a:rPr lang="nl-BE" sz="3200" b="1" dirty="0" err="1">
                <a:solidFill>
                  <a:schemeClr val="dk1"/>
                </a:solidFill>
                <a:latin typeface="Calibri"/>
                <a:ea typeface="Calibri"/>
                <a:cs typeface="Calibri"/>
              </a:rPr>
              <a:t>Caractéristiques</a:t>
            </a:r>
            <a:r>
              <a:rPr lang="nl-BE" sz="3200" b="1" dirty="0">
                <a:solidFill>
                  <a:schemeClr val="dk1"/>
                </a:solidFill>
                <a:latin typeface="Calibri"/>
                <a:ea typeface="Calibri"/>
                <a:cs typeface="Calibri"/>
              </a:rPr>
              <a:t> </a:t>
            </a:r>
            <a:r>
              <a:rPr lang="nl-BE" sz="3200" b="1" dirty="0" err="1">
                <a:solidFill>
                  <a:schemeClr val="dk1"/>
                </a:solidFill>
                <a:latin typeface="Calibri"/>
                <a:ea typeface="Calibri"/>
                <a:cs typeface="Calibri"/>
              </a:rPr>
              <a:t>positives</a:t>
            </a:r>
            <a:endParaRPr lang="en-US" sz="3200" b="1" dirty="0">
              <a:solidFill>
                <a:schemeClr val="dk1"/>
              </a:solidFill>
              <a:latin typeface="Calibri"/>
              <a:ea typeface="Calibri"/>
              <a:cs typeface="Calibri"/>
              <a:sym typeface="Calibri"/>
            </a:endParaRPr>
          </a:p>
          <a:p>
            <a:pPr marL="342900" lvl="0" indent="-342900">
              <a:spcBef>
                <a:spcPts val="1200"/>
              </a:spcBef>
              <a:buClr>
                <a:schemeClr val="dk1"/>
              </a:buClr>
              <a:buSzPts val="3200"/>
              <a:buFont typeface="Arial"/>
              <a:buChar char="•"/>
            </a:pPr>
            <a:r>
              <a:rPr lang="fr-FR" sz="3200" dirty="0">
                <a:solidFill>
                  <a:schemeClr val="dk1"/>
                </a:solidFill>
                <a:latin typeface="Calibri"/>
                <a:ea typeface="Calibri"/>
                <a:cs typeface="Calibri"/>
              </a:rPr>
              <a:t>Peut être utilisé pour le pâturage tournant ou en bandes et pour exclure le bétail des zones riveraines ou des zones sujettes à l'érosion.</a:t>
            </a:r>
            <a:endParaRPr lang="en-US" sz="3200" dirty="0">
              <a:solidFill>
                <a:schemeClr val="dk1"/>
              </a:solidFill>
              <a:latin typeface="Calibri"/>
              <a:ea typeface="Calibri"/>
              <a:cs typeface="Calibri"/>
              <a:sym typeface="Calibri"/>
            </a:endParaRPr>
          </a:p>
          <a:p>
            <a:pPr marL="342900" lvl="0" indent="-342900">
              <a:spcBef>
                <a:spcPts val="1200"/>
              </a:spcBef>
              <a:buClr>
                <a:schemeClr val="dk1"/>
              </a:buClr>
              <a:buSzPts val="3200"/>
              <a:buFont typeface="Arial"/>
              <a:buChar char="•"/>
            </a:pPr>
            <a:r>
              <a:rPr lang="fr-FR" sz="3200" dirty="0">
                <a:solidFill>
                  <a:schemeClr val="dk1"/>
                </a:solidFill>
                <a:latin typeface="Calibri"/>
                <a:ea typeface="Calibri"/>
                <a:cs typeface="Calibri"/>
              </a:rPr>
              <a:t>La plupart des animaux apprennent en 24 à 48 heures à fonctionner la clôture virtuelle.</a:t>
            </a:r>
          </a:p>
          <a:p>
            <a:pPr marL="342900" lvl="0" indent="-342900">
              <a:spcBef>
                <a:spcPts val="1200"/>
              </a:spcBef>
              <a:buClr>
                <a:schemeClr val="dk1"/>
              </a:buClr>
              <a:buSzPts val="3200"/>
              <a:buFont typeface="Arial"/>
              <a:buChar char="•"/>
            </a:pPr>
            <a:r>
              <a:rPr lang="fr-FR" sz="3200" dirty="0">
                <a:solidFill>
                  <a:schemeClr val="dk1"/>
                </a:solidFill>
                <a:latin typeface="Calibri"/>
                <a:ea typeface="Calibri"/>
                <a:cs typeface="Calibri"/>
              </a:rPr>
              <a:t>Localisation réelle des animaux</a:t>
            </a:r>
            <a:r>
              <a:rPr lang="en-US" sz="3200" b="0" i="0" u="none" strike="noStrike" cap="none" dirty="0">
                <a:solidFill>
                  <a:schemeClr val="dk1"/>
                </a:solidFill>
                <a:latin typeface="Calibri"/>
                <a:ea typeface="Calibri"/>
                <a:cs typeface="Calibri"/>
                <a:sym typeface="Calibri"/>
              </a:rPr>
              <a:t>. </a:t>
            </a:r>
            <a:endParaRPr sz="3200" b="0" i="0" u="none" strike="noStrike" cap="none" dirty="0">
              <a:solidFill>
                <a:schemeClr val="dk1"/>
              </a:solidFill>
              <a:latin typeface="Calibri"/>
              <a:ea typeface="Calibri"/>
              <a:cs typeface="Calibri"/>
              <a:sym typeface="Calibri"/>
            </a:endParaRPr>
          </a:p>
          <a:p>
            <a:pPr marL="342900" lvl="0" indent="-342900">
              <a:spcBef>
                <a:spcPts val="1200"/>
              </a:spcBef>
              <a:buClr>
                <a:schemeClr val="dk1"/>
              </a:buClr>
              <a:buSzPts val="3200"/>
              <a:buFont typeface="Arial"/>
              <a:buChar char="•"/>
            </a:pPr>
            <a:r>
              <a:rPr lang="fr-FR" sz="3200" dirty="0">
                <a:solidFill>
                  <a:schemeClr val="dk1"/>
                </a:solidFill>
                <a:latin typeface="Calibri"/>
                <a:ea typeface="Calibri"/>
                <a:cs typeface="Calibri"/>
              </a:rPr>
              <a:t>Surveillance de l'activité des animaux (par exemple, détection de la chaleur ou de la maladie)</a:t>
            </a:r>
            <a:endParaRPr sz="3200" dirty="0">
              <a:solidFill>
                <a:schemeClr val="dk1"/>
              </a:solidFill>
              <a:latin typeface="Calibri"/>
              <a:ea typeface="Calibri"/>
              <a:cs typeface="Calibri"/>
            </a:endParaRPr>
          </a:p>
          <a:p>
            <a:pPr marL="342900" lvl="0" indent="-342900">
              <a:spcBef>
                <a:spcPts val="1200"/>
              </a:spcBef>
              <a:buClr>
                <a:schemeClr val="dk1"/>
              </a:buClr>
              <a:buSzPts val="3200"/>
              <a:buFont typeface="Arial"/>
              <a:buChar char="•"/>
            </a:pPr>
            <a:r>
              <a:rPr lang="fr-FR" sz="3200" dirty="0">
                <a:solidFill>
                  <a:schemeClr val="dk1"/>
                </a:solidFill>
                <a:latin typeface="Calibri"/>
                <a:ea typeface="Calibri"/>
                <a:cs typeface="Calibri"/>
              </a:rPr>
              <a:t>Peut également être utilisé pour rassembler en réduisant de plus en plus les limites.</a:t>
            </a:r>
            <a:endParaRPr sz="3200"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291"/>
        <p:cNvGrpSpPr/>
        <p:nvPr/>
      </p:nvGrpSpPr>
      <p:grpSpPr>
        <a:xfrm>
          <a:off x="0" y="0"/>
          <a:ext cx="0" cy="0"/>
          <a:chOff x="0" y="0"/>
          <a:chExt cx="0" cy="0"/>
        </a:xfrm>
      </p:grpSpPr>
      <p:grpSp>
        <p:nvGrpSpPr>
          <p:cNvPr id="292" name="Google Shape;292;p12"/>
          <p:cNvGrpSpPr/>
          <p:nvPr/>
        </p:nvGrpSpPr>
        <p:grpSpPr>
          <a:xfrm>
            <a:off x="-937197" y="2485014"/>
            <a:ext cx="8381632" cy="8041696"/>
            <a:chOff x="0" y="0"/>
            <a:chExt cx="2554519" cy="2450914"/>
          </a:xfrm>
        </p:grpSpPr>
        <p:sp>
          <p:nvSpPr>
            <p:cNvPr id="293" name="Google Shape;293;p12"/>
            <p:cNvSpPr/>
            <p:nvPr/>
          </p:nvSpPr>
          <p:spPr>
            <a:xfrm>
              <a:off x="0" y="0"/>
              <a:ext cx="2554519" cy="2450914"/>
            </a:xfrm>
            <a:custGeom>
              <a:avLst/>
              <a:gdLst/>
              <a:ahLst/>
              <a:cxnLst/>
              <a:rect l="l" t="t" r="r" b="b"/>
              <a:pathLst>
                <a:path w="2554519" h="2450914" extrusionOk="0">
                  <a:moveTo>
                    <a:pt x="1277259" y="0"/>
                  </a:moveTo>
                  <a:cubicBezTo>
                    <a:pt x="571848" y="0"/>
                    <a:pt x="0" y="548656"/>
                    <a:pt x="0" y="1225457"/>
                  </a:cubicBezTo>
                  <a:cubicBezTo>
                    <a:pt x="0" y="1902259"/>
                    <a:pt x="571848" y="2450914"/>
                    <a:pt x="1277259" y="2450914"/>
                  </a:cubicBezTo>
                  <a:cubicBezTo>
                    <a:pt x="1982670" y="2450914"/>
                    <a:pt x="2554519" y="1902259"/>
                    <a:pt x="2554519" y="1225457"/>
                  </a:cubicBezTo>
                  <a:cubicBezTo>
                    <a:pt x="2554519" y="548656"/>
                    <a:pt x="1982670" y="0"/>
                    <a:pt x="1277259" y="0"/>
                  </a:cubicBezTo>
                  <a:close/>
                </a:path>
              </a:pathLst>
            </a:custGeom>
            <a:solidFill>
              <a:srgbClr val="4D734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12"/>
            <p:cNvSpPr txBox="1"/>
            <p:nvPr/>
          </p:nvSpPr>
          <p:spPr>
            <a:xfrm>
              <a:off x="239486" y="191673"/>
              <a:ext cx="2075546" cy="2029468"/>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95" name="Google Shape;295;p12"/>
          <p:cNvSpPr/>
          <p:nvPr/>
        </p:nvSpPr>
        <p:spPr>
          <a:xfrm>
            <a:off x="-503349" y="2960664"/>
            <a:ext cx="7513938" cy="7090396"/>
          </a:xfrm>
          <a:custGeom>
            <a:avLst/>
            <a:gdLst/>
            <a:ahLst/>
            <a:cxnLst/>
            <a:rect l="l" t="t" r="r" b="b"/>
            <a:pathLst>
              <a:path w="1164106" h="1098488" extrusionOk="0">
                <a:moveTo>
                  <a:pt x="582053" y="0"/>
                </a:moveTo>
                <a:cubicBezTo>
                  <a:pt x="260594" y="0"/>
                  <a:pt x="0" y="245905"/>
                  <a:pt x="0" y="549244"/>
                </a:cubicBezTo>
                <a:cubicBezTo>
                  <a:pt x="0" y="852583"/>
                  <a:pt x="260594" y="1098488"/>
                  <a:pt x="582053" y="1098488"/>
                </a:cubicBezTo>
                <a:cubicBezTo>
                  <a:pt x="903512" y="1098488"/>
                  <a:pt x="1164106" y="852583"/>
                  <a:pt x="1164106" y="549244"/>
                </a:cubicBezTo>
                <a:cubicBezTo>
                  <a:pt x="1164106" y="245905"/>
                  <a:pt x="903512" y="0"/>
                  <a:pt x="582053" y="0"/>
                </a:cubicBezTo>
                <a:close/>
              </a:path>
            </a:pathLst>
          </a:custGeom>
          <a:blipFill rotWithShape="1">
            <a:blip r:embed="rId3">
              <a:alphaModFix/>
            </a:blip>
            <a:stretch>
              <a:fillRect l="-20811" r="-20809"/>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96" name="Google Shape;296;p12"/>
          <p:cNvGrpSpPr/>
          <p:nvPr/>
        </p:nvGrpSpPr>
        <p:grpSpPr>
          <a:xfrm>
            <a:off x="-533634" y="-144661"/>
            <a:ext cx="18821634" cy="2284960"/>
            <a:chOff x="0" y="-38100"/>
            <a:chExt cx="4957138" cy="601800"/>
          </a:xfrm>
        </p:grpSpPr>
        <p:sp>
          <p:nvSpPr>
            <p:cNvPr id="297" name="Google Shape;297;p12"/>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298" name="Google Shape;298;p12"/>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99" name="Google Shape;299;p12"/>
          <p:cNvSpPr txBox="1"/>
          <p:nvPr/>
        </p:nvSpPr>
        <p:spPr>
          <a:xfrm>
            <a:off x="3665915" y="708037"/>
            <a:ext cx="12291840" cy="743152"/>
          </a:xfrm>
          <a:prstGeom prst="rect">
            <a:avLst/>
          </a:prstGeom>
          <a:noFill/>
          <a:ln>
            <a:noFill/>
          </a:ln>
        </p:spPr>
        <p:txBody>
          <a:bodyPr spcFirstLastPara="1" wrap="square" lIns="0" tIns="0" rIns="0" bIns="0" anchor="t" anchorCtr="0">
            <a:spAutoFit/>
          </a:bodyPr>
          <a:lstStyle/>
          <a:p>
            <a:pPr lvl="0" algn="ctr">
              <a:lnSpc>
                <a:spcPct val="91998"/>
              </a:lnSpc>
              <a:buSzPts val="5249"/>
            </a:pPr>
            <a:r>
              <a:rPr lang="nl-BE" sz="5249" b="1" dirty="0" err="1"/>
              <a:t>Section</a:t>
            </a:r>
            <a:r>
              <a:rPr lang="nl-BE" sz="5249" b="1" dirty="0"/>
              <a:t> 2 : </a:t>
            </a:r>
            <a:r>
              <a:rPr lang="nl-BE" sz="5249" b="1" dirty="0" err="1"/>
              <a:t>Fondements</a:t>
            </a:r>
            <a:r>
              <a:rPr lang="nl-BE" sz="5249" b="1" dirty="0"/>
              <a:t> </a:t>
            </a:r>
            <a:r>
              <a:rPr lang="nl-BE" sz="5249" b="1" dirty="0" err="1"/>
              <a:t>théoriques</a:t>
            </a:r>
            <a:endParaRPr sz="5249" b="1" dirty="0"/>
          </a:p>
        </p:txBody>
      </p:sp>
      <p:sp>
        <p:nvSpPr>
          <p:cNvPr id="300" name="Google Shape;300;p12"/>
          <p:cNvSpPr txBox="1"/>
          <p:nvPr/>
        </p:nvSpPr>
        <p:spPr>
          <a:xfrm>
            <a:off x="7879261" y="3338079"/>
            <a:ext cx="9140392" cy="692305"/>
          </a:xfrm>
          <a:prstGeom prst="rect">
            <a:avLst/>
          </a:prstGeom>
          <a:noFill/>
          <a:ln>
            <a:noFill/>
          </a:ln>
        </p:spPr>
        <p:txBody>
          <a:bodyPr spcFirstLastPara="1" wrap="square" lIns="0" tIns="0" rIns="0" bIns="0" anchor="t" anchorCtr="0">
            <a:spAutoFit/>
          </a:bodyPr>
          <a:lstStyle/>
          <a:p>
            <a:pPr lvl="0">
              <a:lnSpc>
                <a:spcPct val="150016"/>
              </a:lnSpc>
              <a:buSzPts val="2999"/>
            </a:pPr>
            <a:r>
              <a:rPr lang="nl-BE" sz="2999" dirty="0"/>
              <a:t>Théorie de base</a:t>
            </a:r>
            <a:endParaRPr sz="2999" dirty="0"/>
          </a:p>
        </p:txBody>
      </p:sp>
      <p:sp>
        <p:nvSpPr>
          <p:cNvPr id="301" name="Google Shape;301;p12"/>
          <p:cNvSpPr txBox="1"/>
          <p:nvPr/>
        </p:nvSpPr>
        <p:spPr>
          <a:xfrm>
            <a:off x="7867040" y="4305300"/>
            <a:ext cx="9734056" cy="664156"/>
          </a:xfrm>
          <a:prstGeom prst="rect">
            <a:avLst/>
          </a:prstGeom>
          <a:noFill/>
          <a:ln>
            <a:noFill/>
          </a:ln>
        </p:spPr>
        <p:txBody>
          <a:bodyPr spcFirstLastPara="1" wrap="square" lIns="0" tIns="0" rIns="0" bIns="0" anchor="t" anchorCtr="0">
            <a:spAutoFit/>
          </a:bodyPr>
          <a:lstStyle/>
          <a:p>
            <a:pPr lvl="1">
              <a:lnSpc>
                <a:spcPct val="150017"/>
              </a:lnSpc>
              <a:buSzPts val="2877"/>
            </a:pPr>
            <a:r>
              <a:rPr lang="nl-BE" sz="2877" dirty="0" err="1"/>
              <a:t>Avantages</a:t>
            </a:r>
            <a:r>
              <a:rPr lang="nl-BE" sz="2877" dirty="0"/>
              <a:t> et </a:t>
            </a:r>
            <a:r>
              <a:rPr lang="nl-BE" sz="2877" dirty="0" err="1"/>
              <a:t>défis</a:t>
            </a:r>
            <a:endParaRPr sz="2877" dirty="0"/>
          </a:p>
        </p:txBody>
      </p:sp>
      <p:pic>
        <p:nvPicPr>
          <p:cNvPr id="302" name="Google Shape;302;p12" descr="http://www.kambogard.se/media/20140605_210831_LLS.jpg"/>
          <p:cNvPicPr preferRelativeResize="0"/>
          <p:nvPr/>
        </p:nvPicPr>
        <p:blipFill rotWithShape="1">
          <a:blip r:embed="rId4">
            <a:alphaModFix/>
          </a:blip>
          <a:srcRect/>
          <a:stretch/>
        </p:blipFill>
        <p:spPr>
          <a:xfrm>
            <a:off x="-537382" y="2960664"/>
            <a:ext cx="7547971" cy="7090396"/>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568"/>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06"/>
        <p:cNvGrpSpPr/>
        <p:nvPr/>
      </p:nvGrpSpPr>
      <p:grpSpPr>
        <a:xfrm>
          <a:off x="0" y="0"/>
          <a:ext cx="0" cy="0"/>
          <a:chOff x="0" y="0"/>
          <a:chExt cx="0" cy="0"/>
        </a:xfrm>
      </p:grpSpPr>
      <p:grpSp>
        <p:nvGrpSpPr>
          <p:cNvPr id="307" name="Google Shape;307;p13"/>
          <p:cNvGrpSpPr/>
          <p:nvPr/>
        </p:nvGrpSpPr>
        <p:grpSpPr>
          <a:xfrm>
            <a:off x="-533634" y="-144661"/>
            <a:ext cx="18821634" cy="2284960"/>
            <a:chOff x="0" y="-38100"/>
            <a:chExt cx="4957138" cy="601800"/>
          </a:xfrm>
        </p:grpSpPr>
        <p:sp>
          <p:nvSpPr>
            <p:cNvPr id="308" name="Google Shape;308;p13"/>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09" name="Google Shape;309;p13"/>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10" name="Google Shape;310;p13"/>
          <p:cNvSpPr txBox="1"/>
          <p:nvPr/>
        </p:nvSpPr>
        <p:spPr>
          <a:xfrm>
            <a:off x="2057401" y="708037"/>
            <a:ext cx="15640664" cy="744819"/>
          </a:xfrm>
          <a:prstGeom prst="rect">
            <a:avLst/>
          </a:prstGeom>
          <a:noFill/>
          <a:ln>
            <a:noFill/>
          </a:ln>
        </p:spPr>
        <p:txBody>
          <a:bodyPr spcFirstLastPara="1" wrap="square" lIns="0" tIns="0" rIns="0" bIns="0" anchor="t" anchorCtr="0">
            <a:spAutoFit/>
          </a:bodyPr>
          <a:lstStyle/>
          <a:p>
            <a:pPr lvl="0" algn="ctr">
              <a:lnSpc>
                <a:spcPct val="109750"/>
              </a:lnSpc>
              <a:buSzPts val="4400"/>
            </a:pPr>
            <a:r>
              <a:rPr lang="fr-FR" sz="4400" b="1" dirty="0"/>
              <a:t>Quel est le rôle du bétail dans l'agriculture régénératrice ?</a:t>
            </a:r>
            <a:endParaRPr sz="4400" b="1" i="0" u="none" strike="noStrike" cap="none" dirty="0">
              <a:solidFill>
                <a:srgbClr val="000000"/>
              </a:solidFill>
              <a:latin typeface="Arial"/>
              <a:ea typeface="Arial"/>
              <a:cs typeface="Arial"/>
              <a:sym typeface="Arial"/>
            </a:endParaRPr>
          </a:p>
        </p:txBody>
      </p:sp>
      <p:sp>
        <p:nvSpPr>
          <p:cNvPr id="311" name="Google Shape;311;p13"/>
          <p:cNvSpPr/>
          <p:nvPr/>
        </p:nvSpPr>
        <p:spPr>
          <a:xfrm>
            <a:off x="457200" y="2705100"/>
            <a:ext cx="17602200" cy="4524275"/>
          </a:xfrm>
          <a:prstGeom prst="rect">
            <a:avLst/>
          </a:prstGeom>
          <a:noFill/>
          <a:ln>
            <a:noFill/>
          </a:ln>
        </p:spPr>
        <p:txBody>
          <a:bodyPr spcFirstLastPara="1" wrap="square" lIns="91425" tIns="45700" rIns="91425" bIns="45700" anchor="t" anchorCtr="0">
            <a:spAutoFit/>
          </a:bodyPr>
          <a:lstStyle/>
          <a:p>
            <a:pPr lvl="0">
              <a:buSzPts val="3200"/>
            </a:pPr>
            <a:r>
              <a:rPr lang="nl-BE" sz="3200" b="1" dirty="0">
                <a:solidFill>
                  <a:schemeClr val="dk1"/>
                </a:solidFill>
                <a:latin typeface="Calibri"/>
                <a:ea typeface="Calibri"/>
                <a:cs typeface="Calibri"/>
              </a:rPr>
              <a:t>Théorie de base </a:t>
            </a:r>
            <a:r>
              <a:rPr lang="en-US" sz="3200" b="1" dirty="0">
                <a:solidFill>
                  <a:schemeClr val="dk1"/>
                </a:solidFill>
                <a:latin typeface="Calibri"/>
                <a:ea typeface="Calibri"/>
                <a:cs typeface="Calibri"/>
                <a:sym typeface="Calibri"/>
              </a:rPr>
              <a:t>:</a:t>
            </a:r>
            <a:endParaRPr sz="3200" b="1" dirty="0">
              <a:solidFill>
                <a:schemeClr val="dk1"/>
              </a:solidFill>
              <a:latin typeface="Calibri"/>
              <a:ea typeface="Calibri"/>
              <a:cs typeface="Calibri"/>
              <a:sym typeface="Calibri"/>
            </a:endParaRPr>
          </a:p>
          <a:p>
            <a:pPr lvl="0">
              <a:buClr>
                <a:schemeClr val="dk1"/>
              </a:buClr>
              <a:buSzPts val="3200"/>
              <a:buFont typeface="Arial"/>
              <a:buChar char="•"/>
            </a:pPr>
            <a:r>
              <a:rPr lang="fr-FR" sz="3200" b="1" dirty="0">
                <a:solidFill>
                  <a:schemeClr val="dk1"/>
                </a:solidFill>
                <a:latin typeface="Calibri"/>
                <a:ea typeface="Calibri"/>
                <a:cs typeface="Calibri"/>
              </a:rPr>
              <a:t>Intégration des animaux : </a:t>
            </a:r>
            <a:r>
              <a:rPr lang="fr-FR" sz="3200" dirty="0">
                <a:solidFill>
                  <a:schemeClr val="dk1"/>
                </a:solidFill>
                <a:latin typeface="Calibri"/>
                <a:ea typeface="Calibri"/>
                <a:cs typeface="Calibri"/>
              </a:rPr>
              <a:t>Les animaux jouent un rôle clé dans les systèmes régénératifs en améliorant le cycle des nutriments, en favorisant la fertilité du sol et en contribuant à contrôler les mauvaises herbes et les parasites</a:t>
            </a:r>
            <a:r>
              <a:rPr lang="fr-FR" dirty="0"/>
              <a:t>.</a:t>
            </a:r>
          </a:p>
          <a:p>
            <a:pPr lvl="0">
              <a:buClr>
                <a:schemeClr val="dk1"/>
              </a:buClr>
              <a:buSzPts val="3200"/>
              <a:buFont typeface="Arial"/>
              <a:buChar char="•"/>
            </a:pPr>
            <a:r>
              <a:rPr lang="fr-FR" sz="3200" b="1" dirty="0">
                <a:solidFill>
                  <a:schemeClr val="dk1"/>
                </a:solidFill>
                <a:latin typeface="Calibri"/>
                <a:ea typeface="Calibri"/>
                <a:cs typeface="Calibri"/>
              </a:rPr>
              <a:t>Pratiques de pâturage : </a:t>
            </a:r>
            <a:r>
              <a:rPr lang="fr-FR" sz="3200" dirty="0">
                <a:solidFill>
                  <a:schemeClr val="dk1"/>
                </a:solidFill>
                <a:latin typeface="Calibri"/>
                <a:ea typeface="Calibri"/>
                <a:cs typeface="Calibri"/>
              </a:rPr>
              <a:t>Le pâturage géré permet de réduire l'érosion, d'améliorer la rétention d'eau et d'accroître la diversité des plantes</a:t>
            </a:r>
            <a:r>
              <a:rPr lang="fr-FR" dirty="0"/>
              <a:t>.</a:t>
            </a:r>
          </a:p>
          <a:p>
            <a:pPr lvl="0">
              <a:buClr>
                <a:schemeClr val="dk1"/>
              </a:buClr>
              <a:buSzPts val="3200"/>
              <a:buFont typeface="Arial"/>
              <a:buChar char="•"/>
            </a:pPr>
            <a:r>
              <a:rPr lang="fr-FR" sz="3200" b="1" dirty="0">
                <a:solidFill>
                  <a:schemeClr val="dk1"/>
                </a:solidFill>
                <a:latin typeface="Calibri"/>
                <a:ea typeface="Calibri"/>
                <a:cs typeface="Calibri"/>
              </a:rPr>
              <a:t>Focalisation sur la santé du troupeau </a:t>
            </a:r>
            <a:r>
              <a:rPr lang="fr-FR" sz="3200" dirty="0">
                <a:solidFill>
                  <a:schemeClr val="dk1"/>
                </a:solidFill>
                <a:latin typeface="Calibri"/>
                <a:ea typeface="Calibri"/>
                <a:cs typeface="Calibri"/>
              </a:rPr>
              <a:t>: Dans les systèmes régénératifs, la santé du troupeau est essentielle pour maintenir la productivité et l'équilibre de l'écosystème, car des animaux en bonne santé soutiennent la santé du sol et des plantes.</a:t>
            </a:r>
            <a:endParaRPr sz="3200" dirty="0">
              <a:solidFill>
                <a:schemeClr val="dk1"/>
              </a:solidFill>
              <a:latin typeface="Calibri"/>
              <a:ea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15"/>
        <p:cNvGrpSpPr/>
        <p:nvPr/>
      </p:nvGrpSpPr>
      <p:grpSpPr>
        <a:xfrm>
          <a:off x="0" y="0"/>
          <a:ext cx="0" cy="0"/>
          <a:chOff x="0" y="0"/>
          <a:chExt cx="0" cy="0"/>
        </a:xfrm>
      </p:grpSpPr>
      <p:grpSp>
        <p:nvGrpSpPr>
          <p:cNvPr id="316" name="Google Shape;316;p14"/>
          <p:cNvGrpSpPr/>
          <p:nvPr/>
        </p:nvGrpSpPr>
        <p:grpSpPr>
          <a:xfrm>
            <a:off x="-533634" y="-144661"/>
            <a:ext cx="18821634" cy="2284960"/>
            <a:chOff x="0" y="-38100"/>
            <a:chExt cx="4957138" cy="601800"/>
          </a:xfrm>
        </p:grpSpPr>
        <p:sp>
          <p:nvSpPr>
            <p:cNvPr id="317" name="Google Shape;317;p14"/>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18" name="Google Shape;318;p14"/>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19" name="Google Shape;319;p14"/>
          <p:cNvSpPr txBox="1"/>
          <p:nvPr/>
        </p:nvSpPr>
        <p:spPr>
          <a:xfrm>
            <a:off x="-368706" y="530944"/>
            <a:ext cx="18568219" cy="744819"/>
          </a:xfrm>
          <a:prstGeom prst="rect">
            <a:avLst/>
          </a:prstGeom>
          <a:noFill/>
          <a:ln>
            <a:noFill/>
          </a:ln>
        </p:spPr>
        <p:txBody>
          <a:bodyPr spcFirstLastPara="1" wrap="square" lIns="0" tIns="0" rIns="0" bIns="0" anchor="t" anchorCtr="0">
            <a:spAutoFit/>
          </a:bodyPr>
          <a:lstStyle/>
          <a:p>
            <a:pPr lvl="0">
              <a:lnSpc>
                <a:spcPct val="109750"/>
              </a:lnSpc>
              <a:buSzPts val="4400"/>
            </a:pPr>
            <a:r>
              <a:rPr lang="fr-FR" sz="4400" b="1" dirty="0"/>
              <a:t>Les</a:t>
            </a:r>
            <a:r>
              <a:rPr lang="fr-FR" dirty="0"/>
              <a:t> </a:t>
            </a:r>
            <a:r>
              <a:rPr lang="fr-FR" sz="4400" b="1" dirty="0"/>
              <a:t>avantages de l'agriculture régénérative et de la santé du troupeau</a:t>
            </a:r>
            <a:endParaRPr sz="4400" b="1" dirty="0"/>
          </a:p>
        </p:txBody>
      </p:sp>
      <p:sp>
        <p:nvSpPr>
          <p:cNvPr id="320" name="Google Shape;320;p14"/>
          <p:cNvSpPr/>
          <p:nvPr/>
        </p:nvSpPr>
        <p:spPr>
          <a:xfrm>
            <a:off x="457200" y="2705100"/>
            <a:ext cx="17602200" cy="6463267"/>
          </a:xfrm>
          <a:prstGeom prst="rect">
            <a:avLst/>
          </a:prstGeom>
          <a:noFill/>
          <a:ln>
            <a:noFill/>
          </a:ln>
        </p:spPr>
        <p:txBody>
          <a:bodyPr spcFirstLastPara="1" wrap="square" lIns="91425" tIns="45700" rIns="91425" bIns="45700" anchor="t" anchorCtr="0">
            <a:spAutoFit/>
          </a:bodyPr>
          <a:lstStyle/>
          <a:p>
            <a:pPr lvl="0">
              <a:buSzPts val="3200"/>
            </a:pPr>
            <a:r>
              <a:rPr lang="nl-BE" sz="3200" b="1" dirty="0" err="1">
                <a:solidFill>
                  <a:schemeClr val="dk1"/>
                </a:solidFill>
                <a:latin typeface="Calibri"/>
                <a:ea typeface="Calibri"/>
                <a:cs typeface="Calibri"/>
              </a:rPr>
              <a:t>Avantages</a:t>
            </a:r>
            <a:r>
              <a:rPr lang="nl-BE" dirty="0"/>
              <a:t> </a:t>
            </a:r>
            <a:r>
              <a:rPr lang="en-US" sz="3200" b="1" i="0" u="none" strike="noStrike" cap="none" dirty="0">
                <a:solidFill>
                  <a:schemeClr val="dk1"/>
                </a:solidFill>
                <a:latin typeface="Calibri"/>
                <a:ea typeface="Calibri"/>
                <a:cs typeface="Calibri"/>
                <a:sym typeface="Calibri"/>
              </a:rPr>
              <a:t>:</a:t>
            </a:r>
            <a:endParaRPr sz="3200" b="0" i="0" u="none" strike="noStrike" cap="none" dirty="0">
              <a:solidFill>
                <a:schemeClr val="dk1"/>
              </a:solidFill>
              <a:latin typeface="Calibri"/>
              <a:ea typeface="Calibri"/>
              <a:cs typeface="Calibri"/>
              <a:sym typeface="Calibri"/>
            </a:endParaRPr>
          </a:p>
          <a:p>
            <a:pPr lvl="0">
              <a:buSzPts val="3200"/>
            </a:pPr>
            <a:r>
              <a:rPr lang="fr-FR" sz="3200" b="1" dirty="0">
                <a:solidFill>
                  <a:schemeClr val="dk1"/>
                </a:solidFill>
                <a:latin typeface="Calibri"/>
                <a:ea typeface="Calibri"/>
                <a:cs typeface="Calibri"/>
              </a:rPr>
              <a:t>Avantages environnementaux : </a:t>
            </a:r>
            <a:r>
              <a:rPr lang="fr-FR" sz="3200" dirty="0">
                <a:solidFill>
                  <a:schemeClr val="dk1"/>
                </a:solidFill>
                <a:latin typeface="Calibri"/>
                <a:ea typeface="Calibri"/>
                <a:cs typeface="Calibri"/>
              </a:rPr>
              <a:t>améliore la santé du sol, renforce la biodiversité, réduit le besoin d'intrants chimiques et capture le carbone</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lvl="0">
              <a:spcBef>
                <a:spcPts val="1200"/>
              </a:spcBef>
              <a:buSzPts val="3200"/>
            </a:pPr>
            <a:r>
              <a:rPr lang="fr-FR" sz="3200" b="1" dirty="0">
                <a:solidFill>
                  <a:schemeClr val="dk1"/>
                </a:solidFill>
                <a:latin typeface="Calibri"/>
                <a:ea typeface="Calibri"/>
                <a:cs typeface="Calibri"/>
              </a:rPr>
              <a:t>Avantages économiques :</a:t>
            </a:r>
            <a:r>
              <a:rPr lang="fr-FR" dirty="0"/>
              <a:t> </a:t>
            </a:r>
            <a:r>
              <a:rPr lang="fr-FR" sz="3200" dirty="0">
                <a:solidFill>
                  <a:schemeClr val="dk1"/>
                </a:solidFill>
                <a:latin typeface="Calibri"/>
                <a:ea typeface="Calibri"/>
                <a:cs typeface="Calibri"/>
              </a:rPr>
              <a:t>réduisent les coûts des intrants (comme les engrais et les pesticides), et avec le temps, des sols et un bétail sains peuvent conduire à des rendements plus élevés et à une plus grande résilience agricole</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lvl="0">
              <a:spcBef>
                <a:spcPts val="1200"/>
              </a:spcBef>
              <a:buSzPts val="3200"/>
            </a:pPr>
            <a:r>
              <a:rPr lang="fr-FR" sz="3200" b="1" dirty="0">
                <a:solidFill>
                  <a:schemeClr val="dk1"/>
                </a:solidFill>
                <a:latin typeface="Calibri"/>
                <a:ea typeface="Calibri"/>
                <a:cs typeface="Calibri"/>
              </a:rPr>
              <a:t>Bien-être animal : </a:t>
            </a:r>
            <a:r>
              <a:rPr lang="fr-FR" sz="3200" dirty="0">
                <a:solidFill>
                  <a:schemeClr val="dk1"/>
                </a:solidFill>
                <a:latin typeface="Calibri"/>
                <a:ea typeface="Calibri"/>
                <a:cs typeface="Calibri"/>
              </a:rPr>
              <a:t>Des troupeaux en bonne santé sont productifs. Se concentrer sur la santé des troupeaux peut améliorer le bien-être du bétail, réduire les épidémies et augmenter la durée de vie.</a:t>
            </a:r>
            <a:endParaRPr sz="3200" dirty="0">
              <a:solidFill>
                <a:schemeClr val="dk1"/>
              </a:solidFill>
              <a:latin typeface="Calibri"/>
              <a:ea typeface="Calibri"/>
              <a:cs typeface="Calibri"/>
            </a:endParaRPr>
          </a:p>
          <a:p>
            <a:pPr lvl="0">
              <a:spcBef>
                <a:spcPts val="1200"/>
              </a:spcBef>
              <a:buSzPts val="3200"/>
            </a:pPr>
            <a:r>
              <a:rPr lang="fr-FR" sz="3200" b="1" dirty="0">
                <a:solidFill>
                  <a:schemeClr val="dk1"/>
                </a:solidFill>
                <a:latin typeface="Calibri"/>
                <a:ea typeface="Calibri"/>
                <a:cs typeface="Calibri"/>
              </a:rPr>
              <a:t>Résilience de l'écosystème : </a:t>
            </a:r>
            <a:r>
              <a:rPr lang="fr-FR" sz="3200" dirty="0">
                <a:solidFill>
                  <a:schemeClr val="dk1"/>
                </a:solidFill>
                <a:latin typeface="Calibri"/>
                <a:ea typeface="Calibri"/>
                <a:cs typeface="Calibri"/>
              </a:rPr>
              <a:t>En restaurant le sol et en intégrant les animaux, les pratiques régénératives peuvent aider les exploitations agricoles à s'adapter au changement climatique et aux événements météorologiques extrêmes.</a:t>
            </a:r>
            <a:endParaRPr sz="3200" dirty="0">
              <a:solidFill>
                <a:schemeClr val="dk1"/>
              </a:solidFill>
              <a:latin typeface="Calibri"/>
              <a:ea typeface="Calibri"/>
              <a:cs typeface="Calibri"/>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24"/>
        <p:cNvGrpSpPr/>
        <p:nvPr/>
      </p:nvGrpSpPr>
      <p:grpSpPr>
        <a:xfrm>
          <a:off x="0" y="0"/>
          <a:ext cx="0" cy="0"/>
          <a:chOff x="0" y="0"/>
          <a:chExt cx="0" cy="0"/>
        </a:xfrm>
      </p:grpSpPr>
      <p:grpSp>
        <p:nvGrpSpPr>
          <p:cNvPr id="325" name="Google Shape;325;p15"/>
          <p:cNvGrpSpPr/>
          <p:nvPr/>
        </p:nvGrpSpPr>
        <p:grpSpPr>
          <a:xfrm>
            <a:off x="-533634" y="-144661"/>
            <a:ext cx="18821634" cy="2284960"/>
            <a:chOff x="0" y="-38100"/>
            <a:chExt cx="4957138" cy="601800"/>
          </a:xfrm>
        </p:grpSpPr>
        <p:sp>
          <p:nvSpPr>
            <p:cNvPr id="326" name="Google Shape;326;p15"/>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27" name="Google Shape;327;p15"/>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28" name="Google Shape;328;p15"/>
          <p:cNvSpPr txBox="1"/>
          <p:nvPr/>
        </p:nvSpPr>
        <p:spPr>
          <a:xfrm>
            <a:off x="1905000" y="569171"/>
            <a:ext cx="14401800" cy="1489639"/>
          </a:xfrm>
          <a:prstGeom prst="rect">
            <a:avLst/>
          </a:prstGeom>
          <a:noFill/>
          <a:ln>
            <a:noFill/>
          </a:ln>
        </p:spPr>
        <p:txBody>
          <a:bodyPr spcFirstLastPara="1" wrap="square" lIns="0" tIns="0" rIns="0" bIns="0" anchor="t" anchorCtr="0">
            <a:spAutoFit/>
          </a:bodyPr>
          <a:lstStyle/>
          <a:p>
            <a:pPr lvl="0" algn="ctr">
              <a:lnSpc>
                <a:spcPct val="109750"/>
              </a:lnSpc>
              <a:buSzPts val="4400"/>
            </a:pPr>
            <a:r>
              <a:rPr lang="fr-FR" sz="4400" b="1" dirty="0"/>
              <a:t>Défis dans la mise en œuvre de l'agriculture régénératrice et de la gestion de la santé du troupeau</a:t>
            </a:r>
            <a:endParaRPr sz="4400" b="1" dirty="0"/>
          </a:p>
        </p:txBody>
      </p:sp>
      <p:sp>
        <p:nvSpPr>
          <p:cNvPr id="329" name="Google Shape;329;p15"/>
          <p:cNvSpPr/>
          <p:nvPr/>
        </p:nvSpPr>
        <p:spPr>
          <a:xfrm>
            <a:off x="457200" y="2705100"/>
            <a:ext cx="17602200" cy="6463267"/>
          </a:xfrm>
          <a:prstGeom prst="rect">
            <a:avLst/>
          </a:prstGeom>
          <a:noFill/>
          <a:ln>
            <a:noFill/>
          </a:ln>
        </p:spPr>
        <p:txBody>
          <a:bodyPr spcFirstLastPara="1" wrap="square" lIns="91425" tIns="45700" rIns="91425" bIns="45700" anchor="t" anchorCtr="0">
            <a:spAutoFit/>
          </a:bodyPr>
          <a:lstStyle/>
          <a:p>
            <a:pPr lvl="0" algn="just">
              <a:buSzPts val="3200"/>
            </a:pPr>
            <a:r>
              <a:rPr lang="nl-BE" sz="3200" b="1" dirty="0" err="1">
                <a:solidFill>
                  <a:schemeClr val="dk1"/>
                </a:solidFill>
                <a:latin typeface="Calibri"/>
                <a:ea typeface="Calibri"/>
                <a:cs typeface="Calibri"/>
              </a:rPr>
              <a:t>Défis</a:t>
            </a:r>
            <a:r>
              <a:rPr lang="nl-BE" dirty="0"/>
              <a:t> </a:t>
            </a:r>
            <a:r>
              <a:rPr lang="en-US" sz="3200" b="1" i="0" u="none" strike="noStrike" cap="none" dirty="0">
                <a:solidFill>
                  <a:schemeClr val="dk1"/>
                </a:solidFill>
                <a:latin typeface="Calibri"/>
                <a:ea typeface="Calibri"/>
                <a:cs typeface="Calibri"/>
                <a:sym typeface="Calibri"/>
              </a:rPr>
              <a:t>:</a:t>
            </a:r>
            <a:endParaRPr sz="3200" b="0" i="0" u="none" strike="noStrike" cap="none" dirty="0">
              <a:solidFill>
                <a:schemeClr val="dk1"/>
              </a:solidFill>
              <a:latin typeface="Calibri"/>
              <a:ea typeface="Calibri"/>
              <a:cs typeface="Calibri"/>
              <a:sym typeface="Calibri"/>
            </a:endParaRPr>
          </a:p>
          <a:p>
            <a:pPr lvl="0" algn="just">
              <a:buSzPts val="3200"/>
            </a:pPr>
            <a:r>
              <a:rPr lang="fr-FR" sz="3200" b="1" dirty="0">
                <a:solidFill>
                  <a:schemeClr val="dk1"/>
                </a:solidFill>
                <a:latin typeface="Calibri"/>
                <a:ea typeface="Calibri"/>
                <a:cs typeface="Calibri"/>
              </a:rPr>
              <a:t>Coûts de transition : </a:t>
            </a:r>
            <a:r>
              <a:rPr lang="fr-FR" sz="3200" dirty="0">
                <a:solidFill>
                  <a:schemeClr val="dk1"/>
                </a:solidFill>
                <a:latin typeface="Calibri"/>
                <a:ea typeface="Calibri"/>
                <a:cs typeface="Calibri"/>
              </a:rPr>
              <a:t>Passer des pratiques conventionnelles à des pratiques régénératives peut nécessiter un investissement initial en formation, en infrastructures et en nouvel équipement.</a:t>
            </a:r>
            <a:endParaRPr sz="3200" dirty="0">
              <a:solidFill>
                <a:schemeClr val="dk1"/>
              </a:solidFill>
              <a:latin typeface="Calibri"/>
              <a:ea typeface="Calibri"/>
              <a:cs typeface="Calibri"/>
            </a:endParaRPr>
          </a:p>
          <a:p>
            <a:pPr lvl="0" algn="just">
              <a:spcBef>
                <a:spcPts val="1200"/>
              </a:spcBef>
              <a:buSzPts val="3200"/>
            </a:pPr>
            <a:r>
              <a:rPr lang="fr-FR" sz="3200" b="1" dirty="0">
                <a:solidFill>
                  <a:schemeClr val="dk1"/>
                </a:solidFill>
                <a:latin typeface="Calibri"/>
                <a:ea typeface="Calibri"/>
                <a:cs typeface="Calibri"/>
              </a:rPr>
              <a:t>Lacunes en compétences et en connaissances : </a:t>
            </a:r>
            <a:r>
              <a:rPr lang="fr-FR" sz="3200" dirty="0">
                <a:solidFill>
                  <a:schemeClr val="dk1"/>
                </a:solidFill>
                <a:latin typeface="Calibri"/>
                <a:ea typeface="Calibri"/>
                <a:cs typeface="Calibri"/>
              </a:rPr>
              <a:t>L'agriculture régénérative et la gestion de la santé du troupeau nécessitent des connaissances en écologie, en science des sols et en élevage, ce qui peut représenter une courbe d'apprentissage pour de nombreux agriculteurs</a:t>
            </a:r>
            <a:r>
              <a:rPr lang="en-US"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endParaRPr>
          </a:p>
          <a:p>
            <a:pPr lvl="0" algn="just">
              <a:spcBef>
                <a:spcPts val="1200"/>
              </a:spcBef>
              <a:buSzPts val="3200"/>
            </a:pPr>
            <a:r>
              <a:rPr lang="fr-FR" sz="3200" b="1" dirty="0">
                <a:solidFill>
                  <a:schemeClr val="dk1"/>
                </a:solidFill>
                <a:latin typeface="Calibri"/>
                <a:ea typeface="Calibri"/>
                <a:cs typeface="Calibri"/>
              </a:rPr>
              <a:t>Obstacles liés au marché et aux politiques : </a:t>
            </a:r>
            <a:r>
              <a:rPr lang="fr-FR" sz="3200" dirty="0">
                <a:solidFill>
                  <a:schemeClr val="dk1"/>
                </a:solidFill>
                <a:latin typeface="Calibri"/>
                <a:ea typeface="Calibri"/>
                <a:cs typeface="Calibri"/>
              </a:rPr>
              <a:t>Le manque d'incitations financières, l'accès limité au marché des produits régénératifs et les restrictions réglementaires (par exemple, sur les clôtures virtuelles) peuvent freiner l'adoption.</a:t>
            </a:r>
            <a:endParaRPr sz="3200" dirty="0">
              <a:solidFill>
                <a:schemeClr val="dk1"/>
              </a:solidFill>
              <a:latin typeface="Calibri"/>
              <a:ea typeface="Calibri"/>
              <a:cs typeface="Calibri"/>
            </a:endParaRPr>
          </a:p>
          <a:p>
            <a:pPr lvl="0" algn="just">
              <a:spcBef>
                <a:spcPts val="1200"/>
              </a:spcBef>
              <a:buSzPts val="3200"/>
            </a:pPr>
            <a:r>
              <a:rPr lang="fr-FR" sz="3200" b="1" dirty="0">
                <a:solidFill>
                  <a:schemeClr val="dk1"/>
                </a:solidFill>
                <a:latin typeface="Calibri"/>
                <a:ea typeface="Calibri"/>
                <a:cs typeface="Calibri"/>
              </a:rPr>
              <a:t>Défis de la gestion de la santé du troupeau : </a:t>
            </a:r>
            <a:r>
              <a:rPr lang="fr-FR" sz="3200" dirty="0">
                <a:solidFill>
                  <a:schemeClr val="dk1"/>
                </a:solidFill>
                <a:latin typeface="Calibri"/>
                <a:ea typeface="Calibri"/>
                <a:cs typeface="Calibri"/>
              </a:rPr>
              <a:t>Surveiller la santé des animaux dans des systèmes de pâturage diversifiés nécessite des compétences en observation et en manipulation des animaux, ainsi que la compréhension des stratégies de prévention des maladies spécifiques aux systèmes pastoraux.</a:t>
            </a:r>
            <a:endParaRPr sz="3200" dirty="0">
              <a:solidFill>
                <a:schemeClr val="dk1"/>
              </a:solidFill>
              <a:latin typeface="Calibri"/>
              <a:ea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33"/>
        <p:cNvGrpSpPr/>
        <p:nvPr/>
      </p:nvGrpSpPr>
      <p:grpSpPr>
        <a:xfrm>
          <a:off x="0" y="0"/>
          <a:ext cx="0" cy="0"/>
          <a:chOff x="0" y="0"/>
          <a:chExt cx="0" cy="0"/>
        </a:xfrm>
      </p:grpSpPr>
      <p:grpSp>
        <p:nvGrpSpPr>
          <p:cNvPr id="334" name="Google Shape;334;p16"/>
          <p:cNvGrpSpPr/>
          <p:nvPr/>
        </p:nvGrpSpPr>
        <p:grpSpPr>
          <a:xfrm>
            <a:off x="-533634" y="-144661"/>
            <a:ext cx="18821634" cy="2284960"/>
            <a:chOff x="0" y="-38100"/>
            <a:chExt cx="4957138" cy="601800"/>
          </a:xfrm>
        </p:grpSpPr>
        <p:sp>
          <p:nvSpPr>
            <p:cNvPr id="335" name="Google Shape;335;p16"/>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36" name="Google Shape;336;p16"/>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37" name="Google Shape;337;p16"/>
          <p:cNvSpPr txBox="1"/>
          <p:nvPr/>
        </p:nvSpPr>
        <p:spPr>
          <a:xfrm>
            <a:off x="1905000" y="569171"/>
            <a:ext cx="14401800" cy="1489639"/>
          </a:xfrm>
          <a:prstGeom prst="rect">
            <a:avLst/>
          </a:prstGeom>
          <a:noFill/>
          <a:ln>
            <a:noFill/>
          </a:ln>
        </p:spPr>
        <p:txBody>
          <a:bodyPr spcFirstLastPara="1" wrap="square" lIns="0" tIns="0" rIns="0" bIns="0" anchor="t" anchorCtr="0">
            <a:spAutoFit/>
          </a:bodyPr>
          <a:lstStyle/>
          <a:p>
            <a:pPr lvl="0" algn="ctr">
              <a:lnSpc>
                <a:spcPct val="109750"/>
              </a:lnSpc>
              <a:buSzPts val="4400"/>
            </a:pPr>
            <a:r>
              <a:rPr lang="fr-FR" sz="4400" b="1" dirty="0"/>
              <a:t>Défis dans la mise en œuvre de l'agriculture régénératrice et de la gestion de la santé du troupeau</a:t>
            </a:r>
            <a:endParaRPr sz="4400" b="1" dirty="0"/>
          </a:p>
        </p:txBody>
      </p:sp>
      <p:sp>
        <p:nvSpPr>
          <p:cNvPr id="338" name="Google Shape;338;p16"/>
          <p:cNvSpPr/>
          <p:nvPr/>
        </p:nvSpPr>
        <p:spPr>
          <a:xfrm>
            <a:off x="522923" y="4000500"/>
            <a:ext cx="6489854"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fr-FR" sz="3200" b="1" u="sng" dirty="0">
                <a:solidFill>
                  <a:schemeClr val="dk1"/>
                </a:solidFill>
                <a:latin typeface="Calibri"/>
                <a:ea typeface="Calibri"/>
                <a:cs typeface="Calibri"/>
              </a:rPr>
              <a:t>Exemple de défis de reproduction dans les systèmes de reproduction naturels</a:t>
            </a:r>
            <a:endParaRPr sz="3200" b="1" u="sng" dirty="0">
              <a:solidFill>
                <a:schemeClr val="dk1"/>
              </a:solidFill>
              <a:latin typeface="Calibri"/>
              <a:ea typeface="Calibri"/>
              <a:cs typeface="Calibri"/>
              <a:sym typeface="Calibri"/>
            </a:endParaRPr>
          </a:p>
        </p:txBody>
      </p:sp>
      <p:sp>
        <p:nvSpPr>
          <p:cNvPr id="339" name="Google Shape;339;p16"/>
          <p:cNvSpPr/>
          <p:nvPr/>
        </p:nvSpPr>
        <p:spPr>
          <a:xfrm>
            <a:off x="8458200" y="3554224"/>
            <a:ext cx="7620000" cy="3046948"/>
          </a:xfrm>
          <a:prstGeom prst="rect">
            <a:avLst/>
          </a:prstGeom>
          <a:noFill/>
          <a:ln>
            <a:noFill/>
          </a:ln>
        </p:spPr>
        <p:txBody>
          <a:bodyPr spcFirstLastPara="1" wrap="square" lIns="91425" tIns="45700" rIns="91425" bIns="45700" anchor="t" anchorCtr="0">
            <a:spAutoFit/>
          </a:bodyPr>
          <a:lstStyle/>
          <a:p>
            <a:pPr lvl="0" algn="just">
              <a:buSzPts val="3200"/>
            </a:pPr>
            <a:r>
              <a:rPr lang="fr-FR" sz="3200" dirty="0">
                <a:solidFill>
                  <a:schemeClr val="dk1"/>
                </a:solidFill>
                <a:latin typeface="Calibri"/>
                <a:ea typeface="Calibri"/>
                <a:cs typeface="Calibri"/>
              </a:rPr>
              <a:t>Il peut être plus difficile de suivre les taux de réussite de la grossesse</a:t>
            </a:r>
            <a:r>
              <a:rPr lang="en-US" sz="3200" dirty="0">
                <a:solidFill>
                  <a:schemeClr val="dk1"/>
                </a:solidFill>
                <a:latin typeface="Calibri"/>
                <a:ea typeface="Calibri"/>
                <a:cs typeface="Calibri"/>
                <a:sym typeface="Calibri"/>
              </a:rPr>
              <a:t>. </a:t>
            </a:r>
            <a:endParaRPr sz="3200" dirty="0">
              <a:solidFill>
                <a:schemeClr val="dk1"/>
              </a:solidFill>
              <a:latin typeface="Calibri"/>
              <a:ea typeface="Calibri"/>
              <a:cs typeface="Calibri"/>
            </a:endParaRPr>
          </a:p>
          <a:p>
            <a:pPr marL="0" marR="0" lvl="0" indent="0" algn="just" rtl="0">
              <a:lnSpc>
                <a:spcPct val="100000"/>
              </a:lnSpc>
              <a:spcBef>
                <a:spcPts val="0"/>
              </a:spcBef>
              <a:spcAft>
                <a:spcPts val="0"/>
              </a:spcAft>
              <a:buClr>
                <a:srgbClr val="000000"/>
              </a:buClr>
              <a:buSzPts val="3200"/>
              <a:buFont typeface="Arial"/>
              <a:buNone/>
            </a:pPr>
            <a:endParaRPr sz="3200" dirty="0">
              <a:solidFill>
                <a:schemeClr val="dk1"/>
              </a:solidFill>
              <a:latin typeface="Calibri"/>
              <a:ea typeface="Calibri"/>
              <a:cs typeface="Calibri"/>
              <a:sym typeface="Calibri"/>
            </a:endParaRPr>
          </a:p>
          <a:p>
            <a:pPr lvl="0" algn="just">
              <a:buSzPts val="3200"/>
            </a:pPr>
            <a:r>
              <a:rPr lang="fr-FR" sz="3200" dirty="0">
                <a:solidFill>
                  <a:schemeClr val="dk1"/>
                </a:solidFill>
                <a:latin typeface="Calibri"/>
                <a:ea typeface="Calibri"/>
                <a:cs typeface="Calibri"/>
              </a:rPr>
              <a:t>Assurez-vous que le mâle est en bonne santé, fertile et capable de se reproduire avec toutes les femelles en temps voulu</a:t>
            </a:r>
            <a:r>
              <a:rPr lang="en-US" sz="32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340" name="Google Shape;340;p16"/>
          <p:cNvSpPr/>
          <p:nvPr/>
        </p:nvSpPr>
        <p:spPr>
          <a:xfrm>
            <a:off x="8033479" y="2709470"/>
            <a:ext cx="8229600" cy="6439940"/>
          </a:xfrm>
          <a:prstGeom prst="rect">
            <a:avLst/>
          </a:prstGeom>
          <a:no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44"/>
        <p:cNvGrpSpPr/>
        <p:nvPr/>
      </p:nvGrpSpPr>
      <p:grpSpPr>
        <a:xfrm>
          <a:off x="0" y="0"/>
          <a:ext cx="0" cy="0"/>
          <a:chOff x="0" y="0"/>
          <a:chExt cx="0" cy="0"/>
        </a:xfrm>
      </p:grpSpPr>
      <p:grpSp>
        <p:nvGrpSpPr>
          <p:cNvPr id="345" name="Google Shape;345;p17"/>
          <p:cNvGrpSpPr/>
          <p:nvPr/>
        </p:nvGrpSpPr>
        <p:grpSpPr>
          <a:xfrm>
            <a:off x="-533634" y="-144661"/>
            <a:ext cx="18821634" cy="2284960"/>
            <a:chOff x="0" y="-38100"/>
            <a:chExt cx="4957138" cy="601800"/>
          </a:xfrm>
        </p:grpSpPr>
        <p:sp>
          <p:nvSpPr>
            <p:cNvPr id="346" name="Google Shape;346;p17"/>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47" name="Google Shape;347;p17"/>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48" name="Google Shape;348;p17"/>
          <p:cNvSpPr txBox="1"/>
          <p:nvPr/>
        </p:nvSpPr>
        <p:spPr>
          <a:xfrm>
            <a:off x="1905000" y="569171"/>
            <a:ext cx="14401800" cy="1489639"/>
          </a:xfrm>
          <a:prstGeom prst="rect">
            <a:avLst/>
          </a:prstGeom>
          <a:noFill/>
          <a:ln>
            <a:noFill/>
          </a:ln>
        </p:spPr>
        <p:txBody>
          <a:bodyPr spcFirstLastPara="1" wrap="square" lIns="0" tIns="0" rIns="0" bIns="0" anchor="t" anchorCtr="0">
            <a:spAutoFit/>
          </a:bodyPr>
          <a:lstStyle/>
          <a:p>
            <a:pPr lvl="0" algn="ctr">
              <a:lnSpc>
                <a:spcPct val="109750"/>
              </a:lnSpc>
              <a:buSzPts val="4400"/>
            </a:pPr>
            <a:r>
              <a:rPr lang="fr-FR" sz="4400" b="1" dirty="0"/>
              <a:t>Défis dans la mise en œuvre de l'agriculture régénératrice et de la gestion de la santé du troupeau</a:t>
            </a:r>
            <a:endParaRPr sz="4400" b="1" dirty="0"/>
          </a:p>
        </p:txBody>
      </p:sp>
      <p:sp>
        <p:nvSpPr>
          <p:cNvPr id="349" name="Google Shape;349;p17"/>
          <p:cNvSpPr/>
          <p:nvPr/>
        </p:nvSpPr>
        <p:spPr>
          <a:xfrm>
            <a:off x="8458200" y="3118033"/>
            <a:ext cx="9448800" cy="3200836"/>
          </a:xfrm>
          <a:prstGeom prst="rect">
            <a:avLst/>
          </a:prstGeom>
          <a:solidFill>
            <a:schemeClr val="accent2"/>
          </a:solidFill>
          <a:ln>
            <a:noFill/>
          </a:ln>
        </p:spPr>
        <p:txBody>
          <a:bodyPr spcFirstLastPara="1" wrap="square" lIns="91425" tIns="45700" rIns="91425" bIns="45700" anchor="t" anchorCtr="0">
            <a:spAutoFit/>
          </a:bodyPr>
          <a:lstStyle/>
          <a:p>
            <a:pPr lvl="0">
              <a:buSzPts val="3200"/>
            </a:pPr>
            <a:r>
              <a:rPr lang="en-US" sz="3200" b="1" i="0" u="none" strike="noStrike" cap="none" dirty="0">
                <a:solidFill>
                  <a:srgbClr val="1D1D1B"/>
                </a:solidFill>
                <a:latin typeface="Calibri"/>
                <a:ea typeface="Calibri"/>
                <a:cs typeface="Calibri"/>
                <a:sym typeface="Calibri"/>
              </a:rPr>
              <a:t>D</a:t>
            </a:r>
            <a:r>
              <a:rPr lang="nl-BE" sz="3200" b="1" dirty="0" err="1">
                <a:solidFill>
                  <a:srgbClr val="1D1D1B"/>
                </a:solidFill>
                <a:latin typeface="Calibri"/>
                <a:ea typeface="Calibri"/>
                <a:cs typeface="Calibri"/>
              </a:rPr>
              <a:t>ésavantages</a:t>
            </a:r>
            <a:endParaRPr sz="3200" b="1" dirty="0">
              <a:solidFill>
                <a:srgbClr val="1D1D1B"/>
              </a:solidFill>
              <a:latin typeface="Calibri"/>
              <a:ea typeface="Calibri"/>
              <a:cs typeface="Calibri"/>
              <a:sym typeface="Calibri"/>
            </a:endParaRPr>
          </a:p>
          <a:p>
            <a:pPr lvl="0">
              <a:buSzPts val="3200"/>
            </a:pPr>
            <a:r>
              <a:rPr lang="en-US" sz="3200" b="0" i="0" u="none" strike="noStrike" cap="none" dirty="0">
                <a:solidFill>
                  <a:srgbClr val="FCBA00"/>
                </a:solidFill>
                <a:latin typeface="Calibri"/>
                <a:ea typeface="Calibri"/>
                <a:cs typeface="Calibri"/>
                <a:sym typeface="Calibri"/>
              </a:rPr>
              <a:t>•</a:t>
            </a:r>
            <a:r>
              <a:rPr lang="fr-FR" dirty="0"/>
              <a:t> </a:t>
            </a:r>
            <a:r>
              <a:rPr lang="fr-FR" sz="3200" dirty="0">
                <a:solidFill>
                  <a:srgbClr val="1D1D1B"/>
                </a:solidFill>
                <a:latin typeface="Calibri"/>
                <a:ea typeface="Calibri"/>
                <a:cs typeface="Calibri"/>
              </a:rPr>
              <a:t>Les moutons peuvent être une source de la maladie de </a:t>
            </a:r>
            <a:r>
              <a:rPr lang="fr-FR" sz="3200" dirty="0" err="1">
                <a:solidFill>
                  <a:srgbClr val="1D1D1B"/>
                </a:solidFill>
                <a:latin typeface="Calibri"/>
                <a:ea typeface="Calibri"/>
                <a:cs typeface="Calibri"/>
              </a:rPr>
              <a:t>Johne</a:t>
            </a:r>
            <a:r>
              <a:rPr lang="fr-FR" sz="3200" dirty="0">
                <a:solidFill>
                  <a:srgbClr val="1D1D1B"/>
                </a:solidFill>
                <a:latin typeface="Calibri"/>
                <a:ea typeface="Calibri"/>
                <a:cs typeface="Calibri"/>
              </a:rPr>
              <a:t>, de la BVD et de la leptospirose</a:t>
            </a:r>
            <a:r>
              <a:rPr lang="en-US" sz="3200" b="0" i="0" u="none" strike="noStrike" cap="none" dirty="0">
                <a:solidFill>
                  <a:srgbClr val="1D1D1B"/>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1200"/>
              </a:spcBef>
              <a:buSzPts val="3200"/>
            </a:pPr>
            <a:r>
              <a:rPr lang="fr-FR" sz="3200" dirty="0">
                <a:solidFill>
                  <a:srgbClr val="1D1D1B"/>
                </a:solidFill>
                <a:latin typeface="Calibri"/>
                <a:ea typeface="Calibri"/>
                <a:cs typeface="Calibri"/>
              </a:rPr>
              <a:t>Par conséquent, le pâturage conjoint de bovins et de moutons peut favoriser la propagation de ces maladies entre les deux espèces.</a:t>
            </a:r>
            <a:endParaRPr sz="3200" b="0" i="0" u="none" strike="noStrike" cap="none" dirty="0">
              <a:solidFill>
                <a:schemeClr val="dk1"/>
              </a:solidFill>
              <a:latin typeface="Calibri"/>
              <a:ea typeface="Calibri"/>
              <a:cs typeface="Calibri"/>
              <a:sym typeface="Calibri"/>
            </a:endParaRPr>
          </a:p>
        </p:txBody>
      </p:sp>
      <p:sp>
        <p:nvSpPr>
          <p:cNvPr id="350" name="Google Shape;350;p17"/>
          <p:cNvSpPr/>
          <p:nvPr/>
        </p:nvSpPr>
        <p:spPr>
          <a:xfrm>
            <a:off x="152400" y="3112412"/>
            <a:ext cx="8001000" cy="4985940"/>
          </a:xfrm>
          <a:prstGeom prst="rect">
            <a:avLst/>
          </a:prstGeom>
          <a:solidFill>
            <a:srgbClr val="FDE9D8"/>
          </a:solidFill>
          <a:ln>
            <a:noFill/>
          </a:ln>
        </p:spPr>
        <p:txBody>
          <a:bodyPr spcFirstLastPara="1" wrap="square" lIns="91425" tIns="45700" rIns="91425" bIns="45700" anchor="t" anchorCtr="0">
            <a:spAutoFit/>
          </a:bodyPr>
          <a:lstStyle/>
          <a:p>
            <a:pPr lvl="0" algn="just">
              <a:buSzPts val="2800"/>
            </a:pPr>
            <a:r>
              <a:rPr lang="en-US" sz="2800" b="1" i="0" u="none" strike="noStrike" cap="none" dirty="0" err="1">
                <a:solidFill>
                  <a:srgbClr val="1D1D1B"/>
                </a:solidFill>
                <a:latin typeface="Calibri"/>
                <a:ea typeface="Calibri"/>
                <a:cs typeface="Calibri"/>
                <a:sym typeface="Calibri"/>
              </a:rPr>
              <a:t>Avantages</a:t>
            </a:r>
            <a:r>
              <a:rPr lang="en-US" sz="2800" b="1" i="0" u="none" strike="noStrike" cap="none" dirty="0">
                <a:solidFill>
                  <a:srgbClr val="1D1D1B"/>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lgn="just">
              <a:buSzPts val="2800"/>
            </a:pPr>
            <a:r>
              <a:rPr lang="en-US" sz="2800" b="0" i="0" u="none" strike="noStrike" cap="none" dirty="0">
                <a:solidFill>
                  <a:srgbClr val="FCBA00"/>
                </a:solidFill>
                <a:latin typeface="Calibri"/>
                <a:ea typeface="Calibri"/>
                <a:cs typeface="Calibri"/>
                <a:sym typeface="Calibri"/>
              </a:rPr>
              <a:t>•</a:t>
            </a:r>
            <a:r>
              <a:rPr lang="fr-FR" dirty="0"/>
              <a:t> </a:t>
            </a:r>
            <a:r>
              <a:rPr lang="fr-FR" sz="2800" dirty="0">
                <a:solidFill>
                  <a:srgbClr val="1D1D1B"/>
                </a:solidFill>
                <a:latin typeface="Calibri"/>
                <a:ea typeface="Calibri"/>
                <a:cs typeface="Calibri"/>
              </a:rPr>
              <a:t>Les moutons paîtront certaines parties du pâturage et mangeront certaines mauvaises herbes que le bétail refusera de manger. Cela améliore la qualité globale du pâturage.</a:t>
            </a:r>
            <a:endParaRPr sz="1400" b="0" i="0" u="none" strike="noStrike" cap="none" dirty="0">
              <a:solidFill>
                <a:srgbClr val="000000"/>
              </a:solidFill>
              <a:latin typeface="Arial"/>
              <a:ea typeface="Arial"/>
              <a:cs typeface="Arial"/>
              <a:sym typeface="Arial"/>
            </a:endParaRPr>
          </a:p>
          <a:p>
            <a:pPr lvl="0" algn="just">
              <a:spcBef>
                <a:spcPts val="1200"/>
              </a:spcBef>
              <a:buSzPts val="2800"/>
            </a:pPr>
            <a:r>
              <a:rPr lang="en-US" sz="2800" b="0" i="0" u="none" strike="noStrike" cap="none" dirty="0">
                <a:solidFill>
                  <a:srgbClr val="FCBA00"/>
                </a:solidFill>
                <a:latin typeface="Calibri"/>
                <a:ea typeface="Calibri"/>
                <a:cs typeface="Calibri"/>
                <a:sym typeface="Calibri"/>
              </a:rPr>
              <a:t>•</a:t>
            </a:r>
            <a:r>
              <a:rPr lang="fr-FR" dirty="0"/>
              <a:t> </a:t>
            </a:r>
            <a:r>
              <a:rPr lang="fr-FR" sz="2800" dirty="0">
                <a:solidFill>
                  <a:srgbClr val="1D1D1B"/>
                </a:solidFill>
                <a:latin typeface="Calibri"/>
                <a:ea typeface="Calibri"/>
                <a:cs typeface="Calibri"/>
              </a:rPr>
              <a:t>Les principaux vers gastro-intestinaux qui affectent le bétail n'affectent pas les moutons. Ainsi, en faisant paître ensemble le bétail et les moutons, il y aura un effet de dilution puisque la densité de pâturage sera plus faible pour le bétail lorsqu'il est pâturé avec des moutons.</a:t>
            </a:r>
            <a:endParaRPr sz="2800" dirty="0">
              <a:solidFill>
                <a:srgbClr val="1D1D1B"/>
              </a:solidFill>
              <a:latin typeface="Calibri"/>
              <a:ea typeface="Calibri"/>
              <a:cs typeface="Calibri"/>
            </a:endParaRPr>
          </a:p>
        </p:txBody>
      </p:sp>
      <p:sp>
        <p:nvSpPr>
          <p:cNvPr id="351" name="Google Shape;351;p17"/>
          <p:cNvSpPr/>
          <p:nvPr/>
        </p:nvSpPr>
        <p:spPr>
          <a:xfrm>
            <a:off x="4116905" y="2284960"/>
            <a:ext cx="10616734" cy="584735"/>
          </a:xfrm>
          <a:prstGeom prst="rect">
            <a:avLst/>
          </a:prstGeom>
          <a:noFill/>
          <a:ln>
            <a:noFill/>
          </a:ln>
        </p:spPr>
        <p:txBody>
          <a:bodyPr spcFirstLastPara="1" wrap="square" lIns="91425" tIns="45700" rIns="91425" bIns="45700" anchor="t" anchorCtr="0">
            <a:spAutoFit/>
          </a:bodyPr>
          <a:lstStyle/>
          <a:p>
            <a:pPr lvl="0">
              <a:buSzPts val="3200"/>
            </a:pPr>
            <a:r>
              <a:rPr lang="fr-FR" sz="3200" dirty="0">
                <a:solidFill>
                  <a:srgbClr val="1D1D1B"/>
                </a:solidFill>
                <a:latin typeface="Calibri"/>
                <a:ea typeface="Calibri"/>
                <a:cs typeface="Calibri"/>
              </a:rPr>
              <a:t>Devrait-on faire paître les bovins et les moutons ensemble </a:t>
            </a:r>
            <a:r>
              <a:rPr lang="en-US" sz="3200" b="0" i="0" u="none" strike="noStrike" cap="none" dirty="0">
                <a:solidFill>
                  <a:srgbClr val="1D1D1B"/>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pic>
        <p:nvPicPr>
          <p:cNvPr id="352" name="Google Shape;352;p17" descr="http://www.kambogard.se/media/20140606_095439.jpg"/>
          <p:cNvPicPr preferRelativeResize="0"/>
          <p:nvPr/>
        </p:nvPicPr>
        <p:blipFill rotWithShape="1">
          <a:blip r:embed="rId3">
            <a:alphaModFix/>
          </a:blip>
          <a:srcRect/>
          <a:stretch/>
        </p:blipFill>
        <p:spPr>
          <a:xfrm>
            <a:off x="9753600" y="6500710"/>
            <a:ext cx="6392516" cy="359579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56"/>
        <p:cNvGrpSpPr/>
        <p:nvPr/>
      </p:nvGrpSpPr>
      <p:grpSpPr>
        <a:xfrm>
          <a:off x="0" y="0"/>
          <a:ext cx="0" cy="0"/>
          <a:chOff x="0" y="0"/>
          <a:chExt cx="0" cy="0"/>
        </a:xfrm>
      </p:grpSpPr>
      <p:grpSp>
        <p:nvGrpSpPr>
          <p:cNvPr id="357" name="Google Shape;357;p18"/>
          <p:cNvGrpSpPr/>
          <p:nvPr/>
        </p:nvGrpSpPr>
        <p:grpSpPr>
          <a:xfrm>
            <a:off x="-533634" y="-144661"/>
            <a:ext cx="18821634" cy="2284960"/>
            <a:chOff x="0" y="-38100"/>
            <a:chExt cx="4957138" cy="601800"/>
          </a:xfrm>
        </p:grpSpPr>
        <p:sp>
          <p:nvSpPr>
            <p:cNvPr id="358" name="Google Shape;358;p18"/>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59" name="Google Shape;359;p18"/>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60" name="Google Shape;360;p18"/>
          <p:cNvSpPr txBox="1"/>
          <p:nvPr/>
        </p:nvSpPr>
        <p:spPr>
          <a:xfrm>
            <a:off x="1905000" y="569171"/>
            <a:ext cx="14401800" cy="2234458"/>
          </a:xfrm>
          <a:prstGeom prst="rect">
            <a:avLst/>
          </a:prstGeom>
          <a:noFill/>
          <a:ln>
            <a:noFill/>
          </a:ln>
        </p:spPr>
        <p:txBody>
          <a:bodyPr spcFirstLastPara="1" wrap="square" lIns="0" tIns="0" rIns="0" bIns="0" anchor="t" anchorCtr="0">
            <a:spAutoFit/>
          </a:bodyPr>
          <a:lstStyle/>
          <a:p>
            <a:pPr algn="ctr">
              <a:lnSpc>
                <a:spcPct val="109750"/>
              </a:lnSpc>
              <a:buSzPts val="4400"/>
            </a:pPr>
            <a:r>
              <a:rPr lang="fr-FR" sz="4400" b="1" dirty="0"/>
              <a:t>Défis dans la mise en œuvre de l'agriculture régénératrice et de la gestion de la santé du troupeau</a:t>
            </a:r>
          </a:p>
          <a:p>
            <a:pPr marL="0" marR="0" lvl="0" indent="0" algn="l" rtl="0">
              <a:lnSpc>
                <a:spcPct val="109750"/>
              </a:lnSpc>
              <a:spcBef>
                <a:spcPts val="0"/>
              </a:spcBef>
              <a:spcAft>
                <a:spcPts val="0"/>
              </a:spcAft>
              <a:buClr>
                <a:srgbClr val="000000"/>
              </a:buClr>
              <a:buSzPts val="4400"/>
              <a:buFont typeface="Arial"/>
              <a:buNone/>
            </a:pPr>
            <a:endParaRPr sz="4400" b="1" i="0" u="none" strike="noStrike" cap="none" dirty="0">
              <a:solidFill>
                <a:srgbClr val="000000"/>
              </a:solidFill>
              <a:latin typeface="Arial"/>
              <a:ea typeface="Arial"/>
              <a:cs typeface="Arial"/>
              <a:sym typeface="Arial"/>
            </a:endParaRPr>
          </a:p>
        </p:txBody>
      </p:sp>
      <p:sp>
        <p:nvSpPr>
          <p:cNvPr id="361" name="Google Shape;361;p18"/>
          <p:cNvSpPr/>
          <p:nvPr/>
        </p:nvSpPr>
        <p:spPr>
          <a:xfrm>
            <a:off x="381000" y="4000500"/>
            <a:ext cx="10678116" cy="3016170"/>
          </a:xfrm>
          <a:prstGeom prst="rect">
            <a:avLst/>
          </a:prstGeom>
          <a:noFill/>
          <a:ln>
            <a:noFill/>
          </a:ln>
        </p:spPr>
        <p:txBody>
          <a:bodyPr spcFirstLastPara="1" wrap="square" lIns="91425" tIns="45700" rIns="91425" bIns="45700" anchor="t" anchorCtr="0">
            <a:spAutoFit/>
          </a:bodyPr>
          <a:lstStyle/>
          <a:p>
            <a:pPr marL="457200" lvl="0" indent="-457200">
              <a:buClr>
                <a:schemeClr val="dk1"/>
              </a:buClr>
              <a:buSzPts val="3200"/>
              <a:buFont typeface="Arial"/>
              <a:buChar char="•"/>
            </a:pPr>
            <a:r>
              <a:rPr lang="fr-FR" sz="3200" dirty="0">
                <a:solidFill>
                  <a:schemeClr val="dk1"/>
                </a:solidFill>
                <a:latin typeface="Calibri"/>
                <a:ea typeface="Calibri"/>
                <a:cs typeface="Calibri"/>
              </a:rPr>
              <a:t>Assurer la rentabilité et la durabilité</a:t>
            </a:r>
            <a:endParaRPr sz="3200" dirty="0">
              <a:solidFill>
                <a:schemeClr val="dk1"/>
              </a:solidFill>
              <a:latin typeface="Calibri"/>
              <a:ea typeface="Calibri"/>
              <a:cs typeface="Calibri"/>
            </a:endParaRPr>
          </a:p>
          <a:p>
            <a:pPr marL="457200" lvl="0" indent="-457200">
              <a:spcBef>
                <a:spcPts val="1200"/>
              </a:spcBef>
              <a:buClr>
                <a:schemeClr val="dk1"/>
              </a:buClr>
              <a:buSzPts val="3200"/>
              <a:buFont typeface="Arial"/>
              <a:buChar char="•"/>
            </a:pPr>
            <a:r>
              <a:rPr lang="fr-FR" sz="3200" dirty="0">
                <a:solidFill>
                  <a:schemeClr val="dk1"/>
                </a:solidFill>
                <a:latin typeface="Calibri"/>
                <a:ea typeface="Calibri"/>
                <a:cs typeface="Calibri"/>
              </a:rPr>
              <a:t>Augmenter l'adoption des pratiques par les agriculteurs</a:t>
            </a:r>
          </a:p>
          <a:p>
            <a:pPr marL="457200" lvl="0" indent="-457200">
              <a:spcBef>
                <a:spcPts val="1200"/>
              </a:spcBef>
              <a:buClr>
                <a:schemeClr val="dk1"/>
              </a:buClr>
              <a:buSzPts val="3200"/>
              <a:buFont typeface="Arial"/>
              <a:buChar char="•"/>
            </a:pPr>
            <a:r>
              <a:rPr lang="fr-FR" sz="3200" dirty="0">
                <a:solidFill>
                  <a:schemeClr val="dk1"/>
                </a:solidFill>
                <a:latin typeface="Calibri"/>
                <a:ea typeface="Calibri"/>
                <a:cs typeface="Calibri"/>
              </a:rPr>
              <a:t>Perception du marché de la valeur ajoutée et obtenir de meilleurs prix</a:t>
            </a:r>
          </a:p>
          <a:p>
            <a:pPr marL="457200" lvl="0" indent="-457200">
              <a:spcBef>
                <a:spcPts val="1200"/>
              </a:spcBef>
              <a:buClr>
                <a:schemeClr val="dk1"/>
              </a:buClr>
              <a:buSzPts val="3200"/>
              <a:buFont typeface="Arial"/>
              <a:buChar char="•"/>
            </a:pPr>
            <a:r>
              <a:rPr lang="nl-BE" sz="3200" dirty="0" err="1">
                <a:solidFill>
                  <a:schemeClr val="dk1"/>
                </a:solidFill>
                <a:latin typeface="Calibri"/>
                <a:ea typeface="Calibri"/>
                <a:cs typeface="Calibri"/>
              </a:rPr>
              <a:t>Obtention</a:t>
            </a:r>
            <a:r>
              <a:rPr lang="nl-BE" sz="3200" dirty="0">
                <a:solidFill>
                  <a:schemeClr val="dk1"/>
                </a:solidFill>
                <a:latin typeface="Calibri"/>
                <a:ea typeface="Calibri"/>
                <a:cs typeface="Calibri"/>
              </a:rPr>
              <a:t> de la </a:t>
            </a:r>
            <a:r>
              <a:rPr lang="nl-BE" sz="3200" dirty="0" err="1">
                <a:solidFill>
                  <a:schemeClr val="dk1"/>
                </a:solidFill>
                <a:latin typeface="Calibri"/>
                <a:ea typeface="Calibri"/>
                <a:cs typeface="Calibri"/>
              </a:rPr>
              <a:t>certification</a:t>
            </a:r>
            <a:endParaRPr lang="en-US" sz="3200" dirty="0">
              <a:solidFill>
                <a:schemeClr val="dk1"/>
              </a:solidFill>
              <a:latin typeface="Calibri"/>
              <a:ea typeface="Calibri"/>
              <a:cs typeface="Calibri"/>
              <a:sym typeface="Calibri"/>
            </a:endParaRPr>
          </a:p>
        </p:txBody>
      </p:sp>
      <p:pic>
        <p:nvPicPr>
          <p:cNvPr id="362" name="Google Shape;362;p18" descr="كيف تُخفّض النّفقات وتضمن الرّبحية Profitability - التخطيط وسير العمل ..."/>
          <p:cNvPicPr preferRelativeResize="0"/>
          <p:nvPr/>
        </p:nvPicPr>
        <p:blipFill rotWithShape="1">
          <a:blip r:embed="rId3">
            <a:alphaModFix/>
          </a:blip>
          <a:srcRect/>
          <a:stretch/>
        </p:blipFill>
        <p:spPr>
          <a:xfrm>
            <a:off x="11059116" y="3390900"/>
            <a:ext cx="6400800" cy="42672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366"/>
        <p:cNvGrpSpPr/>
        <p:nvPr/>
      </p:nvGrpSpPr>
      <p:grpSpPr>
        <a:xfrm>
          <a:off x="0" y="0"/>
          <a:ext cx="0" cy="0"/>
          <a:chOff x="0" y="0"/>
          <a:chExt cx="0" cy="0"/>
        </a:xfrm>
      </p:grpSpPr>
      <p:grpSp>
        <p:nvGrpSpPr>
          <p:cNvPr id="367" name="Google Shape;367;p19"/>
          <p:cNvGrpSpPr/>
          <p:nvPr/>
        </p:nvGrpSpPr>
        <p:grpSpPr>
          <a:xfrm>
            <a:off x="0" y="7694315"/>
            <a:ext cx="10926496" cy="737745"/>
            <a:chOff x="0" y="-38100"/>
            <a:chExt cx="2877760" cy="194303"/>
          </a:xfrm>
        </p:grpSpPr>
        <p:sp>
          <p:nvSpPr>
            <p:cNvPr id="368" name="Google Shape;368;p19"/>
            <p:cNvSpPr/>
            <p:nvPr/>
          </p:nvSpPr>
          <p:spPr>
            <a:xfrm>
              <a:off x="0" y="0"/>
              <a:ext cx="2877760" cy="156203"/>
            </a:xfrm>
            <a:custGeom>
              <a:avLst/>
              <a:gdLst/>
              <a:ahLst/>
              <a:cxnLst/>
              <a:rect l="l" t="t" r="r" b="b"/>
              <a:pathLst>
                <a:path w="2877760" h="156203" extrusionOk="0">
                  <a:moveTo>
                    <a:pt x="0" y="0"/>
                  </a:moveTo>
                  <a:lnTo>
                    <a:pt x="2877760" y="0"/>
                  </a:lnTo>
                  <a:lnTo>
                    <a:pt x="2877760" y="156203"/>
                  </a:lnTo>
                  <a:lnTo>
                    <a:pt x="0" y="156203"/>
                  </a:lnTo>
                  <a:close/>
                </a:path>
              </a:pathLst>
            </a:custGeom>
            <a:solidFill>
              <a:srgbClr val="C5E7B0"/>
            </a:solidFill>
            <a:ln>
              <a:noFill/>
            </a:ln>
          </p:spPr>
        </p:sp>
        <p:sp>
          <p:nvSpPr>
            <p:cNvPr id="369" name="Google Shape;369;p19"/>
            <p:cNvSpPr txBox="1"/>
            <p:nvPr/>
          </p:nvSpPr>
          <p:spPr>
            <a:xfrm>
              <a:off x="0" y="-38100"/>
              <a:ext cx="2877760" cy="194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0" name="Google Shape;370;p19"/>
          <p:cNvSpPr/>
          <p:nvPr/>
        </p:nvSpPr>
        <p:spPr>
          <a:xfrm>
            <a:off x="11292840" y="0"/>
            <a:ext cx="6995160" cy="10287000"/>
          </a:xfrm>
          <a:custGeom>
            <a:avLst/>
            <a:gdLst/>
            <a:ahLst/>
            <a:cxnLst/>
            <a:rect l="l" t="t" r="r" b="b"/>
            <a:pathLst>
              <a:path w="812800" h="1195294" extrusionOk="0">
                <a:moveTo>
                  <a:pt x="609600" y="0"/>
                </a:moveTo>
                <a:lnTo>
                  <a:pt x="0" y="0"/>
                </a:lnTo>
                <a:lnTo>
                  <a:pt x="203200" y="1195294"/>
                </a:lnTo>
                <a:lnTo>
                  <a:pt x="812800" y="1195294"/>
                </a:lnTo>
                <a:lnTo>
                  <a:pt x="609600" y="0"/>
                </a:lnTo>
                <a:close/>
              </a:path>
            </a:pathLst>
          </a:custGeom>
          <a:blipFill rotWithShape="1">
            <a:blip r:embed="rId3">
              <a:alphaModFix/>
            </a:blip>
            <a:stretch>
              <a:fillRect/>
            </a:stretch>
          </a:blipFill>
          <a:ln>
            <a:noFill/>
          </a:ln>
        </p:spPr>
      </p:sp>
      <p:grpSp>
        <p:nvGrpSpPr>
          <p:cNvPr id="371" name="Google Shape;371;p19"/>
          <p:cNvGrpSpPr/>
          <p:nvPr/>
        </p:nvGrpSpPr>
        <p:grpSpPr>
          <a:xfrm>
            <a:off x="537505" y="784708"/>
            <a:ext cx="8849594" cy="1787042"/>
            <a:chOff x="0" y="-38100"/>
            <a:chExt cx="2201205" cy="444500"/>
          </a:xfrm>
        </p:grpSpPr>
        <p:sp>
          <p:nvSpPr>
            <p:cNvPr id="372" name="Google Shape;372;p19"/>
            <p:cNvSpPr/>
            <p:nvPr/>
          </p:nvSpPr>
          <p:spPr>
            <a:xfrm>
              <a:off x="0" y="0"/>
              <a:ext cx="2201205" cy="406400"/>
            </a:xfrm>
            <a:custGeom>
              <a:avLst/>
              <a:gdLst/>
              <a:ahLst/>
              <a:cxnLst/>
              <a:rect l="l" t="t" r="r" b="b"/>
              <a:pathLst>
                <a:path w="2201205" h="406400" extrusionOk="0">
                  <a:moveTo>
                    <a:pt x="1998005" y="0"/>
                  </a:moveTo>
                  <a:lnTo>
                    <a:pt x="0" y="0"/>
                  </a:lnTo>
                  <a:lnTo>
                    <a:pt x="0" y="406400"/>
                  </a:lnTo>
                  <a:lnTo>
                    <a:pt x="1998005" y="406400"/>
                  </a:lnTo>
                  <a:lnTo>
                    <a:pt x="2201205" y="203200"/>
                  </a:lnTo>
                  <a:lnTo>
                    <a:pt x="1998005" y="0"/>
                  </a:lnTo>
                  <a:close/>
                </a:path>
              </a:pathLst>
            </a:custGeom>
            <a:solidFill>
              <a:srgbClr val="85B27A"/>
            </a:solidFill>
            <a:ln>
              <a:noFill/>
            </a:ln>
          </p:spPr>
        </p:sp>
        <p:sp>
          <p:nvSpPr>
            <p:cNvPr id="373" name="Google Shape;373;p19"/>
            <p:cNvSpPr txBox="1"/>
            <p:nvPr/>
          </p:nvSpPr>
          <p:spPr>
            <a:xfrm>
              <a:off x="0" y="-38100"/>
              <a:ext cx="2086905" cy="444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4" name="Google Shape;374;p19"/>
          <p:cNvSpPr txBox="1"/>
          <p:nvPr/>
        </p:nvSpPr>
        <p:spPr>
          <a:xfrm>
            <a:off x="556756" y="1248804"/>
            <a:ext cx="11359945" cy="1384097"/>
          </a:xfrm>
          <a:prstGeom prst="rect">
            <a:avLst/>
          </a:prstGeom>
          <a:noFill/>
          <a:ln>
            <a:noFill/>
          </a:ln>
        </p:spPr>
        <p:txBody>
          <a:bodyPr spcFirstLastPara="1" wrap="square" lIns="0" tIns="0" rIns="0" bIns="0" anchor="t" anchorCtr="0">
            <a:spAutoFit/>
          </a:bodyPr>
          <a:lstStyle/>
          <a:p>
            <a:pPr lvl="0" algn="ctr">
              <a:lnSpc>
                <a:spcPct val="92000"/>
              </a:lnSpc>
              <a:buSzPts val="4888"/>
            </a:pPr>
            <a:r>
              <a:rPr lang="fr-FR" sz="4888" b="1" dirty="0"/>
              <a:t>Section 3 : Application en agriculture régénérative</a:t>
            </a:r>
            <a:endParaRPr sz="4888" b="1" dirty="0"/>
          </a:p>
        </p:txBody>
      </p:sp>
      <p:sp>
        <p:nvSpPr>
          <p:cNvPr id="375" name="Google Shape;375;p19"/>
          <p:cNvSpPr txBox="1"/>
          <p:nvPr/>
        </p:nvSpPr>
        <p:spPr>
          <a:xfrm>
            <a:off x="537505" y="3516180"/>
            <a:ext cx="11578295" cy="3201389"/>
          </a:xfrm>
          <a:prstGeom prst="rect">
            <a:avLst/>
          </a:prstGeom>
          <a:noFill/>
          <a:ln>
            <a:noFill/>
          </a:ln>
        </p:spPr>
        <p:txBody>
          <a:bodyPr spcFirstLastPara="1" wrap="square" lIns="0" tIns="0" rIns="0" bIns="0" anchor="t" anchorCtr="0">
            <a:spAutoFit/>
          </a:bodyPr>
          <a:lstStyle/>
          <a:p>
            <a:pPr lvl="0">
              <a:lnSpc>
                <a:spcPct val="149983"/>
              </a:lnSpc>
              <a:buSzPts val="2969"/>
            </a:pPr>
            <a:r>
              <a:rPr lang="fr-FR" sz="2969" dirty="0"/>
              <a:t>Techniques et pratiques concrètes avec des exemples de cas</a:t>
            </a:r>
            <a:endParaRPr sz="2969" dirty="0"/>
          </a:p>
          <a:p>
            <a:pPr marL="914400" lvl="1" indent="-457200">
              <a:lnSpc>
                <a:spcPct val="149983"/>
              </a:lnSpc>
              <a:spcBef>
                <a:spcPts val="1200"/>
              </a:spcBef>
              <a:buSzPts val="2969"/>
              <a:buFont typeface="Arial"/>
              <a:buChar char="•"/>
            </a:pPr>
            <a:r>
              <a:rPr lang="nl-BE" sz="2969" dirty="0" err="1"/>
              <a:t>Évaluations</a:t>
            </a:r>
            <a:r>
              <a:rPr lang="nl-BE" sz="2969" dirty="0"/>
              <a:t> de santé </a:t>
            </a:r>
            <a:r>
              <a:rPr lang="nl-BE" sz="2969" dirty="0" err="1"/>
              <a:t>régulières</a:t>
            </a:r>
            <a:endParaRPr sz="2969" dirty="0"/>
          </a:p>
          <a:p>
            <a:pPr marL="914400" lvl="1" indent="-457200">
              <a:lnSpc>
                <a:spcPct val="139156"/>
              </a:lnSpc>
              <a:spcBef>
                <a:spcPts val="1200"/>
              </a:spcBef>
              <a:buClr>
                <a:schemeClr val="dk1"/>
              </a:buClr>
              <a:buSzPts val="3200"/>
              <a:buFont typeface="Arial"/>
              <a:buChar char="•"/>
            </a:pPr>
            <a:r>
              <a:rPr lang="fr-FR" sz="3200" dirty="0">
                <a:solidFill>
                  <a:schemeClr val="dk1"/>
                </a:solidFill>
                <a:latin typeface="Calibri"/>
                <a:ea typeface="Calibri"/>
                <a:cs typeface="Calibri"/>
              </a:rPr>
              <a:t>Surveillance de la santé reproductive</a:t>
            </a:r>
            <a:endParaRPr sz="3200" dirty="0">
              <a:solidFill>
                <a:schemeClr val="dk1"/>
              </a:solidFill>
              <a:latin typeface="Calibri"/>
              <a:ea typeface="Calibri"/>
              <a:cs typeface="Calibri"/>
            </a:endParaRPr>
          </a:p>
          <a:p>
            <a:pPr marL="914400" lvl="1" indent="-457200">
              <a:lnSpc>
                <a:spcPct val="139156"/>
              </a:lnSpc>
              <a:spcBef>
                <a:spcPts val="1200"/>
              </a:spcBef>
              <a:buClr>
                <a:schemeClr val="dk1"/>
              </a:buClr>
              <a:buSzPts val="3200"/>
              <a:buFont typeface="Arial"/>
              <a:buChar char="•"/>
            </a:pPr>
            <a:r>
              <a:rPr lang="fr-FR" sz="3200" dirty="0">
                <a:solidFill>
                  <a:schemeClr val="dk1"/>
                </a:solidFill>
                <a:latin typeface="Calibri"/>
                <a:ea typeface="Calibri"/>
                <a:cs typeface="Calibri"/>
              </a:rPr>
              <a:t>Utilisation de la technologie pour la détection précoce</a:t>
            </a:r>
            <a:endParaRPr sz="3200" dirty="0">
              <a:solidFill>
                <a:schemeClr val="dk1"/>
              </a:solidFill>
              <a:latin typeface="Calibri"/>
              <a:ea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79"/>
        <p:cNvGrpSpPr/>
        <p:nvPr/>
      </p:nvGrpSpPr>
      <p:grpSpPr>
        <a:xfrm>
          <a:off x="0" y="0"/>
          <a:ext cx="0" cy="0"/>
          <a:chOff x="0" y="0"/>
          <a:chExt cx="0" cy="0"/>
        </a:xfrm>
      </p:grpSpPr>
      <p:grpSp>
        <p:nvGrpSpPr>
          <p:cNvPr id="380" name="Google Shape;380;p20"/>
          <p:cNvGrpSpPr/>
          <p:nvPr/>
        </p:nvGrpSpPr>
        <p:grpSpPr>
          <a:xfrm>
            <a:off x="-533634" y="-144661"/>
            <a:ext cx="18821634" cy="2284960"/>
            <a:chOff x="0" y="-38100"/>
            <a:chExt cx="4957138" cy="601800"/>
          </a:xfrm>
        </p:grpSpPr>
        <p:sp>
          <p:nvSpPr>
            <p:cNvPr id="381" name="Google Shape;381;p20"/>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82" name="Google Shape;382;p20"/>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83" name="Google Shape;383;p20"/>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Bilans de santé réguliers</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4" name="Google Shape;384;p20"/>
          <p:cNvSpPr/>
          <p:nvPr/>
        </p:nvSpPr>
        <p:spPr>
          <a:xfrm>
            <a:off x="196629" y="2140299"/>
            <a:ext cx="8686800" cy="59708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Technique: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Contrôles réguliers de la santé visuelle et physique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Note d'état corporel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Évaluer régulièrement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Signes comportementaux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Soyez attentif aux signes d’inconfort, de léthargie ou de changements dans les niveaux d’activité.</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Apparence physique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Vérification des anomalies cutanées, des gonflements ou des écoulements inhabituels des yeux, des oreilles, du nez ou de la vulve.</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Signes vitaux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Mesurer la température et la respiration pour détecter des signes de fièvre ou de stress.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5" name="Google Shape;385;p20"/>
          <p:cNvSpPr/>
          <p:nvPr/>
        </p:nvSpPr>
        <p:spPr>
          <a:xfrm>
            <a:off x="9982200" y="2230815"/>
            <a:ext cx="8077200" cy="649408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Exemple de cas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Un agriculteur a remarqué une réduction de l’activité de pâturage d’une des vaches.</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Lors de l'inspection physique, la température corporelle de la vache était légèrement élevée (38,6 °C) et il y avait des signes d'écoulement nasal.</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L’agriculteur a immédiatement isolé la vache et consulté un vétérinaire.</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Une détection précoce a permis d’éviter la propagation de l’infection au reste du troupeau et la vache s’est complètement rétablie en quelques jours.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89"/>
        <p:cNvGrpSpPr/>
        <p:nvPr/>
      </p:nvGrpSpPr>
      <p:grpSpPr>
        <a:xfrm>
          <a:off x="0" y="0"/>
          <a:ext cx="0" cy="0"/>
          <a:chOff x="0" y="0"/>
          <a:chExt cx="0" cy="0"/>
        </a:xfrm>
      </p:grpSpPr>
      <p:grpSp>
        <p:nvGrpSpPr>
          <p:cNvPr id="390" name="Google Shape;390;p21"/>
          <p:cNvGrpSpPr/>
          <p:nvPr/>
        </p:nvGrpSpPr>
        <p:grpSpPr>
          <a:xfrm>
            <a:off x="-533634" y="-144661"/>
            <a:ext cx="18821634" cy="2284960"/>
            <a:chOff x="0" y="-38100"/>
            <a:chExt cx="4957138" cy="601800"/>
          </a:xfrm>
        </p:grpSpPr>
        <p:sp>
          <p:nvSpPr>
            <p:cNvPr id="391" name="Google Shape;391;p21"/>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392" name="Google Shape;392;p21"/>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93" name="Google Shape;393;p21"/>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Surveillance de la santé reproductive</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4" name="Google Shape;394;p21"/>
          <p:cNvSpPr/>
          <p:nvPr/>
        </p:nvSpPr>
        <p:spPr>
          <a:xfrm>
            <a:off x="196629" y="2140299"/>
            <a:ext cx="8686800" cy="59708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Technique: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Détection de l'œstrus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Surveillez les signes tels qu’une vocalisation accrue, de l’agitation et un comportement de montage.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Suivi de grossesse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Suivre les dates de vêlage prévues et vérifier les changements physiques comme le développement du pis.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Contrôles post-partum :</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S’assurer que la vache retourne en chaleur après le vêlage et ne souffre pas de problèmes tels qu’une rétention placentaire ou des infections utérines.</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5" name="Google Shape;395;p21"/>
          <p:cNvSpPr/>
          <p:nvPr/>
        </p:nvSpPr>
        <p:spPr>
          <a:xfrm>
            <a:off x="9982200" y="2230815"/>
            <a:ext cx="8077200" cy="415498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Exemple de cas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L’éleveur est conscient qu’il doit faire appel au vétérinaire pour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Calibri"/>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Vaches présentant des pertes vaginales plus de 30 jours après le vêlage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Calibri"/>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Vaches ne montrant aucun signe de chaleur</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Calibri"/>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Les vaches montrent des signes de chaleur depuis plusieurs jours</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399"/>
        <p:cNvGrpSpPr/>
        <p:nvPr/>
      </p:nvGrpSpPr>
      <p:grpSpPr>
        <a:xfrm>
          <a:off x="0" y="0"/>
          <a:ext cx="0" cy="0"/>
          <a:chOff x="0" y="0"/>
          <a:chExt cx="0" cy="0"/>
        </a:xfrm>
      </p:grpSpPr>
      <p:grpSp>
        <p:nvGrpSpPr>
          <p:cNvPr id="400" name="Google Shape;400;p22"/>
          <p:cNvGrpSpPr/>
          <p:nvPr/>
        </p:nvGrpSpPr>
        <p:grpSpPr>
          <a:xfrm>
            <a:off x="-533634" y="-144661"/>
            <a:ext cx="18821634" cy="2284960"/>
            <a:chOff x="0" y="-38100"/>
            <a:chExt cx="4957138" cy="601800"/>
          </a:xfrm>
        </p:grpSpPr>
        <p:sp>
          <p:nvSpPr>
            <p:cNvPr id="401" name="Google Shape;401;p22"/>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02" name="Google Shape;402;p22"/>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03" name="Google Shape;403;p22"/>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Utilisation de la technologie pour la détection précoce</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4" name="Google Shape;404;p22"/>
          <p:cNvSpPr/>
          <p:nvPr/>
        </p:nvSpPr>
        <p:spPr>
          <a:xfrm>
            <a:off x="196629" y="2140299"/>
            <a:ext cx="8686800" cy="366254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Technique:</a:t>
            </a: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Les compteurs d'activité/podomètres peuvent être utilisés pour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Détection de boiterie</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Surveillance de la santé reproductive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Détection précoce du stress et de la maladie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254000" algn="l"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05" name="Google Shape;405;p22"/>
          <p:cNvSpPr/>
          <p:nvPr/>
        </p:nvSpPr>
        <p:spPr>
          <a:xfrm>
            <a:off x="9982200" y="2230815"/>
            <a:ext cx="8077200" cy="33547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Exemple de cas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Un producteur laitier utilisait des podomètres sur ses vaches pour surveiller les signes de chaleur.</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Les données ont révélé qu’une vache présentait une augmentation des mouvements, ce qui indiquait généralement un œstrus.</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09"/>
        <p:cNvGrpSpPr/>
        <p:nvPr/>
      </p:nvGrpSpPr>
      <p:grpSpPr>
        <a:xfrm>
          <a:off x="0" y="0"/>
          <a:ext cx="0" cy="0"/>
          <a:chOff x="0" y="0"/>
          <a:chExt cx="0" cy="0"/>
        </a:xfrm>
      </p:grpSpPr>
      <p:grpSp>
        <p:nvGrpSpPr>
          <p:cNvPr id="410" name="Google Shape;410;p23"/>
          <p:cNvGrpSpPr/>
          <p:nvPr/>
        </p:nvGrpSpPr>
        <p:grpSpPr>
          <a:xfrm>
            <a:off x="-533634" y="-144661"/>
            <a:ext cx="18821634" cy="2284960"/>
            <a:chOff x="0" y="-38100"/>
            <a:chExt cx="4957138" cy="601800"/>
          </a:xfrm>
        </p:grpSpPr>
        <p:sp>
          <p:nvSpPr>
            <p:cNvPr id="411" name="Google Shape;411;p23"/>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12" name="Google Shape;412;p23"/>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13" name="Google Shape;413;p23"/>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Exemple de lutte antiparasitaire dans une ferme ovine</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14" name="Google Shape;414;p23"/>
          <p:cNvSpPr/>
          <p:nvPr/>
        </p:nvSpPr>
        <p:spPr>
          <a:xfrm>
            <a:off x="5151620" y="2857500"/>
            <a:ext cx="7239000" cy="6633770"/>
          </a:xfrm>
          <a:prstGeom prst="flowChartOr">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5" name="Google Shape;415;p23"/>
          <p:cNvSpPr/>
          <p:nvPr/>
        </p:nvSpPr>
        <p:spPr>
          <a:xfrm>
            <a:off x="5486400" y="4525246"/>
            <a:ext cx="3252878" cy="83099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F79646"/>
                </a:solidFill>
                <a:effectLst/>
                <a:uLnTx/>
                <a:uFillTx/>
                <a:latin typeface="Calibri"/>
                <a:ea typeface="Calibri"/>
                <a:cs typeface="Calibri"/>
                <a:sym typeface="Calibri"/>
              </a:rPr>
              <a:t>Printemps</a:t>
            </a:r>
            <a:endParaRPr kumimoji="0" sz="2400" b="1" i="0" u="none" strike="noStrike" kern="0" cap="none" spc="0" normalizeH="0" baseline="0" noProof="0">
              <a:ln>
                <a:noFill/>
              </a:ln>
              <a:solidFill>
                <a:srgbClr val="F7964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F79646"/>
                </a:solidFill>
                <a:effectLst/>
                <a:uLnTx/>
                <a:uFillTx/>
                <a:latin typeface="Calibri"/>
                <a:ea typeface="Calibri"/>
                <a:cs typeface="Calibri"/>
                <a:sym typeface="Calibri"/>
              </a:rPr>
              <a:t>(Traitement avant pâturage)</a:t>
            </a:r>
            <a:endParaRPr kumimoji="0" sz="2400" b="1" i="0" u="none" strike="noStrike" kern="0" cap="none" spc="0" normalizeH="0" baseline="0" noProof="0">
              <a:ln>
                <a:noFill/>
              </a:ln>
              <a:solidFill>
                <a:srgbClr val="F79646"/>
              </a:solidFill>
              <a:effectLst/>
              <a:uLnTx/>
              <a:uFillTx/>
              <a:latin typeface="Calibri"/>
              <a:ea typeface="Calibri"/>
              <a:cs typeface="Calibri"/>
              <a:sym typeface="Calibri"/>
            </a:endParaRPr>
          </a:p>
        </p:txBody>
      </p:sp>
      <p:sp>
        <p:nvSpPr>
          <p:cNvPr id="416" name="Google Shape;416;p23"/>
          <p:cNvSpPr/>
          <p:nvPr/>
        </p:nvSpPr>
        <p:spPr>
          <a:xfrm>
            <a:off x="76200" y="2326181"/>
            <a:ext cx="5486400" cy="1578020"/>
          </a:xfrm>
          <a:prstGeom prst="rect">
            <a:avLst/>
          </a:prstGeom>
          <a:solidFill>
            <a:schemeClr val="accent6"/>
          </a:solidFill>
          <a:ln w="25400" cap="flat" cmpd="sng">
            <a:solidFill>
              <a:srgbClr val="B46D33"/>
            </a:solidFill>
            <a:prstDash val="solid"/>
            <a:round/>
            <a:headEnd type="none" w="sm" len="sm"/>
            <a:tailEnd type="none" w="sm" len="sm"/>
          </a:ln>
        </p:spPr>
        <p:txBody>
          <a:bodyPr spcFirstLastPara="1" wrap="square" lIns="91425" tIns="45700" rIns="91425" bIns="45700" anchor="t" anchorCtr="0">
            <a:spAutoFit/>
          </a:bodyPr>
          <a:lstStyle/>
          <a:p>
            <a:pPr marL="0" marR="0" lvl="0" indent="0" algn="just"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Vermifugation</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avant</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la sortie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si</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nécessaire</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Parasites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ciblés</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Nématodes</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particulier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Nematodirus</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battus</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chez les agneaux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raison de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l'éclosion</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FFFFFF"/>
                </a:solidFill>
                <a:effectLst/>
                <a:uLnTx/>
                <a:uFillTx/>
                <a:latin typeface="Calibri"/>
                <a:ea typeface="Calibri"/>
                <a:cs typeface="Calibri"/>
                <a:sym typeface="Calibri"/>
              </a:rPr>
              <a:t>synchronisée</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 au printemps</a:t>
            </a:r>
            <a:r>
              <a:rPr kumimoji="0" lang="en-US" sz="2400" b="0" i="0" u="none" strike="noStrike" kern="0" cap="none" spc="0" normalizeH="0" baseline="0" noProof="0" dirty="0">
                <a:ln>
                  <a:noFill/>
                </a:ln>
                <a:solidFill>
                  <a:srgbClr val="FFFFFF"/>
                </a:solidFill>
                <a:effectLst/>
                <a:uLnTx/>
                <a:uFillTx/>
                <a:latin typeface="Calibri"/>
                <a:ea typeface="Calibri"/>
                <a:cs typeface="Calibri"/>
                <a:sym typeface="Calibri"/>
              </a:rPr>
              <a:t>.</a:t>
            </a:r>
            <a:endParaRPr kumimoji="0" sz="2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7" name="Google Shape;417;p23"/>
          <p:cNvSpPr/>
          <p:nvPr/>
        </p:nvSpPr>
        <p:spPr>
          <a:xfrm>
            <a:off x="9078988" y="4381500"/>
            <a:ext cx="2970044" cy="9677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8064A2"/>
                </a:solidFill>
                <a:effectLst/>
                <a:uLnTx/>
                <a:uFillTx/>
                <a:latin typeface="Calibri"/>
                <a:ea typeface="Calibri"/>
                <a:cs typeface="Calibri"/>
                <a:sym typeface="Calibri"/>
              </a:rPr>
              <a:t>Du début au milieu de l'été</a:t>
            </a:r>
            <a:endParaRPr kumimoji="0" sz="2400" b="1" i="0" u="none" strike="noStrike" kern="0" cap="none" spc="0" normalizeH="0" baseline="0" noProof="0">
              <a:ln>
                <a:noFill/>
              </a:ln>
              <a:solidFill>
                <a:srgbClr val="8064A2"/>
              </a:solidFill>
              <a:effectLst/>
              <a:uLnTx/>
              <a:uFillTx/>
              <a:latin typeface="Calibri"/>
              <a:ea typeface="Calibri"/>
              <a:cs typeface="Calibri"/>
              <a:sym typeface="Calibri"/>
            </a:endParaRPr>
          </a:p>
          <a:p>
            <a:pPr marL="0" marR="0" lvl="0" indent="0" algn="ctr"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8064A2"/>
                </a:solidFill>
                <a:effectLst/>
                <a:uLnTx/>
                <a:uFillTx/>
                <a:latin typeface="Calibri"/>
                <a:ea typeface="Calibri"/>
                <a:cs typeface="Calibri"/>
                <a:sym typeface="Calibri"/>
              </a:rPr>
              <a:t>(Saison de pâturage)</a:t>
            </a:r>
            <a:endParaRPr kumimoji="0" sz="2400" b="1" i="0" u="none" strike="noStrike" kern="0" cap="none" spc="0" normalizeH="0" baseline="0" noProof="0">
              <a:ln>
                <a:noFill/>
              </a:ln>
              <a:solidFill>
                <a:srgbClr val="8064A2"/>
              </a:solidFill>
              <a:effectLst/>
              <a:uLnTx/>
              <a:uFillTx/>
              <a:latin typeface="Calibri"/>
              <a:ea typeface="Calibri"/>
              <a:cs typeface="Calibri"/>
              <a:sym typeface="Calibri"/>
            </a:endParaRPr>
          </a:p>
        </p:txBody>
      </p:sp>
      <p:sp>
        <p:nvSpPr>
          <p:cNvPr id="418" name="Google Shape;418;p23"/>
          <p:cNvSpPr/>
          <p:nvPr/>
        </p:nvSpPr>
        <p:spPr>
          <a:xfrm>
            <a:off x="12253834" y="2171700"/>
            <a:ext cx="6034166" cy="2565983"/>
          </a:xfrm>
          <a:prstGeom prst="rect">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just"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agneaux : Les agneaux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sont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très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sensibles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aux parasites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dès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quelques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semaines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pâturage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peuvent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nécessiter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ou</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deux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Surveillance :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Effectuer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comptage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œufs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fécaux</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pour determiner la charge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parasitaire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consequence.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Éviter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routine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inutiles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afin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prévenir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la resistance aux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traitements</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19" name="Google Shape;419;p23"/>
          <p:cNvSpPr/>
          <p:nvPr/>
        </p:nvSpPr>
        <p:spPr>
          <a:xfrm>
            <a:off x="8890265" y="6286500"/>
            <a:ext cx="3127523" cy="14655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000000"/>
                </a:solidFill>
                <a:effectLst/>
                <a:uLnTx/>
                <a:uFillTx/>
                <a:latin typeface="Calibri"/>
                <a:ea typeface="Calibri"/>
                <a:cs typeface="Calibri"/>
                <a:sym typeface="Calibri"/>
              </a:rPr>
              <a:t>Automne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000000"/>
                </a:solidFill>
                <a:effectLst/>
                <a:uLnTx/>
                <a:uFillTx/>
                <a:latin typeface="Calibri"/>
                <a:ea typeface="Calibri"/>
                <a:cs typeface="Calibri"/>
                <a:sym typeface="Calibri"/>
              </a:rPr>
              <a:t>(Pré-logement ou fin de</a:t>
            </a:r>
            <a:endParaRPr kumimoji="0" sz="2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000000"/>
                </a:solidFill>
                <a:effectLst/>
                <a:uLnTx/>
                <a:uFillTx/>
                <a:latin typeface="Calibri"/>
                <a:ea typeface="Calibri"/>
                <a:cs typeface="Calibri"/>
                <a:sym typeface="Calibri"/>
              </a:rPr>
              <a:t>(Saison de pâturage)</a:t>
            </a:r>
            <a:endParaRPr kumimoji="0" sz="24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0" name="Google Shape;420;p23"/>
          <p:cNvSpPr/>
          <p:nvPr/>
        </p:nvSpPr>
        <p:spPr>
          <a:xfrm>
            <a:off x="12368134" y="6819900"/>
            <a:ext cx="5805566" cy="2829452"/>
          </a:xfrm>
          <a:prstGeom prst="rect">
            <a:avLst/>
          </a:prstGeom>
          <a:gradFill>
            <a:gsLst>
              <a:gs pos="0">
                <a:srgbClr val="BABABA"/>
              </a:gs>
              <a:gs pos="35000">
                <a:srgbClr val="CFCFCF"/>
              </a:gs>
              <a:gs pos="100000">
                <a:srgbClr val="EDEDED"/>
              </a:gs>
            </a:gsLst>
            <a:lin ang="16200000" scaled="0"/>
          </a:gradFill>
          <a:ln w="9525"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just"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sélectif</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uniquement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agneaux et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brebis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présentant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signes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mauvaise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santé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ou</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charges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parasitaires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élevées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fonction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résultats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du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comptage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œufs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fécaux</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7000"/>
              </a:lnSpc>
              <a:spcBef>
                <a:spcPts val="800"/>
              </a:spcBef>
              <a:spcAft>
                <a:spcPts val="0"/>
              </a:spcAft>
              <a:buClr>
                <a:srgbClr val="000000"/>
              </a:buClr>
              <a:buSzPts val="2400"/>
              <a:buFont typeface="Arial"/>
              <a:buNone/>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Préoccupations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particulières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concernant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parasites :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Surveillez</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la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présence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douves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du foie (Fasciola hepatica) dans les zones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humides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marécageuses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traitez</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conséquence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21" name="Google Shape;421;p23"/>
          <p:cNvSpPr/>
          <p:nvPr/>
        </p:nvSpPr>
        <p:spPr>
          <a:xfrm>
            <a:off x="5569941" y="6819900"/>
            <a:ext cx="3016275" cy="48750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7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C0504D"/>
                </a:solidFill>
                <a:effectLst/>
                <a:uLnTx/>
                <a:uFillTx/>
                <a:latin typeface="Calibri"/>
                <a:ea typeface="Calibri"/>
                <a:cs typeface="Calibri"/>
                <a:sym typeface="Calibri"/>
              </a:rPr>
              <a:t>Bonnes pratiques générales</a:t>
            </a:r>
            <a:endParaRPr kumimoji="0" sz="2400" b="1" i="0" u="none" strike="noStrike" kern="0" cap="none" spc="0" normalizeH="0" baseline="0" noProof="0">
              <a:ln>
                <a:noFill/>
              </a:ln>
              <a:solidFill>
                <a:srgbClr val="C0504D"/>
              </a:solidFill>
              <a:effectLst/>
              <a:uLnTx/>
              <a:uFillTx/>
              <a:latin typeface="Calibri"/>
              <a:ea typeface="Calibri"/>
              <a:cs typeface="Calibri"/>
              <a:sym typeface="Calibri"/>
            </a:endParaRPr>
          </a:p>
        </p:txBody>
      </p:sp>
      <p:sp>
        <p:nvSpPr>
          <p:cNvPr id="422" name="Google Shape;422;p23"/>
          <p:cNvSpPr/>
          <p:nvPr/>
        </p:nvSpPr>
        <p:spPr>
          <a:xfrm>
            <a:off x="0" y="6557599"/>
            <a:ext cx="5021551" cy="2616060"/>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Faire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tourner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zones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pâturage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utiliser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pâturage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rotatif</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réduire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l’accumulation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parasites dans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pâturages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spécifiques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lvl="0" algn="just">
              <a:buSzPts val="2400"/>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Mettre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œuvre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tests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résistance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 </a:t>
            </a:r>
            <a:r>
              <a:rPr lang="fr-FR" sz="2000" dirty="0">
                <a:latin typeface="Calibri"/>
                <a:ea typeface="Calibri"/>
                <a:cs typeface="Calibri"/>
                <a:sym typeface="Calibri"/>
              </a:rPr>
              <a:t>effectuer régulièrement des tests de résistance afin de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garantir</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l’efficacité</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traitements</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26"/>
        <p:cNvGrpSpPr/>
        <p:nvPr/>
      </p:nvGrpSpPr>
      <p:grpSpPr>
        <a:xfrm>
          <a:off x="0" y="0"/>
          <a:ext cx="0" cy="0"/>
          <a:chOff x="0" y="0"/>
          <a:chExt cx="0" cy="0"/>
        </a:xfrm>
      </p:grpSpPr>
      <p:grpSp>
        <p:nvGrpSpPr>
          <p:cNvPr id="427" name="Google Shape;427;p24"/>
          <p:cNvGrpSpPr/>
          <p:nvPr/>
        </p:nvGrpSpPr>
        <p:grpSpPr>
          <a:xfrm>
            <a:off x="-533634" y="-144661"/>
            <a:ext cx="18821634" cy="2284960"/>
            <a:chOff x="0" y="-38100"/>
            <a:chExt cx="4957138" cy="601800"/>
          </a:xfrm>
        </p:grpSpPr>
        <p:sp>
          <p:nvSpPr>
            <p:cNvPr id="428" name="Google Shape;428;p24"/>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29" name="Google Shape;429;p24"/>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30" name="Google Shape;430;p24"/>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Exemple de contrôle de la vaccination</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31" name="Google Shape;431;p24"/>
          <p:cNvSpPr/>
          <p:nvPr/>
        </p:nvSpPr>
        <p:spPr>
          <a:xfrm>
            <a:off x="5151620" y="2857500"/>
            <a:ext cx="7239000" cy="6633770"/>
          </a:xfrm>
          <a:prstGeom prst="flowChartOr">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2" name="Google Shape;432;p24"/>
          <p:cNvSpPr/>
          <p:nvPr/>
        </p:nvSpPr>
        <p:spPr>
          <a:xfrm>
            <a:off x="83541" y="2823996"/>
            <a:ext cx="5486400" cy="1775743"/>
          </a:xfrm>
          <a:prstGeom prst="rect">
            <a:avLst/>
          </a:prstGeom>
          <a:solidFill>
            <a:schemeClr val="accent6"/>
          </a:solidFill>
          <a:ln w="25400" cap="flat" cmpd="sng">
            <a:solidFill>
              <a:srgbClr val="B46D33"/>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7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FFFFFF"/>
                </a:solidFill>
                <a:effectLst/>
                <a:uLnTx/>
                <a:uFillTx/>
                <a:latin typeface="Calibri"/>
                <a:ea typeface="Calibri"/>
                <a:cs typeface="Calibri"/>
                <a:sym typeface="Calibri"/>
              </a:rPr>
              <a:t>Coronavirus bovin (BCV), rotavirus bovin,</a:t>
            </a:r>
            <a:endParaRPr kumimoji="0" sz="32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ts val="0"/>
              </a:spcAft>
              <a:buClr>
                <a:srgbClr val="000000"/>
              </a:buClr>
              <a:buSzPts val="3200"/>
              <a:buFont typeface="Arial"/>
              <a:buNone/>
              <a:tabLst/>
              <a:defRPr/>
            </a:pPr>
            <a:r>
              <a:rPr kumimoji="0" lang="en-US" sz="3200" b="0" i="1" u="none" strike="noStrike" kern="0" cap="none" spc="0" normalizeH="0" baseline="0" noProof="0">
                <a:ln>
                  <a:noFill/>
                </a:ln>
                <a:solidFill>
                  <a:srgbClr val="FFFFFF"/>
                </a:solidFill>
                <a:effectLst/>
                <a:uLnTx/>
                <a:uFillTx/>
                <a:latin typeface="Calibri"/>
                <a:ea typeface="Calibri"/>
                <a:cs typeface="Calibri"/>
                <a:sym typeface="Calibri"/>
              </a:rPr>
              <a:t>Escherichia coli</a:t>
            </a:r>
            <a:r>
              <a:rPr kumimoji="0" lang="en-US" sz="3200" b="0" i="0" u="none" strike="noStrike" kern="0" cap="none" spc="0" normalizeH="0" baseline="0" noProof="0">
                <a:ln>
                  <a:noFill/>
                </a:ln>
                <a:solidFill>
                  <a:srgbClr val="FFFFFF"/>
                </a:solidFill>
                <a:effectLst/>
                <a:uLnTx/>
                <a:uFillTx/>
                <a:latin typeface="Calibri"/>
                <a:ea typeface="Calibri"/>
                <a:cs typeface="Calibri"/>
                <a:sym typeface="Calibri"/>
              </a:rPr>
              <a:t>F5</a:t>
            </a:r>
            <a:endParaRPr kumimoji="0" sz="4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33" name="Google Shape;433;p24"/>
          <p:cNvSpPr/>
          <p:nvPr/>
        </p:nvSpPr>
        <p:spPr>
          <a:xfrm>
            <a:off x="12183763" y="2873423"/>
            <a:ext cx="5533869" cy="1878335"/>
          </a:xfrm>
          <a:prstGeom prst="rect">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l" defTabSz="914400" rtl="0" eaLnBrk="1" fontAlgn="auto" latinLnBrk="0" hangingPunct="1">
              <a:lnSpc>
                <a:spcPct val="107000"/>
              </a:lnSpc>
              <a:spcBef>
                <a:spcPts val="0"/>
              </a:spcBef>
              <a:spcAft>
                <a:spcPts val="0"/>
              </a:spcAft>
              <a:buClr>
                <a:srgbClr val="000000"/>
              </a:buClr>
              <a:buSzPts val="3200"/>
              <a:buFont typeface="Arial"/>
              <a:buNone/>
              <a:tabLst/>
              <a:defRPr/>
            </a:pPr>
            <a:r>
              <a:rPr kumimoji="0" lang="en-US" sz="3200" b="0" i="1" u="none" strike="noStrike" kern="0" cap="none" spc="0" normalizeH="0" baseline="0" noProof="0">
                <a:ln>
                  <a:noFill/>
                </a:ln>
                <a:solidFill>
                  <a:srgbClr val="000000"/>
                </a:solidFill>
                <a:effectLst/>
                <a:uLnTx/>
                <a:uFillTx/>
                <a:latin typeface="Calibri"/>
                <a:ea typeface="Calibri"/>
                <a:cs typeface="Calibri"/>
                <a:sym typeface="Calibri"/>
              </a:rPr>
              <a:t>Clostridium perfringens,</a:t>
            </a:r>
            <a:endParaRPr kumimoji="0" sz="3200" b="0" i="1"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ts val="0"/>
              </a:spcAft>
              <a:buClr>
                <a:srgbClr val="000000"/>
              </a:buClr>
              <a:buSzPts val="3200"/>
              <a:buFont typeface="Arial"/>
              <a:buNone/>
              <a:tabLst/>
              <a:defRPr/>
            </a:pPr>
            <a:r>
              <a:rPr kumimoji="0" lang="en-US" sz="3200" b="0" i="1" u="none" strike="noStrike" kern="0" cap="none" spc="0" normalizeH="0" baseline="0" noProof="0">
                <a:ln>
                  <a:noFill/>
                </a:ln>
                <a:solidFill>
                  <a:srgbClr val="000000"/>
                </a:solidFill>
                <a:effectLst/>
                <a:uLnTx/>
                <a:uFillTx/>
                <a:latin typeface="Calibri"/>
                <a:ea typeface="Calibri"/>
                <a:cs typeface="Calibri"/>
                <a:sym typeface="Calibri"/>
              </a:rPr>
              <a:t>C. chauvoei,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7000"/>
              </a:lnSpc>
              <a:spcBef>
                <a:spcPts val="800"/>
              </a:spcBef>
              <a:spcAft>
                <a:spcPts val="0"/>
              </a:spcAft>
              <a:buClr>
                <a:srgbClr val="000000"/>
              </a:buClr>
              <a:buSzPts val="3200"/>
              <a:buFont typeface="Arial"/>
              <a:buNone/>
              <a:tabLst/>
              <a:defRPr/>
            </a:pPr>
            <a:r>
              <a:rPr kumimoji="0" lang="en-US" sz="3200" b="0" i="1" u="none" strike="noStrike" kern="0" cap="none" spc="0" normalizeH="0" baseline="0" noProof="0">
                <a:ln>
                  <a:noFill/>
                </a:ln>
                <a:solidFill>
                  <a:srgbClr val="000000"/>
                </a:solidFill>
                <a:effectLst/>
                <a:uLnTx/>
                <a:uFillTx/>
                <a:latin typeface="Calibri"/>
                <a:ea typeface="Calibri"/>
                <a:cs typeface="Calibri"/>
                <a:sym typeface="Calibri"/>
              </a:rPr>
              <a:t>C. tetani</a:t>
            </a:r>
            <a:endParaRPr kumimoji="0" sz="4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4" name="Google Shape;434;p24"/>
          <p:cNvSpPr/>
          <p:nvPr/>
        </p:nvSpPr>
        <p:spPr>
          <a:xfrm>
            <a:off x="12368134" y="6819900"/>
            <a:ext cx="5805566" cy="2244204"/>
          </a:xfrm>
          <a:prstGeom prst="rect">
            <a:avLst/>
          </a:prstGeom>
          <a:gradFill>
            <a:gsLst>
              <a:gs pos="0">
                <a:srgbClr val="BABABA"/>
              </a:gs>
              <a:gs pos="35000">
                <a:srgbClr val="CFCFCF"/>
              </a:gs>
              <a:gs pos="100000">
                <a:srgbClr val="EDEDED"/>
              </a:gs>
            </a:gsLst>
            <a:lin ang="16200000" scaled="0"/>
          </a:gradFill>
          <a:ln w="9525"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l" defTabSz="914400" rtl="0" eaLnBrk="1" fontAlgn="auto" latinLnBrk="0" hangingPunct="1">
              <a:lnSpc>
                <a:spcPct val="107000"/>
              </a:lnSpc>
              <a:spcBef>
                <a:spcPts val="0"/>
              </a:spcBef>
              <a:spcAft>
                <a:spcPts val="0"/>
              </a:spcAft>
              <a:buClr>
                <a:srgbClr val="000000"/>
              </a:buClr>
              <a:buSzPts val="2800"/>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Staphylococcus aureus,</a:t>
            </a:r>
            <a:endParaRPr kumimoji="0" sz="2800" b="0" i="1"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ts val="0"/>
              </a:spcAft>
              <a:buClr>
                <a:srgbClr val="000000"/>
              </a:buClr>
              <a:buSzPts val="2800"/>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Staphylocoque à coagulase négative,</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ts val="0"/>
              </a:spcAft>
              <a:buClr>
                <a:srgbClr val="000000"/>
              </a:buClr>
              <a:buSzPts val="2800"/>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Escherichia coli,</a:t>
            </a:r>
            <a:endParaRPr kumimoji="0" sz="2800" b="0" i="1"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7000"/>
              </a:lnSpc>
              <a:spcBef>
                <a:spcPts val="800"/>
              </a:spcBef>
              <a:spcAft>
                <a:spcPts val="0"/>
              </a:spcAft>
              <a:buClr>
                <a:srgbClr val="000000"/>
              </a:buClr>
              <a:buSzPts val="2800"/>
              <a:buFont typeface="Arial"/>
              <a:buNone/>
              <a:tabLst/>
              <a:defRPr/>
            </a:pPr>
            <a:r>
              <a:rPr kumimoji="0" lang="en-US" sz="2800" b="0" i="1" u="none" strike="noStrike" kern="0" cap="none" spc="0" normalizeH="0" baseline="0" noProof="0">
                <a:ln>
                  <a:noFill/>
                </a:ln>
                <a:solidFill>
                  <a:srgbClr val="000000"/>
                </a:solidFill>
                <a:effectLst/>
                <a:uLnTx/>
                <a:uFillTx/>
                <a:latin typeface="Calibri"/>
                <a:ea typeface="Calibri"/>
                <a:cs typeface="Calibri"/>
                <a:sym typeface="Calibri"/>
              </a:rPr>
              <a:t>Streptococcus uberis</a:t>
            </a:r>
            <a:endParaRPr kumimoji="0" sz="36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5" name="Google Shape;435;p24"/>
          <p:cNvSpPr/>
          <p:nvPr/>
        </p:nvSpPr>
        <p:spPr>
          <a:xfrm>
            <a:off x="130069" y="7459641"/>
            <a:ext cx="5021551" cy="584775"/>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1" u="none" strike="noStrike" kern="0" cap="none" spc="0" normalizeH="0" baseline="0" noProof="0">
                <a:ln>
                  <a:noFill/>
                </a:ln>
                <a:solidFill>
                  <a:srgbClr val="000000"/>
                </a:solidFill>
                <a:effectLst/>
                <a:uLnTx/>
                <a:uFillTx/>
                <a:latin typeface="Calibri"/>
                <a:ea typeface="Calibri"/>
                <a:cs typeface="Calibri"/>
                <a:sym typeface="Calibri"/>
              </a:rPr>
              <a:t>Trichophyton verrucosum</a:t>
            </a:r>
            <a:endParaRPr kumimoji="0" sz="40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36" name="Google Shape;436;p24" descr="Clipart - cow"/>
          <p:cNvPicPr preferRelativeResize="0"/>
          <p:nvPr/>
        </p:nvPicPr>
        <p:blipFill rotWithShape="1">
          <a:blip r:embed="rId3">
            <a:alphaModFix/>
          </a:blip>
          <a:srcRect/>
          <a:stretch/>
        </p:blipFill>
        <p:spPr>
          <a:xfrm flipH="1">
            <a:off x="6027632" y="3650018"/>
            <a:ext cx="2430568" cy="2165550"/>
          </a:xfrm>
          <a:prstGeom prst="rect">
            <a:avLst/>
          </a:prstGeom>
          <a:noFill/>
          <a:ln>
            <a:noFill/>
          </a:ln>
        </p:spPr>
      </p:pic>
      <p:pic>
        <p:nvPicPr>
          <p:cNvPr id="437" name="Google Shape;437;p24" descr="Clipart - cow"/>
          <p:cNvPicPr preferRelativeResize="0"/>
          <p:nvPr/>
        </p:nvPicPr>
        <p:blipFill rotWithShape="1">
          <a:blip r:embed="rId3">
            <a:alphaModFix/>
          </a:blip>
          <a:srcRect/>
          <a:stretch/>
        </p:blipFill>
        <p:spPr>
          <a:xfrm>
            <a:off x="8763000" y="2857500"/>
            <a:ext cx="1631305" cy="1453435"/>
          </a:xfrm>
          <a:prstGeom prst="rect">
            <a:avLst/>
          </a:prstGeom>
          <a:noFill/>
          <a:ln>
            <a:noFill/>
          </a:ln>
        </p:spPr>
      </p:pic>
      <p:pic>
        <p:nvPicPr>
          <p:cNvPr id="438" name="Google Shape;438;p24" descr="Lamb Animal Wool · Free vector graphic on Pixabay"/>
          <p:cNvPicPr preferRelativeResize="0"/>
          <p:nvPr/>
        </p:nvPicPr>
        <p:blipFill rotWithShape="1">
          <a:blip r:embed="rId4">
            <a:alphaModFix/>
          </a:blip>
          <a:srcRect/>
          <a:stretch/>
        </p:blipFill>
        <p:spPr>
          <a:xfrm>
            <a:off x="10208557" y="5060322"/>
            <a:ext cx="1153925" cy="926228"/>
          </a:xfrm>
          <a:prstGeom prst="rect">
            <a:avLst/>
          </a:prstGeom>
          <a:noFill/>
          <a:ln>
            <a:noFill/>
          </a:ln>
        </p:spPr>
      </p:pic>
      <p:pic>
        <p:nvPicPr>
          <p:cNvPr id="439" name="Google Shape;439;p24" descr="Keçi Siyah Hayvan · Pixabay'da ücretsiz vektör grafik"/>
          <p:cNvPicPr preferRelativeResize="0"/>
          <p:nvPr/>
        </p:nvPicPr>
        <p:blipFill rotWithShape="1">
          <a:blip r:embed="rId5">
            <a:alphaModFix/>
          </a:blip>
          <a:srcRect/>
          <a:stretch/>
        </p:blipFill>
        <p:spPr>
          <a:xfrm>
            <a:off x="10131573" y="3960516"/>
            <a:ext cx="1135063" cy="990600"/>
          </a:xfrm>
          <a:prstGeom prst="rect">
            <a:avLst/>
          </a:prstGeom>
          <a:noFill/>
          <a:ln>
            <a:noFill/>
          </a:ln>
        </p:spPr>
      </p:pic>
      <p:pic>
        <p:nvPicPr>
          <p:cNvPr id="440" name="Google Shape;440;p24"/>
          <p:cNvPicPr preferRelativeResize="0"/>
          <p:nvPr/>
        </p:nvPicPr>
        <p:blipFill rotWithShape="1">
          <a:blip r:embed="rId6">
            <a:alphaModFix/>
          </a:blip>
          <a:srcRect/>
          <a:stretch/>
        </p:blipFill>
        <p:spPr>
          <a:xfrm>
            <a:off x="8877183" y="4539897"/>
            <a:ext cx="1028817" cy="1594203"/>
          </a:xfrm>
          <a:prstGeom prst="rect">
            <a:avLst/>
          </a:prstGeom>
          <a:noFill/>
          <a:ln>
            <a:noFill/>
          </a:ln>
        </p:spPr>
      </p:pic>
      <p:pic>
        <p:nvPicPr>
          <p:cNvPr id="441" name="Google Shape;441;p24" descr="Clipart - cow"/>
          <p:cNvPicPr preferRelativeResize="0"/>
          <p:nvPr/>
        </p:nvPicPr>
        <p:blipFill rotWithShape="1">
          <a:blip r:embed="rId3">
            <a:alphaModFix/>
          </a:blip>
          <a:srcRect/>
          <a:stretch/>
        </p:blipFill>
        <p:spPr>
          <a:xfrm flipH="1">
            <a:off x="6013191" y="6470567"/>
            <a:ext cx="2430568" cy="2165550"/>
          </a:xfrm>
          <a:prstGeom prst="rect">
            <a:avLst/>
          </a:prstGeom>
          <a:noFill/>
          <a:ln>
            <a:noFill/>
          </a:ln>
        </p:spPr>
      </p:pic>
      <p:pic>
        <p:nvPicPr>
          <p:cNvPr id="442" name="Google Shape;442;p24" descr="Clipart - cow"/>
          <p:cNvPicPr preferRelativeResize="0"/>
          <p:nvPr/>
        </p:nvPicPr>
        <p:blipFill rotWithShape="1">
          <a:blip r:embed="rId3">
            <a:alphaModFix/>
          </a:blip>
          <a:srcRect/>
          <a:stretch/>
        </p:blipFill>
        <p:spPr>
          <a:xfrm>
            <a:off x="9092345" y="6513757"/>
            <a:ext cx="2174291" cy="193721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46"/>
        <p:cNvGrpSpPr/>
        <p:nvPr/>
      </p:nvGrpSpPr>
      <p:grpSpPr>
        <a:xfrm>
          <a:off x="0" y="0"/>
          <a:ext cx="0" cy="0"/>
          <a:chOff x="0" y="0"/>
          <a:chExt cx="0" cy="0"/>
        </a:xfrm>
      </p:grpSpPr>
      <p:grpSp>
        <p:nvGrpSpPr>
          <p:cNvPr id="447" name="Google Shape;447;p25"/>
          <p:cNvGrpSpPr/>
          <p:nvPr/>
        </p:nvGrpSpPr>
        <p:grpSpPr>
          <a:xfrm>
            <a:off x="-533634" y="-144661"/>
            <a:ext cx="18821634" cy="2284960"/>
            <a:chOff x="0" y="-38100"/>
            <a:chExt cx="4957138" cy="601800"/>
          </a:xfrm>
        </p:grpSpPr>
        <p:sp>
          <p:nvSpPr>
            <p:cNvPr id="448" name="Google Shape;448;p25"/>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49" name="Google Shape;449;p25"/>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50" name="Google Shape;450;p25"/>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Arial"/>
                <a:ea typeface="Arial"/>
                <a:cs typeface="Arial"/>
                <a:sym typeface="Arial"/>
              </a:rPr>
              <a:t>Principes clés pour une bonne biosécurité</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1" name="Google Shape;451;p25"/>
          <p:cNvSpPr/>
          <p:nvPr/>
        </p:nvSpPr>
        <p:spPr>
          <a:xfrm>
            <a:off x="381000" y="3543300"/>
            <a:ext cx="15119571" cy="3447057"/>
          </a:xfrm>
          <a:prstGeom prst="rect">
            <a:avLst/>
          </a:prstGeom>
          <a:noFill/>
          <a:ln>
            <a:noFill/>
          </a:ln>
        </p:spPr>
        <p:txBody>
          <a:bodyPr spcFirstLastPara="1" wrap="square" lIns="91425" tIns="45700" rIns="91425" bIns="45700" anchor="t" anchorCtr="0">
            <a:spAutoFit/>
          </a:bodyPr>
          <a:lstStyle/>
          <a:p>
            <a:pPr marL="457200" marR="0" lvl="0" indent="-457200" algn="just" defTabSz="914400" rtl="0" eaLnBrk="1" fontAlgn="auto" latinLnBrk="0" hangingPunct="1">
              <a:lnSpc>
                <a:spcPct val="100000"/>
              </a:lnSpc>
              <a:spcBef>
                <a:spcPts val="0"/>
              </a:spcBef>
              <a:spcAft>
                <a:spcPts val="0"/>
              </a:spcAft>
              <a:buClr>
                <a:srgbClr val="000000"/>
              </a:buClr>
              <a:buSzPts val="3200"/>
              <a:buFont typeface="Arial"/>
              <a:buChar char="•"/>
              <a:tabLst/>
              <a:defRPr/>
            </a:pP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Élaborez</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avec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vétérinaire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un plan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adapté</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élevage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Fixez-vous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objectifs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réalistes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atteignables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6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just"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Révisez</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plan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chaque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année</a:t>
            </a:r>
            <a:endParaRPr kumimoji="0" sz="26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just"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Isolez</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tous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entrant dans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ferme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pendant 28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jours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effectuez</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des tests pour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détecter</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tout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signe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maladie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6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just"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Assurez-vous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que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visiteurs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de la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ferme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se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désinfectent</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leur</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arrivée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l'entrée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de la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ferme</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Mettez</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leur</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disposition des </a:t>
            </a:r>
            <a:r>
              <a:rPr kumimoji="0" lang="en-US" sz="2600" b="0" i="0" u="none" strike="noStrike" kern="0" cap="none" spc="0" normalizeH="0" baseline="0" noProof="0" dirty="0" err="1">
                <a:ln>
                  <a:noFill/>
                </a:ln>
                <a:solidFill>
                  <a:srgbClr val="000000"/>
                </a:solidFill>
                <a:effectLst/>
                <a:uLnTx/>
                <a:uFillTx/>
                <a:latin typeface="Calibri"/>
                <a:ea typeface="Calibri"/>
                <a:cs typeface="Calibri"/>
                <a:sym typeface="Calibri"/>
              </a:rPr>
              <a:t>vêtements</a:t>
            </a:r>
            <a:r>
              <a:rPr kumimoji="0" lang="en-US" sz="2600" b="0" i="0" u="none" strike="noStrike" kern="0" cap="none" spc="0" normalizeH="0" baseline="0" noProof="0" dirty="0">
                <a:ln>
                  <a:noFill/>
                </a:ln>
                <a:solidFill>
                  <a:srgbClr val="000000"/>
                </a:solidFill>
                <a:effectLst/>
                <a:uLnTx/>
                <a:uFillTx/>
                <a:latin typeface="Calibri"/>
                <a:ea typeface="Calibri"/>
                <a:cs typeface="Calibri"/>
                <a:sym typeface="Calibri"/>
              </a:rPr>
              <a:t> et des chaussures de protection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52" name="Google Shape;452;p25" descr="ADBCAP: A Human Approach to Improving Biosecurity • scientia.global"/>
          <p:cNvPicPr preferRelativeResize="0"/>
          <p:nvPr/>
        </p:nvPicPr>
        <p:blipFill rotWithShape="1">
          <a:blip r:embed="rId3">
            <a:alphaModFix/>
          </a:blip>
          <a:srcRect/>
          <a:stretch/>
        </p:blipFill>
        <p:spPr>
          <a:xfrm>
            <a:off x="5678129" y="7580670"/>
            <a:ext cx="4951654" cy="236342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56"/>
        <p:cNvGrpSpPr/>
        <p:nvPr/>
      </p:nvGrpSpPr>
      <p:grpSpPr>
        <a:xfrm>
          <a:off x="0" y="0"/>
          <a:ext cx="0" cy="0"/>
          <a:chOff x="0" y="0"/>
          <a:chExt cx="0" cy="0"/>
        </a:xfrm>
      </p:grpSpPr>
      <p:grpSp>
        <p:nvGrpSpPr>
          <p:cNvPr id="457" name="Google Shape;457;p26"/>
          <p:cNvGrpSpPr/>
          <p:nvPr/>
        </p:nvGrpSpPr>
        <p:grpSpPr>
          <a:xfrm>
            <a:off x="-533634" y="-144661"/>
            <a:ext cx="18821634" cy="2284960"/>
            <a:chOff x="0" y="-38100"/>
            <a:chExt cx="4957138" cy="601800"/>
          </a:xfrm>
        </p:grpSpPr>
        <p:sp>
          <p:nvSpPr>
            <p:cNvPr id="458" name="Google Shape;458;p26"/>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59" name="Google Shape;459;p26"/>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60" name="Google Shape;460;p26"/>
          <p:cNvSpPr txBox="1"/>
          <p:nvPr/>
        </p:nvSpPr>
        <p:spPr>
          <a:xfrm>
            <a:off x="1905000" y="569171"/>
            <a:ext cx="1440180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975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Arial"/>
                <a:ea typeface="Arial"/>
                <a:cs typeface="Arial"/>
                <a:sym typeface="Arial"/>
              </a:rPr>
              <a:t>Principes clés pour une bonne biosécurité</a:t>
            </a:r>
            <a:endParaRPr kumimoji="0" sz="4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1" name="Google Shape;461;p26"/>
          <p:cNvSpPr/>
          <p:nvPr/>
        </p:nvSpPr>
        <p:spPr>
          <a:xfrm>
            <a:off x="196628" y="2140299"/>
            <a:ext cx="16643572" cy="2523768"/>
          </a:xfrm>
          <a:prstGeom prst="rect">
            <a:avLst/>
          </a:prstGeom>
          <a:noFill/>
          <a:ln>
            <a:noFill/>
          </a:ln>
        </p:spPr>
        <p:txBody>
          <a:bodyPr spcFirstLastPara="1" wrap="square" lIns="91425" tIns="45700" rIns="91425" bIns="45700" anchor="t" anchorCtr="0">
            <a:spAutoFit/>
          </a:bodyPr>
          <a:lstStyle/>
          <a:p>
            <a:pPr marL="457200" marR="0" lvl="0" indent="-457200" algn="l" defTabSz="914400" rtl="0" eaLnBrk="1" fontAlgn="auto" latinLnBrk="0" hangingPunct="1">
              <a:lnSpc>
                <a:spcPct val="100000"/>
              </a:lnSpc>
              <a:spcBef>
                <a:spcPts val="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Ne partagez pas d’équipements ou de produits animaux entre les fermes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Gardez les autres animaux domestiques et sauvages éloignés des mangeoires, des pâturages et des sources d'eau.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Utilisez uniquement des sources d'eau courante provenant d'un réseau d'alimentation en eau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1200"/>
              </a:spcBef>
              <a:spcAft>
                <a:spcPts val="0"/>
              </a:spcAft>
              <a:buClr>
                <a:srgbClr val="000000"/>
              </a:buClr>
              <a:buSzPts val="3200"/>
              <a:buFont typeface="Arial"/>
              <a:buChar char="•"/>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Entretenir la clôture de délimitation</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62" name="Google Shape;462;p26" descr="http://www.kambogard.se/media/DSC_0500.jpg"/>
          <p:cNvPicPr preferRelativeResize="0"/>
          <p:nvPr/>
        </p:nvPicPr>
        <p:blipFill rotWithShape="1">
          <a:blip r:embed="rId3">
            <a:alphaModFix/>
          </a:blip>
          <a:srcRect/>
          <a:stretch/>
        </p:blipFill>
        <p:spPr>
          <a:xfrm>
            <a:off x="381000" y="5372100"/>
            <a:ext cx="6726881" cy="4495800"/>
          </a:xfrm>
          <a:prstGeom prst="rect">
            <a:avLst/>
          </a:prstGeom>
          <a:noFill/>
          <a:ln>
            <a:noFill/>
          </a:ln>
        </p:spPr>
      </p:pic>
      <p:pic>
        <p:nvPicPr>
          <p:cNvPr id="463" name="Google Shape;463;p26" descr="http://www.kambogard.se/media/DSC_0148.jpg"/>
          <p:cNvPicPr preferRelativeResize="0"/>
          <p:nvPr/>
        </p:nvPicPr>
        <p:blipFill rotWithShape="1">
          <a:blip r:embed="rId4">
            <a:alphaModFix/>
          </a:blip>
          <a:srcRect/>
          <a:stretch/>
        </p:blipFill>
        <p:spPr>
          <a:xfrm>
            <a:off x="8686800" y="5361482"/>
            <a:ext cx="6726883" cy="449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467"/>
        <p:cNvGrpSpPr/>
        <p:nvPr/>
      </p:nvGrpSpPr>
      <p:grpSpPr>
        <a:xfrm>
          <a:off x="0" y="0"/>
          <a:ext cx="0" cy="0"/>
          <a:chOff x="0" y="0"/>
          <a:chExt cx="0" cy="0"/>
        </a:xfrm>
      </p:grpSpPr>
      <p:grpSp>
        <p:nvGrpSpPr>
          <p:cNvPr id="468" name="Google Shape;468;p27"/>
          <p:cNvGrpSpPr/>
          <p:nvPr/>
        </p:nvGrpSpPr>
        <p:grpSpPr>
          <a:xfrm>
            <a:off x="0" y="1887923"/>
            <a:ext cx="18288000" cy="7202737"/>
            <a:chOff x="0" y="-38100"/>
            <a:chExt cx="4816593" cy="1897017"/>
          </a:xfrm>
        </p:grpSpPr>
        <p:sp>
          <p:nvSpPr>
            <p:cNvPr id="469" name="Google Shape;469;p27"/>
            <p:cNvSpPr/>
            <p:nvPr/>
          </p:nvSpPr>
          <p:spPr>
            <a:xfrm>
              <a:off x="0" y="0"/>
              <a:ext cx="4816592" cy="1858917"/>
            </a:xfrm>
            <a:custGeom>
              <a:avLst/>
              <a:gdLst/>
              <a:ahLst/>
              <a:cxnLst/>
              <a:rect l="l" t="t" r="r" b="b"/>
              <a:pathLst>
                <a:path w="4816592" h="1858917" extrusionOk="0">
                  <a:moveTo>
                    <a:pt x="0" y="0"/>
                  </a:moveTo>
                  <a:lnTo>
                    <a:pt x="4816592" y="0"/>
                  </a:lnTo>
                  <a:lnTo>
                    <a:pt x="4816592" y="1858917"/>
                  </a:lnTo>
                  <a:lnTo>
                    <a:pt x="0" y="1858917"/>
                  </a:lnTo>
                  <a:close/>
                </a:path>
              </a:pathLst>
            </a:custGeom>
            <a:solidFill>
              <a:srgbClr val="85B27A"/>
            </a:solidFill>
            <a:ln>
              <a:noFill/>
            </a:ln>
          </p:spPr>
        </p:sp>
        <p:sp>
          <p:nvSpPr>
            <p:cNvPr id="470" name="Google Shape;470;p27"/>
            <p:cNvSpPr txBox="1"/>
            <p:nvPr/>
          </p:nvSpPr>
          <p:spPr>
            <a:xfrm>
              <a:off x="0" y="-38100"/>
              <a:ext cx="4816593" cy="189701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1" name="Google Shape;471;p27"/>
          <p:cNvGrpSpPr/>
          <p:nvPr/>
        </p:nvGrpSpPr>
        <p:grpSpPr>
          <a:xfrm>
            <a:off x="0" y="-243923"/>
            <a:ext cx="6877921" cy="10530923"/>
            <a:chOff x="0" y="-38100"/>
            <a:chExt cx="1811469" cy="2773577"/>
          </a:xfrm>
        </p:grpSpPr>
        <p:sp>
          <p:nvSpPr>
            <p:cNvPr id="472" name="Google Shape;472;p27"/>
            <p:cNvSpPr/>
            <p:nvPr/>
          </p:nvSpPr>
          <p:spPr>
            <a:xfrm>
              <a:off x="0" y="0"/>
              <a:ext cx="1811469" cy="2735476"/>
            </a:xfrm>
            <a:custGeom>
              <a:avLst/>
              <a:gdLst/>
              <a:ahLst/>
              <a:cxnLst/>
              <a:rect l="l" t="t" r="r" b="b"/>
              <a:pathLst>
                <a:path w="1811469" h="2735476" extrusionOk="0">
                  <a:moveTo>
                    <a:pt x="0" y="0"/>
                  </a:moveTo>
                  <a:lnTo>
                    <a:pt x="1811469" y="0"/>
                  </a:lnTo>
                  <a:lnTo>
                    <a:pt x="1811469" y="2735476"/>
                  </a:lnTo>
                  <a:lnTo>
                    <a:pt x="0" y="2735476"/>
                  </a:lnTo>
                  <a:close/>
                </a:path>
              </a:pathLst>
            </a:custGeom>
            <a:solidFill>
              <a:srgbClr val="C5E7B0"/>
            </a:solidFill>
            <a:ln>
              <a:noFill/>
            </a:ln>
          </p:spPr>
        </p:sp>
        <p:sp>
          <p:nvSpPr>
            <p:cNvPr id="473" name="Google Shape;473;p27"/>
            <p:cNvSpPr txBox="1"/>
            <p:nvPr/>
          </p:nvSpPr>
          <p:spPr>
            <a:xfrm>
              <a:off x="0" y="-38100"/>
              <a:ext cx="1811469" cy="2773577"/>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74" name="Google Shape;474;p27"/>
          <p:cNvSpPr/>
          <p:nvPr/>
        </p:nvSpPr>
        <p:spPr>
          <a:xfrm>
            <a:off x="0" y="2032584"/>
            <a:ext cx="6877921" cy="7058076"/>
          </a:xfrm>
          <a:custGeom>
            <a:avLst/>
            <a:gdLst/>
            <a:ahLst/>
            <a:cxnLst/>
            <a:rect l="l" t="t" r="r" b="b"/>
            <a:pathLst>
              <a:path w="812800" h="834090" extrusionOk="0">
                <a:moveTo>
                  <a:pt x="0" y="0"/>
                </a:moveTo>
                <a:lnTo>
                  <a:pt x="812800" y="0"/>
                </a:lnTo>
                <a:lnTo>
                  <a:pt x="812800" y="834090"/>
                </a:lnTo>
                <a:lnTo>
                  <a:pt x="0" y="834090"/>
                </a:lnTo>
                <a:close/>
              </a:path>
            </a:pathLst>
          </a:custGeom>
          <a:blipFill rotWithShape="1">
            <a:blip r:embed="rId3">
              <a:alphaModFix/>
            </a:blip>
            <a:stretch>
              <a:fillRect l="-27007" r="-27006"/>
            </a:stretch>
          </a:blipFill>
          <a:ln>
            <a:noFill/>
          </a:ln>
        </p:spPr>
      </p:sp>
      <p:sp>
        <p:nvSpPr>
          <p:cNvPr id="475" name="Google Shape;475;p27"/>
          <p:cNvSpPr txBox="1"/>
          <p:nvPr/>
        </p:nvSpPr>
        <p:spPr>
          <a:xfrm>
            <a:off x="-73737" y="294969"/>
            <a:ext cx="18287999" cy="1811971"/>
          </a:xfrm>
          <a:prstGeom prst="rect">
            <a:avLst/>
          </a:prstGeom>
          <a:noFill/>
          <a:ln>
            <a:noFill/>
          </a:ln>
        </p:spPr>
        <p:txBody>
          <a:bodyPr spcFirstLastPara="1" wrap="square" lIns="0" tIns="0" rIns="0" bIns="0" anchor="t" anchorCtr="0">
            <a:spAutoFit/>
          </a:bodyPr>
          <a:lstStyle/>
          <a:p>
            <a:pPr algn="ctr">
              <a:lnSpc>
                <a:spcPct val="91998"/>
              </a:lnSpc>
              <a:buSzPts val="5699"/>
            </a:pPr>
            <a:r>
              <a:rPr lang="fr-FR" sz="5699" b="1" dirty="0"/>
              <a:t>Section 4 : Compétences clés pour les formateurs de l'EFP</a:t>
            </a:r>
          </a:p>
          <a:p>
            <a:pPr marL="0" marR="0" lvl="0" indent="0" algn="just" rtl="0">
              <a:lnSpc>
                <a:spcPct val="91998"/>
              </a:lnSpc>
              <a:spcBef>
                <a:spcPts val="0"/>
              </a:spcBef>
              <a:spcAft>
                <a:spcPts val="0"/>
              </a:spcAft>
              <a:buClr>
                <a:srgbClr val="000000"/>
              </a:buClr>
              <a:buSzPts val="5699"/>
              <a:buFont typeface="Arial"/>
              <a:buNone/>
            </a:pPr>
            <a:endParaRPr sz="1400" b="0" i="0" u="none" strike="noStrike" cap="none" dirty="0">
              <a:solidFill>
                <a:srgbClr val="000000"/>
              </a:solidFill>
              <a:latin typeface="Arial"/>
              <a:ea typeface="Arial"/>
              <a:cs typeface="Arial"/>
              <a:sym typeface="Arial"/>
            </a:endParaRPr>
          </a:p>
        </p:txBody>
      </p:sp>
      <p:sp>
        <p:nvSpPr>
          <p:cNvPr id="476" name="Google Shape;476;p27"/>
          <p:cNvSpPr txBox="1"/>
          <p:nvPr/>
        </p:nvSpPr>
        <p:spPr>
          <a:xfrm>
            <a:off x="7239000" y="3663750"/>
            <a:ext cx="10186379" cy="2493760"/>
          </a:xfrm>
          <a:prstGeom prst="rect">
            <a:avLst/>
          </a:prstGeom>
          <a:noFill/>
          <a:ln>
            <a:noFill/>
          </a:ln>
        </p:spPr>
        <p:txBody>
          <a:bodyPr spcFirstLastPara="1" wrap="square" lIns="0" tIns="0" rIns="0" bIns="0" anchor="t" anchorCtr="0">
            <a:spAutoFit/>
          </a:bodyPr>
          <a:lstStyle/>
          <a:p>
            <a:pPr algn="just">
              <a:lnSpc>
                <a:spcPct val="149981"/>
              </a:lnSpc>
              <a:buSzPts val="2701"/>
            </a:pPr>
            <a:r>
              <a:rPr lang="fr-FR" sz="2701" dirty="0"/>
              <a:t>Résumé des compétences que les formateurs de l’EFP doivent développer dans ce domaine, ainsi que des pistes pour les appliquer dans votre contexte.</a:t>
            </a:r>
            <a:endParaRPr lang="fr-FR" dirty="0"/>
          </a:p>
          <a:p>
            <a:pPr marL="0" marR="0" lvl="0" indent="0" algn="just" rtl="0">
              <a:lnSpc>
                <a:spcPct val="149981"/>
              </a:lnSpc>
              <a:spcBef>
                <a:spcPts val="0"/>
              </a:spcBef>
              <a:spcAft>
                <a:spcPts val="0"/>
              </a:spcAft>
              <a:buClr>
                <a:srgbClr val="000000"/>
              </a:buClr>
              <a:buSzPts val="2701"/>
              <a:buFont typeface="Arial"/>
              <a:buNone/>
            </a:pPr>
            <a:r>
              <a:rPr lang="en-US" sz="2701"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80"/>
        <p:cNvGrpSpPr/>
        <p:nvPr/>
      </p:nvGrpSpPr>
      <p:grpSpPr>
        <a:xfrm>
          <a:off x="0" y="0"/>
          <a:ext cx="0" cy="0"/>
          <a:chOff x="0" y="0"/>
          <a:chExt cx="0" cy="0"/>
        </a:xfrm>
      </p:grpSpPr>
      <p:grpSp>
        <p:nvGrpSpPr>
          <p:cNvPr id="481" name="Google Shape;481;p28"/>
          <p:cNvGrpSpPr/>
          <p:nvPr/>
        </p:nvGrpSpPr>
        <p:grpSpPr>
          <a:xfrm>
            <a:off x="0" y="-943897"/>
            <a:ext cx="18288000" cy="3084196"/>
            <a:chOff x="0" y="-38100"/>
            <a:chExt cx="4957138" cy="601800"/>
          </a:xfrm>
        </p:grpSpPr>
        <p:sp>
          <p:nvSpPr>
            <p:cNvPr id="482" name="Google Shape;482;p28"/>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83" name="Google Shape;483;p28"/>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84" name="Google Shape;484;p28"/>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Compétences d'observation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5" name="Google Shape;485;p28"/>
          <p:cNvSpPr/>
          <p:nvPr/>
        </p:nvSpPr>
        <p:spPr>
          <a:xfrm>
            <a:off x="196628" y="2140299"/>
            <a:ext cx="16643572" cy="5786159"/>
          </a:xfrm>
          <a:prstGeom prst="rect">
            <a:avLst/>
          </a:prstGeom>
          <a:noFill/>
          <a:ln>
            <a:noFill/>
          </a:ln>
        </p:spPr>
        <p:txBody>
          <a:bodyPr spcFirstLastPara="1" wrap="square" lIns="91425" tIns="45700" rIns="91425" bIns="45700" anchor="t" anchorCtr="0">
            <a:spAutoFit/>
          </a:bodyPr>
          <a:lstStyle/>
          <a:p>
            <a:pPr lvl="0" algn="just">
              <a:buSzPts val="3200"/>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Être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capable </a:t>
            </a:r>
            <a:r>
              <a:rPr lang="fr-FR" sz="3200" dirty="0">
                <a:latin typeface="Calibri"/>
                <a:ea typeface="Calibri"/>
                <a:cs typeface="Calibri"/>
                <a:sym typeface="Calibri"/>
              </a:rPr>
              <a:t>d'identifier les premiers signes de problèmes de santé dans l'élevage est fondamental</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qu'il</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faut faire: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Apprenez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surveiller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quotidiennement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la recherche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signes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tels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croissance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lente,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perte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poids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comportement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inhabituel</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ou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irrégularités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la reproduction.</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Comment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postuler</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Utilisez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exemples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concrets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tels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changements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niveaux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d’activité</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enregistrés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par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podomètres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expliquer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comment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détection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précoce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permet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d’éviter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problèmes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plus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importants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254000" algn="ctr"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89"/>
        <p:cNvGrpSpPr/>
        <p:nvPr/>
      </p:nvGrpSpPr>
      <p:grpSpPr>
        <a:xfrm>
          <a:off x="0" y="0"/>
          <a:ext cx="0" cy="0"/>
          <a:chOff x="0" y="0"/>
          <a:chExt cx="0" cy="0"/>
        </a:xfrm>
      </p:grpSpPr>
      <p:grpSp>
        <p:nvGrpSpPr>
          <p:cNvPr id="490" name="Google Shape;490;p29"/>
          <p:cNvGrpSpPr/>
          <p:nvPr/>
        </p:nvGrpSpPr>
        <p:grpSpPr>
          <a:xfrm>
            <a:off x="-533634" y="-144661"/>
            <a:ext cx="18821634" cy="2284960"/>
            <a:chOff x="0" y="-38100"/>
            <a:chExt cx="4957138" cy="601800"/>
          </a:xfrm>
        </p:grpSpPr>
        <p:sp>
          <p:nvSpPr>
            <p:cNvPr id="491" name="Google Shape;491;p29"/>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492" name="Google Shape;492;p29"/>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93" name="Google Shape;493;p29"/>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Planification et conception du protocole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4" name="Google Shape;494;p29"/>
          <p:cNvSpPr/>
          <p:nvPr/>
        </p:nvSpPr>
        <p:spPr>
          <a:xfrm>
            <a:off x="196628" y="2140299"/>
            <a:ext cx="16643572" cy="5293716"/>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Comprendre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comment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créer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solutions efficacies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protocoles</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de santé du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pour la vaccination, le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contrôle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parasites et la prevention des maladies.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qu’il</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faut faire: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Démontrer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comment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créer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calendrier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annuel</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vaccination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ou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un plan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contrôle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parasites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Comment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postuler</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Apprenez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adapter les protocols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environnement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local et aux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besoins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vos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tout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veillant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qu’ils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soient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pratiques et durables.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254000" algn="ctr"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498"/>
        <p:cNvGrpSpPr/>
        <p:nvPr/>
      </p:nvGrpSpPr>
      <p:grpSpPr>
        <a:xfrm>
          <a:off x="0" y="0"/>
          <a:ext cx="0" cy="0"/>
          <a:chOff x="0" y="0"/>
          <a:chExt cx="0" cy="0"/>
        </a:xfrm>
      </p:grpSpPr>
      <p:grpSp>
        <p:nvGrpSpPr>
          <p:cNvPr id="499" name="Google Shape;499;p30"/>
          <p:cNvGrpSpPr/>
          <p:nvPr/>
        </p:nvGrpSpPr>
        <p:grpSpPr>
          <a:xfrm>
            <a:off x="-533634" y="-144661"/>
            <a:ext cx="18821634" cy="2284960"/>
            <a:chOff x="0" y="-38100"/>
            <a:chExt cx="4957138" cy="601800"/>
          </a:xfrm>
        </p:grpSpPr>
        <p:sp>
          <p:nvSpPr>
            <p:cNvPr id="500" name="Google Shape;500;p30"/>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501" name="Google Shape;501;p30"/>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02" name="Google Shape;502;p30"/>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Gestion des données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03" name="Google Shape;503;p30"/>
          <p:cNvSpPr/>
          <p:nvPr/>
        </p:nvSpPr>
        <p:spPr>
          <a:xfrm>
            <a:off x="196628" y="2140299"/>
            <a:ext cx="16643572" cy="5293716"/>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Savoir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suivre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analyser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dossiers de santé et de reproduction pour prendre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décisions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éclairées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décisions</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fondées</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sur les données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qu'il</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faut faire: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Apprenez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tenir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registres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précis des vaccinations, des cycles de reproduction,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traitements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antiparasitaires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et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croissance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Comment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postuler</a:t>
            </a:r>
            <a:r>
              <a:rPr lang="en-US" sz="3200" b="1" dirty="0">
                <a:latin typeface="Calibri"/>
                <a:ea typeface="Calibri"/>
                <a:cs typeface="Calibri"/>
                <a:sym typeface="Calibri"/>
              </a:rPr>
              <a:t>: </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Montrez comment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utiliser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données pour identifier les tendances,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résoudre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problèmes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manière proactive et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améliorer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productivité</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du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254000" algn="ctr"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507"/>
        <p:cNvGrpSpPr/>
        <p:nvPr/>
      </p:nvGrpSpPr>
      <p:grpSpPr>
        <a:xfrm>
          <a:off x="0" y="0"/>
          <a:ext cx="0" cy="0"/>
          <a:chOff x="0" y="0"/>
          <a:chExt cx="0" cy="0"/>
        </a:xfrm>
      </p:grpSpPr>
      <p:grpSp>
        <p:nvGrpSpPr>
          <p:cNvPr id="508" name="Google Shape;508;p31"/>
          <p:cNvGrpSpPr/>
          <p:nvPr/>
        </p:nvGrpSpPr>
        <p:grpSpPr>
          <a:xfrm>
            <a:off x="-533634" y="-144661"/>
            <a:ext cx="18821634" cy="2284960"/>
            <a:chOff x="0" y="-38100"/>
            <a:chExt cx="4957138" cy="601800"/>
          </a:xfrm>
        </p:grpSpPr>
        <p:sp>
          <p:nvSpPr>
            <p:cNvPr id="509" name="Google Shape;509;p31"/>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510" name="Google Shape;510;p31"/>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1" name="Google Shape;511;p31"/>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Communication et collaboration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12" name="Google Shape;512;p31"/>
          <p:cNvSpPr/>
          <p:nvPr/>
        </p:nvSpPr>
        <p:spPr>
          <a:xfrm>
            <a:off x="196628" y="2140299"/>
            <a:ext cx="16643572" cy="5293716"/>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Favoriser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communication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efficace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avec </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le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vétérinaire</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et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 personnel de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ferme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afin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d’assurer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intervention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rapide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qu’il</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faut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faire</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au</a:t>
            </a:r>
            <a:r>
              <a:rPr lang="fr-FR" sz="3200" b="1" dirty="0">
                <a:latin typeface="Calibri"/>
                <a:ea typeface="Calibri"/>
                <a:cs typeface="Calibri"/>
                <a:sym typeface="Calibri"/>
              </a:rPr>
              <a:t>: </a:t>
            </a:r>
            <a:r>
              <a:rPr lang="fr-FR" sz="3200" dirty="0">
                <a:latin typeface="Calibri"/>
                <a:ea typeface="Calibri"/>
                <a:cs typeface="Calibri"/>
                <a:sym typeface="Calibri"/>
              </a:rPr>
              <a:t>Apprenez aux agriculteurs et aux formateurs à décrire clairement les </a:t>
            </a:r>
            <a:r>
              <a:rPr lang="fr-FR" sz="3200" dirty="0" err="1">
                <a:latin typeface="Calibri"/>
                <a:ea typeface="Calibri"/>
                <a:cs typeface="Calibri"/>
                <a:sym typeface="Calibri"/>
              </a:rPr>
              <a:t>symptoms</a:t>
            </a:r>
            <a:r>
              <a:rPr lang="fr-FR" sz="3200" dirty="0">
                <a:latin typeface="Calibri"/>
                <a:ea typeface="Calibri"/>
                <a:cs typeface="Calibri"/>
                <a:sym typeface="Calibri"/>
              </a:rPr>
              <a:t> et à partager les dossiers médicaux pertinents lors de la consultation d’un vétérinaire.</a:t>
            </a:r>
            <a:endParaRPr lang="fr-FR" dirty="0"/>
          </a:p>
          <a:p>
            <a:pPr lvl="0" algn="just">
              <a:spcBef>
                <a:spcPts val="1200"/>
              </a:spcBef>
              <a:buSzPts val="3200"/>
              <a:defRPr/>
            </a:pPr>
            <a:endParaRPr lang="fr-FR" sz="3200" b="1" dirty="0">
              <a:latin typeface="Calibri"/>
              <a:ea typeface="Calibri"/>
              <a:cs typeface="Calibri"/>
              <a:sym typeface="Calibri"/>
            </a:endParaRPr>
          </a:p>
          <a:p>
            <a:pPr lvl="0" algn="just">
              <a:spcBef>
                <a:spcPts val="1200"/>
              </a:spcBef>
              <a:buSzPts val="3200"/>
              <a:defRPr/>
            </a:pPr>
            <a:r>
              <a:rPr lang="fr-FR" sz="3200" b="1" dirty="0">
                <a:latin typeface="Calibri"/>
                <a:ea typeface="Calibri"/>
                <a:cs typeface="Calibri"/>
                <a:sym typeface="Calibri"/>
              </a:rPr>
              <a:t>Comment postuler : </a:t>
            </a:r>
            <a:r>
              <a:rPr lang="fr-FR" sz="3200" dirty="0">
                <a:latin typeface="Calibri"/>
                <a:ea typeface="Calibri"/>
                <a:cs typeface="Calibri"/>
                <a:sym typeface="Calibri"/>
              </a:rPr>
              <a:t>Jeux de </a:t>
            </a:r>
            <a:r>
              <a:rPr lang="fr-FR" sz="3200" dirty="0" err="1">
                <a:latin typeface="Calibri"/>
                <a:ea typeface="Calibri"/>
                <a:cs typeface="Calibri"/>
                <a:sym typeface="Calibri"/>
              </a:rPr>
              <a:t>role</a:t>
            </a:r>
            <a:r>
              <a:rPr lang="fr-FR" sz="3200" dirty="0">
                <a:latin typeface="Calibri"/>
                <a:ea typeface="Calibri"/>
                <a:cs typeface="Calibri"/>
                <a:sym typeface="Calibri"/>
              </a:rPr>
              <a:t> entre agriculteurs et vétérinaires pour renforcer la confiance dans la recherche de conseils </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près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d’experts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254000" algn="ctr"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85B27A"/>
        </a:solidFill>
        <a:effectLst/>
      </p:bgPr>
    </p:bg>
    <p:spTree>
      <p:nvGrpSpPr>
        <p:cNvPr id="1" name="Shape 516"/>
        <p:cNvGrpSpPr/>
        <p:nvPr/>
      </p:nvGrpSpPr>
      <p:grpSpPr>
        <a:xfrm>
          <a:off x="0" y="0"/>
          <a:ext cx="0" cy="0"/>
          <a:chOff x="0" y="0"/>
          <a:chExt cx="0" cy="0"/>
        </a:xfrm>
      </p:grpSpPr>
      <p:grpSp>
        <p:nvGrpSpPr>
          <p:cNvPr id="517" name="Google Shape;517;p32"/>
          <p:cNvGrpSpPr/>
          <p:nvPr/>
        </p:nvGrpSpPr>
        <p:grpSpPr>
          <a:xfrm>
            <a:off x="-533634" y="-144661"/>
            <a:ext cx="18821634" cy="2284960"/>
            <a:chOff x="0" y="-38100"/>
            <a:chExt cx="4957138" cy="601800"/>
          </a:xfrm>
        </p:grpSpPr>
        <p:sp>
          <p:nvSpPr>
            <p:cNvPr id="518" name="Google Shape;518;p32"/>
            <p:cNvSpPr/>
            <p:nvPr/>
          </p:nvSpPr>
          <p:spPr>
            <a:xfrm>
              <a:off x="0" y="0"/>
              <a:ext cx="4957138" cy="563700"/>
            </a:xfrm>
            <a:custGeom>
              <a:avLst/>
              <a:gdLst/>
              <a:ahLst/>
              <a:cxnLst/>
              <a:rect l="l" t="t" r="r" b="b"/>
              <a:pathLst>
                <a:path w="4957138" h="563700" extrusionOk="0">
                  <a:moveTo>
                    <a:pt x="0" y="0"/>
                  </a:moveTo>
                  <a:lnTo>
                    <a:pt x="4957138" y="0"/>
                  </a:lnTo>
                  <a:lnTo>
                    <a:pt x="4957138" y="563700"/>
                  </a:lnTo>
                  <a:lnTo>
                    <a:pt x="0" y="563700"/>
                  </a:lnTo>
                  <a:close/>
                </a:path>
              </a:pathLst>
            </a:custGeom>
            <a:solidFill>
              <a:srgbClr val="C5E7B0"/>
            </a:solidFill>
            <a:ln>
              <a:noFill/>
            </a:ln>
          </p:spPr>
        </p:sp>
        <p:sp>
          <p:nvSpPr>
            <p:cNvPr id="519" name="Google Shape;519;p32"/>
            <p:cNvSpPr txBox="1"/>
            <p:nvPr/>
          </p:nvSpPr>
          <p:spPr>
            <a:xfrm>
              <a:off x="0" y="-38100"/>
              <a:ext cx="4957138" cy="6018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20" name="Google Shape;520;p32"/>
          <p:cNvSpPr txBox="1"/>
          <p:nvPr/>
        </p:nvSpPr>
        <p:spPr>
          <a:xfrm>
            <a:off x="1905000" y="569171"/>
            <a:ext cx="14401800"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000000"/>
                </a:solidFill>
                <a:effectLst/>
                <a:uLnTx/>
                <a:uFillTx/>
                <a:latin typeface="Calibri"/>
                <a:ea typeface="Calibri"/>
                <a:cs typeface="Calibri"/>
                <a:sym typeface="Calibri"/>
              </a:rPr>
              <a:t>Pratiques agricoles durables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21" name="Google Shape;521;p32"/>
          <p:cNvSpPr/>
          <p:nvPr/>
        </p:nvSpPr>
        <p:spPr>
          <a:xfrm>
            <a:off x="196628" y="2140299"/>
            <a:ext cx="16643572" cy="5293757"/>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Intégrer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la gestion de la santé du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aux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objectifs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l’agriculture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régénératrice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notamment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l’amélioration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 la santé des sols et de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biodiversité</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qu'il</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faut faire: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expliquez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comment le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bétail</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bonne santé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contribue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régénération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sols et à la gestion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pâturages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Comment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postuler</a:t>
            </a:r>
            <a:r>
              <a:rPr lang="en-US" sz="3200" b="1" dirty="0">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Utilisez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exemples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tels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pâturage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rotatif</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montrer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comment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bonne gestion des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profite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fois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au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et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l’environnement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254000" algn="ctr"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25"/>
        <p:cNvGrpSpPr/>
        <p:nvPr/>
      </p:nvGrpSpPr>
      <p:grpSpPr>
        <a:xfrm>
          <a:off x="0" y="0"/>
          <a:ext cx="0" cy="0"/>
          <a:chOff x="0" y="0"/>
          <a:chExt cx="0" cy="0"/>
        </a:xfrm>
      </p:grpSpPr>
      <p:grpSp>
        <p:nvGrpSpPr>
          <p:cNvPr id="526" name="Google Shape;526;p33"/>
          <p:cNvGrpSpPr/>
          <p:nvPr/>
        </p:nvGrpSpPr>
        <p:grpSpPr>
          <a:xfrm>
            <a:off x="0" y="8745297"/>
            <a:ext cx="18288000" cy="1541703"/>
            <a:chOff x="0" y="-38100"/>
            <a:chExt cx="4816593" cy="406045"/>
          </a:xfrm>
        </p:grpSpPr>
        <p:sp>
          <p:nvSpPr>
            <p:cNvPr id="527" name="Google Shape;527;p33"/>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28" name="Google Shape;528;p33"/>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29" name="Google Shape;529;p33"/>
          <p:cNvSpPr txBox="1"/>
          <p:nvPr/>
        </p:nvSpPr>
        <p:spPr>
          <a:xfrm>
            <a:off x="4850176" y="3577166"/>
            <a:ext cx="8587647" cy="697914"/>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50000"/>
              </a:lnSpc>
              <a:spcBef>
                <a:spcPts val="0"/>
              </a:spcBef>
              <a:spcAft>
                <a:spcPts val="0"/>
              </a:spcAft>
              <a:buClr>
                <a:srgbClr val="000000"/>
              </a:buClr>
              <a:buSzPts val="3932"/>
              <a:buFont typeface="Arial"/>
              <a:buNone/>
              <a:tabLst/>
              <a:defRPr/>
            </a:pPr>
            <a:r>
              <a:rPr kumimoji="0" lang="en-US" sz="3932" b="1" i="0" u="none" strike="noStrike" kern="0" cap="none" spc="0" normalizeH="0" baseline="0" noProof="0">
                <a:ln>
                  <a:noFill/>
                </a:ln>
                <a:solidFill>
                  <a:srgbClr val="000000"/>
                </a:solidFill>
                <a:effectLst/>
                <a:uLnTx/>
                <a:uFillTx/>
                <a:latin typeface="Arial"/>
                <a:ea typeface="Arial"/>
                <a:cs typeface="Arial"/>
                <a:sym typeface="Arial"/>
              </a:rPr>
              <a:t>Activité 1 : Application concrète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530" name="Google Shape;530;p33"/>
          <p:cNvCxnSpPr/>
          <p:nvPr/>
        </p:nvCxnSpPr>
        <p:spPr>
          <a:xfrm rot="10800000" flipH="1">
            <a:off x="4329841" y="4294129"/>
            <a:ext cx="9628318" cy="38100"/>
          </a:xfrm>
          <a:prstGeom prst="straightConnector1">
            <a:avLst/>
          </a:prstGeom>
          <a:noFill/>
          <a:ln w="38100" cap="flat" cmpd="sng">
            <a:solidFill>
              <a:srgbClr val="000000"/>
            </a:solidFill>
            <a:prstDash val="solid"/>
            <a:round/>
            <a:headEnd type="none" w="sm" len="sm"/>
            <a:tailEnd type="none" w="sm" len="sm"/>
          </a:ln>
        </p:spPr>
      </p:cxnSp>
      <p:sp>
        <p:nvSpPr>
          <p:cNvPr id="531" name="Google Shape;531;p33"/>
          <p:cNvSpPr txBox="1"/>
          <p:nvPr/>
        </p:nvSpPr>
        <p:spPr>
          <a:xfrm>
            <a:off x="6767729" y="481965"/>
            <a:ext cx="4752542" cy="97917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5700"/>
              <a:buFont typeface="Arial"/>
              <a:buNone/>
              <a:tabLst/>
              <a:defRPr/>
            </a:pPr>
            <a:r>
              <a:rPr kumimoji="0" lang="en-US" sz="5700" b="1" i="0" u="none" strike="noStrike" kern="0" cap="none" spc="0" normalizeH="0" baseline="0" noProof="0">
                <a:ln>
                  <a:noFill/>
                </a:ln>
                <a:solidFill>
                  <a:srgbClr val="000000"/>
                </a:solidFill>
                <a:effectLst/>
                <a:uLnTx/>
                <a:uFillTx/>
                <a:latin typeface="Arial"/>
                <a:ea typeface="Arial"/>
                <a:cs typeface="Arial"/>
                <a:sym typeface="Arial"/>
              </a:rPr>
              <a:t>3. Activités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35"/>
        <p:cNvGrpSpPr/>
        <p:nvPr/>
      </p:nvGrpSpPr>
      <p:grpSpPr>
        <a:xfrm>
          <a:off x="0" y="0"/>
          <a:ext cx="0" cy="0"/>
          <a:chOff x="0" y="0"/>
          <a:chExt cx="0" cy="0"/>
        </a:xfrm>
      </p:grpSpPr>
      <p:grpSp>
        <p:nvGrpSpPr>
          <p:cNvPr id="536" name="Google Shape;536;p34"/>
          <p:cNvGrpSpPr/>
          <p:nvPr/>
        </p:nvGrpSpPr>
        <p:grpSpPr>
          <a:xfrm>
            <a:off x="0" y="8745297"/>
            <a:ext cx="18288000" cy="1541703"/>
            <a:chOff x="0" y="-38100"/>
            <a:chExt cx="4816593" cy="406045"/>
          </a:xfrm>
        </p:grpSpPr>
        <p:sp>
          <p:nvSpPr>
            <p:cNvPr id="537" name="Google Shape;537;p34"/>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38" name="Google Shape;538;p34"/>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39" name="Google Shape;539;p34"/>
          <p:cNvSpPr txBox="1"/>
          <p:nvPr/>
        </p:nvSpPr>
        <p:spPr>
          <a:xfrm>
            <a:off x="1981200" y="495300"/>
            <a:ext cx="13563600" cy="1513235"/>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47450"/>
              </a:lnSpc>
              <a:spcBef>
                <a:spcPts val="0"/>
              </a:spcBef>
              <a:spcAft>
                <a:spcPts val="0"/>
              </a:spcAft>
              <a:buClr>
                <a:srgbClr val="000000"/>
              </a:buClr>
              <a:buSzPts val="3932"/>
              <a:buFont typeface="Arial"/>
              <a:buNone/>
              <a:tabLst/>
              <a:defRPr/>
            </a:pPr>
            <a:r>
              <a:rPr kumimoji="0" lang="en-US" sz="3932" b="1" i="0" u="none" strike="noStrike" kern="0" cap="none" spc="0" normalizeH="0" baseline="0" noProof="0">
                <a:ln>
                  <a:noFill/>
                </a:ln>
                <a:solidFill>
                  <a:srgbClr val="000000"/>
                </a:solidFill>
                <a:effectLst/>
                <a:uLnTx/>
                <a:uFillTx/>
                <a:latin typeface="Arial"/>
                <a:ea typeface="Arial"/>
                <a:cs typeface="Arial"/>
                <a:sym typeface="Arial"/>
              </a:rPr>
              <a:t>Activité 1 : Application concrète</a:t>
            </a:r>
            <a:r>
              <a:rPr kumimoji="0" lang="en-US" sz="4000" b="1" i="0" u="none" strike="noStrike" kern="0" cap="none" spc="0" normalizeH="0" baseline="0" noProof="0">
                <a:ln>
                  <a:noFill/>
                </a:ln>
                <a:solidFill>
                  <a:srgbClr val="000000"/>
                </a:solidFill>
                <a:effectLst/>
                <a:uLnTx/>
                <a:uFillTx/>
                <a:latin typeface="Calibri"/>
                <a:ea typeface="Calibri"/>
                <a:cs typeface="Calibri"/>
                <a:sym typeface="Calibri"/>
              </a:rPr>
              <a:t>(Focus sur la biosécurité)</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Pts val="3932"/>
              <a:buFont typeface="Arial"/>
              <a:buNone/>
              <a:tabLst/>
              <a:defRPr/>
            </a:pPr>
            <a:endParaRPr kumimoji="0" sz="3932" b="1"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540" name="Google Shape;540;p34"/>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541" name="Google Shape;541;p34"/>
          <p:cNvSpPr/>
          <p:nvPr/>
        </p:nvSpPr>
        <p:spPr>
          <a:xfrm>
            <a:off x="381000" y="1638300"/>
            <a:ext cx="17678400" cy="58169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Instructions: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Lisez le scénario suivant et répondez aux questions ci-dessous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Scénario:</a:t>
            </a:r>
            <a:b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Un éleveur introduit cinq nouveaux animaux dans son troupeau sans les mettre en quarantaine. Deux semaines plus tard, plusieurs animaux, dont certains des nouveaux, commencent à présenter des signes de maladie respiratoire. La maladie se propage rapidement, affectant aussi bien les jeunes animaux que les adultes. L'exploitation ne dispose d'aucun protocole de biosécurité et l'éleveur ne sait pas comment contrôler l'épidémie.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Questions:</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Calibri"/>
              <a:buAutoNum type="arabicPeriod"/>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Quelles erreurs de biosécurité ont contribué à l’épidémie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Calibri"/>
              <a:buAutoNum type="arabicPeriod"/>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Quelles mesures immédiates l’agriculteur doit-il prendre pour contenir la propagation de la maladie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Calibri"/>
              <a:buAutoNum type="arabicPeriod"/>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Comment la mise en œuvre d’un plan de biosécurité pourrait-elle contribuer à prévenir des épidémies similaires à l’avenir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45"/>
        <p:cNvGrpSpPr/>
        <p:nvPr/>
      </p:nvGrpSpPr>
      <p:grpSpPr>
        <a:xfrm>
          <a:off x="0" y="0"/>
          <a:ext cx="0" cy="0"/>
          <a:chOff x="0" y="0"/>
          <a:chExt cx="0" cy="0"/>
        </a:xfrm>
      </p:grpSpPr>
      <p:grpSp>
        <p:nvGrpSpPr>
          <p:cNvPr id="546" name="Google Shape;546;p35"/>
          <p:cNvGrpSpPr/>
          <p:nvPr/>
        </p:nvGrpSpPr>
        <p:grpSpPr>
          <a:xfrm>
            <a:off x="0" y="8745297"/>
            <a:ext cx="18288000" cy="1541703"/>
            <a:chOff x="0" y="-38100"/>
            <a:chExt cx="4816593" cy="406045"/>
          </a:xfrm>
        </p:grpSpPr>
        <p:sp>
          <p:nvSpPr>
            <p:cNvPr id="547" name="Google Shape;547;p35"/>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48" name="Google Shape;548;p35"/>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49" name="Google Shape;549;p35"/>
          <p:cNvSpPr txBox="1"/>
          <p:nvPr/>
        </p:nvSpPr>
        <p:spPr>
          <a:xfrm>
            <a:off x="1981200" y="495300"/>
            <a:ext cx="13563600" cy="1812547"/>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47450"/>
              </a:lnSpc>
              <a:spcBef>
                <a:spcPts val="0"/>
              </a:spcBef>
              <a:spcAft>
                <a:spcPts val="0"/>
              </a:spcAft>
              <a:buClr>
                <a:srgbClr val="000000"/>
              </a:buClr>
              <a:buSzPts val="3932"/>
              <a:buFont typeface="Arial"/>
              <a:buNone/>
              <a:tabLst/>
              <a:defRPr/>
            </a:pPr>
            <a:r>
              <a:rPr kumimoji="0" lang="en-US" sz="3932" b="1" i="0" u="none" strike="noStrike" kern="0" cap="none" spc="0" normalizeH="0" baseline="0" noProof="0" dirty="0" err="1">
                <a:ln>
                  <a:noFill/>
                </a:ln>
                <a:solidFill>
                  <a:srgbClr val="000000"/>
                </a:solidFill>
                <a:effectLst/>
                <a:uLnTx/>
                <a:uFillTx/>
                <a:latin typeface="Arial"/>
                <a:ea typeface="Arial"/>
                <a:cs typeface="Arial"/>
                <a:sym typeface="Arial"/>
              </a:rPr>
              <a:t>Activité</a:t>
            </a:r>
            <a:r>
              <a:rPr kumimoji="0" lang="en-US" sz="3932" b="1" i="0" u="none" strike="noStrike" kern="0" cap="none" spc="0" normalizeH="0" baseline="0" noProof="0" dirty="0">
                <a:ln>
                  <a:noFill/>
                </a:ln>
                <a:solidFill>
                  <a:srgbClr val="000000"/>
                </a:solidFill>
                <a:effectLst/>
                <a:uLnTx/>
                <a:uFillTx/>
                <a:latin typeface="Arial"/>
                <a:ea typeface="Arial"/>
                <a:cs typeface="Arial"/>
                <a:sym typeface="Arial"/>
              </a:rPr>
              <a:t> 1 : Application concrète </a:t>
            </a:r>
            <a:r>
              <a:rPr kumimoji="0" lang="en-US" sz="4000" b="1" i="0" u="none" strike="noStrike" kern="0" cap="none" spc="0" normalizeH="0" baseline="0" noProof="0" dirty="0">
                <a:ln>
                  <a:noFill/>
                </a:ln>
                <a:solidFill>
                  <a:srgbClr val="000000"/>
                </a:solidFill>
                <a:effectLst/>
                <a:uLnTx/>
                <a:uFillTx/>
                <a:latin typeface="Calibri"/>
                <a:ea typeface="Calibri"/>
                <a:cs typeface="Calibri"/>
                <a:sym typeface="Calibri"/>
              </a:rPr>
              <a:t>(Focus sur la </a:t>
            </a:r>
            <a:r>
              <a:rPr kumimoji="0" lang="en-US" sz="4000" b="1" i="0" u="none" strike="noStrike" kern="0" cap="none" spc="0" normalizeH="0" baseline="0" noProof="0" dirty="0" err="1">
                <a:ln>
                  <a:noFill/>
                </a:ln>
                <a:solidFill>
                  <a:srgbClr val="000000"/>
                </a:solidFill>
                <a:effectLst/>
                <a:uLnTx/>
                <a:uFillTx/>
                <a:latin typeface="Calibri"/>
                <a:ea typeface="Calibri"/>
                <a:cs typeface="Calibri"/>
                <a:sym typeface="Calibri"/>
              </a:rPr>
              <a:t>biosécurité</a:t>
            </a:r>
            <a:r>
              <a:rPr kumimoji="0" lang="en-US" sz="4000" b="1"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Pts val="3932"/>
              <a:buFont typeface="Arial"/>
              <a:buNone/>
              <a:tabLst/>
              <a:defRPr/>
            </a:pPr>
            <a:endParaRPr kumimoji="0" sz="3932" b="1"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550" name="Google Shape;550;p35"/>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551" name="Google Shape;551;p35"/>
          <p:cNvSpPr/>
          <p:nvPr/>
        </p:nvSpPr>
        <p:spPr>
          <a:xfrm>
            <a:off x="304800" y="1638300"/>
            <a:ext cx="9829800" cy="4616608"/>
          </a:xfrm>
          <a:prstGeom prst="rect">
            <a:avLst/>
          </a:prstGeom>
          <a:solidFill>
            <a:srgbClr val="FDE9D8"/>
          </a:solid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5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Erreurs</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biosécurité</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5720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Défaut</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 mise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quarantaine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des nouveaux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avant</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leur</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introduction au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Manque de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contrôles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 santé de routine et de dossiers pour les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entrants.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Aucun</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protocole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biosécurité</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établi</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contrôler</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risques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maladie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52" name="Google Shape;552;p35"/>
          <p:cNvSpPr/>
          <p:nvPr/>
        </p:nvSpPr>
        <p:spPr>
          <a:xfrm>
            <a:off x="304800" y="5110196"/>
            <a:ext cx="9829800" cy="3323987"/>
          </a:xfrm>
          <a:prstGeom prst="rect">
            <a:avLst/>
          </a:prstGeom>
          <a:solidFill>
            <a:srgbClr val="DAEEF3"/>
          </a:solid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5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Mesures</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immédiates</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contenir</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la </a:t>
            </a: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maladie</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Isolez</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malades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et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séparez</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-les des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sains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Consultez</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vétérinaire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pour le diagnostic et le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traitement</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Limiter les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déplacements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personnes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équipements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et des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entre les zones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infectées</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et saines de la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ferme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53" name="Google Shape;553;p35"/>
          <p:cNvSpPr/>
          <p:nvPr/>
        </p:nvSpPr>
        <p:spPr>
          <a:xfrm>
            <a:off x="10439400" y="1638300"/>
            <a:ext cx="7543800" cy="4893607"/>
          </a:xfrm>
          <a:prstGeom prst="rect">
            <a:avLst/>
          </a:prstGeom>
          <a:solidFill>
            <a:srgbClr val="F2DADA"/>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5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Prévention</a:t>
            </a: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 à long </a:t>
            </a:r>
            <a:r>
              <a:rPr kumimoji="0" lang="en-US" sz="2800" b="1" i="0" u="none" strike="noStrike" kern="0" cap="none" spc="0" normalizeH="0" baseline="0" noProof="0" dirty="0" err="1">
                <a:ln>
                  <a:noFill/>
                </a:ln>
                <a:solidFill>
                  <a:srgbClr val="000000"/>
                </a:solidFill>
                <a:effectLst/>
                <a:uLnTx/>
                <a:uFillTx/>
                <a:latin typeface="Calibri"/>
                <a:ea typeface="Calibri"/>
                <a:cs typeface="Calibri"/>
                <a:sym typeface="Calibri"/>
              </a:rPr>
              <a:t>terme</a:t>
            </a:r>
            <a:endParaRPr kumimoji="0"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Mettez</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toujours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nouveaux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quarantaine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pendant 2 à 4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semaines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avant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introduire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dans le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Tenir à jour les dossiers de santé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tous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y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compris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antécédents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vaccination et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maladie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Mettre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place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protocoles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nettoyage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désinfection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équipements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chaussures et des installations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afin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réduire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risques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contamination.</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Pts val="2800"/>
              <a:buFont typeface="Arial"/>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Former le personnel à la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détection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précoce</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symptômes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et aux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mesures</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 </a:t>
            </a: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prévention</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des maladies.</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57"/>
        <p:cNvGrpSpPr/>
        <p:nvPr/>
      </p:nvGrpSpPr>
      <p:grpSpPr>
        <a:xfrm>
          <a:off x="0" y="0"/>
          <a:ext cx="0" cy="0"/>
          <a:chOff x="0" y="0"/>
          <a:chExt cx="0" cy="0"/>
        </a:xfrm>
      </p:grpSpPr>
      <p:sp>
        <p:nvSpPr>
          <p:cNvPr id="558" name="Google Shape;558;p36"/>
          <p:cNvSpPr/>
          <p:nvPr/>
        </p:nvSpPr>
        <p:spPr>
          <a:xfrm>
            <a:off x="-737672" y="4153606"/>
            <a:ext cx="7273296" cy="7158043"/>
          </a:xfrm>
          <a:custGeom>
            <a:avLst/>
            <a:gdLst/>
            <a:ahLst/>
            <a:cxnLst/>
            <a:rect l="l" t="t" r="r" b="b"/>
            <a:pathLst>
              <a:path w="1126824" h="1108968" extrusionOk="0">
                <a:moveTo>
                  <a:pt x="563412" y="0"/>
                </a:moveTo>
                <a:cubicBezTo>
                  <a:pt x="252248" y="0"/>
                  <a:pt x="0" y="248251"/>
                  <a:pt x="0" y="554484"/>
                </a:cubicBezTo>
                <a:cubicBezTo>
                  <a:pt x="0" y="860717"/>
                  <a:pt x="252248" y="1108968"/>
                  <a:pt x="563412" y="1108968"/>
                </a:cubicBezTo>
                <a:cubicBezTo>
                  <a:pt x="874576" y="1108968"/>
                  <a:pt x="1126824" y="860717"/>
                  <a:pt x="1126824" y="554484"/>
                </a:cubicBezTo>
                <a:cubicBezTo>
                  <a:pt x="1126824" y="248251"/>
                  <a:pt x="874576" y="0"/>
                  <a:pt x="563412" y="0"/>
                </a:cubicBezTo>
                <a:close/>
              </a:path>
            </a:pathLst>
          </a:custGeom>
          <a:blipFill rotWithShape="1">
            <a:blip r:embed="rId3">
              <a:alphaModFix/>
            </a:blip>
            <a:stretch>
              <a:fillRect t="-802" b="-802"/>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559" name="Google Shape;559;p36"/>
          <p:cNvGrpSpPr/>
          <p:nvPr/>
        </p:nvGrpSpPr>
        <p:grpSpPr>
          <a:xfrm>
            <a:off x="1708746" y="1940577"/>
            <a:ext cx="15188689" cy="6728957"/>
            <a:chOff x="0" y="-38100"/>
            <a:chExt cx="4000313" cy="1772235"/>
          </a:xfrm>
        </p:grpSpPr>
        <p:sp>
          <p:nvSpPr>
            <p:cNvPr id="560" name="Google Shape;560;p36"/>
            <p:cNvSpPr/>
            <p:nvPr/>
          </p:nvSpPr>
          <p:spPr>
            <a:xfrm>
              <a:off x="0" y="0"/>
              <a:ext cx="4000313" cy="1734135"/>
            </a:xfrm>
            <a:custGeom>
              <a:avLst/>
              <a:gdLst/>
              <a:ahLst/>
              <a:cxnLst/>
              <a:rect l="l" t="t" r="r" b="b"/>
              <a:pathLst>
                <a:path w="4000313" h="1734135" extrusionOk="0">
                  <a:moveTo>
                    <a:pt x="0" y="0"/>
                  </a:moveTo>
                  <a:lnTo>
                    <a:pt x="4000313" y="0"/>
                  </a:lnTo>
                  <a:lnTo>
                    <a:pt x="4000313" y="1734135"/>
                  </a:lnTo>
                  <a:lnTo>
                    <a:pt x="0" y="1734135"/>
                  </a:lnTo>
                  <a:close/>
                </a:path>
              </a:pathLst>
            </a:custGeom>
            <a:solidFill>
              <a:srgbClr val="85BE77"/>
            </a:solidFill>
            <a:ln>
              <a:noFill/>
            </a:ln>
          </p:spPr>
        </p:sp>
        <p:sp>
          <p:nvSpPr>
            <p:cNvPr id="561" name="Google Shape;561;p36"/>
            <p:cNvSpPr txBox="1"/>
            <p:nvPr/>
          </p:nvSpPr>
          <p:spPr>
            <a:xfrm>
              <a:off x="0" y="-38100"/>
              <a:ext cx="4000313" cy="177223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62" name="Google Shape;562;p36"/>
          <p:cNvSpPr txBox="1"/>
          <p:nvPr/>
        </p:nvSpPr>
        <p:spPr>
          <a:xfrm>
            <a:off x="4311551" y="3421452"/>
            <a:ext cx="10058871" cy="7785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000000"/>
              </a:buClr>
              <a:buSzPts val="4600"/>
              <a:buFont typeface="Arial"/>
              <a:buNone/>
              <a:tabLst/>
              <a:defRPr/>
            </a:pPr>
            <a:r>
              <a:rPr kumimoji="0" lang="en-US" sz="4600" b="1" i="0" u="none" strike="noStrike" kern="0" cap="none" spc="0" normalizeH="0" baseline="0" noProof="0">
                <a:ln>
                  <a:noFill/>
                </a:ln>
                <a:solidFill>
                  <a:srgbClr val="000000"/>
                </a:solidFill>
                <a:effectLst/>
                <a:uLnTx/>
                <a:uFillTx/>
                <a:latin typeface="Arial"/>
                <a:ea typeface="Arial"/>
                <a:cs typeface="Arial"/>
                <a:sym typeface="Arial"/>
              </a:rPr>
              <a:t>Activité 2 : Exercice de planification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563" name="Google Shape;563;p36"/>
          <p:cNvCxnSpPr/>
          <p:nvPr/>
        </p:nvCxnSpPr>
        <p:spPr>
          <a:xfrm>
            <a:off x="4311551" y="4263402"/>
            <a:ext cx="9462979"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67"/>
        <p:cNvGrpSpPr/>
        <p:nvPr/>
      </p:nvGrpSpPr>
      <p:grpSpPr>
        <a:xfrm>
          <a:off x="0" y="0"/>
          <a:ext cx="0" cy="0"/>
          <a:chOff x="0" y="0"/>
          <a:chExt cx="0" cy="0"/>
        </a:xfrm>
      </p:grpSpPr>
      <p:grpSp>
        <p:nvGrpSpPr>
          <p:cNvPr id="568" name="Google Shape;568;p37"/>
          <p:cNvGrpSpPr/>
          <p:nvPr/>
        </p:nvGrpSpPr>
        <p:grpSpPr>
          <a:xfrm>
            <a:off x="0" y="8745297"/>
            <a:ext cx="18288000" cy="1541703"/>
            <a:chOff x="0" y="-38100"/>
            <a:chExt cx="4816593" cy="406045"/>
          </a:xfrm>
        </p:grpSpPr>
        <p:sp>
          <p:nvSpPr>
            <p:cNvPr id="569" name="Google Shape;569;p37"/>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70" name="Google Shape;570;p37"/>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71" name="Google Shape;571;p37"/>
          <p:cNvSpPr txBox="1"/>
          <p:nvPr/>
        </p:nvSpPr>
        <p:spPr>
          <a:xfrm>
            <a:off x="1981200" y="495300"/>
            <a:ext cx="13563600" cy="1513235"/>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47450"/>
              </a:lnSpc>
              <a:spcBef>
                <a:spcPts val="0"/>
              </a:spcBef>
              <a:spcAft>
                <a:spcPts val="0"/>
              </a:spcAft>
              <a:buClr>
                <a:srgbClr val="000000"/>
              </a:buClr>
              <a:buSzPts val="3932"/>
              <a:buFont typeface="Arial"/>
              <a:buNone/>
              <a:tabLst/>
              <a:defRPr/>
            </a:pPr>
            <a:r>
              <a:rPr kumimoji="0" lang="en-US" sz="3932" b="1" i="0" u="none" strike="noStrike" kern="0" cap="none" spc="0" normalizeH="0" baseline="0" noProof="0">
                <a:ln>
                  <a:noFill/>
                </a:ln>
                <a:solidFill>
                  <a:srgbClr val="000000"/>
                </a:solidFill>
                <a:effectLst/>
                <a:uLnTx/>
                <a:uFillTx/>
                <a:latin typeface="Arial"/>
                <a:ea typeface="Arial"/>
                <a:cs typeface="Arial"/>
                <a:sym typeface="Arial"/>
              </a:rPr>
              <a:t>Activité 2 :</a:t>
            </a:r>
            <a:r>
              <a:rPr kumimoji="0" lang="en-US" sz="4000" b="1" i="0" u="none" strike="noStrike" kern="0" cap="none" spc="0" normalizeH="0" baseline="0" noProof="0">
                <a:ln>
                  <a:noFill/>
                </a:ln>
                <a:solidFill>
                  <a:srgbClr val="000000"/>
                </a:solidFill>
                <a:effectLst/>
                <a:uLnTx/>
                <a:uFillTx/>
                <a:latin typeface="Arial"/>
                <a:ea typeface="Arial"/>
                <a:cs typeface="Arial"/>
                <a:sym typeface="Arial"/>
              </a:rPr>
              <a:t>Exercice de planification</a:t>
            </a:r>
            <a:endParaRPr kumimoji="0" sz="4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1" indent="0" algn="l" defTabSz="914400" rtl="0" eaLnBrk="1" fontAlgn="auto" latinLnBrk="0" hangingPunct="1">
              <a:lnSpc>
                <a:spcPct val="150000"/>
              </a:lnSpc>
              <a:spcBef>
                <a:spcPts val="0"/>
              </a:spcBef>
              <a:spcAft>
                <a:spcPts val="0"/>
              </a:spcAft>
              <a:buClr>
                <a:srgbClr val="000000"/>
              </a:buClr>
              <a:buSzPts val="3932"/>
              <a:buFont typeface="Arial"/>
              <a:buNone/>
              <a:tabLst/>
              <a:defRPr/>
            </a:pPr>
            <a:endParaRPr kumimoji="0" sz="3932" b="1"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572" name="Google Shape;572;p37"/>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sp>
        <p:nvSpPr>
          <p:cNvPr id="573" name="Google Shape;573;p37"/>
          <p:cNvSpPr/>
          <p:nvPr/>
        </p:nvSpPr>
        <p:spPr>
          <a:xfrm>
            <a:off x="381000" y="1638300"/>
            <a:ext cx="17678400" cy="4832092"/>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Instructions: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Rédigez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un plan de santé de base pour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petite exploitation.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Concentrez-vous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sur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mesures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pratiques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mettre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œuvre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pour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maintenir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bonne santé et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productifs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120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Étapes pour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compléter</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le plan :</a:t>
            </a: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Choisir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un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domaine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clé</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à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concentrer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sur (par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exemple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la vaccination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ou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contrôle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parasites).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Écrivez-en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action simple pour la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région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(par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exemple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planifier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vaccinations,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traiter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parasites).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Définir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base de temps (par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exemple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tous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les 6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mois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85BE77"/>
        </a:solidFill>
        <a:effectLst/>
      </p:bgPr>
    </p:bg>
    <p:spTree>
      <p:nvGrpSpPr>
        <p:cNvPr id="1" name="Shape 577"/>
        <p:cNvGrpSpPr/>
        <p:nvPr/>
      </p:nvGrpSpPr>
      <p:grpSpPr>
        <a:xfrm>
          <a:off x="0" y="0"/>
          <a:ext cx="0" cy="0"/>
          <a:chOff x="0" y="0"/>
          <a:chExt cx="0" cy="0"/>
        </a:xfrm>
      </p:grpSpPr>
      <p:grpSp>
        <p:nvGrpSpPr>
          <p:cNvPr id="578" name="Google Shape;578;p38"/>
          <p:cNvGrpSpPr/>
          <p:nvPr/>
        </p:nvGrpSpPr>
        <p:grpSpPr>
          <a:xfrm>
            <a:off x="0" y="8745297"/>
            <a:ext cx="18288000" cy="1541703"/>
            <a:chOff x="0" y="-38100"/>
            <a:chExt cx="4816593" cy="406045"/>
          </a:xfrm>
        </p:grpSpPr>
        <p:sp>
          <p:nvSpPr>
            <p:cNvPr id="579" name="Google Shape;579;p38"/>
            <p:cNvSpPr/>
            <p:nvPr/>
          </p:nvSpPr>
          <p:spPr>
            <a:xfrm>
              <a:off x="0" y="0"/>
              <a:ext cx="4816592" cy="367945"/>
            </a:xfrm>
            <a:custGeom>
              <a:avLst/>
              <a:gdLst/>
              <a:ahLst/>
              <a:cxnLst/>
              <a:rect l="l" t="t" r="r" b="b"/>
              <a:pathLst>
                <a:path w="4816592" h="367945" extrusionOk="0">
                  <a:moveTo>
                    <a:pt x="0" y="0"/>
                  </a:moveTo>
                  <a:lnTo>
                    <a:pt x="4816592" y="0"/>
                  </a:lnTo>
                  <a:lnTo>
                    <a:pt x="4816592" y="367945"/>
                  </a:lnTo>
                  <a:lnTo>
                    <a:pt x="0" y="367945"/>
                  </a:lnTo>
                  <a:close/>
                </a:path>
              </a:pathLst>
            </a:custGeom>
            <a:solidFill>
              <a:srgbClr val="C5E7B0"/>
            </a:solidFill>
            <a:ln>
              <a:noFill/>
            </a:ln>
          </p:spPr>
        </p:sp>
        <p:sp>
          <p:nvSpPr>
            <p:cNvPr id="580" name="Google Shape;580;p38"/>
            <p:cNvSpPr txBox="1"/>
            <p:nvPr/>
          </p:nvSpPr>
          <p:spPr>
            <a:xfrm>
              <a:off x="0" y="-38100"/>
              <a:ext cx="4816593" cy="40604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81" name="Google Shape;581;p38"/>
          <p:cNvSpPr txBox="1"/>
          <p:nvPr/>
        </p:nvSpPr>
        <p:spPr>
          <a:xfrm>
            <a:off x="1981200" y="495300"/>
            <a:ext cx="13563600" cy="697627"/>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50000"/>
              </a:lnSpc>
              <a:spcBef>
                <a:spcPts val="0"/>
              </a:spcBef>
              <a:spcAft>
                <a:spcPts val="0"/>
              </a:spcAft>
              <a:buClr>
                <a:srgbClr val="000000"/>
              </a:buClr>
              <a:buSzPts val="3932"/>
              <a:buFont typeface="Arial"/>
              <a:buNone/>
              <a:tabLst/>
              <a:defRPr/>
            </a:pPr>
            <a:r>
              <a:rPr kumimoji="0" lang="en-US" sz="3932" b="1" i="0" u="none" strike="noStrike" kern="0" cap="none" spc="0" normalizeH="0" baseline="0" noProof="0">
                <a:ln>
                  <a:noFill/>
                </a:ln>
                <a:solidFill>
                  <a:srgbClr val="000000"/>
                </a:solidFill>
                <a:effectLst/>
                <a:uLnTx/>
                <a:uFillTx/>
                <a:latin typeface="Arial"/>
                <a:ea typeface="Arial"/>
                <a:cs typeface="Arial"/>
                <a:sym typeface="Arial"/>
              </a:rPr>
              <a:t>Activité 2 : Exercice de planification</a:t>
            </a:r>
            <a:endParaRPr kumimoji="0" sz="3932" b="1"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582" name="Google Shape;582;p38"/>
          <p:cNvCxnSpPr/>
          <p:nvPr/>
        </p:nvCxnSpPr>
        <p:spPr>
          <a:xfrm rot="10800000" flipH="1">
            <a:off x="3810000" y="1196337"/>
            <a:ext cx="9628318" cy="38100"/>
          </a:xfrm>
          <a:prstGeom prst="straightConnector1">
            <a:avLst/>
          </a:prstGeom>
          <a:noFill/>
          <a:ln w="38100" cap="flat" cmpd="sng">
            <a:solidFill>
              <a:srgbClr val="000000"/>
            </a:solidFill>
            <a:prstDash val="solid"/>
            <a:round/>
            <a:headEnd type="none" w="sm" len="sm"/>
            <a:tailEnd type="none" w="sm" len="sm"/>
          </a:ln>
        </p:spPr>
      </p:cxnSp>
      <p:graphicFrame>
        <p:nvGraphicFramePr>
          <p:cNvPr id="583" name="Google Shape;583;p38"/>
          <p:cNvGraphicFramePr/>
          <p:nvPr/>
        </p:nvGraphicFramePr>
        <p:xfrm>
          <a:off x="438462" y="2831747"/>
          <a:ext cx="14401800" cy="3932050"/>
        </p:xfrm>
        <a:graphic>
          <a:graphicData uri="http://schemas.openxmlformats.org/drawingml/2006/table">
            <a:tbl>
              <a:tblPr>
                <a:gradFill>
                  <a:gsLst>
                    <a:gs pos="0">
                      <a:srgbClr val="FFA09D"/>
                    </a:gs>
                    <a:gs pos="35000">
                      <a:srgbClr val="FFBCBC"/>
                    </a:gs>
                    <a:gs pos="100000">
                      <a:srgbClr val="FFE2E2"/>
                    </a:gs>
                  </a:gsLst>
                  <a:lin ang="16200000" scaled="0"/>
                </a:gradFill>
                <a:tableStyleId>{13285341-8559-4D9D-AB38-3A02EABC10EA}</a:tableStyleId>
              </a:tblPr>
              <a:tblGrid>
                <a:gridCol w="25908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gridCol w="6096000">
                  <a:extLst>
                    <a:ext uri="{9D8B030D-6E8A-4147-A177-3AD203B41FA5}">
                      <a16:colId xmlns:a16="http://schemas.microsoft.com/office/drawing/2014/main" val="20002"/>
                    </a:ext>
                  </a:extLst>
                </a:gridCol>
              </a:tblGrid>
              <a:tr h="564825">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Espace Santé</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Action</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Quand?</a:t>
                      </a:r>
                      <a:endParaRPr sz="1400" u="none" strike="noStrike" cap="none"/>
                    </a:p>
                  </a:txBody>
                  <a:tcPr marL="91450" marR="91450" marT="45725" marB="45725" anchor="ctr"/>
                </a:tc>
                <a:extLst>
                  <a:ext uri="{0D108BD9-81ED-4DB2-BD59-A6C34878D82A}">
                    <a16:rowId xmlns:a16="http://schemas.microsoft.com/office/drawing/2014/main" val="10000"/>
                  </a:ext>
                </a:extLst>
              </a:tr>
              <a:tr h="1455325">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Vaccination</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Exemple : Administrer des vaccins annuels.</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Exemple : Printemps</a:t>
                      </a:r>
                      <a:endParaRPr sz="1400" u="none" strike="noStrike" cap="none"/>
                    </a:p>
                  </a:txBody>
                  <a:tcPr marL="91450" marR="91450" marT="45725" marB="45725" anchor="ctr"/>
                </a:tc>
                <a:extLst>
                  <a:ext uri="{0D108BD9-81ED-4DB2-BD59-A6C34878D82A}">
                    <a16:rowId xmlns:a16="http://schemas.microsoft.com/office/drawing/2014/main" val="10001"/>
                  </a:ext>
                </a:extLst>
              </a:tr>
              <a:tr h="1911900">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Contrôle des parasites</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a:t>Exemple : Vermifuger régulièrement les animaux.</a:t>
                      </a:r>
                      <a:endParaRPr sz="14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2800"/>
                        <a:buFont typeface="Arial"/>
                        <a:buNone/>
                      </a:pPr>
                      <a:r>
                        <a:rPr lang="en-US" sz="2800" u="none" strike="noStrike" cap="none" dirty="0" err="1"/>
                        <a:t>Exemple</a:t>
                      </a:r>
                      <a:r>
                        <a:rPr lang="en-US" sz="2800" u="none" strike="noStrike" cap="none" dirty="0"/>
                        <a:t> : Tous les 6 </a:t>
                      </a:r>
                      <a:r>
                        <a:rPr lang="en-US" sz="2800" u="none" strike="noStrike" cap="none" dirty="0" err="1"/>
                        <a:t>mois</a:t>
                      </a:r>
                      <a:endParaRPr sz="2800" u="none" strike="noStrike" cap="none" dirty="0"/>
                    </a:p>
                  </a:txBody>
                  <a:tcPr marL="91450" marR="91450" marT="45725" marB="45725" anchor="ctr"/>
                </a:tc>
                <a:extLst>
                  <a:ext uri="{0D108BD9-81ED-4DB2-BD59-A6C34878D82A}">
                    <a16:rowId xmlns:a16="http://schemas.microsoft.com/office/drawing/2014/main" val="10002"/>
                  </a:ext>
                </a:extLst>
              </a:tr>
            </a:tbl>
          </a:graphicData>
        </a:graphic>
      </p:graphicFrame>
      <p:sp>
        <p:nvSpPr>
          <p:cNvPr id="584" name="Google Shape;584;p38"/>
          <p:cNvSpPr/>
          <p:nvPr/>
        </p:nvSpPr>
        <p:spPr>
          <a:xfrm>
            <a:off x="811160" y="1851264"/>
            <a:ext cx="6828505" cy="1138733"/>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Plan simple de santé du </a:t>
            </a:r>
            <a:r>
              <a:rPr kumimoji="0" lang="en-US" sz="2800" b="1" i="0" u="none" strike="noStrike" kern="0" cap="none" spc="0" normalizeH="0" baseline="0" noProof="0" dirty="0" err="1">
                <a:ln>
                  <a:noFill/>
                </a:ln>
                <a:solidFill>
                  <a:srgbClr val="000000"/>
                </a:solidFill>
                <a:effectLst/>
                <a:uLnTx/>
                <a:uFillTx/>
                <a:latin typeface="Arial"/>
                <a:ea typeface="Arial"/>
                <a:cs typeface="Arial"/>
                <a:sym typeface="Arial"/>
              </a:rPr>
              <a:t>troupeau</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4000"/>
              <a:buFont typeface="Calibri"/>
              <a:buNone/>
              <a:tabLst/>
              <a:defRPr/>
            </a:pPr>
            <a:endParaRPr kumimoji="0" sz="4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88"/>
        <p:cNvGrpSpPr/>
        <p:nvPr/>
      </p:nvGrpSpPr>
      <p:grpSpPr>
        <a:xfrm>
          <a:off x="0" y="0"/>
          <a:ext cx="0" cy="0"/>
          <a:chOff x="0" y="0"/>
          <a:chExt cx="0" cy="0"/>
        </a:xfrm>
      </p:grpSpPr>
      <p:grpSp>
        <p:nvGrpSpPr>
          <p:cNvPr id="589" name="Google Shape;589;p39"/>
          <p:cNvGrpSpPr/>
          <p:nvPr/>
        </p:nvGrpSpPr>
        <p:grpSpPr>
          <a:xfrm>
            <a:off x="1028700" y="637935"/>
            <a:ext cx="15924204" cy="8795762"/>
            <a:chOff x="0" y="-38100"/>
            <a:chExt cx="4194029" cy="2316579"/>
          </a:xfrm>
        </p:grpSpPr>
        <p:sp>
          <p:nvSpPr>
            <p:cNvPr id="590" name="Google Shape;590;p39"/>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91" name="Google Shape;591;p39"/>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92" name="Google Shape;592;p39"/>
          <p:cNvSpPr txBox="1"/>
          <p:nvPr/>
        </p:nvSpPr>
        <p:spPr>
          <a:xfrm>
            <a:off x="1921424" y="3257945"/>
            <a:ext cx="14445152" cy="1309846"/>
          </a:xfrm>
          <a:prstGeom prst="rect">
            <a:avLst/>
          </a:prstGeom>
          <a:noFill/>
          <a:ln>
            <a:noFill/>
          </a:ln>
        </p:spPr>
        <p:txBody>
          <a:bodyPr spcFirstLastPara="1" wrap="square" lIns="0" tIns="0" rIns="0" bIns="0" anchor="t" anchorCtr="0">
            <a:spAutoFit/>
          </a:bodyPr>
          <a:lstStyle/>
          <a:p>
            <a:pPr marL="0" marR="0" lvl="0" indent="0" algn="just" defTabSz="914400" rtl="0" eaLnBrk="1" fontAlgn="auto" latinLnBrk="0" hangingPunct="1">
              <a:lnSpc>
                <a:spcPct val="132593"/>
              </a:lnSpc>
              <a:spcBef>
                <a:spcPts val="0"/>
              </a:spcBef>
              <a:spcAft>
                <a:spcPts val="0"/>
              </a:spcAft>
              <a:buClr>
                <a:srgbClr val="000000"/>
              </a:buClr>
              <a:buSzPts val="3200"/>
              <a:buFont typeface="Arial"/>
              <a:buNone/>
              <a:tabLst/>
              <a:defRPr/>
            </a:pP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Répondez</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aux questions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suivantes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pour tester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votre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compréhension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concepts de santé du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troupeau</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et de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biosécurité</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3031" b="0" i="0" u="none" strike="noStrike" kern="0" cap="none" spc="0" normalizeH="0" baseline="0" noProof="0" dirty="0">
              <a:ln>
                <a:noFill/>
              </a:ln>
              <a:solidFill>
                <a:srgbClr val="1B181A"/>
              </a:solidFill>
              <a:effectLst/>
              <a:uLnTx/>
              <a:uFillTx/>
              <a:latin typeface="Arial"/>
              <a:ea typeface="Arial"/>
              <a:cs typeface="Arial"/>
              <a:sym typeface="Arial"/>
            </a:endParaRPr>
          </a:p>
        </p:txBody>
      </p:sp>
      <p:sp>
        <p:nvSpPr>
          <p:cNvPr id="593" name="Google Shape;593;p39"/>
          <p:cNvSpPr txBox="1"/>
          <p:nvPr/>
        </p:nvSpPr>
        <p:spPr>
          <a:xfrm>
            <a:off x="3942267" y="1100822"/>
            <a:ext cx="9493513" cy="113518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7"/>
              </a:lnSpc>
              <a:spcBef>
                <a:spcPts val="0"/>
              </a:spcBef>
              <a:spcAft>
                <a:spcPts val="0"/>
              </a:spcAft>
              <a:buClr>
                <a:srgbClr val="000000"/>
              </a:buClr>
              <a:buSzPts val="5269"/>
              <a:buFont typeface="Arial"/>
              <a:buNone/>
              <a:tabLst/>
              <a:defRPr/>
            </a:pPr>
            <a:r>
              <a:rPr kumimoji="0" lang="en-US" sz="5269" b="1" i="0" u="none" strike="noStrike" kern="0" cap="none" spc="0" normalizeH="0" baseline="0" noProof="0" dirty="0">
                <a:ln>
                  <a:noFill/>
                </a:ln>
                <a:solidFill>
                  <a:srgbClr val="1B181A"/>
                </a:solidFill>
                <a:effectLst/>
                <a:uLnTx/>
                <a:uFillTx/>
                <a:latin typeface="Arial"/>
                <a:ea typeface="Arial"/>
                <a:cs typeface="Arial"/>
                <a:sym typeface="Arial"/>
              </a:rPr>
              <a:t>4.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Vérification</a:t>
            </a:r>
            <a:r>
              <a:rPr kumimoji="0" lang="en-US" sz="4400" b="1" i="0" u="none" strike="noStrike" kern="0" cap="none" spc="0" normalizeH="0" baseline="0" noProof="0" dirty="0">
                <a:ln>
                  <a:noFill/>
                </a:ln>
                <a:solidFill>
                  <a:srgbClr val="1B181A"/>
                </a:solidFill>
                <a:effectLst/>
                <a:uLnTx/>
                <a:uFillTx/>
                <a:latin typeface="Arial"/>
                <a:ea typeface="Arial"/>
                <a:cs typeface="Arial"/>
                <a:sym typeface="Arial"/>
              </a:rPr>
              <a:t> des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connaissances</a:t>
            </a:r>
            <a:endParaRPr kumimoji="0"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594" name="Google Shape;594;p39"/>
          <p:cNvCxnSpPr/>
          <p:nvPr/>
        </p:nvCxnSpPr>
        <p:spPr>
          <a:xfrm>
            <a:off x="5505596" y="2014731"/>
            <a:ext cx="7034962"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598"/>
        <p:cNvGrpSpPr/>
        <p:nvPr/>
      </p:nvGrpSpPr>
      <p:grpSpPr>
        <a:xfrm>
          <a:off x="0" y="0"/>
          <a:ext cx="0" cy="0"/>
          <a:chOff x="0" y="0"/>
          <a:chExt cx="0" cy="0"/>
        </a:xfrm>
      </p:grpSpPr>
      <p:grpSp>
        <p:nvGrpSpPr>
          <p:cNvPr id="599" name="Google Shape;599;p40"/>
          <p:cNvGrpSpPr/>
          <p:nvPr/>
        </p:nvGrpSpPr>
        <p:grpSpPr>
          <a:xfrm>
            <a:off x="1028700" y="637935"/>
            <a:ext cx="15924204" cy="8795762"/>
            <a:chOff x="0" y="-38100"/>
            <a:chExt cx="4194029" cy="2316579"/>
          </a:xfrm>
        </p:grpSpPr>
        <p:sp>
          <p:nvSpPr>
            <p:cNvPr id="600" name="Google Shape;600;p40"/>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1" name="Google Shape;601;p40"/>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02" name="Google Shape;602;p40"/>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Question 1 : Vrai ou faux</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L’introduction de nouveaux animaux dans votre troupeau sans quarantaine augmente le risque d’épidémies.</a:t>
            </a:r>
            <a:b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b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Répondre:</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Vrai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 name="Google Shape;593;p39">
            <a:extLst>
              <a:ext uri="{FF2B5EF4-FFF2-40B4-BE49-F238E27FC236}">
                <a16:creationId xmlns:a16="http://schemas.microsoft.com/office/drawing/2014/main" id="{964207D1-356B-D40C-BA50-3B876C8782AA}"/>
              </a:ext>
            </a:extLst>
          </p:cNvPr>
          <p:cNvSpPr txBox="1"/>
          <p:nvPr/>
        </p:nvSpPr>
        <p:spPr>
          <a:xfrm>
            <a:off x="3942267" y="1100822"/>
            <a:ext cx="9493513" cy="113518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7"/>
              </a:lnSpc>
              <a:spcBef>
                <a:spcPts val="0"/>
              </a:spcBef>
              <a:spcAft>
                <a:spcPts val="0"/>
              </a:spcAft>
              <a:buClr>
                <a:srgbClr val="000000"/>
              </a:buClr>
              <a:buSzPts val="5269"/>
              <a:buFont typeface="Arial"/>
              <a:buNone/>
              <a:tabLst/>
              <a:defRPr/>
            </a:pPr>
            <a:r>
              <a:rPr kumimoji="0" lang="en-US" sz="5269" b="1" i="0" u="none" strike="noStrike" kern="0" cap="none" spc="0" normalizeH="0" baseline="0" noProof="0" dirty="0">
                <a:ln>
                  <a:noFill/>
                </a:ln>
                <a:solidFill>
                  <a:srgbClr val="1B181A"/>
                </a:solidFill>
                <a:effectLst/>
                <a:uLnTx/>
                <a:uFillTx/>
                <a:latin typeface="Arial"/>
                <a:ea typeface="Arial"/>
                <a:cs typeface="Arial"/>
                <a:sym typeface="Arial"/>
              </a:rPr>
              <a:t>4.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Vérification</a:t>
            </a:r>
            <a:r>
              <a:rPr kumimoji="0" lang="en-US" sz="4400" b="1" i="0" u="none" strike="noStrike" kern="0" cap="none" spc="0" normalizeH="0" baseline="0" noProof="0" dirty="0">
                <a:ln>
                  <a:noFill/>
                </a:ln>
                <a:solidFill>
                  <a:srgbClr val="1B181A"/>
                </a:solidFill>
                <a:effectLst/>
                <a:uLnTx/>
                <a:uFillTx/>
                <a:latin typeface="Arial"/>
                <a:ea typeface="Arial"/>
                <a:cs typeface="Arial"/>
                <a:sym typeface="Arial"/>
              </a:rPr>
              <a:t> des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connaissances</a:t>
            </a:r>
            <a:endParaRPr kumimoji="0"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608"/>
        <p:cNvGrpSpPr/>
        <p:nvPr/>
      </p:nvGrpSpPr>
      <p:grpSpPr>
        <a:xfrm>
          <a:off x="0" y="0"/>
          <a:ext cx="0" cy="0"/>
          <a:chOff x="0" y="0"/>
          <a:chExt cx="0" cy="0"/>
        </a:xfrm>
      </p:grpSpPr>
      <p:grpSp>
        <p:nvGrpSpPr>
          <p:cNvPr id="609" name="Google Shape;609;p41"/>
          <p:cNvGrpSpPr/>
          <p:nvPr/>
        </p:nvGrpSpPr>
        <p:grpSpPr>
          <a:xfrm>
            <a:off x="1028700" y="637935"/>
            <a:ext cx="15924204" cy="8795762"/>
            <a:chOff x="0" y="-38100"/>
            <a:chExt cx="4194029" cy="2316579"/>
          </a:xfrm>
        </p:grpSpPr>
        <p:sp>
          <p:nvSpPr>
            <p:cNvPr id="610" name="Google Shape;610;p41"/>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1" name="Google Shape;611;p41"/>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12" name="Google Shape;612;p41"/>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Question 2 : Choix multiple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Laquelle</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des pratiques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suivantes</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n’est</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PAS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une</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pratique de </a:t>
            </a: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biosécurité</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b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A. Mise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en</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quarantaine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des nouveaux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animaux</a:t>
            </a:r>
            <a:b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B.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Désinfecter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régulièrement</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le matériel</a:t>
            </a:r>
            <a:b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C.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Pâturage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rotatif</a:t>
            </a:r>
            <a:b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D.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Permettre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aux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visiteurs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d'entrer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sans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nettoyer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leurs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chaussures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err="1">
                <a:ln>
                  <a:noFill/>
                </a:ln>
                <a:solidFill>
                  <a:srgbClr val="000000"/>
                </a:solidFill>
                <a:effectLst/>
                <a:uLnTx/>
                <a:uFillTx/>
                <a:latin typeface="Calibri"/>
                <a:ea typeface="Calibri"/>
                <a:cs typeface="Calibri"/>
                <a:sym typeface="Calibri"/>
              </a:rPr>
              <a:t>Répondre</a:t>
            </a: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D.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Permettre</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aux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visiteurs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d'entrer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sans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nettoyer</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3200" b="0" i="0" u="none" strike="noStrike" kern="0" cap="none" spc="0" normalizeH="0" baseline="0" noProof="0" dirty="0" err="1">
                <a:ln>
                  <a:noFill/>
                </a:ln>
                <a:solidFill>
                  <a:srgbClr val="000000"/>
                </a:solidFill>
                <a:effectLst/>
                <a:uLnTx/>
                <a:uFillTx/>
                <a:latin typeface="Calibri"/>
                <a:ea typeface="Calibri"/>
                <a:cs typeface="Calibri"/>
                <a:sym typeface="Calibri"/>
              </a:rPr>
              <a:t>leurs</a:t>
            </a: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 chaussures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Google Shape;593;p39">
            <a:extLst>
              <a:ext uri="{FF2B5EF4-FFF2-40B4-BE49-F238E27FC236}">
                <a16:creationId xmlns:a16="http://schemas.microsoft.com/office/drawing/2014/main" id="{958354CF-24A5-E9A2-A96F-C18A2DC752EE}"/>
              </a:ext>
            </a:extLst>
          </p:cNvPr>
          <p:cNvSpPr txBox="1"/>
          <p:nvPr/>
        </p:nvSpPr>
        <p:spPr>
          <a:xfrm>
            <a:off x="3942267" y="1100822"/>
            <a:ext cx="9493513" cy="113518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7"/>
              </a:lnSpc>
              <a:spcBef>
                <a:spcPts val="0"/>
              </a:spcBef>
              <a:spcAft>
                <a:spcPts val="0"/>
              </a:spcAft>
              <a:buClr>
                <a:srgbClr val="000000"/>
              </a:buClr>
              <a:buSzPts val="5269"/>
              <a:buFont typeface="Arial"/>
              <a:buNone/>
              <a:tabLst/>
              <a:defRPr/>
            </a:pPr>
            <a:r>
              <a:rPr kumimoji="0" lang="en-US" sz="5269" b="1" i="0" u="none" strike="noStrike" kern="0" cap="none" spc="0" normalizeH="0" baseline="0" noProof="0" dirty="0">
                <a:ln>
                  <a:noFill/>
                </a:ln>
                <a:solidFill>
                  <a:srgbClr val="1B181A"/>
                </a:solidFill>
                <a:effectLst/>
                <a:uLnTx/>
                <a:uFillTx/>
                <a:latin typeface="Arial"/>
                <a:ea typeface="Arial"/>
                <a:cs typeface="Arial"/>
                <a:sym typeface="Arial"/>
              </a:rPr>
              <a:t>4.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Vérification</a:t>
            </a:r>
            <a:r>
              <a:rPr kumimoji="0" lang="en-US" sz="4400" b="1" i="0" u="none" strike="noStrike" kern="0" cap="none" spc="0" normalizeH="0" baseline="0" noProof="0" dirty="0">
                <a:ln>
                  <a:noFill/>
                </a:ln>
                <a:solidFill>
                  <a:srgbClr val="1B181A"/>
                </a:solidFill>
                <a:effectLst/>
                <a:uLnTx/>
                <a:uFillTx/>
                <a:latin typeface="Arial"/>
                <a:ea typeface="Arial"/>
                <a:cs typeface="Arial"/>
                <a:sym typeface="Arial"/>
              </a:rPr>
              <a:t> des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connaissances</a:t>
            </a:r>
            <a:endParaRPr kumimoji="0"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5E7B0"/>
        </a:solidFill>
        <a:effectLst/>
      </p:bgPr>
    </p:bg>
    <p:spTree>
      <p:nvGrpSpPr>
        <p:cNvPr id="1" name="Shape 618"/>
        <p:cNvGrpSpPr/>
        <p:nvPr/>
      </p:nvGrpSpPr>
      <p:grpSpPr>
        <a:xfrm>
          <a:off x="0" y="0"/>
          <a:ext cx="0" cy="0"/>
          <a:chOff x="0" y="0"/>
          <a:chExt cx="0" cy="0"/>
        </a:xfrm>
      </p:grpSpPr>
      <p:grpSp>
        <p:nvGrpSpPr>
          <p:cNvPr id="619" name="Google Shape;619;p42"/>
          <p:cNvGrpSpPr/>
          <p:nvPr/>
        </p:nvGrpSpPr>
        <p:grpSpPr>
          <a:xfrm>
            <a:off x="1028700" y="637935"/>
            <a:ext cx="15924204" cy="8795762"/>
            <a:chOff x="0" y="-38100"/>
            <a:chExt cx="4194029" cy="2316579"/>
          </a:xfrm>
        </p:grpSpPr>
        <p:sp>
          <p:nvSpPr>
            <p:cNvPr id="620" name="Google Shape;620;p42"/>
            <p:cNvSpPr/>
            <p:nvPr/>
          </p:nvSpPr>
          <p:spPr>
            <a:xfrm>
              <a:off x="0" y="0"/>
              <a:ext cx="4194029" cy="2278479"/>
            </a:xfrm>
            <a:custGeom>
              <a:avLst/>
              <a:gdLst/>
              <a:ahLst/>
              <a:cxnLst/>
              <a:rect l="l" t="t" r="r" b="b"/>
              <a:pathLst>
                <a:path w="4194029" h="2278479" extrusionOk="0">
                  <a:moveTo>
                    <a:pt x="24795" y="0"/>
                  </a:moveTo>
                  <a:lnTo>
                    <a:pt x="4169234" y="0"/>
                  </a:lnTo>
                  <a:cubicBezTo>
                    <a:pt x="4175811" y="0"/>
                    <a:pt x="4182117" y="2612"/>
                    <a:pt x="4186767" y="7262"/>
                  </a:cubicBezTo>
                  <a:cubicBezTo>
                    <a:pt x="4191417" y="11912"/>
                    <a:pt x="4194029" y="18219"/>
                    <a:pt x="4194029" y="24795"/>
                  </a:cubicBezTo>
                  <a:lnTo>
                    <a:pt x="4194029" y="2253685"/>
                  </a:lnTo>
                  <a:cubicBezTo>
                    <a:pt x="4194029" y="2260260"/>
                    <a:pt x="4191417" y="2266567"/>
                    <a:pt x="4186767" y="2271217"/>
                  </a:cubicBezTo>
                  <a:cubicBezTo>
                    <a:pt x="4182117" y="2275867"/>
                    <a:pt x="4175811" y="2278479"/>
                    <a:pt x="4169234" y="2278479"/>
                  </a:cubicBezTo>
                  <a:lnTo>
                    <a:pt x="24795" y="2278479"/>
                  </a:lnTo>
                  <a:cubicBezTo>
                    <a:pt x="18219" y="2278479"/>
                    <a:pt x="11912" y="2275867"/>
                    <a:pt x="7262" y="2271217"/>
                  </a:cubicBezTo>
                  <a:cubicBezTo>
                    <a:pt x="2612" y="2266567"/>
                    <a:pt x="0" y="2260260"/>
                    <a:pt x="0" y="2253685"/>
                  </a:cubicBezTo>
                  <a:lnTo>
                    <a:pt x="0" y="24795"/>
                  </a:lnTo>
                  <a:cubicBezTo>
                    <a:pt x="0" y="18219"/>
                    <a:pt x="2612" y="11912"/>
                    <a:pt x="7262" y="7262"/>
                  </a:cubicBezTo>
                  <a:cubicBezTo>
                    <a:pt x="11912" y="2612"/>
                    <a:pt x="18219" y="0"/>
                    <a:pt x="24795" y="0"/>
                  </a:cubicBezTo>
                  <a:close/>
                </a:path>
              </a:pathLst>
            </a:custGeom>
            <a:solidFill>
              <a:srgbClr val="7BB06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1" name="Google Shape;621;p42"/>
            <p:cNvSpPr txBox="1"/>
            <p:nvPr/>
          </p:nvSpPr>
          <p:spPr>
            <a:xfrm>
              <a:off x="0" y="-38100"/>
              <a:ext cx="4194029" cy="231657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22" name="Google Shape;622;p42"/>
          <p:cNvSpPr txBox="1"/>
          <p:nvPr/>
        </p:nvSpPr>
        <p:spPr>
          <a:xfrm>
            <a:off x="1921424" y="3257945"/>
            <a:ext cx="14445152" cy="590931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Question 3 : Vrai ou faux</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Les calendriers de vaccination contribuent à réduire le stress environnemental des animaux et à améliorer la productivité.</a:t>
            </a:r>
            <a:b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b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0000"/>
                </a:solidFill>
                <a:effectLst/>
                <a:uLnTx/>
                <a:uFillTx/>
                <a:latin typeface="Calibri"/>
                <a:ea typeface="Calibri"/>
                <a:cs typeface="Calibri"/>
                <a:sym typeface="Calibri"/>
              </a:rPr>
              <a:t>Répondre:</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Vrai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 name="Google Shape;593;p39">
            <a:extLst>
              <a:ext uri="{FF2B5EF4-FFF2-40B4-BE49-F238E27FC236}">
                <a16:creationId xmlns:a16="http://schemas.microsoft.com/office/drawing/2014/main" id="{AC48C485-8777-483A-52C2-951FA0DE04DF}"/>
              </a:ext>
            </a:extLst>
          </p:cNvPr>
          <p:cNvSpPr txBox="1"/>
          <p:nvPr/>
        </p:nvSpPr>
        <p:spPr>
          <a:xfrm>
            <a:off x="3942267" y="1100822"/>
            <a:ext cx="9493513" cy="113518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7"/>
              </a:lnSpc>
              <a:spcBef>
                <a:spcPts val="0"/>
              </a:spcBef>
              <a:spcAft>
                <a:spcPts val="0"/>
              </a:spcAft>
              <a:buClr>
                <a:srgbClr val="000000"/>
              </a:buClr>
              <a:buSzPts val="5269"/>
              <a:buFont typeface="Arial"/>
              <a:buNone/>
              <a:tabLst/>
              <a:defRPr/>
            </a:pPr>
            <a:r>
              <a:rPr kumimoji="0" lang="en-US" sz="5269" b="1" i="0" u="none" strike="noStrike" kern="0" cap="none" spc="0" normalizeH="0" baseline="0" noProof="0" dirty="0">
                <a:ln>
                  <a:noFill/>
                </a:ln>
                <a:solidFill>
                  <a:srgbClr val="1B181A"/>
                </a:solidFill>
                <a:effectLst/>
                <a:uLnTx/>
                <a:uFillTx/>
                <a:latin typeface="Arial"/>
                <a:ea typeface="Arial"/>
                <a:cs typeface="Arial"/>
                <a:sym typeface="Arial"/>
              </a:rPr>
              <a:t>4.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Vérification</a:t>
            </a:r>
            <a:r>
              <a:rPr kumimoji="0" lang="en-US" sz="4400" b="1" i="0" u="none" strike="noStrike" kern="0" cap="none" spc="0" normalizeH="0" baseline="0" noProof="0" dirty="0">
                <a:ln>
                  <a:noFill/>
                </a:ln>
                <a:solidFill>
                  <a:srgbClr val="1B181A"/>
                </a:solidFill>
                <a:effectLst/>
                <a:uLnTx/>
                <a:uFillTx/>
                <a:latin typeface="Arial"/>
                <a:ea typeface="Arial"/>
                <a:cs typeface="Arial"/>
                <a:sym typeface="Arial"/>
              </a:rPr>
              <a:t> des </a:t>
            </a:r>
            <a:r>
              <a:rPr kumimoji="0" lang="en-US" sz="4400" b="1" i="0" u="none" strike="noStrike" kern="0" cap="none" spc="0" normalizeH="0" baseline="0" noProof="0" dirty="0" err="1">
                <a:ln>
                  <a:noFill/>
                </a:ln>
                <a:solidFill>
                  <a:srgbClr val="1B181A"/>
                </a:solidFill>
                <a:effectLst/>
                <a:uLnTx/>
                <a:uFillTx/>
                <a:latin typeface="Arial"/>
                <a:ea typeface="Arial"/>
                <a:cs typeface="Arial"/>
                <a:sym typeface="Arial"/>
              </a:rPr>
              <a:t>connaissances</a:t>
            </a:r>
            <a:endParaRPr kumimoji="0"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grpSp>
        <p:nvGrpSpPr>
          <p:cNvPr id="629" name="Google Shape;629;p43"/>
          <p:cNvGrpSpPr/>
          <p:nvPr/>
        </p:nvGrpSpPr>
        <p:grpSpPr>
          <a:xfrm>
            <a:off x="0" y="8328960"/>
            <a:ext cx="18288000" cy="1958040"/>
            <a:chOff x="0" y="-38100"/>
            <a:chExt cx="4816593" cy="515698"/>
          </a:xfrm>
        </p:grpSpPr>
        <p:sp>
          <p:nvSpPr>
            <p:cNvPr id="630" name="Google Shape;630;p43"/>
            <p:cNvSpPr/>
            <p:nvPr/>
          </p:nvSpPr>
          <p:spPr>
            <a:xfrm>
              <a:off x="0" y="0"/>
              <a:ext cx="4816592" cy="477598"/>
            </a:xfrm>
            <a:custGeom>
              <a:avLst/>
              <a:gdLst/>
              <a:ahLst/>
              <a:cxnLst/>
              <a:rect l="l" t="t" r="r" b="b"/>
              <a:pathLst>
                <a:path w="4816592" h="477598" extrusionOk="0">
                  <a:moveTo>
                    <a:pt x="0" y="0"/>
                  </a:moveTo>
                  <a:lnTo>
                    <a:pt x="4816592" y="0"/>
                  </a:lnTo>
                  <a:lnTo>
                    <a:pt x="4816592" y="477598"/>
                  </a:lnTo>
                  <a:lnTo>
                    <a:pt x="0" y="477598"/>
                  </a:lnTo>
                  <a:close/>
                </a:path>
              </a:pathLst>
            </a:custGeom>
            <a:solidFill>
              <a:srgbClr val="FFFFFF"/>
            </a:solidFill>
            <a:ln>
              <a:noFill/>
            </a:ln>
          </p:spPr>
        </p:sp>
        <p:sp>
          <p:nvSpPr>
            <p:cNvPr id="631" name="Google Shape;631;p43"/>
            <p:cNvSpPr txBox="1"/>
            <p:nvPr/>
          </p:nvSpPr>
          <p:spPr>
            <a:xfrm>
              <a:off x="0" y="-38100"/>
              <a:ext cx="4816593" cy="515698"/>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32" name="Google Shape;632;p43"/>
          <p:cNvGrpSpPr/>
          <p:nvPr/>
        </p:nvGrpSpPr>
        <p:grpSpPr>
          <a:xfrm>
            <a:off x="13" y="8138396"/>
            <a:ext cx="18288122" cy="2806539"/>
            <a:chOff x="0" y="-38100"/>
            <a:chExt cx="4816593" cy="739166"/>
          </a:xfrm>
        </p:grpSpPr>
        <p:sp>
          <p:nvSpPr>
            <p:cNvPr id="633" name="Google Shape;633;p43"/>
            <p:cNvSpPr/>
            <p:nvPr/>
          </p:nvSpPr>
          <p:spPr>
            <a:xfrm>
              <a:off x="0" y="0"/>
              <a:ext cx="4816592" cy="701066"/>
            </a:xfrm>
            <a:custGeom>
              <a:avLst/>
              <a:gdLst/>
              <a:ahLst/>
              <a:cxnLst/>
              <a:rect l="l" t="t" r="r" b="b"/>
              <a:pathLst>
                <a:path w="4816592" h="701066" extrusionOk="0">
                  <a:moveTo>
                    <a:pt x="0" y="0"/>
                  </a:moveTo>
                  <a:lnTo>
                    <a:pt x="4816592" y="0"/>
                  </a:lnTo>
                  <a:lnTo>
                    <a:pt x="4816592" y="701066"/>
                  </a:lnTo>
                  <a:lnTo>
                    <a:pt x="0" y="701066"/>
                  </a:lnTo>
                  <a:close/>
                </a:path>
              </a:pathLst>
            </a:custGeom>
            <a:solidFill>
              <a:srgbClr val="FFFFFF"/>
            </a:solidFill>
            <a:ln>
              <a:noFill/>
            </a:ln>
          </p:spPr>
        </p:sp>
        <p:sp>
          <p:nvSpPr>
            <p:cNvPr id="634" name="Google Shape;634;p43"/>
            <p:cNvSpPr txBox="1"/>
            <p:nvPr/>
          </p:nvSpPr>
          <p:spPr>
            <a:xfrm>
              <a:off x="0" y="-38100"/>
              <a:ext cx="4816593" cy="739166"/>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35" name="Google Shape;635;p43"/>
          <p:cNvSpPr/>
          <p:nvPr/>
        </p:nvSpPr>
        <p:spPr>
          <a:xfrm>
            <a:off x="-83207" y="-907951"/>
            <a:ext cx="18371207" cy="8229600"/>
          </a:xfrm>
          <a:custGeom>
            <a:avLst/>
            <a:gdLst/>
            <a:ahLst/>
            <a:cxnLst/>
            <a:rect l="l" t="t" r="r" b="b"/>
            <a:pathLst>
              <a:path w="18371207" h="8229600" extrusionOk="0">
                <a:moveTo>
                  <a:pt x="0" y="0"/>
                </a:moveTo>
                <a:lnTo>
                  <a:pt x="18371207" y="0"/>
                </a:lnTo>
                <a:lnTo>
                  <a:pt x="18371207" y="8229600"/>
                </a:lnTo>
                <a:lnTo>
                  <a:pt x="0" y="8229600"/>
                </a:lnTo>
                <a:lnTo>
                  <a:pt x="0" y="0"/>
                </a:lnTo>
                <a:close/>
              </a:path>
            </a:pathLst>
          </a:custGeom>
          <a:blipFill rotWithShape="1">
            <a:blip r:embed="rId3">
              <a:alphaModFix amt="55000"/>
            </a:blip>
            <a:stretch>
              <a:fillRect t="-24265" b="-24267"/>
            </a:stretch>
          </a:blipFill>
          <a:ln>
            <a:noFill/>
          </a:ln>
        </p:spPr>
      </p:sp>
      <p:grpSp>
        <p:nvGrpSpPr>
          <p:cNvPr id="636" name="Google Shape;636;p43"/>
          <p:cNvGrpSpPr/>
          <p:nvPr/>
        </p:nvGrpSpPr>
        <p:grpSpPr>
          <a:xfrm>
            <a:off x="7280796" y="-143767"/>
            <a:ext cx="3225156" cy="3230761"/>
            <a:chOff x="0" y="-192881"/>
            <a:chExt cx="4300208" cy="4307681"/>
          </a:xfrm>
        </p:grpSpPr>
        <p:grpSp>
          <p:nvGrpSpPr>
            <p:cNvPr id="637" name="Google Shape;637;p43"/>
            <p:cNvGrpSpPr/>
            <p:nvPr/>
          </p:nvGrpSpPr>
          <p:grpSpPr>
            <a:xfrm>
              <a:off x="0" y="-192881"/>
              <a:ext cx="4300208" cy="4307681"/>
              <a:chOff x="0" y="-38100"/>
              <a:chExt cx="849424" cy="850900"/>
            </a:xfrm>
          </p:grpSpPr>
          <p:sp>
            <p:nvSpPr>
              <p:cNvPr id="638" name="Google Shape;638;p43"/>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39" name="Google Shape;639;p43"/>
              <p:cNvSpPr txBox="1"/>
              <p:nvPr/>
            </p:nvSpPr>
            <p:spPr>
              <a:xfrm>
                <a:off x="0" y="-38100"/>
                <a:ext cx="849424" cy="7239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40" name="Google Shape;640;p43"/>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641" name="Google Shape;641;p43"/>
          <p:cNvSpPr txBox="1"/>
          <p:nvPr/>
        </p:nvSpPr>
        <p:spPr>
          <a:xfrm>
            <a:off x="5489973" y="2844825"/>
            <a:ext cx="8149827" cy="152605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11"/>
              </a:lnSpc>
              <a:spcBef>
                <a:spcPts val="0"/>
              </a:spcBef>
              <a:spcAft>
                <a:spcPts val="0"/>
              </a:spcAft>
              <a:buClr>
                <a:srgbClr val="000000"/>
              </a:buClr>
              <a:buSzPts val="8465"/>
              <a:buFont typeface="Arial"/>
              <a:buNone/>
              <a:tabLst/>
              <a:defRPr/>
            </a:pPr>
            <a:r>
              <a:rPr kumimoji="0" lang="en-US" sz="8465" b="1" i="0" u="none" strike="noStrike" kern="0" cap="none" spc="0" normalizeH="0" baseline="0" noProof="0">
                <a:ln>
                  <a:noFill/>
                </a:ln>
                <a:solidFill>
                  <a:srgbClr val="000000"/>
                </a:solidFill>
                <a:effectLst/>
                <a:uLnTx/>
                <a:uFillTx/>
                <a:latin typeface="Montserrat"/>
                <a:ea typeface="Montserrat"/>
                <a:cs typeface="Montserrat"/>
                <a:sym typeface="Montserrat"/>
              </a:rPr>
              <a:t>MERCI</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2" name="Google Shape;642;p43"/>
          <p:cNvSpPr/>
          <p:nvPr/>
        </p:nvSpPr>
        <p:spPr>
          <a:xfrm>
            <a:off x="447021" y="8871406"/>
            <a:ext cx="4827324" cy="1017809"/>
          </a:xfrm>
          <a:custGeom>
            <a:avLst/>
            <a:gdLst/>
            <a:ahLst/>
            <a:cxnLst/>
            <a:rect l="l" t="t" r="r" b="b"/>
            <a:pathLst>
              <a:path w="4827324" h="1017809" extrusionOk="0">
                <a:moveTo>
                  <a:pt x="0" y="0"/>
                </a:moveTo>
                <a:lnTo>
                  <a:pt x="4827324" y="0"/>
                </a:lnTo>
                <a:lnTo>
                  <a:pt x="4827324" y="1017809"/>
                </a:lnTo>
                <a:lnTo>
                  <a:pt x="0" y="1017809"/>
                </a:lnTo>
                <a:lnTo>
                  <a:pt x="0" y="0"/>
                </a:lnTo>
                <a:close/>
              </a:path>
            </a:pathLst>
          </a:custGeom>
          <a:blipFill rotWithShape="1">
            <a:blip r:embed="rId5">
              <a:alphaModFix/>
            </a:blip>
            <a:stretch>
              <a:fillRect/>
            </a:stretch>
          </a:blipFill>
          <a:ln>
            <a:noFill/>
          </a:ln>
        </p:spPr>
      </p:sp>
      <p:sp>
        <p:nvSpPr>
          <p:cNvPr id="643" name="Google Shape;643;p43"/>
          <p:cNvSpPr txBox="1"/>
          <p:nvPr/>
        </p:nvSpPr>
        <p:spPr>
          <a:xfrm>
            <a:off x="5274345" y="8924817"/>
            <a:ext cx="12566700" cy="9645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9967"/>
              </a:lnSpc>
              <a:spcBef>
                <a:spcPts val="0"/>
              </a:spcBef>
              <a:spcAft>
                <a:spcPts val="0"/>
              </a:spcAft>
              <a:buClr>
                <a:srgbClr val="000000"/>
              </a:buClr>
              <a:buSzPts val="1839"/>
              <a:buFont typeface="Arial"/>
              <a:buNone/>
              <a:tabLst/>
              <a:defRPr/>
            </a:pPr>
            <a:r>
              <a:rPr kumimoji="0" lang="en-US" sz="1839" b="0" i="0" u="none" strike="noStrike" kern="0" cap="none" spc="0" normalizeH="0" baseline="0" noProof="0">
                <a:ln>
                  <a:noFill/>
                </a:ln>
                <a:solidFill>
                  <a:srgbClr val="000000"/>
                </a:solidFill>
                <a:effectLst/>
                <a:uLnTx/>
                <a:uFillTx/>
                <a:latin typeface="Montserrat"/>
                <a:ea typeface="Montserrat"/>
                <a:cs typeface="Montserrat"/>
                <a:sym typeface="Montserrat"/>
              </a:rPr>
              <a:t>Financé par l'Union européenne. Les opinions exprimées n'engagent toutefois que leur(s) auteur(s).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9967"/>
              </a:lnSpc>
              <a:spcBef>
                <a:spcPts val="0"/>
              </a:spcBef>
              <a:spcAft>
                <a:spcPts val="0"/>
              </a:spcAft>
              <a:buClr>
                <a:srgbClr val="000000"/>
              </a:buClr>
              <a:buSzPts val="1839"/>
              <a:buFont typeface="Arial"/>
              <a:buNone/>
              <a:tabLst/>
              <a:defRPr/>
            </a:pPr>
            <a:r>
              <a:rPr kumimoji="0" lang="en-US" sz="1839" b="0" i="0" u="none" strike="noStrike" kern="0" cap="none" spc="0" normalizeH="0" baseline="0" noProof="0">
                <a:ln>
                  <a:noFill/>
                </a:ln>
                <a:solidFill>
                  <a:srgbClr val="000000"/>
                </a:solidFill>
                <a:effectLst/>
                <a:uLnTx/>
                <a:uFillTx/>
                <a:latin typeface="Montserrat"/>
                <a:ea typeface="Montserrat"/>
                <a:cs typeface="Montserrat"/>
                <a:sym typeface="Montserrat"/>
              </a:rPr>
              <a:t>et ne reflètent pas nécessairement celles de l'Union européenne ou du Conseil suédois de l'enseignement supérieur</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9967"/>
              </a:lnSpc>
              <a:spcBef>
                <a:spcPts val="0"/>
              </a:spcBef>
              <a:spcAft>
                <a:spcPts val="0"/>
              </a:spcAft>
              <a:buClr>
                <a:srgbClr val="000000"/>
              </a:buClr>
              <a:buSzPts val="1839"/>
              <a:buFont typeface="Arial"/>
              <a:buNone/>
              <a:tabLst/>
              <a:defRPr/>
            </a:pPr>
            <a:r>
              <a:rPr kumimoji="0" lang="en-US" sz="1839" b="0" i="0" u="none" strike="noStrike" kern="0" cap="none" spc="0" normalizeH="0" baseline="0" noProof="0">
                <a:ln>
                  <a:noFill/>
                </a:ln>
                <a:solidFill>
                  <a:srgbClr val="000000"/>
                </a:solidFill>
                <a:effectLst/>
                <a:uLnTx/>
                <a:uFillTx/>
                <a:latin typeface="Montserrat"/>
                <a:ea typeface="Montserrat"/>
                <a:cs typeface="Montserrat"/>
                <a:sym typeface="Montserrat"/>
              </a:rPr>
              <a:t>(UHR). Ni l'Union européenne ni l'autorité compétente ne peuvent en être tenues responsables.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644" name="Google Shape;644;p43"/>
          <p:cNvGrpSpPr/>
          <p:nvPr/>
        </p:nvGrpSpPr>
        <p:grpSpPr>
          <a:xfrm>
            <a:off x="2427250" y="4186566"/>
            <a:ext cx="12868920" cy="3003598"/>
            <a:chOff x="-84439" y="-146805"/>
            <a:chExt cx="17158561" cy="4004797"/>
          </a:xfrm>
        </p:grpSpPr>
        <p:grpSp>
          <p:nvGrpSpPr>
            <p:cNvPr id="645" name="Google Shape;645;p43"/>
            <p:cNvGrpSpPr/>
            <p:nvPr/>
          </p:nvGrpSpPr>
          <p:grpSpPr>
            <a:xfrm>
              <a:off x="0" y="-146805"/>
              <a:ext cx="17074122" cy="4004797"/>
              <a:chOff x="0" y="-38100"/>
              <a:chExt cx="4431224" cy="1039360"/>
            </a:xfrm>
          </p:grpSpPr>
          <p:sp>
            <p:nvSpPr>
              <p:cNvPr id="646" name="Google Shape;646;p43"/>
              <p:cNvSpPr/>
              <p:nvPr/>
            </p:nvSpPr>
            <p:spPr>
              <a:xfrm>
                <a:off x="0" y="0"/>
                <a:ext cx="4431224" cy="1001260"/>
              </a:xfrm>
              <a:custGeom>
                <a:avLst/>
                <a:gdLst/>
                <a:ahLst/>
                <a:cxnLst/>
                <a:rect l="l" t="t" r="r" b="b"/>
                <a:pathLst>
                  <a:path w="4431224" h="1001260" extrusionOk="0">
                    <a:moveTo>
                      <a:pt x="23468" y="0"/>
                    </a:moveTo>
                    <a:lnTo>
                      <a:pt x="4407757" y="0"/>
                    </a:lnTo>
                    <a:cubicBezTo>
                      <a:pt x="4413981" y="0"/>
                      <a:pt x="4419950" y="2472"/>
                      <a:pt x="4424350" y="6874"/>
                    </a:cubicBezTo>
                    <a:cubicBezTo>
                      <a:pt x="4428752" y="11275"/>
                      <a:pt x="4431224" y="17244"/>
                      <a:pt x="4431224" y="23468"/>
                    </a:cubicBezTo>
                    <a:lnTo>
                      <a:pt x="4431224" y="977792"/>
                    </a:lnTo>
                    <a:cubicBezTo>
                      <a:pt x="4431224" y="984016"/>
                      <a:pt x="4428752" y="989985"/>
                      <a:pt x="4424350" y="994386"/>
                    </a:cubicBezTo>
                    <a:cubicBezTo>
                      <a:pt x="4419950" y="998787"/>
                      <a:pt x="4413981" y="1001260"/>
                      <a:pt x="4407757" y="1001260"/>
                    </a:cubicBezTo>
                    <a:lnTo>
                      <a:pt x="23468" y="1001260"/>
                    </a:lnTo>
                    <a:cubicBezTo>
                      <a:pt x="17244" y="1001260"/>
                      <a:pt x="11275" y="998787"/>
                      <a:pt x="6874" y="994386"/>
                    </a:cubicBezTo>
                    <a:cubicBezTo>
                      <a:pt x="2472" y="989985"/>
                      <a:pt x="0" y="984016"/>
                      <a:pt x="0" y="977792"/>
                    </a:cubicBezTo>
                    <a:lnTo>
                      <a:pt x="0" y="23468"/>
                    </a:lnTo>
                    <a:cubicBezTo>
                      <a:pt x="0" y="17244"/>
                      <a:pt x="2472" y="11275"/>
                      <a:pt x="6874" y="6874"/>
                    </a:cubicBezTo>
                    <a:cubicBezTo>
                      <a:pt x="11275" y="2472"/>
                      <a:pt x="17244" y="0"/>
                      <a:pt x="23468" y="0"/>
                    </a:cubicBezTo>
                    <a:close/>
                  </a:path>
                </a:pathLst>
              </a:custGeom>
              <a:solidFill>
                <a:srgbClr val="FFFFFF">
                  <a:alpha val="30196"/>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7" name="Google Shape;647;p43"/>
              <p:cNvSpPr txBox="1"/>
              <p:nvPr/>
            </p:nvSpPr>
            <p:spPr>
              <a:xfrm>
                <a:off x="0" y="-38100"/>
                <a:ext cx="4431224" cy="103936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48" name="Google Shape;648;p43"/>
            <p:cNvSpPr txBox="1"/>
            <p:nvPr/>
          </p:nvSpPr>
          <p:spPr>
            <a:xfrm>
              <a:off x="-4" y="74241"/>
              <a:ext cx="17074126" cy="242801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1944"/>
                </a:lnSpc>
                <a:spcBef>
                  <a:spcPts val="0"/>
                </a:spcBef>
                <a:spcAft>
                  <a:spcPts val="0"/>
                </a:spcAft>
                <a:buClr>
                  <a:srgbClr val="000000"/>
                </a:buClr>
                <a:buSzPts val="5400"/>
                <a:buFont typeface="Arial"/>
                <a:buNone/>
                <a:tabLst/>
                <a:defRPr/>
              </a:pPr>
              <a:r>
                <a:rPr kumimoji="0" lang="en-US" sz="5400" b="1" i="0" u="none" strike="noStrike" kern="0" cap="none" spc="0" normalizeH="0" baseline="0" noProof="0">
                  <a:ln>
                    <a:noFill/>
                  </a:ln>
                  <a:solidFill>
                    <a:srgbClr val="000000"/>
                  </a:solidFill>
                  <a:effectLst/>
                  <a:uLnTx/>
                  <a:uFillTx/>
                  <a:latin typeface="Arial"/>
                  <a:ea typeface="Arial"/>
                  <a:cs typeface="Arial"/>
                  <a:sym typeface="Arial"/>
                </a:rPr>
                <a:t>Reproduction et santé du troupeau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40007"/>
                </a:lnSpc>
                <a:spcBef>
                  <a:spcPts val="0"/>
                </a:spcBef>
                <a:spcAft>
                  <a:spcPts val="0"/>
                </a:spcAft>
                <a:buClr>
                  <a:srgbClr val="000000"/>
                </a:buClr>
                <a:buSzPts val="5089"/>
                <a:buFont typeface="Arial"/>
                <a:buNone/>
                <a:tabLst/>
                <a:defRPr/>
              </a:pPr>
              <a:endParaRPr kumimoji="0" sz="5089"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9" name="Google Shape;649;p43"/>
            <p:cNvSpPr txBox="1"/>
            <p:nvPr/>
          </p:nvSpPr>
          <p:spPr>
            <a:xfrm>
              <a:off x="-84439" y="1172926"/>
              <a:ext cx="17158561" cy="1060118"/>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28875"/>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000000"/>
                  </a:solidFill>
                  <a:effectLst/>
                  <a:uLnTx/>
                  <a:uFillTx/>
                  <a:latin typeface="Arial"/>
                  <a:ea typeface="Arial"/>
                  <a:cs typeface="Arial"/>
                  <a:sym typeface="Arial"/>
                </a:rPr>
                <a:t>La santé du troupeau : une clé de voûte pour des écosystèmes résilients en agriculture régénératrice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40018"/>
                </a:lnSpc>
                <a:spcBef>
                  <a:spcPts val="0"/>
                </a:spcBef>
                <a:spcAft>
                  <a:spcPts val="0"/>
                </a:spcAft>
                <a:buClr>
                  <a:srgbClr val="000000"/>
                </a:buClr>
                <a:buSzPts val="2209"/>
                <a:buFont typeface="Arial"/>
                <a:buNone/>
                <a:tabLst/>
                <a:defRPr/>
              </a:pPr>
              <a:r>
                <a:rPr kumimoji="0" lang="en-US" sz="2209" b="1" i="0" u="none" strike="noStrike" kern="0" cap="none" spc="0" normalizeH="0" baseline="0" noProof="0">
                  <a:ln>
                    <a:noFill/>
                  </a:ln>
                  <a:solidFill>
                    <a:srgbClr val="000000"/>
                  </a:solidFill>
                  <a:effectLst/>
                  <a:uLnTx/>
                  <a:uFillTx/>
                  <a:latin typeface="Arial"/>
                  <a:ea typeface="Arial"/>
                  <a:cs typeface="Arial"/>
                  <a:sym typeface="Arial"/>
                </a:rPr>
                <a:t>.</a:t>
              </a:r>
              <a:endParaRPr kumimoji="0" sz="2209" b="1"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650" name="Google Shape;650;p43"/>
            <p:cNvGrpSpPr/>
            <p:nvPr/>
          </p:nvGrpSpPr>
          <p:grpSpPr>
            <a:xfrm>
              <a:off x="505073" y="2295730"/>
              <a:ext cx="15979540" cy="1233807"/>
              <a:chOff x="0" y="-38100"/>
              <a:chExt cx="4147148" cy="320208"/>
            </a:xfrm>
          </p:grpSpPr>
          <p:sp>
            <p:nvSpPr>
              <p:cNvPr id="651" name="Google Shape;651;p43"/>
              <p:cNvSpPr/>
              <p:nvPr/>
            </p:nvSpPr>
            <p:spPr>
              <a:xfrm>
                <a:off x="0" y="0"/>
                <a:ext cx="4147148" cy="282108"/>
              </a:xfrm>
              <a:custGeom>
                <a:avLst/>
                <a:gdLst/>
                <a:ahLst/>
                <a:cxnLst/>
                <a:rect l="l" t="t" r="r" b="b"/>
                <a:pathLst>
                  <a:path w="4147148" h="282108" extrusionOk="0">
                    <a:moveTo>
                      <a:pt x="25075" y="0"/>
                    </a:moveTo>
                    <a:lnTo>
                      <a:pt x="4122072" y="0"/>
                    </a:lnTo>
                    <a:cubicBezTo>
                      <a:pt x="4128723" y="0"/>
                      <a:pt x="4135101" y="2642"/>
                      <a:pt x="4139803" y="7344"/>
                    </a:cubicBezTo>
                    <a:cubicBezTo>
                      <a:pt x="4144506" y="12047"/>
                      <a:pt x="4147148" y="18425"/>
                      <a:pt x="4147148" y="25075"/>
                    </a:cubicBezTo>
                    <a:lnTo>
                      <a:pt x="4147148" y="257033"/>
                    </a:lnTo>
                    <a:cubicBezTo>
                      <a:pt x="4147148" y="263683"/>
                      <a:pt x="4144506" y="270061"/>
                      <a:pt x="4139803" y="274764"/>
                    </a:cubicBezTo>
                    <a:cubicBezTo>
                      <a:pt x="4135101" y="279466"/>
                      <a:pt x="4128723" y="282108"/>
                      <a:pt x="4122072" y="282108"/>
                    </a:cubicBezTo>
                    <a:lnTo>
                      <a:pt x="25075" y="282108"/>
                    </a:lnTo>
                    <a:cubicBezTo>
                      <a:pt x="18425" y="282108"/>
                      <a:pt x="12047" y="279466"/>
                      <a:pt x="7344" y="274764"/>
                    </a:cubicBezTo>
                    <a:cubicBezTo>
                      <a:pt x="2642" y="270061"/>
                      <a:pt x="0" y="263683"/>
                      <a:pt x="0" y="257033"/>
                    </a:cubicBezTo>
                    <a:lnTo>
                      <a:pt x="0" y="25075"/>
                    </a:lnTo>
                    <a:cubicBezTo>
                      <a:pt x="0" y="18425"/>
                      <a:pt x="2642" y="12047"/>
                      <a:pt x="7344" y="7344"/>
                    </a:cubicBezTo>
                    <a:cubicBezTo>
                      <a:pt x="12047" y="2642"/>
                      <a:pt x="18425" y="0"/>
                      <a:pt x="25075" y="0"/>
                    </a:cubicBezTo>
                    <a:close/>
                  </a:path>
                </a:pathLst>
              </a:custGeom>
              <a:solidFill>
                <a:srgbClr val="4D734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2" name="Google Shape;652;p43"/>
              <p:cNvSpPr txBox="1"/>
              <p:nvPr/>
            </p:nvSpPr>
            <p:spPr>
              <a:xfrm>
                <a:off x="0" y="-38100"/>
                <a:ext cx="4147147" cy="320208"/>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53" name="Google Shape;653;p43"/>
            <p:cNvSpPr txBox="1"/>
            <p:nvPr/>
          </p:nvSpPr>
          <p:spPr>
            <a:xfrm>
              <a:off x="2367869" y="2677747"/>
              <a:ext cx="13513759" cy="61555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7"/>
                </a:lnSpc>
                <a:spcBef>
                  <a:spcPts val="0"/>
                </a:spcBef>
                <a:spcAft>
                  <a:spcPts val="0"/>
                </a:spcAft>
                <a:buClr>
                  <a:srgbClr val="000000"/>
                </a:buClr>
                <a:buSzPts val="2587"/>
                <a:buFont typeface="Arial"/>
                <a:buNone/>
                <a:tabLst/>
                <a:defRPr/>
              </a:pPr>
              <a:r>
                <a:rPr kumimoji="0" lang="en-US" sz="2587" b="1" i="0" u="none" strike="noStrike" kern="0" cap="none" spc="0" normalizeH="0" baseline="0" noProof="0">
                  <a:ln>
                    <a:noFill/>
                  </a:ln>
                  <a:solidFill>
                    <a:srgbClr val="FFFFFF"/>
                  </a:solidFill>
                  <a:effectLst/>
                  <a:uLnTx/>
                  <a:uFillTx/>
                  <a:latin typeface="Montserrat"/>
                  <a:ea typeface="Montserrat"/>
                  <a:cs typeface="Montserrat"/>
                  <a:sym typeface="Montserrat"/>
                </a:rPr>
                <a:t>NUMÉRO DE PROJET : 2023-1-SE01-KA220-VET-000160614</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654" name="Google Shape;654;p43"/>
          <p:cNvPicPr preferRelativeResize="0"/>
          <p:nvPr/>
        </p:nvPicPr>
        <p:blipFill>
          <a:blip r:embed="rId6">
            <a:alphaModFix/>
          </a:blip>
          <a:stretch>
            <a:fillRect/>
          </a:stretch>
        </p:blipFill>
        <p:spPr>
          <a:xfrm>
            <a:off x="160325" y="7581848"/>
            <a:ext cx="17967501" cy="12895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3911</Words>
  <Application>Microsoft Office PowerPoint</Application>
  <PresentationFormat>Aangepast</PresentationFormat>
  <Paragraphs>320</Paragraphs>
  <Slides>43</Slides>
  <Notes>43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43</vt:i4>
      </vt:variant>
    </vt:vector>
  </HeadingPairs>
  <TitlesOfParts>
    <vt:vector size="47" baseType="lpstr">
      <vt:lpstr>Calibri</vt:lpstr>
      <vt:lpstr>Montserrat</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Theodoros Ntallaris</dc:creator>
  <cp:lastModifiedBy>Green Growth</cp:lastModifiedBy>
  <cp:revision>1</cp:revision>
  <dcterms:created xsi:type="dcterms:W3CDTF">2006-08-16T00:00:00Z</dcterms:created>
  <dcterms:modified xsi:type="dcterms:W3CDTF">2025-10-28T21:51:19Z</dcterms:modified>
</cp:coreProperties>
</file>