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5143500" type="screen16x9"/>
  <p:notesSz cx="6858000" cy="9144000"/>
  <p:embeddedFontLst>
    <p:embeddedFont>
      <p:font typeface="Calibri" panose="020F0502020204030204" pitchFamily="34" charset="0"/>
      <p:regular r:id="rId38"/>
      <p:bold r:id="rId39"/>
      <p:italic r:id="rId40"/>
      <p:boldItalic r:id="rId41"/>
    </p:embeddedFont>
    <p:embeddedFont>
      <p:font typeface="Montserrat" panose="00000500000000000000" pitchFamily="2" charset="-18"/>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14" y="14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1d24a0e579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1d24a0e579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1dddebff4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1dddebff4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21a2a8e2c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21a2a8e2c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1dddebff42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1dddebff42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1dddebff42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1dddebff4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21a2a8e2cd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21a2a8e2cd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21a2a8e2cd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21a2a8e2cd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21a2a8e2cd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21a2a8e2cd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21a2a8e2cd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21a2a8e2cd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1dddebff42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1dddebff42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21a2a8e2cd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321a2a8e2cd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21a2a8e2cd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21a2a8e2cd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1dddebff42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1dddebff42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21a2a8e2cd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21a2a8e2cd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1dddebff42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1dddebff42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21a2a8e2cd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21a2a8e2cd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21a2a8e2cd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21a2a8e2cd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1dddebff42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1dddebff4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21a2a8e2cd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21a2a8e2cd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21a2a8e2cd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321a2a8e2cd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21a2a8e2cd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321a2a8e2cd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21a2a8e2cd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21a2a8e2cd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21a2a8e2cd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321a2a8e2cd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1dddebff42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1dddebff42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1dddebff4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1dddebff4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1d24a0e579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1d24a0e579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1d24a0e579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31d24a0e579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1d24a0e579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1d24a0e57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1d24a0e579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1d24a0e579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1dddebff42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31dddebff42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1dddebff42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1dddebff42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1dddebff42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1dddebff42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1dddebff42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31dddebff42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355cbbb4a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3355cbbb4a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7" name="Google Shape;17;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500"/>
              <a:buNone/>
              <a:defRPr sz="2520" b="1">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 name="Google Shape;24;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sp>
        <p:nvSpPr>
          <p:cNvPr id="35" name="Google Shape;35;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6" name="Google Shape;36;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4" name="Google Shape;44;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5" name="Google Shape;45;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6" name="Google Shape;46;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7"/>
        <p:cNvGrpSpPr/>
        <p:nvPr/>
      </p:nvGrpSpPr>
      <p:grpSpPr>
        <a:xfrm>
          <a:off x="0" y="0"/>
          <a:ext cx="0" cy="0"/>
          <a:chOff x="0" y="0"/>
          <a:chExt cx="0" cy="0"/>
        </a:xfrm>
      </p:grpSpPr>
      <p:sp>
        <p:nvSpPr>
          <p:cNvPr id="48" name="Google Shape;48;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9" name="Google Shape;49;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0"/>
        <p:cNvGrpSpPr/>
        <p:nvPr/>
      </p:nvGrpSpPr>
      <p:grpSpPr>
        <a:xfrm>
          <a:off x="0" y="0"/>
          <a:ext cx="0" cy="0"/>
          <a:chOff x="0" y="0"/>
          <a:chExt cx="0" cy="0"/>
        </a:xfrm>
      </p:grpSpPr>
      <p:sp>
        <p:nvSpPr>
          <p:cNvPr id="51" name="Google Shape;51;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2" name="Google Shape;52;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3" name="Google Shape;53;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C5E7B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cs"/>
              <a:t>‹#›</a:t>
            </a:fld>
            <a:endParaRPr/>
          </a:p>
        </p:txBody>
      </p:sp>
      <p:sp>
        <p:nvSpPr>
          <p:cNvPr id="9" name="Google Shape;9;p1"/>
          <p:cNvSpPr/>
          <p:nvPr/>
        </p:nvSpPr>
        <p:spPr>
          <a:xfrm>
            <a:off x="0" y="0"/>
            <a:ext cx="9144000" cy="1017600"/>
          </a:xfrm>
          <a:prstGeom prst="rect">
            <a:avLst/>
          </a:prstGeom>
          <a:solidFill>
            <a:srgbClr val="4D734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0" name="Google Shape;10;p1"/>
          <p:cNvGrpSpPr/>
          <p:nvPr/>
        </p:nvGrpSpPr>
        <p:grpSpPr>
          <a:xfrm>
            <a:off x="7898646" y="-106667"/>
            <a:ext cx="1164067" cy="1259135"/>
            <a:chOff x="0" y="-192881"/>
            <a:chExt cx="4300209" cy="4307681"/>
          </a:xfrm>
        </p:grpSpPr>
        <p:grpSp>
          <p:nvGrpSpPr>
            <p:cNvPr id="11" name="Google Shape;11;p1"/>
            <p:cNvGrpSpPr/>
            <p:nvPr/>
          </p:nvGrpSpPr>
          <p:grpSpPr>
            <a:xfrm>
              <a:off x="0" y="-192881"/>
              <a:ext cx="4300209" cy="4307681"/>
              <a:chOff x="0" y="-38100"/>
              <a:chExt cx="849424" cy="850900"/>
            </a:xfrm>
          </p:grpSpPr>
          <p:sp>
            <p:nvSpPr>
              <p:cNvPr id="12" name="Google Shape;12;p1"/>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txBox="1"/>
              <p:nvPr/>
            </p:nvSpPr>
            <p:spPr>
              <a:xfrm>
                <a:off x="0" y="-38100"/>
                <a:ext cx="849300"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rgbClr val="000000"/>
                  </a:solidFill>
                  <a:latin typeface="Calibri"/>
                  <a:ea typeface="Calibri"/>
                  <a:cs typeface="Calibri"/>
                  <a:sym typeface="Calibri"/>
                </a:endParaRPr>
              </a:p>
            </p:txBody>
          </p:sp>
        </p:grpSp>
        <p:sp>
          <p:nvSpPr>
            <p:cNvPr id="14" name="Google Shape;14;p1"/>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13">
                <a:alphaModFix/>
              </a:blip>
              <a:stretch>
                <a:fillRect/>
              </a:stretch>
            </a:blipFill>
            <a:ln>
              <a:noFill/>
            </a:ln>
          </p:spPr>
        </p:sp>
      </p:gr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1.jpg"/><Relationship Id="rId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
        <p:cNvGrpSpPr/>
        <p:nvPr/>
      </p:nvGrpSpPr>
      <p:grpSpPr>
        <a:xfrm>
          <a:off x="0" y="0"/>
          <a:ext cx="0" cy="0"/>
          <a:chOff x="0" y="0"/>
          <a:chExt cx="0" cy="0"/>
        </a:xfrm>
      </p:grpSpPr>
      <p:pic>
        <p:nvPicPr>
          <p:cNvPr id="60" name="Google Shape;60;p13"/>
          <p:cNvPicPr preferRelativeResize="0"/>
          <p:nvPr/>
        </p:nvPicPr>
        <p:blipFill rotWithShape="1">
          <a:blip r:embed="rId3">
            <a:alphaModFix amt="50000"/>
          </a:blip>
          <a:srcRect t="5601" b="17136"/>
          <a:stretch/>
        </p:blipFill>
        <p:spPr>
          <a:xfrm>
            <a:off x="0" y="0"/>
            <a:ext cx="9144000" cy="3706351"/>
          </a:xfrm>
          <a:prstGeom prst="rect">
            <a:avLst/>
          </a:prstGeom>
          <a:noFill/>
          <a:ln>
            <a:noFill/>
          </a:ln>
          <a:effectLst>
            <a:outerShdw blurRad="57150" dist="19050" dir="5400000" algn="bl" rotWithShape="0">
              <a:schemeClr val="lt1">
                <a:alpha val="52999"/>
              </a:schemeClr>
            </a:outerShdw>
          </a:effectLst>
        </p:spPr>
      </p:pic>
      <p:grpSp>
        <p:nvGrpSpPr>
          <p:cNvPr id="61" name="Google Shape;61;p13"/>
          <p:cNvGrpSpPr/>
          <p:nvPr/>
        </p:nvGrpSpPr>
        <p:grpSpPr>
          <a:xfrm>
            <a:off x="0" y="-84974"/>
            <a:ext cx="2242298" cy="792588"/>
            <a:chOff x="0" y="-38100"/>
            <a:chExt cx="1133218" cy="444600"/>
          </a:xfrm>
        </p:grpSpPr>
        <p:sp>
          <p:nvSpPr>
            <p:cNvPr id="62" name="Google Shape;62;p13"/>
            <p:cNvSpPr/>
            <p:nvPr/>
          </p:nvSpPr>
          <p:spPr>
            <a:xfrm>
              <a:off x="0" y="0"/>
              <a:ext cx="1133218" cy="406400"/>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67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3"/>
            <p:cNvSpPr txBox="1"/>
            <p:nvPr/>
          </p:nvSpPr>
          <p:spPr>
            <a:xfrm>
              <a:off x="0" y="-38100"/>
              <a:ext cx="1133100" cy="444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r>
                <a:rPr lang="cs" sz="2600" b="1" dirty="0">
                  <a:solidFill>
                    <a:schemeClr val="lt1"/>
                  </a:solidFill>
                </a:rPr>
                <a:t>Modul 4</a:t>
              </a:r>
              <a:endParaRPr sz="2600" b="1" i="0" u="none" strike="noStrike" cap="none" dirty="0">
                <a:solidFill>
                  <a:schemeClr val="lt1"/>
                </a:solidFill>
              </a:endParaRPr>
            </a:p>
          </p:txBody>
        </p:sp>
      </p:grpSp>
      <p:grpSp>
        <p:nvGrpSpPr>
          <p:cNvPr id="64" name="Google Shape;64;p13"/>
          <p:cNvGrpSpPr/>
          <p:nvPr/>
        </p:nvGrpSpPr>
        <p:grpSpPr>
          <a:xfrm>
            <a:off x="542175" y="3079773"/>
            <a:ext cx="8059631" cy="475316"/>
            <a:chOff x="0" y="-38099"/>
            <a:chExt cx="3021531" cy="320207"/>
          </a:xfrm>
        </p:grpSpPr>
        <p:sp>
          <p:nvSpPr>
            <p:cNvPr id="65" name="Google Shape;65;p13"/>
            <p:cNvSpPr/>
            <p:nvPr/>
          </p:nvSpPr>
          <p:spPr>
            <a:xfrm>
              <a:off x="0" y="0"/>
              <a:ext cx="3021483" cy="282108"/>
            </a:xfrm>
            <a:custGeom>
              <a:avLst/>
              <a:gdLst/>
              <a:ahLst/>
              <a:cxnLst/>
              <a:rect l="l" t="t" r="r" b="b"/>
              <a:pathLst>
                <a:path w="3021483" h="282108" extrusionOk="0">
                  <a:moveTo>
                    <a:pt x="34417" y="0"/>
                  </a:moveTo>
                  <a:lnTo>
                    <a:pt x="2987066" y="0"/>
                  </a:lnTo>
                  <a:cubicBezTo>
                    <a:pt x="2996194" y="0"/>
                    <a:pt x="3004948" y="3626"/>
                    <a:pt x="3011402" y="10080"/>
                  </a:cubicBezTo>
                  <a:cubicBezTo>
                    <a:pt x="3017857" y="16535"/>
                    <a:pt x="3021483" y="25289"/>
                    <a:pt x="3021483" y="34417"/>
                  </a:cubicBezTo>
                  <a:lnTo>
                    <a:pt x="3021483" y="247691"/>
                  </a:lnTo>
                  <a:cubicBezTo>
                    <a:pt x="3021483" y="256819"/>
                    <a:pt x="3017857" y="265573"/>
                    <a:pt x="3011402" y="272028"/>
                  </a:cubicBezTo>
                  <a:cubicBezTo>
                    <a:pt x="3004948" y="278482"/>
                    <a:pt x="2996194" y="282108"/>
                    <a:pt x="2987066" y="282108"/>
                  </a:cubicBezTo>
                  <a:lnTo>
                    <a:pt x="34417" y="282108"/>
                  </a:lnTo>
                  <a:cubicBezTo>
                    <a:pt x="25289" y="282108"/>
                    <a:pt x="16535" y="278482"/>
                    <a:pt x="10080" y="272028"/>
                  </a:cubicBezTo>
                  <a:cubicBezTo>
                    <a:pt x="3626" y="265573"/>
                    <a:pt x="0" y="256819"/>
                    <a:pt x="0" y="247691"/>
                  </a:cubicBezTo>
                  <a:lnTo>
                    <a:pt x="0" y="34417"/>
                  </a:lnTo>
                  <a:cubicBezTo>
                    <a:pt x="0" y="25289"/>
                    <a:pt x="3626" y="16535"/>
                    <a:pt x="10080" y="10080"/>
                  </a:cubicBezTo>
                  <a:cubicBezTo>
                    <a:pt x="16535" y="3626"/>
                    <a:pt x="25289" y="0"/>
                    <a:pt x="34417"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3"/>
            <p:cNvSpPr txBox="1"/>
            <p:nvPr/>
          </p:nvSpPr>
          <p:spPr>
            <a:xfrm>
              <a:off x="48231" y="-38099"/>
              <a:ext cx="2973300" cy="3201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grpSp>
      <p:sp>
        <p:nvSpPr>
          <p:cNvPr id="67" name="Google Shape;67;p13"/>
          <p:cNvSpPr txBox="1"/>
          <p:nvPr/>
        </p:nvSpPr>
        <p:spPr>
          <a:xfrm>
            <a:off x="584275" y="3160050"/>
            <a:ext cx="8059500" cy="47397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cs" sz="2200" b="1" i="0" u="none" strike="noStrike" cap="none" dirty="0">
                <a:solidFill>
                  <a:srgbClr val="FFFFFF"/>
                </a:solidFill>
                <a:latin typeface="Montserrat"/>
                <a:ea typeface="Montserrat"/>
                <a:cs typeface="Montserrat"/>
                <a:sym typeface="Montserrat"/>
              </a:rPr>
              <a:t>Številka projekta: 2023-1-SE01-KA220-VET-000160614</a:t>
            </a:r>
            <a:endParaRPr sz="600" dirty="0"/>
          </a:p>
        </p:txBody>
      </p:sp>
      <p:sp>
        <p:nvSpPr>
          <p:cNvPr id="68" name="Google Shape;68;p13"/>
          <p:cNvSpPr/>
          <p:nvPr/>
        </p:nvSpPr>
        <p:spPr>
          <a:xfrm>
            <a:off x="1158175" y="1116469"/>
            <a:ext cx="6827638" cy="1997456"/>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674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sl-SI" sz="3800" b="1" dirty="0">
                <a:solidFill>
                  <a:schemeClr val="lt1"/>
                </a:solidFill>
              </a:rPr>
              <a:t>VKLJUČEVANJE ŽIVINE</a:t>
            </a:r>
          </a:p>
          <a:p>
            <a:pPr marL="0" lvl="0" indent="0" algn="ctr" rtl="0">
              <a:spcBef>
                <a:spcPts val="0"/>
              </a:spcBef>
              <a:spcAft>
                <a:spcPts val="0"/>
              </a:spcAft>
              <a:buNone/>
            </a:pPr>
            <a:r>
              <a:rPr lang="sl-SI" sz="1200" b="1" dirty="0">
                <a:solidFill>
                  <a:schemeClr val="lt1"/>
                </a:solidFill>
              </a:rPr>
              <a:t>Spoznajte, kako lahko integracija živinoreje s poljščinami izboljša zdravje tal, spodbudi biotsko raznovrstnost in ustvari odporne kmetijske sisteme. Ta priročnik raziskuje koncepte, zgodovino, uporabo in veščine, potrebne za učinkovito izvajanje integracije živinoreje.</a:t>
            </a:r>
            <a:endParaRPr sz="3200" b="1" dirty="0">
              <a:solidFill>
                <a:schemeClr val="lt1"/>
              </a:solidFill>
            </a:endParaRPr>
          </a:p>
        </p:txBody>
      </p:sp>
      <p:grpSp>
        <p:nvGrpSpPr>
          <p:cNvPr id="69" name="Google Shape;69;p13"/>
          <p:cNvGrpSpPr/>
          <p:nvPr/>
        </p:nvGrpSpPr>
        <p:grpSpPr>
          <a:xfrm>
            <a:off x="7424248" y="-151629"/>
            <a:ext cx="1652570" cy="1787688"/>
            <a:chOff x="0" y="-192881"/>
            <a:chExt cx="4300209" cy="4307681"/>
          </a:xfrm>
        </p:grpSpPr>
        <p:grpSp>
          <p:nvGrpSpPr>
            <p:cNvPr id="70" name="Google Shape;70;p13"/>
            <p:cNvGrpSpPr/>
            <p:nvPr/>
          </p:nvGrpSpPr>
          <p:grpSpPr>
            <a:xfrm>
              <a:off x="0" y="-192881"/>
              <a:ext cx="4300209" cy="4307681"/>
              <a:chOff x="0" y="-38100"/>
              <a:chExt cx="849424" cy="850900"/>
            </a:xfrm>
          </p:grpSpPr>
          <p:sp>
            <p:nvSpPr>
              <p:cNvPr id="71" name="Google Shape;71;p13"/>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3"/>
              <p:cNvSpPr txBox="1"/>
              <p:nvPr/>
            </p:nvSpPr>
            <p:spPr>
              <a:xfrm>
                <a:off x="0" y="-38100"/>
                <a:ext cx="849300"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rgbClr val="000000"/>
                  </a:solidFill>
                  <a:latin typeface="Calibri"/>
                  <a:ea typeface="Calibri"/>
                  <a:cs typeface="Calibri"/>
                  <a:sym typeface="Calibri"/>
                </a:endParaRPr>
              </a:p>
            </p:txBody>
          </p:sp>
        </p:grpSp>
        <p:sp>
          <p:nvSpPr>
            <p:cNvPr id="73" name="Google Shape;73;p13"/>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4">
                <a:alphaModFix/>
              </a:blip>
              <a:stretch>
                <a:fillRect/>
              </a:stretch>
            </a:blipFill>
            <a:ln>
              <a:noFill/>
            </a:ln>
          </p:spPr>
        </p:sp>
      </p:grpSp>
      <p:sp>
        <p:nvSpPr>
          <p:cNvPr id="74" name="Google Shape;74;p13"/>
          <p:cNvSpPr txBox="1"/>
          <p:nvPr/>
        </p:nvSpPr>
        <p:spPr>
          <a:xfrm>
            <a:off x="2915950" y="4403925"/>
            <a:ext cx="6086400" cy="246300"/>
          </a:xfrm>
          <a:prstGeom prst="rect">
            <a:avLst/>
          </a:prstGeom>
          <a:noFill/>
          <a:ln>
            <a:noFill/>
          </a:ln>
        </p:spPr>
        <p:txBody>
          <a:bodyPr spcFirstLastPara="1" wrap="square" lIns="91425" tIns="91425" rIns="91425" bIns="91425" anchor="t" anchorCtr="0">
            <a:spAutoFit/>
          </a:bodyPr>
          <a:lstStyle/>
          <a:p>
            <a:pPr marL="0" lvl="0" indent="0" algn="just" rtl="0">
              <a:lnSpc>
                <a:spcPct val="139967"/>
              </a:lnSpc>
              <a:spcBef>
                <a:spcPts val="0"/>
              </a:spcBef>
              <a:spcAft>
                <a:spcPts val="0"/>
              </a:spcAft>
              <a:buNone/>
            </a:pPr>
            <a:endParaRPr sz="400"/>
          </a:p>
        </p:txBody>
      </p:sp>
      <p:pic>
        <p:nvPicPr>
          <p:cNvPr id="75" name="Google Shape;75;p13"/>
          <p:cNvPicPr preferRelativeResize="0"/>
          <p:nvPr/>
        </p:nvPicPr>
        <p:blipFill>
          <a:blip r:embed="rId5">
            <a:alphaModFix/>
          </a:blip>
          <a:stretch>
            <a:fillRect/>
          </a:stretch>
        </p:blipFill>
        <p:spPr>
          <a:xfrm>
            <a:off x="171438" y="3724263"/>
            <a:ext cx="8801100" cy="1419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cs" dirty="0"/>
              <a:t>Učni izidi</a:t>
            </a:r>
            <a:endParaRPr dirty="0"/>
          </a:p>
        </p:txBody>
      </p:sp>
      <p:sp>
        <p:nvSpPr>
          <p:cNvPr id="81" name="Google Shape;8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1200"/>
              </a:spcBef>
              <a:spcAft>
                <a:spcPts val="0"/>
              </a:spcAft>
              <a:buClr>
                <a:schemeClr val="dk1"/>
              </a:buClr>
              <a:buSzPts val="1100"/>
              <a:buFont typeface="Arial"/>
              <a:buNone/>
            </a:pPr>
            <a:r>
              <a:rPr lang="sl-SI" sz="1992" dirty="0"/>
              <a:t>Do konca tega modula bodo udeleženci znali:</a:t>
            </a:r>
          </a:p>
          <a:p>
            <a:pPr marL="342900">
              <a:spcBef>
                <a:spcPts val="1200"/>
              </a:spcBef>
              <a:buSzPts val="1100"/>
            </a:pPr>
            <a:r>
              <a:rPr lang="sl-SI" sz="1992" dirty="0"/>
              <a:t>Pojasniti načela in prednosti vključevanja živine v regenerativno kmetijstvo.</a:t>
            </a:r>
          </a:p>
          <a:p>
            <a:pPr marL="342900">
              <a:spcBef>
                <a:spcPts val="1200"/>
              </a:spcBef>
              <a:buSzPts val="1100"/>
            </a:pPr>
            <a:r>
              <a:rPr lang="sl-SI" sz="1992" dirty="0"/>
              <a:t>Opisati zgodovinske in ekološke temelje, ki podpirajo integrirane kmetijske sisteme.</a:t>
            </a:r>
          </a:p>
          <a:p>
            <a:pPr marL="342900">
              <a:spcBef>
                <a:spcPts val="1200"/>
              </a:spcBef>
              <a:buSzPts val="1100"/>
            </a:pPr>
            <a:r>
              <a:rPr lang="sl-SI" sz="1992" dirty="0"/>
              <a:t>Prepoznati praktične tehnike, kot so kolobarjenje, gozdna paša in večvrstna paša.</a:t>
            </a:r>
          </a:p>
          <a:p>
            <a:pPr marL="342900">
              <a:spcBef>
                <a:spcPts val="1200"/>
              </a:spcBef>
              <a:buSzPts val="1100"/>
            </a:pPr>
            <a:r>
              <a:rPr lang="sl-SI" sz="1992" dirty="0"/>
              <a:t>Opisati strategije za vključevanje živine v kmetijske sisteme za povečanje trajnosti.</a:t>
            </a:r>
          </a:p>
          <a:p>
            <a:pPr marL="342900">
              <a:spcBef>
                <a:spcPts val="1200"/>
              </a:spcBef>
              <a:buSzPts val="1100"/>
            </a:pPr>
            <a:r>
              <a:rPr lang="sl-SI" sz="1992" dirty="0"/>
              <a:t>Razviti veščine za spremljanje, ocenjevanje in optimizacijo praks vključevanja živine.</a:t>
            </a:r>
            <a:endParaRPr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cs" dirty="0"/>
              <a:t>1. </a:t>
            </a:r>
            <a:r>
              <a:rPr lang="sl-SI" dirty="0"/>
              <a:t>P</a:t>
            </a:r>
            <a:r>
              <a:rPr lang="cs" dirty="0"/>
              <a:t>oglavje: </a:t>
            </a:r>
            <a:r>
              <a:rPr lang="sl-SI" dirty="0"/>
              <a:t>Ključni koncepti in definicije</a:t>
            </a:r>
            <a:endParaRPr dirty="0"/>
          </a:p>
        </p:txBody>
      </p:sp>
      <p:sp>
        <p:nvSpPr>
          <p:cNvPr id="87" name="Google Shape;87;p15"/>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lnSpcReduction="10000"/>
          </a:bodyPr>
          <a:lstStyle/>
          <a:p>
            <a:pPr marL="0" lvl="0" indent="0" algn="l" rtl="0">
              <a:spcBef>
                <a:spcPts val="1200"/>
              </a:spcBef>
              <a:spcAft>
                <a:spcPts val="0"/>
              </a:spcAft>
              <a:buNone/>
            </a:pPr>
            <a:r>
              <a:rPr lang="sl-SI" b="1" dirty="0"/>
              <a:t>Integracija živinoreje </a:t>
            </a:r>
            <a:r>
              <a:rPr lang="sl-SI" dirty="0"/>
              <a:t>je temelj regenerativnega kmetijstva, celostnega pristopa h kmetijstvu, ki si prizadeva za obnovitev zdravja tal, izboljšanje biotske raznovrstnosti in ustvarjanje trajnostnih kmetijskih sistemov.</a:t>
            </a:r>
          </a:p>
          <a:p>
            <a:pPr marL="0" lvl="0" indent="0" algn="l" rtl="0">
              <a:spcBef>
                <a:spcPts val="1200"/>
              </a:spcBef>
              <a:spcAft>
                <a:spcPts val="0"/>
              </a:spcAft>
              <a:buNone/>
            </a:pPr>
            <a:r>
              <a:rPr lang="sl-SI" dirty="0"/>
              <a:t>Z združevanjem rastlinskih in živalskih sistemov integracija živinoreje posnema naravne ekosisteme in izkorišča simbiotske odnose med floro in favno.</a:t>
            </a:r>
            <a:endParaRPr dirty="0"/>
          </a:p>
        </p:txBody>
      </p:sp>
      <p:pic>
        <p:nvPicPr>
          <p:cNvPr id="88" name="Google Shape;88;p15"/>
          <p:cNvPicPr preferRelativeResize="0"/>
          <p:nvPr/>
        </p:nvPicPr>
        <p:blipFill rotWithShape="1">
          <a:blip r:embed="rId3">
            <a:alphaModFix/>
          </a:blip>
          <a:srcRect l="4867" r="9140"/>
          <a:stretch/>
        </p:blipFill>
        <p:spPr>
          <a:xfrm>
            <a:off x="4572000" y="1293538"/>
            <a:ext cx="4039824" cy="313428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cs" dirty="0"/>
              <a:t>1. </a:t>
            </a:r>
            <a:r>
              <a:rPr lang="sl-SI" dirty="0"/>
              <a:t>P</a:t>
            </a:r>
            <a:r>
              <a:rPr lang="cs" dirty="0"/>
              <a:t>oglavje: </a:t>
            </a:r>
            <a:r>
              <a:rPr lang="sl-SI" dirty="0"/>
              <a:t>Ključni koncepti in definicije</a:t>
            </a:r>
            <a:endParaRPr dirty="0"/>
          </a:p>
        </p:txBody>
      </p:sp>
      <p:sp>
        <p:nvSpPr>
          <p:cNvPr id="94" name="Google Shape;9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457200" lvl="0" indent="-342900" algn="l" rtl="0">
              <a:spcBef>
                <a:spcPts val="0"/>
              </a:spcBef>
              <a:spcAft>
                <a:spcPts val="0"/>
              </a:spcAft>
              <a:buSzPts val="1800"/>
              <a:buChar char="●"/>
            </a:pPr>
            <a:r>
              <a:rPr lang="sl-SI" b="1" dirty="0"/>
              <a:t>Regenerativno kmetijstvo: </a:t>
            </a:r>
            <a:r>
              <a:rPr lang="sl-SI" dirty="0"/>
              <a:t>Kmetijske prakse, ki obnavljajo zdravje tal, izboljšujejo delovanje ekosistemov in povečujejo biotsko raznovrstnost.</a:t>
            </a:r>
          </a:p>
          <a:p>
            <a:pPr marL="457200" lvl="0" indent="-342900" algn="l" rtl="0">
              <a:spcBef>
                <a:spcPts val="0"/>
              </a:spcBef>
              <a:spcAft>
                <a:spcPts val="0"/>
              </a:spcAft>
              <a:buSzPts val="1800"/>
              <a:buChar char="●"/>
            </a:pPr>
            <a:r>
              <a:rPr lang="sl-SI" b="1" dirty="0"/>
              <a:t>Holistična paša: </a:t>
            </a:r>
            <a:r>
              <a:rPr lang="sl-SI" dirty="0"/>
              <a:t>Upravljanje vzorcev paše živine za spodbujanje okrevanja rastlin, zdravja tal in biotske raznovrstnosti.</a:t>
            </a:r>
          </a:p>
          <a:p>
            <a:pPr marL="457200" lvl="0" indent="-342900" algn="l" rtl="0">
              <a:spcBef>
                <a:spcPts val="0"/>
              </a:spcBef>
              <a:spcAft>
                <a:spcPts val="0"/>
              </a:spcAft>
              <a:buSzPts val="1800"/>
              <a:buChar char="●"/>
            </a:pPr>
            <a:r>
              <a:rPr lang="sl-SI" b="1" dirty="0"/>
              <a:t>Kroženje hranil: </a:t>
            </a:r>
            <a:r>
              <a:rPr lang="sl-SI" dirty="0"/>
              <a:t>Proces, s katerim se hranila prenašajo med rastlinami, živalmi, tlemi in mikroorganizmi.</a:t>
            </a:r>
          </a:p>
          <a:p>
            <a:pPr marL="457200" lvl="0" indent="-342900" algn="l" rtl="0">
              <a:spcBef>
                <a:spcPts val="0"/>
              </a:spcBef>
              <a:spcAft>
                <a:spcPts val="0"/>
              </a:spcAft>
              <a:buSzPts val="1800"/>
              <a:buChar char="●"/>
            </a:pPr>
            <a:r>
              <a:rPr lang="sl-SI" b="1" dirty="0" err="1"/>
              <a:t>Agroekologija</a:t>
            </a:r>
            <a:r>
              <a:rPr lang="sl-SI" b="1" dirty="0"/>
              <a:t>: </a:t>
            </a:r>
            <a:r>
              <a:rPr lang="sl-SI" dirty="0"/>
              <a:t>Študij ekoloških procesov, ki se uporabljajo v kmetijskih sistemih.</a:t>
            </a:r>
          </a:p>
          <a:p>
            <a:pPr marL="457200" lvl="0" indent="-342900" algn="l" rtl="0">
              <a:spcBef>
                <a:spcPts val="0"/>
              </a:spcBef>
              <a:spcAft>
                <a:spcPts val="0"/>
              </a:spcAft>
              <a:buSzPts val="1800"/>
              <a:buChar char="●"/>
            </a:pPr>
            <a:r>
              <a:rPr lang="sl-SI" b="1" dirty="0" err="1"/>
              <a:t>Sekvestracija</a:t>
            </a:r>
            <a:r>
              <a:rPr lang="sl-SI" b="1" dirty="0"/>
              <a:t> ogljika v tleh: </a:t>
            </a:r>
            <a:r>
              <a:rPr lang="sl-SI" dirty="0"/>
              <a:t>Zajemanje in shranjevanje atmosferskega ogljikovega dioksida v tleh za ublažitev podnebnih sprememb.</a:t>
            </a:r>
          </a:p>
          <a:p>
            <a:pPr marL="457200" lvl="0" indent="-342900" algn="l" rtl="0">
              <a:spcBef>
                <a:spcPts val="0"/>
              </a:spcBef>
              <a:spcAft>
                <a:spcPts val="0"/>
              </a:spcAft>
              <a:buSzPts val="1800"/>
              <a:buChar char="●"/>
            </a:pPr>
            <a:r>
              <a:rPr lang="sl-SI" b="1" dirty="0"/>
              <a:t>Vpliv na živali: </a:t>
            </a:r>
            <a:r>
              <a:rPr lang="sl-SI" dirty="0"/>
              <a:t>Vpliv živine na tla in rastlinske sisteme, kot so teptanje, paša in odlaganje hranil.</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cs" dirty="0"/>
              <a:t>1. </a:t>
            </a:r>
            <a:r>
              <a:rPr lang="sl-SI" dirty="0"/>
              <a:t>P</a:t>
            </a:r>
            <a:r>
              <a:rPr lang="cs" dirty="0"/>
              <a:t>oglavje: </a:t>
            </a:r>
            <a:r>
              <a:rPr lang="sl-SI" dirty="0"/>
              <a:t>Ključni koncepti in definicije</a:t>
            </a:r>
            <a:endParaRPr dirty="0"/>
          </a:p>
        </p:txBody>
      </p:sp>
      <p:sp>
        <p:nvSpPr>
          <p:cNvPr id="100" name="Google Shape;100;p17"/>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sl-SI" b="1" dirty="0"/>
              <a:t>Simbioza: </a:t>
            </a:r>
            <a:r>
              <a:rPr lang="sl-SI" dirty="0"/>
              <a:t>Živina in rastline si medsebojno koristijo. Živina gnoji zemljo z gnojem, rastline pa zagotavljajo krmo.</a:t>
            </a:r>
          </a:p>
          <a:p>
            <a:pPr marL="457200" lvl="0" indent="-342900" algn="l" rtl="0">
              <a:spcBef>
                <a:spcPts val="0"/>
              </a:spcBef>
              <a:spcAft>
                <a:spcPts val="0"/>
              </a:spcAft>
              <a:buSzPts val="1800"/>
              <a:buChar char="●"/>
            </a:pPr>
            <a:r>
              <a:rPr lang="sl-SI" b="1" dirty="0"/>
              <a:t>Odpornost: </a:t>
            </a:r>
            <a:r>
              <a:rPr lang="sl-SI" dirty="0"/>
              <a:t>Integrirani sistemi so bolj odporni na </a:t>
            </a:r>
            <a:r>
              <a:rPr lang="sl-SI" dirty="0" err="1"/>
              <a:t>okoljske</a:t>
            </a:r>
            <a:r>
              <a:rPr lang="sl-SI" dirty="0"/>
              <a:t> strese, kot so suša in škodljivci.</a:t>
            </a:r>
          </a:p>
          <a:p>
            <a:pPr marL="457200" lvl="0" indent="-342900" algn="l" rtl="0">
              <a:spcBef>
                <a:spcPts val="0"/>
              </a:spcBef>
              <a:spcAft>
                <a:spcPts val="0"/>
              </a:spcAft>
              <a:buSzPts val="1800"/>
              <a:buChar char="●"/>
            </a:pPr>
            <a:r>
              <a:rPr lang="sl-SI" b="1" dirty="0"/>
              <a:t>Biotska raznovrstnost: </a:t>
            </a:r>
            <a:r>
              <a:rPr lang="sl-SI" dirty="0"/>
              <a:t>Uvajanje živali v kmetijstvo povečuje raznolikost vrst in podpira bolj zdrav ekosistem.</a:t>
            </a:r>
            <a:endParaRPr dirty="0"/>
          </a:p>
        </p:txBody>
      </p:sp>
      <p:pic>
        <p:nvPicPr>
          <p:cNvPr id="101" name="Google Shape;101;p17"/>
          <p:cNvPicPr preferRelativeResize="0"/>
          <p:nvPr/>
        </p:nvPicPr>
        <p:blipFill>
          <a:blip r:embed="rId3">
            <a:alphaModFix/>
          </a:blip>
          <a:stretch>
            <a:fillRect/>
          </a:stretch>
        </p:blipFill>
        <p:spPr>
          <a:xfrm>
            <a:off x="4571999" y="1387475"/>
            <a:ext cx="4419600" cy="2946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dirty="0"/>
              <a:t>2. poglavje: Teoretični temelji</a:t>
            </a:r>
            <a:endParaRPr dirty="0"/>
          </a:p>
        </p:txBody>
      </p:sp>
      <p:sp>
        <p:nvSpPr>
          <p:cNvPr id="107" name="Google Shape;107;p18"/>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1200"/>
              </a:spcBef>
              <a:spcAft>
                <a:spcPts val="0"/>
              </a:spcAft>
              <a:buClr>
                <a:schemeClr val="dk1"/>
              </a:buClr>
              <a:buSzPts val="1100"/>
              <a:buFont typeface="Arial"/>
              <a:buNone/>
            </a:pPr>
            <a:r>
              <a:rPr lang="sl-SI" sz="1650" b="1" dirty="0"/>
              <a:t>Zgodovinski kontekst</a:t>
            </a:r>
          </a:p>
          <a:p>
            <a:pPr marL="285750" indent="-285750">
              <a:spcBef>
                <a:spcPts val="1200"/>
              </a:spcBef>
              <a:buSzPts val="1100"/>
            </a:pPr>
            <a:r>
              <a:rPr lang="sl-SI" sz="1650" dirty="0"/>
              <a:t>V preteklosti so pridelke in živino gojili skupaj.</a:t>
            </a:r>
          </a:p>
          <a:p>
            <a:pPr marL="285750" indent="-285750">
              <a:spcBef>
                <a:spcPts val="1200"/>
              </a:spcBef>
              <a:buSzPts val="1100"/>
            </a:pPr>
            <a:r>
              <a:rPr lang="sl-SI" sz="1650" dirty="0"/>
              <a:t>Živali so zagotavljale meso, mleko, gnoj in zatiranje škodljivcev.</a:t>
            </a:r>
          </a:p>
          <a:p>
            <a:pPr marL="285750" indent="-285750">
              <a:spcBef>
                <a:spcPts val="1200"/>
              </a:spcBef>
              <a:buSzPts val="1100"/>
            </a:pPr>
            <a:r>
              <a:rPr lang="sl-SI" sz="1650" dirty="0"/>
              <a:t>Tradicionalne kmetijske metode so se pogosto zanašale na integrirane sisteme za ohranjanje rodovitnosti tal in uravnoteženje škodljivcev.</a:t>
            </a:r>
          </a:p>
          <a:p>
            <a:pPr marL="285750" indent="-285750">
              <a:spcBef>
                <a:spcPts val="1200"/>
              </a:spcBef>
              <a:buSzPts val="1100"/>
            </a:pPr>
            <a:r>
              <a:rPr lang="sl-SI" sz="1650" dirty="0"/>
              <a:t>20. stoletje je prineslo specializirano kmetijstvo, ki je ločilo živino in pridelke.</a:t>
            </a:r>
            <a:endParaRPr sz="1650" dirty="0"/>
          </a:p>
        </p:txBody>
      </p:sp>
      <p:pic>
        <p:nvPicPr>
          <p:cNvPr id="108" name="Google Shape;108;p18"/>
          <p:cNvPicPr preferRelativeResize="0"/>
          <p:nvPr/>
        </p:nvPicPr>
        <p:blipFill>
          <a:blip r:embed="rId3">
            <a:alphaModFix/>
          </a:blip>
          <a:stretch>
            <a:fillRect/>
          </a:stretch>
        </p:blipFill>
        <p:spPr>
          <a:xfrm>
            <a:off x="4572000" y="1438275"/>
            <a:ext cx="4267200" cy="2844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dirty="0"/>
              <a:t>2. poglavje: Teoretični temelji</a:t>
            </a:r>
            <a:endParaRPr dirty="0"/>
          </a:p>
        </p:txBody>
      </p:sp>
      <p:sp>
        <p:nvSpPr>
          <p:cNvPr id="114" name="Google Shape;114;p19"/>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1200"/>
              </a:spcBef>
              <a:spcAft>
                <a:spcPts val="0"/>
              </a:spcAft>
              <a:buClr>
                <a:schemeClr val="dk1"/>
              </a:buClr>
              <a:buSzPts val="1100"/>
              <a:buFont typeface="Arial"/>
              <a:buNone/>
            </a:pPr>
            <a:r>
              <a:rPr lang="sl-SI" sz="1650" b="1" dirty="0"/>
              <a:t>Zgodovinski kontekst</a:t>
            </a:r>
          </a:p>
          <a:p>
            <a:pPr marL="457200" lvl="0" indent="-333375" algn="l" rtl="0">
              <a:spcBef>
                <a:spcPts val="1200"/>
              </a:spcBef>
              <a:spcAft>
                <a:spcPts val="0"/>
              </a:spcAft>
              <a:buSzPts val="1650"/>
              <a:buChar char="●"/>
            </a:pPr>
            <a:r>
              <a:rPr lang="sl-SI" sz="1650" dirty="0"/>
              <a:t>Specializacija je vodila do monokultur in sintetičnih vložkov.</a:t>
            </a:r>
          </a:p>
          <a:p>
            <a:pPr marL="457200" lvl="0" indent="-333375" algn="l" rtl="0">
              <a:spcBef>
                <a:spcPts val="1200"/>
              </a:spcBef>
              <a:spcAft>
                <a:spcPts val="0"/>
              </a:spcAft>
              <a:buSzPts val="1650"/>
              <a:buChar char="●"/>
            </a:pPr>
            <a:r>
              <a:rPr lang="sl-SI" sz="1650" dirty="0"/>
              <a:t>Ta premik je povzročil degradacijo tal, izgubo biotske raznovrstnosti in večjo odvisnost od kemikalij.</a:t>
            </a:r>
          </a:p>
          <a:p>
            <a:pPr marL="457200" lvl="0" indent="-333375" algn="l" rtl="0">
              <a:spcBef>
                <a:spcPts val="1200"/>
              </a:spcBef>
              <a:spcAft>
                <a:spcPts val="0"/>
              </a:spcAft>
              <a:buSzPts val="1650"/>
              <a:buChar char="●"/>
            </a:pPr>
            <a:r>
              <a:rPr lang="sl-SI" sz="1650" dirty="0"/>
              <a:t>Regenerativno kmetijstvo obnavlja staro sinergijo in združuje tradicionalno znanje s sodobno znanostjo.</a:t>
            </a:r>
          </a:p>
          <a:p>
            <a:pPr marL="457200" lvl="0" indent="-333375" algn="l" rtl="0">
              <a:spcBef>
                <a:spcPts val="1200"/>
              </a:spcBef>
              <a:spcAft>
                <a:spcPts val="0"/>
              </a:spcAft>
              <a:buSzPts val="1650"/>
              <a:buChar char="●"/>
            </a:pPr>
            <a:r>
              <a:rPr lang="sl-SI" sz="1650" dirty="0"/>
              <a:t>Ponovna vključitev živine v kmetijske sisteme rešuje številne sodobne kmetijske izzive.</a:t>
            </a:r>
            <a:endParaRPr sz="1650" dirty="0"/>
          </a:p>
        </p:txBody>
      </p:sp>
      <p:pic>
        <p:nvPicPr>
          <p:cNvPr id="115" name="Google Shape;115;p19"/>
          <p:cNvPicPr preferRelativeResize="0"/>
          <p:nvPr/>
        </p:nvPicPr>
        <p:blipFill rotWithShape="1">
          <a:blip r:embed="rId3">
            <a:alphaModFix/>
          </a:blip>
          <a:srcRect l="39" r="39"/>
          <a:stretch/>
        </p:blipFill>
        <p:spPr>
          <a:xfrm>
            <a:off x="4572000" y="1438275"/>
            <a:ext cx="4267200" cy="2844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dirty="0"/>
              <a:t>2. poglavje: Teoretični temelji</a:t>
            </a:r>
            <a:endParaRPr dirty="0"/>
          </a:p>
        </p:txBody>
      </p:sp>
      <p:sp>
        <p:nvSpPr>
          <p:cNvPr id="121" name="Google Shape;121;p20"/>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1200"/>
              </a:spcBef>
              <a:spcAft>
                <a:spcPts val="0"/>
              </a:spcAft>
              <a:buClr>
                <a:schemeClr val="dk1"/>
              </a:buClr>
              <a:buSzPts val="1100"/>
              <a:buFont typeface="Arial"/>
              <a:buNone/>
            </a:pPr>
            <a:r>
              <a:rPr lang="sl-SI" sz="1650" b="1" dirty="0"/>
              <a:t>Zgodovinski kontekst</a:t>
            </a:r>
          </a:p>
          <a:p>
            <a:pPr marL="457200" lvl="0" indent="-333375" algn="l" rtl="0">
              <a:spcBef>
                <a:spcPts val="1200"/>
              </a:spcBef>
              <a:spcAft>
                <a:spcPts val="0"/>
              </a:spcAft>
              <a:buSzPts val="1650"/>
              <a:buChar char="●"/>
            </a:pPr>
            <a:r>
              <a:rPr lang="sl-SI" sz="1650" dirty="0"/>
              <a:t>Tradicionalna azijska riževa polja so poleg pridelkov uporabljala race in ribe za zatiranje škodljivcev in gnojenje polj.</a:t>
            </a:r>
          </a:p>
          <a:p>
            <a:pPr marL="457200" lvl="0" indent="-333375" algn="l" rtl="0">
              <a:spcBef>
                <a:spcPts val="1200"/>
              </a:spcBef>
              <a:spcAft>
                <a:spcPts val="0"/>
              </a:spcAft>
              <a:buSzPts val="1650"/>
              <a:buChar char="●"/>
            </a:pPr>
            <a:r>
              <a:rPr lang="sl-SI" sz="1650" dirty="0"/>
              <a:t>Domorodne skupnosti so se ukvarjale z </a:t>
            </a:r>
            <a:r>
              <a:rPr lang="sl-SI" sz="1650" dirty="0" err="1"/>
              <a:t>agrogozdarjenjem</a:t>
            </a:r>
            <a:r>
              <a:rPr lang="sl-SI" sz="1650" dirty="0"/>
              <a:t> z integrirano živinorejo, da bi ohranile ekološko ravnovesje.</a:t>
            </a:r>
          </a:p>
          <a:p>
            <a:pPr marL="457200" lvl="0" indent="-333375" algn="l" rtl="0">
              <a:spcBef>
                <a:spcPts val="1200"/>
              </a:spcBef>
              <a:spcAft>
                <a:spcPts val="0"/>
              </a:spcAft>
              <a:buSzPts val="1650"/>
              <a:buChar char="●"/>
            </a:pPr>
            <a:r>
              <a:rPr lang="sl-SI" sz="1650" dirty="0"/>
              <a:t>Nomadski pastirji so, tako kot tisti v Srednji Aziji, trajnostno upravljali obsežna travišča z nadzorovanim premikanjem živine.</a:t>
            </a:r>
            <a:endParaRPr sz="1650" dirty="0"/>
          </a:p>
        </p:txBody>
      </p:sp>
      <p:pic>
        <p:nvPicPr>
          <p:cNvPr id="122" name="Google Shape;122;p20"/>
          <p:cNvPicPr preferRelativeResize="0"/>
          <p:nvPr/>
        </p:nvPicPr>
        <p:blipFill rotWithShape="1">
          <a:blip r:embed="rId3">
            <a:alphaModFix/>
          </a:blip>
          <a:srcRect/>
          <a:stretch/>
        </p:blipFill>
        <p:spPr>
          <a:xfrm>
            <a:off x="4572000" y="1438275"/>
            <a:ext cx="4267200" cy="2844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dirty="0"/>
              <a:t>2. poglavje: Teoretični temelji</a:t>
            </a:r>
            <a:endParaRPr dirty="0"/>
          </a:p>
        </p:txBody>
      </p:sp>
      <p:sp>
        <p:nvSpPr>
          <p:cNvPr id="128" name="Google Shape;128;p21"/>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Clr>
                <a:schemeClr val="dk1"/>
              </a:buClr>
              <a:buSzPts val="1100"/>
              <a:buFont typeface="Arial"/>
              <a:buNone/>
            </a:pPr>
            <a:r>
              <a:rPr lang="sl-SI" sz="1650" b="1" dirty="0"/>
              <a:t>Zgodovinski kontekst</a:t>
            </a:r>
          </a:p>
          <a:p>
            <a:pPr marL="457200" lvl="0" indent="-333375" algn="l" rtl="0">
              <a:spcBef>
                <a:spcPts val="1200"/>
              </a:spcBef>
              <a:spcAft>
                <a:spcPts val="0"/>
              </a:spcAft>
              <a:buSzPts val="1650"/>
              <a:buChar char="●"/>
            </a:pPr>
            <a:r>
              <a:rPr lang="sl-SI" sz="1650" dirty="0"/>
              <a:t>Stari Egipčani so s pomočjo živine teptali semena na poplavljenih poljih, pri čemer so združevali sajenje in gnojenje.</a:t>
            </a:r>
          </a:p>
          <a:p>
            <a:pPr marL="457200" lvl="0" indent="-333375" algn="l" rtl="0">
              <a:spcBef>
                <a:spcPts val="1200"/>
              </a:spcBef>
              <a:spcAft>
                <a:spcPts val="0"/>
              </a:spcAft>
              <a:buSzPts val="1650"/>
              <a:buChar char="●"/>
            </a:pPr>
            <a:r>
              <a:rPr lang="sl-SI" sz="1650" dirty="0"/>
              <a:t>Rimski kmetijski priročniki so poudarjali pomen živalskega gnoja za ohranjanje rodovitnosti tal.</a:t>
            </a:r>
            <a:endParaRPr sz="1650" dirty="0"/>
          </a:p>
        </p:txBody>
      </p:sp>
      <p:pic>
        <p:nvPicPr>
          <p:cNvPr id="129" name="Google Shape;129;p21"/>
          <p:cNvPicPr preferRelativeResize="0"/>
          <p:nvPr/>
        </p:nvPicPr>
        <p:blipFill rotWithShape="1">
          <a:blip r:embed="rId3">
            <a:alphaModFix/>
          </a:blip>
          <a:srcRect l="1446" r="1446"/>
          <a:stretch/>
        </p:blipFill>
        <p:spPr>
          <a:xfrm>
            <a:off x="4572000" y="1438275"/>
            <a:ext cx="4267200" cy="28448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dirty="0"/>
              <a:t>2. poglavje: Teoretični temelji</a:t>
            </a:r>
            <a:endParaRPr dirty="0"/>
          </a:p>
        </p:txBody>
      </p:sp>
      <p:sp>
        <p:nvSpPr>
          <p:cNvPr id="135" name="Google Shape;135;p22"/>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1200"/>
              </a:spcBef>
              <a:spcAft>
                <a:spcPts val="0"/>
              </a:spcAft>
              <a:buClr>
                <a:schemeClr val="dk1"/>
              </a:buClr>
              <a:buSzPts val="1100"/>
              <a:buFont typeface="Arial"/>
              <a:buNone/>
            </a:pPr>
            <a:r>
              <a:rPr lang="sl-SI" sz="1650" b="1" dirty="0"/>
              <a:t>Zgodovinski kontekst</a:t>
            </a:r>
          </a:p>
          <a:p>
            <a:pPr marL="457200" lvl="0" indent="-333375" algn="l" rtl="0">
              <a:spcBef>
                <a:spcPts val="1200"/>
              </a:spcBef>
              <a:spcAft>
                <a:spcPts val="0"/>
              </a:spcAft>
              <a:buSzPts val="1650"/>
              <a:buChar char="●"/>
            </a:pPr>
            <a:r>
              <a:rPr lang="sl-SI" sz="1650" dirty="0"/>
              <a:t>Srednjeveški evropski sistemi so uporabljali kolobarjenje, pri čemer se je živina pasla na neobdelanih zemljiščih, kar je bogatilo tla.</a:t>
            </a:r>
          </a:p>
          <a:p>
            <a:pPr marL="457200" lvl="0" indent="-333375" algn="l" rtl="0">
              <a:spcBef>
                <a:spcPts val="1200"/>
              </a:spcBef>
              <a:spcAft>
                <a:spcPts val="0"/>
              </a:spcAft>
              <a:buSzPts val="1650"/>
              <a:buChar char="●"/>
            </a:pPr>
            <a:r>
              <a:rPr lang="sl-SI" sz="1650" dirty="0"/>
              <a:t>Majhne mešane kmetije v 19. stoletju so bile model krožne rabe virov.</a:t>
            </a:r>
          </a:p>
          <a:p>
            <a:pPr marL="457200" lvl="0" indent="-333375" algn="l" rtl="0">
              <a:spcBef>
                <a:spcPts val="1200"/>
              </a:spcBef>
              <a:spcAft>
                <a:spcPts val="0"/>
              </a:spcAft>
              <a:buSzPts val="1650"/>
              <a:buChar char="●"/>
            </a:pPr>
            <a:r>
              <a:rPr lang="sl-SI" sz="1650" dirty="0"/>
              <a:t>Integracija živine v zgodnjih ameriških kmetijstvih je bila ključnega pomena za trajnost in odpornost.</a:t>
            </a:r>
            <a:endParaRPr sz="1650" dirty="0"/>
          </a:p>
        </p:txBody>
      </p:sp>
      <p:pic>
        <p:nvPicPr>
          <p:cNvPr id="136" name="Google Shape;136;p22"/>
          <p:cNvPicPr preferRelativeResize="0"/>
          <p:nvPr/>
        </p:nvPicPr>
        <p:blipFill rotWithShape="1">
          <a:blip r:embed="rId3">
            <a:alphaModFix/>
          </a:blip>
          <a:srcRect/>
          <a:stretch/>
        </p:blipFill>
        <p:spPr>
          <a:xfrm>
            <a:off x="4572000" y="1438275"/>
            <a:ext cx="4267200" cy="2844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dirty="0"/>
              <a:t>2. poglavje: Teoretični temelji</a:t>
            </a:r>
            <a:endParaRPr dirty="0"/>
          </a:p>
        </p:txBody>
      </p:sp>
      <p:sp>
        <p:nvSpPr>
          <p:cNvPr id="142" name="Google Shape;142;p23"/>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1200"/>
              </a:spcBef>
              <a:spcAft>
                <a:spcPts val="0"/>
              </a:spcAft>
              <a:buNone/>
            </a:pPr>
            <a:r>
              <a:rPr lang="en-US" b="1" dirty="0" err="1"/>
              <a:t>Ekološka</a:t>
            </a:r>
            <a:r>
              <a:rPr lang="en-US" b="1" dirty="0"/>
              <a:t> </a:t>
            </a:r>
            <a:r>
              <a:rPr lang="en-US" b="1" dirty="0" err="1"/>
              <a:t>načela</a:t>
            </a:r>
            <a:endParaRPr lang="en-US" b="1" dirty="0"/>
          </a:p>
          <a:p>
            <a:pPr marL="457200" lvl="0" indent="-334327" algn="l" rtl="0">
              <a:spcBef>
                <a:spcPts val="1200"/>
              </a:spcBef>
              <a:spcAft>
                <a:spcPts val="0"/>
              </a:spcAft>
              <a:buSzPct val="100000"/>
              <a:buChar char="●"/>
            </a:pPr>
            <a:r>
              <a:rPr lang="en-US" b="1" dirty="0" err="1"/>
              <a:t>Raznolikost</a:t>
            </a:r>
            <a:r>
              <a:rPr lang="en-US" b="1" dirty="0"/>
              <a:t> </a:t>
            </a:r>
            <a:r>
              <a:rPr lang="en-US" b="1" dirty="0" err="1"/>
              <a:t>povečuje</a:t>
            </a:r>
            <a:r>
              <a:rPr lang="en-US" b="1" dirty="0"/>
              <a:t> </a:t>
            </a:r>
            <a:r>
              <a:rPr lang="en-US" b="1" dirty="0" err="1"/>
              <a:t>stabilnost</a:t>
            </a:r>
            <a:r>
              <a:rPr lang="en-US" b="1" dirty="0"/>
              <a:t>: </a:t>
            </a:r>
            <a:r>
              <a:rPr lang="en-US" dirty="0" err="1"/>
              <a:t>Mešani</a:t>
            </a:r>
            <a:r>
              <a:rPr lang="en-US" dirty="0"/>
              <a:t> </a:t>
            </a:r>
            <a:r>
              <a:rPr lang="en-US" dirty="0" err="1"/>
              <a:t>sistemi</a:t>
            </a:r>
            <a:r>
              <a:rPr lang="en-US" dirty="0"/>
              <a:t> se </a:t>
            </a:r>
            <a:r>
              <a:rPr lang="en-US" dirty="0" err="1"/>
              <a:t>bolje</a:t>
            </a:r>
            <a:r>
              <a:rPr lang="en-US" dirty="0"/>
              <a:t> </a:t>
            </a:r>
            <a:r>
              <a:rPr lang="en-US" dirty="0" err="1"/>
              <a:t>upirajo</a:t>
            </a:r>
            <a:r>
              <a:rPr lang="en-US" dirty="0"/>
              <a:t> </a:t>
            </a:r>
            <a:r>
              <a:rPr lang="en-US" dirty="0" err="1"/>
              <a:t>škodljivcem</a:t>
            </a:r>
            <a:r>
              <a:rPr lang="en-US" dirty="0"/>
              <a:t> in </a:t>
            </a:r>
            <a:r>
              <a:rPr lang="en-US" dirty="0" err="1"/>
              <a:t>boleznim</a:t>
            </a:r>
            <a:r>
              <a:rPr lang="en-US" dirty="0"/>
              <a:t>.</a:t>
            </a:r>
          </a:p>
          <a:p>
            <a:pPr marL="457200" lvl="0" indent="-334327" algn="l" rtl="0">
              <a:spcBef>
                <a:spcPts val="1200"/>
              </a:spcBef>
              <a:spcAft>
                <a:spcPts val="0"/>
              </a:spcAft>
              <a:buSzPct val="100000"/>
              <a:buChar char="●"/>
            </a:pPr>
            <a:r>
              <a:rPr lang="en-US" b="1" dirty="0" err="1"/>
              <a:t>Pretok</a:t>
            </a:r>
            <a:r>
              <a:rPr lang="en-US" b="1" dirty="0"/>
              <a:t> </a:t>
            </a:r>
            <a:r>
              <a:rPr lang="en-US" b="1" dirty="0" err="1"/>
              <a:t>energije</a:t>
            </a:r>
            <a:r>
              <a:rPr lang="en-US" b="1" dirty="0"/>
              <a:t>: </a:t>
            </a:r>
            <a:r>
              <a:rPr lang="en-US" dirty="0" err="1"/>
              <a:t>Pašne</a:t>
            </a:r>
            <a:r>
              <a:rPr lang="en-US" dirty="0"/>
              <a:t> </a:t>
            </a:r>
            <a:r>
              <a:rPr lang="en-US" dirty="0" err="1"/>
              <a:t>živali</a:t>
            </a:r>
            <a:r>
              <a:rPr lang="en-US" dirty="0"/>
              <a:t> </a:t>
            </a:r>
            <a:r>
              <a:rPr lang="en-US" dirty="0" err="1"/>
              <a:t>rastline</a:t>
            </a:r>
            <a:r>
              <a:rPr lang="en-US" dirty="0"/>
              <a:t> </a:t>
            </a:r>
            <a:r>
              <a:rPr lang="en-US" dirty="0" err="1"/>
              <a:t>spreminjajo</a:t>
            </a:r>
            <a:r>
              <a:rPr lang="en-US" dirty="0"/>
              <a:t> v </a:t>
            </a:r>
            <a:r>
              <a:rPr lang="en-US" dirty="0" err="1"/>
              <a:t>gnoj</a:t>
            </a:r>
            <a:r>
              <a:rPr lang="en-US" dirty="0"/>
              <a:t>, </a:t>
            </a:r>
            <a:r>
              <a:rPr lang="en-US" dirty="0" err="1"/>
              <a:t>kar</a:t>
            </a:r>
            <a:r>
              <a:rPr lang="en-US" dirty="0"/>
              <a:t> </a:t>
            </a:r>
            <a:r>
              <a:rPr lang="en-US" dirty="0" err="1"/>
              <a:t>bogati</a:t>
            </a:r>
            <a:r>
              <a:rPr lang="en-US" dirty="0"/>
              <a:t> </a:t>
            </a:r>
            <a:r>
              <a:rPr lang="en-US" dirty="0" err="1"/>
              <a:t>tla</a:t>
            </a:r>
            <a:r>
              <a:rPr lang="en-US" dirty="0"/>
              <a:t>.</a:t>
            </a:r>
          </a:p>
          <a:p>
            <a:pPr marL="457200" lvl="0" indent="-334327" algn="l" rtl="0">
              <a:spcBef>
                <a:spcPts val="1200"/>
              </a:spcBef>
              <a:spcAft>
                <a:spcPts val="0"/>
              </a:spcAft>
              <a:buSzPct val="100000"/>
              <a:buChar char="●"/>
            </a:pPr>
            <a:r>
              <a:rPr lang="en-US" b="1" dirty="0" err="1"/>
              <a:t>Povratne</a:t>
            </a:r>
            <a:r>
              <a:rPr lang="en-US" b="1" dirty="0"/>
              <a:t> </a:t>
            </a:r>
            <a:r>
              <a:rPr lang="en-US" b="1" dirty="0" err="1"/>
              <a:t>zanke</a:t>
            </a:r>
            <a:r>
              <a:rPr lang="en-US" b="1" dirty="0"/>
              <a:t>: </a:t>
            </a:r>
            <a:r>
              <a:rPr lang="en-US" dirty="0"/>
              <a:t>Dobra </a:t>
            </a:r>
            <a:r>
              <a:rPr lang="en-US" dirty="0" err="1"/>
              <a:t>paša</a:t>
            </a:r>
            <a:r>
              <a:rPr lang="en-US" dirty="0"/>
              <a:t> </a:t>
            </a:r>
            <a:r>
              <a:rPr lang="en-US" dirty="0" err="1"/>
              <a:t>spodbuja</a:t>
            </a:r>
            <a:r>
              <a:rPr lang="en-US" dirty="0"/>
              <a:t> </a:t>
            </a:r>
            <a:r>
              <a:rPr lang="en-US" dirty="0" err="1"/>
              <a:t>rast</a:t>
            </a:r>
            <a:r>
              <a:rPr lang="en-US" dirty="0"/>
              <a:t> </a:t>
            </a:r>
            <a:r>
              <a:rPr lang="en-US" dirty="0" err="1"/>
              <a:t>rastlin</a:t>
            </a:r>
            <a:r>
              <a:rPr lang="en-US" dirty="0"/>
              <a:t>, </a:t>
            </a:r>
            <a:r>
              <a:rPr lang="en-US" dirty="0" err="1"/>
              <a:t>kar</a:t>
            </a:r>
            <a:r>
              <a:rPr lang="en-US" dirty="0"/>
              <a:t> </a:t>
            </a:r>
            <a:r>
              <a:rPr lang="en-US" dirty="0" err="1"/>
              <a:t>podpira</a:t>
            </a:r>
            <a:r>
              <a:rPr lang="en-US" dirty="0"/>
              <a:t> </a:t>
            </a:r>
            <a:r>
              <a:rPr lang="en-US" dirty="0" err="1"/>
              <a:t>več</a:t>
            </a:r>
            <a:r>
              <a:rPr lang="en-US" dirty="0"/>
              <a:t> </a:t>
            </a:r>
            <a:r>
              <a:rPr lang="en-US" dirty="0" err="1"/>
              <a:t>paše</a:t>
            </a:r>
            <a:r>
              <a:rPr lang="en-US" dirty="0"/>
              <a:t>.</a:t>
            </a:r>
          </a:p>
          <a:p>
            <a:pPr marL="457200" lvl="0" indent="-334327" algn="l" rtl="0">
              <a:spcBef>
                <a:spcPts val="1200"/>
              </a:spcBef>
              <a:spcAft>
                <a:spcPts val="0"/>
              </a:spcAft>
              <a:buSzPct val="100000"/>
              <a:buChar char="●"/>
            </a:pPr>
            <a:r>
              <a:rPr lang="en-US" b="1" dirty="0" err="1"/>
              <a:t>Naravni</a:t>
            </a:r>
            <a:r>
              <a:rPr lang="en-US" b="1" dirty="0"/>
              <a:t> </a:t>
            </a:r>
            <a:r>
              <a:rPr lang="en-US" b="1" dirty="0" err="1"/>
              <a:t>cikli</a:t>
            </a:r>
            <a:r>
              <a:rPr lang="en-US" b="1" dirty="0"/>
              <a:t>: </a:t>
            </a:r>
            <a:r>
              <a:rPr lang="en-US" dirty="0" err="1"/>
              <a:t>Posnemajo</a:t>
            </a:r>
            <a:r>
              <a:rPr lang="en-US" dirty="0"/>
              <a:t> </a:t>
            </a:r>
            <a:r>
              <a:rPr lang="en-US" dirty="0" err="1"/>
              <a:t>naravo</a:t>
            </a:r>
            <a:r>
              <a:rPr lang="en-US" dirty="0"/>
              <a:t>, </a:t>
            </a:r>
            <a:r>
              <a:rPr lang="en-US" dirty="0" err="1"/>
              <a:t>reciklirajo</a:t>
            </a:r>
            <a:r>
              <a:rPr lang="en-US" dirty="0"/>
              <a:t> </a:t>
            </a:r>
            <a:r>
              <a:rPr lang="en-US" dirty="0" err="1"/>
              <a:t>hranila</a:t>
            </a:r>
            <a:r>
              <a:rPr lang="en-US" dirty="0"/>
              <a:t> in </a:t>
            </a:r>
            <a:r>
              <a:rPr lang="en-US" dirty="0" err="1"/>
              <a:t>regenerirajo</a:t>
            </a:r>
            <a:r>
              <a:rPr lang="en-US" dirty="0"/>
              <a:t> </a:t>
            </a:r>
            <a:r>
              <a:rPr lang="en-US" dirty="0" err="1"/>
              <a:t>tla</a:t>
            </a:r>
            <a:r>
              <a:rPr lang="en-US" dirty="0"/>
              <a:t>.</a:t>
            </a:r>
            <a:endParaRPr dirty="0"/>
          </a:p>
        </p:txBody>
      </p:sp>
      <p:pic>
        <p:nvPicPr>
          <p:cNvPr id="143" name="Google Shape;143;p23"/>
          <p:cNvPicPr preferRelativeResize="0"/>
          <p:nvPr/>
        </p:nvPicPr>
        <p:blipFill>
          <a:blip r:embed="rId3">
            <a:alphaModFix/>
          </a:blip>
          <a:stretch>
            <a:fillRect/>
          </a:stretch>
        </p:blipFill>
        <p:spPr>
          <a:xfrm>
            <a:off x="4572000" y="1387475"/>
            <a:ext cx="4419600" cy="2946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dirty="0"/>
              <a:t>2. poglavje: Teoretični temelji</a:t>
            </a:r>
            <a:endParaRPr dirty="0"/>
          </a:p>
        </p:txBody>
      </p:sp>
      <p:sp>
        <p:nvSpPr>
          <p:cNvPr id="149" name="Google Shape;149;p24"/>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1200"/>
              </a:spcBef>
              <a:spcAft>
                <a:spcPts val="0"/>
              </a:spcAft>
              <a:buNone/>
            </a:pPr>
            <a:r>
              <a:rPr lang="sl-SI" b="1" dirty="0"/>
              <a:t>Ekološka načela</a:t>
            </a:r>
            <a:endParaRPr b="1" dirty="0"/>
          </a:p>
          <a:p>
            <a:pPr marL="457200" lvl="0" indent="-342900" algn="l" rtl="0">
              <a:spcBef>
                <a:spcPts val="1200"/>
              </a:spcBef>
              <a:spcAft>
                <a:spcPts val="0"/>
              </a:spcAft>
              <a:buSzPts val="1800"/>
              <a:buChar char="●"/>
            </a:pPr>
            <a:r>
              <a:rPr lang="sl-SI" b="1" dirty="0"/>
              <a:t>Ekosistemske storitve: </a:t>
            </a:r>
            <a:r>
              <a:rPr lang="sl-SI" dirty="0"/>
              <a:t>Integrirani sistemi podpirajo opraševanje, uravnavanje vode in stabilizacijo tal.</a:t>
            </a:r>
          </a:p>
          <a:p>
            <a:pPr marL="457200" lvl="0" indent="-342900" algn="l" rtl="0">
              <a:spcBef>
                <a:spcPts val="1200"/>
              </a:spcBef>
              <a:spcAft>
                <a:spcPts val="0"/>
              </a:spcAft>
              <a:buSzPts val="1800"/>
              <a:buChar char="●"/>
            </a:pPr>
            <a:r>
              <a:rPr lang="sl-SI" b="1" dirty="0" err="1"/>
              <a:t>Sekvestracija</a:t>
            </a:r>
            <a:r>
              <a:rPr lang="sl-SI" b="1" dirty="0"/>
              <a:t> ogljika: </a:t>
            </a:r>
            <a:r>
              <a:rPr lang="sl-SI" dirty="0"/>
              <a:t>Paša živine na raznolikih pašnikih povečuje shranjevanje ogljika v tleh.</a:t>
            </a:r>
          </a:p>
          <a:p>
            <a:pPr marL="457200" lvl="0" indent="-342900" algn="l" rtl="0">
              <a:spcBef>
                <a:spcPts val="1200"/>
              </a:spcBef>
              <a:spcAft>
                <a:spcPts val="0"/>
              </a:spcAft>
              <a:buSzPts val="1800"/>
              <a:buChar char="●"/>
            </a:pPr>
            <a:r>
              <a:rPr lang="sl-SI" b="1" dirty="0"/>
              <a:t>Mikrobno zdravje tal: </a:t>
            </a:r>
            <a:r>
              <a:rPr lang="sl-SI" dirty="0"/>
              <a:t>Pašni vzorci spodbujajo raznolike mikrobne združbe in izboljšujejo funkcije tal.</a:t>
            </a:r>
            <a:endParaRPr dirty="0"/>
          </a:p>
        </p:txBody>
      </p:sp>
      <p:pic>
        <p:nvPicPr>
          <p:cNvPr id="150" name="Google Shape;150;p24"/>
          <p:cNvPicPr preferRelativeResize="0"/>
          <p:nvPr/>
        </p:nvPicPr>
        <p:blipFill rotWithShape="1">
          <a:blip r:embed="rId3">
            <a:alphaModFix/>
          </a:blip>
          <a:srcRect/>
          <a:stretch/>
        </p:blipFill>
        <p:spPr>
          <a:xfrm>
            <a:off x="4572000" y="1387475"/>
            <a:ext cx="4419600" cy="2946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dirty="0"/>
              <a:t>2. poglavje: Teoretični temelji</a:t>
            </a:r>
            <a:endParaRPr dirty="0"/>
          </a:p>
        </p:txBody>
      </p:sp>
      <p:sp>
        <p:nvSpPr>
          <p:cNvPr id="156" name="Google Shape;156;p25"/>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70000" lnSpcReduction="20000"/>
          </a:bodyPr>
          <a:lstStyle/>
          <a:p>
            <a:pPr marL="0" lvl="0" indent="0" algn="l" rtl="0">
              <a:spcBef>
                <a:spcPts val="1200"/>
              </a:spcBef>
              <a:spcAft>
                <a:spcPts val="0"/>
              </a:spcAft>
              <a:buNone/>
            </a:pPr>
            <a:r>
              <a:rPr lang="sl-SI" b="1" dirty="0"/>
              <a:t>Ekološka načela</a:t>
            </a:r>
            <a:endParaRPr b="1" dirty="0"/>
          </a:p>
          <a:p>
            <a:pPr marL="457200" lvl="0" indent="-325755" algn="l" rtl="0">
              <a:spcBef>
                <a:spcPts val="1200"/>
              </a:spcBef>
              <a:spcAft>
                <a:spcPts val="0"/>
              </a:spcAft>
              <a:buSzPct val="100000"/>
              <a:buChar char="●"/>
            </a:pPr>
            <a:r>
              <a:rPr lang="en-US" b="1" dirty="0" err="1"/>
              <a:t>Regulacija</a:t>
            </a:r>
            <a:r>
              <a:rPr lang="en-US" b="1" dirty="0"/>
              <a:t> </a:t>
            </a:r>
            <a:r>
              <a:rPr lang="en-US" b="1" dirty="0" err="1"/>
              <a:t>vodnega</a:t>
            </a:r>
            <a:r>
              <a:rPr lang="en-US" b="1" dirty="0"/>
              <a:t> </a:t>
            </a:r>
            <a:r>
              <a:rPr lang="en-US" b="1" dirty="0" err="1"/>
              <a:t>cikla</a:t>
            </a:r>
            <a:r>
              <a:rPr lang="en-US" b="1" dirty="0"/>
              <a:t>: </a:t>
            </a:r>
            <a:r>
              <a:rPr lang="en-US" dirty="0" err="1"/>
              <a:t>Pašna</a:t>
            </a:r>
            <a:r>
              <a:rPr lang="en-US" dirty="0"/>
              <a:t> </a:t>
            </a:r>
            <a:r>
              <a:rPr lang="en-US" dirty="0" err="1"/>
              <a:t>območja</a:t>
            </a:r>
            <a:r>
              <a:rPr lang="en-US" dirty="0"/>
              <a:t> </a:t>
            </a:r>
            <a:r>
              <a:rPr lang="en-US" dirty="0" err="1"/>
              <a:t>izboljšajo</a:t>
            </a:r>
            <a:r>
              <a:rPr lang="en-US" dirty="0"/>
              <a:t> </a:t>
            </a:r>
            <a:r>
              <a:rPr lang="en-US" dirty="0" err="1"/>
              <a:t>infiltracijo</a:t>
            </a:r>
            <a:r>
              <a:rPr lang="en-US" dirty="0"/>
              <a:t> in </a:t>
            </a:r>
            <a:r>
              <a:rPr lang="en-US" dirty="0" err="1"/>
              <a:t>zadrževanje</a:t>
            </a:r>
            <a:r>
              <a:rPr lang="en-US" dirty="0"/>
              <a:t> </a:t>
            </a:r>
            <a:r>
              <a:rPr lang="en-US" dirty="0" err="1"/>
              <a:t>vode</a:t>
            </a:r>
            <a:r>
              <a:rPr lang="en-US" dirty="0"/>
              <a:t> v </a:t>
            </a:r>
            <a:r>
              <a:rPr lang="en-US" dirty="0" err="1"/>
              <a:t>primerjavi</a:t>
            </a:r>
            <a:r>
              <a:rPr lang="en-US" dirty="0"/>
              <a:t> z </a:t>
            </a:r>
            <a:r>
              <a:rPr lang="en-US" dirty="0" err="1"/>
              <a:t>golimi</a:t>
            </a:r>
            <a:r>
              <a:rPr lang="en-US" dirty="0"/>
              <a:t> </a:t>
            </a:r>
            <a:r>
              <a:rPr lang="en-US" dirty="0" err="1"/>
              <a:t>tlemi</a:t>
            </a:r>
            <a:r>
              <a:rPr lang="en-US" dirty="0"/>
              <a:t>.</a:t>
            </a:r>
          </a:p>
          <a:p>
            <a:pPr marL="457200" lvl="0" indent="-325755" algn="l" rtl="0">
              <a:spcBef>
                <a:spcPts val="1200"/>
              </a:spcBef>
              <a:spcAft>
                <a:spcPts val="0"/>
              </a:spcAft>
              <a:buSzPct val="100000"/>
              <a:buChar char="●"/>
            </a:pPr>
            <a:r>
              <a:rPr lang="en-US" b="1" dirty="0" err="1"/>
              <a:t>Ustvarjanje</a:t>
            </a:r>
            <a:r>
              <a:rPr lang="en-US" b="1" dirty="0"/>
              <a:t> </a:t>
            </a:r>
            <a:r>
              <a:rPr lang="en-US" b="1" dirty="0" err="1"/>
              <a:t>habitatov</a:t>
            </a:r>
            <a:r>
              <a:rPr lang="en-US" b="1" dirty="0"/>
              <a:t>: </a:t>
            </a:r>
            <a:r>
              <a:rPr lang="en-US" dirty="0" err="1"/>
              <a:t>Integracija</a:t>
            </a:r>
            <a:r>
              <a:rPr lang="en-US" dirty="0"/>
              <a:t> </a:t>
            </a:r>
            <a:r>
              <a:rPr lang="en-US" dirty="0" err="1"/>
              <a:t>živine</a:t>
            </a:r>
            <a:r>
              <a:rPr lang="en-US" dirty="0"/>
              <a:t> </a:t>
            </a:r>
            <a:r>
              <a:rPr lang="en-US" dirty="0" err="1"/>
              <a:t>podpira</a:t>
            </a:r>
            <a:r>
              <a:rPr lang="en-US" dirty="0"/>
              <a:t> </a:t>
            </a:r>
            <a:r>
              <a:rPr lang="en-US" dirty="0" err="1"/>
              <a:t>gnezdišča</a:t>
            </a:r>
            <a:r>
              <a:rPr lang="en-US" dirty="0"/>
              <a:t> in </a:t>
            </a:r>
            <a:r>
              <a:rPr lang="en-US" dirty="0" err="1"/>
              <a:t>pašo</a:t>
            </a:r>
            <a:r>
              <a:rPr lang="en-US" dirty="0"/>
              <a:t> za </a:t>
            </a:r>
            <a:r>
              <a:rPr lang="en-US" dirty="0" err="1"/>
              <a:t>prostoživeče</a:t>
            </a:r>
            <a:r>
              <a:rPr lang="en-US" dirty="0"/>
              <a:t> </a:t>
            </a:r>
            <a:r>
              <a:rPr lang="en-US" dirty="0" err="1"/>
              <a:t>živali</a:t>
            </a:r>
            <a:r>
              <a:rPr lang="en-US" dirty="0"/>
              <a:t>.</a:t>
            </a:r>
          </a:p>
          <a:p>
            <a:pPr marL="457200" lvl="0" indent="-325755" algn="l" rtl="0">
              <a:spcBef>
                <a:spcPts val="1200"/>
              </a:spcBef>
              <a:spcAft>
                <a:spcPts val="0"/>
              </a:spcAft>
              <a:buSzPct val="100000"/>
              <a:buChar char="●"/>
            </a:pPr>
            <a:r>
              <a:rPr lang="en-US" b="1" dirty="0" err="1"/>
              <a:t>Podpora</a:t>
            </a:r>
            <a:r>
              <a:rPr lang="en-US" b="1" dirty="0"/>
              <a:t> </a:t>
            </a:r>
            <a:r>
              <a:rPr lang="en-US" b="1" dirty="0" err="1"/>
              <a:t>opraševalcem</a:t>
            </a:r>
            <a:r>
              <a:rPr lang="en-US" b="1" dirty="0"/>
              <a:t>: </a:t>
            </a:r>
            <a:r>
              <a:rPr lang="en-US" dirty="0" err="1"/>
              <a:t>Raznolike</a:t>
            </a:r>
            <a:r>
              <a:rPr lang="en-US" dirty="0"/>
              <a:t> </a:t>
            </a:r>
            <a:r>
              <a:rPr lang="en-US" dirty="0" err="1"/>
              <a:t>pašne</a:t>
            </a:r>
            <a:r>
              <a:rPr lang="en-US" dirty="0"/>
              <a:t> </a:t>
            </a:r>
            <a:r>
              <a:rPr lang="en-US" dirty="0" err="1"/>
              <a:t>rastline</a:t>
            </a:r>
            <a:r>
              <a:rPr lang="en-US" dirty="0"/>
              <a:t> in </a:t>
            </a:r>
            <a:r>
              <a:rPr lang="en-US" dirty="0" err="1"/>
              <a:t>robni</a:t>
            </a:r>
            <a:r>
              <a:rPr lang="en-US" dirty="0"/>
              <a:t> </a:t>
            </a:r>
            <a:r>
              <a:rPr lang="en-US" dirty="0" err="1"/>
              <a:t>habitati</a:t>
            </a:r>
            <a:r>
              <a:rPr lang="en-US" dirty="0"/>
              <a:t> </a:t>
            </a:r>
            <a:r>
              <a:rPr lang="en-US" dirty="0" err="1"/>
              <a:t>privabljajo</a:t>
            </a:r>
            <a:r>
              <a:rPr lang="en-US" dirty="0"/>
              <a:t> in </a:t>
            </a:r>
            <a:r>
              <a:rPr lang="en-US" dirty="0" err="1"/>
              <a:t>ohranjajo</a:t>
            </a:r>
            <a:r>
              <a:rPr lang="en-US" dirty="0"/>
              <a:t> </a:t>
            </a:r>
            <a:r>
              <a:rPr lang="en-US" dirty="0" err="1"/>
              <a:t>opraševalce</a:t>
            </a:r>
            <a:r>
              <a:rPr lang="en-US" dirty="0"/>
              <a:t>.</a:t>
            </a:r>
          </a:p>
          <a:p>
            <a:pPr marL="457200" lvl="0" indent="-325755" algn="l" rtl="0">
              <a:spcBef>
                <a:spcPts val="1200"/>
              </a:spcBef>
              <a:spcAft>
                <a:spcPts val="0"/>
              </a:spcAft>
              <a:buSzPct val="100000"/>
              <a:buChar char="●"/>
            </a:pPr>
            <a:r>
              <a:rPr lang="en-US" b="1" dirty="0" err="1"/>
              <a:t>Zmanjšana</a:t>
            </a:r>
            <a:r>
              <a:rPr lang="en-US" b="1" dirty="0"/>
              <a:t> </a:t>
            </a:r>
            <a:r>
              <a:rPr lang="en-US" b="1" dirty="0" err="1"/>
              <a:t>erozija</a:t>
            </a:r>
            <a:r>
              <a:rPr lang="en-US" b="1" dirty="0"/>
              <a:t>: </a:t>
            </a:r>
            <a:r>
              <a:rPr lang="en-US" dirty="0" err="1"/>
              <a:t>Pokritost</a:t>
            </a:r>
            <a:r>
              <a:rPr lang="en-US" dirty="0"/>
              <a:t>, ki jo </a:t>
            </a:r>
            <a:r>
              <a:rPr lang="en-US" dirty="0" err="1"/>
              <a:t>zagotavljajo</a:t>
            </a:r>
            <a:r>
              <a:rPr lang="en-US" dirty="0"/>
              <a:t> </a:t>
            </a:r>
            <a:r>
              <a:rPr lang="en-US" dirty="0" err="1"/>
              <a:t>mešani</a:t>
            </a:r>
            <a:r>
              <a:rPr lang="en-US" dirty="0"/>
              <a:t> </a:t>
            </a:r>
            <a:r>
              <a:rPr lang="en-US" dirty="0" err="1"/>
              <a:t>sistemi</a:t>
            </a:r>
            <a:r>
              <a:rPr lang="en-US" dirty="0"/>
              <a:t>, </a:t>
            </a:r>
            <a:r>
              <a:rPr lang="en-US" dirty="0" err="1"/>
              <a:t>ščiti</a:t>
            </a:r>
            <a:r>
              <a:rPr lang="en-US" dirty="0"/>
              <a:t> </a:t>
            </a:r>
            <a:r>
              <a:rPr lang="en-US" dirty="0" err="1"/>
              <a:t>tla</a:t>
            </a:r>
            <a:r>
              <a:rPr lang="en-US" dirty="0"/>
              <a:t> pred </a:t>
            </a:r>
            <a:r>
              <a:rPr lang="en-US" dirty="0" err="1"/>
              <a:t>vetrno</a:t>
            </a:r>
            <a:r>
              <a:rPr lang="en-US" dirty="0"/>
              <a:t> in </a:t>
            </a:r>
            <a:r>
              <a:rPr lang="en-US" dirty="0" err="1"/>
              <a:t>vodno</a:t>
            </a:r>
            <a:r>
              <a:rPr lang="en-US" dirty="0"/>
              <a:t> </a:t>
            </a:r>
            <a:r>
              <a:rPr lang="en-US" dirty="0" err="1"/>
              <a:t>erozijo</a:t>
            </a:r>
            <a:r>
              <a:rPr lang="en-US" dirty="0"/>
              <a:t>.</a:t>
            </a:r>
          </a:p>
        </p:txBody>
      </p:sp>
      <p:pic>
        <p:nvPicPr>
          <p:cNvPr id="157" name="Google Shape;157;p25"/>
          <p:cNvPicPr preferRelativeResize="0"/>
          <p:nvPr/>
        </p:nvPicPr>
        <p:blipFill rotWithShape="1">
          <a:blip r:embed="rId3">
            <a:alphaModFix/>
          </a:blip>
          <a:srcRect t="5618" b="5618"/>
          <a:stretch/>
        </p:blipFill>
        <p:spPr>
          <a:xfrm>
            <a:off x="4572000" y="1387475"/>
            <a:ext cx="4419600" cy="29463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dirty="0"/>
              <a:t>3. poglavje: Uporaba v regenerativnem kmetijstvu</a:t>
            </a:r>
            <a:endParaRPr dirty="0"/>
          </a:p>
        </p:txBody>
      </p:sp>
      <p:sp>
        <p:nvSpPr>
          <p:cNvPr id="163" name="Google Shape;163;p26"/>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1200"/>
              </a:spcBef>
              <a:spcAft>
                <a:spcPts val="0"/>
              </a:spcAft>
              <a:buClr>
                <a:schemeClr val="dk1"/>
              </a:buClr>
              <a:buSzPts val="605"/>
              <a:buFont typeface="Arial"/>
              <a:buNone/>
            </a:pPr>
            <a:r>
              <a:rPr lang="en-US" sz="1514" b="1" dirty="0" err="1"/>
              <a:t>Praktične</a:t>
            </a:r>
            <a:r>
              <a:rPr lang="en-US" sz="1514" b="1" dirty="0"/>
              <a:t> </a:t>
            </a:r>
            <a:r>
              <a:rPr lang="en-US" sz="1514" b="1" dirty="0" err="1"/>
              <a:t>tehnike</a:t>
            </a:r>
            <a:r>
              <a:rPr lang="en-US" sz="1514" b="1" dirty="0"/>
              <a:t> in </a:t>
            </a:r>
            <a:r>
              <a:rPr lang="en-US" sz="1514" b="1" dirty="0" err="1"/>
              <a:t>prakse</a:t>
            </a:r>
            <a:endParaRPr lang="en-US" sz="1514" b="1" dirty="0"/>
          </a:p>
          <a:p>
            <a:pPr marL="457200" lvl="0" indent="-331320" algn="l" rtl="0">
              <a:spcBef>
                <a:spcPts val="1200"/>
              </a:spcBef>
              <a:spcAft>
                <a:spcPts val="0"/>
              </a:spcAft>
              <a:buSzPts val="1618"/>
              <a:buChar char="●"/>
            </a:pPr>
            <a:r>
              <a:rPr lang="en-US" sz="1617" b="1" dirty="0" err="1"/>
              <a:t>Paša</a:t>
            </a:r>
            <a:r>
              <a:rPr lang="en-US" sz="1617" b="1" dirty="0"/>
              <a:t> po </a:t>
            </a:r>
            <a:r>
              <a:rPr lang="en-US" sz="1617" b="1" dirty="0" err="1"/>
              <a:t>vrsti</a:t>
            </a:r>
            <a:r>
              <a:rPr lang="en-US" sz="1617" b="1" dirty="0"/>
              <a:t>: </a:t>
            </a:r>
            <a:r>
              <a:rPr lang="en-US" sz="1617" dirty="0" err="1"/>
              <a:t>Živino</a:t>
            </a:r>
            <a:r>
              <a:rPr lang="en-US" sz="1617" dirty="0"/>
              <a:t> se med </a:t>
            </a:r>
            <a:r>
              <a:rPr lang="en-US" sz="1617" dirty="0" err="1"/>
              <a:t>pašniki</a:t>
            </a:r>
            <a:r>
              <a:rPr lang="en-US" sz="1617" dirty="0"/>
              <a:t> </a:t>
            </a:r>
            <a:r>
              <a:rPr lang="en-US" sz="1617" dirty="0" err="1"/>
              <a:t>premika</a:t>
            </a:r>
            <a:r>
              <a:rPr lang="en-US" sz="1617" dirty="0"/>
              <a:t> v </a:t>
            </a:r>
            <a:r>
              <a:rPr lang="en-US" sz="1617" dirty="0" err="1"/>
              <a:t>načrtovanem</a:t>
            </a:r>
            <a:r>
              <a:rPr lang="en-US" sz="1617" dirty="0"/>
              <a:t> </a:t>
            </a:r>
            <a:r>
              <a:rPr lang="en-US" sz="1617" dirty="0" err="1"/>
              <a:t>zaporedju</a:t>
            </a:r>
            <a:r>
              <a:rPr lang="en-US" sz="1617" dirty="0"/>
              <a:t>, </a:t>
            </a:r>
            <a:r>
              <a:rPr lang="en-US" sz="1617" dirty="0" err="1"/>
              <a:t>kar</a:t>
            </a:r>
            <a:r>
              <a:rPr lang="en-US" sz="1617" dirty="0"/>
              <a:t> </a:t>
            </a:r>
            <a:r>
              <a:rPr lang="en-US" sz="1617" dirty="0" err="1"/>
              <a:t>omogoča</a:t>
            </a:r>
            <a:r>
              <a:rPr lang="en-US" sz="1617" dirty="0"/>
              <a:t>, da </a:t>
            </a:r>
            <a:r>
              <a:rPr lang="en-US" sz="1617" dirty="0" err="1"/>
              <a:t>si</a:t>
            </a:r>
            <a:r>
              <a:rPr lang="en-US" sz="1617" dirty="0"/>
              <a:t> </a:t>
            </a:r>
            <a:r>
              <a:rPr lang="en-US" sz="1617" dirty="0" err="1"/>
              <a:t>trava</a:t>
            </a:r>
            <a:r>
              <a:rPr lang="en-US" sz="1617" dirty="0"/>
              <a:t> </a:t>
            </a:r>
            <a:r>
              <a:rPr lang="en-US" sz="1617" dirty="0" err="1"/>
              <a:t>opomore</a:t>
            </a:r>
            <a:r>
              <a:rPr lang="en-US" sz="1617" dirty="0"/>
              <a:t>, </a:t>
            </a:r>
            <a:r>
              <a:rPr lang="en-US" sz="1617" dirty="0" err="1"/>
              <a:t>preden</a:t>
            </a:r>
            <a:r>
              <a:rPr lang="en-US" sz="1617" dirty="0"/>
              <a:t> se </a:t>
            </a:r>
            <a:r>
              <a:rPr lang="en-US" sz="1617" dirty="0" err="1"/>
              <a:t>ponovno</a:t>
            </a:r>
            <a:r>
              <a:rPr lang="en-US" sz="1617" dirty="0"/>
              <a:t> </a:t>
            </a:r>
            <a:r>
              <a:rPr lang="en-US" sz="1617" dirty="0" err="1"/>
              <a:t>pase</a:t>
            </a:r>
            <a:r>
              <a:rPr lang="en-US" sz="1617" dirty="0"/>
              <a:t>. To </a:t>
            </a:r>
            <a:r>
              <a:rPr lang="en-US" sz="1617" dirty="0" err="1"/>
              <a:t>preprečuje</a:t>
            </a:r>
            <a:r>
              <a:rPr lang="en-US" sz="1617" dirty="0"/>
              <a:t> </a:t>
            </a:r>
            <a:r>
              <a:rPr lang="en-US" sz="1617" dirty="0" err="1"/>
              <a:t>prekomerno</a:t>
            </a:r>
            <a:r>
              <a:rPr lang="en-US" sz="1617" dirty="0"/>
              <a:t> </a:t>
            </a:r>
            <a:r>
              <a:rPr lang="en-US" sz="1617" dirty="0" err="1"/>
              <a:t>pašo</a:t>
            </a:r>
            <a:r>
              <a:rPr lang="en-US" sz="1617" dirty="0"/>
              <a:t> in </a:t>
            </a:r>
            <a:r>
              <a:rPr lang="en-US" sz="1617" dirty="0" err="1"/>
              <a:t>izboljšuje</a:t>
            </a:r>
            <a:r>
              <a:rPr lang="en-US" sz="1617" dirty="0"/>
              <a:t> </a:t>
            </a:r>
            <a:r>
              <a:rPr lang="en-US" sz="1617" dirty="0" err="1"/>
              <a:t>zdravje</a:t>
            </a:r>
            <a:r>
              <a:rPr lang="en-US" sz="1617" dirty="0"/>
              <a:t> </a:t>
            </a:r>
            <a:r>
              <a:rPr lang="en-US" sz="1617" dirty="0" err="1"/>
              <a:t>tal</a:t>
            </a:r>
            <a:r>
              <a:rPr lang="en-US" sz="1617" dirty="0"/>
              <a:t>.</a:t>
            </a:r>
          </a:p>
          <a:p>
            <a:pPr marL="457200" lvl="0" indent="-331320" algn="l" rtl="0">
              <a:spcBef>
                <a:spcPts val="1200"/>
              </a:spcBef>
              <a:spcAft>
                <a:spcPts val="0"/>
              </a:spcAft>
              <a:buSzPts val="1618"/>
              <a:buChar char="●"/>
            </a:pPr>
            <a:r>
              <a:rPr lang="en-US" sz="1617" b="1" dirty="0" err="1"/>
              <a:t>Gojitvena</a:t>
            </a:r>
            <a:r>
              <a:rPr lang="en-US" sz="1617" b="1" dirty="0"/>
              <a:t> </a:t>
            </a:r>
            <a:r>
              <a:rPr lang="en-US" sz="1617" b="1" dirty="0" err="1"/>
              <a:t>paša</a:t>
            </a:r>
            <a:r>
              <a:rPr lang="en-US" sz="1617" b="1" dirty="0"/>
              <a:t>: </a:t>
            </a:r>
            <a:r>
              <a:rPr lang="en-US" sz="1617" dirty="0" err="1"/>
              <a:t>Združevanje</a:t>
            </a:r>
            <a:r>
              <a:rPr lang="en-US" sz="1617" dirty="0"/>
              <a:t> </a:t>
            </a:r>
            <a:r>
              <a:rPr lang="en-US" sz="1617" dirty="0" err="1"/>
              <a:t>dreves</a:t>
            </a:r>
            <a:r>
              <a:rPr lang="en-US" sz="1617" dirty="0"/>
              <a:t>, </a:t>
            </a:r>
            <a:r>
              <a:rPr lang="en-US" sz="1617" dirty="0" err="1"/>
              <a:t>krme</a:t>
            </a:r>
            <a:r>
              <a:rPr lang="en-US" sz="1617" dirty="0"/>
              <a:t> in </a:t>
            </a:r>
            <a:r>
              <a:rPr lang="en-US" sz="1617" dirty="0" err="1"/>
              <a:t>živine</a:t>
            </a:r>
            <a:r>
              <a:rPr lang="en-US" sz="1617" dirty="0"/>
              <a:t> </a:t>
            </a:r>
            <a:r>
              <a:rPr lang="en-US" sz="1617" dirty="0" err="1"/>
              <a:t>na</a:t>
            </a:r>
            <a:r>
              <a:rPr lang="en-US" sz="1617" dirty="0"/>
              <a:t> </a:t>
            </a:r>
            <a:r>
              <a:rPr lang="en-US" sz="1617" dirty="0" err="1"/>
              <a:t>istem</a:t>
            </a:r>
            <a:r>
              <a:rPr lang="en-US" sz="1617" dirty="0"/>
              <a:t> </a:t>
            </a:r>
            <a:r>
              <a:rPr lang="en-US" sz="1617" dirty="0" err="1"/>
              <a:t>zemljišču</a:t>
            </a:r>
            <a:r>
              <a:rPr lang="en-US" sz="1617" dirty="0"/>
              <a:t>. </a:t>
            </a:r>
            <a:r>
              <a:rPr lang="en-US" sz="1617" dirty="0" err="1"/>
              <a:t>Drevesa</a:t>
            </a:r>
            <a:r>
              <a:rPr lang="en-US" sz="1617" dirty="0"/>
              <a:t> </a:t>
            </a:r>
            <a:r>
              <a:rPr lang="en-US" sz="1617" dirty="0" err="1"/>
              <a:t>zagotavljajo</a:t>
            </a:r>
            <a:r>
              <a:rPr lang="en-US" sz="1617" dirty="0"/>
              <a:t> </a:t>
            </a:r>
            <a:r>
              <a:rPr lang="en-US" sz="1617" dirty="0" err="1"/>
              <a:t>senco</a:t>
            </a:r>
            <a:r>
              <a:rPr lang="en-US" sz="1617" dirty="0"/>
              <a:t> in </a:t>
            </a:r>
            <a:r>
              <a:rPr lang="en-US" sz="1617" dirty="0" err="1"/>
              <a:t>zaščito</a:t>
            </a:r>
            <a:r>
              <a:rPr lang="en-US" sz="1617" dirty="0"/>
              <a:t> pred </a:t>
            </a:r>
            <a:r>
              <a:rPr lang="en-US" sz="1617" dirty="0" err="1"/>
              <a:t>vetrom</a:t>
            </a:r>
            <a:r>
              <a:rPr lang="en-US" sz="1617" dirty="0"/>
              <a:t>, </a:t>
            </a:r>
            <a:r>
              <a:rPr lang="en-US" sz="1617" dirty="0" err="1"/>
              <a:t>kar</a:t>
            </a:r>
            <a:r>
              <a:rPr lang="en-US" sz="1617" dirty="0"/>
              <a:t> </a:t>
            </a:r>
            <a:r>
              <a:rPr lang="en-US" sz="1617" dirty="0" err="1"/>
              <a:t>izboljšuje</a:t>
            </a:r>
            <a:r>
              <a:rPr lang="en-US" sz="1617" dirty="0"/>
              <a:t> </a:t>
            </a:r>
            <a:r>
              <a:rPr lang="en-US" sz="1617" dirty="0" err="1"/>
              <a:t>dobrobit</a:t>
            </a:r>
            <a:r>
              <a:rPr lang="en-US" sz="1617" dirty="0"/>
              <a:t> </a:t>
            </a:r>
            <a:r>
              <a:rPr lang="en-US" sz="1617" dirty="0" err="1"/>
              <a:t>živali</a:t>
            </a:r>
            <a:r>
              <a:rPr lang="en-US" sz="1617" dirty="0"/>
              <a:t> in </a:t>
            </a:r>
            <a:r>
              <a:rPr lang="en-US" sz="1617" dirty="0" err="1"/>
              <a:t>spodbuja</a:t>
            </a:r>
            <a:r>
              <a:rPr lang="en-US" sz="1617" dirty="0"/>
              <a:t> </a:t>
            </a:r>
            <a:r>
              <a:rPr lang="en-US" sz="1617" dirty="0" err="1"/>
              <a:t>biotsko</a:t>
            </a:r>
            <a:r>
              <a:rPr lang="en-US" sz="1617" dirty="0"/>
              <a:t> </a:t>
            </a:r>
            <a:r>
              <a:rPr lang="en-US" sz="1617" dirty="0" err="1"/>
              <a:t>raznovrstnost</a:t>
            </a:r>
            <a:r>
              <a:rPr lang="en-US" sz="1617" dirty="0"/>
              <a:t>.</a:t>
            </a:r>
            <a:endParaRPr sz="1617" dirty="0"/>
          </a:p>
        </p:txBody>
      </p:sp>
      <p:pic>
        <p:nvPicPr>
          <p:cNvPr id="164" name="Google Shape;164;p26"/>
          <p:cNvPicPr preferRelativeResize="0"/>
          <p:nvPr/>
        </p:nvPicPr>
        <p:blipFill rotWithShape="1">
          <a:blip r:embed="rId3">
            <a:alphaModFix/>
          </a:blip>
          <a:srcRect l="2972" r="2963"/>
          <a:stretch/>
        </p:blipFill>
        <p:spPr>
          <a:xfrm>
            <a:off x="4572000" y="1387475"/>
            <a:ext cx="4419600" cy="29463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7"/>
          <p:cNvSpPr txBox="1">
            <a:spLocks noGrp="1"/>
          </p:cNvSpPr>
          <p:nvPr>
            <p:ph type="title"/>
          </p:nvPr>
        </p:nvSpPr>
        <p:spPr>
          <a:xfrm>
            <a:off x="311700" y="445025"/>
            <a:ext cx="8041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sl-SI" sz="2400" dirty="0"/>
              <a:t>3. poglavje: Uporaba v regenerativnem kmetijstvu</a:t>
            </a:r>
            <a:endParaRPr sz="2468" dirty="0"/>
          </a:p>
        </p:txBody>
      </p:sp>
      <p:sp>
        <p:nvSpPr>
          <p:cNvPr id="170" name="Google Shape;170;p27"/>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a:bodyPr>
          <a:lstStyle/>
          <a:p>
            <a:pPr marL="0" indent="0">
              <a:spcBef>
                <a:spcPts val="1200"/>
              </a:spcBef>
              <a:buSzPts val="605"/>
              <a:buNone/>
            </a:pPr>
            <a:r>
              <a:rPr lang="en-US" sz="1400" b="1" dirty="0" err="1"/>
              <a:t>Praktične</a:t>
            </a:r>
            <a:r>
              <a:rPr lang="en-US" sz="1400" b="1" dirty="0"/>
              <a:t> </a:t>
            </a:r>
            <a:r>
              <a:rPr lang="en-US" sz="1400" b="1" dirty="0" err="1"/>
              <a:t>tehnike</a:t>
            </a:r>
            <a:r>
              <a:rPr lang="en-US" sz="1400" b="1" dirty="0"/>
              <a:t> in </a:t>
            </a:r>
            <a:r>
              <a:rPr lang="en-US" sz="1400" b="1" dirty="0" err="1"/>
              <a:t>prakse</a:t>
            </a:r>
            <a:endParaRPr sz="1450" dirty="0"/>
          </a:p>
          <a:p>
            <a:pPr marL="457200" lvl="0" indent="-324776" algn="l" rtl="0">
              <a:spcBef>
                <a:spcPts val="1200"/>
              </a:spcBef>
              <a:spcAft>
                <a:spcPts val="0"/>
              </a:spcAft>
              <a:buSzPts val="1515"/>
              <a:buChar char="●"/>
            </a:pPr>
            <a:r>
              <a:rPr lang="sl-SI" sz="1514" b="1" dirty="0" err="1"/>
              <a:t>Pokrovni</a:t>
            </a:r>
            <a:r>
              <a:rPr lang="sl-SI" sz="1514" b="1" dirty="0"/>
              <a:t> posevki in živina: </a:t>
            </a:r>
            <a:r>
              <a:rPr lang="sl-SI" sz="1514" dirty="0"/>
              <a:t>Sajenje </a:t>
            </a:r>
            <a:r>
              <a:rPr lang="sl-SI" sz="1514" dirty="0" err="1"/>
              <a:t>pokrovnih</a:t>
            </a:r>
            <a:r>
              <a:rPr lang="sl-SI" sz="1514" dirty="0"/>
              <a:t> posevkov, kot sta detelja ali rž, in paša živine na njih združuje izboljšanje tal s prehrano živine.</a:t>
            </a:r>
          </a:p>
          <a:p>
            <a:pPr marL="457200" lvl="0" indent="-324776" algn="l" rtl="0">
              <a:spcBef>
                <a:spcPts val="1200"/>
              </a:spcBef>
              <a:spcAft>
                <a:spcPts val="0"/>
              </a:spcAft>
              <a:buSzPts val="1515"/>
              <a:buChar char="●"/>
            </a:pPr>
            <a:r>
              <a:rPr lang="sl-SI" sz="1514" b="1" dirty="0"/>
              <a:t>Večvrstna paša: </a:t>
            </a:r>
            <a:r>
              <a:rPr lang="sl-SI" sz="1514" dirty="0"/>
              <a:t>Reja različnih vrst živine (npr. goveda, ovac in perutnine) na istem zemljišču </a:t>
            </a:r>
            <a:r>
              <a:rPr lang="sl-SI" sz="1514" dirty="0" err="1"/>
              <a:t>maksimizira</a:t>
            </a:r>
            <a:r>
              <a:rPr lang="sl-SI" sz="1514" dirty="0"/>
              <a:t> izrabo virov in naravno zatira škodljivce.</a:t>
            </a:r>
            <a:endParaRPr sz="1370" dirty="0"/>
          </a:p>
        </p:txBody>
      </p:sp>
      <p:pic>
        <p:nvPicPr>
          <p:cNvPr id="171" name="Google Shape;171;p27"/>
          <p:cNvPicPr preferRelativeResize="0"/>
          <p:nvPr/>
        </p:nvPicPr>
        <p:blipFill rotWithShape="1">
          <a:blip r:embed="rId3">
            <a:alphaModFix/>
          </a:blip>
          <a:srcRect l="5468" r="5468"/>
          <a:stretch/>
        </p:blipFill>
        <p:spPr>
          <a:xfrm>
            <a:off x="4572000" y="1387475"/>
            <a:ext cx="4419600" cy="294639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sz="2400" dirty="0"/>
              <a:t>3. poglavje: Uporaba v regenerativnem kmetijstvu</a:t>
            </a:r>
            <a:endParaRPr sz="2450" dirty="0"/>
          </a:p>
        </p:txBody>
      </p:sp>
      <p:sp>
        <p:nvSpPr>
          <p:cNvPr id="177" name="Google Shape;177;p28"/>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77500" lnSpcReduction="20000"/>
          </a:bodyPr>
          <a:lstStyle/>
          <a:p>
            <a:pPr marL="0" indent="0">
              <a:spcBef>
                <a:spcPts val="1200"/>
              </a:spcBef>
              <a:buSzPct val="68750"/>
              <a:buNone/>
            </a:pPr>
            <a:r>
              <a:rPr lang="en-US" sz="1600" b="1" dirty="0" err="1"/>
              <a:t>Praktične</a:t>
            </a:r>
            <a:r>
              <a:rPr lang="en-US" sz="1600" b="1" dirty="0"/>
              <a:t> </a:t>
            </a:r>
            <a:r>
              <a:rPr lang="en-US" sz="1600" b="1" dirty="0" err="1"/>
              <a:t>tehnike</a:t>
            </a:r>
            <a:r>
              <a:rPr lang="en-US" sz="1600" b="1" dirty="0"/>
              <a:t> in </a:t>
            </a:r>
            <a:r>
              <a:rPr lang="en-US" sz="1600" b="1" dirty="0" err="1"/>
              <a:t>prakse</a:t>
            </a:r>
            <a:endParaRPr lang="en-US" sz="1600" b="1" dirty="0"/>
          </a:p>
          <a:p>
            <a:pPr marL="457200" lvl="0" indent="-322580" algn="l" rtl="0">
              <a:spcBef>
                <a:spcPts val="1200"/>
              </a:spcBef>
              <a:spcAft>
                <a:spcPts val="0"/>
              </a:spcAft>
              <a:buSzPct val="100000"/>
              <a:buChar char="●"/>
            </a:pPr>
            <a:r>
              <a:rPr lang="en-US" sz="1600" b="1" dirty="0" err="1"/>
              <a:t>Kompostiranje</a:t>
            </a:r>
            <a:r>
              <a:rPr lang="en-US" sz="1600" b="1" dirty="0"/>
              <a:t> in </a:t>
            </a:r>
            <a:r>
              <a:rPr lang="en-US" sz="1600" b="1" dirty="0" err="1"/>
              <a:t>ravnanje</a:t>
            </a:r>
            <a:r>
              <a:rPr lang="en-US" sz="1600" b="1" dirty="0"/>
              <a:t> z </a:t>
            </a:r>
            <a:r>
              <a:rPr lang="en-US" sz="1600" b="1" dirty="0" err="1"/>
              <a:t>gnojem</a:t>
            </a:r>
            <a:r>
              <a:rPr lang="en-US" sz="1600" b="1" dirty="0"/>
              <a:t>: </a:t>
            </a:r>
            <a:r>
              <a:rPr lang="en-US" sz="1600" dirty="0" err="1"/>
              <a:t>Uporaba</a:t>
            </a:r>
            <a:r>
              <a:rPr lang="en-US" sz="1600" dirty="0"/>
              <a:t> </a:t>
            </a:r>
            <a:r>
              <a:rPr lang="en-US" sz="1600" dirty="0" err="1"/>
              <a:t>živinskega</a:t>
            </a:r>
            <a:r>
              <a:rPr lang="en-US" sz="1600" dirty="0"/>
              <a:t> </a:t>
            </a:r>
            <a:r>
              <a:rPr lang="en-US" sz="1600" dirty="0" err="1"/>
              <a:t>gnoja</a:t>
            </a:r>
            <a:r>
              <a:rPr lang="en-US" sz="1600" dirty="0"/>
              <a:t> za </a:t>
            </a:r>
            <a:r>
              <a:rPr lang="en-US" sz="1600" dirty="0" err="1"/>
              <a:t>proizvodnjo</a:t>
            </a:r>
            <a:r>
              <a:rPr lang="en-US" sz="1600" dirty="0"/>
              <a:t> </a:t>
            </a:r>
            <a:r>
              <a:rPr lang="en-US" sz="1600" dirty="0" err="1"/>
              <a:t>visokokakovostnega</a:t>
            </a:r>
            <a:r>
              <a:rPr lang="en-US" sz="1600" dirty="0"/>
              <a:t> </a:t>
            </a:r>
            <a:r>
              <a:rPr lang="en-US" sz="1600" dirty="0" err="1"/>
              <a:t>komposta</a:t>
            </a:r>
            <a:r>
              <a:rPr lang="en-US" sz="1600" dirty="0"/>
              <a:t> </a:t>
            </a:r>
            <a:r>
              <a:rPr lang="en-US" sz="1600" dirty="0" err="1"/>
              <a:t>izboljšuje</a:t>
            </a:r>
            <a:r>
              <a:rPr lang="en-US" sz="1600" dirty="0"/>
              <a:t> </a:t>
            </a:r>
            <a:r>
              <a:rPr lang="en-US" sz="1600" dirty="0" err="1"/>
              <a:t>rodovitnost</a:t>
            </a:r>
            <a:r>
              <a:rPr lang="en-US" sz="1600" dirty="0"/>
              <a:t> </a:t>
            </a:r>
            <a:r>
              <a:rPr lang="en-US" sz="1600" dirty="0" err="1"/>
              <a:t>tal</a:t>
            </a:r>
            <a:r>
              <a:rPr lang="en-US" sz="1600" dirty="0"/>
              <a:t>, </a:t>
            </a:r>
            <a:r>
              <a:rPr lang="en-US" sz="1600" dirty="0" err="1"/>
              <a:t>hkrati</a:t>
            </a:r>
            <a:r>
              <a:rPr lang="en-US" sz="1600" dirty="0"/>
              <a:t> pa </a:t>
            </a:r>
            <a:r>
              <a:rPr lang="en-US" sz="1600" dirty="0" err="1"/>
              <a:t>zmanjšuje</a:t>
            </a:r>
            <a:r>
              <a:rPr lang="en-US" sz="1600" dirty="0"/>
              <a:t> </a:t>
            </a:r>
            <a:r>
              <a:rPr lang="en-US" sz="1600" dirty="0" err="1"/>
              <a:t>odpadke</a:t>
            </a:r>
            <a:r>
              <a:rPr lang="en-US" sz="1600" dirty="0"/>
              <a:t>.</a:t>
            </a:r>
          </a:p>
          <a:p>
            <a:pPr marL="457200" lvl="0" indent="-322580" algn="l" rtl="0">
              <a:spcBef>
                <a:spcPts val="1200"/>
              </a:spcBef>
              <a:spcAft>
                <a:spcPts val="0"/>
              </a:spcAft>
              <a:buSzPct val="100000"/>
              <a:buChar char="●"/>
            </a:pPr>
            <a:r>
              <a:rPr lang="en-US" sz="1600" b="1" dirty="0" err="1"/>
              <a:t>Ograje</a:t>
            </a:r>
            <a:r>
              <a:rPr lang="en-US" sz="1600" b="1" dirty="0"/>
              <a:t> in </a:t>
            </a:r>
            <a:r>
              <a:rPr lang="en-US" sz="1600" b="1" dirty="0" err="1"/>
              <a:t>vodni</a:t>
            </a:r>
            <a:r>
              <a:rPr lang="en-US" sz="1600" b="1" dirty="0"/>
              <a:t> </a:t>
            </a:r>
            <a:r>
              <a:rPr lang="en-US" sz="1600" b="1" dirty="0" err="1"/>
              <a:t>sistemi</a:t>
            </a:r>
            <a:r>
              <a:rPr lang="en-US" sz="1600" b="1" dirty="0"/>
              <a:t>: </a:t>
            </a:r>
            <a:r>
              <a:rPr lang="en-US" sz="1600" dirty="0" err="1"/>
              <a:t>Prenosne</a:t>
            </a:r>
            <a:r>
              <a:rPr lang="en-US" sz="1600" dirty="0"/>
              <a:t> </a:t>
            </a:r>
            <a:r>
              <a:rPr lang="en-US" sz="1600" dirty="0" err="1"/>
              <a:t>ograje</a:t>
            </a:r>
            <a:r>
              <a:rPr lang="en-US" sz="1600" dirty="0"/>
              <a:t> in </a:t>
            </a:r>
            <a:r>
              <a:rPr lang="en-US" sz="1600" dirty="0" err="1"/>
              <a:t>strateško</a:t>
            </a:r>
            <a:r>
              <a:rPr lang="en-US" sz="1600" dirty="0"/>
              <a:t> </a:t>
            </a:r>
            <a:r>
              <a:rPr lang="en-US" sz="1600" dirty="0" err="1"/>
              <a:t>postavljeni</a:t>
            </a:r>
            <a:r>
              <a:rPr lang="en-US" sz="1600" dirty="0"/>
              <a:t> </a:t>
            </a:r>
            <a:r>
              <a:rPr lang="en-US" sz="1600" dirty="0" err="1"/>
              <a:t>vodni</a:t>
            </a:r>
            <a:r>
              <a:rPr lang="en-US" sz="1600" dirty="0"/>
              <a:t> </a:t>
            </a:r>
            <a:r>
              <a:rPr lang="en-US" sz="1600" dirty="0" err="1"/>
              <a:t>viri</a:t>
            </a:r>
            <a:r>
              <a:rPr lang="en-US" sz="1600" dirty="0"/>
              <a:t> </a:t>
            </a:r>
            <a:r>
              <a:rPr lang="en-US" sz="1600" dirty="0" err="1"/>
              <a:t>zagotavljajo</a:t>
            </a:r>
            <a:r>
              <a:rPr lang="en-US" sz="1600" dirty="0"/>
              <a:t> </a:t>
            </a:r>
            <a:r>
              <a:rPr lang="en-US" sz="1600" dirty="0" err="1"/>
              <a:t>učinkovito</a:t>
            </a:r>
            <a:r>
              <a:rPr lang="en-US" sz="1600" dirty="0"/>
              <a:t> </a:t>
            </a:r>
            <a:r>
              <a:rPr lang="en-US" sz="1600" dirty="0" err="1"/>
              <a:t>upravljanje</a:t>
            </a:r>
            <a:r>
              <a:rPr lang="en-US" sz="1600" dirty="0"/>
              <a:t> </a:t>
            </a:r>
            <a:r>
              <a:rPr lang="en-US" sz="1600" dirty="0" err="1"/>
              <a:t>paše</a:t>
            </a:r>
            <a:r>
              <a:rPr lang="en-US" sz="1600" dirty="0"/>
              <a:t> in </a:t>
            </a:r>
            <a:r>
              <a:rPr lang="en-US" sz="1600" dirty="0" err="1"/>
              <a:t>zmanjšujejo</a:t>
            </a:r>
            <a:r>
              <a:rPr lang="en-US" sz="1600" dirty="0"/>
              <a:t> </a:t>
            </a:r>
            <a:r>
              <a:rPr lang="en-US" sz="1600" dirty="0" err="1"/>
              <a:t>vpliv</a:t>
            </a:r>
            <a:r>
              <a:rPr lang="en-US" sz="1600" dirty="0"/>
              <a:t> </a:t>
            </a:r>
            <a:r>
              <a:rPr lang="en-US" sz="1600" dirty="0" err="1"/>
              <a:t>na</a:t>
            </a:r>
            <a:r>
              <a:rPr lang="en-US" sz="1600" dirty="0"/>
              <a:t> </a:t>
            </a:r>
            <a:r>
              <a:rPr lang="en-US" sz="1600" dirty="0" err="1"/>
              <a:t>okolje</a:t>
            </a:r>
            <a:r>
              <a:rPr lang="en-US" sz="1600" dirty="0"/>
              <a:t>.</a:t>
            </a:r>
          </a:p>
          <a:p>
            <a:pPr marL="457200" lvl="0" indent="-322580" algn="l" rtl="0">
              <a:spcBef>
                <a:spcPts val="1200"/>
              </a:spcBef>
              <a:spcAft>
                <a:spcPts val="0"/>
              </a:spcAft>
              <a:buSzPct val="100000"/>
              <a:buChar char="●"/>
            </a:pPr>
            <a:r>
              <a:rPr lang="en-US" sz="1600" b="1" dirty="0" err="1"/>
              <a:t>Vključitev</a:t>
            </a:r>
            <a:r>
              <a:rPr lang="en-US" sz="1600" b="1" dirty="0"/>
              <a:t> v </a:t>
            </a:r>
            <a:r>
              <a:rPr lang="en-US" sz="1600" b="1" dirty="0" err="1"/>
              <a:t>sisteme</a:t>
            </a:r>
            <a:r>
              <a:rPr lang="en-US" sz="1600" b="1" dirty="0"/>
              <a:t> </a:t>
            </a:r>
            <a:r>
              <a:rPr lang="en-US" sz="1600" b="1" dirty="0" err="1"/>
              <a:t>gojenja</a:t>
            </a:r>
            <a:r>
              <a:rPr lang="en-US" sz="1600" b="1" dirty="0"/>
              <a:t> </a:t>
            </a:r>
            <a:r>
              <a:rPr lang="en-US" sz="1600" b="1" dirty="0" err="1"/>
              <a:t>poljščin</a:t>
            </a:r>
            <a:r>
              <a:rPr lang="en-US" sz="1600" b="1" dirty="0"/>
              <a:t>: </a:t>
            </a:r>
            <a:r>
              <a:rPr lang="en-US" sz="1600" dirty="0" err="1"/>
              <a:t>Živina</a:t>
            </a:r>
            <a:r>
              <a:rPr lang="en-US" sz="1600" dirty="0"/>
              <a:t> </a:t>
            </a:r>
            <a:r>
              <a:rPr lang="en-US" sz="1600" dirty="0" err="1"/>
              <a:t>lahko</a:t>
            </a:r>
            <a:r>
              <a:rPr lang="en-US" sz="1600" dirty="0"/>
              <a:t> po </a:t>
            </a:r>
            <a:r>
              <a:rPr lang="en-US" sz="1600" dirty="0" err="1"/>
              <a:t>žetvi</a:t>
            </a:r>
            <a:r>
              <a:rPr lang="en-US" sz="1600" dirty="0"/>
              <a:t> </a:t>
            </a:r>
            <a:r>
              <a:rPr lang="en-US" sz="1600" dirty="0" err="1"/>
              <a:t>pase</a:t>
            </a:r>
            <a:r>
              <a:rPr lang="en-US" sz="1600" dirty="0"/>
              <a:t> </a:t>
            </a:r>
            <a:r>
              <a:rPr lang="en-US" sz="1600" dirty="0" err="1"/>
              <a:t>ostanke</a:t>
            </a:r>
            <a:r>
              <a:rPr lang="en-US" sz="1600" dirty="0"/>
              <a:t> </a:t>
            </a:r>
            <a:r>
              <a:rPr lang="en-US" sz="1600" dirty="0" err="1"/>
              <a:t>pridelkov</a:t>
            </a:r>
            <a:r>
              <a:rPr lang="en-US" sz="1600" dirty="0"/>
              <a:t>, s </a:t>
            </a:r>
            <a:r>
              <a:rPr lang="en-US" sz="1600" dirty="0" err="1"/>
              <a:t>čimer</a:t>
            </a:r>
            <a:r>
              <a:rPr lang="en-US" sz="1600" dirty="0"/>
              <a:t> </a:t>
            </a:r>
            <a:r>
              <a:rPr lang="en-US" sz="1600" dirty="0" err="1"/>
              <a:t>zmanjša</a:t>
            </a:r>
            <a:r>
              <a:rPr lang="en-US" sz="1600" dirty="0"/>
              <a:t> </a:t>
            </a:r>
            <a:r>
              <a:rPr lang="en-US" sz="1600" dirty="0" err="1"/>
              <a:t>odpadke</a:t>
            </a:r>
            <a:r>
              <a:rPr lang="en-US" sz="1600" dirty="0"/>
              <a:t> in </a:t>
            </a:r>
            <a:r>
              <a:rPr lang="en-US" sz="1600" dirty="0" err="1"/>
              <a:t>doda</a:t>
            </a:r>
            <a:r>
              <a:rPr lang="en-US" sz="1600" dirty="0"/>
              <a:t> </a:t>
            </a:r>
            <a:r>
              <a:rPr lang="en-US" sz="1600" dirty="0" err="1"/>
              <a:t>hranila</a:t>
            </a:r>
            <a:r>
              <a:rPr lang="en-US" sz="1600" dirty="0"/>
              <a:t> </a:t>
            </a:r>
            <a:r>
              <a:rPr lang="en-US" sz="1600" dirty="0" err="1"/>
              <a:t>nazaj</a:t>
            </a:r>
            <a:r>
              <a:rPr lang="en-US" sz="1600" dirty="0"/>
              <a:t> v </a:t>
            </a:r>
            <a:r>
              <a:rPr lang="en-US" sz="1600" dirty="0" err="1"/>
              <a:t>tla</a:t>
            </a:r>
            <a:r>
              <a:rPr lang="en-US" sz="1600" dirty="0"/>
              <a:t>.</a:t>
            </a:r>
            <a:endParaRPr lang="en-US" sz="1900" dirty="0"/>
          </a:p>
        </p:txBody>
      </p:sp>
      <p:pic>
        <p:nvPicPr>
          <p:cNvPr id="178" name="Google Shape;178;p28"/>
          <p:cNvPicPr preferRelativeResize="0"/>
          <p:nvPr/>
        </p:nvPicPr>
        <p:blipFill>
          <a:blip r:embed="rId3">
            <a:alphaModFix/>
          </a:blip>
          <a:stretch>
            <a:fillRect/>
          </a:stretch>
        </p:blipFill>
        <p:spPr>
          <a:xfrm>
            <a:off x="4724400" y="1438275"/>
            <a:ext cx="4267200" cy="2844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sz="2400" dirty="0"/>
              <a:t>3. poglavje: Uporaba v regenerativnem kmetijstvu</a:t>
            </a:r>
            <a:endParaRPr sz="2450" dirty="0"/>
          </a:p>
        </p:txBody>
      </p:sp>
      <p:sp>
        <p:nvSpPr>
          <p:cNvPr id="184" name="Google Shape;184;p29"/>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10000"/>
          </a:bodyPr>
          <a:lstStyle/>
          <a:p>
            <a:pPr marL="0" indent="0">
              <a:spcBef>
                <a:spcPts val="1200"/>
              </a:spcBef>
              <a:buSzPct val="68750"/>
              <a:buNone/>
            </a:pPr>
            <a:r>
              <a:rPr lang="en-US" sz="1600" b="1" dirty="0" err="1"/>
              <a:t>Praktične</a:t>
            </a:r>
            <a:r>
              <a:rPr lang="en-US" sz="1600" b="1" dirty="0"/>
              <a:t> </a:t>
            </a:r>
            <a:r>
              <a:rPr lang="en-US" sz="1600" b="1" dirty="0" err="1"/>
              <a:t>tehnike</a:t>
            </a:r>
            <a:r>
              <a:rPr lang="en-US" sz="1600" b="1" dirty="0"/>
              <a:t> in </a:t>
            </a:r>
            <a:r>
              <a:rPr lang="en-US" sz="1600" b="1" dirty="0" err="1"/>
              <a:t>praks</a:t>
            </a:r>
            <a:r>
              <a:rPr lang="sl-SI" sz="1600" b="1" dirty="0"/>
              <a:t>e</a:t>
            </a:r>
            <a:endParaRPr sz="1600" b="1" dirty="0"/>
          </a:p>
          <a:p>
            <a:pPr marL="457200" lvl="0" indent="-322580" algn="l" rtl="0">
              <a:spcBef>
                <a:spcPts val="1200"/>
              </a:spcBef>
              <a:spcAft>
                <a:spcPts val="0"/>
              </a:spcAft>
              <a:buSzPct val="84210"/>
              <a:buChar char="●"/>
            </a:pPr>
            <a:r>
              <a:rPr lang="sl-SI" sz="1900" b="1" dirty="0"/>
              <a:t>Paša na pašnih površinah: </a:t>
            </a:r>
            <a:r>
              <a:rPr lang="sl-SI" sz="1900" dirty="0"/>
              <a:t>Gosta paša za kratka obdobja, ki posnema naravno gibanje čred, spodbuja hitro okrevanje rastlin in regeneracijo tal.</a:t>
            </a:r>
          </a:p>
          <a:p>
            <a:pPr marL="457200" lvl="0" indent="-322580" algn="l" rtl="0">
              <a:spcBef>
                <a:spcPts val="1200"/>
              </a:spcBef>
              <a:spcAft>
                <a:spcPts val="0"/>
              </a:spcAft>
              <a:buSzPct val="84210"/>
              <a:buChar char="●"/>
            </a:pPr>
            <a:r>
              <a:rPr lang="sl-SI" sz="1900" b="1" dirty="0"/>
              <a:t>Pašništvo: </a:t>
            </a:r>
            <a:r>
              <a:rPr lang="sl-SI" sz="1900" dirty="0"/>
              <a:t>Sajenje poljščin neposredno na trajnih pašnikih, kar omogoča pašo živine izven sezone. Ta pristop združuje pridelavo poljščin in pašo živine za neprekinjeno rabo zemljišč.</a:t>
            </a:r>
            <a:endParaRPr sz="1900" dirty="0"/>
          </a:p>
        </p:txBody>
      </p:sp>
      <p:pic>
        <p:nvPicPr>
          <p:cNvPr id="185" name="Google Shape;185;p29"/>
          <p:cNvPicPr preferRelativeResize="0"/>
          <p:nvPr/>
        </p:nvPicPr>
        <p:blipFill rotWithShape="1">
          <a:blip r:embed="rId3">
            <a:alphaModFix/>
          </a:blip>
          <a:srcRect/>
          <a:stretch/>
        </p:blipFill>
        <p:spPr>
          <a:xfrm>
            <a:off x="4724400" y="1438275"/>
            <a:ext cx="4267200" cy="28448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sz="2400" dirty="0"/>
              <a:t>3. poglavje: Uporaba v regenerativnem kmetijstvu</a:t>
            </a:r>
            <a:endParaRPr sz="2450" dirty="0"/>
          </a:p>
        </p:txBody>
      </p:sp>
      <p:sp>
        <p:nvSpPr>
          <p:cNvPr id="191" name="Google Shape;191;p30"/>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62500" lnSpcReduction="20000"/>
          </a:bodyPr>
          <a:lstStyle/>
          <a:p>
            <a:pPr marL="0" indent="0">
              <a:spcBef>
                <a:spcPts val="1200"/>
              </a:spcBef>
              <a:buSzPct val="55357"/>
              <a:buNone/>
            </a:pPr>
            <a:r>
              <a:rPr lang="en-US" sz="2000" b="1" dirty="0" err="1"/>
              <a:t>Praktične</a:t>
            </a:r>
            <a:r>
              <a:rPr lang="en-US" sz="2000" b="1" dirty="0"/>
              <a:t> </a:t>
            </a:r>
            <a:r>
              <a:rPr lang="en-US" sz="2000" b="1" dirty="0" err="1"/>
              <a:t>tehnike</a:t>
            </a:r>
            <a:r>
              <a:rPr lang="en-US" sz="2000" b="1" dirty="0"/>
              <a:t> in </a:t>
            </a:r>
            <a:r>
              <a:rPr lang="en-US" sz="2000" b="1" dirty="0" err="1"/>
              <a:t>prakse</a:t>
            </a:r>
            <a:endParaRPr lang="en-US" sz="2000" b="1" dirty="0"/>
          </a:p>
          <a:p>
            <a:pPr marL="457200" lvl="0" indent="-307340" algn="l" rtl="0">
              <a:spcBef>
                <a:spcPts val="1200"/>
              </a:spcBef>
              <a:spcAft>
                <a:spcPts val="0"/>
              </a:spcAft>
              <a:buSzPct val="84210"/>
              <a:buChar char="●"/>
            </a:pPr>
            <a:r>
              <a:rPr lang="sl-SI" sz="1900" b="1" dirty="0"/>
              <a:t>Integracija akvakulture: </a:t>
            </a:r>
            <a:r>
              <a:rPr lang="sl-SI" sz="1900" dirty="0"/>
              <a:t>Vključevanje ribnikov v kmetije, kjer živinski odpadki hranijo alge, kar spodbuja rast rib. Ribniki lahko zagotavljajo tudi vodo za namakanje.</a:t>
            </a:r>
          </a:p>
          <a:p>
            <a:pPr marL="457200" lvl="0" indent="-307340" algn="l" rtl="0">
              <a:spcBef>
                <a:spcPts val="1200"/>
              </a:spcBef>
              <a:spcAft>
                <a:spcPts val="0"/>
              </a:spcAft>
              <a:buSzPct val="84210"/>
              <a:buChar char="●"/>
            </a:pPr>
            <a:r>
              <a:rPr lang="sl-SI" sz="1900" b="1" dirty="0"/>
              <a:t>Prilagodljiva paša: </a:t>
            </a:r>
            <a:r>
              <a:rPr lang="sl-SI" sz="1900" dirty="0"/>
              <a:t>Dinamično prilagajanje vzorcev paše glede na pašne razmere in vreme. Spodbuja odpornost med sušo ali močnim deževjem.</a:t>
            </a:r>
          </a:p>
          <a:p>
            <a:pPr marL="457200" lvl="0" indent="-307340" algn="l" rtl="0">
              <a:spcBef>
                <a:spcPts val="1200"/>
              </a:spcBef>
              <a:spcAft>
                <a:spcPts val="0"/>
              </a:spcAft>
              <a:buSzPct val="84210"/>
              <a:buChar char="●"/>
            </a:pPr>
            <a:r>
              <a:rPr lang="sl-SI" sz="1900" b="1" dirty="0"/>
              <a:t>Koridorji za prostoživeče živali: </a:t>
            </a:r>
            <a:r>
              <a:rPr lang="sl-SI" sz="1900" dirty="0"/>
              <a:t>Oblikovanje pašnih sistemov, ki vključujejo poti za gibanje avtohtonih prostoživečih živali. Izboljšuje ekološko ravnovesje in povečuje biotsko raznovrstnost.</a:t>
            </a:r>
            <a:endParaRPr sz="1900" dirty="0"/>
          </a:p>
        </p:txBody>
      </p:sp>
      <p:pic>
        <p:nvPicPr>
          <p:cNvPr id="192" name="Google Shape;192;p30"/>
          <p:cNvPicPr preferRelativeResize="0"/>
          <p:nvPr/>
        </p:nvPicPr>
        <p:blipFill rotWithShape="1">
          <a:blip r:embed="rId3">
            <a:alphaModFix/>
          </a:blip>
          <a:srcRect/>
          <a:stretch/>
        </p:blipFill>
        <p:spPr>
          <a:xfrm>
            <a:off x="4724400" y="1438275"/>
            <a:ext cx="4267200" cy="28448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sz="2400" dirty="0"/>
              <a:t>3. poglavje: Uporaba v regenerativnem kmetijstvu</a:t>
            </a:r>
            <a:endParaRPr sz="2450" dirty="0"/>
          </a:p>
        </p:txBody>
      </p:sp>
      <p:sp>
        <p:nvSpPr>
          <p:cNvPr id="198" name="Google Shape;198;p31"/>
          <p:cNvSpPr txBox="1">
            <a:spLocks noGrp="1"/>
          </p:cNvSpPr>
          <p:nvPr>
            <p:ph type="body" idx="1"/>
          </p:nvPr>
        </p:nvSpPr>
        <p:spPr>
          <a:xfrm>
            <a:off x="311700" y="816298"/>
            <a:ext cx="42603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100"/>
              <a:buFont typeface="Arial"/>
              <a:buNone/>
            </a:pPr>
            <a:r>
              <a:rPr lang="sl-SI" sz="1500" b="1" dirty="0"/>
              <a:t>Prednosti integracije živine</a:t>
            </a:r>
          </a:p>
          <a:p>
            <a:pPr marL="285750" indent="-285750">
              <a:spcBef>
                <a:spcPts val="1200"/>
              </a:spcBef>
              <a:buSzPts val="1100"/>
            </a:pPr>
            <a:r>
              <a:rPr lang="sl-SI" sz="1500" b="1" dirty="0"/>
              <a:t>Izboljšano zdravje tal: </a:t>
            </a:r>
            <a:r>
              <a:rPr lang="sl-SI" sz="1500" dirty="0"/>
              <a:t>Živinoreja prispeva organske snovi in ​​spodbuja aktivnost talnih mikrobov.</a:t>
            </a:r>
          </a:p>
          <a:p>
            <a:pPr marL="285750" indent="-285750">
              <a:spcBef>
                <a:spcPts val="1200"/>
              </a:spcBef>
              <a:buSzPts val="1100"/>
            </a:pPr>
            <a:r>
              <a:rPr lang="sl-SI" sz="1500" b="1" dirty="0"/>
              <a:t>Izboljšana biotska raznovrstnost: </a:t>
            </a:r>
            <a:r>
              <a:rPr lang="sl-SI" sz="1500" dirty="0"/>
              <a:t>Integracija podpira raznolike rastlinske in živalske vrste.</a:t>
            </a:r>
          </a:p>
          <a:p>
            <a:pPr marL="285750" indent="-285750">
              <a:spcBef>
                <a:spcPts val="1200"/>
              </a:spcBef>
              <a:buSzPts val="1100"/>
            </a:pPr>
            <a:r>
              <a:rPr lang="sl-SI" sz="1500" b="1" dirty="0"/>
              <a:t>Ekonomska odpornost: </a:t>
            </a:r>
            <a:r>
              <a:rPr lang="sl-SI" sz="1500" dirty="0"/>
              <a:t>Raznoliki sistemi zmanjšujejo finančna tveganja z zagotavljanjem več tokov dohodka.</a:t>
            </a:r>
          </a:p>
          <a:p>
            <a:pPr marL="285750" indent="-285750">
              <a:spcBef>
                <a:spcPts val="1200"/>
              </a:spcBef>
              <a:buSzPts val="1100"/>
            </a:pPr>
            <a:r>
              <a:rPr lang="sl-SI" sz="1500" b="1" dirty="0"/>
              <a:t>Zmanjšana </a:t>
            </a:r>
            <a:r>
              <a:rPr lang="sl-SI" sz="1500" dirty="0"/>
              <a:t>odvisnost od sintetičnih vložkov: Naravno kroženje hranil zmanjšuje potrebo po kemičnih gnojilih in pesticidih.</a:t>
            </a:r>
            <a:endParaRPr sz="2200" dirty="0"/>
          </a:p>
        </p:txBody>
      </p:sp>
      <p:pic>
        <p:nvPicPr>
          <p:cNvPr id="199" name="Google Shape;199;p31"/>
          <p:cNvPicPr preferRelativeResize="0"/>
          <p:nvPr/>
        </p:nvPicPr>
        <p:blipFill>
          <a:blip r:embed="rId3">
            <a:alphaModFix/>
          </a:blip>
          <a:stretch>
            <a:fillRect/>
          </a:stretch>
        </p:blipFill>
        <p:spPr>
          <a:xfrm>
            <a:off x="4710400" y="1438275"/>
            <a:ext cx="4267200" cy="28448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sz="2400" dirty="0"/>
              <a:t>3. poglavje: Uporaba v regenerativnem kmetijstvu</a:t>
            </a:r>
            <a:endParaRPr sz="2450" dirty="0"/>
          </a:p>
        </p:txBody>
      </p:sp>
      <p:sp>
        <p:nvSpPr>
          <p:cNvPr id="205" name="Google Shape;205;p32"/>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70000" lnSpcReduction="20000"/>
          </a:bodyPr>
          <a:lstStyle/>
          <a:p>
            <a:pPr marL="0" lvl="0" indent="0" algn="l" rtl="0">
              <a:spcBef>
                <a:spcPts val="1200"/>
              </a:spcBef>
              <a:spcAft>
                <a:spcPts val="0"/>
              </a:spcAft>
              <a:buClr>
                <a:schemeClr val="dk1"/>
              </a:buClr>
              <a:buSzPts val="1100"/>
              <a:buFont typeface="Arial"/>
              <a:buNone/>
            </a:pPr>
            <a:r>
              <a:rPr lang="sl-SI" sz="2000" b="1" dirty="0"/>
              <a:t>Prednosti integracije živine</a:t>
            </a:r>
          </a:p>
          <a:p>
            <a:pPr marL="457200" lvl="0" indent="-302418" algn="l" rtl="0">
              <a:spcBef>
                <a:spcPts val="1200"/>
              </a:spcBef>
              <a:spcAft>
                <a:spcPts val="0"/>
              </a:spcAft>
              <a:buSzPct val="68181"/>
              <a:buChar char="●"/>
            </a:pPr>
            <a:r>
              <a:rPr lang="sl-SI" sz="2200" b="1" dirty="0"/>
              <a:t>Odpornost na podnebne spremembe: </a:t>
            </a:r>
            <a:r>
              <a:rPr lang="sl-SI" sz="2200" dirty="0"/>
              <a:t>Integrirani sistemi so bolje opremljeni za prilagajanje spreminjajočim se vremenskim vzorcem.</a:t>
            </a:r>
          </a:p>
          <a:p>
            <a:pPr marL="457200" lvl="0" indent="-302418" algn="l" rtl="0">
              <a:spcBef>
                <a:spcPts val="1200"/>
              </a:spcBef>
              <a:spcAft>
                <a:spcPts val="0"/>
              </a:spcAft>
              <a:buSzPct val="68181"/>
              <a:buChar char="●"/>
            </a:pPr>
            <a:r>
              <a:rPr lang="sl-SI" sz="2200" b="1" dirty="0"/>
              <a:t>Zmanjševanje odpadkov: </a:t>
            </a:r>
            <a:r>
              <a:rPr lang="sl-SI" sz="2200" dirty="0"/>
              <a:t>Živinoreja uporablja ostanke pridelkov in plevel, s čimer potencialne odpadke spreminja v dragocene vire.</a:t>
            </a:r>
          </a:p>
          <a:p>
            <a:pPr marL="457200" lvl="0" indent="-302418" algn="l" rtl="0">
              <a:spcBef>
                <a:spcPts val="1200"/>
              </a:spcBef>
              <a:spcAft>
                <a:spcPts val="0"/>
              </a:spcAft>
              <a:buSzPct val="68181"/>
              <a:buChar char="●"/>
            </a:pPr>
            <a:r>
              <a:rPr lang="sl-SI" sz="2200" b="1" dirty="0"/>
              <a:t>Dobrobit živali: </a:t>
            </a:r>
            <a:r>
              <a:rPr lang="sl-SI" sz="2200" dirty="0"/>
              <a:t>Raznolika pokrajina zagotavlja boljše življenjske pogoje in prehrano za živino.</a:t>
            </a:r>
            <a:endParaRPr sz="2200" dirty="0"/>
          </a:p>
        </p:txBody>
      </p:sp>
      <p:pic>
        <p:nvPicPr>
          <p:cNvPr id="206" name="Google Shape;206;p32"/>
          <p:cNvPicPr preferRelativeResize="0"/>
          <p:nvPr/>
        </p:nvPicPr>
        <p:blipFill rotWithShape="1">
          <a:blip r:embed="rId3">
            <a:alphaModFix/>
          </a:blip>
          <a:srcRect l="4881" r="4881"/>
          <a:stretch/>
        </p:blipFill>
        <p:spPr>
          <a:xfrm>
            <a:off x="4710400" y="1438275"/>
            <a:ext cx="4267200" cy="2844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sz="2400" dirty="0"/>
              <a:t>3. poglavje: Uporaba v regenerativnem kmetijstvu</a:t>
            </a:r>
            <a:endParaRPr sz="2450" dirty="0"/>
          </a:p>
        </p:txBody>
      </p:sp>
      <p:sp>
        <p:nvSpPr>
          <p:cNvPr id="212" name="Google Shape;212;p33"/>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55000" lnSpcReduction="20000"/>
          </a:bodyPr>
          <a:lstStyle/>
          <a:p>
            <a:pPr marL="0" lvl="0" indent="0" algn="l" rtl="0">
              <a:spcBef>
                <a:spcPts val="1200"/>
              </a:spcBef>
              <a:spcAft>
                <a:spcPts val="0"/>
              </a:spcAft>
              <a:buClr>
                <a:schemeClr val="dk1"/>
              </a:buClr>
              <a:buSzPts val="1100"/>
              <a:buFont typeface="Arial"/>
              <a:buNone/>
            </a:pPr>
            <a:r>
              <a:rPr lang="sl-SI" sz="2400" b="1" dirty="0"/>
              <a:t>Prednosti integracije živine</a:t>
            </a:r>
          </a:p>
          <a:p>
            <a:pPr marL="457200" lvl="0" indent="-295275" algn="l" rtl="0">
              <a:spcBef>
                <a:spcPts val="1200"/>
              </a:spcBef>
              <a:spcAft>
                <a:spcPts val="0"/>
              </a:spcAft>
              <a:buSzPct val="68181"/>
              <a:buChar char="●"/>
            </a:pPr>
            <a:r>
              <a:rPr lang="sl-SI" sz="2200" b="1" dirty="0"/>
              <a:t>Vključenost skupnosti: </a:t>
            </a:r>
            <a:r>
              <a:rPr lang="sl-SI" sz="2200" dirty="0"/>
              <a:t>Mešani sistemi pogosto spodbujajo sodelovanje in izmenjavo znanja med kmeti.</a:t>
            </a:r>
          </a:p>
          <a:p>
            <a:pPr marL="457200" lvl="0" indent="-295275" algn="l" rtl="0">
              <a:spcBef>
                <a:spcPts val="1200"/>
              </a:spcBef>
              <a:spcAft>
                <a:spcPts val="0"/>
              </a:spcAft>
              <a:buSzPct val="68181"/>
              <a:buChar char="●"/>
            </a:pPr>
            <a:r>
              <a:rPr lang="sl-SI" sz="2200" b="1" dirty="0"/>
              <a:t>Prehranska varnost: </a:t>
            </a:r>
            <a:r>
              <a:rPr lang="sl-SI" sz="2200" dirty="0"/>
              <a:t>Integracija živinoreje zagotavlja zanesljivo oskrbo s hrano z raznolikimi proizvodi.</a:t>
            </a:r>
          </a:p>
          <a:p>
            <a:pPr marL="457200" lvl="0" indent="-295275" algn="l" rtl="0">
              <a:spcBef>
                <a:spcPts val="1200"/>
              </a:spcBef>
              <a:spcAft>
                <a:spcPts val="0"/>
              </a:spcAft>
              <a:buSzPct val="68181"/>
              <a:buChar char="●"/>
            </a:pPr>
            <a:r>
              <a:rPr lang="sl-SI" sz="2200" b="1" dirty="0"/>
              <a:t>Sanacija obrobnih zemljišč: </a:t>
            </a:r>
            <a:r>
              <a:rPr lang="sl-SI" sz="2200" dirty="0"/>
              <a:t>Živinoreja lahko obnovi degradirana zemljišča z izboljšanjem strukture in rodovitnosti tal.</a:t>
            </a:r>
          </a:p>
          <a:p>
            <a:pPr marL="457200" lvl="0" indent="-295275" algn="l" rtl="0">
              <a:spcBef>
                <a:spcPts val="1200"/>
              </a:spcBef>
              <a:spcAft>
                <a:spcPts val="0"/>
              </a:spcAft>
              <a:buSzPct val="68181"/>
              <a:buChar char="●"/>
            </a:pPr>
            <a:r>
              <a:rPr lang="sl-SI" sz="2200" b="1" dirty="0"/>
              <a:t>Bolj zdravi proizvodi: </a:t>
            </a:r>
            <a:r>
              <a:rPr lang="sl-SI" sz="2200" dirty="0"/>
              <a:t>Živinoreja, vzrejena na raznolikih pašnikih, pogosto daje kakovostnejše meso in mlečne izdelke.</a:t>
            </a:r>
            <a:endParaRPr sz="2200" dirty="0"/>
          </a:p>
        </p:txBody>
      </p:sp>
      <p:pic>
        <p:nvPicPr>
          <p:cNvPr id="213" name="Google Shape;213;p33"/>
          <p:cNvPicPr preferRelativeResize="0"/>
          <p:nvPr/>
        </p:nvPicPr>
        <p:blipFill rotWithShape="1">
          <a:blip r:embed="rId3">
            <a:alphaModFix/>
          </a:blip>
          <a:srcRect/>
          <a:stretch/>
        </p:blipFill>
        <p:spPr>
          <a:xfrm>
            <a:off x="4710400" y="1438275"/>
            <a:ext cx="4267200" cy="28448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sz="2400" dirty="0"/>
              <a:t>3. poglavje: Uporaba v regenerativnem kmetijstvu</a:t>
            </a:r>
            <a:endParaRPr sz="2450" dirty="0"/>
          </a:p>
        </p:txBody>
      </p:sp>
      <p:sp>
        <p:nvSpPr>
          <p:cNvPr id="219" name="Google Shape;219;p34"/>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55000" lnSpcReduction="20000"/>
          </a:bodyPr>
          <a:lstStyle/>
          <a:p>
            <a:pPr marL="0" lvl="0" indent="0" algn="l" rtl="0">
              <a:spcBef>
                <a:spcPts val="1200"/>
              </a:spcBef>
              <a:spcAft>
                <a:spcPts val="0"/>
              </a:spcAft>
              <a:buClr>
                <a:schemeClr val="dk1"/>
              </a:buClr>
              <a:buSzPct val="52380"/>
              <a:buFont typeface="Arial"/>
              <a:buNone/>
            </a:pPr>
            <a:r>
              <a:rPr lang="sl-SI" sz="2100" b="1" dirty="0"/>
              <a:t>Izzivi integracije živine</a:t>
            </a:r>
          </a:p>
          <a:p>
            <a:pPr marL="342900">
              <a:spcBef>
                <a:spcPts val="1200"/>
              </a:spcBef>
              <a:buSzPct val="52380"/>
            </a:pPr>
            <a:r>
              <a:rPr lang="en-US" sz="2200" b="1" dirty="0" err="1"/>
              <a:t>Stroški</a:t>
            </a:r>
            <a:r>
              <a:rPr lang="en-US" sz="2200" b="1" dirty="0"/>
              <a:t> </a:t>
            </a:r>
            <a:r>
              <a:rPr lang="en-US" sz="2200" b="1" dirty="0" err="1"/>
              <a:t>infrastrukture</a:t>
            </a:r>
            <a:r>
              <a:rPr lang="en-US" sz="2200" b="1" dirty="0"/>
              <a:t> :</a:t>
            </a:r>
            <a:endParaRPr lang="en-US" sz="2200" dirty="0"/>
          </a:p>
          <a:p>
            <a:pPr marL="914400" lvl="1" indent="-280987" algn="l" rtl="0">
              <a:spcBef>
                <a:spcPts val="0"/>
              </a:spcBef>
              <a:spcAft>
                <a:spcPts val="0"/>
              </a:spcAft>
              <a:buSzPct val="68181"/>
              <a:buChar char="○"/>
            </a:pPr>
            <a:r>
              <a:rPr lang="en-US" sz="2200" dirty="0" err="1"/>
              <a:t>Začetna</a:t>
            </a:r>
            <a:r>
              <a:rPr lang="en-US" sz="2200" dirty="0"/>
              <a:t> </a:t>
            </a:r>
            <a:r>
              <a:rPr lang="en-US" sz="2200" dirty="0" err="1"/>
              <a:t>postavitev</a:t>
            </a:r>
            <a:r>
              <a:rPr lang="en-US" sz="2200" dirty="0"/>
              <a:t>, </a:t>
            </a:r>
            <a:r>
              <a:rPr lang="en-US" sz="2200" dirty="0" err="1"/>
              <a:t>kot</a:t>
            </a:r>
            <a:r>
              <a:rPr lang="en-US" sz="2200" dirty="0"/>
              <a:t> so </a:t>
            </a:r>
            <a:r>
              <a:rPr lang="en-US" sz="2200" dirty="0" err="1"/>
              <a:t>ograje</a:t>
            </a:r>
            <a:r>
              <a:rPr lang="en-US" sz="2200" dirty="0"/>
              <a:t>, </a:t>
            </a:r>
            <a:r>
              <a:rPr lang="en-US" sz="2200" dirty="0" err="1"/>
              <a:t>vodovodni</a:t>
            </a:r>
            <a:r>
              <a:rPr lang="en-US" sz="2200" dirty="0"/>
              <a:t> </a:t>
            </a:r>
            <a:r>
              <a:rPr lang="en-US" sz="2200" dirty="0" err="1"/>
              <a:t>sistemi</a:t>
            </a:r>
            <a:r>
              <a:rPr lang="en-US" sz="2200" dirty="0"/>
              <a:t> in </a:t>
            </a:r>
            <a:r>
              <a:rPr lang="en-US" sz="2200" dirty="0" err="1"/>
              <a:t>zavetja</a:t>
            </a:r>
            <a:r>
              <a:rPr lang="en-US" sz="2200" dirty="0"/>
              <a:t>, je </a:t>
            </a:r>
            <a:r>
              <a:rPr lang="en-US" sz="2200" dirty="0" err="1"/>
              <a:t>lahko</a:t>
            </a:r>
            <a:r>
              <a:rPr lang="en-US" sz="2200" dirty="0"/>
              <a:t> </a:t>
            </a:r>
            <a:r>
              <a:rPr lang="en-US" sz="2200" dirty="0" err="1"/>
              <a:t>draga</a:t>
            </a:r>
            <a:r>
              <a:rPr lang="en-US" sz="2200" dirty="0"/>
              <a:t>.</a:t>
            </a:r>
          </a:p>
          <a:p>
            <a:pPr marL="914400" lvl="1" indent="-280987" algn="l" rtl="0">
              <a:spcBef>
                <a:spcPts val="0"/>
              </a:spcBef>
              <a:spcAft>
                <a:spcPts val="0"/>
              </a:spcAft>
              <a:buSzPct val="68181"/>
              <a:buChar char="○"/>
            </a:pPr>
            <a:r>
              <a:rPr lang="en-US" sz="2200" dirty="0" err="1"/>
              <a:t>Zahteva</a:t>
            </a:r>
            <a:r>
              <a:rPr lang="en-US" sz="2200" dirty="0"/>
              <a:t> </a:t>
            </a:r>
            <a:r>
              <a:rPr lang="en-US" sz="2200" dirty="0" err="1"/>
              <a:t>skrbno</a:t>
            </a:r>
            <a:r>
              <a:rPr lang="en-US" sz="2200" dirty="0"/>
              <a:t> </a:t>
            </a:r>
            <a:r>
              <a:rPr lang="en-US" sz="2200" dirty="0" err="1"/>
              <a:t>finančno</a:t>
            </a:r>
            <a:r>
              <a:rPr lang="en-US" sz="2200" dirty="0"/>
              <a:t> </a:t>
            </a:r>
            <a:r>
              <a:rPr lang="en-US" sz="2200" dirty="0" err="1"/>
              <a:t>načrtovanje</a:t>
            </a:r>
            <a:r>
              <a:rPr lang="en-US" sz="2200" dirty="0"/>
              <a:t> in </a:t>
            </a:r>
            <a:r>
              <a:rPr lang="en-US" sz="2200" dirty="0" err="1"/>
              <a:t>razporeditev</a:t>
            </a:r>
            <a:r>
              <a:rPr lang="en-US" sz="2200" dirty="0"/>
              <a:t> </a:t>
            </a:r>
            <a:r>
              <a:rPr lang="en-US" sz="2200" dirty="0" err="1"/>
              <a:t>virov</a:t>
            </a:r>
            <a:r>
              <a:rPr lang="en-US" sz="2200" dirty="0"/>
              <a:t>.</a:t>
            </a:r>
          </a:p>
          <a:p>
            <a:pPr marL="457200" lvl="0" indent="-280987" algn="l" rtl="0">
              <a:spcBef>
                <a:spcPts val="0"/>
              </a:spcBef>
              <a:spcAft>
                <a:spcPts val="0"/>
              </a:spcAft>
              <a:buSzPct val="68181"/>
              <a:buChar char="●"/>
            </a:pPr>
            <a:r>
              <a:rPr lang="en-US" sz="2200" b="1" dirty="0" err="1"/>
              <a:t>Znanje</a:t>
            </a:r>
            <a:r>
              <a:rPr lang="en-US" sz="2200" b="1" dirty="0"/>
              <a:t> in </a:t>
            </a:r>
            <a:r>
              <a:rPr lang="en-US" sz="2200" b="1" dirty="0" err="1"/>
              <a:t>usposabljanje</a:t>
            </a:r>
            <a:r>
              <a:rPr lang="en-US" sz="2200" b="1" dirty="0"/>
              <a:t>:</a:t>
            </a:r>
          </a:p>
          <a:p>
            <a:pPr marL="914400" lvl="1" indent="-305435" algn="l" rtl="0">
              <a:spcBef>
                <a:spcPts val="0"/>
              </a:spcBef>
              <a:spcAft>
                <a:spcPts val="0"/>
              </a:spcAft>
              <a:buSzPct val="100000"/>
              <a:buChar char="○"/>
            </a:pPr>
            <a:r>
              <a:rPr lang="en-US" sz="2200" dirty="0" err="1"/>
              <a:t>Kmetom</a:t>
            </a:r>
            <a:r>
              <a:rPr lang="en-US" sz="2200" dirty="0"/>
              <a:t> </a:t>
            </a:r>
            <a:r>
              <a:rPr lang="en-US" sz="2200" dirty="0" err="1"/>
              <a:t>morda</a:t>
            </a:r>
            <a:r>
              <a:rPr lang="en-US" sz="2200" dirty="0"/>
              <a:t> </a:t>
            </a:r>
            <a:r>
              <a:rPr lang="en-US" sz="2200" dirty="0" err="1"/>
              <a:t>primanjkuje</a:t>
            </a:r>
            <a:r>
              <a:rPr lang="en-US" sz="2200" dirty="0"/>
              <a:t> </a:t>
            </a:r>
            <a:r>
              <a:rPr lang="en-US" sz="2200" dirty="0" err="1"/>
              <a:t>strokovnega</a:t>
            </a:r>
            <a:r>
              <a:rPr lang="en-US" sz="2200" dirty="0"/>
              <a:t> </a:t>
            </a:r>
            <a:r>
              <a:rPr lang="en-US" sz="2200" dirty="0" err="1"/>
              <a:t>znanja</a:t>
            </a:r>
            <a:r>
              <a:rPr lang="en-US" sz="2200" dirty="0"/>
              <a:t> za </a:t>
            </a:r>
            <a:r>
              <a:rPr lang="en-US" sz="2200" dirty="0" err="1"/>
              <a:t>upravljanje</a:t>
            </a:r>
            <a:r>
              <a:rPr lang="en-US" sz="2200" dirty="0"/>
              <a:t> </a:t>
            </a:r>
            <a:r>
              <a:rPr lang="en-US" sz="2200" dirty="0" err="1"/>
              <a:t>integriranih</a:t>
            </a:r>
            <a:r>
              <a:rPr lang="en-US" sz="2200" dirty="0"/>
              <a:t> </a:t>
            </a:r>
            <a:r>
              <a:rPr lang="en-US" sz="2200" dirty="0" err="1"/>
              <a:t>sistemov</a:t>
            </a:r>
            <a:r>
              <a:rPr lang="en-US" sz="2200" dirty="0"/>
              <a:t>.</a:t>
            </a:r>
          </a:p>
          <a:p>
            <a:pPr marL="914400" lvl="1" indent="-305435" algn="l" rtl="0">
              <a:spcBef>
                <a:spcPts val="0"/>
              </a:spcBef>
              <a:spcAft>
                <a:spcPts val="0"/>
              </a:spcAft>
              <a:buSzPct val="100000"/>
              <a:buChar char="○"/>
            </a:pPr>
            <a:r>
              <a:rPr lang="en-US" sz="2200" dirty="0" err="1"/>
              <a:t>Programi</a:t>
            </a:r>
            <a:r>
              <a:rPr lang="en-US" sz="2200" dirty="0"/>
              <a:t> </a:t>
            </a:r>
            <a:r>
              <a:rPr lang="en-US" sz="2200" dirty="0" err="1"/>
              <a:t>usposabljanja</a:t>
            </a:r>
            <a:r>
              <a:rPr lang="en-US" sz="2200" dirty="0"/>
              <a:t> in </a:t>
            </a:r>
            <a:r>
              <a:rPr lang="en-US" sz="2200" dirty="0" err="1"/>
              <a:t>svetovalne</a:t>
            </a:r>
            <a:r>
              <a:rPr lang="en-US" sz="2200" dirty="0"/>
              <a:t> </a:t>
            </a:r>
            <a:r>
              <a:rPr lang="en-US" sz="2200" dirty="0" err="1"/>
              <a:t>storitve</a:t>
            </a:r>
            <a:r>
              <a:rPr lang="en-US" sz="2200" dirty="0"/>
              <a:t> so </a:t>
            </a:r>
            <a:r>
              <a:rPr lang="en-US" sz="2200" dirty="0" err="1"/>
              <a:t>bistveni</a:t>
            </a:r>
            <a:r>
              <a:rPr lang="en-US" sz="2200" dirty="0"/>
              <a:t>.</a:t>
            </a:r>
          </a:p>
          <a:p>
            <a:pPr marL="457200" lvl="0" indent="-280987" algn="l" rtl="0">
              <a:spcBef>
                <a:spcPts val="0"/>
              </a:spcBef>
              <a:spcAft>
                <a:spcPts val="0"/>
              </a:spcAft>
              <a:buSzPct val="68181"/>
              <a:buChar char="●"/>
            </a:pPr>
            <a:r>
              <a:rPr lang="en-US" sz="2200" b="1" dirty="0" err="1"/>
              <a:t>Razpoložljivost</a:t>
            </a:r>
            <a:r>
              <a:rPr lang="en-US" sz="2200" b="1" dirty="0"/>
              <a:t> </a:t>
            </a:r>
            <a:r>
              <a:rPr lang="en-US" sz="2200" b="1" dirty="0" err="1"/>
              <a:t>zemljišč</a:t>
            </a:r>
            <a:r>
              <a:rPr lang="en-US" sz="2200" b="1" dirty="0"/>
              <a:t>:</a:t>
            </a:r>
          </a:p>
          <a:p>
            <a:pPr marL="914400" lvl="1" indent="-280987" algn="l" rtl="0">
              <a:spcBef>
                <a:spcPts val="0"/>
              </a:spcBef>
              <a:spcAft>
                <a:spcPts val="0"/>
              </a:spcAft>
              <a:buSzPct val="68181"/>
              <a:buChar char="○"/>
            </a:pPr>
            <a:r>
              <a:rPr lang="en-US" sz="2200" dirty="0" err="1"/>
              <a:t>Omejena</a:t>
            </a:r>
            <a:r>
              <a:rPr lang="en-US" sz="2200" dirty="0"/>
              <a:t> </a:t>
            </a:r>
            <a:r>
              <a:rPr lang="en-US" sz="2200" dirty="0" err="1"/>
              <a:t>zemljišča</a:t>
            </a:r>
            <a:r>
              <a:rPr lang="en-US" sz="2200" dirty="0"/>
              <a:t> </a:t>
            </a:r>
            <a:r>
              <a:rPr lang="en-US" sz="2200" dirty="0" err="1"/>
              <a:t>lahko</a:t>
            </a:r>
            <a:r>
              <a:rPr lang="en-US" sz="2200" dirty="0"/>
              <a:t> </a:t>
            </a:r>
            <a:r>
              <a:rPr lang="en-US" sz="2200" dirty="0" err="1"/>
              <a:t>omejujejo</a:t>
            </a:r>
            <a:r>
              <a:rPr lang="en-US" sz="2200" dirty="0"/>
              <a:t> </a:t>
            </a:r>
            <a:r>
              <a:rPr lang="en-US" sz="2200" dirty="0" err="1"/>
              <a:t>rotacijsko</a:t>
            </a:r>
            <a:r>
              <a:rPr lang="en-US" sz="2200" dirty="0"/>
              <a:t> </a:t>
            </a:r>
            <a:r>
              <a:rPr lang="en-US" sz="2200" dirty="0" err="1"/>
              <a:t>pašo</a:t>
            </a:r>
            <a:r>
              <a:rPr lang="en-US" sz="2200" dirty="0"/>
              <a:t> </a:t>
            </a:r>
            <a:r>
              <a:rPr lang="en-US" sz="2200" dirty="0" err="1"/>
              <a:t>ali</a:t>
            </a:r>
            <a:r>
              <a:rPr lang="en-US" sz="2200" dirty="0"/>
              <a:t> </a:t>
            </a:r>
            <a:r>
              <a:rPr lang="en-US" sz="2200" dirty="0" err="1"/>
              <a:t>večvrstno</a:t>
            </a:r>
            <a:r>
              <a:rPr lang="en-US" sz="2200" dirty="0"/>
              <a:t> </a:t>
            </a:r>
            <a:r>
              <a:rPr lang="en-US" sz="2200" dirty="0" err="1"/>
              <a:t>integracijo</a:t>
            </a:r>
            <a:r>
              <a:rPr lang="en-US" sz="2200" dirty="0"/>
              <a:t>.</a:t>
            </a:r>
          </a:p>
          <a:p>
            <a:pPr marL="914400" lvl="1" indent="-280987" algn="l" rtl="0">
              <a:spcBef>
                <a:spcPts val="0"/>
              </a:spcBef>
              <a:spcAft>
                <a:spcPts val="0"/>
              </a:spcAft>
              <a:buSzPct val="68181"/>
              <a:buChar char="○"/>
            </a:pPr>
            <a:r>
              <a:rPr lang="en-US" sz="2200" dirty="0" err="1"/>
              <a:t>Inovativne</a:t>
            </a:r>
            <a:r>
              <a:rPr lang="en-US" sz="2200" dirty="0"/>
              <a:t> </a:t>
            </a:r>
            <a:r>
              <a:rPr lang="en-US" sz="2200" dirty="0" err="1"/>
              <a:t>rešitve</a:t>
            </a:r>
            <a:r>
              <a:rPr lang="en-US" sz="2200" dirty="0"/>
              <a:t>, </a:t>
            </a:r>
            <a:r>
              <a:rPr lang="en-US" sz="2200" dirty="0" err="1"/>
              <a:t>kot</a:t>
            </a:r>
            <a:r>
              <a:rPr lang="en-US" sz="2200" dirty="0"/>
              <a:t> je </a:t>
            </a:r>
            <a:r>
              <a:rPr lang="en-US" sz="2200" dirty="0" err="1"/>
              <a:t>gozdna</a:t>
            </a:r>
            <a:r>
              <a:rPr lang="en-US" sz="2200" dirty="0"/>
              <a:t> </a:t>
            </a:r>
            <a:r>
              <a:rPr lang="en-US" sz="2200" dirty="0" err="1"/>
              <a:t>paša</a:t>
            </a:r>
            <a:r>
              <a:rPr lang="en-US" sz="2200" dirty="0"/>
              <a:t>, </a:t>
            </a:r>
            <a:r>
              <a:rPr lang="en-US" sz="2200" dirty="0" err="1"/>
              <a:t>lahko</a:t>
            </a:r>
            <a:r>
              <a:rPr lang="en-US" sz="2200" dirty="0"/>
              <a:t> </a:t>
            </a:r>
            <a:r>
              <a:rPr lang="en-US" sz="2200" dirty="0" err="1"/>
              <a:t>povečajo</a:t>
            </a:r>
            <a:r>
              <a:rPr lang="en-US" sz="2200" dirty="0"/>
              <a:t> </a:t>
            </a:r>
            <a:r>
              <a:rPr lang="en-US" sz="2200" dirty="0" err="1"/>
              <a:t>izrabo</a:t>
            </a:r>
            <a:r>
              <a:rPr lang="en-US" sz="2200" dirty="0"/>
              <a:t> </a:t>
            </a:r>
            <a:r>
              <a:rPr lang="en-US" sz="2200" dirty="0" err="1"/>
              <a:t>zemljišč</a:t>
            </a:r>
            <a:r>
              <a:rPr lang="en-US" sz="2200" dirty="0"/>
              <a:t>.</a:t>
            </a:r>
          </a:p>
        </p:txBody>
      </p:sp>
      <p:pic>
        <p:nvPicPr>
          <p:cNvPr id="220" name="Google Shape;220;p34"/>
          <p:cNvPicPr preferRelativeResize="0"/>
          <p:nvPr/>
        </p:nvPicPr>
        <p:blipFill rotWithShape="1">
          <a:blip r:embed="rId3">
            <a:alphaModFix/>
          </a:blip>
          <a:srcRect t="5587" b="5587"/>
          <a:stretch/>
        </p:blipFill>
        <p:spPr>
          <a:xfrm>
            <a:off x="4710400" y="1438275"/>
            <a:ext cx="4267200" cy="28448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sz="2400" dirty="0"/>
              <a:t>3. poglavje: Uporaba v regenerativnem kmetijstvu</a:t>
            </a:r>
            <a:endParaRPr sz="2450" dirty="0"/>
          </a:p>
        </p:txBody>
      </p:sp>
      <p:sp>
        <p:nvSpPr>
          <p:cNvPr id="226" name="Google Shape;226;p35"/>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55000" lnSpcReduction="20000"/>
          </a:bodyPr>
          <a:lstStyle/>
          <a:p>
            <a:pPr marL="0" lvl="0" indent="0" algn="l" rtl="0">
              <a:spcBef>
                <a:spcPts val="1200"/>
              </a:spcBef>
              <a:spcAft>
                <a:spcPts val="0"/>
              </a:spcAft>
              <a:buClr>
                <a:schemeClr val="dk1"/>
              </a:buClr>
              <a:buSzPct val="52380"/>
              <a:buFont typeface="Arial"/>
              <a:buNone/>
            </a:pPr>
            <a:r>
              <a:rPr lang="sl-SI" sz="2100" b="1" dirty="0"/>
              <a:t>Izzivi integracije živine</a:t>
            </a:r>
          </a:p>
          <a:p>
            <a:pPr marL="342900">
              <a:spcBef>
                <a:spcPts val="1200"/>
              </a:spcBef>
              <a:buSzPct val="52380"/>
            </a:pPr>
            <a:r>
              <a:rPr lang="sl-SI" sz="2200" b="1" dirty="0"/>
              <a:t>Dostop do trga</a:t>
            </a:r>
            <a:r>
              <a:rPr lang="cs" sz="2200" b="1" dirty="0"/>
              <a:t>:</a:t>
            </a:r>
            <a:endParaRPr sz="2200" b="1" dirty="0"/>
          </a:p>
          <a:p>
            <a:pPr marL="914400" lvl="1" indent="-288131" algn="l" rtl="0">
              <a:spcBef>
                <a:spcPts val="0"/>
              </a:spcBef>
              <a:spcAft>
                <a:spcPts val="0"/>
              </a:spcAft>
              <a:buSzPct val="68181"/>
              <a:buChar char="○"/>
            </a:pPr>
            <a:r>
              <a:rPr lang="sl-SI" sz="2200" dirty="0"/>
              <a:t>Omejeno povpraševanje po raznolikih izdelkih v nekaterih regijah.</a:t>
            </a:r>
          </a:p>
          <a:p>
            <a:pPr marL="914400" lvl="1" indent="-288131" algn="l" rtl="0">
              <a:spcBef>
                <a:spcPts val="0"/>
              </a:spcBef>
              <a:spcAft>
                <a:spcPts val="0"/>
              </a:spcAft>
              <a:buSzPct val="68181"/>
              <a:buChar char="○"/>
            </a:pPr>
            <a:r>
              <a:rPr lang="sl-SI" sz="2200" dirty="0"/>
              <a:t>Zahteva sodelovanje kmetov za izgradnjo lokalnih dobavnih verig</a:t>
            </a:r>
            <a:r>
              <a:rPr lang="cs" sz="2200" dirty="0"/>
              <a:t>.</a:t>
            </a:r>
            <a:endParaRPr sz="2200" dirty="0"/>
          </a:p>
          <a:p>
            <a:pPr marL="457200" lvl="0" indent="-288131" algn="l" rtl="0">
              <a:spcBef>
                <a:spcPts val="0"/>
              </a:spcBef>
              <a:spcAft>
                <a:spcPts val="0"/>
              </a:spcAft>
              <a:buSzPct val="68181"/>
              <a:buChar char="●"/>
            </a:pPr>
            <a:r>
              <a:rPr lang="sl-SI" sz="2200" b="1" dirty="0" err="1"/>
              <a:t>Okoljske</a:t>
            </a:r>
            <a:r>
              <a:rPr lang="sl-SI" sz="2200" b="1" dirty="0"/>
              <a:t> omejitve</a:t>
            </a:r>
            <a:r>
              <a:rPr lang="cs" sz="2200" b="1" dirty="0"/>
              <a:t>:</a:t>
            </a:r>
            <a:endParaRPr sz="2200" b="1" dirty="0"/>
          </a:p>
          <a:p>
            <a:pPr marL="914400" lvl="1" indent="-288131" algn="l" rtl="0">
              <a:spcBef>
                <a:spcPts val="0"/>
              </a:spcBef>
              <a:spcAft>
                <a:spcPts val="0"/>
              </a:spcAft>
              <a:buSzPct val="68181"/>
              <a:buChar char="○"/>
            </a:pPr>
            <a:r>
              <a:rPr lang="sl-SI" sz="2200" dirty="0"/>
              <a:t>Neugodne vremenske razmere lahko ovirajo urnike paše.</a:t>
            </a:r>
          </a:p>
          <a:p>
            <a:pPr marL="914400" lvl="1" indent="-288131" algn="l" rtl="0">
              <a:spcBef>
                <a:spcPts val="0"/>
              </a:spcBef>
              <a:spcAft>
                <a:spcPts val="0"/>
              </a:spcAft>
              <a:buSzPct val="68181"/>
              <a:buChar char="○"/>
            </a:pPr>
            <a:r>
              <a:rPr lang="sl-SI" sz="2200" dirty="0"/>
              <a:t>Za ublažitev tveganj je potrebno prilagodljivo upravljanje</a:t>
            </a:r>
            <a:r>
              <a:rPr lang="cs" sz="2200" dirty="0"/>
              <a:t>.</a:t>
            </a:r>
            <a:endParaRPr sz="2200" dirty="0"/>
          </a:p>
          <a:p>
            <a:pPr marL="457200" lvl="0" indent="-288131" algn="l" rtl="0">
              <a:spcBef>
                <a:spcPts val="0"/>
              </a:spcBef>
              <a:spcAft>
                <a:spcPts val="0"/>
              </a:spcAft>
              <a:buSzPct val="68181"/>
              <a:buChar char="●"/>
            </a:pPr>
            <a:r>
              <a:rPr lang="sl-SI" sz="2200" b="1" dirty="0"/>
              <a:t>Zdravje živali</a:t>
            </a:r>
            <a:r>
              <a:rPr lang="cs" sz="2200" b="1" dirty="0"/>
              <a:t>:</a:t>
            </a:r>
            <a:endParaRPr sz="2200" b="1" dirty="0"/>
          </a:p>
          <a:p>
            <a:pPr marL="914400" lvl="1" indent="-288131" algn="l" rtl="0">
              <a:spcBef>
                <a:spcPts val="0"/>
              </a:spcBef>
              <a:spcAft>
                <a:spcPts val="0"/>
              </a:spcAft>
              <a:buSzPct val="68181"/>
              <a:buChar char="○"/>
            </a:pPr>
            <a:r>
              <a:rPr lang="sl-SI" sz="2200" dirty="0"/>
              <a:t>Mešane vrste zahtevajo skrbno spremljanje glede bolezni in zajedavcev.</a:t>
            </a:r>
          </a:p>
          <a:p>
            <a:pPr marL="914400" lvl="1" indent="-288131" algn="l" rtl="0">
              <a:spcBef>
                <a:spcPts val="0"/>
              </a:spcBef>
              <a:spcAft>
                <a:spcPts val="0"/>
              </a:spcAft>
              <a:buSzPct val="68181"/>
              <a:buChar char="○"/>
            </a:pPr>
            <a:r>
              <a:rPr lang="sl-SI" sz="2200" dirty="0"/>
              <a:t>Učinkovita veterinarska oskrba je ključnega pomena</a:t>
            </a:r>
            <a:r>
              <a:rPr lang="cs" sz="2200" dirty="0"/>
              <a:t>.</a:t>
            </a:r>
            <a:endParaRPr sz="2200" dirty="0"/>
          </a:p>
        </p:txBody>
      </p:sp>
      <p:pic>
        <p:nvPicPr>
          <p:cNvPr id="227" name="Google Shape;227;p35"/>
          <p:cNvPicPr preferRelativeResize="0"/>
          <p:nvPr/>
        </p:nvPicPr>
        <p:blipFill rotWithShape="1">
          <a:blip r:embed="rId3">
            <a:alphaModFix/>
          </a:blip>
          <a:srcRect/>
          <a:stretch/>
        </p:blipFill>
        <p:spPr>
          <a:xfrm>
            <a:off x="4710400" y="1438275"/>
            <a:ext cx="4267200" cy="28448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sz="2400" dirty="0"/>
              <a:t>3. poglavje: Uporaba v regenerativnem kmetijstvu</a:t>
            </a:r>
            <a:endParaRPr sz="2450" dirty="0"/>
          </a:p>
        </p:txBody>
      </p:sp>
      <p:sp>
        <p:nvSpPr>
          <p:cNvPr id="233" name="Google Shape;233;p36"/>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55000" lnSpcReduction="20000"/>
          </a:bodyPr>
          <a:lstStyle/>
          <a:p>
            <a:pPr marL="0" lvl="0" indent="0" algn="l" rtl="0">
              <a:spcBef>
                <a:spcPts val="1200"/>
              </a:spcBef>
              <a:spcAft>
                <a:spcPts val="0"/>
              </a:spcAft>
              <a:buClr>
                <a:schemeClr val="dk1"/>
              </a:buClr>
              <a:buSzPct val="52380"/>
              <a:buFont typeface="Arial"/>
              <a:buNone/>
            </a:pPr>
            <a:r>
              <a:rPr lang="sl-SI" sz="2100" b="1" dirty="0"/>
              <a:t>Izzivi integracije živine</a:t>
            </a:r>
          </a:p>
          <a:p>
            <a:pPr marL="342900">
              <a:spcBef>
                <a:spcPts val="1200"/>
              </a:spcBef>
              <a:buSzPct val="52380"/>
            </a:pPr>
            <a:r>
              <a:rPr lang="sl-SI" sz="2200" b="1" dirty="0"/>
              <a:t>Politika in predpisi</a:t>
            </a:r>
            <a:r>
              <a:rPr lang="cs" sz="2200" b="1" dirty="0"/>
              <a:t>:</a:t>
            </a:r>
            <a:endParaRPr sz="2200" b="1" dirty="0"/>
          </a:p>
          <a:p>
            <a:pPr marL="914400" lvl="1" indent="-280987" algn="l" rtl="0">
              <a:spcBef>
                <a:spcPts val="0"/>
              </a:spcBef>
              <a:spcAft>
                <a:spcPts val="0"/>
              </a:spcAft>
              <a:buSzPct val="68181"/>
              <a:buChar char="○"/>
            </a:pPr>
            <a:r>
              <a:rPr lang="sl-SI" sz="2200" dirty="0"/>
              <a:t>Politike morda ne podpirajo majhnih ali integriranih sistemov.</a:t>
            </a:r>
          </a:p>
          <a:p>
            <a:pPr marL="914400" lvl="1" indent="-280987" algn="l" rtl="0">
              <a:spcBef>
                <a:spcPts val="0"/>
              </a:spcBef>
              <a:spcAft>
                <a:spcPts val="0"/>
              </a:spcAft>
              <a:buSzPct val="68181"/>
              <a:buChar char="○"/>
            </a:pPr>
            <a:r>
              <a:rPr lang="sl-SI" sz="2200" dirty="0"/>
              <a:t>Potrebna sta zagovorništvo in politično angažiranje</a:t>
            </a:r>
            <a:r>
              <a:rPr lang="cs" sz="2200" dirty="0"/>
              <a:t>.</a:t>
            </a:r>
            <a:endParaRPr sz="2200" dirty="0"/>
          </a:p>
          <a:p>
            <a:pPr marL="457200" lvl="0" indent="-280987" algn="l" rtl="0">
              <a:spcBef>
                <a:spcPts val="0"/>
              </a:spcBef>
              <a:spcAft>
                <a:spcPts val="0"/>
              </a:spcAft>
              <a:buSzPct val="68181"/>
              <a:buChar char="●"/>
            </a:pPr>
            <a:r>
              <a:rPr lang="sl-SI" sz="2200" b="1" dirty="0"/>
              <a:t>Delovna intenzivnost</a:t>
            </a:r>
            <a:r>
              <a:rPr lang="cs" sz="2200" b="1" dirty="0"/>
              <a:t>:</a:t>
            </a:r>
            <a:endParaRPr sz="2200" b="1" dirty="0"/>
          </a:p>
          <a:p>
            <a:pPr marL="914400" lvl="1" indent="-280987" algn="l" rtl="0">
              <a:spcBef>
                <a:spcPts val="0"/>
              </a:spcBef>
              <a:spcAft>
                <a:spcPts val="0"/>
              </a:spcAft>
              <a:buSzPct val="68181"/>
              <a:buChar char="○"/>
            </a:pPr>
            <a:r>
              <a:rPr lang="sl-SI" sz="2200" dirty="0"/>
              <a:t>Upravljanje integriranih sistemov je delovno intenzivno.</a:t>
            </a:r>
          </a:p>
          <a:p>
            <a:pPr marL="914400" lvl="1" indent="-280987" algn="l" rtl="0">
              <a:spcBef>
                <a:spcPts val="0"/>
              </a:spcBef>
              <a:spcAft>
                <a:spcPts val="0"/>
              </a:spcAft>
              <a:buSzPct val="68181"/>
              <a:buChar char="○"/>
            </a:pPr>
            <a:r>
              <a:rPr lang="sl-SI" sz="2200" dirty="0"/>
              <a:t>Tehnologija in zadružno kmetijstvo lahko pomagata zmanjšati delovno obremenitev</a:t>
            </a:r>
            <a:r>
              <a:rPr lang="cs" sz="2200" dirty="0"/>
              <a:t>.</a:t>
            </a:r>
            <a:endParaRPr sz="2200" dirty="0"/>
          </a:p>
          <a:p>
            <a:pPr marL="457200" lvl="0" indent="-280987" algn="l" rtl="0">
              <a:spcBef>
                <a:spcPts val="0"/>
              </a:spcBef>
              <a:spcAft>
                <a:spcPts val="0"/>
              </a:spcAft>
              <a:buSzPct val="68181"/>
              <a:buChar char="●"/>
            </a:pPr>
            <a:r>
              <a:rPr lang="sl-SI" sz="2200" b="1" dirty="0"/>
              <a:t>Prehodno obdobje</a:t>
            </a:r>
            <a:r>
              <a:rPr lang="cs" sz="2200" b="1" dirty="0"/>
              <a:t>:</a:t>
            </a:r>
            <a:endParaRPr sz="2200" b="1" dirty="0"/>
          </a:p>
          <a:p>
            <a:pPr marL="914400" lvl="1" indent="-280987" algn="l" rtl="0">
              <a:spcBef>
                <a:spcPts val="0"/>
              </a:spcBef>
              <a:spcAft>
                <a:spcPts val="0"/>
              </a:spcAft>
              <a:buSzPct val="68181"/>
              <a:buChar char="○"/>
            </a:pPr>
            <a:r>
              <a:rPr lang="sl-SI" sz="2200" dirty="0"/>
              <a:t>Prehod na integrirane sisteme lahko traja nekaj časa, preden se bodo koristi uresničile.</a:t>
            </a:r>
          </a:p>
          <a:p>
            <a:pPr marL="914400" lvl="1" indent="-280987" algn="l" rtl="0">
              <a:spcBef>
                <a:spcPts val="0"/>
              </a:spcBef>
              <a:spcAft>
                <a:spcPts val="0"/>
              </a:spcAft>
              <a:buSzPct val="68181"/>
              <a:buChar char="○"/>
            </a:pPr>
            <a:r>
              <a:rPr lang="sl-SI" sz="2200" dirty="0"/>
              <a:t>V tej fazi sta potrebni potrpežljivost in vztrajnost</a:t>
            </a:r>
            <a:r>
              <a:rPr lang="cs" sz="2200" dirty="0"/>
              <a:t>.</a:t>
            </a:r>
            <a:endParaRPr sz="2200" dirty="0"/>
          </a:p>
        </p:txBody>
      </p:sp>
      <p:pic>
        <p:nvPicPr>
          <p:cNvPr id="234" name="Google Shape;234;p36"/>
          <p:cNvPicPr preferRelativeResize="0"/>
          <p:nvPr/>
        </p:nvPicPr>
        <p:blipFill rotWithShape="1">
          <a:blip r:embed="rId3">
            <a:alphaModFix/>
          </a:blip>
          <a:srcRect/>
          <a:stretch/>
        </p:blipFill>
        <p:spPr>
          <a:xfrm>
            <a:off x="4710400" y="1438275"/>
            <a:ext cx="4267200" cy="28448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dirty="0"/>
              <a:t>4. poglavje: Ključne veščine za trenerje v PIU</a:t>
            </a:r>
            <a:endParaRPr dirty="0"/>
          </a:p>
        </p:txBody>
      </p:sp>
      <p:sp>
        <p:nvSpPr>
          <p:cNvPr id="240" name="Google Shape;240;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1200"/>
              </a:spcBef>
              <a:spcAft>
                <a:spcPts val="0"/>
              </a:spcAft>
              <a:buClr>
                <a:schemeClr val="dk1"/>
              </a:buClr>
              <a:buSzPts val="1100"/>
              <a:buFont typeface="Arial"/>
              <a:buNone/>
            </a:pPr>
            <a:r>
              <a:rPr lang="sl-SI" sz="1508" b="1" dirty="0"/>
              <a:t>Razvoj kompetenc pri integraciji živine</a:t>
            </a:r>
          </a:p>
          <a:p>
            <a:pPr marL="0" lvl="0" indent="0" algn="l" rtl="0">
              <a:spcBef>
                <a:spcPts val="1200"/>
              </a:spcBef>
              <a:spcAft>
                <a:spcPts val="0"/>
              </a:spcAft>
              <a:buClr>
                <a:schemeClr val="dk1"/>
              </a:buClr>
              <a:buSzPts val="1100"/>
              <a:buFont typeface="Arial"/>
              <a:buNone/>
            </a:pPr>
            <a:r>
              <a:rPr lang="sl-SI" sz="1508" dirty="0"/>
              <a:t>Izvajalci poklicnega izobraževanja in usposabljanja (VET) imajo ključno vlogo pri opremljanju študentov z znanjem in veščinami za učinkovito izvajanje integracije živine. Izvajalci bi morali razviti naslednje veščine:</a:t>
            </a:r>
          </a:p>
          <a:p>
            <a:pPr marL="285750" indent="-285750">
              <a:spcBef>
                <a:spcPts val="1200"/>
              </a:spcBef>
              <a:buSzPts val="1100"/>
            </a:pPr>
            <a:r>
              <a:rPr lang="sl-SI" sz="1508" b="1" dirty="0"/>
              <a:t>Poznavanje regenerativnih načel</a:t>
            </a:r>
            <a:r>
              <a:rPr lang="cs" sz="1508" dirty="0"/>
              <a:t>:</a:t>
            </a:r>
            <a:endParaRPr sz="1508" dirty="0"/>
          </a:p>
          <a:p>
            <a:pPr marL="914400" lvl="1" indent="-324365" algn="l" rtl="0">
              <a:spcBef>
                <a:spcPts val="0"/>
              </a:spcBef>
              <a:spcAft>
                <a:spcPts val="0"/>
              </a:spcAft>
              <a:buSzPts val="1508"/>
              <a:buChar char="○"/>
            </a:pPr>
            <a:r>
              <a:rPr lang="sl-SI" sz="1508" dirty="0"/>
              <a:t>Razumevanje znanstvenih in ekoloških temeljev integracije živinoreje.</a:t>
            </a:r>
          </a:p>
          <a:p>
            <a:pPr marL="914400" lvl="1" indent="-324365" algn="l" rtl="0">
              <a:spcBef>
                <a:spcPts val="0"/>
              </a:spcBef>
              <a:spcAft>
                <a:spcPts val="0"/>
              </a:spcAft>
              <a:buSzPts val="1508"/>
              <a:buChar char="○"/>
            </a:pPr>
            <a:r>
              <a:rPr lang="sl-SI" sz="1508" dirty="0"/>
              <a:t>Poznavanje zgodovinskih in sodobnih praks v mešanih kmetijskih sistemih</a:t>
            </a:r>
            <a:r>
              <a:rPr lang="cs" sz="1508" dirty="0"/>
              <a:t>.</a:t>
            </a:r>
            <a:endParaRPr sz="1508" dirty="0"/>
          </a:p>
          <a:p>
            <a:pPr marL="457200" lvl="0" indent="-324365" algn="l" rtl="0">
              <a:spcBef>
                <a:spcPts val="0"/>
              </a:spcBef>
              <a:spcAft>
                <a:spcPts val="0"/>
              </a:spcAft>
              <a:buSzPts val="1508"/>
              <a:buChar char="●"/>
            </a:pPr>
            <a:r>
              <a:rPr lang="sl-SI" sz="1508" b="1" dirty="0"/>
              <a:t>Tehnike praktičnega usposabljanja</a:t>
            </a:r>
            <a:r>
              <a:rPr lang="cs" sz="1508" dirty="0"/>
              <a:t>:</a:t>
            </a:r>
            <a:endParaRPr sz="1508" dirty="0"/>
          </a:p>
          <a:p>
            <a:pPr marL="914400" lvl="1" indent="-324365" algn="l" rtl="0">
              <a:spcBef>
                <a:spcPts val="0"/>
              </a:spcBef>
              <a:spcAft>
                <a:spcPts val="0"/>
              </a:spcAft>
              <a:buSzPts val="1508"/>
              <a:buChar char="○"/>
            </a:pPr>
            <a:r>
              <a:rPr lang="sl-SI" sz="1508" dirty="0"/>
              <a:t>Demonstracija načrtovanja in izvajanja rotacijskih pašnih sistemov.</a:t>
            </a:r>
          </a:p>
          <a:p>
            <a:pPr marL="914400" lvl="1" indent="-324365" algn="l" rtl="0">
              <a:spcBef>
                <a:spcPts val="0"/>
              </a:spcBef>
              <a:spcAft>
                <a:spcPts val="0"/>
              </a:spcAft>
              <a:buSzPts val="1508"/>
              <a:buChar char="○"/>
            </a:pPr>
            <a:r>
              <a:rPr lang="sl-SI" sz="1508" dirty="0"/>
              <a:t>Vodenje študentov pri načrtovanju gozdnih pašnikov in izbiri ustreznih drevesnih in krmnih vrst.</a:t>
            </a:r>
            <a:endParaRPr sz="1508" dirty="0"/>
          </a:p>
          <a:p>
            <a:pPr marL="457200" lvl="0" indent="-324365" algn="l" rtl="0">
              <a:spcBef>
                <a:spcPts val="0"/>
              </a:spcBef>
              <a:spcAft>
                <a:spcPts val="0"/>
              </a:spcAft>
              <a:buSzPts val="1508"/>
              <a:buChar char="●"/>
            </a:pPr>
            <a:r>
              <a:rPr lang="sl-SI" sz="1508" b="1" dirty="0"/>
              <a:t>Prilagajanje lokalnim kontekstom</a:t>
            </a:r>
            <a:r>
              <a:rPr lang="cs" sz="1508" dirty="0"/>
              <a:t>:</a:t>
            </a:r>
            <a:endParaRPr sz="1508" dirty="0"/>
          </a:p>
          <a:p>
            <a:pPr marL="914400" lvl="1" indent="-324365" algn="l" rtl="0">
              <a:spcBef>
                <a:spcPts val="0"/>
              </a:spcBef>
              <a:spcAft>
                <a:spcPts val="0"/>
              </a:spcAft>
              <a:buSzPts val="1508"/>
              <a:buChar char="○"/>
            </a:pPr>
            <a:r>
              <a:rPr lang="sl-SI" sz="1508" dirty="0"/>
              <a:t>Prilagajanje praks integracije živine različnim podnebjem, tlom in velikostim kmetij</a:t>
            </a:r>
            <a:r>
              <a:rPr lang="cs" sz="1508" dirty="0"/>
              <a:t>.</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sl-SI" dirty="0"/>
              <a:t>4. poglavje: Ključne veščine za trenerje v PIU</a:t>
            </a:r>
            <a:endParaRPr dirty="0"/>
          </a:p>
        </p:txBody>
      </p:sp>
      <p:sp>
        <p:nvSpPr>
          <p:cNvPr id="246" name="Google Shape;246;p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04800" algn="l" rtl="0">
              <a:spcBef>
                <a:spcPts val="1200"/>
              </a:spcBef>
              <a:spcAft>
                <a:spcPts val="0"/>
              </a:spcAft>
              <a:buSzPts val="1200"/>
              <a:buChar char="●"/>
            </a:pPr>
            <a:r>
              <a:rPr lang="sl-SI" sz="1200" b="1" dirty="0"/>
              <a:t>Spremljanje in vrednotenje</a:t>
            </a:r>
            <a:r>
              <a:rPr lang="cs" sz="1200" dirty="0"/>
              <a:t>:</a:t>
            </a:r>
            <a:endParaRPr sz="1200" dirty="0"/>
          </a:p>
          <a:p>
            <a:pPr marL="914400" lvl="1" indent="-304800" algn="l" rtl="0">
              <a:spcBef>
                <a:spcPts val="0"/>
              </a:spcBef>
              <a:spcAft>
                <a:spcPts val="0"/>
              </a:spcAft>
              <a:buSzPts val="1200"/>
              <a:buChar char="○"/>
            </a:pPr>
            <a:r>
              <a:rPr lang="sl-SI" sz="1200" dirty="0"/>
              <a:t>Poučevanje študentov ocenjevanja zdravja tal, rastlinske raznolikosti in produktivnosti živine za spremljanje učinkovitosti integracije</a:t>
            </a:r>
            <a:r>
              <a:rPr lang="cs" sz="1200" dirty="0"/>
              <a:t>.</a:t>
            </a:r>
            <a:endParaRPr sz="1200" dirty="0"/>
          </a:p>
          <a:p>
            <a:pPr marL="457200" lvl="0" indent="-304800" algn="l" rtl="0">
              <a:spcBef>
                <a:spcPts val="0"/>
              </a:spcBef>
              <a:spcAft>
                <a:spcPts val="0"/>
              </a:spcAft>
              <a:buSzPts val="1200"/>
              <a:buChar char="●"/>
            </a:pPr>
            <a:r>
              <a:rPr lang="sl-SI" sz="1200" b="1" dirty="0"/>
              <a:t>Spretnosti reševanja problemov</a:t>
            </a:r>
            <a:r>
              <a:rPr lang="cs" sz="1200" dirty="0"/>
              <a:t>:</a:t>
            </a:r>
            <a:endParaRPr sz="1200" dirty="0"/>
          </a:p>
          <a:p>
            <a:pPr marL="914400" lvl="1" indent="-304800" algn="l" rtl="0">
              <a:spcBef>
                <a:spcPts val="0"/>
              </a:spcBef>
              <a:spcAft>
                <a:spcPts val="0"/>
              </a:spcAft>
              <a:buSzPts val="1200"/>
              <a:buChar char="○"/>
            </a:pPr>
            <a:r>
              <a:rPr lang="sl-SI" sz="1200" dirty="0"/>
              <a:t>Reševanje izzivov, kot so prekomerna paša živine, upravljanje z vodo ali ravnovesje med poljščinami in živino</a:t>
            </a:r>
            <a:r>
              <a:rPr lang="cs" sz="1200" dirty="0"/>
              <a:t>.</a:t>
            </a:r>
            <a:endParaRPr sz="1200" dirty="0"/>
          </a:p>
          <a:p>
            <a:pPr marL="457200" lvl="0" indent="-304800" algn="l" rtl="0">
              <a:spcBef>
                <a:spcPts val="0"/>
              </a:spcBef>
              <a:spcAft>
                <a:spcPts val="0"/>
              </a:spcAft>
              <a:buSzPts val="1200"/>
              <a:buChar char="●"/>
            </a:pPr>
            <a:r>
              <a:rPr lang="sl-SI" sz="1200" b="1" dirty="0"/>
              <a:t>Komunikacija in vodenje</a:t>
            </a:r>
            <a:r>
              <a:rPr lang="cs" sz="1200" dirty="0"/>
              <a:t>:</a:t>
            </a:r>
            <a:endParaRPr sz="1200" dirty="0"/>
          </a:p>
          <a:p>
            <a:pPr marL="914400" lvl="1" indent="-304800" algn="l" rtl="0">
              <a:spcBef>
                <a:spcPts val="0"/>
              </a:spcBef>
              <a:spcAft>
                <a:spcPts val="0"/>
              </a:spcAft>
              <a:buSzPts val="1200"/>
              <a:buChar char="○"/>
            </a:pPr>
            <a:r>
              <a:rPr lang="sl-SI" sz="1200" dirty="0"/>
              <a:t>Vključevanje študentov z interaktivnimi metodami poučevanja, terenskimi demonstracijami in študijami primerov.</a:t>
            </a:r>
          </a:p>
          <a:p>
            <a:pPr marL="914400" lvl="1" indent="-304800" algn="l" rtl="0">
              <a:spcBef>
                <a:spcPts val="0"/>
              </a:spcBef>
              <a:spcAft>
                <a:spcPts val="0"/>
              </a:spcAft>
              <a:buSzPts val="1200"/>
              <a:buChar char="○"/>
            </a:pPr>
            <a:r>
              <a:rPr lang="sl-SI" sz="1200" dirty="0"/>
              <a:t>Ozaveščanje o ekonomskih, </a:t>
            </a:r>
            <a:r>
              <a:rPr lang="sl-SI" sz="1200" dirty="0" err="1"/>
              <a:t>okoljskih</a:t>
            </a:r>
            <a:r>
              <a:rPr lang="sl-SI" sz="1200" dirty="0"/>
              <a:t> in socialnih koristih integracije živinoreje</a:t>
            </a:r>
            <a:r>
              <a:rPr lang="cs" sz="1200" dirty="0"/>
              <a:t>.</a:t>
            </a:r>
            <a:endParaRPr sz="1200" dirty="0"/>
          </a:p>
          <a:p>
            <a:pPr marL="457200" lvl="0" indent="-304800" algn="l" rtl="0">
              <a:spcBef>
                <a:spcPts val="0"/>
              </a:spcBef>
              <a:spcAft>
                <a:spcPts val="0"/>
              </a:spcAft>
              <a:buSzPts val="1200"/>
              <a:buChar char="●"/>
            </a:pPr>
            <a:r>
              <a:rPr lang="sl-SI" sz="1200" b="1" dirty="0"/>
              <a:t>Upravljanje virov</a:t>
            </a:r>
            <a:r>
              <a:rPr lang="cs" sz="1200" dirty="0"/>
              <a:t>:</a:t>
            </a:r>
            <a:endParaRPr sz="1200" dirty="0"/>
          </a:p>
          <a:p>
            <a:pPr marL="914400" lvl="1" indent="-304800" algn="l" rtl="0">
              <a:spcBef>
                <a:spcPts val="0"/>
              </a:spcBef>
              <a:spcAft>
                <a:spcPts val="0"/>
              </a:spcAft>
              <a:buSzPts val="1200"/>
              <a:buChar char="○"/>
            </a:pPr>
            <a:r>
              <a:rPr lang="sl-SI" sz="1200" dirty="0"/>
              <a:t>Učinkovita uporaba kmetijskih virov, kot so ograje, vodni sistemi in krma, za podporo integraciji živine</a:t>
            </a:r>
            <a:r>
              <a:rPr lang="cs" sz="1200" dirty="0"/>
              <a:t>.</a:t>
            </a:r>
            <a:endParaRPr sz="1200" dirty="0"/>
          </a:p>
          <a:p>
            <a:pPr marL="0" lvl="0" indent="0" algn="l" rtl="0">
              <a:spcBef>
                <a:spcPts val="1200"/>
              </a:spcBef>
              <a:spcAft>
                <a:spcPts val="0"/>
              </a:spcAft>
              <a:buClr>
                <a:schemeClr val="dk1"/>
              </a:buClr>
              <a:buSzPts val="1100"/>
              <a:buFont typeface="Arial"/>
              <a:buNone/>
            </a:pPr>
            <a:r>
              <a:rPr lang="sl-SI" sz="1200" b="1" dirty="0"/>
              <a:t>Spodbujanje vseživljenjskega učenja</a:t>
            </a:r>
          </a:p>
          <a:p>
            <a:pPr marL="0" lvl="0" indent="0" algn="l" rtl="0">
              <a:spcBef>
                <a:spcPts val="1200"/>
              </a:spcBef>
              <a:spcAft>
                <a:spcPts val="0"/>
              </a:spcAft>
              <a:buClr>
                <a:schemeClr val="dk1"/>
              </a:buClr>
              <a:buSzPts val="1100"/>
              <a:buFont typeface="Arial"/>
              <a:buNone/>
            </a:pPr>
            <a:r>
              <a:rPr lang="sl-SI" sz="1200" dirty="0"/>
              <a:t>Izobraževalci v poklicnem izobraževanju in usposabljanju bi morali spodbujati miselnost nenehnega učenja in spodbujati učence, da so na tekočem z napredkom v regenerativnem kmetijstvu ter se prilagajajo spreminjajočim se </a:t>
            </a:r>
            <a:r>
              <a:rPr lang="sl-SI" sz="1200" dirty="0" err="1"/>
              <a:t>okoljskim</a:t>
            </a:r>
            <a:r>
              <a:rPr lang="sl-SI" sz="1200" dirty="0"/>
              <a:t> in tržnim razmeram. Mreženje s strokovnjaki, vključevanje v kmetijske skupnosti in sodelovanje v delavnicah lahko izboljša njihovo znanje in učne sposobnosti</a:t>
            </a:r>
            <a:r>
              <a:rPr lang="cs" sz="1200" dirty="0"/>
              <a:t>.</a:t>
            </a:r>
            <a:endParaRPr sz="1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cs" dirty="0"/>
              <a:t>3. Aktivnost 1</a:t>
            </a:r>
            <a:endParaRPr dirty="0"/>
          </a:p>
        </p:txBody>
      </p:sp>
      <p:sp>
        <p:nvSpPr>
          <p:cNvPr id="252" name="Google Shape;252;p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b="1" dirty="0"/>
              <a:t>Aktivnost 1 - </a:t>
            </a:r>
            <a:r>
              <a:rPr lang="sl-SI" b="1" dirty="0"/>
              <a:t>Scenarij iz resničnega sveta</a:t>
            </a:r>
            <a:r>
              <a:rPr lang="cs" b="1" dirty="0"/>
              <a:t>:</a:t>
            </a:r>
            <a:endParaRPr b="1" dirty="0"/>
          </a:p>
          <a:p>
            <a:pPr marL="0" lvl="0" indent="0" algn="l" rtl="0">
              <a:spcBef>
                <a:spcPts val="1200"/>
              </a:spcBef>
              <a:spcAft>
                <a:spcPts val="0"/>
              </a:spcAft>
              <a:buClr>
                <a:schemeClr val="dk1"/>
              </a:buClr>
              <a:buSzPts val="1100"/>
              <a:buFont typeface="Arial"/>
              <a:buNone/>
            </a:pPr>
            <a:r>
              <a:rPr lang="sl-SI" dirty="0"/>
              <a:t>Kmet goji poljščine in ima po žetvi neuporabljene ostanke pridelkov. V svoj sistem želi vključiti živinorejo, da bi zmanjšal odpadke in izboljšal rodovitnost tal. Katere korake lahko kmet sprejme, da bi učinkovito izkoristil ostanke pridelkov, hkrati pa koristil tako tlom kot živini</a:t>
            </a:r>
            <a:r>
              <a:rPr lang="cs" dirty="0"/>
              <a:t>?</a:t>
            </a:r>
            <a:endParaRPr dirty="0"/>
          </a:p>
          <a:p>
            <a:pPr marL="0" lvl="0" indent="0" algn="l" rtl="0">
              <a:spcBef>
                <a:spcPts val="1200"/>
              </a:spcBef>
              <a:spcAft>
                <a:spcPts val="0"/>
              </a:spcAft>
              <a:buClr>
                <a:schemeClr val="dk1"/>
              </a:buClr>
              <a:buSzPts val="1100"/>
              <a:buFont typeface="Arial"/>
              <a:buNone/>
            </a:pPr>
            <a:endParaRPr dirty="0"/>
          </a:p>
          <a:p>
            <a:pPr marL="0" lvl="0" indent="0" algn="l" rtl="0">
              <a:spcBef>
                <a:spcPts val="1200"/>
              </a:spcBef>
              <a:spcAft>
                <a:spcPts val="1200"/>
              </a:spcAft>
              <a:buNone/>
            </a:pP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3. Aktivnost 1</a:t>
            </a:r>
            <a:endParaRPr dirty="0"/>
          </a:p>
        </p:txBody>
      </p:sp>
      <p:sp>
        <p:nvSpPr>
          <p:cNvPr id="258" name="Google Shape;258;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sl-SI" sz="1900" b="1" dirty="0"/>
              <a:t>Odgovor - možne rešitve</a:t>
            </a:r>
            <a:r>
              <a:rPr lang="cs" sz="1900" b="1" dirty="0"/>
              <a:t>:</a:t>
            </a:r>
            <a:endParaRPr sz="1900" b="1" dirty="0"/>
          </a:p>
          <a:p>
            <a:pPr marL="0" lvl="0" indent="0" algn="l" rtl="0">
              <a:spcBef>
                <a:spcPts val="1200"/>
              </a:spcBef>
              <a:spcAft>
                <a:spcPts val="0"/>
              </a:spcAft>
              <a:buClr>
                <a:schemeClr val="dk1"/>
              </a:buClr>
              <a:buSzPct val="64468"/>
              <a:buFont typeface="Arial"/>
              <a:buNone/>
            </a:pPr>
            <a:r>
              <a:rPr lang="sl-SI" sz="1706" b="1" dirty="0"/>
              <a:t>Ostanki paše</a:t>
            </a:r>
            <a:r>
              <a:rPr lang="cs" sz="1706" b="1" dirty="0"/>
              <a:t>:</a:t>
            </a:r>
            <a:endParaRPr sz="1706" b="1" dirty="0"/>
          </a:p>
          <a:p>
            <a:pPr marL="457200" lvl="0" indent="-328821" algn="l" rtl="0">
              <a:spcBef>
                <a:spcPts val="1200"/>
              </a:spcBef>
              <a:spcAft>
                <a:spcPts val="0"/>
              </a:spcAft>
              <a:buSzPct val="100000"/>
              <a:buChar char="●"/>
            </a:pPr>
            <a:r>
              <a:rPr lang="sl-SI" sz="1706" dirty="0"/>
              <a:t>Živino pustite, da se pase na ostankih poljščin. To zagotavlja krmo za živali in vrača hranila v tla z gnojem</a:t>
            </a:r>
            <a:r>
              <a:rPr lang="cs" sz="1706" dirty="0"/>
              <a:t>.</a:t>
            </a:r>
            <a:endParaRPr sz="1706" dirty="0"/>
          </a:p>
          <a:p>
            <a:pPr marL="0" lvl="0" indent="0" algn="l" rtl="0">
              <a:spcBef>
                <a:spcPts val="1200"/>
              </a:spcBef>
              <a:spcAft>
                <a:spcPts val="0"/>
              </a:spcAft>
              <a:buClr>
                <a:schemeClr val="dk1"/>
              </a:buClr>
              <a:buSzPct val="64468"/>
              <a:buFont typeface="Arial"/>
              <a:buNone/>
            </a:pPr>
            <a:r>
              <a:rPr lang="sl-SI" sz="1706" b="1" dirty="0"/>
              <a:t>Kompostiranje gnoja</a:t>
            </a:r>
            <a:r>
              <a:rPr lang="cs" sz="1706" b="1" dirty="0"/>
              <a:t>:</a:t>
            </a:r>
            <a:endParaRPr sz="1706" b="1" dirty="0"/>
          </a:p>
          <a:p>
            <a:pPr marL="457200" lvl="0" indent="-328821" algn="l" rtl="0">
              <a:spcBef>
                <a:spcPts val="1200"/>
              </a:spcBef>
              <a:spcAft>
                <a:spcPts val="0"/>
              </a:spcAft>
              <a:buSzPct val="100000"/>
              <a:buChar char="●"/>
            </a:pPr>
            <a:r>
              <a:rPr lang="sl-SI" sz="1706" dirty="0"/>
              <a:t>Zbirajte in kompostirajte gnoj pašne živine, da ustvarite organsko gnojilo, bogato s hranili</a:t>
            </a:r>
            <a:r>
              <a:rPr lang="cs" sz="1706" dirty="0"/>
              <a:t>.</a:t>
            </a:r>
            <a:endParaRPr sz="1706" dirty="0"/>
          </a:p>
          <a:p>
            <a:pPr marL="0" lvl="0" indent="0" algn="l" rtl="0">
              <a:spcBef>
                <a:spcPts val="1200"/>
              </a:spcBef>
              <a:spcAft>
                <a:spcPts val="0"/>
              </a:spcAft>
              <a:buClr>
                <a:schemeClr val="dk1"/>
              </a:buClr>
              <a:buSzPct val="64468"/>
              <a:buFont typeface="Arial"/>
              <a:buNone/>
            </a:pPr>
            <a:r>
              <a:rPr lang="sl-SI" sz="1706" b="1" dirty="0"/>
              <a:t>Rotacijska paša</a:t>
            </a:r>
            <a:r>
              <a:rPr lang="cs" sz="1706" b="1" dirty="0"/>
              <a:t>:</a:t>
            </a:r>
            <a:endParaRPr sz="1706" b="1" dirty="0"/>
          </a:p>
          <a:p>
            <a:pPr marL="457200" lvl="0" indent="-328821" algn="l" rtl="0">
              <a:spcBef>
                <a:spcPts val="1200"/>
              </a:spcBef>
              <a:spcAft>
                <a:spcPts val="0"/>
              </a:spcAft>
              <a:buSzPct val="100000"/>
              <a:buChar char="●"/>
            </a:pPr>
            <a:r>
              <a:rPr lang="sl-SI" sz="1706" dirty="0"/>
              <a:t>Premikajte živino med različnimi območji z ostanki pridelkov, da preprečite prekomerno pašo in enakomerno porazdelite hranila</a:t>
            </a:r>
            <a:r>
              <a:rPr lang="cs" sz="1706" dirty="0"/>
              <a:t>.</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3. Aktivnost 2</a:t>
            </a:r>
            <a:endParaRPr dirty="0"/>
          </a:p>
        </p:txBody>
      </p:sp>
      <p:sp>
        <p:nvSpPr>
          <p:cNvPr id="264" name="Google Shape;264;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cs" b="1" dirty="0"/>
              <a:t>Activity 2: Vaja načrtovanja</a:t>
            </a:r>
            <a:endParaRPr b="1" dirty="0"/>
          </a:p>
          <a:p>
            <a:pPr marL="0" lvl="0" indent="0" algn="l" rtl="0">
              <a:spcBef>
                <a:spcPts val="1200"/>
              </a:spcBef>
              <a:spcAft>
                <a:spcPts val="0"/>
              </a:spcAft>
              <a:buClr>
                <a:schemeClr val="dk1"/>
              </a:buClr>
              <a:buSzPts val="1100"/>
              <a:buFont typeface="Arial"/>
              <a:buNone/>
            </a:pPr>
            <a:r>
              <a:rPr lang="sl-SI" sz="1600" dirty="0"/>
              <a:t>Ustvarite preprost načrt za vključitev živine v majhno zelenjavno kmetijo za izboljšanje zdravja tal in zmanjšanje odpadkov</a:t>
            </a:r>
            <a:r>
              <a:rPr lang="cs" sz="1600" dirty="0"/>
              <a:t>.</a:t>
            </a:r>
            <a:endParaRPr sz="1600" dirty="0"/>
          </a:p>
          <a:p>
            <a:pPr marL="0" lvl="0" indent="0" algn="l" rtl="0">
              <a:spcBef>
                <a:spcPts val="1200"/>
              </a:spcBef>
              <a:spcAft>
                <a:spcPts val="0"/>
              </a:spcAft>
              <a:buClr>
                <a:schemeClr val="dk1"/>
              </a:buClr>
              <a:buSzPts val="1100"/>
              <a:buFont typeface="Arial"/>
              <a:buNone/>
            </a:pPr>
            <a:r>
              <a:rPr lang="sl-SI" sz="1600" b="1" dirty="0"/>
              <a:t>Predloga/Vodnik</a:t>
            </a:r>
            <a:r>
              <a:rPr lang="cs" sz="1600" b="1" dirty="0"/>
              <a:t>:</a:t>
            </a:r>
            <a:endParaRPr sz="1600" b="1" dirty="0"/>
          </a:p>
          <a:p>
            <a:pPr marL="457200" lvl="0" indent="-330200" algn="l" rtl="0">
              <a:spcBef>
                <a:spcPts val="1200"/>
              </a:spcBef>
              <a:spcAft>
                <a:spcPts val="0"/>
              </a:spcAft>
              <a:buSzPts val="1600"/>
              <a:buAutoNum type="arabicPeriod"/>
            </a:pPr>
            <a:r>
              <a:rPr lang="sl-SI" sz="1600" dirty="0"/>
              <a:t>Določite primerno vrsto živine (npr. kokoši, ovce ali govedo).</a:t>
            </a:r>
          </a:p>
          <a:p>
            <a:pPr marL="457200" lvl="0" indent="-330200" algn="l" rtl="0">
              <a:spcBef>
                <a:spcPts val="1200"/>
              </a:spcBef>
              <a:spcAft>
                <a:spcPts val="0"/>
              </a:spcAft>
              <a:buSzPts val="1600"/>
              <a:buAutoNum type="arabicPeriod"/>
            </a:pPr>
            <a:r>
              <a:rPr lang="sl-SI" sz="1600" dirty="0"/>
              <a:t>Načrtujte, kje in kako uporabljati kolobarjenje ali pašo na ostankih pridelkov.</a:t>
            </a:r>
          </a:p>
          <a:p>
            <a:pPr marL="457200" lvl="0" indent="-330200" algn="l" rtl="0">
              <a:spcBef>
                <a:spcPts val="1200"/>
              </a:spcBef>
              <a:spcAft>
                <a:spcPts val="0"/>
              </a:spcAft>
              <a:buSzPts val="1600"/>
              <a:buAutoNum type="arabicPeriod"/>
            </a:pPr>
            <a:r>
              <a:rPr lang="sl-SI" sz="1600" dirty="0"/>
              <a:t>Vključite strategijo za ravnanje z gnojem kot naravnim gnojilom.</a:t>
            </a:r>
          </a:p>
          <a:p>
            <a:pPr marL="457200" lvl="0" indent="-330200" algn="l" rtl="0">
              <a:spcBef>
                <a:spcPts val="1200"/>
              </a:spcBef>
              <a:spcAft>
                <a:spcPts val="0"/>
              </a:spcAft>
              <a:buSzPts val="1600"/>
              <a:buAutoNum type="arabicPeriod"/>
            </a:pPr>
            <a:r>
              <a:rPr lang="sl-SI" sz="1600" dirty="0"/>
              <a:t>Opišite, kako spremljati zdravje tal in vpliv na živino skozi čas</a:t>
            </a:r>
            <a:r>
              <a:rPr lang="cs" sz="1600" dirty="0"/>
              <a:t>.</a:t>
            </a:r>
            <a:endParaRPr sz="2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3. Aktivnost 2</a:t>
            </a:r>
            <a:endParaRPr dirty="0"/>
          </a:p>
        </p:txBody>
      </p:sp>
      <p:sp>
        <p:nvSpPr>
          <p:cNvPr id="270" name="Google Shape;270;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Clr>
                <a:schemeClr val="dk1"/>
              </a:buClr>
              <a:buSzPts val="1100"/>
              <a:buFont typeface="Arial"/>
              <a:buNone/>
            </a:pPr>
            <a:r>
              <a:rPr lang="sl-SI" b="1" dirty="0"/>
              <a:t>Odgovor - možna rešitev </a:t>
            </a:r>
            <a:r>
              <a:rPr lang="cs" b="1" dirty="0"/>
              <a:t>:</a:t>
            </a:r>
            <a:endParaRPr b="1" dirty="0"/>
          </a:p>
          <a:p>
            <a:pPr marL="0" lvl="0" indent="0" algn="l" rtl="0">
              <a:spcBef>
                <a:spcPts val="1200"/>
              </a:spcBef>
              <a:spcAft>
                <a:spcPts val="0"/>
              </a:spcAft>
              <a:buClr>
                <a:schemeClr val="dk1"/>
              </a:buClr>
              <a:buSzPts val="1100"/>
              <a:buFont typeface="Arial"/>
              <a:buNone/>
            </a:pPr>
            <a:r>
              <a:rPr lang="sl-SI" b="1" dirty="0"/>
              <a:t>Primer načrta</a:t>
            </a:r>
            <a:r>
              <a:rPr lang="cs" b="1" dirty="0"/>
              <a:t>:</a:t>
            </a:r>
            <a:endParaRPr b="1" dirty="0"/>
          </a:p>
          <a:p>
            <a:pPr marL="457200" lvl="0" indent="-342900" algn="l" rtl="0">
              <a:spcBef>
                <a:spcPts val="1200"/>
              </a:spcBef>
              <a:spcAft>
                <a:spcPts val="0"/>
              </a:spcAft>
              <a:buSzPts val="1800"/>
              <a:buAutoNum type="arabicPeriod"/>
            </a:pPr>
            <a:r>
              <a:rPr lang="sl-SI" b="1" dirty="0"/>
              <a:t>Izbira živine: </a:t>
            </a:r>
            <a:r>
              <a:rPr lang="sl-SI" dirty="0"/>
              <a:t>Kokoši naj se pasejo med vrstami zelenjave.</a:t>
            </a:r>
          </a:p>
          <a:p>
            <a:pPr marL="457200" lvl="0" indent="-342900" algn="l" rtl="0">
              <a:spcBef>
                <a:spcPts val="1200"/>
              </a:spcBef>
              <a:spcAft>
                <a:spcPts val="0"/>
              </a:spcAft>
              <a:buSzPts val="1800"/>
              <a:buAutoNum type="arabicPeriod"/>
            </a:pPr>
            <a:r>
              <a:rPr lang="sl-SI" b="1" dirty="0"/>
              <a:t>Strategija paše: </a:t>
            </a:r>
            <a:r>
              <a:rPr lang="sl-SI" dirty="0"/>
              <a:t>Kokoši naj se pasejo v majhnih prenosnih ogradah, da se gnoj enakomerno porazdeli.</a:t>
            </a:r>
          </a:p>
          <a:p>
            <a:pPr marL="457200" lvl="0" indent="-342900" algn="l" rtl="0">
              <a:spcBef>
                <a:spcPts val="1200"/>
              </a:spcBef>
              <a:spcAft>
                <a:spcPts val="0"/>
              </a:spcAft>
              <a:buSzPts val="1800"/>
              <a:buAutoNum type="arabicPeriod"/>
            </a:pPr>
            <a:r>
              <a:rPr lang="sl-SI" b="1" dirty="0"/>
              <a:t>Upravljanje z gnojem: </a:t>
            </a:r>
            <a:r>
              <a:rPr lang="sl-SI" dirty="0"/>
              <a:t>Odvečni gnoj se pobere za kompostiranje, da se obogati zemlja.</a:t>
            </a:r>
          </a:p>
          <a:p>
            <a:pPr marL="457200" lvl="0" indent="-342900" algn="l" rtl="0">
              <a:spcBef>
                <a:spcPts val="1200"/>
              </a:spcBef>
              <a:spcAft>
                <a:spcPts val="0"/>
              </a:spcAft>
              <a:buSzPts val="1800"/>
              <a:buAutoNum type="arabicPeriod"/>
            </a:pPr>
            <a:r>
              <a:rPr lang="sl-SI" b="1" dirty="0"/>
              <a:t>Spremljanje: </a:t>
            </a:r>
            <a:r>
              <a:rPr lang="sl-SI" dirty="0"/>
              <a:t>Mesečno preverjajte organske snovi v tleh in zdravje rastlin, da zagotovite koristi.</a:t>
            </a: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cs" dirty="0"/>
              <a:t>4. Preverjanje znanja</a:t>
            </a:r>
            <a:endParaRPr dirty="0"/>
          </a:p>
        </p:txBody>
      </p:sp>
      <p:sp>
        <p:nvSpPr>
          <p:cNvPr id="276" name="Google Shape;276;p4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Vprašanje 1:</a:t>
            </a:r>
            <a:endParaRPr dirty="0"/>
          </a:p>
          <a:p>
            <a:pPr marL="0" lvl="0" indent="0" algn="l" rtl="0">
              <a:spcBef>
                <a:spcPts val="1200"/>
              </a:spcBef>
              <a:spcAft>
                <a:spcPts val="0"/>
              </a:spcAft>
              <a:buClr>
                <a:schemeClr val="dk1"/>
              </a:buClr>
              <a:buSzPts val="1100"/>
              <a:buFont typeface="Arial"/>
              <a:buNone/>
            </a:pPr>
            <a:r>
              <a:rPr lang="sl-SI" sz="2200" b="1" dirty="0"/>
              <a:t>Kaj je ključna prednost integracije živine v kmetijske sisteme</a:t>
            </a:r>
            <a:r>
              <a:rPr lang="cs" sz="2200" b="1" dirty="0"/>
              <a:t>?</a:t>
            </a:r>
            <a:endParaRPr sz="2200" b="1" dirty="0"/>
          </a:p>
          <a:p>
            <a:pPr marL="0" lvl="0" indent="0" algn="l" rtl="0">
              <a:spcBef>
                <a:spcPts val="1200"/>
              </a:spcBef>
              <a:spcAft>
                <a:spcPts val="0"/>
              </a:spcAft>
              <a:buNone/>
            </a:pPr>
            <a:r>
              <a:rPr lang="sl-SI" sz="2200" dirty="0"/>
              <a:t>A) Večja odvisnost od sintetičnih gnojil</a:t>
            </a:r>
          </a:p>
          <a:p>
            <a:pPr marL="0" lvl="0" indent="0" algn="l" rtl="0">
              <a:spcBef>
                <a:spcPts val="1200"/>
              </a:spcBef>
              <a:spcAft>
                <a:spcPts val="0"/>
              </a:spcAft>
              <a:buNone/>
            </a:pPr>
            <a:r>
              <a:rPr lang="sl-SI" sz="2200" dirty="0"/>
              <a:t>B) Izboljšano zdravje tal in biotska raznovrstnost</a:t>
            </a:r>
          </a:p>
          <a:p>
            <a:pPr marL="0" lvl="0" indent="0" algn="l" rtl="0">
              <a:spcBef>
                <a:spcPts val="1200"/>
              </a:spcBef>
              <a:spcAft>
                <a:spcPts val="0"/>
              </a:spcAft>
              <a:buNone/>
            </a:pPr>
            <a:r>
              <a:rPr lang="sl-SI" sz="2200" dirty="0"/>
              <a:t>C) Zmanjšana potreba po raznolikosti pridelkov</a:t>
            </a:r>
            <a:endParaRPr dirty="0"/>
          </a:p>
        </p:txBody>
      </p:sp>
      <p:sp>
        <p:nvSpPr>
          <p:cNvPr id="277" name="Google Shape;277;p43"/>
          <p:cNvSpPr txBox="1">
            <a:spLocks noGrp="1"/>
          </p:cNvSpPr>
          <p:nvPr>
            <p:ph type="body" idx="1"/>
          </p:nvPr>
        </p:nvSpPr>
        <p:spPr>
          <a:xfrm>
            <a:off x="311700" y="4094000"/>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Odgovor:</a:t>
            </a:r>
            <a:endParaRPr dirty="0"/>
          </a:p>
          <a:p>
            <a:pPr marL="0" lvl="0" indent="0">
              <a:spcBef>
                <a:spcPts val="1200"/>
              </a:spcBef>
              <a:buNone/>
            </a:pPr>
            <a:r>
              <a:rPr lang="sl-SI" sz="2200" dirty="0"/>
              <a:t>B) Izboljšano zdravje tal in biotska raznovrstnost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7"/>
                                        </p:tgtEl>
                                        <p:attrNameLst>
                                          <p:attrName>style.visibility</p:attrName>
                                        </p:attrNameLst>
                                      </p:cBhvr>
                                      <p:to>
                                        <p:strVal val="visible"/>
                                      </p:to>
                                    </p:set>
                                    <p:animEffect transition="in" filter="fade">
                                      <p:cBhvr>
                                        <p:cTn id="7" dur="1000"/>
                                        <p:tgtEl>
                                          <p:spTgt spid="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cs" dirty="0"/>
              <a:t>4. Preverjanje znanja</a:t>
            </a:r>
            <a:endParaRPr dirty="0"/>
          </a:p>
        </p:txBody>
      </p:sp>
      <p:sp>
        <p:nvSpPr>
          <p:cNvPr id="283" name="Google Shape;283;p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Vprašanje 2:</a:t>
            </a:r>
            <a:endParaRPr dirty="0"/>
          </a:p>
          <a:p>
            <a:pPr marL="0" lvl="0" indent="0" algn="l" rtl="0">
              <a:spcBef>
                <a:spcPts val="1200"/>
              </a:spcBef>
              <a:spcAft>
                <a:spcPts val="0"/>
              </a:spcAft>
              <a:buClr>
                <a:schemeClr val="dk1"/>
              </a:buClr>
              <a:buSzPts val="1100"/>
              <a:buFont typeface="Arial"/>
              <a:buNone/>
            </a:pPr>
            <a:r>
              <a:rPr lang="pl-PL" sz="2200" b="1" dirty="0"/>
              <a:t>Kaj pomaga preprečiti rotacijska paša</a:t>
            </a:r>
            <a:r>
              <a:rPr lang="cs" sz="2200" b="1" dirty="0"/>
              <a:t>?</a:t>
            </a:r>
            <a:endParaRPr sz="2200" b="1" dirty="0"/>
          </a:p>
          <a:p>
            <a:pPr marL="0" lvl="0" indent="0" algn="l" rtl="0">
              <a:spcBef>
                <a:spcPts val="1200"/>
              </a:spcBef>
              <a:spcAft>
                <a:spcPts val="0"/>
              </a:spcAft>
              <a:buClr>
                <a:schemeClr val="dk1"/>
              </a:buClr>
              <a:buSzPts val="1100"/>
              <a:buFont typeface="Arial"/>
              <a:buNone/>
            </a:pPr>
            <a:r>
              <a:rPr lang="sl-SI" sz="2200" dirty="0"/>
              <a:t>A) Erozijo tal in prekomerno pašo</a:t>
            </a:r>
          </a:p>
          <a:p>
            <a:pPr marL="0" lvl="0" indent="0" algn="l" rtl="0">
              <a:spcBef>
                <a:spcPts val="1200"/>
              </a:spcBef>
              <a:spcAft>
                <a:spcPts val="0"/>
              </a:spcAft>
              <a:buClr>
                <a:schemeClr val="dk1"/>
              </a:buClr>
              <a:buSzPts val="1100"/>
              <a:buFont typeface="Arial"/>
              <a:buNone/>
            </a:pPr>
            <a:r>
              <a:rPr lang="sl-SI" sz="2200" dirty="0"/>
              <a:t>B) Povečano uporabo sintetičnih pesticidov</a:t>
            </a:r>
          </a:p>
          <a:p>
            <a:pPr marL="0" lvl="0" indent="0" algn="l" rtl="0">
              <a:spcBef>
                <a:spcPts val="1200"/>
              </a:spcBef>
              <a:spcAft>
                <a:spcPts val="0"/>
              </a:spcAft>
              <a:buClr>
                <a:schemeClr val="dk1"/>
              </a:buClr>
              <a:buSzPts val="1100"/>
              <a:buFont typeface="Arial"/>
              <a:buNone/>
            </a:pPr>
            <a:r>
              <a:rPr lang="sl-SI" sz="2200" dirty="0"/>
              <a:t>C) Zmanjšano ponovno rast rastlin</a:t>
            </a:r>
            <a:endParaRPr sz="2200" dirty="0"/>
          </a:p>
        </p:txBody>
      </p:sp>
      <p:sp>
        <p:nvSpPr>
          <p:cNvPr id="284" name="Google Shape;284;p44"/>
          <p:cNvSpPr txBox="1">
            <a:spLocks noGrp="1"/>
          </p:cNvSpPr>
          <p:nvPr>
            <p:ph type="body" idx="1"/>
          </p:nvPr>
        </p:nvSpPr>
        <p:spPr>
          <a:xfrm>
            <a:off x="311700" y="37858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Odgovor:</a:t>
            </a:r>
            <a:endParaRPr dirty="0"/>
          </a:p>
          <a:p>
            <a:pPr marL="0" lvl="0" indent="0">
              <a:spcBef>
                <a:spcPts val="1200"/>
              </a:spcBef>
              <a:buSzPts val="1100"/>
              <a:buNone/>
            </a:pPr>
            <a:r>
              <a:rPr lang="sl-SI" sz="2200" dirty="0"/>
              <a:t>A) Erozijo tal in prekomerno pašo</a:t>
            </a:r>
          </a:p>
          <a:p>
            <a:pPr marL="0" lvl="0" indent="0" algn="l" rtl="0">
              <a:spcBef>
                <a:spcPts val="1200"/>
              </a:spcBef>
              <a:spcAft>
                <a:spcPts val="0"/>
              </a:spcAft>
              <a:buClr>
                <a:schemeClr val="dk1"/>
              </a:buClr>
              <a:buSzPts val="1100"/>
              <a:buFont typeface="Arial"/>
              <a:buNone/>
            </a:pPr>
            <a:endParaRPr dirty="0"/>
          </a:p>
          <a:p>
            <a:pPr marL="0" lvl="0" indent="0" algn="l" rtl="0">
              <a:spcBef>
                <a:spcPts val="1200"/>
              </a:spcBef>
              <a:spcAft>
                <a:spcPts val="0"/>
              </a:spcAft>
              <a:buClr>
                <a:schemeClr val="dk1"/>
              </a:buClr>
              <a:buSzPts val="1100"/>
              <a:buFont typeface="Arial"/>
              <a:buNone/>
            </a:pPr>
            <a:endParaRPr dirty="0"/>
          </a:p>
          <a:p>
            <a:pPr marL="0" lvl="0" indent="0" algn="l" rtl="0">
              <a:spcBef>
                <a:spcPts val="1200"/>
              </a:spcBef>
              <a:spcAft>
                <a:spcPts val="120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1000"/>
                                        <p:tgtEl>
                                          <p:spTgt spid="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cs" dirty="0"/>
              <a:t>4. Preverjanje znanja</a:t>
            </a:r>
            <a:endParaRPr dirty="0"/>
          </a:p>
        </p:txBody>
      </p:sp>
      <p:sp>
        <p:nvSpPr>
          <p:cNvPr id="290" name="Google Shape;290;p4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Vprašanje 3:</a:t>
            </a:r>
            <a:endParaRPr dirty="0"/>
          </a:p>
          <a:p>
            <a:pPr marL="0" lvl="0" indent="0" algn="l" rtl="0">
              <a:spcBef>
                <a:spcPts val="1200"/>
              </a:spcBef>
              <a:spcAft>
                <a:spcPts val="0"/>
              </a:spcAft>
              <a:buClr>
                <a:schemeClr val="dk1"/>
              </a:buClr>
              <a:buSzPts val="1100"/>
              <a:buFont typeface="Arial"/>
              <a:buNone/>
            </a:pPr>
            <a:r>
              <a:rPr lang="sl-SI" sz="2200" b="1" dirty="0"/>
              <a:t>Katera praksa združuje drevesa, živino in krmo na istem zemljišču</a:t>
            </a:r>
            <a:r>
              <a:rPr lang="cs" sz="2200" b="1" dirty="0"/>
              <a:t>?</a:t>
            </a:r>
            <a:endParaRPr sz="2200" b="1" dirty="0"/>
          </a:p>
          <a:p>
            <a:pPr marL="0" lvl="0" indent="0" algn="l" rtl="0">
              <a:spcBef>
                <a:spcPts val="1200"/>
              </a:spcBef>
              <a:spcAft>
                <a:spcPts val="0"/>
              </a:spcAft>
              <a:buClr>
                <a:schemeClr val="dk1"/>
              </a:buClr>
              <a:buSzPts val="1100"/>
              <a:buNone/>
            </a:pPr>
            <a:r>
              <a:rPr lang="sl-SI" sz="2200" dirty="0"/>
              <a:t>A) Monokulturno kmetovanje</a:t>
            </a:r>
          </a:p>
          <a:p>
            <a:pPr marL="0" lvl="0" indent="0" algn="l" rtl="0">
              <a:spcBef>
                <a:spcPts val="1200"/>
              </a:spcBef>
              <a:spcAft>
                <a:spcPts val="0"/>
              </a:spcAft>
              <a:buClr>
                <a:schemeClr val="dk1"/>
              </a:buClr>
              <a:buSzPts val="1100"/>
              <a:buNone/>
            </a:pPr>
            <a:r>
              <a:rPr lang="sl-SI" sz="2200" dirty="0"/>
              <a:t>B) Gojenje gozdnih pašnikov</a:t>
            </a:r>
          </a:p>
          <a:p>
            <a:pPr marL="0" lvl="0" indent="0" algn="l" rtl="0">
              <a:spcBef>
                <a:spcPts val="1200"/>
              </a:spcBef>
              <a:spcAft>
                <a:spcPts val="0"/>
              </a:spcAft>
              <a:buClr>
                <a:schemeClr val="dk1"/>
              </a:buClr>
              <a:buSzPts val="1100"/>
              <a:buNone/>
            </a:pPr>
            <a:r>
              <a:rPr lang="sl-SI" sz="2200" dirty="0"/>
              <a:t>C) Hidroponika</a:t>
            </a:r>
            <a:endParaRPr sz="2200" dirty="0"/>
          </a:p>
        </p:txBody>
      </p:sp>
      <p:sp>
        <p:nvSpPr>
          <p:cNvPr id="291" name="Google Shape;291;p45"/>
          <p:cNvSpPr txBox="1">
            <a:spLocks noGrp="1"/>
          </p:cNvSpPr>
          <p:nvPr>
            <p:ph type="body" idx="1"/>
          </p:nvPr>
        </p:nvSpPr>
        <p:spPr>
          <a:xfrm>
            <a:off x="311700" y="4150050"/>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odgovor:</a:t>
            </a:r>
            <a:endParaRPr dirty="0"/>
          </a:p>
          <a:p>
            <a:pPr marL="0" lvl="0" indent="0">
              <a:spcBef>
                <a:spcPts val="1200"/>
              </a:spcBef>
              <a:buSzPts val="1100"/>
              <a:buNone/>
            </a:pPr>
            <a:r>
              <a:rPr lang="sl-SI" sz="2200" dirty="0"/>
              <a:t>B) Gojenje gozdnih pašnikov</a:t>
            </a:r>
            <a:endParaRPr dirty="0"/>
          </a:p>
          <a:p>
            <a:pPr marL="0" lvl="0" indent="0" algn="l" rtl="0">
              <a:spcBef>
                <a:spcPts val="1200"/>
              </a:spcBef>
              <a:spcAft>
                <a:spcPts val="0"/>
              </a:spcAft>
              <a:buClr>
                <a:schemeClr val="dk1"/>
              </a:buClr>
              <a:buSzPts val="1100"/>
              <a:buFont typeface="Arial"/>
              <a:buNone/>
            </a:pPr>
            <a:endParaRPr dirty="0"/>
          </a:p>
          <a:p>
            <a:pPr marL="0" lvl="0" indent="0" algn="l" rtl="0">
              <a:spcBef>
                <a:spcPts val="1200"/>
              </a:spcBef>
              <a:spcAft>
                <a:spcPts val="120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1"/>
                                        </p:tgtEl>
                                        <p:attrNameLst>
                                          <p:attrName>style.visibility</p:attrName>
                                        </p:attrNameLst>
                                      </p:cBhvr>
                                      <p:to>
                                        <p:strVal val="visible"/>
                                      </p:to>
                                    </p:set>
                                    <p:animEffect transition="in" filter="fade">
                                      <p:cBhvr>
                                        <p:cTn id="7" dur="1000"/>
                                        <p:tgtEl>
                                          <p:spTgt spid="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cs" dirty="0"/>
              <a:t>4. Preverjanje znanja</a:t>
            </a:r>
            <a:endParaRPr dirty="0"/>
          </a:p>
        </p:txBody>
      </p:sp>
      <p:sp>
        <p:nvSpPr>
          <p:cNvPr id="297" name="Google Shape;297;p4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Vprašanje 4:</a:t>
            </a:r>
            <a:endParaRPr dirty="0"/>
          </a:p>
          <a:p>
            <a:pPr marL="0" lvl="0" indent="0" algn="l" rtl="0">
              <a:spcBef>
                <a:spcPts val="1200"/>
              </a:spcBef>
              <a:spcAft>
                <a:spcPts val="0"/>
              </a:spcAft>
              <a:buClr>
                <a:schemeClr val="dk1"/>
              </a:buClr>
              <a:buSzPts val="1100"/>
              <a:buFont typeface="Arial"/>
              <a:buNone/>
            </a:pPr>
            <a:r>
              <a:rPr lang="sl-SI" sz="2200" b="1" dirty="0"/>
              <a:t>Kako živina prispeva h kroženju hranil</a:t>
            </a:r>
            <a:r>
              <a:rPr lang="cs" sz="2200" b="1" dirty="0"/>
              <a:t>?</a:t>
            </a:r>
            <a:endParaRPr sz="2200" b="1" dirty="0"/>
          </a:p>
          <a:p>
            <a:pPr marL="0" lvl="0" indent="0" algn="l" rtl="0">
              <a:spcBef>
                <a:spcPts val="1200"/>
              </a:spcBef>
              <a:spcAft>
                <a:spcPts val="0"/>
              </a:spcAft>
              <a:buClr>
                <a:schemeClr val="dk1"/>
              </a:buClr>
              <a:buSzPts val="1100"/>
              <a:buFont typeface="Arial"/>
              <a:buNone/>
            </a:pPr>
            <a:r>
              <a:rPr lang="sl-SI" sz="2200" dirty="0"/>
              <a:t>A) Z zbijanjem tal med pašo</a:t>
            </a:r>
          </a:p>
          <a:p>
            <a:pPr marL="0" lvl="0" indent="0" algn="l" rtl="0">
              <a:spcBef>
                <a:spcPts val="1200"/>
              </a:spcBef>
              <a:spcAft>
                <a:spcPts val="0"/>
              </a:spcAft>
              <a:buClr>
                <a:schemeClr val="dk1"/>
              </a:buClr>
              <a:buSzPts val="1100"/>
              <a:buFont typeface="Arial"/>
              <a:buNone/>
            </a:pPr>
            <a:r>
              <a:rPr lang="sl-SI" sz="2200" dirty="0"/>
              <a:t>B) Z gnojenjem, ki bogati tla</a:t>
            </a:r>
          </a:p>
          <a:p>
            <a:pPr marL="0" lvl="0" indent="0" algn="l" rtl="0">
              <a:spcBef>
                <a:spcPts val="1200"/>
              </a:spcBef>
              <a:spcAft>
                <a:spcPts val="0"/>
              </a:spcAft>
              <a:buClr>
                <a:schemeClr val="dk1"/>
              </a:buClr>
              <a:buSzPts val="1100"/>
              <a:buFont typeface="Arial"/>
              <a:buNone/>
            </a:pPr>
            <a:r>
              <a:rPr lang="sl-SI" sz="2200" dirty="0"/>
              <a:t>C) Z uživanjem sintetičnih gnojil</a:t>
            </a:r>
            <a:endParaRPr dirty="0"/>
          </a:p>
        </p:txBody>
      </p:sp>
      <p:sp>
        <p:nvSpPr>
          <p:cNvPr id="298" name="Google Shape;298;p46"/>
          <p:cNvSpPr txBox="1">
            <a:spLocks noGrp="1"/>
          </p:cNvSpPr>
          <p:nvPr>
            <p:ph type="body" idx="1"/>
          </p:nvPr>
        </p:nvSpPr>
        <p:spPr>
          <a:xfrm>
            <a:off x="311700" y="38278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Odgovor:</a:t>
            </a:r>
            <a:endParaRPr dirty="0"/>
          </a:p>
          <a:p>
            <a:pPr marL="0" lvl="0" indent="0">
              <a:spcBef>
                <a:spcPts val="1200"/>
              </a:spcBef>
              <a:buSzPts val="1100"/>
              <a:buNone/>
            </a:pPr>
            <a:r>
              <a:rPr lang="sl-SI" sz="2200" dirty="0"/>
              <a:t>B) Z gnojenjem, ki bogati tla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8"/>
                                        </p:tgtEl>
                                        <p:attrNameLst>
                                          <p:attrName>style.visibility</p:attrName>
                                        </p:attrNameLst>
                                      </p:cBhvr>
                                      <p:to>
                                        <p:strVal val="visible"/>
                                      </p:to>
                                    </p:set>
                                    <p:animEffect transition="in" filter="fade">
                                      <p:cBhvr>
                                        <p:cTn id="7" dur="10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2"/>
        <p:cNvGrpSpPr/>
        <p:nvPr/>
      </p:nvGrpSpPr>
      <p:grpSpPr>
        <a:xfrm>
          <a:off x="0" y="0"/>
          <a:ext cx="0" cy="0"/>
          <a:chOff x="0" y="0"/>
          <a:chExt cx="0" cy="0"/>
        </a:xfrm>
      </p:grpSpPr>
      <p:pic>
        <p:nvPicPr>
          <p:cNvPr id="303" name="Google Shape;303;p47"/>
          <p:cNvPicPr preferRelativeResize="0"/>
          <p:nvPr/>
        </p:nvPicPr>
        <p:blipFill rotWithShape="1">
          <a:blip r:embed="rId3">
            <a:alphaModFix amt="50000"/>
          </a:blip>
          <a:srcRect t="5601" b="17136"/>
          <a:stretch/>
        </p:blipFill>
        <p:spPr>
          <a:xfrm>
            <a:off x="0" y="0"/>
            <a:ext cx="9144000" cy="3706351"/>
          </a:xfrm>
          <a:prstGeom prst="rect">
            <a:avLst/>
          </a:prstGeom>
          <a:noFill/>
          <a:ln>
            <a:noFill/>
          </a:ln>
          <a:effectLst>
            <a:outerShdw blurRad="57150" dist="19050" dir="5400000" algn="bl" rotWithShape="0">
              <a:schemeClr val="lt1">
                <a:alpha val="52999"/>
              </a:schemeClr>
            </a:outerShdw>
          </a:effectLst>
        </p:spPr>
      </p:pic>
      <p:grpSp>
        <p:nvGrpSpPr>
          <p:cNvPr id="304" name="Google Shape;304;p47"/>
          <p:cNvGrpSpPr/>
          <p:nvPr/>
        </p:nvGrpSpPr>
        <p:grpSpPr>
          <a:xfrm>
            <a:off x="0" y="-84974"/>
            <a:ext cx="2242298" cy="792588"/>
            <a:chOff x="0" y="-38100"/>
            <a:chExt cx="1133218" cy="444600"/>
          </a:xfrm>
        </p:grpSpPr>
        <p:sp>
          <p:nvSpPr>
            <p:cNvPr id="305" name="Google Shape;305;p47"/>
            <p:cNvSpPr/>
            <p:nvPr/>
          </p:nvSpPr>
          <p:spPr>
            <a:xfrm>
              <a:off x="0" y="0"/>
              <a:ext cx="1133218" cy="406400"/>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67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47"/>
            <p:cNvSpPr txBox="1"/>
            <p:nvPr/>
          </p:nvSpPr>
          <p:spPr>
            <a:xfrm>
              <a:off x="0" y="-38100"/>
              <a:ext cx="1133100" cy="444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r>
                <a:rPr lang="cs" sz="2600" b="1">
                  <a:solidFill>
                    <a:schemeClr val="lt1"/>
                  </a:solidFill>
                </a:rPr>
                <a:t>Module 4</a:t>
              </a:r>
              <a:endParaRPr sz="2600" b="1" i="0" u="none" strike="noStrike" cap="none">
                <a:solidFill>
                  <a:schemeClr val="lt1"/>
                </a:solidFill>
              </a:endParaRPr>
            </a:p>
          </p:txBody>
        </p:sp>
      </p:grpSp>
      <p:grpSp>
        <p:nvGrpSpPr>
          <p:cNvPr id="307" name="Google Shape;307;p47"/>
          <p:cNvGrpSpPr/>
          <p:nvPr/>
        </p:nvGrpSpPr>
        <p:grpSpPr>
          <a:xfrm>
            <a:off x="542175" y="3079773"/>
            <a:ext cx="8059631" cy="475316"/>
            <a:chOff x="0" y="-38099"/>
            <a:chExt cx="3021531" cy="320207"/>
          </a:xfrm>
        </p:grpSpPr>
        <p:sp>
          <p:nvSpPr>
            <p:cNvPr id="308" name="Google Shape;308;p47"/>
            <p:cNvSpPr/>
            <p:nvPr/>
          </p:nvSpPr>
          <p:spPr>
            <a:xfrm>
              <a:off x="0" y="0"/>
              <a:ext cx="3021483" cy="282108"/>
            </a:xfrm>
            <a:custGeom>
              <a:avLst/>
              <a:gdLst/>
              <a:ahLst/>
              <a:cxnLst/>
              <a:rect l="l" t="t" r="r" b="b"/>
              <a:pathLst>
                <a:path w="3021483" h="282108" extrusionOk="0">
                  <a:moveTo>
                    <a:pt x="34417" y="0"/>
                  </a:moveTo>
                  <a:lnTo>
                    <a:pt x="2987066" y="0"/>
                  </a:lnTo>
                  <a:cubicBezTo>
                    <a:pt x="2996194" y="0"/>
                    <a:pt x="3004948" y="3626"/>
                    <a:pt x="3011402" y="10080"/>
                  </a:cubicBezTo>
                  <a:cubicBezTo>
                    <a:pt x="3017857" y="16535"/>
                    <a:pt x="3021483" y="25289"/>
                    <a:pt x="3021483" y="34417"/>
                  </a:cubicBezTo>
                  <a:lnTo>
                    <a:pt x="3021483" y="247691"/>
                  </a:lnTo>
                  <a:cubicBezTo>
                    <a:pt x="3021483" y="256819"/>
                    <a:pt x="3017857" y="265573"/>
                    <a:pt x="3011402" y="272028"/>
                  </a:cubicBezTo>
                  <a:cubicBezTo>
                    <a:pt x="3004948" y="278482"/>
                    <a:pt x="2996194" y="282108"/>
                    <a:pt x="2987066" y="282108"/>
                  </a:cubicBezTo>
                  <a:lnTo>
                    <a:pt x="34417" y="282108"/>
                  </a:lnTo>
                  <a:cubicBezTo>
                    <a:pt x="25289" y="282108"/>
                    <a:pt x="16535" y="278482"/>
                    <a:pt x="10080" y="272028"/>
                  </a:cubicBezTo>
                  <a:cubicBezTo>
                    <a:pt x="3626" y="265573"/>
                    <a:pt x="0" y="256819"/>
                    <a:pt x="0" y="247691"/>
                  </a:cubicBezTo>
                  <a:lnTo>
                    <a:pt x="0" y="34417"/>
                  </a:lnTo>
                  <a:cubicBezTo>
                    <a:pt x="0" y="25289"/>
                    <a:pt x="3626" y="16535"/>
                    <a:pt x="10080" y="10080"/>
                  </a:cubicBezTo>
                  <a:cubicBezTo>
                    <a:pt x="16535" y="3626"/>
                    <a:pt x="25289" y="0"/>
                    <a:pt x="34417"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47"/>
            <p:cNvSpPr txBox="1"/>
            <p:nvPr/>
          </p:nvSpPr>
          <p:spPr>
            <a:xfrm>
              <a:off x="48231" y="-38099"/>
              <a:ext cx="2973300" cy="3201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grpSp>
      <p:sp>
        <p:nvSpPr>
          <p:cNvPr id="310" name="Google Shape;310;p47"/>
          <p:cNvSpPr txBox="1"/>
          <p:nvPr/>
        </p:nvSpPr>
        <p:spPr>
          <a:xfrm>
            <a:off x="584275" y="3160050"/>
            <a:ext cx="8059500" cy="47397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cs" sz="2200" b="1" i="0" u="none" strike="noStrike" cap="none" dirty="0">
                <a:solidFill>
                  <a:srgbClr val="FFFFFF"/>
                </a:solidFill>
                <a:latin typeface="Montserrat"/>
                <a:ea typeface="Montserrat"/>
                <a:cs typeface="Montserrat"/>
                <a:sym typeface="Montserrat"/>
              </a:rPr>
              <a:t>Številka projekta: 2023-1-SE01-KA220-VET-000160614</a:t>
            </a:r>
            <a:endParaRPr sz="600" dirty="0"/>
          </a:p>
        </p:txBody>
      </p:sp>
      <p:sp>
        <p:nvSpPr>
          <p:cNvPr id="311" name="Google Shape;311;p47"/>
          <p:cNvSpPr/>
          <p:nvPr/>
        </p:nvSpPr>
        <p:spPr>
          <a:xfrm>
            <a:off x="1158175" y="1116469"/>
            <a:ext cx="6827638" cy="1997456"/>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674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sl-SI" sz="3100" b="1" dirty="0">
                <a:solidFill>
                  <a:schemeClr val="lt1"/>
                </a:solidFill>
              </a:rPr>
              <a:t>Hvala</a:t>
            </a:r>
            <a:endParaRPr sz="3100" b="1" dirty="0">
              <a:solidFill>
                <a:schemeClr val="lt1"/>
              </a:solidFill>
            </a:endParaRPr>
          </a:p>
          <a:p>
            <a:pPr marL="0" lvl="0" indent="0" algn="ctr" rtl="0">
              <a:spcBef>
                <a:spcPts val="0"/>
              </a:spcBef>
              <a:spcAft>
                <a:spcPts val="0"/>
              </a:spcAft>
              <a:buNone/>
            </a:pPr>
            <a:r>
              <a:rPr lang="sl-SI" sz="3600" b="1" dirty="0">
                <a:solidFill>
                  <a:schemeClr val="lt1"/>
                </a:solidFill>
              </a:rPr>
              <a:t>VKLJUČEVANJE ŽIVINE</a:t>
            </a:r>
          </a:p>
          <a:p>
            <a:pPr marL="0" lvl="0" indent="0" algn="ctr" rtl="0">
              <a:spcBef>
                <a:spcPts val="0"/>
              </a:spcBef>
              <a:spcAft>
                <a:spcPts val="0"/>
              </a:spcAft>
              <a:buNone/>
            </a:pPr>
            <a:r>
              <a:rPr lang="sl-SI" b="1" dirty="0">
                <a:solidFill>
                  <a:schemeClr val="lt1"/>
                </a:solidFill>
              </a:rPr>
              <a:t>Spoznajte, kako lahko integracija živinoreje s poljščinami izboljša zdravje tal, spodbudi biotsko raznovrstnost in ustvari odporne kmetijske sisteme. Ta priročnik raziskuje koncepte, zgodovino, uporabo in veščine, potrebne za učinkovito izvajanje integracije živinoreje.</a:t>
            </a:r>
          </a:p>
        </p:txBody>
      </p:sp>
      <p:sp>
        <p:nvSpPr>
          <p:cNvPr id="312" name="Google Shape;312;p47"/>
          <p:cNvSpPr/>
          <p:nvPr/>
        </p:nvSpPr>
        <p:spPr>
          <a:xfrm>
            <a:off x="171450" y="4516874"/>
            <a:ext cx="2751575" cy="562339"/>
          </a:xfrm>
          <a:custGeom>
            <a:avLst/>
            <a:gdLst/>
            <a:ahLst/>
            <a:cxnLst/>
            <a:rect l="l" t="t" r="r" b="b"/>
            <a:pathLst>
              <a:path w="4827324" h="1017809" extrusionOk="0">
                <a:moveTo>
                  <a:pt x="0" y="0"/>
                </a:moveTo>
                <a:lnTo>
                  <a:pt x="4827324" y="0"/>
                </a:lnTo>
                <a:lnTo>
                  <a:pt x="4827324" y="1017809"/>
                </a:lnTo>
                <a:lnTo>
                  <a:pt x="0" y="1017809"/>
                </a:lnTo>
                <a:lnTo>
                  <a:pt x="0" y="0"/>
                </a:lnTo>
                <a:close/>
              </a:path>
            </a:pathLst>
          </a:custGeom>
          <a:blipFill rotWithShape="1">
            <a:blip r:embed="rId4">
              <a:alphaModFix/>
            </a:blip>
            <a:stretch>
              <a:fillRect/>
            </a:stretch>
          </a:blipFill>
          <a:ln>
            <a:noFill/>
          </a:ln>
        </p:spPr>
      </p:sp>
      <p:grpSp>
        <p:nvGrpSpPr>
          <p:cNvPr id="313" name="Google Shape;313;p47"/>
          <p:cNvGrpSpPr/>
          <p:nvPr/>
        </p:nvGrpSpPr>
        <p:grpSpPr>
          <a:xfrm>
            <a:off x="7424248" y="-151629"/>
            <a:ext cx="1652570" cy="1787688"/>
            <a:chOff x="0" y="-192881"/>
            <a:chExt cx="4300209" cy="4307681"/>
          </a:xfrm>
        </p:grpSpPr>
        <p:grpSp>
          <p:nvGrpSpPr>
            <p:cNvPr id="314" name="Google Shape;314;p47"/>
            <p:cNvGrpSpPr/>
            <p:nvPr/>
          </p:nvGrpSpPr>
          <p:grpSpPr>
            <a:xfrm>
              <a:off x="0" y="-192881"/>
              <a:ext cx="4300209" cy="4307681"/>
              <a:chOff x="0" y="-38100"/>
              <a:chExt cx="849424" cy="850900"/>
            </a:xfrm>
          </p:grpSpPr>
          <p:sp>
            <p:nvSpPr>
              <p:cNvPr id="315" name="Google Shape;315;p47"/>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47"/>
              <p:cNvSpPr txBox="1"/>
              <p:nvPr/>
            </p:nvSpPr>
            <p:spPr>
              <a:xfrm>
                <a:off x="0" y="-38100"/>
                <a:ext cx="849300"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rgbClr val="000000"/>
                  </a:solidFill>
                  <a:latin typeface="Calibri"/>
                  <a:ea typeface="Calibri"/>
                  <a:cs typeface="Calibri"/>
                  <a:sym typeface="Calibri"/>
                </a:endParaRPr>
              </a:p>
            </p:txBody>
          </p:sp>
        </p:grpSp>
        <p:sp>
          <p:nvSpPr>
            <p:cNvPr id="317" name="Google Shape;317;p47"/>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5">
                <a:alphaModFix/>
              </a:blip>
              <a:stretch>
                <a:fillRect/>
              </a:stretch>
            </a:blipFill>
            <a:ln>
              <a:noFill/>
            </a:ln>
          </p:spPr>
        </p:sp>
      </p:grpSp>
      <p:sp>
        <p:nvSpPr>
          <p:cNvPr id="318" name="Google Shape;318;p47"/>
          <p:cNvSpPr txBox="1"/>
          <p:nvPr/>
        </p:nvSpPr>
        <p:spPr>
          <a:xfrm>
            <a:off x="2915950" y="4403925"/>
            <a:ext cx="6086400" cy="727092"/>
          </a:xfrm>
          <a:prstGeom prst="rect">
            <a:avLst/>
          </a:prstGeom>
          <a:noFill/>
          <a:ln>
            <a:noFill/>
          </a:ln>
        </p:spPr>
        <p:txBody>
          <a:bodyPr spcFirstLastPara="1" wrap="square" lIns="91425" tIns="91425" rIns="91425" bIns="91425" anchor="t" anchorCtr="0">
            <a:spAutoFit/>
          </a:bodyPr>
          <a:lstStyle/>
          <a:p>
            <a:pPr marL="0" lvl="0" indent="0" algn="just" rtl="0">
              <a:lnSpc>
                <a:spcPct val="139967"/>
              </a:lnSpc>
              <a:spcBef>
                <a:spcPts val="0"/>
              </a:spcBef>
              <a:spcAft>
                <a:spcPts val="0"/>
              </a:spcAft>
              <a:buNone/>
            </a:pPr>
            <a:r>
              <a:rPr lang="sl-SI" sz="839" dirty="0">
                <a:solidFill>
                  <a:schemeClr val="dk1"/>
                </a:solidFill>
                <a:latin typeface="Montserrat"/>
                <a:ea typeface="Montserrat"/>
                <a:cs typeface="Montserrat"/>
                <a:sym typeface="Montserrat"/>
              </a:rPr>
              <a:t>Financirano s strani Evropske unije. Vendar pa so izražena stališča in mnenja izključno stališča avtorja(-jev) in ne odražajo nujno stališč Evropske unije ali Švedskega sveta za visoko šolstvo (UHR). </a:t>
            </a:r>
            <a:r>
              <a:rPr lang="sl-SI" sz="839">
                <a:solidFill>
                  <a:schemeClr val="dk1"/>
                </a:solidFill>
                <a:latin typeface="Montserrat"/>
                <a:ea typeface="Montserrat"/>
                <a:cs typeface="Montserrat"/>
                <a:sym typeface="Montserrat"/>
              </a:rPr>
              <a:t>Niti Evropska unija niti organ, ki dodeljuje sredstva, ne moreta biti odgovorna zanje</a:t>
            </a:r>
            <a:r>
              <a:rPr lang="cs" sz="839">
                <a:solidFill>
                  <a:schemeClr val="dk1"/>
                </a:solidFill>
                <a:latin typeface="Montserrat"/>
                <a:ea typeface="Montserrat"/>
                <a:cs typeface="Montserrat"/>
                <a:sym typeface="Montserrat"/>
              </a:rPr>
              <a:t>.</a:t>
            </a:r>
            <a:endParaRPr sz="400" dirty="0"/>
          </a:p>
        </p:txBody>
      </p:sp>
      <p:pic>
        <p:nvPicPr>
          <p:cNvPr id="319" name="Google Shape;319;p47"/>
          <p:cNvPicPr preferRelativeResize="0"/>
          <p:nvPr/>
        </p:nvPicPr>
        <p:blipFill>
          <a:blip r:embed="rId6">
            <a:alphaModFix/>
          </a:blip>
          <a:stretch>
            <a:fillRect/>
          </a:stretch>
        </p:blipFill>
        <p:spPr>
          <a:xfrm>
            <a:off x="171450" y="3717475"/>
            <a:ext cx="8801100" cy="6753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2469</Words>
  <Application>Microsoft Office PowerPoint</Application>
  <PresentationFormat>Diaprojekcija na zaslonu (16:9)</PresentationFormat>
  <Paragraphs>228</Paragraphs>
  <Slides>35</Slides>
  <Notes>35</Notes>
  <HiddenSlides>0</HiddenSlides>
  <MMClips>0</MMClips>
  <ScaleCrop>false</ScaleCrop>
  <HeadingPairs>
    <vt:vector size="6" baseType="variant">
      <vt:variant>
        <vt:lpstr>Uporabljene pisave</vt:lpstr>
      </vt:variant>
      <vt:variant>
        <vt:i4>3</vt:i4>
      </vt:variant>
      <vt:variant>
        <vt:lpstr>Tema</vt:lpstr>
      </vt:variant>
      <vt:variant>
        <vt:i4>1</vt:i4>
      </vt:variant>
      <vt:variant>
        <vt:lpstr>Naslovi diapozitivov</vt:lpstr>
      </vt:variant>
      <vt:variant>
        <vt:i4>35</vt:i4>
      </vt:variant>
    </vt:vector>
  </HeadingPairs>
  <TitlesOfParts>
    <vt:vector size="39" baseType="lpstr">
      <vt:lpstr>Arial</vt:lpstr>
      <vt:lpstr>Montserrat</vt:lpstr>
      <vt:lpstr>Calibri</vt:lpstr>
      <vt:lpstr>Simple Light</vt:lpstr>
      <vt:lpstr>PowerPointova predstavitev</vt:lpstr>
      <vt:lpstr>Učni izidi</vt:lpstr>
      <vt:lpstr>1. Poglavje: Ključni koncepti in definicije</vt:lpstr>
      <vt:lpstr>1. Poglavje: Ključni koncepti in definicije</vt:lpstr>
      <vt:lpstr>1. Poglavje: Ključni koncepti in definicije</vt:lpstr>
      <vt:lpstr>2. poglavje: Teoretični temelji</vt:lpstr>
      <vt:lpstr>2. poglavje: Teoretični temelji</vt:lpstr>
      <vt:lpstr>2. poglavje: Teoretični temelji</vt:lpstr>
      <vt:lpstr>2. poglavje: Teoretični temelji</vt:lpstr>
      <vt:lpstr>2. poglavje: Teoretični temelji</vt:lpstr>
      <vt:lpstr>2. poglavje: Teoretični temelji</vt:lpstr>
      <vt:lpstr>2. poglavje: Teoretični temelji</vt:lpstr>
      <vt:lpstr>2. poglavje: Teoretični temelji</vt:lpstr>
      <vt:lpstr>3. poglavje: Uporaba v regenerativnem kmetijstvu</vt:lpstr>
      <vt:lpstr>3. poglavje: Uporaba v regenerativnem kmetijstvu</vt:lpstr>
      <vt:lpstr>3. poglavje: Uporaba v regenerativnem kmetijstvu</vt:lpstr>
      <vt:lpstr>3. poglavje: Uporaba v regenerativnem kmetijstvu</vt:lpstr>
      <vt:lpstr>3. poglavje: Uporaba v regenerativnem kmetijstvu</vt:lpstr>
      <vt:lpstr>3. poglavje: Uporaba v regenerativnem kmetijstvu</vt:lpstr>
      <vt:lpstr>3. poglavje: Uporaba v regenerativnem kmetijstvu</vt:lpstr>
      <vt:lpstr>3. poglavje: Uporaba v regenerativnem kmetijstvu</vt:lpstr>
      <vt:lpstr>3. poglavje: Uporaba v regenerativnem kmetijstvu</vt:lpstr>
      <vt:lpstr>3. poglavje: Uporaba v regenerativnem kmetijstvu</vt:lpstr>
      <vt:lpstr>3. poglavje: Uporaba v regenerativnem kmetijstvu</vt:lpstr>
      <vt:lpstr>4. poglavje: Ključne veščine za trenerje v PIU</vt:lpstr>
      <vt:lpstr>4. poglavje: Ključne veščine za trenerje v PIU</vt:lpstr>
      <vt:lpstr>3. Aktivnost 1</vt:lpstr>
      <vt:lpstr>3. Aktivnost 1</vt:lpstr>
      <vt:lpstr>3. Aktivnost 2</vt:lpstr>
      <vt:lpstr>3. Aktivnost 2</vt:lpstr>
      <vt:lpstr>4. Preverjanje znanja</vt:lpstr>
      <vt:lpstr>4. Preverjanje znanja</vt:lpstr>
      <vt:lpstr>4. Preverjanje znanja</vt:lpstr>
      <vt:lpstr>4. Preverjanje znanja</vt:lpstr>
      <vt:lpstr>PowerPointova predstavitev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Barbara Turk</dc:creator>
  <cp:lastModifiedBy>Barbara Turk</cp:lastModifiedBy>
  <cp:revision>8</cp:revision>
  <dcterms:modified xsi:type="dcterms:W3CDTF">2025-09-16T11:30:16Z</dcterms:modified>
</cp:coreProperties>
</file>