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2" r:id="rId36"/>
  </p:sldIdLst>
  <p:sldSz cx="9144000" cy="5143500" type="screen16x9"/>
  <p:notesSz cx="6858000" cy="9144000"/>
  <p:embeddedFontLst>
    <p:embeddedFont>
      <p:font typeface="Montserrat" panose="00000500000000000000" pitchFamily="2" charset="0"/>
      <p:bold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7A02B8-2D82-4081-8334-D57286EE4153}" v="371" dt="2025-10-28T09:32:15.7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74" y="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een Growth" userId="875c3cfcbffc56fe" providerId="LiveId" clId="{1CAF0790-B34F-4E51-A4AC-AA0463ECB894}"/>
    <pc:docChg chg="undo redo custSel addSld delSld modSld">
      <pc:chgData name="Green Growth" userId="875c3cfcbffc56fe" providerId="LiveId" clId="{1CAF0790-B34F-4E51-A4AC-AA0463ECB894}" dt="2025-10-28T09:34:08.207" v="5976" actId="255"/>
      <pc:docMkLst>
        <pc:docMk/>
      </pc:docMkLst>
      <pc:sldChg chg="modSp mod">
        <pc:chgData name="Green Growth" userId="875c3cfcbffc56fe" providerId="LiveId" clId="{1CAF0790-B34F-4E51-A4AC-AA0463ECB894}" dt="2025-10-28T09:29:10.806" v="5834" actId="1037"/>
        <pc:sldMkLst>
          <pc:docMk/>
          <pc:sldMk cId="0" sldId="256"/>
        </pc:sldMkLst>
        <pc:picChg chg="mod">
          <ac:chgData name="Green Growth" userId="875c3cfcbffc56fe" providerId="LiveId" clId="{1CAF0790-B34F-4E51-A4AC-AA0463ECB894}" dt="2025-10-28T09:29:10.806" v="5834" actId="1037"/>
          <ac:picMkLst>
            <pc:docMk/>
            <pc:sldMk cId="0" sldId="256"/>
            <ac:picMk id="75" creationId="{00000000-0000-0000-0000-000000000000}"/>
          </ac:picMkLst>
        </pc:picChg>
      </pc:sldChg>
      <pc:sldChg chg="modSp mod">
        <pc:chgData name="Green Growth" userId="875c3cfcbffc56fe" providerId="LiveId" clId="{1CAF0790-B34F-4E51-A4AC-AA0463ECB894}" dt="2025-10-27T12:04:09.763" v="568" actId="20577"/>
        <pc:sldMkLst>
          <pc:docMk/>
          <pc:sldMk cId="0" sldId="257"/>
        </pc:sldMkLst>
        <pc:spChg chg="mod">
          <ac:chgData name="Green Growth" userId="875c3cfcbffc56fe" providerId="LiveId" clId="{1CAF0790-B34F-4E51-A4AC-AA0463ECB894}" dt="2025-10-27T12:02:10.645" v="21" actId="20577"/>
          <ac:spMkLst>
            <pc:docMk/>
            <pc:sldMk cId="0" sldId="257"/>
            <ac:spMk id="80" creationId="{00000000-0000-0000-0000-000000000000}"/>
          </ac:spMkLst>
        </pc:spChg>
        <pc:spChg chg="mod">
          <ac:chgData name="Green Growth" userId="875c3cfcbffc56fe" providerId="LiveId" clId="{1CAF0790-B34F-4E51-A4AC-AA0463ECB894}" dt="2025-10-27T12:04:09.763" v="568" actId="20577"/>
          <ac:spMkLst>
            <pc:docMk/>
            <pc:sldMk cId="0" sldId="257"/>
            <ac:spMk id="81" creationId="{00000000-0000-0000-0000-000000000000}"/>
          </ac:spMkLst>
        </pc:spChg>
      </pc:sldChg>
      <pc:sldChg chg="modSp mod">
        <pc:chgData name="Green Growth" userId="875c3cfcbffc56fe" providerId="LiveId" clId="{1CAF0790-B34F-4E51-A4AC-AA0463ECB894}" dt="2025-10-27T12:06:27.003" v="972" actId="123"/>
        <pc:sldMkLst>
          <pc:docMk/>
          <pc:sldMk cId="0" sldId="258"/>
        </pc:sldMkLst>
        <pc:spChg chg="mod">
          <ac:chgData name="Green Growth" userId="875c3cfcbffc56fe" providerId="LiveId" clId="{1CAF0790-B34F-4E51-A4AC-AA0463ECB894}" dt="2025-10-27T12:04:47.121" v="609" actId="20577"/>
          <ac:spMkLst>
            <pc:docMk/>
            <pc:sldMk cId="0" sldId="258"/>
            <ac:spMk id="86" creationId="{00000000-0000-0000-0000-000000000000}"/>
          </ac:spMkLst>
        </pc:spChg>
        <pc:spChg chg="mod">
          <ac:chgData name="Green Growth" userId="875c3cfcbffc56fe" providerId="LiveId" clId="{1CAF0790-B34F-4E51-A4AC-AA0463ECB894}" dt="2025-10-27T12:06:27.003" v="972" actId="123"/>
          <ac:spMkLst>
            <pc:docMk/>
            <pc:sldMk cId="0" sldId="258"/>
            <ac:spMk id="87" creationId="{00000000-0000-0000-0000-000000000000}"/>
          </ac:spMkLst>
        </pc:spChg>
      </pc:sldChg>
      <pc:sldChg chg="modSp mod">
        <pc:chgData name="Green Growth" userId="875c3cfcbffc56fe" providerId="LiveId" clId="{1CAF0790-B34F-4E51-A4AC-AA0463ECB894}" dt="2025-10-27T12:12:16.183" v="1654" actId="123"/>
        <pc:sldMkLst>
          <pc:docMk/>
          <pc:sldMk cId="0" sldId="259"/>
        </pc:sldMkLst>
        <pc:spChg chg="mod">
          <ac:chgData name="Green Growth" userId="875c3cfcbffc56fe" providerId="LiveId" clId="{1CAF0790-B34F-4E51-A4AC-AA0463ECB894}" dt="2025-10-27T12:07:02.588" v="1015" actId="20577"/>
          <ac:spMkLst>
            <pc:docMk/>
            <pc:sldMk cId="0" sldId="259"/>
            <ac:spMk id="93" creationId="{00000000-0000-0000-0000-000000000000}"/>
          </ac:spMkLst>
        </pc:spChg>
        <pc:spChg chg="mod">
          <ac:chgData name="Green Growth" userId="875c3cfcbffc56fe" providerId="LiveId" clId="{1CAF0790-B34F-4E51-A4AC-AA0463ECB894}" dt="2025-10-27T12:12:16.183" v="1654" actId="123"/>
          <ac:spMkLst>
            <pc:docMk/>
            <pc:sldMk cId="0" sldId="259"/>
            <ac:spMk id="94" creationId="{00000000-0000-0000-0000-000000000000}"/>
          </ac:spMkLst>
        </pc:spChg>
      </pc:sldChg>
      <pc:sldChg chg="modSp mod">
        <pc:chgData name="Green Growth" userId="875c3cfcbffc56fe" providerId="LiveId" clId="{1CAF0790-B34F-4E51-A4AC-AA0463ECB894}" dt="2025-10-27T12:52:10.971" v="1746" actId="123"/>
        <pc:sldMkLst>
          <pc:docMk/>
          <pc:sldMk cId="0" sldId="260"/>
        </pc:sldMkLst>
        <pc:spChg chg="mod">
          <ac:chgData name="Green Growth" userId="875c3cfcbffc56fe" providerId="LiveId" clId="{1CAF0790-B34F-4E51-A4AC-AA0463ECB894}" dt="2025-10-27T12:50:14.187" v="1656"/>
          <ac:spMkLst>
            <pc:docMk/>
            <pc:sldMk cId="0" sldId="260"/>
            <ac:spMk id="99" creationId="{00000000-0000-0000-0000-000000000000}"/>
          </ac:spMkLst>
        </pc:spChg>
        <pc:spChg chg="mod">
          <ac:chgData name="Green Growth" userId="875c3cfcbffc56fe" providerId="LiveId" clId="{1CAF0790-B34F-4E51-A4AC-AA0463ECB894}" dt="2025-10-27T12:52:10.971" v="1746" actId="123"/>
          <ac:spMkLst>
            <pc:docMk/>
            <pc:sldMk cId="0" sldId="260"/>
            <ac:spMk id="100" creationId="{00000000-0000-0000-0000-000000000000}"/>
          </ac:spMkLst>
        </pc:spChg>
      </pc:sldChg>
      <pc:sldChg chg="modSp mod">
        <pc:chgData name="Green Growth" userId="875c3cfcbffc56fe" providerId="LiveId" clId="{1CAF0790-B34F-4E51-A4AC-AA0463ECB894}" dt="2025-10-27T12:56:04.788" v="1876" actId="27636"/>
        <pc:sldMkLst>
          <pc:docMk/>
          <pc:sldMk cId="0" sldId="261"/>
        </pc:sldMkLst>
        <pc:spChg chg="mod">
          <ac:chgData name="Green Growth" userId="875c3cfcbffc56fe" providerId="LiveId" clId="{1CAF0790-B34F-4E51-A4AC-AA0463ECB894}" dt="2025-10-27T12:52:45.919" v="1748"/>
          <ac:spMkLst>
            <pc:docMk/>
            <pc:sldMk cId="0" sldId="261"/>
            <ac:spMk id="106" creationId="{00000000-0000-0000-0000-000000000000}"/>
          </ac:spMkLst>
        </pc:spChg>
        <pc:spChg chg="mod">
          <ac:chgData name="Green Growth" userId="875c3cfcbffc56fe" providerId="LiveId" clId="{1CAF0790-B34F-4E51-A4AC-AA0463ECB894}" dt="2025-10-27T12:56:04.788" v="1876" actId="27636"/>
          <ac:spMkLst>
            <pc:docMk/>
            <pc:sldMk cId="0" sldId="261"/>
            <ac:spMk id="107" creationId="{00000000-0000-0000-0000-000000000000}"/>
          </ac:spMkLst>
        </pc:spChg>
      </pc:sldChg>
      <pc:sldChg chg="modSp mod">
        <pc:chgData name="Green Growth" userId="875c3cfcbffc56fe" providerId="LiveId" clId="{1CAF0790-B34F-4E51-A4AC-AA0463ECB894}" dt="2025-10-27T12:59:59.553" v="2041" actId="27636"/>
        <pc:sldMkLst>
          <pc:docMk/>
          <pc:sldMk cId="0" sldId="262"/>
        </pc:sldMkLst>
        <pc:spChg chg="mod">
          <ac:chgData name="Green Growth" userId="875c3cfcbffc56fe" providerId="LiveId" clId="{1CAF0790-B34F-4E51-A4AC-AA0463ECB894}" dt="2025-10-27T12:56:33.765" v="1911"/>
          <ac:spMkLst>
            <pc:docMk/>
            <pc:sldMk cId="0" sldId="262"/>
            <ac:spMk id="113" creationId="{00000000-0000-0000-0000-000000000000}"/>
          </ac:spMkLst>
        </pc:spChg>
        <pc:spChg chg="mod">
          <ac:chgData name="Green Growth" userId="875c3cfcbffc56fe" providerId="LiveId" clId="{1CAF0790-B34F-4E51-A4AC-AA0463ECB894}" dt="2025-10-27T12:59:59.553" v="2041" actId="27636"/>
          <ac:spMkLst>
            <pc:docMk/>
            <pc:sldMk cId="0" sldId="262"/>
            <ac:spMk id="114" creationId="{00000000-0000-0000-0000-000000000000}"/>
          </ac:spMkLst>
        </pc:spChg>
      </pc:sldChg>
      <pc:sldChg chg="modSp mod">
        <pc:chgData name="Green Growth" userId="875c3cfcbffc56fe" providerId="LiveId" clId="{1CAF0790-B34F-4E51-A4AC-AA0463ECB894}" dt="2025-10-27T13:02:03.791" v="2144" actId="27636"/>
        <pc:sldMkLst>
          <pc:docMk/>
          <pc:sldMk cId="0" sldId="263"/>
        </pc:sldMkLst>
        <pc:spChg chg="mod">
          <ac:chgData name="Green Growth" userId="875c3cfcbffc56fe" providerId="LiveId" clId="{1CAF0790-B34F-4E51-A4AC-AA0463ECB894}" dt="2025-10-27T13:00:21.433" v="2076"/>
          <ac:spMkLst>
            <pc:docMk/>
            <pc:sldMk cId="0" sldId="263"/>
            <ac:spMk id="120" creationId="{00000000-0000-0000-0000-000000000000}"/>
          </ac:spMkLst>
        </pc:spChg>
        <pc:spChg chg="mod">
          <ac:chgData name="Green Growth" userId="875c3cfcbffc56fe" providerId="LiveId" clId="{1CAF0790-B34F-4E51-A4AC-AA0463ECB894}" dt="2025-10-27T13:02:03.791" v="2144" actId="27636"/>
          <ac:spMkLst>
            <pc:docMk/>
            <pc:sldMk cId="0" sldId="263"/>
            <ac:spMk id="121" creationId="{00000000-0000-0000-0000-000000000000}"/>
          </ac:spMkLst>
        </pc:spChg>
      </pc:sldChg>
      <pc:sldChg chg="modSp mod">
        <pc:chgData name="Green Growth" userId="875c3cfcbffc56fe" providerId="LiveId" clId="{1CAF0790-B34F-4E51-A4AC-AA0463ECB894}" dt="2025-10-27T13:04:08.019" v="2215" actId="33524"/>
        <pc:sldMkLst>
          <pc:docMk/>
          <pc:sldMk cId="0" sldId="264"/>
        </pc:sldMkLst>
        <pc:spChg chg="mod">
          <ac:chgData name="Green Growth" userId="875c3cfcbffc56fe" providerId="LiveId" clId="{1CAF0790-B34F-4E51-A4AC-AA0463ECB894}" dt="2025-10-27T13:02:36.032" v="2179"/>
          <ac:spMkLst>
            <pc:docMk/>
            <pc:sldMk cId="0" sldId="264"/>
            <ac:spMk id="127" creationId="{00000000-0000-0000-0000-000000000000}"/>
          </ac:spMkLst>
        </pc:spChg>
        <pc:spChg chg="mod">
          <ac:chgData name="Green Growth" userId="875c3cfcbffc56fe" providerId="LiveId" clId="{1CAF0790-B34F-4E51-A4AC-AA0463ECB894}" dt="2025-10-27T13:04:08.019" v="2215" actId="33524"/>
          <ac:spMkLst>
            <pc:docMk/>
            <pc:sldMk cId="0" sldId="264"/>
            <ac:spMk id="128" creationId="{00000000-0000-0000-0000-000000000000}"/>
          </ac:spMkLst>
        </pc:spChg>
      </pc:sldChg>
      <pc:sldChg chg="modSp mod">
        <pc:chgData name="Green Growth" userId="875c3cfcbffc56fe" providerId="LiveId" clId="{1CAF0790-B34F-4E51-A4AC-AA0463ECB894}" dt="2025-10-27T13:16:35.521" v="2286" actId="20577"/>
        <pc:sldMkLst>
          <pc:docMk/>
          <pc:sldMk cId="0" sldId="265"/>
        </pc:sldMkLst>
        <pc:spChg chg="mod">
          <ac:chgData name="Green Growth" userId="875c3cfcbffc56fe" providerId="LiveId" clId="{1CAF0790-B34F-4E51-A4AC-AA0463ECB894}" dt="2025-10-27T13:14:52.308" v="2250"/>
          <ac:spMkLst>
            <pc:docMk/>
            <pc:sldMk cId="0" sldId="265"/>
            <ac:spMk id="134" creationId="{00000000-0000-0000-0000-000000000000}"/>
          </ac:spMkLst>
        </pc:spChg>
        <pc:spChg chg="mod">
          <ac:chgData name="Green Growth" userId="875c3cfcbffc56fe" providerId="LiveId" clId="{1CAF0790-B34F-4E51-A4AC-AA0463ECB894}" dt="2025-10-27T13:16:35.521" v="2286" actId="20577"/>
          <ac:spMkLst>
            <pc:docMk/>
            <pc:sldMk cId="0" sldId="265"/>
            <ac:spMk id="135" creationId="{00000000-0000-0000-0000-000000000000}"/>
          </ac:spMkLst>
        </pc:spChg>
      </pc:sldChg>
      <pc:sldChg chg="modSp mod">
        <pc:chgData name="Green Growth" userId="875c3cfcbffc56fe" providerId="LiveId" clId="{1CAF0790-B34F-4E51-A4AC-AA0463ECB894}" dt="2025-10-27T13:20:45.340" v="2409" actId="123"/>
        <pc:sldMkLst>
          <pc:docMk/>
          <pc:sldMk cId="0" sldId="266"/>
        </pc:sldMkLst>
        <pc:spChg chg="mod">
          <ac:chgData name="Green Growth" userId="875c3cfcbffc56fe" providerId="LiveId" clId="{1CAF0790-B34F-4E51-A4AC-AA0463ECB894}" dt="2025-10-27T13:17:09.547" v="2321"/>
          <ac:spMkLst>
            <pc:docMk/>
            <pc:sldMk cId="0" sldId="266"/>
            <ac:spMk id="141" creationId="{00000000-0000-0000-0000-000000000000}"/>
          </ac:spMkLst>
        </pc:spChg>
        <pc:spChg chg="mod">
          <ac:chgData name="Green Growth" userId="875c3cfcbffc56fe" providerId="LiveId" clId="{1CAF0790-B34F-4E51-A4AC-AA0463ECB894}" dt="2025-10-27T13:20:45.340" v="2409" actId="123"/>
          <ac:spMkLst>
            <pc:docMk/>
            <pc:sldMk cId="0" sldId="266"/>
            <ac:spMk id="142" creationId="{00000000-0000-0000-0000-000000000000}"/>
          </ac:spMkLst>
        </pc:spChg>
      </pc:sldChg>
      <pc:sldChg chg="modSp mod">
        <pc:chgData name="Green Growth" userId="875c3cfcbffc56fe" providerId="LiveId" clId="{1CAF0790-B34F-4E51-A4AC-AA0463ECB894}" dt="2025-10-27T13:32:15.229" v="2487" actId="123"/>
        <pc:sldMkLst>
          <pc:docMk/>
          <pc:sldMk cId="0" sldId="267"/>
        </pc:sldMkLst>
        <pc:spChg chg="mod">
          <ac:chgData name="Green Growth" userId="875c3cfcbffc56fe" providerId="LiveId" clId="{1CAF0790-B34F-4E51-A4AC-AA0463ECB894}" dt="2025-10-27T13:30:14.216" v="2444"/>
          <ac:spMkLst>
            <pc:docMk/>
            <pc:sldMk cId="0" sldId="267"/>
            <ac:spMk id="148" creationId="{00000000-0000-0000-0000-000000000000}"/>
          </ac:spMkLst>
        </pc:spChg>
        <pc:spChg chg="mod">
          <ac:chgData name="Green Growth" userId="875c3cfcbffc56fe" providerId="LiveId" clId="{1CAF0790-B34F-4E51-A4AC-AA0463ECB894}" dt="2025-10-27T13:32:15.229" v="2487" actId="123"/>
          <ac:spMkLst>
            <pc:docMk/>
            <pc:sldMk cId="0" sldId="267"/>
            <ac:spMk id="149" creationId="{00000000-0000-0000-0000-000000000000}"/>
          </ac:spMkLst>
        </pc:spChg>
      </pc:sldChg>
      <pc:sldChg chg="modSp mod">
        <pc:chgData name="Green Growth" userId="875c3cfcbffc56fe" providerId="LiveId" clId="{1CAF0790-B34F-4E51-A4AC-AA0463ECB894}" dt="2025-10-27T13:35:10.013" v="2616" actId="20577"/>
        <pc:sldMkLst>
          <pc:docMk/>
          <pc:sldMk cId="0" sldId="268"/>
        </pc:sldMkLst>
        <pc:spChg chg="mod">
          <ac:chgData name="Green Growth" userId="875c3cfcbffc56fe" providerId="LiveId" clId="{1CAF0790-B34F-4E51-A4AC-AA0463ECB894}" dt="2025-10-27T13:32:42.348" v="2522"/>
          <ac:spMkLst>
            <pc:docMk/>
            <pc:sldMk cId="0" sldId="268"/>
            <ac:spMk id="155" creationId="{00000000-0000-0000-0000-000000000000}"/>
          </ac:spMkLst>
        </pc:spChg>
        <pc:spChg chg="mod">
          <ac:chgData name="Green Growth" userId="875c3cfcbffc56fe" providerId="LiveId" clId="{1CAF0790-B34F-4E51-A4AC-AA0463ECB894}" dt="2025-10-27T13:35:10.013" v="2616" actId="20577"/>
          <ac:spMkLst>
            <pc:docMk/>
            <pc:sldMk cId="0" sldId="268"/>
            <ac:spMk id="156" creationId="{00000000-0000-0000-0000-000000000000}"/>
          </ac:spMkLst>
        </pc:spChg>
      </pc:sldChg>
      <pc:sldChg chg="modSp mod">
        <pc:chgData name="Green Growth" userId="875c3cfcbffc56fe" providerId="LiveId" clId="{1CAF0790-B34F-4E51-A4AC-AA0463ECB894}" dt="2025-10-27T13:38:30.258" v="2703" actId="20577"/>
        <pc:sldMkLst>
          <pc:docMk/>
          <pc:sldMk cId="0" sldId="269"/>
        </pc:sldMkLst>
        <pc:spChg chg="mod">
          <ac:chgData name="Green Growth" userId="875c3cfcbffc56fe" providerId="LiveId" clId="{1CAF0790-B34F-4E51-A4AC-AA0463ECB894}" dt="2025-10-27T13:36:06.594" v="2642" actId="1037"/>
          <ac:spMkLst>
            <pc:docMk/>
            <pc:sldMk cId="0" sldId="269"/>
            <ac:spMk id="162" creationId="{00000000-0000-0000-0000-000000000000}"/>
          </ac:spMkLst>
        </pc:spChg>
        <pc:spChg chg="mod">
          <ac:chgData name="Green Growth" userId="875c3cfcbffc56fe" providerId="LiveId" clId="{1CAF0790-B34F-4E51-A4AC-AA0463ECB894}" dt="2025-10-27T13:38:30.258" v="2703" actId="20577"/>
          <ac:spMkLst>
            <pc:docMk/>
            <pc:sldMk cId="0" sldId="269"/>
            <ac:spMk id="163" creationId="{00000000-0000-0000-0000-000000000000}"/>
          </ac:spMkLst>
        </pc:spChg>
      </pc:sldChg>
      <pc:sldChg chg="modSp mod">
        <pc:chgData name="Green Growth" userId="875c3cfcbffc56fe" providerId="LiveId" clId="{1CAF0790-B34F-4E51-A4AC-AA0463ECB894}" dt="2025-10-27T19:02:16.786" v="2814" actId="123"/>
        <pc:sldMkLst>
          <pc:docMk/>
          <pc:sldMk cId="0" sldId="270"/>
        </pc:sldMkLst>
        <pc:spChg chg="mod">
          <ac:chgData name="Green Growth" userId="875c3cfcbffc56fe" providerId="LiveId" clId="{1CAF0790-B34F-4E51-A4AC-AA0463ECB894}" dt="2025-10-27T19:00:10.421" v="2754"/>
          <ac:spMkLst>
            <pc:docMk/>
            <pc:sldMk cId="0" sldId="270"/>
            <ac:spMk id="169" creationId="{00000000-0000-0000-0000-000000000000}"/>
          </ac:spMkLst>
        </pc:spChg>
        <pc:spChg chg="mod">
          <ac:chgData name="Green Growth" userId="875c3cfcbffc56fe" providerId="LiveId" clId="{1CAF0790-B34F-4E51-A4AC-AA0463ECB894}" dt="2025-10-27T19:02:16.786" v="2814" actId="123"/>
          <ac:spMkLst>
            <pc:docMk/>
            <pc:sldMk cId="0" sldId="270"/>
            <ac:spMk id="170" creationId="{00000000-0000-0000-0000-000000000000}"/>
          </ac:spMkLst>
        </pc:spChg>
      </pc:sldChg>
      <pc:sldChg chg="modSp mod">
        <pc:chgData name="Green Growth" userId="875c3cfcbffc56fe" providerId="LiveId" clId="{1CAF0790-B34F-4E51-A4AC-AA0463ECB894}" dt="2025-10-27T19:05:37.778" v="2934" actId="123"/>
        <pc:sldMkLst>
          <pc:docMk/>
          <pc:sldMk cId="0" sldId="271"/>
        </pc:sldMkLst>
        <pc:spChg chg="mod">
          <ac:chgData name="Green Growth" userId="875c3cfcbffc56fe" providerId="LiveId" clId="{1CAF0790-B34F-4E51-A4AC-AA0463ECB894}" dt="2025-10-27T19:02:42.754" v="2866" actId="27636"/>
          <ac:spMkLst>
            <pc:docMk/>
            <pc:sldMk cId="0" sldId="271"/>
            <ac:spMk id="176" creationId="{00000000-0000-0000-0000-000000000000}"/>
          </ac:spMkLst>
        </pc:spChg>
        <pc:spChg chg="mod">
          <ac:chgData name="Green Growth" userId="875c3cfcbffc56fe" providerId="LiveId" clId="{1CAF0790-B34F-4E51-A4AC-AA0463ECB894}" dt="2025-10-27T19:05:37.778" v="2934" actId="123"/>
          <ac:spMkLst>
            <pc:docMk/>
            <pc:sldMk cId="0" sldId="271"/>
            <ac:spMk id="177" creationId="{00000000-0000-0000-0000-000000000000}"/>
          </ac:spMkLst>
        </pc:spChg>
      </pc:sldChg>
      <pc:sldChg chg="modSp mod">
        <pc:chgData name="Green Growth" userId="875c3cfcbffc56fe" providerId="LiveId" clId="{1CAF0790-B34F-4E51-A4AC-AA0463ECB894}" dt="2025-10-27T19:10:20.930" v="3059" actId="123"/>
        <pc:sldMkLst>
          <pc:docMk/>
          <pc:sldMk cId="0" sldId="272"/>
        </pc:sldMkLst>
        <pc:spChg chg="mod">
          <ac:chgData name="Green Growth" userId="875c3cfcbffc56fe" providerId="LiveId" clId="{1CAF0790-B34F-4E51-A4AC-AA0463ECB894}" dt="2025-10-27T19:06:14.342" v="2985"/>
          <ac:spMkLst>
            <pc:docMk/>
            <pc:sldMk cId="0" sldId="272"/>
            <ac:spMk id="183" creationId="{00000000-0000-0000-0000-000000000000}"/>
          </ac:spMkLst>
        </pc:spChg>
        <pc:spChg chg="mod">
          <ac:chgData name="Green Growth" userId="875c3cfcbffc56fe" providerId="LiveId" clId="{1CAF0790-B34F-4E51-A4AC-AA0463ECB894}" dt="2025-10-27T19:10:20.930" v="3059" actId="123"/>
          <ac:spMkLst>
            <pc:docMk/>
            <pc:sldMk cId="0" sldId="272"/>
            <ac:spMk id="184" creationId="{00000000-0000-0000-0000-000000000000}"/>
          </ac:spMkLst>
        </pc:spChg>
      </pc:sldChg>
      <pc:sldChg chg="modSp mod">
        <pc:chgData name="Green Growth" userId="875c3cfcbffc56fe" providerId="LiveId" clId="{1CAF0790-B34F-4E51-A4AC-AA0463ECB894}" dt="2025-10-27T19:14:24.231" v="3218" actId="20577"/>
        <pc:sldMkLst>
          <pc:docMk/>
          <pc:sldMk cId="0" sldId="273"/>
        </pc:sldMkLst>
        <pc:spChg chg="mod">
          <ac:chgData name="Green Growth" userId="875c3cfcbffc56fe" providerId="LiveId" clId="{1CAF0790-B34F-4E51-A4AC-AA0463ECB894}" dt="2025-10-27T19:10:45.641" v="3111" actId="27636"/>
          <ac:spMkLst>
            <pc:docMk/>
            <pc:sldMk cId="0" sldId="273"/>
            <ac:spMk id="190" creationId="{00000000-0000-0000-0000-000000000000}"/>
          </ac:spMkLst>
        </pc:spChg>
        <pc:spChg chg="mod">
          <ac:chgData name="Green Growth" userId="875c3cfcbffc56fe" providerId="LiveId" clId="{1CAF0790-B34F-4E51-A4AC-AA0463ECB894}" dt="2025-10-27T19:14:24.231" v="3218" actId="20577"/>
          <ac:spMkLst>
            <pc:docMk/>
            <pc:sldMk cId="0" sldId="273"/>
            <ac:spMk id="191" creationId="{00000000-0000-0000-0000-000000000000}"/>
          </ac:spMkLst>
        </pc:spChg>
      </pc:sldChg>
      <pc:sldChg chg="modSp mod">
        <pc:chgData name="Green Growth" userId="875c3cfcbffc56fe" providerId="LiveId" clId="{1CAF0790-B34F-4E51-A4AC-AA0463ECB894}" dt="2025-10-27T19:19:04.568" v="3341" actId="20577"/>
        <pc:sldMkLst>
          <pc:docMk/>
          <pc:sldMk cId="0" sldId="274"/>
        </pc:sldMkLst>
        <pc:spChg chg="mod">
          <ac:chgData name="Green Growth" userId="875c3cfcbffc56fe" providerId="LiveId" clId="{1CAF0790-B34F-4E51-A4AC-AA0463ECB894}" dt="2025-10-27T19:14:49.892" v="3269"/>
          <ac:spMkLst>
            <pc:docMk/>
            <pc:sldMk cId="0" sldId="274"/>
            <ac:spMk id="197" creationId="{00000000-0000-0000-0000-000000000000}"/>
          </ac:spMkLst>
        </pc:spChg>
        <pc:spChg chg="mod">
          <ac:chgData name="Green Growth" userId="875c3cfcbffc56fe" providerId="LiveId" clId="{1CAF0790-B34F-4E51-A4AC-AA0463ECB894}" dt="2025-10-27T19:19:04.568" v="3341" actId="20577"/>
          <ac:spMkLst>
            <pc:docMk/>
            <pc:sldMk cId="0" sldId="274"/>
            <ac:spMk id="198" creationId="{00000000-0000-0000-0000-000000000000}"/>
          </ac:spMkLst>
        </pc:spChg>
      </pc:sldChg>
      <pc:sldChg chg="modSp mod">
        <pc:chgData name="Green Growth" userId="875c3cfcbffc56fe" providerId="LiveId" clId="{1CAF0790-B34F-4E51-A4AC-AA0463ECB894}" dt="2025-10-27T19:23:11.787" v="3463" actId="123"/>
        <pc:sldMkLst>
          <pc:docMk/>
          <pc:sldMk cId="0" sldId="275"/>
        </pc:sldMkLst>
        <pc:spChg chg="mod">
          <ac:chgData name="Green Growth" userId="875c3cfcbffc56fe" providerId="LiveId" clId="{1CAF0790-B34F-4E51-A4AC-AA0463ECB894}" dt="2025-10-27T19:19:30.912" v="3393" actId="27636"/>
          <ac:spMkLst>
            <pc:docMk/>
            <pc:sldMk cId="0" sldId="275"/>
            <ac:spMk id="204" creationId="{00000000-0000-0000-0000-000000000000}"/>
          </ac:spMkLst>
        </pc:spChg>
        <pc:spChg chg="mod">
          <ac:chgData name="Green Growth" userId="875c3cfcbffc56fe" providerId="LiveId" clId="{1CAF0790-B34F-4E51-A4AC-AA0463ECB894}" dt="2025-10-27T19:23:11.787" v="3463" actId="123"/>
          <ac:spMkLst>
            <pc:docMk/>
            <pc:sldMk cId="0" sldId="275"/>
            <ac:spMk id="205" creationId="{00000000-0000-0000-0000-000000000000}"/>
          </ac:spMkLst>
        </pc:spChg>
      </pc:sldChg>
      <pc:sldChg chg="modSp mod">
        <pc:chgData name="Green Growth" userId="875c3cfcbffc56fe" providerId="LiveId" clId="{1CAF0790-B34F-4E51-A4AC-AA0463ECB894}" dt="2025-10-27T19:26:10.888" v="3589" actId="123"/>
        <pc:sldMkLst>
          <pc:docMk/>
          <pc:sldMk cId="0" sldId="276"/>
        </pc:sldMkLst>
        <pc:spChg chg="mod">
          <ac:chgData name="Green Growth" userId="875c3cfcbffc56fe" providerId="LiveId" clId="{1CAF0790-B34F-4E51-A4AC-AA0463ECB894}" dt="2025-10-27T19:23:37.475" v="3514"/>
          <ac:spMkLst>
            <pc:docMk/>
            <pc:sldMk cId="0" sldId="276"/>
            <ac:spMk id="211" creationId="{00000000-0000-0000-0000-000000000000}"/>
          </ac:spMkLst>
        </pc:spChg>
        <pc:spChg chg="mod">
          <ac:chgData name="Green Growth" userId="875c3cfcbffc56fe" providerId="LiveId" clId="{1CAF0790-B34F-4E51-A4AC-AA0463ECB894}" dt="2025-10-27T19:26:10.888" v="3589" actId="123"/>
          <ac:spMkLst>
            <pc:docMk/>
            <pc:sldMk cId="0" sldId="276"/>
            <ac:spMk id="212" creationId="{00000000-0000-0000-0000-000000000000}"/>
          </ac:spMkLst>
        </pc:spChg>
      </pc:sldChg>
      <pc:sldChg chg="modSp mod">
        <pc:chgData name="Green Growth" userId="875c3cfcbffc56fe" providerId="LiveId" clId="{1CAF0790-B34F-4E51-A4AC-AA0463ECB894}" dt="2025-10-27T19:33:12.579" v="3862" actId="255"/>
        <pc:sldMkLst>
          <pc:docMk/>
          <pc:sldMk cId="0" sldId="277"/>
        </pc:sldMkLst>
        <pc:spChg chg="mod">
          <ac:chgData name="Green Growth" userId="875c3cfcbffc56fe" providerId="LiveId" clId="{1CAF0790-B34F-4E51-A4AC-AA0463ECB894}" dt="2025-10-27T19:26:42.476" v="3641" actId="27636"/>
          <ac:spMkLst>
            <pc:docMk/>
            <pc:sldMk cId="0" sldId="277"/>
            <ac:spMk id="218" creationId="{00000000-0000-0000-0000-000000000000}"/>
          </ac:spMkLst>
        </pc:spChg>
        <pc:spChg chg="mod">
          <ac:chgData name="Green Growth" userId="875c3cfcbffc56fe" providerId="LiveId" clId="{1CAF0790-B34F-4E51-A4AC-AA0463ECB894}" dt="2025-10-27T19:33:12.579" v="3862" actId="255"/>
          <ac:spMkLst>
            <pc:docMk/>
            <pc:sldMk cId="0" sldId="277"/>
            <ac:spMk id="219" creationId="{00000000-0000-0000-0000-000000000000}"/>
          </ac:spMkLst>
        </pc:spChg>
      </pc:sldChg>
      <pc:sldChg chg="modSp mod">
        <pc:chgData name="Green Growth" userId="875c3cfcbffc56fe" providerId="LiveId" clId="{1CAF0790-B34F-4E51-A4AC-AA0463ECB894}" dt="2025-10-27T19:39:26.371" v="4011" actId="27636"/>
        <pc:sldMkLst>
          <pc:docMk/>
          <pc:sldMk cId="0" sldId="278"/>
        </pc:sldMkLst>
        <pc:spChg chg="mod">
          <ac:chgData name="Green Growth" userId="875c3cfcbffc56fe" providerId="LiveId" clId="{1CAF0790-B34F-4E51-A4AC-AA0463ECB894}" dt="2025-10-27T19:33:46.159" v="3913"/>
          <ac:spMkLst>
            <pc:docMk/>
            <pc:sldMk cId="0" sldId="278"/>
            <ac:spMk id="225" creationId="{00000000-0000-0000-0000-000000000000}"/>
          </ac:spMkLst>
        </pc:spChg>
        <pc:spChg chg="mod">
          <ac:chgData name="Green Growth" userId="875c3cfcbffc56fe" providerId="LiveId" clId="{1CAF0790-B34F-4E51-A4AC-AA0463ECB894}" dt="2025-10-27T19:39:26.371" v="4011" actId="27636"/>
          <ac:spMkLst>
            <pc:docMk/>
            <pc:sldMk cId="0" sldId="278"/>
            <ac:spMk id="226" creationId="{00000000-0000-0000-0000-000000000000}"/>
          </ac:spMkLst>
        </pc:spChg>
      </pc:sldChg>
      <pc:sldChg chg="modSp mod">
        <pc:chgData name="Green Growth" userId="875c3cfcbffc56fe" providerId="LiveId" clId="{1CAF0790-B34F-4E51-A4AC-AA0463ECB894}" dt="2025-10-27T19:45:08.818" v="4146" actId="14100"/>
        <pc:sldMkLst>
          <pc:docMk/>
          <pc:sldMk cId="0" sldId="279"/>
        </pc:sldMkLst>
        <pc:spChg chg="mod">
          <ac:chgData name="Green Growth" userId="875c3cfcbffc56fe" providerId="LiveId" clId="{1CAF0790-B34F-4E51-A4AC-AA0463ECB894}" dt="2025-10-27T19:39:55.542" v="4064" actId="27636"/>
          <ac:spMkLst>
            <pc:docMk/>
            <pc:sldMk cId="0" sldId="279"/>
            <ac:spMk id="232" creationId="{00000000-0000-0000-0000-000000000000}"/>
          </ac:spMkLst>
        </pc:spChg>
        <pc:spChg chg="mod">
          <ac:chgData name="Green Growth" userId="875c3cfcbffc56fe" providerId="LiveId" clId="{1CAF0790-B34F-4E51-A4AC-AA0463ECB894}" dt="2025-10-27T19:45:08.818" v="4146" actId="14100"/>
          <ac:spMkLst>
            <pc:docMk/>
            <pc:sldMk cId="0" sldId="279"/>
            <ac:spMk id="233" creationId="{00000000-0000-0000-0000-000000000000}"/>
          </ac:spMkLst>
        </pc:spChg>
      </pc:sldChg>
      <pc:sldChg chg="modSp mod">
        <pc:chgData name="Green Growth" userId="875c3cfcbffc56fe" providerId="LiveId" clId="{1CAF0790-B34F-4E51-A4AC-AA0463ECB894}" dt="2025-10-27T19:50:02.670" v="4314" actId="123"/>
        <pc:sldMkLst>
          <pc:docMk/>
          <pc:sldMk cId="0" sldId="280"/>
        </pc:sldMkLst>
        <pc:spChg chg="mod">
          <ac:chgData name="Green Growth" userId="875c3cfcbffc56fe" providerId="LiveId" clId="{1CAF0790-B34F-4E51-A4AC-AA0463ECB894}" dt="2025-10-27T19:45:31.379" v="4148"/>
          <ac:spMkLst>
            <pc:docMk/>
            <pc:sldMk cId="0" sldId="280"/>
            <ac:spMk id="239" creationId="{00000000-0000-0000-0000-000000000000}"/>
          </ac:spMkLst>
        </pc:spChg>
        <pc:spChg chg="mod">
          <ac:chgData name="Green Growth" userId="875c3cfcbffc56fe" providerId="LiveId" clId="{1CAF0790-B34F-4E51-A4AC-AA0463ECB894}" dt="2025-10-27T19:50:02.670" v="4314" actId="123"/>
          <ac:spMkLst>
            <pc:docMk/>
            <pc:sldMk cId="0" sldId="280"/>
            <ac:spMk id="240" creationId="{00000000-0000-0000-0000-000000000000}"/>
          </ac:spMkLst>
        </pc:spChg>
      </pc:sldChg>
      <pc:sldChg chg="modSp mod">
        <pc:chgData name="Green Growth" userId="875c3cfcbffc56fe" providerId="LiveId" clId="{1CAF0790-B34F-4E51-A4AC-AA0463ECB894}" dt="2025-10-28T08:03:57.308" v="4475" actId="20577"/>
        <pc:sldMkLst>
          <pc:docMk/>
          <pc:sldMk cId="0" sldId="281"/>
        </pc:sldMkLst>
        <pc:spChg chg="mod">
          <ac:chgData name="Green Growth" userId="875c3cfcbffc56fe" providerId="LiveId" clId="{1CAF0790-B34F-4E51-A4AC-AA0463ECB894}" dt="2025-10-27T19:50:29.997" v="4353"/>
          <ac:spMkLst>
            <pc:docMk/>
            <pc:sldMk cId="0" sldId="281"/>
            <ac:spMk id="245" creationId="{00000000-0000-0000-0000-000000000000}"/>
          </ac:spMkLst>
        </pc:spChg>
        <pc:spChg chg="mod">
          <ac:chgData name="Green Growth" userId="875c3cfcbffc56fe" providerId="LiveId" clId="{1CAF0790-B34F-4E51-A4AC-AA0463ECB894}" dt="2025-10-28T08:03:57.308" v="4475" actId="20577"/>
          <ac:spMkLst>
            <pc:docMk/>
            <pc:sldMk cId="0" sldId="281"/>
            <ac:spMk id="246" creationId="{00000000-0000-0000-0000-000000000000}"/>
          </ac:spMkLst>
        </pc:spChg>
      </pc:sldChg>
      <pc:sldChg chg="modSp mod modNotes">
        <pc:chgData name="Green Growth" userId="875c3cfcbffc56fe" providerId="LiveId" clId="{1CAF0790-B34F-4E51-A4AC-AA0463ECB894}" dt="2025-10-28T08:05:37.301" v="4509"/>
        <pc:sldMkLst>
          <pc:docMk/>
          <pc:sldMk cId="0" sldId="282"/>
        </pc:sldMkLst>
        <pc:spChg chg="mod">
          <ac:chgData name="Green Growth" userId="875c3cfcbffc56fe" providerId="LiveId" clId="{1CAF0790-B34F-4E51-A4AC-AA0463ECB894}" dt="2025-10-28T08:04:29.239" v="4487" actId="20577"/>
          <ac:spMkLst>
            <pc:docMk/>
            <pc:sldMk cId="0" sldId="282"/>
            <ac:spMk id="251" creationId="{00000000-0000-0000-0000-000000000000}"/>
          </ac:spMkLst>
        </pc:spChg>
        <pc:spChg chg="mod">
          <ac:chgData name="Green Growth" userId="875c3cfcbffc56fe" providerId="LiveId" clId="{1CAF0790-B34F-4E51-A4AC-AA0463ECB894}" dt="2025-10-28T08:05:37.301" v="4509"/>
          <ac:spMkLst>
            <pc:docMk/>
            <pc:sldMk cId="0" sldId="282"/>
            <ac:spMk id="252" creationId="{00000000-0000-0000-0000-000000000000}"/>
          </ac:spMkLst>
        </pc:spChg>
      </pc:sldChg>
      <pc:sldChg chg="modSp mod">
        <pc:chgData name="Green Growth" userId="875c3cfcbffc56fe" providerId="LiveId" clId="{1CAF0790-B34F-4E51-A4AC-AA0463ECB894}" dt="2025-10-28T08:10:05.980" v="4554" actId="20577"/>
        <pc:sldMkLst>
          <pc:docMk/>
          <pc:sldMk cId="0" sldId="283"/>
        </pc:sldMkLst>
        <pc:spChg chg="mod">
          <ac:chgData name="Green Growth" userId="875c3cfcbffc56fe" providerId="LiveId" clId="{1CAF0790-B34F-4E51-A4AC-AA0463ECB894}" dt="2025-10-28T08:05:59.348" v="4520"/>
          <ac:spMkLst>
            <pc:docMk/>
            <pc:sldMk cId="0" sldId="283"/>
            <ac:spMk id="257" creationId="{00000000-0000-0000-0000-000000000000}"/>
          </ac:spMkLst>
        </pc:spChg>
        <pc:spChg chg="mod">
          <ac:chgData name="Green Growth" userId="875c3cfcbffc56fe" providerId="LiveId" clId="{1CAF0790-B34F-4E51-A4AC-AA0463ECB894}" dt="2025-10-28T08:10:05.980" v="4554" actId="20577"/>
          <ac:spMkLst>
            <pc:docMk/>
            <pc:sldMk cId="0" sldId="283"/>
            <ac:spMk id="258" creationId="{00000000-0000-0000-0000-000000000000}"/>
          </ac:spMkLst>
        </pc:spChg>
      </pc:sldChg>
      <pc:sldChg chg="modSp mod">
        <pc:chgData name="Green Growth" userId="875c3cfcbffc56fe" providerId="LiveId" clId="{1CAF0790-B34F-4E51-A4AC-AA0463ECB894}" dt="2025-10-28T08:13:55.791" v="4648" actId="20577"/>
        <pc:sldMkLst>
          <pc:docMk/>
          <pc:sldMk cId="0" sldId="284"/>
        </pc:sldMkLst>
        <pc:spChg chg="mod">
          <ac:chgData name="Green Growth" userId="875c3cfcbffc56fe" providerId="LiveId" clId="{1CAF0790-B34F-4E51-A4AC-AA0463ECB894}" dt="2025-10-28T08:10:22.790" v="4564"/>
          <ac:spMkLst>
            <pc:docMk/>
            <pc:sldMk cId="0" sldId="284"/>
            <ac:spMk id="263" creationId="{00000000-0000-0000-0000-000000000000}"/>
          </ac:spMkLst>
        </pc:spChg>
        <pc:spChg chg="mod">
          <ac:chgData name="Green Growth" userId="875c3cfcbffc56fe" providerId="LiveId" clId="{1CAF0790-B34F-4E51-A4AC-AA0463ECB894}" dt="2025-10-28T08:13:55.791" v="4648" actId="20577"/>
          <ac:spMkLst>
            <pc:docMk/>
            <pc:sldMk cId="0" sldId="284"/>
            <ac:spMk id="264" creationId="{00000000-0000-0000-0000-000000000000}"/>
          </ac:spMkLst>
        </pc:spChg>
      </pc:sldChg>
      <pc:sldChg chg="modSp mod">
        <pc:chgData name="Green Growth" userId="875c3cfcbffc56fe" providerId="LiveId" clId="{1CAF0790-B34F-4E51-A4AC-AA0463ECB894}" dt="2025-10-28T08:16:56.780" v="4679" actId="108"/>
        <pc:sldMkLst>
          <pc:docMk/>
          <pc:sldMk cId="0" sldId="285"/>
        </pc:sldMkLst>
        <pc:spChg chg="mod">
          <ac:chgData name="Green Growth" userId="875c3cfcbffc56fe" providerId="LiveId" clId="{1CAF0790-B34F-4E51-A4AC-AA0463ECB894}" dt="2025-10-28T08:14:16.969" v="4659"/>
          <ac:spMkLst>
            <pc:docMk/>
            <pc:sldMk cId="0" sldId="285"/>
            <ac:spMk id="269" creationId="{00000000-0000-0000-0000-000000000000}"/>
          </ac:spMkLst>
        </pc:spChg>
        <pc:spChg chg="mod">
          <ac:chgData name="Green Growth" userId="875c3cfcbffc56fe" providerId="LiveId" clId="{1CAF0790-B34F-4E51-A4AC-AA0463ECB894}" dt="2025-10-28T08:16:56.780" v="4679" actId="108"/>
          <ac:spMkLst>
            <pc:docMk/>
            <pc:sldMk cId="0" sldId="285"/>
            <ac:spMk id="270" creationId="{00000000-0000-0000-0000-000000000000}"/>
          </ac:spMkLst>
        </pc:spChg>
      </pc:sldChg>
      <pc:sldChg chg="modSp mod">
        <pc:chgData name="Green Growth" userId="875c3cfcbffc56fe" providerId="LiveId" clId="{1CAF0790-B34F-4E51-A4AC-AA0463ECB894}" dt="2025-10-28T08:20:58.183" v="4764" actId="108"/>
        <pc:sldMkLst>
          <pc:docMk/>
          <pc:sldMk cId="0" sldId="286"/>
        </pc:sldMkLst>
        <pc:spChg chg="mod">
          <ac:chgData name="Green Growth" userId="875c3cfcbffc56fe" providerId="LiveId" clId="{1CAF0790-B34F-4E51-A4AC-AA0463ECB894}" dt="2025-10-28T08:17:23.921" v="4681"/>
          <ac:spMkLst>
            <pc:docMk/>
            <pc:sldMk cId="0" sldId="286"/>
            <ac:spMk id="275" creationId="{00000000-0000-0000-0000-000000000000}"/>
          </ac:spMkLst>
        </pc:spChg>
        <pc:spChg chg="mod">
          <ac:chgData name="Green Growth" userId="875c3cfcbffc56fe" providerId="LiveId" clId="{1CAF0790-B34F-4E51-A4AC-AA0463ECB894}" dt="2025-10-28T08:20:00.421" v="4702" actId="6549"/>
          <ac:spMkLst>
            <pc:docMk/>
            <pc:sldMk cId="0" sldId="286"/>
            <ac:spMk id="276" creationId="{00000000-0000-0000-0000-000000000000}"/>
          </ac:spMkLst>
        </pc:spChg>
        <pc:spChg chg="mod">
          <ac:chgData name="Green Growth" userId="875c3cfcbffc56fe" providerId="LiveId" clId="{1CAF0790-B34F-4E51-A4AC-AA0463ECB894}" dt="2025-10-28T08:20:58.183" v="4764" actId="108"/>
          <ac:spMkLst>
            <pc:docMk/>
            <pc:sldMk cId="0" sldId="286"/>
            <ac:spMk id="277" creationId="{00000000-0000-0000-0000-000000000000}"/>
          </ac:spMkLst>
        </pc:spChg>
      </pc:sldChg>
      <pc:sldChg chg="modSp mod">
        <pc:chgData name="Green Growth" userId="875c3cfcbffc56fe" providerId="LiveId" clId="{1CAF0790-B34F-4E51-A4AC-AA0463ECB894}" dt="2025-10-28T08:23:53.859" v="4828" actId="108"/>
        <pc:sldMkLst>
          <pc:docMk/>
          <pc:sldMk cId="0" sldId="287"/>
        </pc:sldMkLst>
        <pc:spChg chg="mod">
          <ac:chgData name="Green Growth" userId="875c3cfcbffc56fe" providerId="LiveId" clId="{1CAF0790-B34F-4E51-A4AC-AA0463ECB894}" dt="2025-10-28T08:21:18.540" v="4780"/>
          <ac:spMkLst>
            <pc:docMk/>
            <pc:sldMk cId="0" sldId="287"/>
            <ac:spMk id="282" creationId="{00000000-0000-0000-0000-000000000000}"/>
          </ac:spMkLst>
        </pc:spChg>
        <pc:spChg chg="mod">
          <ac:chgData name="Green Growth" userId="875c3cfcbffc56fe" providerId="LiveId" clId="{1CAF0790-B34F-4E51-A4AC-AA0463ECB894}" dt="2025-10-28T08:22:53.250" v="4791"/>
          <ac:spMkLst>
            <pc:docMk/>
            <pc:sldMk cId="0" sldId="287"/>
            <ac:spMk id="283" creationId="{00000000-0000-0000-0000-000000000000}"/>
          </ac:spMkLst>
        </pc:spChg>
        <pc:spChg chg="mod">
          <ac:chgData name="Green Growth" userId="875c3cfcbffc56fe" providerId="LiveId" clId="{1CAF0790-B34F-4E51-A4AC-AA0463ECB894}" dt="2025-10-28T08:23:53.859" v="4828" actId="108"/>
          <ac:spMkLst>
            <pc:docMk/>
            <pc:sldMk cId="0" sldId="287"/>
            <ac:spMk id="284" creationId="{00000000-0000-0000-0000-000000000000}"/>
          </ac:spMkLst>
        </pc:spChg>
      </pc:sldChg>
      <pc:sldChg chg="modSp mod">
        <pc:chgData name="Green Growth" userId="875c3cfcbffc56fe" providerId="LiveId" clId="{1CAF0790-B34F-4E51-A4AC-AA0463ECB894}" dt="2025-10-28T08:26:39.583" v="4892" actId="108"/>
        <pc:sldMkLst>
          <pc:docMk/>
          <pc:sldMk cId="0" sldId="288"/>
        </pc:sldMkLst>
        <pc:spChg chg="mod">
          <ac:chgData name="Green Growth" userId="875c3cfcbffc56fe" providerId="LiveId" clId="{1CAF0790-B34F-4E51-A4AC-AA0463ECB894}" dt="2025-10-28T08:24:10.856" v="4844"/>
          <ac:spMkLst>
            <pc:docMk/>
            <pc:sldMk cId="0" sldId="288"/>
            <ac:spMk id="289" creationId="{00000000-0000-0000-0000-000000000000}"/>
          </ac:spMkLst>
        </pc:spChg>
        <pc:spChg chg="mod">
          <ac:chgData name="Green Growth" userId="875c3cfcbffc56fe" providerId="LiveId" clId="{1CAF0790-B34F-4E51-A4AC-AA0463ECB894}" dt="2025-10-28T08:25:38.990" v="4869" actId="20577"/>
          <ac:spMkLst>
            <pc:docMk/>
            <pc:sldMk cId="0" sldId="288"/>
            <ac:spMk id="290" creationId="{00000000-0000-0000-0000-000000000000}"/>
          </ac:spMkLst>
        </pc:spChg>
        <pc:spChg chg="mod">
          <ac:chgData name="Green Growth" userId="875c3cfcbffc56fe" providerId="LiveId" clId="{1CAF0790-B34F-4E51-A4AC-AA0463ECB894}" dt="2025-10-28T08:26:39.583" v="4892" actId="108"/>
          <ac:spMkLst>
            <pc:docMk/>
            <pc:sldMk cId="0" sldId="288"/>
            <ac:spMk id="291" creationId="{00000000-0000-0000-0000-000000000000}"/>
          </ac:spMkLst>
        </pc:spChg>
      </pc:sldChg>
      <pc:sldChg chg="modSp mod">
        <pc:chgData name="Green Growth" userId="875c3cfcbffc56fe" providerId="LiveId" clId="{1CAF0790-B34F-4E51-A4AC-AA0463ECB894}" dt="2025-10-28T09:18:30.580" v="4966"/>
        <pc:sldMkLst>
          <pc:docMk/>
          <pc:sldMk cId="0" sldId="289"/>
        </pc:sldMkLst>
        <pc:spChg chg="mod">
          <ac:chgData name="Green Growth" userId="875c3cfcbffc56fe" providerId="LiveId" clId="{1CAF0790-B34F-4E51-A4AC-AA0463ECB894}" dt="2025-10-28T09:15:43.879" v="4908"/>
          <ac:spMkLst>
            <pc:docMk/>
            <pc:sldMk cId="0" sldId="289"/>
            <ac:spMk id="296" creationId="{00000000-0000-0000-0000-000000000000}"/>
          </ac:spMkLst>
        </pc:spChg>
        <pc:spChg chg="mod">
          <ac:chgData name="Green Growth" userId="875c3cfcbffc56fe" providerId="LiveId" clId="{1CAF0790-B34F-4E51-A4AC-AA0463ECB894}" dt="2025-10-28T09:17:52.070" v="4921"/>
          <ac:spMkLst>
            <pc:docMk/>
            <pc:sldMk cId="0" sldId="289"/>
            <ac:spMk id="297" creationId="{00000000-0000-0000-0000-000000000000}"/>
          </ac:spMkLst>
        </pc:spChg>
        <pc:spChg chg="mod">
          <ac:chgData name="Green Growth" userId="875c3cfcbffc56fe" providerId="LiveId" clId="{1CAF0790-B34F-4E51-A4AC-AA0463ECB894}" dt="2025-10-28T09:18:30.580" v="4966"/>
          <ac:spMkLst>
            <pc:docMk/>
            <pc:sldMk cId="0" sldId="289"/>
            <ac:spMk id="298" creationId="{00000000-0000-0000-0000-000000000000}"/>
          </ac:spMkLst>
        </pc:spChg>
      </pc:sldChg>
      <pc:sldChg chg="delSp modSp del mod">
        <pc:chgData name="Green Growth" userId="875c3cfcbffc56fe" providerId="LiveId" clId="{1CAF0790-B34F-4E51-A4AC-AA0463ECB894}" dt="2025-10-28T09:31:05.679" v="5880" actId="2696"/>
        <pc:sldMkLst>
          <pc:docMk/>
          <pc:sldMk cId="0" sldId="290"/>
        </pc:sldMkLst>
        <pc:spChg chg="mod">
          <ac:chgData name="Green Growth" userId="875c3cfcbffc56fe" providerId="LiveId" clId="{1CAF0790-B34F-4E51-A4AC-AA0463ECB894}" dt="2025-10-28T09:23:42.236" v="4991" actId="20577"/>
          <ac:spMkLst>
            <pc:docMk/>
            <pc:sldMk cId="0" sldId="290"/>
            <ac:spMk id="310" creationId="{00000000-0000-0000-0000-000000000000}"/>
          </ac:spMkLst>
        </pc:spChg>
        <pc:spChg chg="mod">
          <ac:chgData name="Green Growth" userId="875c3cfcbffc56fe" providerId="LiveId" clId="{1CAF0790-B34F-4E51-A4AC-AA0463ECB894}" dt="2025-10-28T09:28:45.610" v="5756" actId="6549"/>
          <ac:spMkLst>
            <pc:docMk/>
            <pc:sldMk cId="0" sldId="290"/>
            <ac:spMk id="311" creationId="{00000000-0000-0000-0000-000000000000}"/>
          </ac:spMkLst>
        </pc:spChg>
        <pc:spChg chg="del">
          <ac:chgData name="Green Growth" userId="875c3cfcbffc56fe" providerId="LiveId" clId="{1CAF0790-B34F-4E51-A4AC-AA0463ECB894}" dt="2025-10-28T09:30:00.291" v="5840" actId="21"/>
          <ac:spMkLst>
            <pc:docMk/>
            <pc:sldMk cId="0" sldId="290"/>
            <ac:spMk id="318" creationId="{00000000-0000-0000-0000-000000000000}"/>
          </ac:spMkLst>
        </pc:spChg>
      </pc:sldChg>
      <pc:sldChg chg="add del">
        <pc:chgData name="Green Growth" userId="875c3cfcbffc56fe" providerId="LiveId" clId="{1CAF0790-B34F-4E51-A4AC-AA0463ECB894}" dt="2025-10-28T09:29:32.507" v="5836" actId="2696"/>
        <pc:sldMkLst>
          <pc:docMk/>
          <pc:sldMk cId="1053616569" sldId="291"/>
        </pc:sldMkLst>
      </pc:sldChg>
      <pc:sldChg chg="new del">
        <pc:chgData name="Green Growth" userId="875c3cfcbffc56fe" providerId="LiveId" clId="{1CAF0790-B34F-4E51-A4AC-AA0463ECB894}" dt="2025-10-28T09:29:50.756" v="5839" actId="2696"/>
        <pc:sldMkLst>
          <pc:docMk/>
          <pc:sldMk cId="2315298244" sldId="291"/>
        </pc:sldMkLst>
      </pc:sldChg>
      <pc:sldChg chg="addSp modSp add mod setBg">
        <pc:chgData name="Green Growth" userId="875c3cfcbffc56fe" providerId="LiveId" clId="{1CAF0790-B34F-4E51-A4AC-AA0463ECB894}" dt="2025-10-28T09:34:08.207" v="5976" actId="255"/>
        <pc:sldMkLst>
          <pc:docMk/>
          <pc:sldMk cId="2074949076" sldId="292"/>
        </pc:sldMkLst>
        <pc:spChg chg="add mod">
          <ac:chgData name="Green Growth" userId="875c3cfcbffc56fe" providerId="LiveId" clId="{1CAF0790-B34F-4E51-A4AC-AA0463ECB894}" dt="2025-10-28T09:30:37.738" v="5877" actId="14100"/>
          <ac:spMkLst>
            <pc:docMk/>
            <pc:sldMk cId="2074949076" sldId="292"/>
            <ac:spMk id="2" creationId="{C3B9A2FA-5355-DDB8-1860-985C7C749BA5}"/>
          </ac:spMkLst>
        </pc:spChg>
        <pc:spChg chg="add mod">
          <ac:chgData name="Green Growth" userId="875c3cfcbffc56fe" providerId="LiveId" clId="{1CAF0790-B34F-4E51-A4AC-AA0463ECB894}" dt="2025-10-28T09:33:44.528" v="5972" actId="255"/>
          <ac:spMkLst>
            <pc:docMk/>
            <pc:sldMk cId="2074949076" sldId="292"/>
            <ac:spMk id="4" creationId="{FDBCD368-39DF-4488-0C59-633C9C8DCF67}"/>
          </ac:spMkLst>
        </pc:spChg>
        <pc:spChg chg="mod">
          <ac:chgData name="Green Growth" userId="875c3cfcbffc56fe" providerId="LiveId" clId="{1CAF0790-B34F-4E51-A4AC-AA0463ECB894}" dt="2025-10-28T09:32:15.762" v="5922"/>
          <ac:spMkLst>
            <pc:docMk/>
            <pc:sldMk cId="2074949076" sldId="292"/>
            <ac:spMk id="67" creationId="{A8907180-CFCA-9EE2-CC5D-BD2C173EC580}"/>
          </ac:spMkLst>
        </pc:spChg>
        <pc:spChg chg="mod">
          <ac:chgData name="Green Growth" userId="875c3cfcbffc56fe" providerId="LiveId" clId="{1CAF0790-B34F-4E51-A4AC-AA0463ECB894}" dt="2025-10-28T09:34:08.207" v="5976" actId="255"/>
          <ac:spMkLst>
            <pc:docMk/>
            <pc:sldMk cId="2074949076" sldId="292"/>
            <ac:spMk id="68" creationId="{1ACD041C-E4D2-F07E-9018-B533A05D04C4}"/>
          </ac:spMkLst>
        </pc:spChg>
        <pc:picChg chg="mod">
          <ac:chgData name="Green Growth" userId="875c3cfcbffc56fe" providerId="LiveId" clId="{1CAF0790-B34F-4E51-A4AC-AA0463ECB894}" dt="2025-10-28T09:32:22.848" v="5923" actId="14100"/>
          <ac:picMkLst>
            <pc:docMk/>
            <pc:sldMk cId="2074949076" sldId="292"/>
            <ac:picMk id="75" creationId="{95E9C35B-961D-43F8-1224-1503194F468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31d24a0e579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31d24a0e579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31dddebff4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31dddebff4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21a2a8e2c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321a2a8e2c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31dddebff42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31dddebff42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1dddebff42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31dddebff42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21a2a8e2cd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321a2a8e2cd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21a2a8e2cd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21a2a8e2cd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21a2a8e2cd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21a2a8e2cd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21a2a8e2cd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21a2a8e2cd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1dddebff42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31dddebff42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321a2a8e2cd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321a2a8e2cd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21a2a8e2cd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321a2a8e2cd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31dddebff42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31dddebff42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321a2a8e2cd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321a2a8e2cd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31dddebff42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31dddebff42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21a2a8e2cd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321a2a8e2cd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321a2a8e2cd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321a2a8e2cd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31dddebff42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31dddebff42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321a2a8e2cd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321a2a8e2cd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321a2a8e2cd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321a2a8e2cd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321a2a8e2cd_0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321a2a8e2cd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321a2a8e2cd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321a2a8e2cd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321a2a8e2cd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321a2a8e2cd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31dddebff42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31dddebff42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31dddebff4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31dddebff4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1d24a0e579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31d24a0e579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31d24a0e579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31d24a0e579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31d24a0e579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31d24a0e57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31d24a0e579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31d24a0e579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31dddebff42_0_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31dddebff42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1dddebff42_0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1dddebff42_0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31dddebff42_0_1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31dddebff42_0_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31dddebff42_0_1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31dddebff42_0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a16="http://schemas.microsoft.com/office/drawing/2014/main" id="{A579EAF5-0E49-8500-B548-40C8C8E0E9AC}"/>
            </a:ext>
          </a:extLst>
        </p:cNvPr>
        <p:cNvGrpSpPr/>
        <p:nvPr/>
      </p:nvGrpSpPr>
      <p:grpSpPr>
        <a:xfrm>
          <a:off x="0" y="0"/>
          <a:ext cx="0" cy="0"/>
          <a:chOff x="0" y="0"/>
          <a:chExt cx="0" cy="0"/>
        </a:xfrm>
      </p:grpSpPr>
      <p:sp>
        <p:nvSpPr>
          <p:cNvPr id="57" name="Google Shape;57;p:notes">
            <a:extLst>
              <a:ext uri="{FF2B5EF4-FFF2-40B4-BE49-F238E27FC236}">
                <a16:creationId xmlns:a16="http://schemas.microsoft.com/office/drawing/2014/main" id="{CCB556DB-6719-6FAD-0280-C8243621A3F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a:extLst>
              <a:ext uri="{FF2B5EF4-FFF2-40B4-BE49-F238E27FC236}">
                <a16:creationId xmlns:a16="http://schemas.microsoft.com/office/drawing/2014/main" id="{863946A2-F7C9-6999-9A23-614925E05B7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0070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7" name="Google Shape;17;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dk1"/>
              </a:buClr>
              <a:buSzPts val="2800"/>
              <a:buNone/>
              <a:defRPr sz="28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8" name="Google Shape;18;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sp>
        <p:nvSpPr>
          <p:cNvPr id="20" name="Google Shape;20;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1" name="Google Shape;21;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500"/>
              <a:buNone/>
              <a:defRPr sz="2520" b="1">
                <a:solidFill>
                  <a:schemeClr val="lt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4" name="Google Shape;24;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Clr>
                <a:schemeClr val="dk1"/>
              </a:buClr>
              <a:buSzPts val="1800"/>
              <a:buChar char="●"/>
              <a:defRPr>
                <a:solidFill>
                  <a:schemeClr val="dk1"/>
                </a:solidFill>
              </a:defRPr>
            </a:lvl1pPr>
            <a:lvl2pPr marL="914400" lvl="1" indent="-317500">
              <a:spcBef>
                <a:spcPts val="0"/>
              </a:spcBef>
              <a:spcAft>
                <a:spcPts val="0"/>
              </a:spcAft>
              <a:buClr>
                <a:schemeClr val="dk1"/>
              </a:buClr>
              <a:buSzPts val="1400"/>
              <a:buChar char="○"/>
              <a:defRPr>
                <a:solidFill>
                  <a:schemeClr val="dk1"/>
                </a:solidFill>
              </a:defRPr>
            </a:lvl2pPr>
            <a:lvl3pPr marL="1371600" lvl="2" indent="-317500">
              <a:spcBef>
                <a:spcPts val="0"/>
              </a:spcBef>
              <a:spcAft>
                <a:spcPts val="0"/>
              </a:spcAft>
              <a:buClr>
                <a:schemeClr val="dk1"/>
              </a:buClr>
              <a:buSzPts val="1400"/>
              <a:buChar char="■"/>
              <a:defRPr>
                <a:solidFill>
                  <a:schemeClr val="dk1"/>
                </a:solidFill>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5" name="Google Shape;25;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8" name="Google Shape;28;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9" name="Google Shape;29;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0" name="Google Shape;3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3" name="Google Shape;33;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4"/>
        <p:cNvGrpSpPr/>
        <p:nvPr/>
      </p:nvGrpSpPr>
      <p:grpSpPr>
        <a:xfrm>
          <a:off x="0" y="0"/>
          <a:ext cx="0" cy="0"/>
          <a:chOff x="0" y="0"/>
          <a:chExt cx="0" cy="0"/>
        </a:xfrm>
      </p:grpSpPr>
      <p:sp>
        <p:nvSpPr>
          <p:cNvPr id="35" name="Google Shape;35;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6" name="Google Shape;36;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7" name="Google Shape;37;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8"/>
        <p:cNvGrpSpPr/>
        <p:nvPr/>
      </p:nvGrpSpPr>
      <p:grpSpPr>
        <a:xfrm>
          <a:off x="0" y="0"/>
          <a:ext cx="0" cy="0"/>
          <a:chOff x="0" y="0"/>
          <a:chExt cx="0" cy="0"/>
        </a:xfrm>
      </p:grpSpPr>
      <p:sp>
        <p:nvSpPr>
          <p:cNvPr id="39" name="Google Shape;39;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0" name="Google Shape;4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1"/>
        <p:cNvGrpSpPr/>
        <p:nvPr/>
      </p:nvGrpSpPr>
      <p:grpSpPr>
        <a:xfrm>
          <a:off x="0" y="0"/>
          <a:ext cx="0" cy="0"/>
          <a:chOff x="0" y="0"/>
          <a:chExt cx="0" cy="0"/>
        </a:xfrm>
      </p:grpSpPr>
      <p:sp>
        <p:nvSpPr>
          <p:cNvPr id="42" name="Google Shape;42;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4" name="Google Shape;44;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5" name="Google Shape;45;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6" name="Google Shape;46;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7"/>
        <p:cNvGrpSpPr/>
        <p:nvPr/>
      </p:nvGrpSpPr>
      <p:grpSpPr>
        <a:xfrm>
          <a:off x="0" y="0"/>
          <a:ext cx="0" cy="0"/>
          <a:chOff x="0" y="0"/>
          <a:chExt cx="0" cy="0"/>
        </a:xfrm>
      </p:grpSpPr>
      <p:sp>
        <p:nvSpPr>
          <p:cNvPr id="48" name="Google Shape;48;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9" name="Google Shape;49;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0"/>
        <p:cNvGrpSpPr/>
        <p:nvPr/>
      </p:nvGrpSpPr>
      <p:grpSpPr>
        <a:xfrm>
          <a:off x="0" y="0"/>
          <a:ext cx="0" cy="0"/>
          <a:chOff x="0" y="0"/>
          <a:chExt cx="0" cy="0"/>
        </a:xfrm>
      </p:grpSpPr>
      <p:sp>
        <p:nvSpPr>
          <p:cNvPr id="51" name="Google Shape;51;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2" name="Google Shape;52;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3" name="Google Shape;53;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C5E7B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cs"/>
              <a:t>‹nr.›</a:t>
            </a:fld>
            <a:endParaRPr/>
          </a:p>
        </p:txBody>
      </p:sp>
      <p:sp>
        <p:nvSpPr>
          <p:cNvPr id="9" name="Google Shape;9;p1"/>
          <p:cNvSpPr/>
          <p:nvPr/>
        </p:nvSpPr>
        <p:spPr>
          <a:xfrm>
            <a:off x="0" y="0"/>
            <a:ext cx="9144000" cy="1017600"/>
          </a:xfrm>
          <a:prstGeom prst="rect">
            <a:avLst/>
          </a:prstGeom>
          <a:solidFill>
            <a:srgbClr val="4D734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10" name="Google Shape;10;p1"/>
          <p:cNvGrpSpPr/>
          <p:nvPr/>
        </p:nvGrpSpPr>
        <p:grpSpPr>
          <a:xfrm>
            <a:off x="7898646" y="-106667"/>
            <a:ext cx="1164067" cy="1259135"/>
            <a:chOff x="0" y="-192881"/>
            <a:chExt cx="4300209" cy="4307681"/>
          </a:xfrm>
        </p:grpSpPr>
        <p:grpSp>
          <p:nvGrpSpPr>
            <p:cNvPr id="11" name="Google Shape;11;p1"/>
            <p:cNvGrpSpPr/>
            <p:nvPr/>
          </p:nvGrpSpPr>
          <p:grpSpPr>
            <a:xfrm>
              <a:off x="0" y="-192881"/>
              <a:ext cx="4300209" cy="4307681"/>
              <a:chOff x="0" y="-38100"/>
              <a:chExt cx="849424" cy="850900"/>
            </a:xfrm>
          </p:grpSpPr>
          <p:sp>
            <p:nvSpPr>
              <p:cNvPr id="12" name="Google Shape;12;p1"/>
              <p:cNvSpPr/>
              <p:nvPr/>
            </p:nvSpPr>
            <p:spPr>
              <a:xfrm>
                <a:off x="0" y="0"/>
                <a:ext cx="849424" cy="812800"/>
              </a:xfrm>
              <a:custGeom>
                <a:avLst/>
                <a:gdLst/>
                <a:ahLst/>
                <a:cxnLst/>
                <a:rect l="l" t="t" r="r" b="b"/>
                <a:pathLst>
                  <a:path w="849424" h="812800" extrusionOk="0">
                    <a:moveTo>
                      <a:pt x="283294" y="793731"/>
                    </a:moveTo>
                    <a:cubicBezTo>
                      <a:pt x="326842" y="805245"/>
                      <a:pt x="376350" y="812800"/>
                      <a:pt x="424941" y="812800"/>
                    </a:cubicBezTo>
                    <a:cubicBezTo>
                      <a:pt x="473533" y="812800"/>
                      <a:pt x="520290" y="806323"/>
                      <a:pt x="563379" y="794809"/>
                    </a:cubicBezTo>
                    <a:cubicBezTo>
                      <a:pt x="564297" y="794450"/>
                      <a:pt x="565213" y="794450"/>
                      <a:pt x="566130" y="794090"/>
                    </a:cubicBezTo>
                    <a:cubicBezTo>
                      <a:pt x="727946" y="748035"/>
                      <a:pt x="847132" y="626421"/>
                      <a:pt x="849424" y="484298"/>
                    </a:cubicBezTo>
                    <a:lnTo>
                      <a:pt x="849424" y="0"/>
                    </a:lnTo>
                    <a:lnTo>
                      <a:pt x="0" y="0"/>
                    </a:lnTo>
                    <a:lnTo>
                      <a:pt x="0" y="483939"/>
                    </a:lnTo>
                    <a:cubicBezTo>
                      <a:pt x="2292" y="627140"/>
                      <a:pt x="119644" y="748755"/>
                      <a:pt x="283294" y="79373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1"/>
              <p:cNvSpPr txBox="1"/>
              <p:nvPr/>
            </p:nvSpPr>
            <p:spPr>
              <a:xfrm>
                <a:off x="0" y="-38100"/>
                <a:ext cx="849300" cy="723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rgbClr val="000000"/>
                  </a:solidFill>
                  <a:latin typeface="Calibri"/>
                  <a:ea typeface="Calibri"/>
                  <a:cs typeface="Calibri"/>
                  <a:sym typeface="Calibri"/>
                </a:endParaRPr>
              </a:p>
            </p:txBody>
          </p:sp>
        </p:grpSp>
        <p:sp>
          <p:nvSpPr>
            <p:cNvPr id="14" name="Google Shape;14;p1"/>
            <p:cNvSpPr/>
            <p:nvPr/>
          </p:nvSpPr>
          <p:spPr>
            <a:xfrm>
              <a:off x="804228" y="277436"/>
              <a:ext cx="2691752" cy="3252873"/>
            </a:xfrm>
            <a:custGeom>
              <a:avLst/>
              <a:gdLst/>
              <a:ahLst/>
              <a:cxnLst/>
              <a:rect l="l" t="t" r="r" b="b"/>
              <a:pathLst>
                <a:path w="2691752" h="3252873" extrusionOk="0">
                  <a:moveTo>
                    <a:pt x="0" y="0"/>
                  </a:moveTo>
                  <a:lnTo>
                    <a:pt x="2691752" y="0"/>
                  </a:lnTo>
                  <a:lnTo>
                    <a:pt x="2691752" y="3252873"/>
                  </a:lnTo>
                  <a:lnTo>
                    <a:pt x="0" y="3252873"/>
                  </a:lnTo>
                  <a:lnTo>
                    <a:pt x="0" y="0"/>
                  </a:lnTo>
                  <a:close/>
                </a:path>
              </a:pathLst>
            </a:custGeom>
            <a:blipFill rotWithShape="1">
              <a:blip r:embed="rId13">
                <a:alphaModFix/>
              </a:blip>
              <a:stretch>
                <a:fillRect/>
              </a:stretch>
            </a:blipFill>
            <a:ln>
              <a:noFill/>
            </a:ln>
          </p:spPr>
        </p:sp>
      </p:gr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9"/>
        <p:cNvGrpSpPr/>
        <p:nvPr/>
      </p:nvGrpSpPr>
      <p:grpSpPr>
        <a:xfrm>
          <a:off x="0" y="0"/>
          <a:ext cx="0" cy="0"/>
          <a:chOff x="0" y="0"/>
          <a:chExt cx="0" cy="0"/>
        </a:xfrm>
      </p:grpSpPr>
      <p:pic>
        <p:nvPicPr>
          <p:cNvPr id="60" name="Google Shape;60;p13"/>
          <p:cNvPicPr preferRelativeResize="0"/>
          <p:nvPr/>
        </p:nvPicPr>
        <p:blipFill rotWithShape="1">
          <a:blip r:embed="rId3">
            <a:alphaModFix amt="50000"/>
          </a:blip>
          <a:srcRect t="5601" b="17136"/>
          <a:stretch/>
        </p:blipFill>
        <p:spPr>
          <a:xfrm>
            <a:off x="0" y="0"/>
            <a:ext cx="9144000" cy="3706351"/>
          </a:xfrm>
          <a:prstGeom prst="rect">
            <a:avLst/>
          </a:prstGeom>
          <a:noFill/>
          <a:ln>
            <a:noFill/>
          </a:ln>
          <a:effectLst>
            <a:outerShdw blurRad="57150" dist="19050" dir="5400000" algn="bl" rotWithShape="0">
              <a:schemeClr val="lt1">
                <a:alpha val="52999"/>
              </a:schemeClr>
            </a:outerShdw>
          </a:effectLst>
        </p:spPr>
      </p:pic>
      <p:grpSp>
        <p:nvGrpSpPr>
          <p:cNvPr id="61" name="Google Shape;61;p13"/>
          <p:cNvGrpSpPr/>
          <p:nvPr/>
        </p:nvGrpSpPr>
        <p:grpSpPr>
          <a:xfrm>
            <a:off x="0" y="-84974"/>
            <a:ext cx="2242298" cy="792588"/>
            <a:chOff x="0" y="-38100"/>
            <a:chExt cx="1133218" cy="444600"/>
          </a:xfrm>
        </p:grpSpPr>
        <p:sp>
          <p:nvSpPr>
            <p:cNvPr id="62" name="Google Shape;62;p13"/>
            <p:cNvSpPr/>
            <p:nvPr/>
          </p:nvSpPr>
          <p:spPr>
            <a:xfrm>
              <a:off x="0" y="0"/>
              <a:ext cx="1133218" cy="406400"/>
            </a:xfrm>
            <a:custGeom>
              <a:avLst/>
              <a:gdLst/>
              <a:ahLst/>
              <a:cxnLst/>
              <a:rect l="l" t="t" r="r" b="b"/>
              <a:pathLst>
                <a:path w="1133218" h="406400" extrusionOk="0">
                  <a:moveTo>
                    <a:pt x="91765" y="0"/>
                  </a:moveTo>
                  <a:lnTo>
                    <a:pt x="1041452" y="0"/>
                  </a:lnTo>
                  <a:cubicBezTo>
                    <a:pt x="1092133" y="0"/>
                    <a:pt x="1133218" y="41085"/>
                    <a:pt x="1133218" y="91765"/>
                  </a:cubicBezTo>
                  <a:lnTo>
                    <a:pt x="1133218" y="314635"/>
                  </a:lnTo>
                  <a:cubicBezTo>
                    <a:pt x="1133218" y="365315"/>
                    <a:pt x="1092133" y="406400"/>
                    <a:pt x="1041452" y="406400"/>
                  </a:cubicBezTo>
                  <a:lnTo>
                    <a:pt x="91765" y="406400"/>
                  </a:lnTo>
                  <a:cubicBezTo>
                    <a:pt x="41085" y="406400"/>
                    <a:pt x="0" y="365315"/>
                    <a:pt x="0" y="314635"/>
                  </a:cubicBezTo>
                  <a:lnTo>
                    <a:pt x="0" y="91765"/>
                  </a:lnTo>
                  <a:cubicBezTo>
                    <a:pt x="0" y="41085"/>
                    <a:pt x="41085" y="0"/>
                    <a:pt x="91765" y="0"/>
                  </a:cubicBezTo>
                  <a:close/>
                </a:path>
              </a:pathLst>
            </a:custGeom>
            <a:solidFill>
              <a:srgbClr val="4D7344">
                <a:alpha val="674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3"/>
            <p:cNvSpPr txBox="1"/>
            <p:nvPr/>
          </p:nvSpPr>
          <p:spPr>
            <a:xfrm>
              <a:off x="0" y="-38100"/>
              <a:ext cx="1133100" cy="444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r>
                <a:rPr lang="cs" sz="2600" b="1">
                  <a:solidFill>
                    <a:schemeClr val="lt1"/>
                  </a:solidFill>
                </a:rPr>
                <a:t>Module 4</a:t>
              </a:r>
              <a:endParaRPr sz="2600" b="1" i="0" u="none" strike="noStrike" cap="none">
                <a:solidFill>
                  <a:schemeClr val="lt1"/>
                </a:solidFill>
              </a:endParaRPr>
            </a:p>
          </p:txBody>
        </p:sp>
      </p:grpSp>
      <p:grpSp>
        <p:nvGrpSpPr>
          <p:cNvPr id="64" name="Google Shape;64;p13"/>
          <p:cNvGrpSpPr/>
          <p:nvPr/>
        </p:nvGrpSpPr>
        <p:grpSpPr>
          <a:xfrm>
            <a:off x="542175" y="3079773"/>
            <a:ext cx="8059631" cy="475316"/>
            <a:chOff x="0" y="-38099"/>
            <a:chExt cx="3021531" cy="320207"/>
          </a:xfrm>
        </p:grpSpPr>
        <p:sp>
          <p:nvSpPr>
            <p:cNvPr id="65" name="Google Shape;65;p13"/>
            <p:cNvSpPr/>
            <p:nvPr/>
          </p:nvSpPr>
          <p:spPr>
            <a:xfrm>
              <a:off x="0" y="0"/>
              <a:ext cx="3021483" cy="282108"/>
            </a:xfrm>
            <a:custGeom>
              <a:avLst/>
              <a:gdLst/>
              <a:ahLst/>
              <a:cxnLst/>
              <a:rect l="l" t="t" r="r" b="b"/>
              <a:pathLst>
                <a:path w="3021483" h="282108" extrusionOk="0">
                  <a:moveTo>
                    <a:pt x="34417" y="0"/>
                  </a:moveTo>
                  <a:lnTo>
                    <a:pt x="2987066" y="0"/>
                  </a:lnTo>
                  <a:cubicBezTo>
                    <a:pt x="2996194" y="0"/>
                    <a:pt x="3004948" y="3626"/>
                    <a:pt x="3011402" y="10080"/>
                  </a:cubicBezTo>
                  <a:cubicBezTo>
                    <a:pt x="3017857" y="16535"/>
                    <a:pt x="3021483" y="25289"/>
                    <a:pt x="3021483" y="34417"/>
                  </a:cubicBezTo>
                  <a:lnTo>
                    <a:pt x="3021483" y="247691"/>
                  </a:lnTo>
                  <a:cubicBezTo>
                    <a:pt x="3021483" y="256819"/>
                    <a:pt x="3017857" y="265573"/>
                    <a:pt x="3011402" y="272028"/>
                  </a:cubicBezTo>
                  <a:cubicBezTo>
                    <a:pt x="3004948" y="278482"/>
                    <a:pt x="2996194" y="282108"/>
                    <a:pt x="2987066" y="282108"/>
                  </a:cubicBezTo>
                  <a:lnTo>
                    <a:pt x="34417" y="282108"/>
                  </a:lnTo>
                  <a:cubicBezTo>
                    <a:pt x="25289" y="282108"/>
                    <a:pt x="16535" y="278482"/>
                    <a:pt x="10080" y="272028"/>
                  </a:cubicBezTo>
                  <a:cubicBezTo>
                    <a:pt x="3626" y="265573"/>
                    <a:pt x="0" y="256819"/>
                    <a:pt x="0" y="247691"/>
                  </a:cubicBezTo>
                  <a:lnTo>
                    <a:pt x="0" y="34417"/>
                  </a:lnTo>
                  <a:cubicBezTo>
                    <a:pt x="0" y="25289"/>
                    <a:pt x="3626" y="16535"/>
                    <a:pt x="10080" y="10080"/>
                  </a:cubicBezTo>
                  <a:cubicBezTo>
                    <a:pt x="16535" y="3626"/>
                    <a:pt x="25289" y="0"/>
                    <a:pt x="34417" y="0"/>
                  </a:cubicBezTo>
                  <a:close/>
                </a:path>
              </a:pathLst>
            </a:custGeom>
            <a:solidFill>
              <a:srgbClr val="4D73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3"/>
            <p:cNvSpPr txBox="1"/>
            <p:nvPr/>
          </p:nvSpPr>
          <p:spPr>
            <a:xfrm>
              <a:off x="48231" y="-38099"/>
              <a:ext cx="2973300" cy="3201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rgbClr val="000000"/>
                </a:solidFill>
                <a:latin typeface="Calibri"/>
                <a:ea typeface="Calibri"/>
                <a:cs typeface="Calibri"/>
                <a:sym typeface="Calibri"/>
              </a:endParaRPr>
            </a:p>
          </p:txBody>
        </p:sp>
      </p:grpSp>
      <p:sp>
        <p:nvSpPr>
          <p:cNvPr id="67" name="Google Shape;67;p13"/>
          <p:cNvSpPr txBox="1"/>
          <p:nvPr/>
        </p:nvSpPr>
        <p:spPr>
          <a:xfrm>
            <a:off x="584275" y="3160050"/>
            <a:ext cx="8059500" cy="473976"/>
          </a:xfrm>
          <a:prstGeom prst="rect">
            <a:avLst/>
          </a:prstGeom>
          <a:noFill/>
          <a:ln>
            <a:noFill/>
          </a:ln>
        </p:spPr>
        <p:txBody>
          <a:bodyPr spcFirstLastPara="1" wrap="square" lIns="0" tIns="0" rIns="0" bIns="0" anchor="t" anchorCtr="0">
            <a:spAutoFit/>
          </a:bodyPr>
          <a:lstStyle/>
          <a:p>
            <a:pPr lvl="0" algn="ctr">
              <a:lnSpc>
                <a:spcPct val="140000"/>
              </a:lnSpc>
            </a:pPr>
            <a:r>
              <a:rPr lang="cs" sz="2200" b="1" i="0" u="none" strike="noStrike" cap="none" dirty="0">
                <a:solidFill>
                  <a:srgbClr val="FFFFFF"/>
                </a:solidFill>
                <a:latin typeface="Montserrat"/>
                <a:ea typeface="Montserrat"/>
                <a:cs typeface="Montserrat"/>
                <a:sym typeface="Montserrat"/>
              </a:rPr>
              <a:t>PROJET </a:t>
            </a:r>
            <a:r>
              <a:rPr lang="nl-BE" sz="2200" b="1" dirty="0">
                <a:solidFill>
                  <a:srgbClr val="FFFFFF"/>
                </a:solidFill>
                <a:latin typeface="Montserrat"/>
              </a:rPr>
              <a:t>NUMÉRO</a:t>
            </a:r>
            <a:r>
              <a:rPr lang="nl-BE" dirty="0"/>
              <a:t> </a:t>
            </a:r>
            <a:r>
              <a:rPr lang="cs" sz="2200" b="1" i="0" u="none" strike="noStrike" cap="none" dirty="0">
                <a:solidFill>
                  <a:srgbClr val="FFFFFF"/>
                </a:solidFill>
                <a:latin typeface="Montserrat"/>
                <a:ea typeface="Montserrat"/>
                <a:cs typeface="Montserrat"/>
                <a:sym typeface="Montserrat"/>
              </a:rPr>
              <a:t>:2023-1-SE01-KA220-VET-000160614</a:t>
            </a:r>
            <a:endParaRPr sz="600" dirty="0"/>
          </a:p>
        </p:txBody>
      </p:sp>
      <p:sp>
        <p:nvSpPr>
          <p:cNvPr id="68" name="Google Shape;68;p13"/>
          <p:cNvSpPr/>
          <p:nvPr/>
        </p:nvSpPr>
        <p:spPr>
          <a:xfrm>
            <a:off x="1158175" y="1116469"/>
            <a:ext cx="6827638" cy="1997456"/>
          </a:xfrm>
          <a:custGeom>
            <a:avLst/>
            <a:gdLst/>
            <a:ahLst/>
            <a:cxnLst/>
            <a:rect l="l" t="t" r="r" b="b"/>
            <a:pathLst>
              <a:path w="1133218" h="406400" extrusionOk="0">
                <a:moveTo>
                  <a:pt x="91765" y="0"/>
                </a:moveTo>
                <a:lnTo>
                  <a:pt x="1041452" y="0"/>
                </a:lnTo>
                <a:cubicBezTo>
                  <a:pt x="1092133" y="0"/>
                  <a:pt x="1133218" y="41085"/>
                  <a:pt x="1133218" y="91765"/>
                </a:cubicBezTo>
                <a:lnTo>
                  <a:pt x="1133218" y="314635"/>
                </a:lnTo>
                <a:cubicBezTo>
                  <a:pt x="1133218" y="365315"/>
                  <a:pt x="1092133" y="406400"/>
                  <a:pt x="1041452" y="406400"/>
                </a:cubicBezTo>
                <a:lnTo>
                  <a:pt x="91765" y="406400"/>
                </a:lnTo>
                <a:cubicBezTo>
                  <a:pt x="41085" y="406400"/>
                  <a:pt x="0" y="365315"/>
                  <a:pt x="0" y="314635"/>
                </a:cubicBezTo>
                <a:lnTo>
                  <a:pt x="0" y="91765"/>
                </a:lnTo>
                <a:cubicBezTo>
                  <a:pt x="0" y="41085"/>
                  <a:pt x="41085" y="0"/>
                  <a:pt x="91765" y="0"/>
                </a:cubicBezTo>
                <a:close/>
              </a:path>
            </a:pathLst>
          </a:custGeom>
          <a:solidFill>
            <a:srgbClr val="4D7344">
              <a:alpha val="67450"/>
            </a:srgbClr>
          </a:solidFill>
          <a:ln>
            <a:noFill/>
          </a:ln>
        </p:spPr>
        <p:txBody>
          <a:bodyPr spcFirstLastPara="1" wrap="square" lIns="91425" tIns="91425" rIns="91425" bIns="91425" anchor="ctr" anchorCtr="0">
            <a:noAutofit/>
          </a:bodyPr>
          <a:lstStyle/>
          <a:p>
            <a:pPr lvl="0" algn="ctr"/>
            <a:r>
              <a:rPr lang="nl-BE" sz="3800" b="1" dirty="0">
                <a:solidFill>
                  <a:schemeClr val="lt1"/>
                </a:solidFill>
              </a:rPr>
              <a:t> INTÉGRATION DU BÉTAIL</a:t>
            </a:r>
            <a:endParaRPr sz="3800" b="1" dirty="0">
              <a:solidFill>
                <a:schemeClr val="lt1"/>
              </a:solidFill>
            </a:endParaRPr>
          </a:p>
          <a:p>
            <a:pPr lvl="0" algn="just">
              <a:lnSpc>
                <a:spcPct val="115000"/>
              </a:lnSpc>
              <a:spcBef>
                <a:spcPts val="1200"/>
              </a:spcBef>
              <a:spcAft>
                <a:spcPts val="1200"/>
              </a:spcAft>
            </a:pPr>
            <a:r>
              <a:rPr lang="fr-FR" sz="1200" b="1" dirty="0">
                <a:solidFill>
                  <a:schemeClr val="lt1"/>
                </a:solidFill>
              </a:rPr>
              <a:t>Découvrez comment l'intégration de l'élevage avec les cultures peut améliorer la santé des sols, stimuler la biodiversité et créer des systèmes agricoles résilients. Ce guide explore les concepts, l'histoire, les applications et les compétences nécessaires pour mettre en œuvre efficacement l'intégration de l'élevage.</a:t>
            </a:r>
            <a:endParaRPr sz="3200" b="1" dirty="0">
              <a:solidFill>
                <a:schemeClr val="lt1"/>
              </a:solidFill>
            </a:endParaRPr>
          </a:p>
        </p:txBody>
      </p:sp>
      <p:grpSp>
        <p:nvGrpSpPr>
          <p:cNvPr id="69" name="Google Shape;69;p13"/>
          <p:cNvGrpSpPr/>
          <p:nvPr/>
        </p:nvGrpSpPr>
        <p:grpSpPr>
          <a:xfrm>
            <a:off x="7424248" y="-151629"/>
            <a:ext cx="1652570" cy="1787688"/>
            <a:chOff x="0" y="-192881"/>
            <a:chExt cx="4300209" cy="4307681"/>
          </a:xfrm>
        </p:grpSpPr>
        <p:grpSp>
          <p:nvGrpSpPr>
            <p:cNvPr id="70" name="Google Shape;70;p13"/>
            <p:cNvGrpSpPr/>
            <p:nvPr/>
          </p:nvGrpSpPr>
          <p:grpSpPr>
            <a:xfrm>
              <a:off x="0" y="-192881"/>
              <a:ext cx="4300209" cy="4307681"/>
              <a:chOff x="0" y="-38100"/>
              <a:chExt cx="849424" cy="850900"/>
            </a:xfrm>
          </p:grpSpPr>
          <p:sp>
            <p:nvSpPr>
              <p:cNvPr id="71" name="Google Shape;71;p13"/>
              <p:cNvSpPr/>
              <p:nvPr/>
            </p:nvSpPr>
            <p:spPr>
              <a:xfrm>
                <a:off x="0" y="0"/>
                <a:ext cx="849424" cy="812800"/>
              </a:xfrm>
              <a:custGeom>
                <a:avLst/>
                <a:gdLst/>
                <a:ahLst/>
                <a:cxnLst/>
                <a:rect l="l" t="t" r="r" b="b"/>
                <a:pathLst>
                  <a:path w="849424" h="812800" extrusionOk="0">
                    <a:moveTo>
                      <a:pt x="283294" y="793731"/>
                    </a:moveTo>
                    <a:cubicBezTo>
                      <a:pt x="326842" y="805245"/>
                      <a:pt x="376350" y="812800"/>
                      <a:pt x="424941" y="812800"/>
                    </a:cubicBezTo>
                    <a:cubicBezTo>
                      <a:pt x="473533" y="812800"/>
                      <a:pt x="520290" y="806323"/>
                      <a:pt x="563379" y="794809"/>
                    </a:cubicBezTo>
                    <a:cubicBezTo>
                      <a:pt x="564297" y="794450"/>
                      <a:pt x="565213" y="794450"/>
                      <a:pt x="566130" y="794090"/>
                    </a:cubicBezTo>
                    <a:cubicBezTo>
                      <a:pt x="727946" y="748035"/>
                      <a:pt x="847132" y="626421"/>
                      <a:pt x="849424" y="484298"/>
                    </a:cubicBezTo>
                    <a:lnTo>
                      <a:pt x="849424" y="0"/>
                    </a:lnTo>
                    <a:lnTo>
                      <a:pt x="0" y="0"/>
                    </a:lnTo>
                    <a:lnTo>
                      <a:pt x="0" y="483939"/>
                    </a:lnTo>
                    <a:cubicBezTo>
                      <a:pt x="2292" y="627140"/>
                      <a:pt x="119644" y="748755"/>
                      <a:pt x="283294" y="79373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3"/>
              <p:cNvSpPr txBox="1"/>
              <p:nvPr/>
            </p:nvSpPr>
            <p:spPr>
              <a:xfrm>
                <a:off x="0" y="-38100"/>
                <a:ext cx="849300" cy="723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rgbClr val="000000"/>
                  </a:solidFill>
                  <a:latin typeface="Calibri"/>
                  <a:ea typeface="Calibri"/>
                  <a:cs typeface="Calibri"/>
                  <a:sym typeface="Calibri"/>
                </a:endParaRPr>
              </a:p>
            </p:txBody>
          </p:sp>
        </p:grpSp>
        <p:sp>
          <p:nvSpPr>
            <p:cNvPr id="73" name="Google Shape;73;p13"/>
            <p:cNvSpPr/>
            <p:nvPr/>
          </p:nvSpPr>
          <p:spPr>
            <a:xfrm>
              <a:off x="804228" y="277436"/>
              <a:ext cx="2691752" cy="3252873"/>
            </a:xfrm>
            <a:custGeom>
              <a:avLst/>
              <a:gdLst/>
              <a:ahLst/>
              <a:cxnLst/>
              <a:rect l="l" t="t" r="r" b="b"/>
              <a:pathLst>
                <a:path w="2691752" h="3252873" extrusionOk="0">
                  <a:moveTo>
                    <a:pt x="0" y="0"/>
                  </a:moveTo>
                  <a:lnTo>
                    <a:pt x="2691752" y="0"/>
                  </a:lnTo>
                  <a:lnTo>
                    <a:pt x="2691752" y="3252873"/>
                  </a:lnTo>
                  <a:lnTo>
                    <a:pt x="0" y="3252873"/>
                  </a:lnTo>
                  <a:lnTo>
                    <a:pt x="0" y="0"/>
                  </a:lnTo>
                  <a:close/>
                </a:path>
              </a:pathLst>
            </a:custGeom>
            <a:blipFill rotWithShape="1">
              <a:blip r:embed="rId4">
                <a:alphaModFix/>
              </a:blip>
              <a:stretch>
                <a:fillRect/>
              </a:stretch>
            </a:blipFill>
            <a:ln>
              <a:noFill/>
            </a:ln>
          </p:spPr>
        </p:sp>
      </p:grpSp>
      <p:sp>
        <p:nvSpPr>
          <p:cNvPr id="74" name="Google Shape;74;p13"/>
          <p:cNvSpPr txBox="1"/>
          <p:nvPr/>
        </p:nvSpPr>
        <p:spPr>
          <a:xfrm>
            <a:off x="2915950" y="4403925"/>
            <a:ext cx="6086400" cy="246300"/>
          </a:xfrm>
          <a:prstGeom prst="rect">
            <a:avLst/>
          </a:prstGeom>
          <a:noFill/>
          <a:ln>
            <a:noFill/>
          </a:ln>
        </p:spPr>
        <p:txBody>
          <a:bodyPr spcFirstLastPara="1" wrap="square" lIns="91425" tIns="91425" rIns="91425" bIns="91425" anchor="t" anchorCtr="0">
            <a:spAutoFit/>
          </a:bodyPr>
          <a:lstStyle/>
          <a:p>
            <a:pPr marL="0" lvl="0" indent="0" algn="just" rtl="0">
              <a:lnSpc>
                <a:spcPct val="139967"/>
              </a:lnSpc>
              <a:spcBef>
                <a:spcPts val="0"/>
              </a:spcBef>
              <a:spcAft>
                <a:spcPts val="0"/>
              </a:spcAft>
              <a:buNone/>
            </a:pPr>
            <a:endParaRPr sz="400"/>
          </a:p>
        </p:txBody>
      </p:sp>
      <p:pic>
        <p:nvPicPr>
          <p:cNvPr id="75" name="Google Shape;75;p13"/>
          <p:cNvPicPr preferRelativeResize="0"/>
          <p:nvPr/>
        </p:nvPicPr>
        <p:blipFill>
          <a:blip r:embed="rId5">
            <a:alphaModFix/>
          </a:blip>
          <a:stretch>
            <a:fillRect/>
          </a:stretch>
        </p:blipFill>
        <p:spPr>
          <a:xfrm>
            <a:off x="230912" y="3724263"/>
            <a:ext cx="8801100" cy="14192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lvl="0">
              <a:buSzPts val="990"/>
            </a:pPr>
            <a:r>
              <a:rPr lang="nl-BE" b="0" dirty="0" err="1"/>
              <a:t>Objectifs</a:t>
            </a:r>
            <a:r>
              <a:rPr lang="nl-BE" b="0" dirty="0"/>
              <a:t> </a:t>
            </a:r>
            <a:r>
              <a:rPr lang="nl-BE" b="0" dirty="0" err="1"/>
              <a:t>d'apprentissage</a:t>
            </a:r>
            <a:endParaRPr dirty="0"/>
          </a:p>
        </p:txBody>
      </p:sp>
      <p:sp>
        <p:nvSpPr>
          <p:cNvPr id="81" name="Google Shape;81;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77500" lnSpcReduction="20000"/>
          </a:bodyPr>
          <a:lstStyle/>
          <a:p>
            <a:pPr marL="127000" lvl="0" indent="0">
              <a:lnSpc>
                <a:spcPct val="150000"/>
              </a:lnSpc>
              <a:buSzPts val="1600"/>
              <a:buNone/>
            </a:pPr>
            <a:r>
              <a:rPr lang="fr-FR" sz="1900" dirty="0"/>
              <a:t>À la fin de ce module, les participants seront en mesure de :</a:t>
            </a:r>
          </a:p>
          <a:p>
            <a:pPr marL="469900" lvl="0">
              <a:lnSpc>
                <a:spcPct val="150000"/>
              </a:lnSpc>
              <a:buSzPts val="1600"/>
              <a:buAutoNum type="arabicPeriod"/>
            </a:pPr>
            <a:r>
              <a:rPr lang="fr-FR" sz="1900" dirty="0"/>
              <a:t>Expliquer les principes et les avantages de l'intégration des animaux d'élevage dans l'agriculture régénératrice.</a:t>
            </a:r>
          </a:p>
          <a:p>
            <a:pPr marL="469900" lvl="0">
              <a:lnSpc>
                <a:spcPct val="150000"/>
              </a:lnSpc>
              <a:buSzPts val="1600"/>
              <a:buAutoNum type="arabicPeriod"/>
            </a:pPr>
            <a:r>
              <a:rPr lang="fr-FR" sz="1900" dirty="0"/>
              <a:t>Décrire les bases historiques et écologiques qui soutiennent les systèmes agricoles intégrés.</a:t>
            </a:r>
          </a:p>
          <a:p>
            <a:pPr marL="469900" lvl="0">
              <a:lnSpc>
                <a:spcPct val="150000"/>
              </a:lnSpc>
              <a:buSzPts val="1600"/>
              <a:buAutoNum type="arabicPeriod"/>
            </a:pPr>
            <a:r>
              <a:rPr lang="fr-FR" sz="1900" dirty="0"/>
              <a:t>Identifier des techniques pratiques telles que le pâturage tournant, la sylvopastoral et le pâturage </a:t>
            </a:r>
            <a:r>
              <a:rPr lang="fr-FR" sz="1900" dirty="0" err="1"/>
              <a:t>multispecies</a:t>
            </a:r>
            <a:r>
              <a:rPr lang="fr-FR" sz="1900" dirty="0"/>
              <a:t>.</a:t>
            </a:r>
          </a:p>
          <a:p>
            <a:pPr marL="469900" lvl="0">
              <a:lnSpc>
                <a:spcPct val="150000"/>
              </a:lnSpc>
              <a:buSzPts val="1600"/>
              <a:buAutoNum type="arabicPeriod"/>
            </a:pPr>
            <a:r>
              <a:rPr lang="fr-FR" sz="1900" dirty="0"/>
              <a:t>Présenter des stratégies pour intégrer le bétail dans les systèmes de culture afin de renforcer la durabilité.</a:t>
            </a:r>
          </a:p>
          <a:p>
            <a:pPr marL="469900" lvl="0">
              <a:lnSpc>
                <a:spcPct val="150000"/>
              </a:lnSpc>
              <a:buSzPts val="1600"/>
              <a:buAutoNum type="arabicPeriod"/>
            </a:pPr>
            <a:r>
              <a:rPr lang="fr-FR" sz="1900" dirty="0"/>
              <a:t>Développer des compétences pour surveiller, évaluer et optimiser les pratiques d'intégration du bétail.</a:t>
            </a:r>
            <a:endParaRPr sz="1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fr-FR" b="0" dirty="0"/>
              <a:t>Section 1 : Concepts clés et définitions</a:t>
            </a:r>
            <a:endParaRPr dirty="0"/>
          </a:p>
        </p:txBody>
      </p:sp>
      <p:sp>
        <p:nvSpPr>
          <p:cNvPr id="87" name="Google Shape;87;p15"/>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92500" lnSpcReduction="20000"/>
          </a:bodyPr>
          <a:lstStyle/>
          <a:p>
            <a:pPr marL="0" lvl="0" indent="0" algn="just">
              <a:spcBef>
                <a:spcPts val="1200"/>
              </a:spcBef>
              <a:spcAft>
                <a:spcPts val="1200"/>
              </a:spcAft>
              <a:buNone/>
            </a:pPr>
            <a:r>
              <a:rPr lang="fr-FR" b="1" dirty="0"/>
              <a:t>L'intégration du bétail </a:t>
            </a:r>
            <a:r>
              <a:rPr lang="fr-FR" dirty="0"/>
              <a:t>est une pierre angulaire de l'agriculture régénérative, une approche holistique de l'agriculture qui vise à </a:t>
            </a:r>
            <a:r>
              <a:rPr lang="fr-FR" b="1" dirty="0"/>
              <a:t>restaurer la santé du sol, à améliorer la biodiversité et à créer des systèmes agricoles durables.</a:t>
            </a:r>
            <a:r>
              <a:rPr lang="fr-FR" dirty="0"/>
              <a:t> En combinant les systèmes végétaux et animaux, l'intégration du bétail imite les </a:t>
            </a:r>
            <a:r>
              <a:rPr lang="fr-FR" b="1" dirty="0"/>
              <a:t>écosystèmes naturels</a:t>
            </a:r>
            <a:r>
              <a:rPr lang="fr-FR" dirty="0"/>
              <a:t> et exploite les relations symbiotiques entre la flore et la faune.</a:t>
            </a:r>
            <a:endParaRPr b="1" dirty="0"/>
          </a:p>
        </p:txBody>
      </p:sp>
      <p:pic>
        <p:nvPicPr>
          <p:cNvPr id="88" name="Google Shape;88;p15"/>
          <p:cNvPicPr preferRelativeResize="0"/>
          <p:nvPr/>
        </p:nvPicPr>
        <p:blipFill rotWithShape="1">
          <a:blip r:embed="rId3">
            <a:alphaModFix/>
          </a:blip>
          <a:srcRect l="4867" r="9140"/>
          <a:stretch/>
        </p:blipFill>
        <p:spPr>
          <a:xfrm>
            <a:off x="4572000" y="1293538"/>
            <a:ext cx="4039824" cy="313428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fr-FR" b="0" dirty="0"/>
              <a:t>Section 1 : Concepts clés et définitions</a:t>
            </a:r>
            <a:endParaRPr dirty="0"/>
          </a:p>
        </p:txBody>
      </p:sp>
      <p:sp>
        <p:nvSpPr>
          <p:cNvPr id="94" name="Google Shape;94;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20000"/>
          </a:bodyPr>
          <a:lstStyle/>
          <a:p>
            <a:pPr lvl="0" algn="just"/>
            <a:r>
              <a:rPr lang="fr-FR" b="1" dirty="0"/>
              <a:t>Agriculture régénérative : </a:t>
            </a:r>
            <a:r>
              <a:rPr lang="fr-FR" dirty="0"/>
              <a:t>pratiques agricoles qui régénèrent la santé des sols, améliorent les fonctions des écosystèmes et renforcent la biodiversité</a:t>
            </a:r>
            <a:endParaRPr dirty="0"/>
          </a:p>
          <a:p>
            <a:pPr lvl="0" algn="just"/>
            <a:r>
              <a:rPr lang="fr-FR" b="1" dirty="0"/>
              <a:t>Pâturage holistique :</a:t>
            </a:r>
            <a:r>
              <a:rPr lang="fr-FR" dirty="0"/>
              <a:t> gestion des schémas de pâturage du bétail afin de favoriser la régénération des plantes, la santé des sols et la biodiversité.</a:t>
            </a:r>
            <a:endParaRPr dirty="0"/>
          </a:p>
          <a:p>
            <a:pPr lvl="0" algn="just"/>
            <a:r>
              <a:rPr lang="fr-FR" b="1" dirty="0"/>
              <a:t>Cycle des nutriments </a:t>
            </a:r>
            <a:r>
              <a:rPr lang="fr-FR" dirty="0"/>
              <a:t>: le processus par lequel les nutriments sont transférés entre les plantes, les animaux, le sol et les micro-organismes.</a:t>
            </a:r>
            <a:endParaRPr dirty="0"/>
          </a:p>
          <a:p>
            <a:pPr lvl="0" algn="just"/>
            <a:r>
              <a:rPr lang="fr-FR" b="1" dirty="0"/>
              <a:t>Agroécologie</a:t>
            </a:r>
            <a:r>
              <a:rPr lang="fr-FR" dirty="0"/>
              <a:t> : l’étude des processus écologiques appliqués aux systèmes agricoles.</a:t>
            </a:r>
            <a:endParaRPr dirty="0"/>
          </a:p>
          <a:p>
            <a:pPr lvl="0" algn="just"/>
            <a:r>
              <a:rPr lang="fr-FR" b="1" dirty="0"/>
              <a:t>Séquestration du carbone dans le sol </a:t>
            </a:r>
            <a:r>
              <a:rPr lang="fr-FR" dirty="0"/>
              <a:t>: La capture et le stockage du dioxyde de carbone atmosphérique dans le sol afin d’atténuer le changement climatique.</a:t>
            </a:r>
          </a:p>
          <a:p>
            <a:pPr lvl="0" algn="just"/>
            <a:r>
              <a:rPr lang="fr-FR" b="1" dirty="0"/>
              <a:t>Impact des animaux </a:t>
            </a:r>
            <a:r>
              <a:rPr lang="fr-FR" dirty="0"/>
              <a:t>: L'influence du bétail sur les sols et les systèmes végétaux, notamment par le piétinement, le pâturage et le dépôt de nutriments.</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fr-FR" b="0" dirty="0"/>
              <a:t>Section 1 : Concepts clés et définitions</a:t>
            </a:r>
            <a:endParaRPr dirty="0"/>
          </a:p>
        </p:txBody>
      </p:sp>
      <p:sp>
        <p:nvSpPr>
          <p:cNvPr id="100" name="Google Shape;100;p17"/>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92500" lnSpcReduction="20000"/>
          </a:bodyPr>
          <a:lstStyle/>
          <a:p>
            <a:pPr lvl="0" algn="just"/>
            <a:r>
              <a:rPr lang="fr-FR" b="1" dirty="0"/>
              <a:t>Symbiose :</a:t>
            </a:r>
            <a:r>
              <a:rPr lang="fr-FR" dirty="0"/>
              <a:t> Le bétail et les plantes bénéficient mutuellement l'un de l'autre. Le bétail fertilise le sol avec du fumier, tandis que les plantes fournissent du fourrage.</a:t>
            </a:r>
            <a:endParaRPr lang="nl-BE" b="1" dirty="0"/>
          </a:p>
          <a:p>
            <a:pPr lvl="0" algn="just"/>
            <a:r>
              <a:rPr lang="fr-FR" b="1" dirty="0"/>
              <a:t>Résilience :</a:t>
            </a:r>
            <a:r>
              <a:rPr lang="fr-FR" dirty="0"/>
              <a:t> Les systèmes intégrés sont plus résilients face aux stress environnementaux, tels que les sécheresses et les ravageurs</a:t>
            </a:r>
            <a:r>
              <a:rPr lang="cs" dirty="0"/>
              <a:t>.</a:t>
            </a:r>
            <a:endParaRPr lang="nl-BE" dirty="0"/>
          </a:p>
          <a:p>
            <a:pPr lvl="0" algn="just"/>
            <a:r>
              <a:rPr lang="fr-FR" b="1" dirty="0"/>
              <a:t>Biodiversité </a:t>
            </a:r>
            <a:r>
              <a:rPr lang="fr-FR" dirty="0"/>
              <a:t>: Introduire des animaux dans l'agriculture augmente la diversité des espèces, ce qui soutient un écosystème plus sain.</a:t>
            </a:r>
            <a:endParaRPr dirty="0"/>
          </a:p>
        </p:txBody>
      </p:sp>
      <p:pic>
        <p:nvPicPr>
          <p:cNvPr id="101" name="Google Shape;101;p17"/>
          <p:cNvPicPr preferRelativeResize="0"/>
          <p:nvPr/>
        </p:nvPicPr>
        <p:blipFill>
          <a:blip r:embed="rId3">
            <a:alphaModFix/>
          </a:blip>
          <a:stretch>
            <a:fillRect/>
          </a:stretch>
        </p:blipFill>
        <p:spPr>
          <a:xfrm>
            <a:off x="4571999" y="1387475"/>
            <a:ext cx="4419600" cy="29464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nl-BE" b="0" dirty="0" err="1"/>
              <a:t>Section</a:t>
            </a:r>
            <a:r>
              <a:rPr lang="nl-BE" b="0" dirty="0"/>
              <a:t> 2 : </a:t>
            </a:r>
            <a:r>
              <a:rPr lang="nl-BE" b="0" dirty="0" err="1"/>
              <a:t>Fondements</a:t>
            </a:r>
            <a:r>
              <a:rPr lang="nl-BE" b="0" dirty="0"/>
              <a:t> </a:t>
            </a:r>
            <a:r>
              <a:rPr lang="nl-BE" b="0" dirty="0" err="1"/>
              <a:t>Théoriques</a:t>
            </a:r>
            <a:endParaRPr dirty="0"/>
          </a:p>
        </p:txBody>
      </p:sp>
      <p:sp>
        <p:nvSpPr>
          <p:cNvPr id="107" name="Google Shape;107;p18"/>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85000" lnSpcReduction="20000"/>
          </a:bodyPr>
          <a:lstStyle/>
          <a:p>
            <a:pPr marL="0" lvl="0" indent="0">
              <a:spcBef>
                <a:spcPts val="1200"/>
              </a:spcBef>
              <a:buSzPts val="1100"/>
              <a:buNone/>
            </a:pPr>
            <a:r>
              <a:rPr lang="nl-BE" sz="1600" b="1" dirty="0" err="1"/>
              <a:t>Contexte</a:t>
            </a:r>
            <a:r>
              <a:rPr lang="nl-BE" sz="1600" b="1" dirty="0"/>
              <a:t> </a:t>
            </a:r>
            <a:r>
              <a:rPr lang="nl-BE" sz="1600" b="1" dirty="0" err="1"/>
              <a:t>historique</a:t>
            </a:r>
            <a:endParaRPr sz="1600" b="1" dirty="0"/>
          </a:p>
          <a:p>
            <a:pPr lvl="0" indent="-333375">
              <a:spcBef>
                <a:spcPts val="1200"/>
              </a:spcBef>
              <a:buSzPts val="1650"/>
            </a:pPr>
            <a:r>
              <a:rPr lang="fr-FR" sz="1600" dirty="0"/>
              <a:t>Historiquement, les cultures et le bétail étaient élevés ensemble.</a:t>
            </a:r>
          </a:p>
          <a:p>
            <a:pPr lvl="0" indent="-333375">
              <a:spcBef>
                <a:spcPts val="1200"/>
              </a:spcBef>
              <a:buSzPts val="1650"/>
            </a:pPr>
            <a:r>
              <a:rPr lang="fr-FR" sz="1600" dirty="0"/>
              <a:t>Les animaux fournissaient de la viande, du lait, du fumier et contribuaient à la lutte contre les parasites.</a:t>
            </a:r>
          </a:p>
          <a:p>
            <a:pPr lvl="0" indent="-333375">
              <a:spcBef>
                <a:spcPts val="1200"/>
              </a:spcBef>
              <a:buSzPts val="1650"/>
            </a:pPr>
            <a:r>
              <a:rPr lang="fr-FR" sz="1600" dirty="0"/>
              <a:t>Les méthodes agricoles traditionnelles reposaient souvent sur des systèmes intégrés pour maintenir la fertilité du sol et équilibrer les ravageurs.</a:t>
            </a:r>
          </a:p>
          <a:p>
            <a:pPr lvl="0" indent="-333375">
              <a:spcBef>
                <a:spcPts val="1200"/>
              </a:spcBef>
              <a:buSzPts val="1650"/>
            </a:pPr>
            <a:r>
              <a:rPr lang="fr-FR" sz="1500" dirty="0"/>
              <a:t>Le XXe siècle a apporté une agriculture spécialisée, séparant le bétail des cultures.</a:t>
            </a:r>
            <a:endParaRPr sz="1500" dirty="0"/>
          </a:p>
        </p:txBody>
      </p:sp>
      <p:pic>
        <p:nvPicPr>
          <p:cNvPr id="108" name="Google Shape;108;p18"/>
          <p:cNvPicPr preferRelativeResize="0"/>
          <p:nvPr/>
        </p:nvPicPr>
        <p:blipFill>
          <a:blip r:embed="rId3">
            <a:alphaModFix/>
          </a:blip>
          <a:stretch>
            <a:fillRect/>
          </a:stretch>
        </p:blipFill>
        <p:spPr>
          <a:xfrm>
            <a:off x="4572000" y="1438275"/>
            <a:ext cx="4267200" cy="28448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nl-BE" b="0" dirty="0" err="1"/>
              <a:t>Section</a:t>
            </a:r>
            <a:r>
              <a:rPr lang="nl-BE" b="0" dirty="0"/>
              <a:t> 2 : </a:t>
            </a:r>
            <a:r>
              <a:rPr lang="nl-BE" b="0" dirty="0" err="1"/>
              <a:t>Fondements</a:t>
            </a:r>
            <a:r>
              <a:rPr lang="nl-BE" b="0" dirty="0"/>
              <a:t> </a:t>
            </a:r>
            <a:r>
              <a:rPr lang="nl-BE" b="0" dirty="0" err="1"/>
              <a:t>Théoriques</a:t>
            </a:r>
            <a:endParaRPr dirty="0"/>
          </a:p>
        </p:txBody>
      </p:sp>
      <p:sp>
        <p:nvSpPr>
          <p:cNvPr id="114" name="Google Shape;114;p19"/>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85000" lnSpcReduction="20000"/>
          </a:bodyPr>
          <a:lstStyle/>
          <a:p>
            <a:pPr marL="0" indent="0">
              <a:spcBef>
                <a:spcPts val="1200"/>
              </a:spcBef>
              <a:buSzPts val="1100"/>
              <a:buNone/>
            </a:pPr>
            <a:r>
              <a:rPr lang="nl-BE" b="1" dirty="0" err="1"/>
              <a:t>Contexte</a:t>
            </a:r>
            <a:r>
              <a:rPr lang="nl-BE" b="1" dirty="0"/>
              <a:t> </a:t>
            </a:r>
            <a:r>
              <a:rPr lang="nl-BE" b="1" dirty="0" err="1"/>
              <a:t>historique</a:t>
            </a:r>
            <a:endParaRPr lang="nl-BE" b="1" dirty="0"/>
          </a:p>
          <a:p>
            <a:pPr marL="0" indent="0">
              <a:spcBef>
                <a:spcPts val="1200"/>
              </a:spcBef>
              <a:buSzPts val="1100"/>
              <a:buNone/>
            </a:pPr>
            <a:endParaRPr lang="nl-BE" b="1" dirty="0"/>
          </a:p>
          <a:p>
            <a:pPr lvl="0" indent="-333375">
              <a:buSzPts val="1650"/>
            </a:pPr>
            <a:r>
              <a:rPr lang="fr-FR" sz="1600" dirty="0"/>
              <a:t>La spécialisation a conduit à des monocultures et à l’usage d’intrants synthétiques.</a:t>
            </a:r>
          </a:p>
          <a:p>
            <a:pPr lvl="0" indent="-333375">
              <a:buSzPts val="1650"/>
            </a:pPr>
            <a:r>
              <a:rPr lang="fr-FR" sz="1600" dirty="0"/>
              <a:t>Ce changement a entraîné la dégradation des sols, la perte de biodiversité et une dépendance accrue aux produits chimiques.</a:t>
            </a:r>
          </a:p>
          <a:p>
            <a:pPr lvl="0" indent="-333375">
              <a:buSzPts val="1650"/>
            </a:pPr>
            <a:r>
              <a:rPr lang="fr-FR" sz="1600" dirty="0"/>
              <a:t>L'agriculture régénératrice restaure l'ancienne pratique en mêlant le savoir traditionnel et la science moderne.</a:t>
            </a:r>
            <a:endParaRPr lang="nl-BE" sz="1600" dirty="0"/>
          </a:p>
          <a:p>
            <a:pPr lvl="0" indent="-333375">
              <a:buSzPts val="1650"/>
            </a:pPr>
            <a:r>
              <a:rPr lang="fr-FR" sz="1600" dirty="0"/>
              <a:t>La réintégration du bétail dans les systèmes agricoles répond à de nombreux défis actuels.</a:t>
            </a:r>
            <a:endParaRPr sz="1600" dirty="0"/>
          </a:p>
        </p:txBody>
      </p:sp>
      <p:pic>
        <p:nvPicPr>
          <p:cNvPr id="115" name="Google Shape;115;p19"/>
          <p:cNvPicPr preferRelativeResize="0"/>
          <p:nvPr/>
        </p:nvPicPr>
        <p:blipFill rotWithShape="1">
          <a:blip r:embed="rId3">
            <a:alphaModFix/>
          </a:blip>
          <a:srcRect l="39" r="39"/>
          <a:stretch/>
        </p:blipFill>
        <p:spPr>
          <a:xfrm>
            <a:off x="4572000" y="1438275"/>
            <a:ext cx="4267200" cy="2844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nl-BE" b="0" dirty="0" err="1"/>
              <a:t>Section</a:t>
            </a:r>
            <a:r>
              <a:rPr lang="nl-BE" b="0" dirty="0"/>
              <a:t> 2 : </a:t>
            </a:r>
            <a:r>
              <a:rPr lang="nl-BE" b="0" dirty="0" err="1"/>
              <a:t>Fondements</a:t>
            </a:r>
            <a:r>
              <a:rPr lang="nl-BE" b="0" dirty="0"/>
              <a:t> </a:t>
            </a:r>
            <a:r>
              <a:rPr lang="nl-BE" b="0" dirty="0" err="1"/>
              <a:t>Théoriques</a:t>
            </a:r>
            <a:endParaRPr dirty="0"/>
          </a:p>
        </p:txBody>
      </p:sp>
      <p:sp>
        <p:nvSpPr>
          <p:cNvPr id="121" name="Google Shape;121;p20"/>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92500" lnSpcReduction="20000"/>
          </a:bodyPr>
          <a:lstStyle/>
          <a:p>
            <a:pPr marL="0" indent="0">
              <a:spcBef>
                <a:spcPts val="1200"/>
              </a:spcBef>
              <a:buSzPts val="1100"/>
              <a:buNone/>
            </a:pPr>
            <a:r>
              <a:rPr lang="nl-BE" sz="1600" b="1" dirty="0" err="1"/>
              <a:t>Contexte</a:t>
            </a:r>
            <a:r>
              <a:rPr lang="nl-BE" sz="1600" b="1" dirty="0"/>
              <a:t> </a:t>
            </a:r>
            <a:r>
              <a:rPr lang="nl-BE" sz="1600" b="1" dirty="0" err="1"/>
              <a:t>historique</a:t>
            </a:r>
            <a:endParaRPr lang="nl-BE" sz="1600" b="1" dirty="0"/>
          </a:p>
          <a:p>
            <a:pPr marL="0" indent="0">
              <a:spcBef>
                <a:spcPts val="1200"/>
              </a:spcBef>
              <a:buSzPts val="1100"/>
              <a:buNone/>
            </a:pPr>
            <a:endParaRPr lang="nl-BE" sz="1600" b="1" dirty="0"/>
          </a:p>
          <a:p>
            <a:pPr lvl="0" indent="-333375">
              <a:buSzPts val="1650"/>
            </a:pPr>
            <a:r>
              <a:rPr lang="fr-FR" sz="1600" dirty="0"/>
              <a:t>Les rizières asiatiques traditionnelles utilisaient des canards et des poissons, ainsi que des cultures, pour lutter contre les parasites et fertiliser les champs.</a:t>
            </a:r>
          </a:p>
          <a:p>
            <a:pPr lvl="0" indent="-333375">
              <a:buSzPts val="1650"/>
            </a:pPr>
            <a:r>
              <a:rPr lang="fr-FR" sz="1600" dirty="0"/>
              <a:t>Les communautés indigènes pratiquaient l'agroforesterie avec du bétail intégré pour maintenir l'équilibre écologique.</a:t>
            </a:r>
            <a:endParaRPr lang="nl-BE" sz="1600" dirty="0"/>
          </a:p>
          <a:p>
            <a:pPr lvl="0" indent="-333375">
              <a:buSzPts val="1650"/>
            </a:pPr>
            <a:r>
              <a:rPr lang="fr-FR" sz="1600" dirty="0"/>
              <a:t>Les éleveurs nomades, comme ceux d'Asie centrale, géraient durablement de vastes prairies grâce à un déplacement contrôlé du bétail.</a:t>
            </a:r>
            <a:endParaRPr lang="nl-BE" sz="1600" dirty="0"/>
          </a:p>
        </p:txBody>
      </p:sp>
      <p:pic>
        <p:nvPicPr>
          <p:cNvPr id="122" name="Google Shape;122;p20"/>
          <p:cNvPicPr preferRelativeResize="0"/>
          <p:nvPr/>
        </p:nvPicPr>
        <p:blipFill rotWithShape="1">
          <a:blip r:embed="rId3">
            <a:alphaModFix/>
          </a:blip>
          <a:srcRect/>
          <a:stretch/>
        </p:blipFill>
        <p:spPr>
          <a:xfrm>
            <a:off x="4572000" y="1438275"/>
            <a:ext cx="4267200" cy="28448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nl-BE" b="0" dirty="0" err="1"/>
              <a:t>Section</a:t>
            </a:r>
            <a:r>
              <a:rPr lang="nl-BE" b="0" dirty="0"/>
              <a:t> 2 : </a:t>
            </a:r>
            <a:r>
              <a:rPr lang="nl-BE" b="0" dirty="0" err="1"/>
              <a:t>Fondements</a:t>
            </a:r>
            <a:r>
              <a:rPr lang="nl-BE" b="0" dirty="0"/>
              <a:t> </a:t>
            </a:r>
            <a:r>
              <a:rPr lang="nl-BE" b="0" dirty="0" err="1"/>
              <a:t>Théoriques</a:t>
            </a:r>
            <a:endParaRPr dirty="0"/>
          </a:p>
        </p:txBody>
      </p:sp>
      <p:sp>
        <p:nvSpPr>
          <p:cNvPr id="128" name="Google Shape;128;p21"/>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a:bodyPr>
          <a:lstStyle/>
          <a:p>
            <a:pPr marL="0" indent="0">
              <a:spcBef>
                <a:spcPts val="1200"/>
              </a:spcBef>
              <a:buSzPts val="1100"/>
              <a:buNone/>
            </a:pPr>
            <a:r>
              <a:rPr lang="nl-BE" b="1" dirty="0" err="1"/>
              <a:t>Contexte</a:t>
            </a:r>
            <a:r>
              <a:rPr lang="nl-BE" b="1" dirty="0"/>
              <a:t> </a:t>
            </a:r>
            <a:r>
              <a:rPr lang="nl-BE" b="1" dirty="0" err="1"/>
              <a:t>historique</a:t>
            </a:r>
            <a:endParaRPr lang="nl-BE" b="1" dirty="0"/>
          </a:p>
          <a:p>
            <a:pPr lvl="0" indent="-333375" algn="just">
              <a:spcBef>
                <a:spcPts val="1200"/>
              </a:spcBef>
              <a:buSzPts val="1650"/>
            </a:pPr>
            <a:r>
              <a:rPr lang="fr-FR" sz="1500" dirty="0"/>
              <a:t>Les anciens Égyptiens utilisaient le bétail pour piétiner les graines dans les champs inondés, combinant ainsi le semis et la fertilisation.</a:t>
            </a:r>
            <a:endParaRPr lang="nl-BE" sz="1500" dirty="0"/>
          </a:p>
          <a:p>
            <a:pPr lvl="0" indent="-333375" algn="just">
              <a:spcBef>
                <a:spcPts val="1200"/>
              </a:spcBef>
              <a:buSzPts val="1650"/>
            </a:pPr>
            <a:r>
              <a:rPr lang="fr-FR" sz="1500" dirty="0"/>
              <a:t>Les manuels agricoles romains soulignaient l'importance du fumier animal pour maintenir la fertilité des sols.</a:t>
            </a:r>
            <a:endParaRPr sz="1500" dirty="0"/>
          </a:p>
        </p:txBody>
      </p:sp>
      <p:pic>
        <p:nvPicPr>
          <p:cNvPr id="129" name="Google Shape;129;p21"/>
          <p:cNvPicPr preferRelativeResize="0"/>
          <p:nvPr/>
        </p:nvPicPr>
        <p:blipFill rotWithShape="1">
          <a:blip r:embed="rId3">
            <a:alphaModFix/>
          </a:blip>
          <a:srcRect l="1446" r="1446"/>
          <a:stretch/>
        </p:blipFill>
        <p:spPr>
          <a:xfrm>
            <a:off x="4572000" y="1438275"/>
            <a:ext cx="4267200" cy="28448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nl-BE" b="0" dirty="0" err="1"/>
              <a:t>Section</a:t>
            </a:r>
            <a:r>
              <a:rPr lang="nl-BE" b="0" dirty="0"/>
              <a:t> 2 : </a:t>
            </a:r>
            <a:r>
              <a:rPr lang="nl-BE" b="0" dirty="0" err="1"/>
              <a:t>Fondements</a:t>
            </a:r>
            <a:r>
              <a:rPr lang="nl-BE" b="0" dirty="0"/>
              <a:t> </a:t>
            </a:r>
            <a:r>
              <a:rPr lang="nl-BE" b="0" dirty="0" err="1"/>
              <a:t>Théoriques</a:t>
            </a:r>
            <a:endParaRPr dirty="0"/>
          </a:p>
        </p:txBody>
      </p:sp>
      <p:sp>
        <p:nvSpPr>
          <p:cNvPr id="135" name="Google Shape;135;p22"/>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85000" lnSpcReduction="10000"/>
          </a:bodyPr>
          <a:lstStyle/>
          <a:p>
            <a:pPr marL="0" indent="0">
              <a:spcBef>
                <a:spcPts val="1200"/>
              </a:spcBef>
              <a:buSzPts val="1100"/>
              <a:buNone/>
            </a:pPr>
            <a:r>
              <a:rPr lang="nl-BE" sz="1600" b="1" dirty="0" err="1"/>
              <a:t>Contexte</a:t>
            </a:r>
            <a:r>
              <a:rPr lang="nl-BE" sz="1600" b="1" dirty="0"/>
              <a:t> </a:t>
            </a:r>
            <a:r>
              <a:rPr lang="nl-BE" sz="1600" b="1" dirty="0" err="1"/>
              <a:t>historique</a:t>
            </a:r>
            <a:endParaRPr lang="nl-BE" sz="1600" b="1" dirty="0"/>
          </a:p>
          <a:p>
            <a:pPr lvl="0" indent="-333375" algn="just">
              <a:spcBef>
                <a:spcPts val="1200"/>
              </a:spcBef>
              <a:buSzPts val="1650"/>
            </a:pPr>
            <a:r>
              <a:rPr lang="fr-FR" dirty="0"/>
              <a:t>Les systèmes européens médiévaux utilisaient la rotation des cultures avec le pâturage du bétail sur les terres en jachère, enrichissant ainsi le sol.</a:t>
            </a:r>
            <a:r>
              <a:rPr lang="cs" dirty="0"/>
              <a:t>.</a:t>
            </a:r>
            <a:endParaRPr dirty="0"/>
          </a:p>
          <a:p>
            <a:pPr lvl="0" indent="-333375" algn="just">
              <a:buSzPts val="1650"/>
            </a:pPr>
            <a:r>
              <a:rPr lang="fr-FR" dirty="0"/>
              <a:t>Les petites exploitations agricoles mixtes au XIXe siècle étaient des modèles d'utilisation circulaire des ressources.</a:t>
            </a:r>
            <a:r>
              <a:rPr lang="cs" dirty="0"/>
              <a:t>.</a:t>
            </a:r>
            <a:endParaRPr dirty="0"/>
          </a:p>
          <a:p>
            <a:pPr lvl="0" indent="-333375" algn="just">
              <a:buSzPts val="1650"/>
            </a:pPr>
            <a:r>
              <a:rPr lang="fr-FR" dirty="0"/>
              <a:t>L'intégration du bétail dans les premières fermes américaines était cruciale pour la durabilité et la résilience.</a:t>
            </a:r>
            <a:endParaRPr dirty="0"/>
          </a:p>
        </p:txBody>
      </p:sp>
      <p:pic>
        <p:nvPicPr>
          <p:cNvPr id="136" name="Google Shape;136;p22"/>
          <p:cNvPicPr preferRelativeResize="0"/>
          <p:nvPr/>
        </p:nvPicPr>
        <p:blipFill rotWithShape="1">
          <a:blip r:embed="rId3">
            <a:alphaModFix/>
          </a:blip>
          <a:srcRect/>
          <a:stretch/>
        </p:blipFill>
        <p:spPr>
          <a:xfrm>
            <a:off x="4572000" y="1438275"/>
            <a:ext cx="4267200" cy="28448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nl-BE" b="0" dirty="0" err="1"/>
              <a:t>Section</a:t>
            </a:r>
            <a:r>
              <a:rPr lang="nl-BE" b="0" dirty="0"/>
              <a:t> 2 : </a:t>
            </a:r>
            <a:r>
              <a:rPr lang="nl-BE" b="0" dirty="0" err="1"/>
              <a:t>Fondements</a:t>
            </a:r>
            <a:r>
              <a:rPr lang="nl-BE" b="0" dirty="0"/>
              <a:t> </a:t>
            </a:r>
            <a:r>
              <a:rPr lang="nl-BE" b="0" dirty="0" err="1"/>
              <a:t>Théoriques</a:t>
            </a:r>
            <a:endParaRPr dirty="0"/>
          </a:p>
        </p:txBody>
      </p:sp>
      <p:sp>
        <p:nvSpPr>
          <p:cNvPr id="142" name="Google Shape;142;p23"/>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85000" lnSpcReduction="20000"/>
          </a:bodyPr>
          <a:lstStyle/>
          <a:p>
            <a:pPr marL="0" lvl="0" indent="0" algn="just">
              <a:spcBef>
                <a:spcPts val="1200"/>
              </a:spcBef>
              <a:buNone/>
            </a:pPr>
            <a:r>
              <a:rPr lang="nl-BE" b="1" dirty="0"/>
              <a:t>Principes </a:t>
            </a:r>
            <a:r>
              <a:rPr lang="nl-BE" b="1" dirty="0" err="1"/>
              <a:t>écologiques</a:t>
            </a:r>
            <a:endParaRPr b="1" dirty="0"/>
          </a:p>
          <a:p>
            <a:pPr lvl="0" indent="-334327" algn="just">
              <a:buSzPct val="100000"/>
            </a:pPr>
            <a:r>
              <a:rPr lang="fr-FR" b="1" dirty="0"/>
              <a:t>La diversité renforce la stabilité :</a:t>
            </a:r>
            <a:r>
              <a:rPr lang="fr-FR" dirty="0"/>
              <a:t> les systèmes mixtes sont plus résistants aux parasites et aux maladies.</a:t>
            </a:r>
          </a:p>
          <a:p>
            <a:pPr lvl="0" indent="-334327" algn="just">
              <a:buSzPct val="100000"/>
            </a:pPr>
            <a:r>
              <a:rPr lang="fr-FR" b="1" dirty="0"/>
              <a:t>Flux d'énergie : </a:t>
            </a:r>
            <a:r>
              <a:rPr lang="fr-FR" dirty="0"/>
              <a:t>Les animaux herbivores transforment les plantes en fumier, enrichissant ainsi le sol.</a:t>
            </a:r>
          </a:p>
          <a:p>
            <a:pPr lvl="0" indent="-334327" algn="just">
              <a:buSzPct val="100000"/>
            </a:pPr>
            <a:r>
              <a:rPr lang="fr-FR" b="1" dirty="0"/>
              <a:t>Boucles de rétroaction </a:t>
            </a:r>
            <a:r>
              <a:rPr lang="fr-FR" dirty="0"/>
              <a:t>: Un bon pâturage stimule la croissance des plantes, ce qui favorise davantage le pâturage.</a:t>
            </a:r>
          </a:p>
          <a:p>
            <a:pPr lvl="0" indent="-334327" algn="just">
              <a:buSzPct val="100000"/>
            </a:pPr>
            <a:r>
              <a:rPr lang="fr-FR" b="1" dirty="0"/>
              <a:t>Cycles naturels : </a:t>
            </a:r>
            <a:r>
              <a:rPr lang="fr-FR" dirty="0"/>
              <a:t>imitent la nature, recyclent les nutriments et régénèrent le sol.</a:t>
            </a:r>
            <a:endParaRPr lang="nl-BE" b="1" dirty="0"/>
          </a:p>
        </p:txBody>
      </p:sp>
      <p:pic>
        <p:nvPicPr>
          <p:cNvPr id="143" name="Google Shape;143;p23"/>
          <p:cNvPicPr preferRelativeResize="0"/>
          <p:nvPr/>
        </p:nvPicPr>
        <p:blipFill>
          <a:blip r:embed="rId3">
            <a:alphaModFix/>
          </a:blip>
          <a:stretch>
            <a:fillRect/>
          </a:stretch>
        </p:blipFill>
        <p:spPr>
          <a:xfrm>
            <a:off x="4572000" y="1387475"/>
            <a:ext cx="4419600" cy="29464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nl-BE" b="0" dirty="0" err="1"/>
              <a:t>Section</a:t>
            </a:r>
            <a:r>
              <a:rPr lang="nl-BE" b="0" dirty="0"/>
              <a:t> 2 : </a:t>
            </a:r>
            <a:r>
              <a:rPr lang="nl-BE" b="0" dirty="0" err="1"/>
              <a:t>Fondements</a:t>
            </a:r>
            <a:r>
              <a:rPr lang="nl-BE" b="0" dirty="0"/>
              <a:t> </a:t>
            </a:r>
            <a:r>
              <a:rPr lang="nl-BE" b="0" dirty="0" err="1"/>
              <a:t>Théoriques</a:t>
            </a:r>
            <a:endParaRPr dirty="0"/>
          </a:p>
        </p:txBody>
      </p:sp>
      <p:sp>
        <p:nvSpPr>
          <p:cNvPr id="149" name="Google Shape;149;p24"/>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85000" lnSpcReduction="20000"/>
          </a:bodyPr>
          <a:lstStyle/>
          <a:p>
            <a:pPr marL="0" indent="0" algn="just">
              <a:spcBef>
                <a:spcPts val="1200"/>
              </a:spcBef>
              <a:buNone/>
            </a:pPr>
            <a:r>
              <a:rPr lang="nl-BE" b="1" dirty="0"/>
              <a:t>Principes </a:t>
            </a:r>
            <a:r>
              <a:rPr lang="nl-BE" b="1" dirty="0" err="1"/>
              <a:t>écologiques</a:t>
            </a:r>
            <a:endParaRPr lang="nl-BE" b="1" dirty="0"/>
          </a:p>
          <a:p>
            <a:pPr lvl="0" algn="just">
              <a:spcBef>
                <a:spcPts val="1200"/>
              </a:spcBef>
            </a:pPr>
            <a:r>
              <a:rPr lang="fr-FR" b="1" dirty="0"/>
              <a:t>Services écosystémiques </a:t>
            </a:r>
            <a:r>
              <a:rPr lang="fr-FR" dirty="0"/>
              <a:t>: Les systèmes intégrés soutiennent la pollinisation, la régulation de l'eau et la stabilisation des sols</a:t>
            </a:r>
            <a:r>
              <a:rPr lang="cs" dirty="0"/>
              <a:t>.</a:t>
            </a:r>
            <a:endParaRPr dirty="0"/>
          </a:p>
          <a:p>
            <a:pPr lvl="0" algn="just"/>
            <a:r>
              <a:rPr lang="fr-FR" b="1" dirty="0"/>
              <a:t>Séquestration du carbone :</a:t>
            </a:r>
            <a:r>
              <a:rPr lang="fr-FR" dirty="0"/>
              <a:t> Le pâturage du bétail sur des pâturages diversifiés augmente le stockage du carbone dans le sol</a:t>
            </a:r>
            <a:r>
              <a:rPr lang="cs" dirty="0"/>
              <a:t>.</a:t>
            </a:r>
            <a:endParaRPr b="1" dirty="0"/>
          </a:p>
          <a:p>
            <a:pPr lvl="0" algn="just"/>
            <a:r>
              <a:rPr lang="fr-FR" b="1" dirty="0"/>
              <a:t>Santé microbienne du sol : </a:t>
            </a:r>
            <a:r>
              <a:rPr lang="fr-FR" dirty="0"/>
              <a:t>Les pratiques de pâturage favorisent des communautés microbiennes diversifiées, améliorant les fonctions du sol</a:t>
            </a:r>
            <a:r>
              <a:rPr lang="cs" dirty="0"/>
              <a:t>.</a:t>
            </a:r>
            <a:endParaRPr dirty="0"/>
          </a:p>
        </p:txBody>
      </p:sp>
      <p:pic>
        <p:nvPicPr>
          <p:cNvPr id="150" name="Google Shape;150;p24"/>
          <p:cNvPicPr preferRelativeResize="0"/>
          <p:nvPr/>
        </p:nvPicPr>
        <p:blipFill rotWithShape="1">
          <a:blip r:embed="rId3">
            <a:alphaModFix/>
          </a:blip>
          <a:srcRect/>
          <a:stretch/>
        </p:blipFill>
        <p:spPr>
          <a:xfrm>
            <a:off x="4572000" y="1387475"/>
            <a:ext cx="4419600" cy="29464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nl-BE" b="0" dirty="0" err="1"/>
              <a:t>Section</a:t>
            </a:r>
            <a:r>
              <a:rPr lang="nl-BE" b="0" dirty="0"/>
              <a:t> 2 : </a:t>
            </a:r>
            <a:r>
              <a:rPr lang="nl-BE" b="0" dirty="0" err="1"/>
              <a:t>Fondements</a:t>
            </a:r>
            <a:r>
              <a:rPr lang="nl-BE" b="0" dirty="0"/>
              <a:t> </a:t>
            </a:r>
            <a:r>
              <a:rPr lang="nl-BE" b="0" dirty="0" err="1"/>
              <a:t>Théoriques</a:t>
            </a:r>
            <a:endParaRPr dirty="0"/>
          </a:p>
        </p:txBody>
      </p:sp>
      <p:sp>
        <p:nvSpPr>
          <p:cNvPr id="156" name="Google Shape;156;p25"/>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77500" lnSpcReduction="20000"/>
          </a:bodyPr>
          <a:lstStyle/>
          <a:p>
            <a:pPr marL="0" indent="0">
              <a:spcBef>
                <a:spcPts val="1200"/>
              </a:spcBef>
              <a:buNone/>
            </a:pPr>
            <a:r>
              <a:rPr lang="nl-BE" b="1" dirty="0"/>
              <a:t>Principes </a:t>
            </a:r>
            <a:r>
              <a:rPr lang="nl-BE" b="1" dirty="0" err="1"/>
              <a:t>écologiques</a:t>
            </a:r>
            <a:endParaRPr lang="nl-BE" b="1" dirty="0"/>
          </a:p>
          <a:p>
            <a:pPr lvl="0" indent="-325755" algn="just">
              <a:spcBef>
                <a:spcPts val="1200"/>
              </a:spcBef>
              <a:buSzPct val="100000"/>
            </a:pPr>
            <a:r>
              <a:rPr lang="fr-FR" b="1" dirty="0"/>
              <a:t>Régulation du cycle de l'eau </a:t>
            </a:r>
            <a:r>
              <a:rPr lang="fr-FR" dirty="0"/>
              <a:t>: Les zones pâturées améliorent l'infiltration et la rétention de l'eau par rapport aux sols nus</a:t>
            </a:r>
            <a:r>
              <a:rPr lang="cs" dirty="0"/>
              <a:t>.</a:t>
            </a:r>
            <a:endParaRPr dirty="0"/>
          </a:p>
          <a:p>
            <a:pPr lvl="0" indent="-325755" algn="just">
              <a:buSzPct val="100000"/>
            </a:pPr>
            <a:r>
              <a:rPr lang="fr-FR" b="1" dirty="0"/>
              <a:t>Création d'habitats : </a:t>
            </a:r>
            <a:r>
              <a:rPr lang="fr-FR" dirty="0"/>
              <a:t>L'intégration du bétail favorise les sites de nidification et la disponibilité de nourriture pour la faune</a:t>
            </a:r>
            <a:r>
              <a:rPr lang="cs" dirty="0"/>
              <a:t>.</a:t>
            </a:r>
            <a:endParaRPr dirty="0"/>
          </a:p>
          <a:p>
            <a:pPr lvl="0" indent="-325755" algn="just">
              <a:buSzPct val="100000"/>
            </a:pPr>
            <a:r>
              <a:rPr lang="fr-FR" b="1" dirty="0"/>
              <a:t>Soutien des pollinisateurs </a:t>
            </a:r>
            <a:r>
              <a:rPr lang="fr-FR" dirty="0"/>
              <a:t>: Les plantes de pâturage diversifiées et les habitats en bordure attirent et soutiennent les pollinisateurs</a:t>
            </a:r>
            <a:r>
              <a:rPr lang="cs" dirty="0"/>
              <a:t>.</a:t>
            </a:r>
            <a:endParaRPr lang="nl-BE" dirty="0"/>
          </a:p>
          <a:p>
            <a:pPr lvl="0" indent="-325755" algn="just">
              <a:buSzPct val="100000"/>
            </a:pPr>
            <a:r>
              <a:rPr lang="fr-FR" b="1" dirty="0"/>
              <a:t>Érosion réduite : </a:t>
            </a:r>
            <a:r>
              <a:rPr lang="fr-FR" dirty="0"/>
              <a:t>La couverture fournie par les systèmes mixtes protège le sol contre l’érosion induite par le vent et l’eau.</a:t>
            </a:r>
            <a:endParaRPr dirty="0"/>
          </a:p>
        </p:txBody>
      </p:sp>
      <p:pic>
        <p:nvPicPr>
          <p:cNvPr id="157" name="Google Shape;157;p25"/>
          <p:cNvPicPr preferRelativeResize="0"/>
          <p:nvPr/>
        </p:nvPicPr>
        <p:blipFill rotWithShape="1">
          <a:blip r:embed="rId3">
            <a:alphaModFix/>
          </a:blip>
          <a:srcRect t="5618" b="5618"/>
          <a:stretch/>
        </p:blipFill>
        <p:spPr>
          <a:xfrm>
            <a:off x="4572000" y="1387475"/>
            <a:ext cx="4419600" cy="29463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6"/>
          <p:cNvSpPr txBox="1">
            <a:spLocks noGrp="1"/>
          </p:cNvSpPr>
          <p:nvPr>
            <p:ph type="title"/>
          </p:nvPr>
        </p:nvSpPr>
        <p:spPr>
          <a:xfrm>
            <a:off x="51510" y="445025"/>
            <a:ext cx="8520600" cy="572700"/>
          </a:xfrm>
          <a:prstGeom prst="rect">
            <a:avLst/>
          </a:prstGeom>
        </p:spPr>
        <p:txBody>
          <a:bodyPr spcFirstLastPara="1" wrap="square" lIns="91425" tIns="91425" rIns="91425" bIns="91425" anchor="t" anchorCtr="0">
            <a:normAutofit/>
          </a:bodyPr>
          <a:lstStyle/>
          <a:p>
            <a:pPr lvl="0"/>
            <a:r>
              <a:rPr lang="fr-FR" b="0" dirty="0"/>
              <a:t>Section 3 : Application dans l'agriculture régénératrice</a:t>
            </a:r>
            <a:endParaRPr dirty="0"/>
          </a:p>
        </p:txBody>
      </p:sp>
      <p:sp>
        <p:nvSpPr>
          <p:cNvPr id="163" name="Google Shape;163;p26"/>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85000" lnSpcReduction="20000"/>
          </a:bodyPr>
          <a:lstStyle/>
          <a:p>
            <a:pPr marL="0" lvl="0" indent="0">
              <a:spcBef>
                <a:spcPts val="1200"/>
              </a:spcBef>
              <a:buSzPts val="605"/>
              <a:buNone/>
            </a:pPr>
            <a:r>
              <a:rPr lang="nl-BE" sz="1500" b="1" dirty="0" err="1"/>
              <a:t>Techniques</a:t>
            </a:r>
            <a:r>
              <a:rPr lang="nl-BE" sz="1500" b="1" dirty="0"/>
              <a:t> et </a:t>
            </a:r>
            <a:r>
              <a:rPr lang="nl-BE" sz="1500" b="1" dirty="0" err="1"/>
              <a:t>pratiques</a:t>
            </a:r>
            <a:endParaRPr sz="1500" b="1" dirty="0"/>
          </a:p>
          <a:p>
            <a:pPr lvl="0" indent="-331320" algn="just">
              <a:spcBef>
                <a:spcPts val="1200"/>
              </a:spcBef>
              <a:buSzPts val="1618"/>
            </a:pPr>
            <a:r>
              <a:rPr lang="fr-FR" sz="1600" b="1" dirty="0"/>
              <a:t>Pâturage tournant : </a:t>
            </a:r>
            <a:r>
              <a:rPr lang="fr-FR" dirty="0"/>
              <a:t>Le bétail est déplacé entre les pâturages selon une séquence planifiée, ce qui permet à l'herbe de se régénérer avant d'être à nouveau pâturée. Cela prévient le surpâturage et améliore la santé du sol.</a:t>
            </a:r>
            <a:r>
              <a:rPr lang="cs" sz="1617" dirty="0"/>
              <a:t>.</a:t>
            </a:r>
            <a:endParaRPr sz="1617" dirty="0"/>
          </a:p>
          <a:p>
            <a:pPr lvl="0" indent="-331320" algn="just">
              <a:buSzPts val="1618"/>
            </a:pPr>
            <a:r>
              <a:rPr lang="fr-FR" sz="1600" b="1" dirty="0"/>
              <a:t>Agroforesterie sur pâturages </a:t>
            </a:r>
            <a:r>
              <a:rPr lang="fr-FR" dirty="0"/>
              <a:t>: combiner arbres, fourrage et bétail sur la même parcelle. Les arbres offrent de l'ombre et une protection contre le vent, améliorant le bien-être animal et favorisant la biodiversité.</a:t>
            </a:r>
            <a:endParaRPr sz="1617" dirty="0"/>
          </a:p>
        </p:txBody>
      </p:sp>
      <p:pic>
        <p:nvPicPr>
          <p:cNvPr id="164" name="Google Shape;164;p26"/>
          <p:cNvPicPr preferRelativeResize="0"/>
          <p:nvPr/>
        </p:nvPicPr>
        <p:blipFill rotWithShape="1">
          <a:blip r:embed="rId3">
            <a:alphaModFix/>
          </a:blip>
          <a:srcRect l="2972" r="2963"/>
          <a:stretch/>
        </p:blipFill>
        <p:spPr>
          <a:xfrm>
            <a:off x="4572000" y="1387475"/>
            <a:ext cx="4419600" cy="294639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7"/>
          <p:cNvSpPr txBox="1">
            <a:spLocks noGrp="1"/>
          </p:cNvSpPr>
          <p:nvPr>
            <p:ph type="title"/>
          </p:nvPr>
        </p:nvSpPr>
        <p:spPr>
          <a:xfrm>
            <a:off x="311700" y="445025"/>
            <a:ext cx="8041800" cy="572700"/>
          </a:xfrm>
          <a:prstGeom prst="rect">
            <a:avLst/>
          </a:prstGeom>
        </p:spPr>
        <p:txBody>
          <a:bodyPr spcFirstLastPara="1" wrap="square" lIns="91425" tIns="91425" rIns="91425" bIns="91425" anchor="t" anchorCtr="0">
            <a:noAutofit/>
          </a:bodyPr>
          <a:lstStyle/>
          <a:p>
            <a:pPr lvl="0">
              <a:buSzPts val="990"/>
            </a:pPr>
            <a:r>
              <a:rPr lang="fr-FR" sz="2400" b="0" dirty="0"/>
              <a:t>Section 3 : Application dans l'agriculture régénératrice</a:t>
            </a:r>
            <a:endParaRPr sz="2468" dirty="0"/>
          </a:p>
        </p:txBody>
      </p:sp>
      <p:sp>
        <p:nvSpPr>
          <p:cNvPr id="170" name="Google Shape;170;p27"/>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lnSpcReduction="10000"/>
          </a:bodyPr>
          <a:lstStyle/>
          <a:p>
            <a:pPr marL="0" indent="0">
              <a:spcBef>
                <a:spcPts val="1200"/>
              </a:spcBef>
              <a:buSzPts val="605"/>
              <a:buNone/>
            </a:pPr>
            <a:r>
              <a:rPr lang="nl-BE" sz="1400" b="1" dirty="0" err="1"/>
              <a:t>Techniques</a:t>
            </a:r>
            <a:r>
              <a:rPr lang="nl-BE" sz="1400" b="1" dirty="0"/>
              <a:t> et </a:t>
            </a:r>
            <a:r>
              <a:rPr lang="nl-BE" sz="1400" b="1" dirty="0" err="1"/>
              <a:t>pratiques</a:t>
            </a:r>
            <a:endParaRPr lang="nl-BE" sz="1400" b="1" dirty="0"/>
          </a:p>
          <a:p>
            <a:pPr lvl="0" indent="-324776" algn="just">
              <a:spcBef>
                <a:spcPts val="1200"/>
              </a:spcBef>
              <a:buSzPts val="1515"/>
            </a:pPr>
            <a:r>
              <a:rPr lang="fr-FR" sz="1514" b="1" dirty="0"/>
              <a:t>Cultures de couverture et élevage </a:t>
            </a:r>
            <a:r>
              <a:rPr lang="fr-FR" dirty="0"/>
              <a:t>: </a:t>
            </a:r>
            <a:r>
              <a:rPr lang="fr-FR" sz="1514" dirty="0"/>
              <a:t>Planter des cultures de couverture , telles que le trèfle ou le seigle, et y faire paître le bétail intègre l'amélioration du sol à la nutrition animale.</a:t>
            </a:r>
            <a:endParaRPr sz="1514" dirty="0"/>
          </a:p>
          <a:p>
            <a:pPr lvl="0" indent="-324776" algn="just">
              <a:buSzPts val="1515"/>
            </a:pPr>
            <a:r>
              <a:rPr lang="fr-FR" sz="1500" b="1" dirty="0"/>
              <a:t>Pâturage </a:t>
            </a:r>
            <a:r>
              <a:rPr lang="fr-FR" sz="1500" b="1" dirty="0" err="1"/>
              <a:t>multispecies</a:t>
            </a:r>
            <a:r>
              <a:rPr lang="fr-FR" sz="1500" b="1" dirty="0"/>
              <a:t> : </a:t>
            </a:r>
            <a:r>
              <a:rPr lang="fr-FR" sz="1500" dirty="0"/>
              <a:t>Élever différents types de bétail (par exemple, bovins, moutons et volailles) sur la même parcelle permet d'optimiser l'utilisation des ressources et de contrôler naturellement les parasites</a:t>
            </a:r>
            <a:r>
              <a:rPr lang="cs" sz="1500" dirty="0"/>
              <a:t>.</a:t>
            </a:r>
            <a:endParaRPr sz="1500" dirty="0"/>
          </a:p>
        </p:txBody>
      </p:sp>
      <p:pic>
        <p:nvPicPr>
          <p:cNvPr id="171" name="Google Shape;171;p27"/>
          <p:cNvPicPr preferRelativeResize="0"/>
          <p:nvPr/>
        </p:nvPicPr>
        <p:blipFill rotWithShape="1">
          <a:blip r:embed="rId3">
            <a:alphaModFix/>
          </a:blip>
          <a:srcRect l="5468" r="5468"/>
          <a:stretch/>
        </p:blipFill>
        <p:spPr>
          <a:xfrm>
            <a:off x="4572000" y="1387475"/>
            <a:ext cx="4419600" cy="294639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lvl="0"/>
            <a:r>
              <a:rPr lang="fr-FR" sz="2800" b="0" dirty="0"/>
              <a:t>Section 3 : Application dans l'agriculture régénératrice</a:t>
            </a:r>
            <a:endParaRPr sz="2450" dirty="0"/>
          </a:p>
        </p:txBody>
      </p:sp>
      <p:sp>
        <p:nvSpPr>
          <p:cNvPr id="177" name="Google Shape;177;p28"/>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85000" lnSpcReduction="10000"/>
          </a:bodyPr>
          <a:lstStyle/>
          <a:p>
            <a:pPr marL="0" indent="0">
              <a:spcBef>
                <a:spcPts val="1200"/>
              </a:spcBef>
              <a:buSzPct val="68750"/>
              <a:buNone/>
            </a:pPr>
            <a:r>
              <a:rPr lang="nl-BE" sz="1600" b="1" dirty="0" err="1"/>
              <a:t>Techniques</a:t>
            </a:r>
            <a:r>
              <a:rPr lang="nl-BE" sz="1600" b="1" dirty="0"/>
              <a:t> et </a:t>
            </a:r>
            <a:r>
              <a:rPr lang="nl-BE" sz="1600" b="1" dirty="0" err="1"/>
              <a:t>pratiques</a:t>
            </a:r>
            <a:endParaRPr lang="nl-BE" sz="1600" b="1" dirty="0"/>
          </a:p>
          <a:p>
            <a:pPr lvl="0" indent="-322580" algn="just">
              <a:spcBef>
                <a:spcPts val="1200"/>
              </a:spcBef>
              <a:buSzPct val="100000"/>
            </a:pPr>
            <a:r>
              <a:rPr lang="fr-FR" sz="1600" b="1" dirty="0"/>
              <a:t>Compostage et gestion du fumier </a:t>
            </a:r>
            <a:r>
              <a:rPr lang="fr-FR" dirty="0"/>
              <a:t>: </a:t>
            </a:r>
            <a:r>
              <a:rPr lang="fr-FR" sz="1600" dirty="0"/>
              <a:t>Utiliser le fumier d'élevage pour produire un compost de haute qualité enrichit la fertilité du sol tout en réduisant les déchets.</a:t>
            </a:r>
            <a:endParaRPr sz="1600" dirty="0"/>
          </a:p>
          <a:p>
            <a:pPr lvl="0" indent="-322580" algn="just">
              <a:buSzPct val="100000"/>
            </a:pPr>
            <a:r>
              <a:rPr lang="fr-FR" sz="1600" b="1" dirty="0"/>
              <a:t>Clôtures et systèmes d'eau : </a:t>
            </a:r>
            <a:r>
              <a:rPr lang="fr-FR" sz="1500" dirty="0"/>
              <a:t>Des clôtures portables et des sources d'eau stratégiquement placées garantissent une gestion efficace du pâturage et réduisent l'impact environnemental</a:t>
            </a:r>
            <a:r>
              <a:rPr lang="cs" sz="1500" dirty="0"/>
              <a:t>.</a:t>
            </a:r>
            <a:endParaRPr sz="1500" dirty="0"/>
          </a:p>
          <a:p>
            <a:pPr lvl="0" indent="-322580" algn="just">
              <a:buSzPct val="100000"/>
            </a:pPr>
            <a:r>
              <a:rPr lang="fr-FR" sz="1500" b="1" dirty="0"/>
              <a:t>Intégration dans les systèmes de culture : </a:t>
            </a:r>
            <a:r>
              <a:rPr lang="fr-FR" sz="1500" dirty="0"/>
              <a:t>Le bétail peut pâturer les résidus de culture après la récolte, réduisant ainsi les déchets et enrichissant le sol en nutriments.</a:t>
            </a:r>
            <a:endParaRPr sz="1500" dirty="0"/>
          </a:p>
        </p:txBody>
      </p:sp>
      <p:pic>
        <p:nvPicPr>
          <p:cNvPr id="178" name="Google Shape;178;p28"/>
          <p:cNvPicPr preferRelativeResize="0"/>
          <p:nvPr/>
        </p:nvPicPr>
        <p:blipFill>
          <a:blip r:embed="rId3">
            <a:alphaModFix/>
          </a:blip>
          <a:stretch>
            <a:fillRect/>
          </a:stretch>
        </p:blipFill>
        <p:spPr>
          <a:xfrm>
            <a:off x="4724400" y="1438275"/>
            <a:ext cx="4267200" cy="28448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fr-FR" sz="2400" b="0" dirty="0"/>
              <a:t>Section 3 : Application dans l'agriculture régénératrice</a:t>
            </a:r>
            <a:endParaRPr sz="2450" dirty="0"/>
          </a:p>
        </p:txBody>
      </p:sp>
      <p:sp>
        <p:nvSpPr>
          <p:cNvPr id="184" name="Google Shape;184;p29"/>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92500" lnSpcReduction="20000"/>
          </a:bodyPr>
          <a:lstStyle/>
          <a:p>
            <a:pPr marL="0" indent="0">
              <a:spcBef>
                <a:spcPts val="1200"/>
              </a:spcBef>
              <a:buSzPct val="68750"/>
              <a:buNone/>
            </a:pPr>
            <a:r>
              <a:rPr lang="nl-BE" sz="1600" b="1" dirty="0" err="1"/>
              <a:t>Techniques</a:t>
            </a:r>
            <a:r>
              <a:rPr lang="nl-BE" sz="1600" b="1" dirty="0"/>
              <a:t> et </a:t>
            </a:r>
            <a:r>
              <a:rPr lang="nl-BE" sz="1600" b="1" dirty="0" err="1"/>
              <a:t>pratiques</a:t>
            </a:r>
            <a:endParaRPr lang="nl-BE" sz="1600" b="1" dirty="0"/>
          </a:p>
          <a:p>
            <a:pPr lvl="0" indent="-322580" algn="just">
              <a:spcBef>
                <a:spcPts val="1200"/>
              </a:spcBef>
              <a:buSzPct val="84210"/>
            </a:pPr>
            <a:r>
              <a:rPr lang="fr-FR" sz="1600" b="1" dirty="0"/>
              <a:t>Pâturage intensif </a:t>
            </a:r>
            <a:r>
              <a:rPr lang="fr-FR" sz="1600" dirty="0"/>
              <a:t>: Le pâturage à forte densité pendant de courtes périodes, imitant les déplacements naturels des troupeaux, favorise la récupération rapide des plantes et la régénération du sol</a:t>
            </a:r>
            <a:r>
              <a:rPr lang="fr-FR" dirty="0"/>
              <a:t>.</a:t>
            </a:r>
            <a:endParaRPr sz="1900" dirty="0"/>
          </a:p>
          <a:p>
            <a:pPr lvl="0" indent="-340201" algn="just">
              <a:buSzPct val="100000"/>
            </a:pPr>
            <a:r>
              <a:rPr lang="fr-FR" sz="1600" b="1" dirty="0"/>
              <a:t>Cultures en pâturage</a:t>
            </a:r>
            <a:r>
              <a:rPr lang="fr-FR" dirty="0"/>
              <a:t> : </a:t>
            </a:r>
            <a:r>
              <a:rPr lang="fr-FR" sz="1600" dirty="0"/>
              <a:t>Planter des cultures directement dans des pâturages permanents, ce qui permet au bétail de paître pendant les saisons creuses. Cette approche combine la production de cultures et le pâturage du bétail pour un usage continu des terres.</a:t>
            </a:r>
            <a:endParaRPr sz="1600" dirty="0"/>
          </a:p>
        </p:txBody>
      </p:sp>
      <p:pic>
        <p:nvPicPr>
          <p:cNvPr id="185" name="Google Shape;185;p29"/>
          <p:cNvPicPr preferRelativeResize="0"/>
          <p:nvPr/>
        </p:nvPicPr>
        <p:blipFill rotWithShape="1">
          <a:blip r:embed="rId3">
            <a:alphaModFix/>
          </a:blip>
          <a:srcRect/>
          <a:stretch/>
        </p:blipFill>
        <p:spPr>
          <a:xfrm>
            <a:off x="4724400" y="1438275"/>
            <a:ext cx="4267200" cy="28448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lvl="0"/>
            <a:r>
              <a:rPr lang="fr-FR" sz="2800" b="0" dirty="0"/>
              <a:t>Section 3 : Application dans l'agriculture régénératrice</a:t>
            </a:r>
            <a:endParaRPr sz="2450" dirty="0"/>
          </a:p>
        </p:txBody>
      </p:sp>
      <p:sp>
        <p:nvSpPr>
          <p:cNvPr id="191" name="Google Shape;191;p30"/>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25000" lnSpcReduction="20000"/>
          </a:bodyPr>
          <a:lstStyle/>
          <a:p>
            <a:pPr marL="0" indent="0">
              <a:spcBef>
                <a:spcPts val="1200"/>
              </a:spcBef>
              <a:buSzPct val="55357"/>
              <a:buNone/>
            </a:pPr>
            <a:r>
              <a:rPr lang="nl-BE" sz="6000" b="1" dirty="0" err="1"/>
              <a:t>Techniques</a:t>
            </a:r>
            <a:r>
              <a:rPr lang="nl-BE" sz="6000" b="1" dirty="0"/>
              <a:t> et </a:t>
            </a:r>
            <a:r>
              <a:rPr lang="nl-BE" sz="6000" b="1" dirty="0" err="1"/>
              <a:t>pratiques</a:t>
            </a:r>
            <a:endParaRPr lang="nl-BE" sz="6000" b="1" dirty="0"/>
          </a:p>
          <a:p>
            <a:pPr lvl="0" indent="-307340" algn="just">
              <a:spcBef>
                <a:spcPts val="1200"/>
              </a:spcBef>
              <a:buSzPct val="84210"/>
            </a:pPr>
            <a:r>
              <a:rPr lang="fr-FR" sz="4800" b="1" dirty="0"/>
              <a:t>Intégration de l'aquaculture </a:t>
            </a:r>
            <a:r>
              <a:rPr lang="fr-FR" sz="4800" dirty="0"/>
              <a:t>: Incorporation d'étangs à poissons dans les exploitations agricoles , où les déchets du bétail nourrissent les algues, ce qui favorise la croissance des poissons. Les étangs à poissons peuvent également fournir de l'eau pour l'irrigation.</a:t>
            </a:r>
            <a:endParaRPr sz="4800" dirty="0"/>
          </a:p>
          <a:p>
            <a:pPr lvl="0" indent="-322103" algn="just">
              <a:buSzPct val="100000"/>
            </a:pPr>
            <a:r>
              <a:rPr lang="fr-FR" sz="4800" b="1" dirty="0"/>
              <a:t>Pâturage adaptatif : </a:t>
            </a:r>
            <a:r>
              <a:rPr lang="fr-FR" sz="4800" dirty="0"/>
              <a:t>Ajuster dynamiquement les schémas de pâturage en fonction des conditions de pâturage et de la météo. Favorise la résilience face aux sécheresses ou aux fortes pluies.</a:t>
            </a:r>
            <a:endParaRPr lang="cs" sz="4800" dirty="0"/>
          </a:p>
          <a:p>
            <a:pPr lvl="0" indent="-322103" algn="just">
              <a:buSzPct val="100000"/>
            </a:pPr>
            <a:r>
              <a:rPr lang="fr-FR" sz="4800" b="1" dirty="0"/>
              <a:t>Couloirs pour la faune : </a:t>
            </a:r>
            <a:r>
              <a:rPr lang="fr-FR" sz="4800" dirty="0"/>
              <a:t>Concevoir des systèmes de pâturage intégrant des voies de circulation pour la faune locale. Améliore l'équilibre écologique et favorise la biodiversité.</a:t>
            </a:r>
            <a:endParaRPr lang="en-US" sz="4800" dirty="0"/>
          </a:p>
        </p:txBody>
      </p:sp>
      <p:pic>
        <p:nvPicPr>
          <p:cNvPr id="192" name="Google Shape;192;p30"/>
          <p:cNvPicPr preferRelativeResize="0"/>
          <p:nvPr/>
        </p:nvPicPr>
        <p:blipFill rotWithShape="1">
          <a:blip r:embed="rId3">
            <a:alphaModFix/>
          </a:blip>
          <a:srcRect/>
          <a:stretch/>
        </p:blipFill>
        <p:spPr>
          <a:xfrm>
            <a:off x="4724400" y="1438275"/>
            <a:ext cx="4267200" cy="28448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fr-FR" sz="2400" b="0" dirty="0"/>
              <a:t>Section 3 : Application dans l'agriculture régénératrice</a:t>
            </a:r>
            <a:endParaRPr sz="2450" dirty="0"/>
          </a:p>
        </p:txBody>
      </p:sp>
      <p:sp>
        <p:nvSpPr>
          <p:cNvPr id="198" name="Google Shape;198;p31"/>
          <p:cNvSpPr txBox="1">
            <a:spLocks noGrp="1"/>
          </p:cNvSpPr>
          <p:nvPr>
            <p:ph type="body" idx="1"/>
          </p:nvPr>
        </p:nvSpPr>
        <p:spPr>
          <a:xfrm>
            <a:off x="311700" y="1078135"/>
            <a:ext cx="4260300" cy="3416400"/>
          </a:xfrm>
          <a:prstGeom prst="rect">
            <a:avLst/>
          </a:prstGeom>
        </p:spPr>
        <p:txBody>
          <a:bodyPr spcFirstLastPara="1" wrap="square" lIns="91425" tIns="91425" rIns="91425" bIns="91425" anchor="t" anchorCtr="0">
            <a:noAutofit/>
          </a:bodyPr>
          <a:lstStyle/>
          <a:p>
            <a:pPr marL="0" lvl="0" indent="0" algn="just">
              <a:spcBef>
                <a:spcPts val="1200"/>
              </a:spcBef>
              <a:buSzPts val="1100"/>
              <a:buNone/>
            </a:pPr>
            <a:r>
              <a:rPr lang="fr-FR" sz="1300" b="1" dirty="0"/>
              <a:t>Avantages</a:t>
            </a:r>
            <a:r>
              <a:rPr lang="fr-FR" sz="1300" dirty="0"/>
              <a:t> </a:t>
            </a:r>
            <a:r>
              <a:rPr lang="fr-FR" sz="1300" b="1" dirty="0"/>
              <a:t>de l'intégration de l'élevage</a:t>
            </a:r>
            <a:endParaRPr sz="1300" b="1" dirty="0"/>
          </a:p>
          <a:p>
            <a:pPr lvl="0" indent="-323850" algn="just">
              <a:spcBef>
                <a:spcPts val="1200"/>
              </a:spcBef>
              <a:buSzPts val="1500"/>
            </a:pPr>
            <a:r>
              <a:rPr lang="fr-FR" sz="1300" b="1" dirty="0"/>
              <a:t>Amélioration de la santé du sol </a:t>
            </a:r>
            <a:r>
              <a:rPr lang="fr-FR" sz="1300" dirty="0"/>
              <a:t>: Le bétail apporte de la matière organique et stimule l'activité microbienne du sol</a:t>
            </a:r>
            <a:r>
              <a:rPr lang="cs" sz="1300" dirty="0"/>
              <a:t>.</a:t>
            </a:r>
            <a:endParaRPr sz="1300" dirty="0"/>
          </a:p>
          <a:p>
            <a:pPr lvl="0" indent="-323850" algn="just">
              <a:buSzPts val="1500"/>
            </a:pPr>
            <a:r>
              <a:rPr lang="fr-FR" sz="1300" b="1" dirty="0"/>
              <a:t>Biodiversité accrue : </a:t>
            </a:r>
            <a:r>
              <a:rPr lang="fr-FR" sz="1300" dirty="0"/>
              <a:t>L'intégration favorise la diversité des espèces végétales et animales</a:t>
            </a:r>
            <a:r>
              <a:rPr lang="cs" sz="1300" dirty="0"/>
              <a:t>.</a:t>
            </a:r>
            <a:endParaRPr sz="1300" dirty="0"/>
          </a:p>
          <a:p>
            <a:pPr lvl="0" indent="-323850" algn="just">
              <a:buSzPts val="1500"/>
            </a:pPr>
            <a:r>
              <a:rPr lang="fr-FR" sz="1300" b="1" dirty="0"/>
              <a:t>Résilience économique </a:t>
            </a:r>
            <a:r>
              <a:rPr lang="fr-FR" sz="1300" dirty="0"/>
              <a:t>: des systèmes diversifiés réduisent les risques financiers en offrant plusieurs sources de revenus</a:t>
            </a:r>
            <a:r>
              <a:rPr lang="cs" sz="1300" dirty="0"/>
              <a:t>.</a:t>
            </a:r>
            <a:endParaRPr sz="1300" dirty="0"/>
          </a:p>
          <a:p>
            <a:pPr lvl="0" indent="-323850" algn="just">
              <a:buSzPts val="1500"/>
            </a:pPr>
            <a:r>
              <a:rPr lang="fr-FR" sz="1300" b="1" dirty="0"/>
              <a:t>Dépendance réduite aux intrants synthétiques : </a:t>
            </a:r>
            <a:r>
              <a:rPr lang="fr-FR" sz="1300" dirty="0"/>
              <a:t>le cycle naturel des nutriments réduit le besoin d'engrais et de pesticides chimiques.</a:t>
            </a:r>
            <a:endParaRPr sz="1300" dirty="0"/>
          </a:p>
        </p:txBody>
      </p:sp>
      <p:pic>
        <p:nvPicPr>
          <p:cNvPr id="199" name="Google Shape;199;p31"/>
          <p:cNvPicPr preferRelativeResize="0"/>
          <p:nvPr/>
        </p:nvPicPr>
        <p:blipFill>
          <a:blip r:embed="rId3">
            <a:alphaModFix/>
          </a:blip>
          <a:stretch>
            <a:fillRect/>
          </a:stretch>
        </p:blipFill>
        <p:spPr>
          <a:xfrm>
            <a:off x="4710400" y="1438275"/>
            <a:ext cx="4267200" cy="28448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lvl="0"/>
            <a:r>
              <a:rPr lang="fr-FR" sz="2800" b="0" dirty="0"/>
              <a:t>Section 3 : Application dans l'agriculture régénératrice</a:t>
            </a:r>
            <a:endParaRPr sz="2450" dirty="0"/>
          </a:p>
        </p:txBody>
      </p:sp>
      <p:sp>
        <p:nvSpPr>
          <p:cNvPr id="205" name="Google Shape;205;p32"/>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85000" lnSpcReduction="20000"/>
          </a:bodyPr>
          <a:lstStyle/>
          <a:p>
            <a:pPr marL="0" lvl="0" indent="0" algn="just">
              <a:spcBef>
                <a:spcPts val="1200"/>
              </a:spcBef>
              <a:buSzPct val="57894"/>
              <a:buNone/>
            </a:pPr>
            <a:r>
              <a:rPr lang="fr-FR" sz="1900" b="1" dirty="0"/>
              <a:t>Avantages de l'intégration de l'élevage</a:t>
            </a:r>
            <a:endParaRPr lang="nl-BE" sz="1900" b="1" dirty="0"/>
          </a:p>
          <a:p>
            <a:pPr lvl="0" indent="-302418" algn="just">
              <a:spcBef>
                <a:spcPts val="1200"/>
              </a:spcBef>
              <a:buSzPct val="68181"/>
            </a:pPr>
            <a:r>
              <a:rPr lang="fr-FR" b="1" dirty="0"/>
              <a:t>Résilience climatique </a:t>
            </a:r>
            <a:r>
              <a:rPr lang="fr-FR" dirty="0"/>
              <a:t>: Les systèmes intégrés sont mieux préparés à s'adapter aux évolutions des régimes météorologiques</a:t>
            </a:r>
            <a:r>
              <a:rPr lang="cs" sz="2200" dirty="0"/>
              <a:t>.</a:t>
            </a:r>
            <a:endParaRPr sz="2200" dirty="0"/>
          </a:p>
          <a:p>
            <a:pPr lvl="0" indent="-302418" algn="just">
              <a:buSzPct val="68181"/>
            </a:pPr>
            <a:r>
              <a:rPr lang="fr-FR" b="1" dirty="0"/>
              <a:t>Réduction des déchets </a:t>
            </a:r>
            <a:r>
              <a:rPr lang="fr-FR" dirty="0"/>
              <a:t>: Le bétail utilise les résidus de culture et les mauvaises herbes, transformant des déchets potentiels en ressources précieuses</a:t>
            </a:r>
            <a:r>
              <a:rPr lang="cs" sz="2200" dirty="0"/>
              <a:t>.</a:t>
            </a:r>
            <a:endParaRPr sz="2200" dirty="0"/>
          </a:p>
          <a:p>
            <a:pPr lvl="0" indent="-302418" algn="just">
              <a:buSzPct val="68181"/>
            </a:pPr>
            <a:r>
              <a:rPr lang="fr-FR" b="1" dirty="0"/>
              <a:t>Bien-être animal : </a:t>
            </a:r>
            <a:r>
              <a:rPr lang="fr-FR" dirty="0"/>
              <a:t>Des paysages variés offrent de meilleures conditions de vie et une alimentation variée au bétail</a:t>
            </a:r>
            <a:r>
              <a:rPr lang="cs" sz="2200" dirty="0"/>
              <a:t>.</a:t>
            </a:r>
            <a:endParaRPr sz="2200" dirty="0"/>
          </a:p>
        </p:txBody>
      </p:sp>
      <p:pic>
        <p:nvPicPr>
          <p:cNvPr id="206" name="Google Shape;206;p32"/>
          <p:cNvPicPr preferRelativeResize="0"/>
          <p:nvPr/>
        </p:nvPicPr>
        <p:blipFill rotWithShape="1">
          <a:blip r:embed="rId3">
            <a:alphaModFix/>
          </a:blip>
          <a:srcRect l="4881" r="4881"/>
          <a:stretch/>
        </p:blipFill>
        <p:spPr>
          <a:xfrm>
            <a:off x="4710400" y="1438275"/>
            <a:ext cx="4267200" cy="28448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fr-FR" sz="2400" b="0" dirty="0"/>
              <a:t>Section 3 : Application dans l'agriculture régénératrice</a:t>
            </a:r>
            <a:endParaRPr sz="2450" dirty="0"/>
          </a:p>
        </p:txBody>
      </p:sp>
      <p:sp>
        <p:nvSpPr>
          <p:cNvPr id="212" name="Google Shape;212;p33"/>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70000" lnSpcReduction="20000"/>
          </a:bodyPr>
          <a:lstStyle/>
          <a:p>
            <a:pPr marL="0" indent="0" algn="just">
              <a:spcBef>
                <a:spcPts val="1200"/>
              </a:spcBef>
              <a:buSzPct val="52380"/>
              <a:buNone/>
            </a:pPr>
            <a:r>
              <a:rPr lang="fr-FR" sz="2400" b="1" dirty="0"/>
              <a:t>Avantages de l'intégration de l'élevage</a:t>
            </a:r>
            <a:endParaRPr lang="nl-BE" sz="2400" b="1" dirty="0"/>
          </a:p>
          <a:p>
            <a:pPr lvl="0" indent="-295275" algn="just">
              <a:spcBef>
                <a:spcPts val="1200"/>
              </a:spcBef>
              <a:buSzPct val="68181"/>
            </a:pPr>
            <a:r>
              <a:rPr lang="fr-FR" b="1" dirty="0"/>
              <a:t>Engagement communautaire : </a:t>
            </a:r>
            <a:r>
              <a:rPr lang="fr-FR" dirty="0"/>
              <a:t>Les systèmes mixtes favorisent souvent la collaboration et le partage de connaissances entre les agriculteurs.</a:t>
            </a:r>
            <a:r>
              <a:rPr lang="cs" sz="2200" dirty="0"/>
              <a:t>.</a:t>
            </a:r>
            <a:endParaRPr sz="2200" dirty="0"/>
          </a:p>
          <a:p>
            <a:pPr lvl="0" indent="-295275" algn="just">
              <a:buSzPct val="68181"/>
            </a:pPr>
            <a:r>
              <a:rPr lang="fr-FR" b="1" dirty="0"/>
              <a:t>Sécurité alimentaire </a:t>
            </a:r>
            <a:r>
              <a:rPr lang="fr-FR" dirty="0"/>
              <a:t>: L'intégration de l'élevage garantit un approvisionnement alimentaire fiable grâce à une diversité de produits</a:t>
            </a:r>
            <a:r>
              <a:rPr lang="cs" sz="2200" dirty="0"/>
              <a:t>.</a:t>
            </a:r>
            <a:endParaRPr sz="2200" dirty="0"/>
          </a:p>
          <a:p>
            <a:pPr lvl="0" indent="-295275" algn="just">
              <a:buSzPct val="68181"/>
            </a:pPr>
            <a:r>
              <a:rPr lang="fr-FR" b="1" dirty="0"/>
              <a:t>Réhabilitation des terres marginales :</a:t>
            </a:r>
            <a:r>
              <a:rPr lang="fr-FR" dirty="0"/>
              <a:t> Le bétail peut restaurer les terres dégradées en améliorant la structure et la fertilité du sol</a:t>
            </a:r>
            <a:r>
              <a:rPr lang="cs" sz="2200" dirty="0"/>
              <a:t>.</a:t>
            </a:r>
            <a:endParaRPr sz="2200" dirty="0"/>
          </a:p>
          <a:p>
            <a:pPr lvl="0" indent="-295275" algn="just">
              <a:buSzPct val="68181"/>
            </a:pPr>
            <a:r>
              <a:rPr lang="fr-FR" sz="1900" b="1" dirty="0"/>
              <a:t>Produits plus sains :</a:t>
            </a:r>
            <a:r>
              <a:rPr lang="fr-FR" dirty="0"/>
              <a:t> Le bétail élevé sur des pâturages diversifiés produit souvent de la viande et des produits laitiers de meilleure qualité</a:t>
            </a:r>
            <a:r>
              <a:rPr lang="cs" sz="2200" dirty="0"/>
              <a:t>.</a:t>
            </a:r>
            <a:endParaRPr sz="2200" dirty="0"/>
          </a:p>
        </p:txBody>
      </p:sp>
      <p:pic>
        <p:nvPicPr>
          <p:cNvPr id="213" name="Google Shape;213;p33"/>
          <p:cNvPicPr preferRelativeResize="0"/>
          <p:nvPr/>
        </p:nvPicPr>
        <p:blipFill rotWithShape="1">
          <a:blip r:embed="rId3">
            <a:alphaModFix/>
          </a:blip>
          <a:srcRect/>
          <a:stretch/>
        </p:blipFill>
        <p:spPr>
          <a:xfrm>
            <a:off x="4710400" y="1438275"/>
            <a:ext cx="4267200" cy="28448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lvl="0"/>
            <a:r>
              <a:rPr lang="fr-FR" sz="2800" b="0" dirty="0"/>
              <a:t>Section 3 : Application dans l'agriculture régénératrice</a:t>
            </a:r>
            <a:endParaRPr sz="2450" dirty="0"/>
          </a:p>
        </p:txBody>
      </p:sp>
      <p:sp>
        <p:nvSpPr>
          <p:cNvPr id="219" name="Google Shape;219;p34"/>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fontScale="25000" lnSpcReduction="20000"/>
          </a:bodyPr>
          <a:lstStyle/>
          <a:p>
            <a:pPr marL="0" lvl="0" indent="0" algn="just">
              <a:spcBef>
                <a:spcPts val="1200"/>
              </a:spcBef>
              <a:buSzPct val="52380"/>
              <a:buNone/>
            </a:pPr>
            <a:r>
              <a:rPr lang="fr-FR" sz="4400" b="1" dirty="0"/>
              <a:t>Défis de l'intégration de l'élevage</a:t>
            </a:r>
            <a:endParaRPr sz="4400" b="1" dirty="0"/>
          </a:p>
          <a:p>
            <a:pPr lvl="0" indent="-280987" algn="just">
              <a:spcBef>
                <a:spcPts val="1200"/>
              </a:spcBef>
              <a:buSzPct val="68181"/>
            </a:pPr>
            <a:r>
              <a:rPr lang="nl-BE" sz="4400" b="1" dirty="0" err="1"/>
              <a:t>Coûts</a:t>
            </a:r>
            <a:r>
              <a:rPr lang="nl-BE" sz="4400" b="1" dirty="0"/>
              <a:t> </a:t>
            </a:r>
            <a:r>
              <a:rPr lang="nl-BE" sz="4400" b="1" dirty="0" err="1"/>
              <a:t>d'infrastructure</a:t>
            </a:r>
            <a:r>
              <a:rPr lang="nl-BE" sz="4400" b="1" dirty="0"/>
              <a:t> </a:t>
            </a:r>
            <a:r>
              <a:rPr lang="nl-BE" sz="4400" dirty="0"/>
              <a:t>:</a:t>
            </a:r>
            <a:r>
              <a:rPr lang="cs" sz="4400" b="1" dirty="0"/>
              <a:t>:</a:t>
            </a:r>
            <a:endParaRPr sz="4400" dirty="0"/>
          </a:p>
          <a:p>
            <a:pPr lvl="1" indent="-280987" algn="just">
              <a:buSzPct val="68181"/>
            </a:pPr>
            <a:r>
              <a:rPr lang="fr-FR" sz="4400" dirty="0"/>
              <a:t>L'installation initiale, comme les clôtures, les systèmes d'eau et les abris, peut être coûteuse</a:t>
            </a:r>
            <a:r>
              <a:rPr lang="cs" sz="4400" dirty="0"/>
              <a:t>.</a:t>
            </a:r>
            <a:endParaRPr sz="4400" dirty="0"/>
          </a:p>
          <a:p>
            <a:pPr lvl="1" indent="-280987" algn="just">
              <a:buSzPct val="68181"/>
            </a:pPr>
            <a:r>
              <a:rPr lang="fr-FR" sz="4400" dirty="0"/>
              <a:t>Nécessite une planification financière minutieuse et une allocation des ressources</a:t>
            </a:r>
            <a:r>
              <a:rPr lang="cs" sz="4400" dirty="0"/>
              <a:t>.</a:t>
            </a:r>
            <a:endParaRPr sz="4400" dirty="0"/>
          </a:p>
          <a:p>
            <a:pPr lvl="0" indent="-280987" algn="just">
              <a:buSzPct val="68181"/>
            </a:pPr>
            <a:r>
              <a:rPr lang="nl-BE" sz="4400" b="1" dirty="0" err="1"/>
              <a:t>Connaissance</a:t>
            </a:r>
            <a:r>
              <a:rPr lang="nl-BE" sz="4400" b="1" dirty="0"/>
              <a:t> et </a:t>
            </a:r>
            <a:r>
              <a:rPr lang="nl-BE" sz="4400" b="1" dirty="0" err="1"/>
              <a:t>formation</a:t>
            </a:r>
            <a:r>
              <a:rPr lang="nl-BE" sz="4400" b="1" dirty="0"/>
              <a:t> </a:t>
            </a:r>
            <a:r>
              <a:rPr lang="cs" sz="4400" b="1" dirty="0"/>
              <a:t>:</a:t>
            </a:r>
            <a:endParaRPr sz="4400" b="1" dirty="0"/>
          </a:p>
          <a:p>
            <a:pPr lvl="1" indent="-305435" algn="just">
              <a:buSzPct val="100000"/>
            </a:pPr>
            <a:r>
              <a:rPr lang="fr-FR" sz="4400" dirty="0"/>
              <a:t>Les agriculteurs peuvent manquer d'expertise en gestion des systèmes intégrés.</a:t>
            </a:r>
            <a:endParaRPr sz="4400" dirty="0"/>
          </a:p>
          <a:p>
            <a:pPr lvl="1" indent="-305435" algn="just">
              <a:buSzPct val="100000"/>
            </a:pPr>
            <a:r>
              <a:rPr lang="fr-FR" sz="4400" dirty="0"/>
              <a:t>Les programmes de formation et les services de vulgarisation sont essentiels</a:t>
            </a:r>
            <a:r>
              <a:rPr lang="cs" sz="4400" dirty="0"/>
              <a:t>.</a:t>
            </a:r>
            <a:endParaRPr sz="4400" dirty="0"/>
          </a:p>
          <a:p>
            <a:pPr lvl="0" indent="-280987" algn="just">
              <a:buSzPct val="68181"/>
            </a:pPr>
            <a:r>
              <a:rPr lang="nl-BE" sz="4400" b="1" dirty="0" err="1"/>
              <a:t>Disponibilité</a:t>
            </a:r>
            <a:r>
              <a:rPr lang="nl-BE" sz="4400" b="1" dirty="0"/>
              <a:t> des </a:t>
            </a:r>
            <a:r>
              <a:rPr lang="nl-BE" sz="4400" b="1" dirty="0" err="1"/>
              <a:t>terres</a:t>
            </a:r>
            <a:r>
              <a:rPr lang="nl-BE" sz="4400" b="1" dirty="0"/>
              <a:t> </a:t>
            </a:r>
            <a:r>
              <a:rPr lang="cs" sz="4400" b="1" dirty="0"/>
              <a:t>:</a:t>
            </a:r>
            <a:endParaRPr sz="4400" b="1" dirty="0"/>
          </a:p>
          <a:p>
            <a:pPr lvl="1" indent="-280987" algn="just">
              <a:buSzPct val="68181"/>
            </a:pPr>
            <a:r>
              <a:rPr lang="fr-FR" sz="4400" dirty="0"/>
              <a:t>La disponibilité limitée de terres peut contraindre le pâturage tournant ou l'intégration de plusieurs espèces.</a:t>
            </a:r>
            <a:r>
              <a:rPr lang="cs" sz="4400" dirty="0"/>
              <a:t>.</a:t>
            </a:r>
            <a:endParaRPr sz="4400" dirty="0"/>
          </a:p>
          <a:p>
            <a:pPr lvl="1" indent="-280987" algn="just">
              <a:buSzPct val="68181"/>
            </a:pPr>
            <a:r>
              <a:rPr lang="fr-FR" sz="4400" dirty="0"/>
              <a:t>Des solutions innovantes comme la </a:t>
            </a:r>
            <a:r>
              <a:rPr lang="fr-FR" sz="4400" dirty="0" err="1"/>
              <a:t>sylvopasture</a:t>
            </a:r>
            <a:r>
              <a:rPr lang="fr-FR" sz="4400" dirty="0"/>
              <a:t> peuvent maximiser l'utilisation des terres</a:t>
            </a:r>
            <a:r>
              <a:rPr lang="cs" sz="2200" dirty="0"/>
              <a:t>.</a:t>
            </a:r>
            <a:endParaRPr sz="2200" dirty="0"/>
          </a:p>
        </p:txBody>
      </p:sp>
      <p:pic>
        <p:nvPicPr>
          <p:cNvPr id="220" name="Google Shape;220;p34"/>
          <p:cNvPicPr preferRelativeResize="0"/>
          <p:nvPr/>
        </p:nvPicPr>
        <p:blipFill rotWithShape="1">
          <a:blip r:embed="rId3">
            <a:alphaModFix/>
          </a:blip>
          <a:srcRect t="5587" b="5587"/>
          <a:stretch/>
        </p:blipFill>
        <p:spPr>
          <a:xfrm>
            <a:off x="4710400" y="1438275"/>
            <a:ext cx="4267200" cy="284480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fr-FR" sz="2400" b="0" dirty="0"/>
              <a:t>Section 3 : Application dans l'agriculture régénératrice</a:t>
            </a:r>
            <a:endParaRPr sz="2450" dirty="0"/>
          </a:p>
        </p:txBody>
      </p:sp>
      <p:sp>
        <p:nvSpPr>
          <p:cNvPr id="226" name="Google Shape;226;p35"/>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a:bodyPr>
          <a:lstStyle/>
          <a:p>
            <a:pPr marL="0" indent="0">
              <a:spcBef>
                <a:spcPts val="1200"/>
              </a:spcBef>
              <a:buSzPct val="52380"/>
              <a:buNone/>
            </a:pPr>
            <a:r>
              <a:rPr lang="fr-FR" sz="1100" b="1" dirty="0"/>
              <a:t>Défis de l'intégration de l'élevage</a:t>
            </a:r>
            <a:endParaRPr sz="1100" b="1" dirty="0"/>
          </a:p>
          <a:p>
            <a:pPr lvl="0" indent="-288131">
              <a:spcBef>
                <a:spcPts val="1200"/>
              </a:spcBef>
              <a:buSzPct val="68181"/>
            </a:pPr>
            <a:r>
              <a:rPr lang="nl-BE" sz="1100" b="1" dirty="0" err="1"/>
              <a:t>Accès</a:t>
            </a:r>
            <a:r>
              <a:rPr lang="nl-BE" sz="1100" b="1" dirty="0"/>
              <a:t> au marché </a:t>
            </a:r>
            <a:r>
              <a:rPr lang="cs" sz="1100" b="1" dirty="0"/>
              <a:t>:</a:t>
            </a:r>
            <a:endParaRPr sz="1100" b="1" dirty="0"/>
          </a:p>
          <a:p>
            <a:pPr lvl="1" indent="-288131">
              <a:buSzPct val="68181"/>
            </a:pPr>
            <a:r>
              <a:rPr lang="fr-FR" sz="1100" dirty="0"/>
              <a:t>Demande limitée pour des produits diversifiés dans certaines régions</a:t>
            </a:r>
            <a:r>
              <a:rPr lang="en-US" sz="1100" dirty="0"/>
              <a:t>.</a:t>
            </a:r>
          </a:p>
          <a:p>
            <a:pPr lvl="1" indent="-288131">
              <a:buSzPct val="68181"/>
            </a:pPr>
            <a:r>
              <a:rPr lang="fr-FR" sz="1100" dirty="0"/>
              <a:t>Nécessite la collaboration des agriculteurs pour créer des chaînes d'approvisionnement locales</a:t>
            </a:r>
            <a:r>
              <a:rPr lang="en-US" sz="1100" dirty="0"/>
              <a:t>.</a:t>
            </a:r>
          </a:p>
          <a:p>
            <a:pPr lvl="0" indent="-288131">
              <a:buSzPct val="68181"/>
            </a:pPr>
            <a:r>
              <a:rPr lang="nl-BE" sz="1100" b="1" dirty="0" err="1"/>
              <a:t>Contraintes</a:t>
            </a:r>
            <a:r>
              <a:rPr lang="nl-BE" sz="1100" b="1" dirty="0"/>
              <a:t> </a:t>
            </a:r>
            <a:r>
              <a:rPr lang="nl-BE" sz="1100" b="1" dirty="0" err="1"/>
              <a:t>environnementales</a:t>
            </a:r>
            <a:r>
              <a:rPr lang="nl-BE" sz="1100" b="1" dirty="0"/>
              <a:t> </a:t>
            </a:r>
            <a:r>
              <a:rPr lang="cs" sz="1100" b="1" dirty="0"/>
              <a:t>:</a:t>
            </a:r>
            <a:endParaRPr sz="1100" b="1" dirty="0"/>
          </a:p>
          <a:p>
            <a:pPr lvl="1" indent="-288131">
              <a:buSzPct val="68181"/>
            </a:pPr>
            <a:r>
              <a:rPr lang="fr-FR" sz="1100" dirty="0"/>
              <a:t>Les conditions météorologiques défavorables peuvent perturber les horaires de pâturage</a:t>
            </a:r>
            <a:r>
              <a:rPr lang="cs" sz="1100" dirty="0"/>
              <a:t>.</a:t>
            </a:r>
            <a:endParaRPr sz="1100" dirty="0"/>
          </a:p>
          <a:p>
            <a:pPr lvl="1" indent="-288131">
              <a:buSzPct val="68181"/>
            </a:pPr>
            <a:r>
              <a:rPr lang="fr-FR" sz="1100" dirty="0"/>
              <a:t>La gestion adaptative est nécessaire pour atténuer les risques</a:t>
            </a:r>
            <a:r>
              <a:rPr lang="cs" sz="1100" dirty="0"/>
              <a:t>.</a:t>
            </a:r>
            <a:endParaRPr sz="1100" dirty="0"/>
          </a:p>
          <a:p>
            <a:pPr lvl="0" indent="-288131">
              <a:buSzPct val="68181"/>
            </a:pPr>
            <a:r>
              <a:rPr lang="nl-BE" sz="1100" b="1" dirty="0"/>
              <a:t>Santé animale </a:t>
            </a:r>
            <a:r>
              <a:rPr lang="cs" sz="1100" b="1" dirty="0"/>
              <a:t>:</a:t>
            </a:r>
            <a:endParaRPr sz="1100" b="1" dirty="0"/>
          </a:p>
          <a:p>
            <a:pPr lvl="1" indent="-288131">
              <a:buSzPct val="68181"/>
            </a:pPr>
            <a:r>
              <a:rPr lang="fr-FR" sz="1100" dirty="0"/>
              <a:t>Les espèces mixtes nécessitent une surveillance attentive des maladies et des parasites</a:t>
            </a:r>
            <a:r>
              <a:rPr lang="cs" sz="1100" dirty="0"/>
              <a:t>.</a:t>
            </a:r>
            <a:endParaRPr sz="1100" dirty="0"/>
          </a:p>
          <a:p>
            <a:pPr lvl="1" indent="-288131">
              <a:buSzPct val="68181"/>
            </a:pPr>
            <a:r>
              <a:rPr lang="fr-FR" sz="1100" dirty="0"/>
              <a:t>Des soins vétérinaires efficaces sont cruciaux</a:t>
            </a:r>
            <a:r>
              <a:rPr lang="cs" sz="1100" dirty="0"/>
              <a:t>.</a:t>
            </a:r>
            <a:endParaRPr sz="1100" dirty="0"/>
          </a:p>
        </p:txBody>
      </p:sp>
      <p:pic>
        <p:nvPicPr>
          <p:cNvPr id="227" name="Google Shape;227;p35"/>
          <p:cNvPicPr preferRelativeResize="0"/>
          <p:nvPr/>
        </p:nvPicPr>
        <p:blipFill rotWithShape="1">
          <a:blip r:embed="rId3">
            <a:alphaModFix/>
          </a:blip>
          <a:srcRect/>
          <a:stretch/>
        </p:blipFill>
        <p:spPr>
          <a:xfrm>
            <a:off x="4710400" y="1438275"/>
            <a:ext cx="4267200" cy="28448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lvl="0"/>
            <a:r>
              <a:rPr lang="fr-FR" sz="2800" b="0" dirty="0"/>
              <a:t>Section 3 : Application dans l'agriculture régénératrice</a:t>
            </a:r>
            <a:endParaRPr sz="2450" dirty="0"/>
          </a:p>
        </p:txBody>
      </p:sp>
      <p:sp>
        <p:nvSpPr>
          <p:cNvPr id="233" name="Google Shape;233;p36"/>
          <p:cNvSpPr txBox="1">
            <a:spLocks noGrp="1"/>
          </p:cNvSpPr>
          <p:nvPr>
            <p:ph type="body" idx="1"/>
          </p:nvPr>
        </p:nvSpPr>
        <p:spPr>
          <a:xfrm>
            <a:off x="311700" y="1152475"/>
            <a:ext cx="4260300" cy="3546000"/>
          </a:xfrm>
          <a:prstGeom prst="rect">
            <a:avLst/>
          </a:prstGeom>
        </p:spPr>
        <p:txBody>
          <a:bodyPr spcFirstLastPara="1" wrap="square" lIns="91425" tIns="91425" rIns="91425" bIns="91425" anchor="t" anchorCtr="0">
            <a:noAutofit/>
          </a:bodyPr>
          <a:lstStyle/>
          <a:p>
            <a:pPr marL="0" indent="0">
              <a:spcBef>
                <a:spcPts val="1200"/>
              </a:spcBef>
              <a:buSzPct val="52380"/>
              <a:buNone/>
            </a:pPr>
            <a:r>
              <a:rPr lang="fr-FR" sz="1100" b="1" dirty="0"/>
              <a:t>Défis de l'intégration de l'élevage</a:t>
            </a:r>
          </a:p>
          <a:p>
            <a:pPr lvl="0" indent="-280987">
              <a:spcBef>
                <a:spcPts val="1200"/>
              </a:spcBef>
              <a:buSzPct val="68181"/>
            </a:pPr>
            <a:r>
              <a:rPr lang="nl-BE" sz="1100" b="1" dirty="0" err="1"/>
              <a:t>Politiques</a:t>
            </a:r>
            <a:r>
              <a:rPr lang="nl-BE" sz="1100" b="1" dirty="0"/>
              <a:t> et </a:t>
            </a:r>
            <a:r>
              <a:rPr lang="nl-BE" sz="1100" b="1" dirty="0" err="1"/>
              <a:t>réglementations</a:t>
            </a:r>
            <a:r>
              <a:rPr lang="nl-BE" sz="1100" b="1" dirty="0"/>
              <a:t> </a:t>
            </a:r>
            <a:r>
              <a:rPr lang="cs" sz="1100" b="1" dirty="0"/>
              <a:t>:</a:t>
            </a:r>
            <a:endParaRPr sz="1100" b="1" dirty="0"/>
          </a:p>
          <a:p>
            <a:pPr lvl="1" indent="-280987">
              <a:buSzPct val="68181"/>
            </a:pPr>
            <a:r>
              <a:rPr lang="fr-FR" sz="1100" dirty="0"/>
              <a:t>Les politiques peuvent ne pas soutenir les systèmes à petite échelle ou intégrés</a:t>
            </a:r>
            <a:r>
              <a:rPr lang="cs" sz="1100" dirty="0"/>
              <a:t>.</a:t>
            </a:r>
            <a:endParaRPr sz="1100" dirty="0"/>
          </a:p>
          <a:p>
            <a:pPr lvl="1" indent="-280987">
              <a:buSzPct val="68181"/>
            </a:pPr>
            <a:r>
              <a:rPr lang="fr-FR" sz="1100" dirty="0"/>
              <a:t>La sensibilisation et l'engagement politique sont nécessaires</a:t>
            </a:r>
            <a:r>
              <a:rPr lang="cs" sz="1100" dirty="0"/>
              <a:t>.</a:t>
            </a:r>
            <a:endParaRPr sz="1100" dirty="0"/>
          </a:p>
          <a:p>
            <a:pPr lvl="0" indent="-280987">
              <a:buSzPct val="68181"/>
            </a:pPr>
            <a:r>
              <a:rPr lang="nl-BE" sz="1100" b="1" dirty="0" err="1"/>
              <a:t>Intensité</a:t>
            </a:r>
            <a:r>
              <a:rPr lang="nl-BE" sz="1100" b="1" dirty="0"/>
              <a:t> du </a:t>
            </a:r>
            <a:r>
              <a:rPr lang="nl-BE" sz="1100" b="1" dirty="0" err="1"/>
              <a:t>travail</a:t>
            </a:r>
            <a:r>
              <a:rPr lang="nl-BE" sz="1100" b="1" dirty="0"/>
              <a:t> </a:t>
            </a:r>
            <a:r>
              <a:rPr lang="cs" sz="1100" b="1" dirty="0"/>
              <a:t>:</a:t>
            </a:r>
            <a:endParaRPr sz="1100" b="1" dirty="0"/>
          </a:p>
          <a:p>
            <a:pPr lvl="1" indent="-280987">
              <a:buSzPct val="68181"/>
            </a:pPr>
            <a:r>
              <a:rPr lang="fr-FR" sz="1100" dirty="0"/>
              <a:t>La gestion des systèmes intégrés demande beaucoup de travail</a:t>
            </a:r>
            <a:r>
              <a:rPr lang="cs" sz="1100" dirty="0"/>
              <a:t>.</a:t>
            </a:r>
            <a:endParaRPr sz="1100" dirty="0"/>
          </a:p>
          <a:p>
            <a:pPr lvl="1" indent="-280987">
              <a:buSzPct val="68181"/>
            </a:pPr>
            <a:r>
              <a:rPr lang="fr-FR" sz="1100" dirty="0"/>
              <a:t>La technologie et l'agriculture coopérative peuvent contribuer à réduire les charges de travail.</a:t>
            </a:r>
            <a:endParaRPr sz="1100" dirty="0"/>
          </a:p>
          <a:p>
            <a:pPr lvl="0" indent="-280987">
              <a:buSzPct val="68181"/>
            </a:pPr>
            <a:r>
              <a:rPr lang="nl-BE" sz="1100" b="1" dirty="0"/>
              <a:t>Période de </a:t>
            </a:r>
            <a:r>
              <a:rPr lang="nl-BE" sz="1100" b="1" dirty="0" err="1"/>
              <a:t>transition</a:t>
            </a:r>
            <a:r>
              <a:rPr lang="nl-BE" sz="1100" b="1" dirty="0"/>
              <a:t> </a:t>
            </a:r>
            <a:r>
              <a:rPr lang="cs" sz="1100" b="1" dirty="0"/>
              <a:t>:</a:t>
            </a:r>
            <a:endParaRPr sz="1100" b="1" dirty="0"/>
          </a:p>
          <a:p>
            <a:pPr lvl="1" indent="-280987">
              <a:buSzPct val="68181"/>
            </a:pPr>
            <a:r>
              <a:rPr lang="fr-FR" sz="1100" dirty="0"/>
              <a:t>Passer à des systèmes intégrés peut prendre du temps avant que les avantages ne se manifestent</a:t>
            </a:r>
            <a:r>
              <a:rPr lang="cs" sz="1100" dirty="0"/>
              <a:t>.</a:t>
            </a:r>
            <a:endParaRPr sz="1100" dirty="0"/>
          </a:p>
          <a:p>
            <a:pPr lvl="1" indent="-280987">
              <a:buSzPct val="68181"/>
            </a:pPr>
            <a:r>
              <a:rPr lang="fr-FR" sz="1100" dirty="0"/>
              <a:t>La patience et la persévérance sont nécessaires pendant cette phase</a:t>
            </a:r>
            <a:r>
              <a:rPr lang="cs" sz="1100" dirty="0"/>
              <a:t>.</a:t>
            </a:r>
            <a:endParaRPr sz="1100" dirty="0"/>
          </a:p>
        </p:txBody>
      </p:sp>
      <p:pic>
        <p:nvPicPr>
          <p:cNvPr id="234" name="Google Shape;234;p36"/>
          <p:cNvPicPr preferRelativeResize="0"/>
          <p:nvPr/>
        </p:nvPicPr>
        <p:blipFill rotWithShape="1">
          <a:blip r:embed="rId3">
            <a:alphaModFix/>
          </a:blip>
          <a:srcRect/>
          <a:stretch/>
        </p:blipFill>
        <p:spPr>
          <a:xfrm>
            <a:off x="4710400" y="1438275"/>
            <a:ext cx="4267200" cy="28448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3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fr-FR" b="0" dirty="0"/>
              <a:t>Section 4 : Compétences clés pour les formateurs VET</a:t>
            </a:r>
            <a:endParaRPr dirty="0"/>
          </a:p>
        </p:txBody>
      </p:sp>
      <p:sp>
        <p:nvSpPr>
          <p:cNvPr id="240" name="Google Shape;240;p3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20000"/>
          </a:bodyPr>
          <a:lstStyle/>
          <a:p>
            <a:pPr marL="0" lvl="0" indent="0" algn="just">
              <a:spcBef>
                <a:spcPts val="1200"/>
              </a:spcBef>
              <a:buSzPts val="1100"/>
              <a:buNone/>
            </a:pPr>
            <a:r>
              <a:rPr lang="fr-FR" sz="1500" b="1" dirty="0"/>
              <a:t>Développer des compétences dans l'intégration du bétail</a:t>
            </a:r>
            <a:endParaRPr sz="1500" b="1" dirty="0"/>
          </a:p>
          <a:p>
            <a:pPr marL="0" lvl="0" indent="0" algn="just">
              <a:spcBef>
                <a:spcPts val="1200"/>
              </a:spcBef>
              <a:buSzPts val="1100"/>
              <a:buNone/>
            </a:pPr>
            <a:r>
              <a:rPr lang="fr-FR" dirty="0"/>
              <a:t>Les formateurs en formation et éducation professionnelle (VET) jouent un rôle crucial en dotant les apprenants des connaissances et compétences nécessaires à la mise en œuvre efficace de l'intégration de l'élevage. Les formateurs devraient développer les compétences suivantes </a:t>
            </a:r>
            <a:r>
              <a:rPr lang="cs" sz="1508" dirty="0"/>
              <a:t>:</a:t>
            </a:r>
            <a:endParaRPr sz="1508" dirty="0"/>
          </a:p>
          <a:p>
            <a:pPr lvl="0" indent="-324365" algn="just">
              <a:spcBef>
                <a:spcPts val="1200"/>
              </a:spcBef>
              <a:buSzPts val="1508"/>
            </a:pPr>
            <a:r>
              <a:rPr lang="nl-BE" sz="1500" b="1" dirty="0" err="1"/>
              <a:t>Connaissance</a:t>
            </a:r>
            <a:r>
              <a:rPr lang="nl-BE" sz="1500" b="1" dirty="0"/>
              <a:t> des principes </a:t>
            </a:r>
            <a:r>
              <a:rPr lang="nl-BE" sz="1500" b="1" dirty="0" err="1"/>
              <a:t>régénératifs</a:t>
            </a:r>
            <a:r>
              <a:rPr lang="nl-BE" sz="1500" b="1" dirty="0"/>
              <a:t> </a:t>
            </a:r>
            <a:r>
              <a:rPr lang="cs" sz="1508" dirty="0"/>
              <a:t>:</a:t>
            </a:r>
            <a:endParaRPr sz="1508" dirty="0"/>
          </a:p>
          <a:p>
            <a:pPr lvl="1" indent="-324365" algn="just">
              <a:buSzPts val="1508"/>
            </a:pPr>
            <a:r>
              <a:rPr lang="fr-FR" dirty="0"/>
              <a:t>Comprendre les bases scientifiques et écologiques de l'intégration de l'élevage</a:t>
            </a:r>
            <a:r>
              <a:rPr lang="cs" sz="1508" dirty="0"/>
              <a:t>.</a:t>
            </a:r>
            <a:endParaRPr sz="1508" dirty="0"/>
          </a:p>
          <a:p>
            <a:pPr lvl="1" indent="-324365" algn="just">
              <a:buSzPts val="1508"/>
            </a:pPr>
            <a:r>
              <a:rPr lang="fr-FR" dirty="0"/>
              <a:t>Familiarité avec les pratiques historiques et modernes des systèmes agricoles mixtes</a:t>
            </a:r>
            <a:r>
              <a:rPr lang="cs" sz="1508" dirty="0"/>
              <a:t>.</a:t>
            </a:r>
            <a:endParaRPr sz="1508" dirty="0"/>
          </a:p>
          <a:p>
            <a:pPr lvl="0" indent="-324365" algn="just">
              <a:buSzPts val="1508"/>
            </a:pPr>
            <a:r>
              <a:rPr lang="nl-BE" sz="1500" b="1" dirty="0" err="1"/>
              <a:t>Techniques</a:t>
            </a:r>
            <a:r>
              <a:rPr lang="nl-BE" sz="1500" b="1" dirty="0"/>
              <a:t> de </a:t>
            </a:r>
            <a:r>
              <a:rPr lang="nl-BE" sz="1500" b="1" dirty="0" err="1"/>
              <a:t>formation</a:t>
            </a:r>
            <a:r>
              <a:rPr lang="nl-BE" sz="1500" b="1" dirty="0"/>
              <a:t> </a:t>
            </a:r>
            <a:r>
              <a:rPr lang="nl-BE" sz="1500" b="1" dirty="0" err="1"/>
              <a:t>pratique</a:t>
            </a:r>
            <a:r>
              <a:rPr lang="nl-BE" sz="1500" b="1" dirty="0"/>
              <a:t> </a:t>
            </a:r>
            <a:r>
              <a:rPr lang="cs" sz="1508" dirty="0"/>
              <a:t>:</a:t>
            </a:r>
            <a:endParaRPr sz="1508" dirty="0"/>
          </a:p>
          <a:p>
            <a:pPr lvl="1" indent="-324365" algn="just">
              <a:buSzPts val="1508"/>
            </a:pPr>
            <a:r>
              <a:rPr lang="fr-FR" dirty="0"/>
              <a:t>Démontrer comment planifier et mettre en œuvre des systèmes de pâturage tournant</a:t>
            </a:r>
            <a:r>
              <a:rPr lang="cs" sz="1508" dirty="0"/>
              <a:t>.</a:t>
            </a:r>
            <a:endParaRPr sz="1508" dirty="0"/>
          </a:p>
          <a:p>
            <a:pPr lvl="1" indent="-324365" algn="just">
              <a:buSzPts val="1508"/>
            </a:pPr>
            <a:r>
              <a:rPr lang="fr-FR" dirty="0"/>
              <a:t>Guider les apprenants dans la conception d’aménagements sylvopastoraux et dans le choix des espèces d’arbres et de fourrage appropriées</a:t>
            </a:r>
            <a:r>
              <a:rPr lang="cs" sz="1508" dirty="0"/>
              <a:t>.</a:t>
            </a:r>
            <a:endParaRPr sz="1508" dirty="0"/>
          </a:p>
          <a:p>
            <a:pPr lvl="0" indent="-324365" algn="just">
              <a:buSzPts val="1508"/>
            </a:pPr>
            <a:r>
              <a:rPr lang="nl-BE" sz="1500" b="1" dirty="0"/>
              <a:t>Adaptation </a:t>
            </a:r>
            <a:r>
              <a:rPr lang="nl-BE" sz="1500" b="1" dirty="0" err="1"/>
              <a:t>aux</a:t>
            </a:r>
            <a:r>
              <a:rPr lang="nl-BE" sz="1500" b="1" dirty="0"/>
              <a:t> </a:t>
            </a:r>
            <a:r>
              <a:rPr lang="nl-BE" sz="1500" b="1" dirty="0" err="1"/>
              <a:t>contextes</a:t>
            </a:r>
            <a:r>
              <a:rPr lang="nl-BE" sz="1500" b="1" dirty="0"/>
              <a:t> </a:t>
            </a:r>
            <a:r>
              <a:rPr lang="nl-BE" sz="1500" b="1" dirty="0" err="1"/>
              <a:t>locaux</a:t>
            </a:r>
            <a:r>
              <a:rPr lang="nl-BE" sz="1500" b="1" dirty="0"/>
              <a:t> </a:t>
            </a:r>
            <a:r>
              <a:rPr lang="cs" sz="1508" dirty="0"/>
              <a:t>:</a:t>
            </a:r>
            <a:endParaRPr sz="1508" dirty="0"/>
          </a:p>
          <a:p>
            <a:pPr lvl="1" indent="-324365" algn="just">
              <a:buSzPts val="1508"/>
            </a:pPr>
            <a:r>
              <a:rPr lang="fr-FR" dirty="0"/>
              <a:t>Adapter les pratiques d'intégration du bétail aux différents climats, aux sols et aux tailles d'exploitation</a:t>
            </a:r>
            <a:r>
              <a:rPr lang="cs" sz="1508" dirty="0"/>
              <a:t>.</a:t>
            </a: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fr-FR" b="0" dirty="0"/>
              <a:t>Section 4 : Compétences clés pour les formateurs VET</a:t>
            </a:r>
            <a:endParaRPr dirty="0"/>
          </a:p>
        </p:txBody>
      </p:sp>
      <p:sp>
        <p:nvSpPr>
          <p:cNvPr id="246" name="Google Shape;246;p3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lvl="0" indent="-304800">
              <a:spcBef>
                <a:spcPts val="1200"/>
              </a:spcBef>
              <a:buSzPts val="1200"/>
            </a:pPr>
            <a:r>
              <a:rPr lang="nl-BE" sz="1000" b="1" dirty="0" err="1"/>
              <a:t>Suivi</a:t>
            </a:r>
            <a:r>
              <a:rPr lang="nl-BE" sz="1000" b="1" dirty="0"/>
              <a:t> et </a:t>
            </a:r>
            <a:r>
              <a:rPr lang="nl-BE" sz="1000" b="1" dirty="0" err="1"/>
              <a:t>évaluation</a:t>
            </a:r>
            <a:r>
              <a:rPr lang="nl-BE" sz="1000" b="1" dirty="0"/>
              <a:t> </a:t>
            </a:r>
            <a:r>
              <a:rPr lang="cs" sz="1000" dirty="0"/>
              <a:t>:</a:t>
            </a:r>
            <a:endParaRPr sz="1000" dirty="0"/>
          </a:p>
          <a:p>
            <a:pPr lvl="1" indent="-304800">
              <a:buSzPts val="1200"/>
            </a:pPr>
            <a:r>
              <a:rPr lang="fr-FR" sz="1000" dirty="0"/>
              <a:t>Enseigner aux apprenants à évaluer la santé du sol, la diversité des plantes et la productivité du bétail afin de suivre l'efficacité de l'intégration</a:t>
            </a:r>
            <a:r>
              <a:rPr lang="cs" sz="1000" dirty="0"/>
              <a:t>.</a:t>
            </a:r>
            <a:endParaRPr sz="1000" dirty="0"/>
          </a:p>
          <a:p>
            <a:pPr lvl="0" indent="-304800">
              <a:buSzPts val="1200"/>
            </a:pPr>
            <a:r>
              <a:rPr lang="fr-FR" sz="1000" b="1" dirty="0"/>
              <a:t>Compétences en résolution de problèmes </a:t>
            </a:r>
            <a:r>
              <a:rPr lang="cs" sz="1000" dirty="0"/>
              <a:t>:</a:t>
            </a:r>
            <a:endParaRPr sz="1000" dirty="0"/>
          </a:p>
          <a:p>
            <a:pPr lvl="1" indent="-304800">
              <a:buSzPts val="1200"/>
            </a:pPr>
            <a:r>
              <a:rPr lang="fr-FR" sz="1000" dirty="0"/>
              <a:t>S'attaquer à des défis tels que le surpâturage du bétail, la gestion de l'eau ou l'équilibre entre les cultures et l’élevage</a:t>
            </a:r>
            <a:r>
              <a:rPr lang="cs" sz="1000" dirty="0"/>
              <a:t>.</a:t>
            </a:r>
            <a:endParaRPr sz="1000" dirty="0"/>
          </a:p>
          <a:p>
            <a:pPr lvl="0" indent="-304800">
              <a:buSzPts val="1200"/>
            </a:pPr>
            <a:r>
              <a:rPr lang="nl-BE" sz="1000" b="1" dirty="0"/>
              <a:t>Communication et </a:t>
            </a:r>
            <a:r>
              <a:rPr lang="nl-BE" sz="1000" b="1" dirty="0" err="1"/>
              <a:t>facilitation</a:t>
            </a:r>
            <a:r>
              <a:rPr lang="nl-BE" sz="1000" b="1" dirty="0"/>
              <a:t> </a:t>
            </a:r>
            <a:r>
              <a:rPr lang="cs" sz="1000" dirty="0"/>
              <a:t>:</a:t>
            </a:r>
            <a:endParaRPr sz="1000" dirty="0"/>
          </a:p>
          <a:p>
            <a:pPr lvl="1" indent="-304800">
              <a:buSzPts val="1200"/>
            </a:pPr>
            <a:r>
              <a:rPr lang="fr-FR" sz="1000" dirty="0"/>
              <a:t>Engager les apprenants grâce à des méthodes d'enseignement interactives, des démonstrations sur le terrain et des études de cas</a:t>
            </a:r>
            <a:r>
              <a:rPr lang="cs" sz="1000" dirty="0"/>
              <a:t>.</a:t>
            </a:r>
            <a:endParaRPr sz="1000" dirty="0"/>
          </a:p>
          <a:p>
            <a:pPr lvl="1" indent="-304800">
              <a:buSzPts val="1200"/>
            </a:pPr>
            <a:r>
              <a:rPr lang="fr-FR" sz="1000" dirty="0"/>
              <a:t>Sensibiliser aux avantages économiques, environnementaux et sociaux de l'intégration de l'élevage</a:t>
            </a:r>
            <a:r>
              <a:rPr lang="cs" sz="1000" dirty="0"/>
              <a:t>.</a:t>
            </a:r>
            <a:endParaRPr sz="1000" dirty="0"/>
          </a:p>
          <a:p>
            <a:pPr lvl="0" indent="-304800">
              <a:buSzPts val="1200"/>
            </a:pPr>
            <a:r>
              <a:rPr lang="nl-BE" sz="1000" b="1" dirty="0" err="1"/>
              <a:t>Gestion</a:t>
            </a:r>
            <a:r>
              <a:rPr lang="nl-BE" sz="1000" b="1" dirty="0"/>
              <a:t> des ressources </a:t>
            </a:r>
            <a:r>
              <a:rPr lang="cs" sz="1000" dirty="0"/>
              <a:t>:</a:t>
            </a:r>
            <a:endParaRPr sz="1000" dirty="0"/>
          </a:p>
          <a:p>
            <a:pPr lvl="1" indent="-304800">
              <a:buSzPts val="1200"/>
            </a:pPr>
            <a:r>
              <a:rPr lang="fr-FR" sz="1000" dirty="0"/>
              <a:t>Utiliser efficacement les ressources agricoles, telles que les clôtures, les systèmes d'irrigation et l'alimentation, pour favoriser l'intégration du bétail</a:t>
            </a:r>
            <a:r>
              <a:rPr lang="cs" sz="1000" dirty="0"/>
              <a:t>.</a:t>
            </a:r>
            <a:endParaRPr lang="nl-BE" sz="1000" dirty="0"/>
          </a:p>
          <a:p>
            <a:pPr marL="0" indent="0">
              <a:spcBef>
                <a:spcPts val="1200"/>
              </a:spcBef>
              <a:spcAft>
                <a:spcPts val="1200"/>
              </a:spcAft>
              <a:buNone/>
            </a:pPr>
            <a:r>
              <a:rPr lang="fr-FR" sz="1000" b="1" dirty="0"/>
              <a:t>Encourager l'apprentissage tout au long de la vie</a:t>
            </a:r>
            <a:r>
              <a:rPr lang="cs" sz="1000" dirty="0"/>
              <a:t>.</a:t>
            </a:r>
            <a:endParaRPr lang="nl-BE" sz="1000" dirty="0"/>
          </a:p>
          <a:p>
            <a:pPr marL="0" indent="0">
              <a:spcBef>
                <a:spcPts val="1200"/>
              </a:spcBef>
              <a:spcAft>
                <a:spcPts val="1200"/>
              </a:spcAft>
              <a:buNone/>
            </a:pPr>
            <a:r>
              <a:rPr lang="fr-FR" sz="1000" dirty="0"/>
              <a:t>Les formateurs en EFP devraient encourager un état d'esprit d'apprentissage continu, incitant les apprenants à se tenir informés des avancées en agriculture régénérative et à s'adapter aux conditions environnementales et de marché en constante évolution. Créer un réseau avec des experts, rejoindre des communautés agricoles et participer à des ateliers peut enrichir leurs connaissances et leurs compétences pédagogiques.</a:t>
            </a:r>
            <a:endParaRPr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cs" dirty="0"/>
              <a:t>3. </a:t>
            </a:r>
            <a:r>
              <a:rPr lang="nl-BE" b="0" dirty="0" err="1"/>
              <a:t>Activité</a:t>
            </a:r>
            <a:r>
              <a:rPr lang="nl-BE" b="0" dirty="0"/>
              <a:t> 1</a:t>
            </a:r>
            <a:endParaRPr dirty="0"/>
          </a:p>
        </p:txBody>
      </p:sp>
      <p:sp>
        <p:nvSpPr>
          <p:cNvPr id="252" name="Google Shape;252;p3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buSzPts val="1100"/>
              <a:buNone/>
            </a:pPr>
            <a:r>
              <a:rPr lang="nl-BE" b="1" dirty="0" err="1"/>
              <a:t>Activité</a:t>
            </a:r>
            <a:r>
              <a:rPr lang="nl-BE" b="1" dirty="0"/>
              <a:t> 1 </a:t>
            </a:r>
            <a:r>
              <a:rPr lang="cs" b="1" dirty="0"/>
              <a:t>- </a:t>
            </a:r>
            <a:r>
              <a:rPr lang="nl-BE" b="1" dirty="0"/>
              <a:t>Scénario du monde réel</a:t>
            </a:r>
            <a:r>
              <a:rPr lang="nl-BE" dirty="0"/>
              <a:t> </a:t>
            </a:r>
            <a:r>
              <a:rPr lang="cs" b="1" dirty="0"/>
              <a:t>:</a:t>
            </a:r>
            <a:endParaRPr b="1" dirty="0"/>
          </a:p>
          <a:p>
            <a:pPr marL="0" lvl="0" indent="0">
              <a:spcBef>
                <a:spcPts val="1200"/>
              </a:spcBef>
              <a:buSzPts val="1100"/>
              <a:buNone/>
            </a:pPr>
            <a:r>
              <a:rPr lang="fr-FR" dirty="0"/>
              <a:t>Un agriculteur cultive des cultures et dispose de résidus de récolte inutilisés. Il souhaite intégrer des animaux à son système afin de réduire les déchets et d'améliorer la fertilité du sol. Quelles mesures l'agriculteur peut-il prendre pour utiliser efficacement les résidus de récolte , tout en bénéficiant à la fois du sol et des animaux </a:t>
            </a:r>
            <a:r>
              <a:rPr lang="cs" dirty="0"/>
              <a:t>?</a:t>
            </a:r>
            <a:endParaRPr dirty="0"/>
          </a:p>
          <a:p>
            <a:pPr marL="0" lvl="0" indent="0" algn="l" rtl="0">
              <a:spcBef>
                <a:spcPts val="1200"/>
              </a:spcBef>
              <a:spcAft>
                <a:spcPts val="0"/>
              </a:spcAft>
              <a:buClr>
                <a:schemeClr val="dk1"/>
              </a:buClr>
              <a:buSzPts val="1100"/>
              <a:buFont typeface="Arial"/>
              <a:buNone/>
            </a:pPr>
            <a:endParaRPr dirty="0"/>
          </a:p>
          <a:p>
            <a:pPr marL="0" lvl="0" indent="0" algn="l" rtl="0">
              <a:spcBef>
                <a:spcPts val="1200"/>
              </a:spcBef>
              <a:spcAft>
                <a:spcPts val="1200"/>
              </a:spcAft>
              <a:buNone/>
            </a:pPr>
            <a:endParaRP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buSzPts val="1100"/>
            </a:pPr>
            <a:r>
              <a:rPr lang="cs" dirty="0"/>
              <a:t>3. </a:t>
            </a:r>
            <a:r>
              <a:rPr lang="nl-BE" b="0" dirty="0" err="1"/>
              <a:t>Activité</a:t>
            </a:r>
            <a:r>
              <a:rPr lang="nl-BE" b="0" dirty="0"/>
              <a:t> 1</a:t>
            </a:r>
            <a:endParaRPr dirty="0"/>
          </a:p>
        </p:txBody>
      </p:sp>
      <p:sp>
        <p:nvSpPr>
          <p:cNvPr id="258" name="Google Shape;258;p4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20000"/>
          </a:bodyPr>
          <a:lstStyle/>
          <a:p>
            <a:pPr marL="0" lvl="0" indent="0">
              <a:buNone/>
            </a:pPr>
            <a:r>
              <a:rPr lang="nl-BE" b="1" dirty="0" err="1"/>
              <a:t>Réponse</a:t>
            </a:r>
            <a:r>
              <a:rPr lang="nl-BE" b="1" dirty="0"/>
              <a:t> - </a:t>
            </a:r>
            <a:r>
              <a:rPr lang="nl-BE" b="1" dirty="0" err="1"/>
              <a:t>solutions</a:t>
            </a:r>
            <a:r>
              <a:rPr lang="nl-BE" b="1" dirty="0"/>
              <a:t> </a:t>
            </a:r>
            <a:r>
              <a:rPr lang="nl-BE" b="1" dirty="0" err="1"/>
              <a:t>possibles</a:t>
            </a:r>
            <a:r>
              <a:rPr lang="nl-BE" b="1" dirty="0"/>
              <a:t> </a:t>
            </a:r>
            <a:r>
              <a:rPr lang="cs" sz="1900" b="1" dirty="0"/>
              <a:t>:</a:t>
            </a:r>
            <a:endParaRPr sz="1900" b="1" dirty="0"/>
          </a:p>
          <a:p>
            <a:pPr marL="0" lvl="0" indent="0">
              <a:spcBef>
                <a:spcPts val="1200"/>
              </a:spcBef>
              <a:buSzPct val="64468"/>
              <a:buNone/>
            </a:pPr>
            <a:r>
              <a:rPr lang="fr-FR" b="1" dirty="0"/>
              <a:t>Résidus de récolte pour le pâturage </a:t>
            </a:r>
            <a:r>
              <a:rPr lang="cs" sz="1706" b="1" dirty="0"/>
              <a:t>:</a:t>
            </a:r>
            <a:endParaRPr sz="1706" b="1" dirty="0"/>
          </a:p>
          <a:p>
            <a:pPr lvl="0" indent="-328821">
              <a:spcBef>
                <a:spcPts val="1200"/>
              </a:spcBef>
              <a:buSzPct val="100000"/>
            </a:pPr>
            <a:r>
              <a:rPr lang="fr-FR" dirty="0"/>
              <a:t>Permettez au bétail de paître sur les résidus de cultures restants. Cela fournit de la nourriture aux animaux et retourne des nutriments au sol grâce au fumier.</a:t>
            </a:r>
            <a:r>
              <a:rPr lang="cs" sz="1706" dirty="0"/>
              <a:t>.</a:t>
            </a:r>
            <a:endParaRPr sz="1706" dirty="0"/>
          </a:p>
          <a:p>
            <a:pPr marL="0" lvl="0" indent="0">
              <a:spcBef>
                <a:spcPts val="1200"/>
              </a:spcBef>
              <a:buSzPct val="64468"/>
              <a:buNone/>
            </a:pPr>
            <a:r>
              <a:rPr lang="nl-BE" b="1" dirty="0" err="1"/>
              <a:t>Compostage</a:t>
            </a:r>
            <a:r>
              <a:rPr lang="nl-BE" b="1" dirty="0"/>
              <a:t> du </a:t>
            </a:r>
            <a:r>
              <a:rPr lang="nl-BE" b="1" dirty="0" err="1"/>
              <a:t>fumier</a:t>
            </a:r>
            <a:r>
              <a:rPr lang="nl-BE" b="1" dirty="0"/>
              <a:t> </a:t>
            </a:r>
            <a:r>
              <a:rPr lang="cs" sz="1706" b="1" dirty="0"/>
              <a:t>:</a:t>
            </a:r>
            <a:endParaRPr sz="1706" b="1" dirty="0"/>
          </a:p>
          <a:p>
            <a:pPr lvl="0" indent="-328821">
              <a:spcBef>
                <a:spcPts val="1200"/>
              </a:spcBef>
              <a:buSzPct val="100000"/>
            </a:pPr>
            <a:r>
              <a:rPr lang="fr-FR" dirty="0"/>
              <a:t>Collectez et composter le fumier provenant du bétail en pâturage pour en faire un engrais organique riche en nutriments</a:t>
            </a:r>
            <a:r>
              <a:rPr lang="cs" sz="1706" dirty="0"/>
              <a:t>.</a:t>
            </a:r>
            <a:endParaRPr sz="1706" dirty="0"/>
          </a:p>
          <a:p>
            <a:pPr marL="0" lvl="0" indent="0">
              <a:spcBef>
                <a:spcPts val="1200"/>
              </a:spcBef>
              <a:buSzPct val="64468"/>
              <a:buNone/>
            </a:pPr>
            <a:r>
              <a:rPr lang="nl-BE" b="1" dirty="0" err="1"/>
              <a:t>Pâturage</a:t>
            </a:r>
            <a:r>
              <a:rPr lang="nl-BE" b="1" dirty="0"/>
              <a:t> </a:t>
            </a:r>
            <a:r>
              <a:rPr lang="nl-BE" b="1" dirty="0" err="1"/>
              <a:t>tournant</a:t>
            </a:r>
            <a:r>
              <a:rPr lang="nl-BE" b="1" dirty="0"/>
              <a:t> </a:t>
            </a:r>
            <a:r>
              <a:rPr lang="cs" b="1" dirty="0"/>
              <a:t>:</a:t>
            </a:r>
            <a:endParaRPr b="1" dirty="0"/>
          </a:p>
          <a:p>
            <a:pPr lvl="0" indent="-328821">
              <a:spcBef>
                <a:spcPts val="1200"/>
              </a:spcBef>
              <a:buSzPct val="100000"/>
            </a:pPr>
            <a:r>
              <a:rPr lang="fr-FR" dirty="0"/>
              <a:t>Déplacez le bétail entre différentes zones de résidus de culture pour éviter le surpâturage et répartir uniformément les nutriments</a:t>
            </a:r>
            <a:r>
              <a:rPr lang="cs" sz="1706" dirty="0"/>
              <a:t>.</a:t>
            </a:r>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buSzPts val="1100"/>
            </a:pPr>
            <a:r>
              <a:rPr lang="cs" dirty="0"/>
              <a:t>3. </a:t>
            </a:r>
            <a:r>
              <a:rPr lang="nl-BE" b="0" dirty="0" err="1"/>
              <a:t>Activité</a:t>
            </a:r>
            <a:r>
              <a:rPr lang="nl-BE" b="0" dirty="0"/>
              <a:t> </a:t>
            </a:r>
            <a:r>
              <a:rPr lang="cs" dirty="0"/>
              <a:t>2</a:t>
            </a:r>
            <a:endParaRPr dirty="0"/>
          </a:p>
        </p:txBody>
      </p:sp>
      <p:sp>
        <p:nvSpPr>
          <p:cNvPr id="264" name="Google Shape;264;p4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buNone/>
            </a:pPr>
            <a:r>
              <a:rPr lang="nl-BE" b="1" dirty="0" err="1"/>
              <a:t>Activité</a:t>
            </a:r>
            <a:r>
              <a:rPr lang="nl-BE" dirty="0"/>
              <a:t> </a:t>
            </a:r>
            <a:r>
              <a:rPr lang="cs" b="1" dirty="0"/>
              <a:t>:</a:t>
            </a:r>
            <a:r>
              <a:rPr lang="nl-BE" dirty="0"/>
              <a:t> </a:t>
            </a:r>
            <a:r>
              <a:rPr lang="nl-BE" b="1" dirty="0" err="1"/>
              <a:t>Exercice</a:t>
            </a:r>
            <a:r>
              <a:rPr lang="nl-BE" b="1" dirty="0"/>
              <a:t> de </a:t>
            </a:r>
            <a:r>
              <a:rPr lang="nl-BE" b="1" dirty="0" err="1"/>
              <a:t>planification</a:t>
            </a:r>
            <a:endParaRPr b="1" dirty="0"/>
          </a:p>
          <a:p>
            <a:pPr marL="0" lvl="0" indent="0">
              <a:spcBef>
                <a:spcPts val="1200"/>
              </a:spcBef>
              <a:buSzPts val="1100"/>
              <a:buNone/>
            </a:pPr>
            <a:r>
              <a:rPr lang="fr-FR" sz="1600" dirty="0"/>
              <a:t>Élaborez un plan simple pour intégrer le bétail dans une petite ferme maraîchère afin d'améliorer la santé du sol et de réduire les déchets</a:t>
            </a:r>
            <a:r>
              <a:rPr lang="fr-FR" dirty="0"/>
              <a:t>.</a:t>
            </a:r>
            <a:endParaRPr sz="1600" dirty="0"/>
          </a:p>
          <a:p>
            <a:pPr marL="0" lvl="0" indent="0">
              <a:spcBef>
                <a:spcPts val="1200"/>
              </a:spcBef>
              <a:buSzPts val="1100"/>
              <a:buNone/>
            </a:pPr>
            <a:r>
              <a:rPr lang="nl-BE" b="1" dirty="0" err="1"/>
              <a:t>Modèle</a:t>
            </a:r>
            <a:r>
              <a:rPr lang="nl-BE" b="1" dirty="0"/>
              <a:t>/Guide </a:t>
            </a:r>
            <a:r>
              <a:rPr lang="cs" sz="1600" b="1" dirty="0"/>
              <a:t>:</a:t>
            </a:r>
            <a:endParaRPr sz="1600" b="1" dirty="0"/>
          </a:p>
          <a:p>
            <a:pPr lvl="0" indent="-330200">
              <a:spcBef>
                <a:spcPts val="1200"/>
              </a:spcBef>
              <a:buSzPts val="1600"/>
              <a:buAutoNum type="arabicPeriod"/>
            </a:pPr>
            <a:r>
              <a:rPr lang="fr-FR" sz="1600" dirty="0"/>
              <a:t>Identifiez une espèce de bétail appropriée (par exemple, des poulets, des moutons ou des bovins)</a:t>
            </a:r>
            <a:r>
              <a:rPr lang="cs" sz="1600" dirty="0"/>
              <a:t>.</a:t>
            </a:r>
            <a:endParaRPr sz="1600" dirty="0"/>
          </a:p>
          <a:p>
            <a:pPr lvl="0" indent="-330200">
              <a:buSzPts val="1600"/>
              <a:buAutoNum type="arabicPeriod"/>
            </a:pPr>
            <a:r>
              <a:rPr lang="fr-FR" sz="1600" dirty="0"/>
              <a:t>Planifiez où et comment utiliser le pâturage tournant ou le pâturage sur les résidus de culture</a:t>
            </a:r>
            <a:r>
              <a:rPr lang="cs" sz="1600" dirty="0"/>
              <a:t>.</a:t>
            </a:r>
            <a:endParaRPr sz="1600" dirty="0"/>
          </a:p>
          <a:p>
            <a:pPr lvl="0" indent="-330200">
              <a:buSzPts val="1600"/>
              <a:buAutoNum type="arabicPeriod"/>
            </a:pPr>
            <a:r>
              <a:rPr lang="fr-FR" sz="1600" dirty="0"/>
              <a:t>Inclure une stratégie de gestion du fumier en tant qu’engrais naturel</a:t>
            </a:r>
            <a:r>
              <a:rPr lang="cs" sz="1600" dirty="0"/>
              <a:t>.</a:t>
            </a:r>
            <a:endParaRPr sz="1600" dirty="0"/>
          </a:p>
          <a:p>
            <a:pPr lvl="0" indent="-330200">
              <a:buSzPts val="1600"/>
              <a:buAutoNum type="arabicPeriod"/>
            </a:pPr>
            <a:r>
              <a:rPr lang="fr-FR" sz="1600" dirty="0"/>
              <a:t>Décrivez comment surveiller la santé des sols et l'impact du bétail au fil du temps</a:t>
            </a:r>
            <a:r>
              <a:rPr lang="cs" sz="1600" dirty="0"/>
              <a:t>.</a:t>
            </a:r>
            <a:endParaRPr sz="21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4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buSzPts val="1100"/>
            </a:pPr>
            <a:r>
              <a:rPr lang="cs" dirty="0"/>
              <a:t>3. </a:t>
            </a:r>
            <a:r>
              <a:rPr lang="nl-BE" b="0" dirty="0" err="1"/>
              <a:t>Activité</a:t>
            </a:r>
            <a:r>
              <a:rPr lang="nl-BE" b="0" dirty="0"/>
              <a:t> </a:t>
            </a:r>
            <a:r>
              <a:rPr lang="cs" dirty="0"/>
              <a:t>2</a:t>
            </a:r>
            <a:endParaRPr dirty="0"/>
          </a:p>
        </p:txBody>
      </p:sp>
      <p:sp>
        <p:nvSpPr>
          <p:cNvPr id="270" name="Google Shape;270;p4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buSzPts val="1100"/>
              <a:buNone/>
            </a:pPr>
            <a:r>
              <a:rPr lang="nl-BE" b="1" dirty="0" err="1"/>
              <a:t>Réponse</a:t>
            </a:r>
            <a:r>
              <a:rPr lang="nl-BE" b="1" dirty="0"/>
              <a:t> - solution </a:t>
            </a:r>
            <a:r>
              <a:rPr lang="nl-BE" b="1" dirty="0" err="1"/>
              <a:t>possible</a:t>
            </a:r>
            <a:r>
              <a:rPr lang="nl-BE" b="1" dirty="0"/>
              <a:t> </a:t>
            </a:r>
            <a:r>
              <a:rPr lang="cs" b="1" dirty="0"/>
              <a:t>:</a:t>
            </a:r>
            <a:endParaRPr b="1" dirty="0"/>
          </a:p>
          <a:p>
            <a:pPr marL="0" lvl="0" indent="0" algn="l" rtl="0">
              <a:spcBef>
                <a:spcPts val="1200"/>
              </a:spcBef>
              <a:spcAft>
                <a:spcPts val="0"/>
              </a:spcAft>
              <a:buClr>
                <a:schemeClr val="dk1"/>
              </a:buClr>
              <a:buSzPts val="1100"/>
              <a:buFont typeface="Arial"/>
              <a:buNone/>
            </a:pPr>
            <a:r>
              <a:rPr lang="cs" b="1" dirty="0"/>
              <a:t>Plan Ex</a:t>
            </a:r>
            <a:r>
              <a:rPr lang="nl-BE" b="1" dirty="0"/>
              <a:t>e</a:t>
            </a:r>
            <a:r>
              <a:rPr lang="cs" b="1" dirty="0"/>
              <a:t>mple:</a:t>
            </a:r>
            <a:endParaRPr b="1" dirty="0"/>
          </a:p>
          <a:p>
            <a:pPr lvl="0">
              <a:spcBef>
                <a:spcPts val="1200"/>
              </a:spcBef>
              <a:buAutoNum type="arabicPeriod"/>
            </a:pPr>
            <a:r>
              <a:rPr lang="fr-FR" b="1" dirty="0"/>
              <a:t>Choix de bétail </a:t>
            </a:r>
            <a:r>
              <a:rPr lang="fr-FR" dirty="0"/>
              <a:t>: Introduire des poules pour paître entre les rangées de légumes</a:t>
            </a:r>
            <a:r>
              <a:rPr lang="cs" dirty="0"/>
              <a:t>.</a:t>
            </a:r>
            <a:endParaRPr dirty="0"/>
          </a:p>
          <a:p>
            <a:pPr lvl="0">
              <a:buAutoNum type="arabicPeriod"/>
            </a:pPr>
            <a:r>
              <a:rPr lang="fr-FR" b="1" dirty="0"/>
              <a:t>Stratégie de pâturage </a:t>
            </a:r>
            <a:r>
              <a:rPr lang="fr-FR" dirty="0"/>
              <a:t>: Faites tourner les poules dans de petits enclos portables pour répartir uniformément le fumier.</a:t>
            </a:r>
            <a:r>
              <a:rPr lang="cs" dirty="0"/>
              <a:t>.</a:t>
            </a:r>
            <a:endParaRPr dirty="0"/>
          </a:p>
          <a:p>
            <a:pPr lvl="0">
              <a:buAutoNum type="arabicPeriod"/>
            </a:pPr>
            <a:r>
              <a:rPr lang="fr-FR" b="1" dirty="0"/>
              <a:t>Gestion du fumier </a:t>
            </a:r>
            <a:r>
              <a:rPr lang="fr-FR" dirty="0"/>
              <a:t>: Collectez l'excédent de fumier pour le composter afin d'enrichir le sol</a:t>
            </a:r>
            <a:r>
              <a:rPr lang="cs" dirty="0"/>
              <a:t>.</a:t>
            </a:r>
            <a:endParaRPr dirty="0"/>
          </a:p>
          <a:p>
            <a:pPr lvl="0">
              <a:buAutoNum type="arabicPeriod"/>
            </a:pPr>
            <a:r>
              <a:rPr lang="fr-FR" b="1" dirty="0"/>
              <a:t>Surveillance :</a:t>
            </a:r>
            <a:r>
              <a:rPr lang="fr-FR" dirty="0"/>
              <a:t> Vérifiez la matière organique du sol et la santé des plantes chaque mois pour garantir les bénéfices.</a:t>
            </a:r>
            <a:r>
              <a:rPr lang="cs" dirty="0"/>
              <a:t>.</a:t>
            </a:r>
            <a:endParaRP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cs" dirty="0"/>
              <a:t>4. </a:t>
            </a:r>
            <a:r>
              <a:rPr lang="nl-BE" b="0" dirty="0" err="1"/>
              <a:t>Vérification</a:t>
            </a:r>
            <a:r>
              <a:rPr lang="nl-BE" b="0" dirty="0"/>
              <a:t> des </a:t>
            </a:r>
            <a:r>
              <a:rPr lang="nl-BE" b="0" dirty="0" err="1"/>
              <a:t>connaissances</a:t>
            </a:r>
            <a:endParaRPr dirty="0"/>
          </a:p>
        </p:txBody>
      </p:sp>
      <p:sp>
        <p:nvSpPr>
          <p:cNvPr id="276" name="Google Shape;276;p4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buSzPts val="1100"/>
              <a:buNone/>
            </a:pPr>
            <a:r>
              <a:rPr lang="nl-BE" dirty="0"/>
              <a:t>Question 1 </a:t>
            </a:r>
            <a:r>
              <a:rPr lang="cs" dirty="0"/>
              <a:t>:</a:t>
            </a:r>
            <a:endParaRPr dirty="0"/>
          </a:p>
          <a:p>
            <a:pPr marL="0" lvl="0" indent="0">
              <a:spcBef>
                <a:spcPts val="1200"/>
              </a:spcBef>
              <a:buSzPts val="1100"/>
              <a:buNone/>
            </a:pPr>
            <a:r>
              <a:rPr lang="fr-FR" b="1" dirty="0"/>
              <a:t>Quel est un avantage clé de l'intégration de l'élevage aux systèmes agricoles </a:t>
            </a:r>
            <a:r>
              <a:rPr lang="fr-FR" dirty="0"/>
              <a:t>?</a:t>
            </a:r>
            <a:endParaRPr dirty="0"/>
          </a:p>
          <a:p>
            <a:pPr marL="0" lvl="0" indent="0">
              <a:spcBef>
                <a:spcPts val="1200"/>
              </a:spcBef>
              <a:buNone/>
            </a:pPr>
            <a:r>
              <a:rPr lang="cs" dirty="0"/>
              <a:t>A)</a:t>
            </a:r>
            <a:r>
              <a:rPr lang="fr-FR" dirty="0"/>
              <a:t> Dépendance accrue aux engrais synthétiques</a:t>
            </a:r>
            <a:endParaRPr dirty="0"/>
          </a:p>
          <a:p>
            <a:pPr marL="0" lvl="0" indent="0">
              <a:spcBef>
                <a:spcPts val="1200"/>
              </a:spcBef>
              <a:buNone/>
            </a:pPr>
            <a:r>
              <a:rPr lang="cs" dirty="0"/>
              <a:t>B)</a:t>
            </a:r>
            <a:r>
              <a:rPr lang="fr-FR" dirty="0"/>
              <a:t> Amélioration de la santé des sols et de la biodiversité</a:t>
            </a:r>
            <a:endParaRPr dirty="0"/>
          </a:p>
          <a:p>
            <a:pPr marL="0" lvl="0" indent="0">
              <a:spcBef>
                <a:spcPts val="1200"/>
              </a:spcBef>
              <a:spcAft>
                <a:spcPts val="1200"/>
              </a:spcAft>
              <a:buNone/>
            </a:pPr>
            <a:r>
              <a:rPr lang="cs" dirty="0"/>
              <a:t>C)</a:t>
            </a:r>
            <a:r>
              <a:rPr lang="nl-BE" dirty="0"/>
              <a:t> </a:t>
            </a:r>
            <a:r>
              <a:rPr lang="fr-FR" dirty="0"/>
              <a:t>Moindre besoin de diversité des cultures</a:t>
            </a:r>
            <a:endParaRPr dirty="0"/>
          </a:p>
        </p:txBody>
      </p:sp>
      <p:sp>
        <p:nvSpPr>
          <p:cNvPr id="277" name="Google Shape;277;p43"/>
          <p:cNvSpPr txBox="1">
            <a:spLocks noGrp="1"/>
          </p:cNvSpPr>
          <p:nvPr>
            <p:ph type="body" idx="1"/>
          </p:nvPr>
        </p:nvSpPr>
        <p:spPr>
          <a:xfrm>
            <a:off x="311700" y="3744597"/>
            <a:ext cx="8520600" cy="3416400"/>
          </a:xfrm>
          <a:prstGeom prst="rect">
            <a:avLst/>
          </a:prstGeom>
        </p:spPr>
        <p:txBody>
          <a:bodyPr spcFirstLastPara="1" wrap="square" lIns="91425" tIns="91425" rIns="91425" bIns="91425" anchor="t" anchorCtr="0">
            <a:normAutofit/>
          </a:bodyPr>
          <a:lstStyle/>
          <a:p>
            <a:pPr marL="0" lvl="0" indent="0">
              <a:buSzPts val="1100"/>
              <a:buNone/>
            </a:pPr>
            <a:r>
              <a:rPr lang="nl-BE" dirty="0" err="1"/>
              <a:t>Répondre</a:t>
            </a:r>
            <a:r>
              <a:rPr lang="nl-BE" dirty="0"/>
              <a:t> </a:t>
            </a:r>
            <a:r>
              <a:rPr lang="cs" dirty="0"/>
              <a:t>:</a:t>
            </a:r>
            <a:endParaRPr dirty="0"/>
          </a:p>
          <a:p>
            <a:pPr marL="0" lvl="0" indent="0">
              <a:spcBef>
                <a:spcPts val="1200"/>
              </a:spcBef>
              <a:spcAft>
                <a:spcPts val="1200"/>
              </a:spcAft>
              <a:buSzPts val="1100"/>
              <a:buNone/>
            </a:pPr>
            <a:r>
              <a:rPr lang="cs" dirty="0"/>
              <a:t>B) </a:t>
            </a:r>
            <a:r>
              <a:rPr lang="fr-FR" dirty="0"/>
              <a:t>Amélioration de la santé des sols et de la biodiversité</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7"/>
                                        </p:tgtEl>
                                        <p:attrNameLst>
                                          <p:attrName>style.visibility</p:attrName>
                                        </p:attrNameLst>
                                      </p:cBhvr>
                                      <p:to>
                                        <p:strVal val="visible"/>
                                      </p:to>
                                    </p:set>
                                    <p:animEffect transition="in" filter="fade">
                                      <p:cBhvr>
                                        <p:cTn id="7" dur="1000"/>
                                        <p:tgtEl>
                                          <p:spTgt spid="2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4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cs" dirty="0"/>
              <a:t>4. </a:t>
            </a:r>
            <a:r>
              <a:rPr lang="nl-BE" b="0" dirty="0" err="1"/>
              <a:t>Vérification</a:t>
            </a:r>
            <a:r>
              <a:rPr lang="nl-BE" b="0" dirty="0"/>
              <a:t> des </a:t>
            </a:r>
            <a:r>
              <a:rPr lang="nl-BE" b="0" dirty="0" err="1"/>
              <a:t>connaissances</a:t>
            </a:r>
            <a:endParaRPr dirty="0"/>
          </a:p>
        </p:txBody>
      </p:sp>
      <p:sp>
        <p:nvSpPr>
          <p:cNvPr id="283" name="Google Shape;283;p4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cs" dirty="0"/>
              <a:t>Question 2:</a:t>
            </a:r>
            <a:endParaRPr dirty="0"/>
          </a:p>
          <a:p>
            <a:pPr marL="0" lvl="0" indent="0">
              <a:spcBef>
                <a:spcPts val="1200"/>
              </a:spcBef>
              <a:buSzPts val="1100"/>
              <a:buNone/>
            </a:pPr>
            <a:r>
              <a:rPr lang="fr-FR" sz="2200" b="1" i="1" dirty="0"/>
              <a:t>Qu'est-ce que le pâturage tournant aide à prévenir </a:t>
            </a:r>
            <a:r>
              <a:rPr lang="cs" sz="2200" b="1" dirty="0"/>
              <a:t>?</a:t>
            </a:r>
            <a:endParaRPr sz="2200" b="1" dirty="0"/>
          </a:p>
          <a:p>
            <a:pPr marL="0" lvl="0" indent="0">
              <a:spcBef>
                <a:spcPts val="1200"/>
              </a:spcBef>
              <a:buSzPts val="1100"/>
              <a:buNone/>
            </a:pPr>
            <a:r>
              <a:rPr lang="cs" sz="2200" dirty="0"/>
              <a:t>A)</a:t>
            </a:r>
            <a:r>
              <a:rPr lang="fr-FR" dirty="0"/>
              <a:t> Érosion des sols et surpâturage</a:t>
            </a:r>
            <a:endParaRPr sz="2200" dirty="0"/>
          </a:p>
          <a:p>
            <a:pPr marL="0" lvl="0" indent="0">
              <a:spcBef>
                <a:spcPts val="1200"/>
              </a:spcBef>
              <a:buSzPts val="1100"/>
              <a:buNone/>
            </a:pPr>
            <a:r>
              <a:rPr lang="cs" sz="2200" dirty="0"/>
              <a:t>B)</a:t>
            </a:r>
            <a:r>
              <a:rPr lang="nl-BE" sz="2200" dirty="0"/>
              <a:t> </a:t>
            </a:r>
            <a:r>
              <a:rPr lang="fr-FR" dirty="0"/>
              <a:t>Augmentation de l'utilisation des pesticides synthétiques</a:t>
            </a:r>
            <a:endParaRPr sz="2200" dirty="0"/>
          </a:p>
          <a:p>
            <a:pPr marL="0" lvl="0" indent="0">
              <a:spcBef>
                <a:spcPts val="1200"/>
              </a:spcBef>
              <a:spcAft>
                <a:spcPts val="1200"/>
              </a:spcAft>
              <a:buSzPts val="1100"/>
              <a:buNone/>
            </a:pPr>
            <a:r>
              <a:rPr lang="cs" sz="2200" dirty="0"/>
              <a:t>C)</a:t>
            </a:r>
            <a:r>
              <a:rPr lang="fr-FR" dirty="0"/>
              <a:t> Réduction de la repousse des plantes</a:t>
            </a:r>
            <a:endParaRPr sz="2200" dirty="0"/>
          </a:p>
        </p:txBody>
      </p:sp>
      <p:sp>
        <p:nvSpPr>
          <p:cNvPr id="284" name="Google Shape;284;p44"/>
          <p:cNvSpPr txBox="1">
            <a:spLocks noGrp="1"/>
          </p:cNvSpPr>
          <p:nvPr>
            <p:ph type="body" idx="1"/>
          </p:nvPr>
        </p:nvSpPr>
        <p:spPr>
          <a:xfrm>
            <a:off x="311700" y="3785875"/>
            <a:ext cx="8520600" cy="3416400"/>
          </a:xfrm>
          <a:prstGeom prst="rect">
            <a:avLst/>
          </a:prstGeom>
        </p:spPr>
        <p:txBody>
          <a:bodyPr spcFirstLastPara="1" wrap="square" lIns="91425" tIns="91425" rIns="91425" bIns="91425" anchor="t" anchorCtr="0">
            <a:normAutofit/>
          </a:bodyPr>
          <a:lstStyle/>
          <a:p>
            <a:pPr marL="0" lvl="0" indent="0">
              <a:buSzPts val="1100"/>
              <a:buNone/>
            </a:pPr>
            <a:r>
              <a:rPr lang="nl-BE" dirty="0" err="1"/>
              <a:t>Répondre</a:t>
            </a:r>
            <a:r>
              <a:rPr lang="nl-BE" dirty="0"/>
              <a:t> </a:t>
            </a:r>
            <a:r>
              <a:rPr lang="cs" dirty="0"/>
              <a:t>:</a:t>
            </a:r>
            <a:endParaRPr dirty="0"/>
          </a:p>
          <a:p>
            <a:pPr marL="0" lvl="0" indent="0">
              <a:spcBef>
                <a:spcPts val="1200"/>
              </a:spcBef>
              <a:buSzPts val="1100"/>
              <a:buNone/>
            </a:pPr>
            <a:r>
              <a:rPr lang="cs" dirty="0"/>
              <a:t>A) </a:t>
            </a:r>
            <a:r>
              <a:rPr lang="fr-FR" dirty="0"/>
              <a:t>Érosion des sols et surpâturage</a:t>
            </a:r>
            <a:endParaRPr dirty="0"/>
          </a:p>
          <a:p>
            <a:pPr marL="0" lvl="0" indent="0" algn="l" rtl="0">
              <a:spcBef>
                <a:spcPts val="1200"/>
              </a:spcBef>
              <a:spcAft>
                <a:spcPts val="0"/>
              </a:spcAft>
              <a:buClr>
                <a:schemeClr val="dk1"/>
              </a:buClr>
              <a:buSzPts val="1100"/>
              <a:buFont typeface="Arial"/>
              <a:buNone/>
            </a:pPr>
            <a:endParaRPr dirty="0"/>
          </a:p>
          <a:p>
            <a:pPr marL="0" lvl="0" indent="0" algn="l" rtl="0">
              <a:spcBef>
                <a:spcPts val="1200"/>
              </a:spcBef>
              <a:spcAft>
                <a:spcPts val="0"/>
              </a:spcAft>
              <a:buClr>
                <a:schemeClr val="dk1"/>
              </a:buClr>
              <a:buSzPts val="1100"/>
              <a:buFont typeface="Arial"/>
              <a:buNone/>
            </a:pPr>
            <a:endParaRPr dirty="0"/>
          </a:p>
          <a:p>
            <a:pPr marL="0" lvl="0" indent="0" algn="l" rtl="0">
              <a:spcBef>
                <a:spcPts val="1200"/>
              </a:spcBef>
              <a:spcAft>
                <a:spcPts val="1200"/>
              </a:spcAft>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4"/>
                                        </p:tgtEl>
                                        <p:attrNameLst>
                                          <p:attrName>style.visibility</p:attrName>
                                        </p:attrNameLst>
                                      </p:cBhvr>
                                      <p:to>
                                        <p:strVal val="visible"/>
                                      </p:to>
                                    </p:set>
                                    <p:animEffect transition="in" filter="fade">
                                      <p:cBhvr>
                                        <p:cTn id="7" dur="1000"/>
                                        <p:tgtEl>
                                          <p:spTgt spid="2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4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cs" dirty="0"/>
              <a:t>4. </a:t>
            </a:r>
            <a:r>
              <a:rPr lang="nl-BE" b="0" dirty="0" err="1"/>
              <a:t>Vérification</a:t>
            </a:r>
            <a:r>
              <a:rPr lang="nl-BE" b="0" dirty="0"/>
              <a:t> des </a:t>
            </a:r>
            <a:r>
              <a:rPr lang="nl-BE" b="0" dirty="0" err="1"/>
              <a:t>connaissances</a:t>
            </a:r>
            <a:endParaRPr dirty="0"/>
          </a:p>
        </p:txBody>
      </p:sp>
      <p:sp>
        <p:nvSpPr>
          <p:cNvPr id="290" name="Google Shape;290;p4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cs" dirty="0"/>
              <a:t>Question 3:</a:t>
            </a:r>
            <a:endParaRPr dirty="0"/>
          </a:p>
          <a:p>
            <a:pPr marL="0" lvl="0" indent="0">
              <a:spcBef>
                <a:spcPts val="1200"/>
              </a:spcBef>
              <a:buSzPts val="1100"/>
              <a:buNone/>
            </a:pPr>
            <a:r>
              <a:rPr lang="fr-FR" sz="2200" b="1" i="1" dirty="0"/>
              <a:t>Quelle pratique combine les arbres, le bétail et les fourrages sur la même parcelle </a:t>
            </a:r>
            <a:r>
              <a:rPr lang="cs" sz="2200" b="1" dirty="0"/>
              <a:t>?</a:t>
            </a:r>
            <a:endParaRPr lang="nl-BE" sz="2200" b="1" dirty="0"/>
          </a:p>
          <a:p>
            <a:pPr marL="342900" lvl="0">
              <a:spcBef>
                <a:spcPts val="1200"/>
              </a:spcBef>
              <a:buSzPts val="1100"/>
              <a:buAutoNum type="alphaUcParenR"/>
            </a:pPr>
            <a:r>
              <a:rPr lang="nl-BE" dirty="0" err="1"/>
              <a:t>Agriculture</a:t>
            </a:r>
            <a:r>
              <a:rPr lang="nl-BE" dirty="0"/>
              <a:t> en </a:t>
            </a:r>
            <a:r>
              <a:rPr lang="nl-BE" dirty="0" err="1"/>
              <a:t>monoculture</a:t>
            </a:r>
            <a:endParaRPr lang="nl-BE" dirty="0"/>
          </a:p>
          <a:p>
            <a:pPr marL="342900" lvl="0">
              <a:spcBef>
                <a:spcPts val="1200"/>
              </a:spcBef>
              <a:buSzPts val="1100"/>
              <a:buAutoNum type="alphaUcParenR"/>
            </a:pPr>
            <a:r>
              <a:rPr lang="nl-BE" dirty="0" err="1"/>
              <a:t>Sylvopastoralisme</a:t>
            </a:r>
            <a:endParaRPr lang="nl-BE" dirty="0"/>
          </a:p>
          <a:p>
            <a:pPr marL="342900" lvl="0">
              <a:spcBef>
                <a:spcPts val="1200"/>
              </a:spcBef>
              <a:buSzPts val="1100"/>
              <a:buAutoNum type="alphaUcParenR"/>
            </a:pPr>
            <a:r>
              <a:rPr lang="nl-BE" dirty="0" err="1"/>
              <a:t>Hydroponie</a:t>
            </a:r>
            <a:endParaRPr dirty="0"/>
          </a:p>
        </p:txBody>
      </p:sp>
      <p:sp>
        <p:nvSpPr>
          <p:cNvPr id="291" name="Google Shape;291;p45"/>
          <p:cNvSpPr txBox="1">
            <a:spLocks noGrp="1"/>
          </p:cNvSpPr>
          <p:nvPr>
            <p:ph type="body" idx="1"/>
          </p:nvPr>
        </p:nvSpPr>
        <p:spPr>
          <a:xfrm>
            <a:off x="311700" y="4150050"/>
            <a:ext cx="8520600" cy="3416400"/>
          </a:xfrm>
          <a:prstGeom prst="rect">
            <a:avLst/>
          </a:prstGeom>
        </p:spPr>
        <p:txBody>
          <a:bodyPr spcFirstLastPara="1" wrap="square" lIns="91425" tIns="91425" rIns="91425" bIns="91425" anchor="t" anchorCtr="0">
            <a:normAutofit/>
          </a:bodyPr>
          <a:lstStyle/>
          <a:p>
            <a:pPr marL="0" lvl="0" indent="0">
              <a:buSzPts val="1100"/>
              <a:buNone/>
            </a:pPr>
            <a:r>
              <a:rPr lang="nl-BE" dirty="0" err="1"/>
              <a:t>Répondre</a:t>
            </a:r>
            <a:r>
              <a:rPr lang="nl-BE" dirty="0"/>
              <a:t> </a:t>
            </a:r>
            <a:r>
              <a:rPr lang="cs" dirty="0"/>
              <a:t>:</a:t>
            </a:r>
            <a:endParaRPr dirty="0"/>
          </a:p>
          <a:p>
            <a:pPr marL="0" indent="0">
              <a:spcBef>
                <a:spcPts val="1200"/>
              </a:spcBef>
              <a:buSzPts val="1100"/>
              <a:buNone/>
            </a:pPr>
            <a:r>
              <a:rPr lang="cs" sz="1600" i="1" dirty="0"/>
              <a:t>B)</a:t>
            </a:r>
            <a:r>
              <a:rPr lang="cs" sz="2200" b="1" i="1" dirty="0"/>
              <a:t> </a:t>
            </a:r>
            <a:r>
              <a:rPr lang="nl-BE" dirty="0" err="1"/>
              <a:t>Sylvopastoralisme</a:t>
            </a:r>
            <a:endParaRPr lang="nl-BE" dirty="0"/>
          </a:p>
          <a:p>
            <a:pPr marL="0" lvl="0" indent="0" algn="l" rtl="0">
              <a:spcBef>
                <a:spcPts val="1200"/>
              </a:spcBef>
              <a:spcAft>
                <a:spcPts val="0"/>
              </a:spcAft>
              <a:buClr>
                <a:schemeClr val="dk1"/>
              </a:buClr>
              <a:buSzPts val="1100"/>
              <a:buFont typeface="Arial"/>
              <a:buNone/>
            </a:pPr>
            <a:endParaRPr sz="2200" b="1" i="1" dirty="0"/>
          </a:p>
          <a:p>
            <a:pPr marL="0" lvl="0" indent="0" algn="l" rtl="0">
              <a:spcBef>
                <a:spcPts val="1200"/>
              </a:spcBef>
              <a:spcAft>
                <a:spcPts val="0"/>
              </a:spcAft>
              <a:buClr>
                <a:schemeClr val="dk1"/>
              </a:buClr>
              <a:buSzPts val="1100"/>
              <a:buFont typeface="Arial"/>
              <a:buNone/>
            </a:pPr>
            <a:endParaRPr dirty="0"/>
          </a:p>
          <a:p>
            <a:pPr marL="0" lvl="0" indent="0" algn="l" rtl="0">
              <a:spcBef>
                <a:spcPts val="1200"/>
              </a:spcBef>
              <a:spcAft>
                <a:spcPts val="0"/>
              </a:spcAft>
              <a:buClr>
                <a:schemeClr val="dk1"/>
              </a:buClr>
              <a:buSzPts val="1100"/>
              <a:buFont typeface="Arial"/>
              <a:buNone/>
            </a:pPr>
            <a:endParaRPr dirty="0"/>
          </a:p>
          <a:p>
            <a:pPr marL="0" lvl="0" indent="0" algn="l" rtl="0">
              <a:spcBef>
                <a:spcPts val="1200"/>
              </a:spcBef>
              <a:spcAft>
                <a:spcPts val="1200"/>
              </a:spcAft>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1"/>
                                        </p:tgtEl>
                                        <p:attrNameLst>
                                          <p:attrName>style.visibility</p:attrName>
                                        </p:attrNameLst>
                                      </p:cBhvr>
                                      <p:to>
                                        <p:strVal val="visible"/>
                                      </p:to>
                                    </p:set>
                                    <p:animEffect transition="in" filter="fade">
                                      <p:cBhvr>
                                        <p:cTn id="7" dur="1000"/>
                                        <p:tgtEl>
                                          <p:spTgt spid="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4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lvl="0"/>
            <a:r>
              <a:rPr lang="cs" dirty="0"/>
              <a:t>4. </a:t>
            </a:r>
            <a:r>
              <a:rPr lang="nl-BE" b="0" dirty="0" err="1"/>
              <a:t>Vérification</a:t>
            </a:r>
            <a:r>
              <a:rPr lang="nl-BE" b="0" dirty="0"/>
              <a:t> des </a:t>
            </a:r>
            <a:r>
              <a:rPr lang="nl-BE" b="0" dirty="0" err="1"/>
              <a:t>connaissances</a:t>
            </a:r>
            <a:endParaRPr dirty="0"/>
          </a:p>
        </p:txBody>
      </p:sp>
      <p:sp>
        <p:nvSpPr>
          <p:cNvPr id="297" name="Google Shape;297;p4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cs" dirty="0"/>
              <a:t>Question 4:</a:t>
            </a:r>
            <a:endParaRPr dirty="0"/>
          </a:p>
          <a:p>
            <a:pPr marL="0" lvl="0" indent="0">
              <a:spcBef>
                <a:spcPts val="1200"/>
              </a:spcBef>
              <a:buSzPts val="1100"/>
              <a:buNone/>
            </a:pPr>
            <a:r>
              <a:rPr lang="fr-FR" sz="2200" b="1" i="1" dirty="0"/>
              <a:t>Comment le bétail contribue-t-il au cycle des nutriments ?</a:t>
            </a:r>
            <a:endParaRPr sz="2200" b="1" dirty="0"/>
          </a:p>
          <a:p>
            <a:pPr marL="0" lvl="0" indent="0">
              <a:spcBef>
                <a:spcPts val="1200"/>
              </a:spcBef>
              <a:buSzPts val="1100"/>
              <a:buNone/>
            </a:pPr>
            <a:r>
              <a:rPr lang="cs" sz="2200" dirty="0"/>
              <a:t>A)</a:t>
            </a:r>
            <a:r>
              <a:rPr lang="nl-BE" sz="2200" dirty="0"/>
              <a:t> </a:t>
            </a:r>
            <a:r>
              <a:rPr lang="fr-FR" dirty="0"/>
              <a:t>En compactant le sol pendant le pâturage</a:t>
            </a:r>
            <a:endParaRPr sz="2200" dirty="0"/>
          </a:p>
          <a:p>
            <a:pPr marL="0" lvl="0" indent="0">
              <a:spcBef>
                <a:spcPts val="1200"/>
              </a:spcBef>
              <a:buSzPts val="1100"/>
              <a:buNone/>
            </a:pPr>
            <a:r>
              <a:rPr lang="cs" sz="2200" dirty="0"/>
              <a:t>B)</a:t>
            </a:r>
            <a:r>
              <a:rPr lang="nl-BE" sz="2200" dirty="0"/>
              <a:t> </a:t>
            </a:r>
            <a:r>
              <a:rPr lang="fr-FR" dirty="0"/>
              <a:t>En produisant du fumier qui enrichit le sol</a:t>
            </a:r>
            <a:endParaRPr sz="2200" dirty="0"/>
          </a:p>
          <a:p>
            <a:pPr marL="0" lvl="0" indent="0">
              <a:spcBef>
                <a:spcPts val="1200"/>
              </a:spcBef>
              <a:spcAft>
                <a:spcPts val="1200"/>
              </a:spcAft>
              <a:buSzPts val="1100"/>
              <a:buNone/>
            </a:pPr>
            <a:r>
              <a:rPr lang="cs" sz="2200" dirty="0"/>
              <a:t>C)</a:t>
            </a:r>
            <a:r>
              <a:rPr lang="nl-BE" sz="2200" dirty="0"/>
              <a:t> </a:t>
            </a:r>
            <a:r>
              <a:rPr lang="fr-FR" dirty="0"/>
              <a:t>En consommant des engrais synthétiques</a:t>
            </a:r>
            <a:endParaRPr dirty="0"/>
          </a:p>
        </p:txBody>
      </p:sp>
      <p:sp>
        <p:nvSpPr>
          <p:cNvPr id="298" name="Google Shape;298;p46"/>
          <p:cNvSpPr txBox="1">
            <a:spLocks noGrp="1"/>
          </p:cNvSpPr>
          <p:nvPr>
            <p:ph type="body" idx="1"/>
          </p:nvPr>
        </p:nvSpPr>
        <p:spPr>
          <a:xfrm>
            <a:off x="311700" y="3827875"/>
            <a:ext cx="8520600" cy="3416400"/>
          </a:xfrm>
          <a:prstGeom prst="rect">
            <a:avLst/>
          </a:prstGeom>
        </p:spPr>
        <p:txBody>
          <a:bodyPr spcFirstLastPara="1" wrap="square" lIns="91425" tIns="91425" rIns="91425" bIns="91425" anchor="t" anchorCtr="0">
            <a:normAutofit/>
          </a:bodyPr>
          <a:lstStyle/>
          <a:p>
            <a:pPr marL="0" lvl="0" indent="0">
              <a:buSzPts val="1100"/>
              <a:buNone/>
            </a:pPr>
            <a:r>
              <a:rPr lang="nl-BE" dirty="0" err="1"/>
              <a:t>Répondre</a:t>
            </a:r>
            <a:r>
              <a:rPr lang="nl-BE" dirty="0"/>
              <a:t> </a:t>
            </a:r>
            <a:r>
              <a:rPr lang="cs" dirty="0"/>
              <a:t>:</a:t>
            </a:r>
            <a:endParaRPr dirty="0"/>
          </a:p>
          <a:p>
            <a:pPr marL="0" lvl="0" indent="0">
              <a:spcBef>
                <a:spcPts val="1200"/>
              </a:spcBef>
              <a:buSzPts val="1100"/>
              <a:buNone/>
            </a:pPr>
            <a:r>
              <a:rPr lang="cs" sz="2200" b="1" i="1" dirty="0"/>
              <a:t>B) </a:t>
            </a:r>
            <a:r>
              <a:rPr lang="fr-FR" dirty="0"/>
              <a:t>En produisant du fumier qui enrichit le sol</a:t>
            </a:r>
            <a:endParaRPr dirty="0"/>
          </a:p>
          <a:p>
            <a:pPr marL="0" lvl="0" indent="0" algn="l" rtl="0">
              <a:spcBef>
                <a:spcPts val="1200"/>
              </a:spcBef>
              <a:spcAft>
                <a:spcPts val="1200"/>
              </a:spcAft>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8"/>
                                        </p:tgtEl>
                                        <p:attrNameLst>
                                          <p:attrName>style.visibility</p:attrName>
                                        </p:attrNameLst>
                                      </p:cBhvr>
                                      <p:to>
                                        <p:strVal val="visible"/>
                                      </p:to>
                                    </p:set>
                                    <p:animEffect transition="in" filter="fade">
                                      <p:cBhvr>
                                        <p:cTn id="7" dur="1000"/>
                                        <p:tgtEl>
                                          <p:spTgt spid="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a16="http://schemas.microsoft.com/office/drawing/2014/main" id="{BAC77B28-F005-AE36-7183-86FA02935E5A}"/>
            </a:ext>
          </a:extLst>
        </p:cNvPr>
        <p:cNvGrpSpPr/>
        <p:nvPr/>
      </p:nvGrpSpPr>
      <p:grpSpPr>
        <a:xfrm>
          <a:off x="0" y="0"/>
          <a:ext cx="0" cy="0"/>
          <a:chOff x="0" y="0"/>
          <a:chExt cx="0" cy="0"/>
        </a:xfrm>
      </p:grpSpPr>
      <p:pic>
        <p:nvPicPr>
          <p:cNvPr id="60" name="Google Shape;60;p13">
            <a:extLst>
              <a:ext uri="{FF2B5EF4-FFF2-40B4-BE49-F238E27FC236}">
                <a16:creationId xmlns:a16="http://schemas.microsoft.com/office/drawing/2014/main" id="{61877C1E-61AA-CF0D-9151-3B6EC9A5755C}"/>
              </a:ext>
            </a:extLst>
          </p:cNvPr>
          <p:cNvPicPr preferRelativeResize="0"/>
          <p:nvPr/>
        </p:nvPicPr>
        <p:blipFill rotWithShape="1">
          <a:blip r:embed="rId3">
            <a:alphaModFix amt="50000"/>
          </a:blip>
          <a:srcRect t="5601" b="17136"/>
          <a:stretch/>
        </p:blipFill>
        <p:spPr>
          <a:xfrm>
            <a:off x="0" y="0"/>
            <a:ext cx="9144000" cy="3706351"/>
          </a:xfrm>
          <a:prstGeom prst="rect">
            <a:avLst/>
          </a:prstGeom>
          <a:noFill/>
          <a:ln>
            <a:noFill/>
          </a:ln>
          <a:effectLst>
            <a:outerShdw blurRad="57150" dist="19050" dir="5400000" algn="bl" rotWithShape="0">
              <a:schemeClr val="lt1">
                <a:alpha val="52999"/>
              </a:schemeClr>
            </a:outerShdw>
          </a:effectLst>
        </p:spPr>
      </p:pic>
      <p:grpSp>
        <p:nvGrpSpPr>
          <p:cNvPr id="61" name="Google Shape;61;p13">
            <a:extLst>
              <a:ext uri="{FF2B5EF4-FFF2-40B4-BE49-F238E27FC236}">
                <a16:creationId xmlns:a16="http://schemas.microsoft.com/office/drawing/2014/main" id="{216523A2-5694-7667-40F8-EB481C0699D1}"/>
              </a:ext>
            </a:extLst>
          </p:cNvPr>
          <p:cNvGrpSpPr/>
          <p:nvPr/>
        </p:nvGrpSpPr>
        <p:grpSpPr>
          <a:xfrm>
            <a:off x="0" y="-84974"/>
            <a:ext cx="2242298" cy="792588"/>
            <a:chOff x="0" y="-38100"/>
            <a:chExt cx="1133218" cy="444600"/>
          </a:xfrm>
        </p:grpSpPr>
        <p:sp>
          <p:nvSpPr>
            <p:cNvPr id="62" name="Google Shape;62;p13">
              <a:extLst>
                <a:ext uri="{FF2B5EF4-FFF2-40B4-BE49-F238E27FC236}">
                  <a16:creationId xmlns:a16="http://schemas.microsoft.com/office/drawing/2014/main" id="{122F7466-3E17-8A71-1F98-D2BBBA697C51}"/>
                </a:ext>
              </a:extLst>
            </p:cNvPr>
            <p:cNvSpPr/>
            <p:nvPr/>
          </p:nvSpPr>
          <p:spPr>
            <a:xfrm>
              <a:off x="0" y="0"/>
              <a:ext cx="1133218" cy="406400"/>
            </a:xfrm>
            <a:custGeom>
              <a:avLst/>
              <a:gdLst/>
              <a:ahLst/>
              <a:cxnLst/>
              <a:rect l="l" t="t" r="r" b="b"/>
              <a:pathLst>
                <a:path w="1133218" h="406400" extrusionOk="0">
                  <a:moveTo>
                    <a:pt x="91765" y="0"/>
                  </a:moveTo>
                  <a:lnTo>
                    <a:pt x="1041452" y="0"/>
                  </a:lnTo>
                  <a:cubicBezTo>
                    <a:pt x="1092133" y="0"/>
                    <a:pt x="1133218" y="41085"/>
                    <a:pt x="1133218" y="91765"/>
                  </a:cubicBezTo>
                  <a:lnTo>
                    <a:pt x="1133218" y="314635"/>
                  </a:lnTo>
                  <a:cubicBezTo>
                    <a:pt x="1133218" y="365315"/>
                    <a:pt x="1092133" y="406400"/>
                    <a:pt x="1041452" y="406400"/>
                  </a:cubicBezTo>
                  <a:lnTo>
                    <a:pt x="91765" y="406400"/>
                  </a:lnTo>
                  <a:cubicBezTo>
                    <a:pt x="41085" y="406400"/>
                    <a:pt x="0" y="365315"/>
                    <a:pt x="0" y="314635"/>
                  </a:cubicBezTo>
                  <a:lnTo>
                    <a:pt x="0" y="91765"/>
                  </a:lnTo>
                  <a:cubicBezTo>
                    <a:pt x="0" y="41085"/>
                    <a:pt x="41085" y="0"/>
                    <a:pt x="91765" y="0"/>
                  </a:cubicBezTo>
                  <a:close/>
                </a:path>
              </a:pathLst>
            </a:custGeom>
            <a:solidFill>
              <a:srgbClr val="4D7344">
                <a:alpha val="674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3">
              <a:extLst>
                <a:ext uri="{FF2B5EF4-FFF2-40B4-BE49-F238E27FC236}">
                  <a16:creationId xmlns:a16="http://schemas.microsoft.com/office/drawing/2014/main" id="{A4250FA2-1B15-EE54-2FEE-B90EFE04220A}"/>
                </a:ext>
              </a:extLst>
            </p:cNvPr>
            <p:cNvSpPr txBox="1"/>
            <p:nvPr/>
          </p:nvSpPr>
          <p:spPr>
            <a:xfrm>
              <a:off x="0" y="-38100"/>
              <a:ext cx="1133100" cy="444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r>
                <a:rPr lang="cs" sz="2600" b="1">
                  <a:solidFill>
                    <a:schemeClr val="lt1"/>
                  </a:solidFill>
                </a:rPr>
                <a:t>Module 4</a:t>
              </a:r>
              <a:endParaRPr sz="2600" b="1" i="0" u="none" strike="noStrike" cap="none">
                <a:solidFill>
                  <a:schemeClr val="lt1"/>
                </a:solidFill>
              </a:endParaRPr>
            </a:p>
          </p:txBody>
        </p:sp>
      </p:grpSp>
      <p:grpSp>
        <p:nvGrpSpPr>
          <p:cNvPr id="64" name="Google Shape;64;p13">
            <a:extLst>
              <a:ext uri="{FF2B5EF4-FFF2-40B4-BE49-F238E27FC236}">
                <a16:creationId xmlns:a16="http://schemas.microsoft.com/office/drawing/2014/main" id="{89C4BB52-7BFB-0305-A865-E816C233E62D}"/>
              </a:ext>
            </a:extLst>
          </p:cNvPr>
          <p:cNvGrpSpPr/>
          <p:nvPr/>
        </p:nvGrpSpPr>
        <p:grpSpPr>
          <a:xfrm>
            <a:off x="542175" y="3079773"/>
            <a:ext cx="8059631" cy="475316"/>
            <a:chOff x="0" y="-38099"/>
            <a:chExt cx="3021531" cy="320207"/>
          </a:xfrm>
        </p:grpSpPr>
        <p:sp>
          <p:nvSpPr>
            <p:cNvPr id="65" name="Google Shape;65;p13">
              <a:extLst>
                <a:ext uri="{FF2B5EF4-FFF2-40B4-BE49-F238E27FC236}">
                  <a16:creationId xmlns:a16="http://schemas.microsoft.com/office/drawing/2014/main" id="{59573DD6-118C-FD98-F25B-F97B708AD9E6}"/>
                </a:ext>
              </a:extLst>
            </p:cNvPr>
            <p:cNvSpPr/>
            <p:nvPr/>
          </p:nvSpPr>
          <p:spPr>
            <a:xfrm>
              <a:off x="0" y="0"/>
              <a:ext cx="3021483" cy="282108"/>
            </a:xfrm>
            <a:custGeom>
              <a:avLst/>
              <a:gdLst/>
              <a:ahLst/>
              <a:cxnLst/>
              <a:rect l="l" t="t" r="r" b="b"/>
              <a:pathLst>
                <a:path w="3021483" h="282108" extrusionOk="0">
                  <a:moveTo>
                    <a:pt x="34417" y="0"/>
                  </a:moveTo>
                  <a:lnTo>
                    <a:pt x="2987066" y="0"/>
                  </a:lnTo>
                  <a:cubicBezTo>
                    <a:pt x="2996194" y="0"/>
                    <a:pt x="3004948" y="3626"/>
                    <a:pt x="3011402" y="10080"/>
                  </a:cubicBezTo>
                  <a:cubicBezTo>
                    <a:pt x="3017857" y="16535"/>
                    <a:pt x="3021483" y="25289"/>
                    <a:pt x="3021483" y="34417"/>
                  </a:cubicBezTo>
                  <a:lnTo>
                    <a:pt x="3021483" y="247691"/>
                  </a:lnTo>
                  <a:cubicBezTo>
                    <a:pt x="3021483" y="256819"/>
                    <a:pt x="3017857" y="265573"/>
                    <a:pt x="3011402" y="272028"/>
                  </a:cubicBezTo>
                  <a:cubicBezTo>
                    <a:pt x="3004948" y="278482"/>
                    <a:pt x="2996194" y="282108"/>
                    <a:pt x="2987066" y="282108"/>
                  </a:cubicBezTo>
                  <a:lnTo>
                    <a:pt x="34417" y="282108"/>
                  </a:lnTo>
                  <a:cubicBezTo>
                    <a:pt x="25289" y="282108"/>
                    <a:pt x="16535" y="278482"/>
                    <a:pt x="10080" y="272028"/>
                  </a:cubicBezTo>
                  <a:cubicBezTo>
                    <a:pt x="3626" y="265573"/>
                    <a:pt x="0" y="256819"/>
                    <a:pt x="0" y="247691"/>
                  </a:cubicBezTo>
                  <a:lnTo>
                    <a:pt x="0" y="34417"/>
                  </a:lnTo>
                  <a:cubicBezTo>
                    <a:pt x="0" y="25289"/>
                    <a:pt x="3626" y="16535"/>
                    <a:pt x="10080" y="10080"/>
                  </a:cubicBezTo>
                  <a:cubicBezTo>
                    <a:pt x="16535" y="3626"/>
                    <a:pt x="25289" y="0"/>
                    <a:pt x="34417" y="0"/>
                  </a:cubicBezTo>
                  <a:close/>
                </a:path>
              </a:pathLst>
            </a:custGeom>
            <a:solidFill>
              <a:srgbClr val="4D73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3">
              <a:extLst>
                <a:ext uri="{FF2B5EF4-FFF2-40B4-BE49-F238E27FC236}">
                  <a16:creationId xmlns:a16="http://schemas.microsoft.com/office/drawing/2014/main" id="{679D9B30-AB58-AD95-8216-86C5AD976E08}"/>
                </a:ext>
              </a:extLst>
            </p:cNvPr>
            <p:cNvSpPr txBox="1"/>
            <p:nvPr/>
          </p:nvSpPr>
          <p:spPr>
            <a:xfrm>
              <a:off x="48231" y="-38099"/>
              <a:ext cx="2973300" cy="3201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rgbClr val="000000"/>
                </a:solidFill>
                <a:latin typeface="Calibri"/>
                <a:ea typeface="Calibri"/>
                <a:cs typeface="Calibri"/>
                <a:sym typeface="Calibri"/>
              </a:endParaRPr>
            </a:p>
          </p:txBody>
        </p:sp>
      </p:grpSp>
      <p:sp>
        <p:nvSpPr>
          <p:cNvPr id="67" name="Google Shape;67;p13">
            <a:extLst>
              <a:ext uri="{FF2B5EF4-FFF2-40B4-BE49-F238E27FC236}">
                <a16:creationId xmlns:a16="http://schemas.microsoft.com/office/drawing/2014/main" id="{A8907180-CFCA-9EE2-CC5D-BD2C173EC580}"/>
              </a:ext>
            </a:extLst>
          </p:cNvPr>
          <p:cNvSpPr txBox="1"/>
          <p:nvPr/>
        </p:nvSpPr>
        <p:spPr>
          <a:xfrm>
            <a:off x="584275" y="3160050"/>
            <a:ext cx="8059500" cy="603242"/>
          </a:xfrm>
          <a:prstGeom prst="rect">
            <a:avLst/>
          </a:prstGeom>
          <a:noFill/>
          <a:ln>
            <a:noFill/>
          </a:ln>
        </p:spPr>
        <p:txBody>
          <a:bodyPr spcFirstLastPara="1" wrap="square" lIns="0" tIns="0" rIns="0" bIns="0" anchor="t" anchorCtr="0">
            <a:spAutoFit/>
          </a:bodyPr>
          <a:lstStyle/>
          <a:p>
            <a:pPr lvl="0" algn="ctr">
              <a:lnSpc>
                <a:spcPct val="140000"/>
              </a:lnSpc>
            </a:pPr>
            <a:r>
              <a:rPr lang="cs" sz="2200" b="1" i="0" u="none" strike="noStrike" cap="none" dirty="0">
                <a:solidFill>
                  <a:srgbClr val="FFFFFF"/>
                </a:solidFill>
                <a:latin typeface="Montserrat"/>
                <a:ea typeface="Montserrat"/>
                <a:cs typeface="Montserrat"/>
                <a:sym typeface="Montserrat"/>
              </a:rPr>
              <a:t>PROJET </a:t>
            </a:r>
            <a:r>
              <a:rPr lang="nl-BE" sz="2200" b="1" dirty="0">
                <a:solidFill>
                  <a:srgbClr val="FFFFFF"/>
                </a:solidFill>
                <a:latin typeface="Montserrat"/>
              </a:rPr>
              <a:t>NUMÉRO</a:t>
            </a:r>
            <a:r>
              <a:rPr lang="nl-BE" dirty="0"/>
              <a:t> </a:t>
            </a:r>
            <a:r>
              <a:rPr lang="cs" sz="2200" b="1" i="0" u="none" strike="noStrike" cap="none" dirty="0">
                <a:solidFill>
                  <a:srgbClr val="FFFFFF"/>
                </a:solidFill>
                <a:latin typeface="Montserrat"/>
                <a:ea typeface="Montserrat"/>
                <a:cs typeface="Montserrat"/>
                <a:sym typeface="Montserrat"/>
              </a:rPr>
              <a:t>:2023-1-SE01-KA220-VET-000160614</a:t>
            </a:r>
            <a:endParaRPr lang="nl-BE" sz="2200" b="1" i="0" u="none" strike="noStrike" cap="none" dirty="0">
              <a:solidFill>
                <a:srgbClr val="FFFFFF"/>
              </a:solidFill>
              <a:latin typeface="Montserrat"/>
              <a:ea typeface="Montserrat"/>
              <a:cs typeface="Montserrat"/>
              <a:sym typeface="Montserrat"/>
            </a:endParaRPr>
          </a:p>
          <a:p>
            <a:pPr lvl="0" algn="ctr">
              <a:lnSpc>
                <a:spcPct val="140000"/>
              </a:lnSpc>
            </a:pPr>
            <a:endParaRPr sz="600" dirty="0"/>
          </a:p>
        </p:txBody>
      </p:sp>
      <p:sp>
        <p:nvSpPr>
          <p:cNvPr id="68" name="Google Shape;68;p13">
            <a:extLst>
              <a:ext uri="{FF2B5EF4-FFF2-40B4-BE49-F238E27FC236}">
                <a16:creationId xmlns:a16="http://schemas.microsoft.com/office/drawing/2014/main" id="{1ACD041C-E4D2-F07E-9018-B533A05D04C4}"/>
              </a:ext>
            </a:extLst>
          </p:cNvPr>
          <p:cNvSpPr/>
          <p:nvPr/>
        </p:nvSpPr>
        <p:spPr>
          <a:xfrm>
            <a:off x="1158175" y="1116469"/>
            <a:ext cx="6827638" cy="1997456"/>
          </a:xfrm>
          <a:custGeom>
            <a:avLst/>
            <a:gdLst/>
            <a:ahLst/>
            <a:cxnLst/>
            <a:rect l="l" t="t" r="r" b="b"/>
            <a:pathLst>
              <a:path w="1133218" h="406400" extrusionOk="0">
                <a:moveTo>
                  <a:pt x="91765" y="0"/>
                </a:moveTo>
                <a:lnTo>
                  <a:pt x="1041452" y="0"/>
                </a:lnTo>
                <a:cubicBezTo>
                  <a:pt x="1092133" y="0"/>
                  <a:pt x="1133218" y="41085"/>
                  <a:pt x="1133218" y="91765"/>
                </a:cubicBezTo>
                <a:lnTo>
                  <a:pt x="1133218" y="314635"/>
                </a:lnTo>
                <a:cubicBezTo>
                  <a:pt x="1133218" y="365315"/>
                  <a:pt x="1092133" y="406400"/>
                  <a:pt x="1041452" y="406400"/>
                </a:cubicBezTo>
                <a:lnTo>
                  <a:pt x="91765" y="406400"/>
                </a:lnTo>
                <a:cubicBezTo>
                  <a:pt x="41085" y="406400"/>
                  <a:pt x="0" y="365315"/>
                  <a:pt x="0" y="314635"/>
                </a:cubicBezTo>
                <a:lnTo>
                  <a:pt x="0" y="91765"/>
                </a:lnTo>
                <a:cubicBezTo>
                  <a:pt x="0" y="41085"/>
                  <a:pt x="41085" y="0"/>
                  <a:pt x="91765" y="0"/>
                </a:cubicBezTo>
                <a:close/>
              </a:path>
            </a:pathLst>
          </a:custGeom>
          <a:solidFill>
            <a:srgbClr val="4D7344">
              <a:alpha val="67450"/>
            </a:srgbClr>
          </a:solidFill>
          <a:ln>
            <a:noFill/>
          </a:ln>
        </p:spPr>
        <p:txBody>
          <a:bodyPr spcFirstLastPara="1" wrap="square" lIns="91425" tIns="91425" rIns="91425" bIns="91425" anchor="ctr" anchorCtr="0">
            <a:noAutofit/>
          </a:bodyPr>
          <a:lstStyle/>
          <a:p>
            <a:pPr lvl="0" algn="ctr"/>
            <a:r>
              <a:rPr lang="nl-BE" sz="3800" b="1" dirty="0">
                <a:solidFill>
                  <a:schemeClr val="lt1"/>
                </a:solidFill>
              </a:rPr>
              <a:t> </a:t>
            </a:r>
            <a:r>
              <a:rPr lang="nl-BE" sz="3400" b="1" dirty="0">
                <a:solidFill>
                  <a:schemeClr val="lt1"/>
                </a:solidFill>
              </a:rPr>
              <a:t>MERCI</a:t>
            </a:r>
          </a:p>
          <a:p>
            <a:pPr lvl="0" algn="ctr"/>
            <a:r>
              <a:rPr lang="nl-BE" sz="3400" b="1" dirty="0">
                <a:solidFill>
                  <a:schemeClr val="lt1"/>
                </a:solidFill>
              </a:rPr>
              <a:t>INTÉGRATION DU BÉTAIL</a:t>
            </a:r>
            <a:endParaRPr sz="3400" b="1" dirty="0">
              <a:solidFill>
                <a:schemeClr val="lt1"/>
              </a:solidFill>
            </a:endParaRPr>
          </a:p>
          <a:p>
            <a:pPr lvl="0" algn="just">
              <a:lnSpc>
                <a:spcPct val="115000"/>
              </a:lnSpc>
              <a:spcBef>
                <a:spcPts val="1200"/>
              </a:spcBef>
              <a:spcAft>
                <a:spcPts val="1200"/>
              </a:spcAft>
            </a:pPr>
            <a:r>
              <a:rPr lang="fr-FR" sz="1200" b="1" dirty="0">
                <a:solidFill>
                  <a:schemeClr val="lt1"/>
                </a:solidFill>
              </a:rPr>
              <a:t>Découvrez comment l'intégration de l'élevage aux cultures peut améliorer la santé des sols, stimuler la biodiversité et créer des systèmes agricoles résilients. Ce guide explore les concepts, l'histoire, les applications et les compétences nécessaires à la mise en œuvre efficace de l'intégration de l'élevage.</a:t>
            </a:r>
            <a:endParaRPr sz="3200" b="1" dirty="0">
              <a:solidFill>
                <a:schemeClr val="lt1"/>
              </a:solidFill>
            </a:endParaRPr>
          </a:p>
        </p:txBody>
      </p:sp>
      <p:grpSp>
        <p:nvGrpSpPr>
          <p:cNvPr id="69" name="Google Shape;69;p13">
            <a:extLst>
              <a:ext uri="{FF2B5EF4-FFF2-40B4-BE49-F238E27FC236}">
                <a16:creationId xmlns:a16="http://schemas.microsoft.com/office/drawing/2014/main" id="{D34C2ABE-5CBF-FF9F-E860-7706568F4688}"/>
              </a:ext>
            </a:extLst>
          </p:cNvPr>
          <p:cNvGrpSpPr/>
          <p:nvPr/>
        </p:nvGrpSpPr>
        <p:grpSpPr>
          <a:xfrm>
            <a:off x="7424248" y="-151629"/>
            <a:ext cx="1652570" cy="1787688"/>
            <a:chOff x="0" y="-192881"/>
            <a:chExt cx="4300209" cy="4307681"/>
          </a:xfrm>
        </p:grpSpPr>
        <p:grpSp>
          <p:nvGrpSpPr>
            <p:cNvPr id="70" name="Google Shape;70;p13">
              <a:extLst>
                <a:ext uri="{FF2B5EF4-FFF2-40B4-BE49-F238E27FC236}">
                  <a16:creationId xmlns:a16="http://schemas.microsoft.com/office/drawing/2014/main" id="{40344C8D-9A5B-03A8-C61E-0CE595F3A07C}"/>
                </a:ext>
              </a:extLst>
            </p:cNvPr>
            <p:cNvGrpSpPr/>
            <p:nvPr/>
          </p:nvGrpSpPr>
          <p:grpSpPr>
            <a:xfrm>
              <a:off x="0" y="-192881"/>
              <a:ext cx="4300209" cy="4307681"/>
              <a:chOff x="0" y="-38100"/>
              <a:chExt cx="849424" cy="850900"/>
            </a:xfrm>
          </p:grpSpPr>
          <p:sp>
            <p:nvSpPr>
              <p:cNvPr id="71" name="Google Shape;71;p13">
                <a:extLst>
                  <a:ext uri="{FF2B5EF4-FFF2-40B4-BE49-F238E27FC236}">
                    <a16:creationId xmlns:a16="http://schemas.microsoft.com/office/drawing/2014/main" id="{1BC575D0-E32B-A4B0-7BA8-2F3EA62740BE}"/>
                  </a:ext>
                </a:extLst>
              </p:cNvPr>
              <p:cNvSpPr/>
              <p:nvPr/>
            </p:nvSpPr>
            <p:spPr>
              <a:xfrm>
                <a:off x="0" y="0"/>
                <a:ext cx="849424" cy="812800"/>
              </a:xfrm>
              <a:custGeom>
                <a:avLst/>
                <a:gdLst/>
                <a:ahLst/>
                <a:cxnLst/>
                <a:rect l="l" t="t" r="r" b="b"/>
                <a:pathLst>
                  <a:path w="849424" h="812800" extrusionOk="0">
                    <a:moveTo>
                      <a:pt x="283294" y="793731"/>
                    </a:moveTo>
                    <a:cubicBezTo>
                      <a:pt x="326842" y="805245"/>
                      <a:pt x="376350" y="812800"/>
                      <a:pt x="424941" y="812800"/>
                    </a:cubicBezTo>
                    <a:cubicBezTo>
                      <a:pt x="473533" y="812800"/>
                      <a:pt x="520290" y="806323"/>
                      <a:pt x="563379" y="794809"/>
                    </a:cubicBezTo>
                    <a:cubicBezTo>
                      <a:pt x="564297" y="794450"/>
                      <a:pt x="565213" y="794450"/>
                      <a:pt x="566130" y="794090"/>
                    </a:cubicBezTo>
                    <a:cubicBezTo>
                      <a:pt x="727946" y="748035"/>
                      <a:pt x="847132" y="626421"/>
                      <a:pt x="849424" y="484298"/>
                    </a:cubicBezTo>
                    <a:lnTo>
                      <a:pt x="849424" y="0"/>
                    </a:lnTo>
                    <a:lnTo>
                      <a:pt x="0" y="0"/>
                    </a:lnTo>
                    <a:lnTo>
                      <a:pt x="0" y="483939"/>
                    </a:lnTo>
                    <a:cubicBezTo>
                      <a:pt x="2292" y="627140"/>
                      <a:pt x="119644" y="748755"/>
                      <a:pt x="283294" y="79373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3">
                <a:extLst>
                  <a:ext uri="{FF2B5EF4-FFF2-40B4-BE49-F238E27FC236}">
                    <a16:creationId xmlns:a16="http://schemas.microsoft.com/office/drawing/2014/main" id="{C0C8EAD7-3228-8A46-BD07-E3F848B65937}"/>
                  </a:ext>
                </a:extLst>
              </p:cNvPr>
              <p:cNvSpPr txBox="1"/>
              <p:nvPr/>
            </p:nvSpPr>
            <p:spPr>
              <a:xfrm>
                <a:off x="0" y="-38100"/>
                <a:ext cx="849300" cy="723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rgbClr val="000000"/>
                  </a:solidFill>
                  <a:latin typeface="Calibri"/>
                  <a:ea typeface="Calibri"/>
                  <a:cs typeface="Calibri"/>
                  <a:sym typeface="Calibri"/>
                </a:endParaRPr>
              </a:p>
            </p:txBody>
          </p:sp>
        </p:grpSp>
        <p:sp>
          <p:nvSpPr>
            <p:cNvPr id="73" name="Google Shape;73;p13">
              <a:extLst>
                <a:ext uri="{FF2B5EF4-FFF2-40B4-BE49-F238E27FC236}">
                  <a16:creationId xmlns:a16="http://schemas.microsoft.com/office/drawing/2014/main" id="{5B7318DC-47A0-59E9-2CCC-EE78F19805EA}"/>
                </a:ext>
              </a:extLst>
            </p:cNvPr>
            <p:cNvSpPr/>
            <p:nvPr/>
          </p:nvSpPr>
          <p:spPr>
            <a:xfrm>
              <a:off x="804228" y="277436"/>
              <a:ext cx="2691752" cy="3252873"/>
            </a:xfrm>
            <a:custGeom>
              <a:avLst/>
              <a:gdLst/>
              <a:ahLst/>
              <a:cxnLst/>
              <a:rect l="l" t="t" r="r" b="b"/>
              <a:pathLst>
                <a:path w="2691752" h="3252873" extrusionOk="0">
                  <a:moveTo>
                    <a:pt x="0" y="0"/>
                  </a:moveTo>
                  <a:lnTo>
                    <a:pt x="2691752" y="0"/>
                  </a:lnTo>
                  <a:lnTo>
                    <a:pt x="2691752" y="3252873"/>
                  </a:lnTo>
                  <a:lnTo>
                    <a:pt x="0" y="3252873"/>
                  </a:lnTo>
                  <a:lnTo>
                    <a:pt x="0" y="0"/>
                  </a:lnTo>
                  <a:close/>
                </a:path>
              </a:pathLst>
            </a:custGeom>
            <a:blipFill rotWithShape="1">
              <a:blip r:embed="rId4">
                <a:alphaModFix/>
              </a:blip>
              <a:stretch>
                <a:fillRect/>
              </a:stretch>
            </a:blipFill>
            <a:ln>
              <a:noFill/>
            </a:ln>
          </p:spPr>
        </p:sp>
      </p:grpSp>
      <p:sp>
        <p:nvSpPr>
          <p:cNvPr id="74" name="Google Shape;74;p13">
            <a:extLst>
              <a:ext uri="{FF2B5EF4-FFF2-40B4-BE49-F238E27FC236}">
                <a16:creationId xmlns:a16="http://schemas.microsoft.com/office/drawing/2014/main" id="{6ACE5486-973A-2137-D48F-4945448F8C95}"/>
              </a:ext>
            </a:extLst>
          </p:cNvPr>
          <p:cNvSpPr txBox="1"/>
          <p:nvPr/>
        </p:nvSpPr>
        <p:spPr>
          <a:xfrm>
            <a:off x="2915950" y="4403925"/>
            <a:ext cx="6086400" cy="246300"/>
          </a:xfrm>
          <a:prstGeom prst="rect">
            <a:avLst/>
          </a:prstGeom>
          <a:noFill/>
          <a:ln>
            <a:noFill/>
          </a:ln>
        </p:spPr>
        <p:txBody>
          <a:bodyPr spcFirstLastPara="1" wrap="square" lIns="91425" tIns="91425" rIns="91425" bIns="91425" anchor="t" anchorCtr="0">
            <a:spAutoFit/>
          </a:bodyPr>
          <a:lstStyle/>
          <a:p>
            <a:pPr marL="0" lvl="0" indent="0" algn="just" rtl="0">
              <a:lnSpc>
                <a:spcPct val="139967"/>
              </a:lnSpc>
              <a:spcBef>
                <a:spcPts val="0"/>
              </a:spcBef>
              <a:spcAft>
                <a:spcPts val="0"/>
              </a:spcAft>
              <a:buNone/>
            </a:pPr>
            <a:endParaRPr sz="400"/>
          </a:p>
        </p:txBody>
      </p:sp>
      <p:pic>
        <p:nvPicPr>
          <p:cNvPr id="75" name="Google Shape;75;p13">
            <a:extLst>
              <a:ext uri="{FF2B5EF4-FFF2-40B4-BE49-F238E27FC236}">
                <a16:creationId xmlns:a16="http://schemas.microsoft.com/office/drawing/2014/main" id="{95E9C35B-961D-43F8-1224-1503194F4686}"/>
              </a:ext>
            </a:extLst>
          </p:cNvPr>
          <p:cNvPicPr preferRelativeResize="0"/>
          <p:nvPr/>
        </p:nvPicPr>
        <p:blipFill>
          <a:blip r:embed="rId5">
            <a:alphaModFix/>
          </a:blip>
          <a:stretch>
            <a:fillRect/>
          </a:stretch>
        </p:blipFill>
        <p:spPr>
          <a:xfrm>
            <a:off x="0" y="3706351"/>
            <a:ext cx="3806284" cy="1437137"/>
          </a:xfrm>
          <a:prstGeom prst="rect">
            <a:avLst/>
          </a:prstGeom>
          <a:noFill/>
          <a:ln>
            <a:noFill/>
          </a:ln>
        </p:spPr>
      </p:pic>
      <p:sp>
        <p:nvSpPr>
          <p:cNvPr id="4" name="Tekstvak 3">
            <a:extLst>
              <a:ext uri="{FF2B5EF4-FFF2-40B4-BE49-F238E27FC236}">
                <a16:creationId xmlns:a16="http://schemas.microsoft.com/office/drawing/2014/main" id="{FDBCD368-39DF-4488-0C59-633C9C8DCF67}"/>
              </a:ext>
            </a:extLst>
          </p:cNvPr>
          <p:cNvSpPr txBox="1"/>
          <p:nvPr/>
        </p:nvSpPr>
        <p:spPr>
          <a:xfrm>
            <a:off x="3620428" y="3706192"/>
            <a:ext cx="5523572" cy="1200329"/>
          </a:xfrm>
          <a:prstGeom prst="rect">
            <a:avLst/>
          </a:prstGeom>
          <a:noFill/>
        </p:spPr>
        <p:txBody>
          <a:bodyPr wrap="square">
            <a:spAutoFit/>
          </a:bodyPr>
          <a:lstStyle/>
          <a:p>
            <a:r>
              <a:rPr lang="fr-FR" sz="1200" dirty="0">
                <a:latin typeface="Montserrat"/>
              </a:rPr>
              <a:t>Financé par l'Union européenne. Les points de vue et opinions exprimés sont cependant uniquement ceux de l'auteur(s) et ne reflètent pas nécessairement ceux de l'Union européenne ou du Conseil suédois pour l'enseignement supérieur (UHR). Ni l'Union européenne ni l'autorité de subvention ne peuvent être tenues responsables à leur égard</a:t>
            </a:r>
            <a:endParaRPr lang="nl-BE" sz="1200" dirty="0"/>
          </a:p>
        </p:txBody>
      </p:sp>
    </p:spTree>
    <p:extLst>
      <p:ext uri="{BB962C8B-B14F-4D97-AF65-F5344CB8AC3E}">
        <p14:creationId xmlns:p14="http://schemas.microsoft.com/office/powerpoint/2010/main" val="2074949076"/>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1292</TotalTime>
  <Words>3023</Words>
  <Application>Microsoft Office PowerPoint</Application>
  <PresentationFormat>Diavoorstelling (16:9)</PresentationFormat>
  <Paragraphs>231</Paragraphs>
  <Slides>35</Slides>
  <Notes>35</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35</vt:i4>
      </vt:variant>
    </vt:vector>
  </HeadingPairs>
  <TitlesOfParts>
    <vt:vector size="39" baseType="lpstr">
      <vt:lpstr>Montserrat</vt:lpstr>
      <vt:lpstr>Arial</vt:lpstr>
      <vt:lpstr>Calibri</vt:lpstr>
      <vt:lpstr>Simple Light</vt:lpstr>
      <vt:lpstr>PowerPoint-presentatie</vt:lpstr>
      <vt:lpstr>Objectifs d'apprentissage</vt:lpstr>
      <vt:lpstr>Section 1 : Concepts clés et définitions</vt:lpstr>
      <vt:lpstr>Section 1 : Concepts clés et définitions</vt:lpstr>
      <vt:lpstr>Section 1 : Concepts clés et définitions</vt:lpstr>
      <vt:lpstr>Section 2 : Fondements Théoriques</vt:lpstr>
      <vt:lpstr>Section 2 : Fondements Théoriques</vt:lpstr>
      <vt:lpstr>Section 2 : Fondements Théoriques</vt:lpstr>
      <vt:lpstr>Section 2 : Fondements Théoriques</vt:lpstr>
      <vt:lpstr>Section 2 : Fondements Théoriques</vt:lpstr>
      <vt:lpstr>Section 2 : Fondements Théoriques</vt:lpstr>
      <vt:lpstr>Section 2 : Fondements Théoriques</vt:lpstr>
      <vt:lpstr>Section 2 : Fondements Théoriques</vt:lpstr>
      <vt:lpstr>Section 3 : Application dans l'agriculture régénératrice</vt:lpstr>
      <vt:lpstr>Section 3 : Application dans l'agriculture régénératrice</vt:lpstr>
      <vt:lpstr>Section 3 : Application dans l'agriculture régénératrice</vt:lpstr>
      <vt:lpstr>Section 3 : Application dans l'agriculture régénératrice</vt:lpstr>
      <vt:lpstr>Section 3 : Application dans l'agriculture régénératrice</vt:lpstr>
      <vt:lpstr>Section 3 : Application dans l'agriculture régénératrice</vt:lpstr>
      <vt:lpstr>Section 3 : Application dans l'agriculture régénératrice</vt:lpstr>
      <vt:lpstr>Section 3 : Application dans l'agriculture régénératrice</vt:lpstr>
      <vt:lpstr>Section 3 : Application dans l'agriculture régénératrice</vt:lpstr>
      <vt:lpstr>Section 3 : Application dans l'agriculture régénératrice</vt:lpstr>
      <vt:lpstr>Section 3 : Application dans l'agriculture régénératrice</vt:lpstr>
      <vt:lpstr>Section 4 : Compétences clés pour les formateurs VET</vt:lpstr>
      <vt:lpstr>Section 4 : Compétences clés pour les formateurs VET</vt:lpstr>
      <vt:lpstr>3. Activité 1</vt:lpstr>
      <vt:lpstr>3. Activité 1</vt:lpstr>
      <vt:lpstr>3. Activité 2</vt:lpstr>
      <vt:lpstr>3. Activité 2</vt:lpstr>
      <vt:lpstr>4. Vérification des connaissances</vt:lpstr>
      <vt:lpstr>4. Vérification des connaissances</vt:lpstr>
      <vt:lpstr>4. Vérification des connaissances</vt:lpstr>
      <vt:lpstr>4. Vérification des connaissances</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Green Growth</dc:creator>
  <cp:lastModifiedBy>Green Growth</cp:lastModifiedBy>
  <cp:revision>1</cp:revision>
  <dcterms:modified xsi:type="dcterms:W3CDTF">2025-10-28T09:34:16Z</dcterms:modified>
</cp:coreProperties>
</file>