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7" r:id="rId32"/>
    <p:sldId id="288" r:id="rId33"/>
    <p:sldId id="289" r:id="rId34"/>
    <p:sldId id="290" r:id="rId35"/>
    <p:sldId id="291" r:id="rId36"/>
    <p:sldId id="292" r:id="rId37"/>
    <p:sldId id="293" r:id="rId38"/>
    <p:sldId id="294" r:id="rId39"/>
    <p:sldId id="295" r:id="rId40"/>
    <p:sldId id="296" r:id="rId41"/>
    <p:sldId id="297" r:id="rId42"/>
  </p:sldIdLst>
  <p:sldSz cx="18288000" cy="10287000"/>
  <p:notesSz cx="6858000" cy="9144000"/>
  <p:embeddedFontLst>
    <p:embeddedFont>
      <p:font typeface="Montserrat" panose="000005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jqU0DA8iWWKtdgKVtDavsHDGpT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5B0755-8929-43BD-9A9C-3167FFFF0A2F}" v="151" dt="2025-10-27T11:43:22.1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5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n Growth" userId="875c3cfcbffc56fe" providerId="LiveId" clId="{1CAF0790-B34F-4E51-A4AC-AA0463ECB894}"/>
    <pc:docChg chg="undo custSel delSld modSld">
      <pc:chgData name="Green Growth" userId="875c3cfcbffc56fe" providerId="LiveId" clId="{1CAF0790-B34F-4E51-A4AC-AA0463ECB894}" dt="2025-10-27T11:43:38.711" v="5825" actId="20577"/>
      <pc:docMkLst>
        <pc:docMk/>
      </pc:docMkLst>
      <pc:sldChg chg="modSp mod">
        <pc:chgData name="Green Growth" userId="875c3cfcbffc56fe" providerId="LiveId" clId="{1CAF0790-B34F-4E51-A4AC-AA0463ECB894}" dt="2025-10-26T20:10:57.290" v="265" actId="20577"/>
        <pc:sldMkLst>
          <pc:docMk/>
          <pc:sldMk cId="0" sldId="270"/>
        </pc:sldMkLst>
        <pc:spChg chg="mod">
          <ac:chgData name="Green Growth" userId="875c3cfcbffc56fe" providerId="LiveId" clId="{1CAF0790-B34F-4E51-A4AC-AA0463ECB894}" dt="2025-10-26T19:59:29.590" v="32" actId="14100"/>
          <ac:spMkLst>
            <pc:docMk/>
            <pc:sldMk cId="0" sldId="270"/>
            <ac:spMk id="287" creationId="{00000000-0000-0000-0000-000000000000}"/>
          </ac:spMkLst>
        </pc:spChg>
        <pc:spChg chg="mod">
          <ac:chgData name="Green Growth" userId="875c3cfcbffc56fe" providerId="LiveId" clId="{1CAF0790-B34F-4E51-A4AC-AA0463ECB894}" dt="2025-10-26T20:10:57.290" v="265" actId="20577"/>
          <ac:spMkLst>
            <pc:docMk/>
            <pc:sldMk cId="0" sldId="270"/>
            <ac:spMk id="288" creationId="{00000000-0000-0000-0000-000000000000}"/>
          </ac:spMkLst>
        </pc:spChg>
      </pc:sldChg>
      <pc:sldChg chg="modSp mod modNotes">
        <pc:chgData name="Green Growth" userId="875c3cfcbffc56fe" providerId="LiveId" clId="{1CAF0790-B34F-4E51-A4AC-AA0463ECB894}" dt="2025-10-26T20:20:57.373" v="667" actId="20577"/>
        <pc:sldMkLst>
          <pc:docMk/>
          <pc:sldMk cId="0" sldId="271"/>
        </pc:sldMkLst>
        <pc:spChg chg="mod">
          <ac:chgData name="Green Growth" userId="875c3cfcbffc56fe" providerId="LiveId" clId="{1CAF0790-B34F-4E51-A4AC-AA0463ECB894}" dt="2025-10-26T20:13:05.590" v="280" actId="6549"/>
          <ac:spMkLst>
            <pc:docMk/>
            <pc:sldMk cId="0" sldId="271"/>
            <ac:spMk id="299" creationId="{00000000-0000-0000-0000-000000000000}"/>
          </ac:spMkLst>
        </pc:spChg>
        <pc:spChg chg="mod">
          <ac:chgData name="Green Growth" userId="875c3cfcbffc56fe" providerId="LiveId" clId="{1CAF0790-B34F-4E51-A4AC-AA0463ECB894}" dt="2025-10-26T20:20:57.373" v="667" actId="20577"/>
          <ac:spMkLst>
            <pc:docMk/>
            <pc:sldMk cId="0" sldId="271"/>
            <ac:spMk id="300" creationId="{00000000-0000-0000-0000-000000000000}"/>
          </ac:spMkLst>
        </pc:spChg>
      </pc:sldChg>
      <pc:sldChg chg="modSp mod">
        <pc:chgData name="Green Growth" userId="875c3cfcbffc56fe" providerId="LiveId" clId="{1CAF0790-B34F-4E51-A4AC-AA0463ECB894}" dt="2025-10-26T20:33:04.125" v="1067" actId="20577"/>
        <pc:sldMkLst>
          <pc:docMk/>
          <pc:sldMk cId="0" sldId="272"/>
        </pc:sldMkLst>
        <pc:spChg chg="mod">
          <ac:chgData name="Green Growth" userId="875c3cfcbffc56fe" providerId="LiveId" clId="{1CAF0790-B34F-4E51-A4AC-AA0463ECB894}" dt="2025-10-26T20:23:19.864" v="694" actId="14100"/>
          <ac:spMkLst>
            <pc:docMk/>
            <pc:sldMk cId="0" sldId="272"/>
            <ac:spMk id="311" creationId="{00000000-0000-0000-0000-000000000000}"/>
          </ac:spMkLst>
        </pc:spChg>
        <pc:spChg chg="mod">
          <ac:chgData name="Green Growth" userId="875c3cfcbffc56fe" providerId="LiveId" clId="{1CAF0790-B34F-4E51-A4AC-AA0463ECB894}" dt="2025-10-26T20:33:04.125" v="1067" actId="20577"/>
          <ac:spMkLst>
            <pc:docMk/>
            <pc:sldMk cId="0" sldId="272"/>
            <ac:spMk id="312" creationId="{00000000-0000-0000-0000-000000000000}"/>
          </ac:spMkLst>
        </pc:spChg>
      </pc:sldChg>
      <pc:sldChg chg="modSp mod">
        <pc:chgData name="Green Growth" userId="875c3cfcbffc56fe" providerId="LiveId" clId="{1CAF0790-B34F-4E51-A4AC-AA0463ECB894}" dt="2025-10-26T20:45:05.731" v="1385" actId="108"/>
        <pc:sldMkLst>
          <pc:docMk/>
          <pc:sldMk cId="0" sldId="273"/>
        </pc:sldMkLst>
        <pc:spChg chg="mod">
          <ac:chgData name="Green Growth" userId="875c3cfcbffc56fe" providerId="LiveId" clId="{1CAF0790-B34F-4E51-A4AC-AA0463ECB894}" dt="2025-10-26T20:34:07.042" v="1099" actId="14100"/>
          <ac:spMkLst>
            <pc:docMk/>
            <pc:sldMk cId="0" sldId="273"/>
            <ac:spMk id="324" creationId="{00000000-0000-0000-0000-000000000000}"/>
          </ac:spMkLst>
        </pc:spChg>
        <pc:spChg chg="mod">
          <ac:chgData name="Green Growth" userId="875c3cfcbffc56fe" providerId="LiveId" clId="{1CAF0790-B34F-4E51-A4AC-AA0463ECB894}" dt="2025-10-26T20:45:05.731" v="1385" actId="108"/>
          <ac:spMkLst>
            <pc:docMk/>
            <pc:sldMk cId="0" sldId="273"/>
            <ac:spMk id="325" creationId="{00000000-0000-0000-0000-000000000000}"/>
          </ac:spMkLst>
        </pc:spChg>
      </pc:sldChg>
      <pc:sldChg chg="modSp mod">
        <pc:chgData name="Green Growth" userId="875c3cfcbffc56fe" providerId="LiveId" clId="{1CAF0790-B34F-4E51-A4AC-AA0463ECB894}" dt="2025-10-26T20:53:41.116" v="1844" actId="20577"/>
        <pc:sldMkLst>
          <pc:docMk/>
          <pc:sldMk cId="0" sldId="274"/>
        </pc:sldMkLst>
        <pc:spChg chg="mod">
          <ac:chgData name="Green Growth" userId="875c3cfcbffc56fe" providerId="LiveId" clId="{1CAF0790-B34F-4E51-A4AC-AA0463ECB894}" dt="2025-10-26T20:46:43.449" v="1428" actId="255"/>
          <ac:spMkLst>
            <pc:docMk/>
            <pc:sldMk cId="0" sldId="274"/>
            <ac:spMk id="336" creationId="{00000000-0000-0000-0000-000000000000}"/>
          </ac:spMkLst>
        </pc:spChg>
        <pc:spChg chg="mod">
          <ac:chgData name="Green Growth" userId="875c3cfcbffc56fe" providerId="LiveId" clId="{1CAF0790-B34F-4E51-A4AC-AA0463ECB894}" dt="2025-10-26T20:53:41.116" v="1844" actId="20577"/>
          <ac:spMkLst>
            <pc:docMk/>
            <pc:sldMk cId="0" sldId="274"/>
            <ac:spMk id="337" creationId="{00000000-0000-0000-0000-000000000000}"/>
          </ac:spMkLst>
        </pc:spChg>
      </pc:sldChg>
      <pc:sldChg chg="modSp mod">
        <pc:chgData name="Green Growth" userId="875c3cfcbffc56fe" providerId="LiveId" clId="{1CAF0790-B34F-4E51-A4AC-AA0463ECB894}" dt="2025-10-26T20:56:50.574" v="1912" actId="6549"/>
        <pc:sldMkLst>
          <pc:docMk/>
          <pc:sldMk cId="0" sldId="275"/>
        </pc:sldMkLst>
        <pc:spChg chg="mod">
          <ac:chgData name="Green Growth" userId="875c3cfcbffc56fe" providerId="LiveId" clId="{1CAF0790-B34F-4E51-A4AC-AA0463ECB894}" dt="2025-10-26T20:54:54.718" v="1897" actId="1037"/>
          <ac:spMkLst>
            <pc:docMk/>
            <pc:sldMk cId="0" sldId="275"/>
            <ac:spMk id="349" creationId="{00000000-0000-0000-0000-000000000000}"/>
          </ac:spMkLst>
        </pc:spChg>
        <pc:spChg chg="mod">
          <ac:chgData name="Green Growth" userId="875c3cfcbffc56fe" providerId="LiveId" clId="{1CAF0790-B34F-4E51-A4AC-AA0463ECB894}" dt="2025-10-26T20:56:50.574" v="1912" actId="6549"/>
          <ac:spMkLst>
            <pc:docMk/>
            <pc:sldMk cId="0" sldId="275"/>
            <ac:spMk id="350" creationId="{00000000-0000-0000-0000-000000000000}"/>
          </ac:spMkLst>
        </pc:spChg>
      </pc:sldChg>
      <pc:sldChg chg="modSp mod">
        <pc:chgData name="Green Growth" userId="875c3cfcbffc56fe" providerId="LiveId" clId="{1CAF0790-B34F-4E51-A4AC-AA0463ECB894}" dt="2025-10-26T21:47:23.571" v="2444" actId="1035"/>
        <pc:sldMkLst>
          <pc:docMk/>
          <pc:sldMk cId="0" sldId="276"/>
        </pc:sldMkLst>
        <pc:spChg chg="mod">
          <ac:chgData name="Green Growth" userId="875c3cfcbffc56fe" providerId="LiveId" clId="{1CAF0790-B34F-4E51-A4AC-AA0463ECB894}" dt="2025-10-26T21:47:23.571" v="2444" actId="1035"/>
          <ac:spMkLst>
            <pc:docMk/>
            <pc:sldMk cId="0" sldId="276"/>
            <ac:spMk id="358" creationId="{00000000-0000-0000-0000-000000000000}"/>
          </ac:spMkLst>
        </pc:spChg>
        <pc:spChg chg="mod">
          <ac:chgData name="Green Growth" userId="875c3cfcbffc56fe" providerId="LiveId" clId="{1CAF0790-B34F-4E51-A4AC-AA0463ECB894}" dt="2025-10-26T21:47:19.251" v="2441" actId="1035"/>
          <ac:spMkLst>
            <pc:docMk/>
            <pc:sldMk cId="0" sldId="276"/>
            <ac:spMk id="362" creationId="{00000000-0000-0000-0000-000000000000}"/>
          </ac:spMkLst>
        </pc:spChg>
      </pc:sldChg>
      <pc:sldChg chg="modSp mod">
        <pc:chgData name="Green Growth" userId="875c3cfcbffc56fe" providerId="LiveId" clId="{1CAF0790-B34F-4E51-A4AC-AA0463ECB894}" dt="2025-10-26T21:51:27.016" v="2757" actId="108"/>
        <pc:sldMkLst>
          <pc:docMk/>
          <pc:sldMk cId="0" sldId="277"/>
        </pc:sldMkLst>
        <pc:spChg chg="mod">
          <ac:chgData name="Green Growth" userId="875c3cfcbffc56fe" providerId="LiveId" clId="{1CAF0790-B34F-4E51-A4AC-AA0463ECB894}" dt="2025-10-26T21:48:24.972" v="2471" actId="20577"/>
          <ac:spMkLst>
            <pc:docMk/>
            <pc:sldMk cId="0" sldId="277"/>
            <ac:spMk id="370" creationId="{00000000-0000-0000-0000-000000000000}"/>
          </ac:spMkLst>
        </pc:spChg>
        <pc:spChg chg="mod">
          <ac:chgData name="Green Growth" userId="875c3cfcbffc56fe" providerId="LiveId" clId="{1CAF0790-B34F-4E51-A4AC-AA0463ECB894}" dt="2025-10-26T21:51:27.016" v="2757" actId="108"/>
          <ac:spMkLst>
            <pc:docMk/>
            <pc:sldMk cId="0" sldId="277"/>
            <ac:spMk id="371" creationId="{00000000-0000-0000-0000-000000000000}"/>
          </ac:spMkLst>
        </pc:spChg>
      </pc:sldChg>
      <pc:sldChg chg="modSp mod">
        <pc:chgData name="Green Growth" userId="875c3cfcbffc56fe" providerId="LiveId" clId="{1CAF0790-B34F-4E51-A4AC-AA0463ECB894}" dt="2025-10-26T21:55:55.693" v="3365" actId="20577"/>
        <pc:sldMkLst>
          <pc:docMk/>
          <pc:sldMk cId="0" sldId="278"/>
        </pc:sldMkLst>
        <pc:spChg chg="mod">
          <ac:chgData name="Green Growth" userId="875c3cfcbffc56fe" providerId="LiveId" clId="{1CAF0790-B34F-4E51-A4AC-AA0463ECB894}" dt="2025-10-26T21:52:28.355" v="2797" actId="20577"/>
          <ac:spMkLst>
            <pc:docMk/>
            <pc:sldMk cId="0" sldId="278"/>
            <ac:spMk id="379" creationId="{00000000-0000-0000-0000-000000000000}"/>
          </ac:spMkLst>
        </pc:spChg>
        <pc:spChg chg="mod">
          <ac:chgData name="Green Growth" userId="875c3cfcbffc56fe" providerId="LiveId" clId="{1CAF0790-B34F-4E51-A4AC-AA0463ECB894}" dt="2025-10-26T21:55:55.693" v="3365" actId="20577"/>
          <ac:spMkLst>
            <pc:docMk/>
            <pc:sldMk cId="0" sldId="278"/>
            <ac:spMk id="380" creationId="{00000000-0000-0000-0000-000000000000}"/>
          </ac:spMkLst>
        </pc:spChg>
      </pc:sldChg>
      <pc:sldChg chg="modSp mod">
        <pc:chgData name="Green Growth" userId="875c3cfcbffc56fe" providerId="LiveId" clId="{1CAF0790-B34F-4E51-A4AC-AA0463ECB894}" dt="2025-10-26T22:00:26.273" v="3589" actId="255"/>
        <pc:sldMkLst>
          <pc:docMk/>
          <pc:sldMk cId="0" sldId="279"/>
        </pc:sldMkLst>
        <pc:spChg chg="mod">
          <ac:chgData name="Green Growth" userId="875c3cfcbffc56fe" providerId="LiveId" clId="{1CAF0790-B34F-4E51-A4AC-AA0463ECB894}" dt="2025-10-26T21:56:49.454" v="3406" actId="14100"/>
          <ac:spMkLst>
            <pc:docMk/>
            <pc:sldMk cId="0" sldId="279"/>
            <ac:spMk id="388" creationId="{00000000-0000-0000-0000-000000000000}"/>
          </ac:spMkLst>
        </pc:spChg>
        <pc:spChg chg="mod">
          <ac:chgData name="Green Growth" userId="875c3cfcbffc56fe" providerId="LiveId" clId="{1CAF0790-B34F-4E51-A4AC-AA0463ECB894}" dt="2025-10-26T22:00:26.273" v="3589" actId="255"/>
          <ac:spMkLst>
            <pc:docMk/>
            <pc:sldMk cId="0" sldId="279"/>
            <ac:spMk id="392" creationId="{00000000-0000-0000-0000-000000000000}"/>
          </ac:spMkLst>
        </pc:spChg>
      </pc:sldChg>
      <pc:sldChg chg="modSp mod">
        <pc:chgData name="Green Growth" userId="875c3cfcbffc56fe" providerId="LiveId" clId="{1CAF0790-B34F-4E51-A4AC-AA0463ECB894}" dt="2025-10-26T22:06:04.152" v="3674" actId="12"/>
        <pc:sldMkLst>
          <pc:docMk/>
          <pc:sldMk cId="0" sldId="280"/>
        </pc:sldMkLst>
        <pc:spChg chg="mod">
          <ac:chgData name="Green Growth" userId="875c3cfcbffc56fe" providerId="LiveId" clId="{1CAF0790-B34F-4E51-A4AC-AA0463ECB894}" dt="2025-10-26T22:01:22.707" v="3629" actId="14100"/>
          <ac:spMkLst>
            <pc:docMk/>
            <pc:sldMk cId="0" sldId="280"/>
            <ac:spMk id="400" creationId="{00000000-0000-0000-0000-000000000000}"/>
          </ac:spMkLst>
        </pc:spChg>
        <pc:spChg chg="mod">
          <ac:chgData name="Green Growth" userId="875c3cfcbffc56fe" providerId="LiveId" clId="{1CAF0790-B34F-4E51-A4AC-AA0463ECB894}" dt="2025-10-26T22:06:04.152" v="3674" actId="12"/>
          <ac:spMkLst>
            <pc:docMk/>
            <pc:sldMk cId="0" sldId="280"/>
            <ac:spMk id="401" creationId="{00000000-0000-0000-0000-000000000000}"/>
          </ac:spMkLst>
        </pc:spChg>
      </pc:sldChg>
      <pc:sldChg chg="modSp mod">
        <pc:chgData name="Green Growth" userId="875c3cfcbffc56fe" providerId="LiveId" clId="{1CAF0790-B34F-4E51-A4AC-AA0463ECB894}" dt="2025-10-26T22:13:12.295" v="4128" actId="108"/>
        <pc:sldMkLst>
          <pc:docMk/>
          <pc:sldMk cId="0" sldId="281"/>
        </pc:sldMkLst>
        <pc:spChg chg="mod">
          <ac:chgData name="Green Growth" userId="875c3cfcbffc56fe" providerId="LiveId" clId="{1CAF0790-B34F-4E51-A4AC-AA0463ECB894}" dt="2025-10-26T22:07:35.978" v="3734" actId="255"/>
          <ac:spMkLst>
            <pc:docMk/>
            <pc:sldMk cId="0" sldId="281"/>
            <ac:spMk id="413" creationId="{00000000-0000-0000-0000-000000000000}"/>
          </ac:spMkLst>
        </pc:spChg>
        <pc:spChg chg="mod">
          <ac:chgData name="Green Growth" userId="875c3cfcbffc56fe" providerId="LiveId" clId="{1CAF0790-B34F-4E51-A4AC-AA0463ECB894}" dt="2025-10-26T22:13:12.295" v="4128" actId="108"/>
          <ac:spMkLst>
            <pc:docMk/>
            <pc:sldMk cId="0" sldId="281"/>
            <ac:spMk id="414" creationId="{00000000-0000-0000-0000-000000000000}"/>
          </ac:spMkLst>
        </pc:spChg>
        <pc:grpChg chg="mod">
          <ac:chgData name="Green Growth" userId="875c3cfcbffc56fe" providerId="LiveId" clId="{1CAF0790-B34F-4E51-A4AC-AA0463ECB894}" dt="2025-10-26T22:07:05.876" v="3710" actId="1035"/>
          <ac:grpSpMkLst>
            <pc:docMk/>
            <pc:sldMk cId="0" sldId="281"/>
            <ac:grpSpMk id="410" creationId="{00000000-0000-0000-0000-000000000000}"/>
          </ac:grpSpMkLst>
        </pc:grpChg>
      </pc:sldChg>
      <pc:sldChg chg="modSp mod">
        <pc:chgData name="Green Growth" userId="875c3cfcbffc56fe" providerId="LiveId" clId="{1CAF0790-B34F-4E51-A4AC-AA0463ECB894}" dt="2025-10-26T22:21:21.980" v="4388" actId="108"/>
        <pc:sldMkLst>
          <pc:docMk/>
          <pc:sldMk cId="0" sldId="282"/>
        </pc:sldMkLst>
        <pc:spChg chg="mod">
          <ac:chgData name="Green Growth" userId="875c3cfcbffc56fe" providerId="LiveId" clId="{1CAF0790-B34F-4E51-A4AC-AA0463ECB894}" dt="2025-10-26T22:14:39.267" v="4186" actId="1037"/>
          <ac:spMkLst>
            <pc:docMk/>
            <pc:sldMk cId="0" sldId="282"/>
            <ac:spMk id="422" creationId="{00000000-0000-0000-0000-000000000000}"/>
          </ac:spMkLst>
        </pc:spChg>
        <pc:spChg chg="mod">
          <ac:chgData name="Green Growth" userId="875c3cfcbffc56fe" providerId="LiveId" clId="{1CAF0790-B34F-4E51-A4AC-AA0463ECB894}" dt="2025-10-26T22:21:21.980" v="4388" actId="108"/>
          <ac:spMkLst>
            <pc:docMk/>
            <pc:sldMk cId="0" sldId="282"/>
            <ac:spMk id="423" creationId="{00000000-0000-0000-0000-000000000000}"/>
          </ac:spMkLst>
        </pc:spChg>
      </pc:sldChg>
      <pc:sldChg chg="modSp mod">
        <pc:chgData name="Green Growth" userId="875c3cfcbffc56fe" providerId="LiveId" clId="{1CAF0790-B34F-4E51-A4AC-AA0463ECB894}" dt="2025-10-27T09:57:28.112" v="4683" actId="12"/>
        <pc:sldMkLst>
          <pc:docMk/>
          <pc:sldMk cId="0" sldId="283"/>
        </pc:sldMkLst>
        <pc:spChg chg="mod">
          <ac:chgData name="Green Growth" userId="875c3cfcbffc56fe" providerId="LiveId" clId="{1CAF0790-B34F-4E51-A4AC-AA0463ECB894}" dt="2025-10-27T09:50:46.741" v="4480" actId="1038"/>
          <ac:spMkLst>
            <pc:docMk/>
            <pc:sldMk cId="0" sldId="283"/>
            <ac:spMk id="434" creationId="{00000000-0000-0000-0000-000000000000}"/>
          </ac:spMkLst>
        </pc:spChg>
        <pc:spChg chg="mod">
          <ac:chgData name="Green Growth" userId="875c3cfcbffc56fe" providerId="LiveId" clId="{1CAF0790-B34F-4E51-A4AC-AA0463ECB894}" dt="2025-10-27T09:57:28.112" v="4683" actId="12"/>
          <ac:spMkLst>
            <pc:docMk/>
            <pc:sldMk cId="0" sldId="283"/>
            <ac:spMk id="435" creationId="{00000000-0000-0000-0000-000000000000}"/>
          </ac:spMkLst>
        </pc:spChg>
      </pc:sldChg>
      <pc:sldChg chg="modSp mod">
        <pc:chgData name="Green Growth" userId="875c3cfcbffc56fe" providerId="LiveId" clId="{1CAF0790-B34F-4E51-A4AC-AA0463ECB894}" dt="2025-10-27T10:09:42.867" v="4765" actId="255"/>
        <pc:sldMkLst>
          <pc:docMk/>
          <pc:sldMk cId="0" sldId="284"/>
        </pc:sldMkLst>
        <pc:spChg chg="mod">
          <ac:chgData name="Green Growth" userId="875c3cfcbffc56fe" providerId="LiveId" clId="{1CAF0790-B34F-4E51-A4AC-AA0463ECB894}" dt="2025-10-27T09:59:25.741" v="4722" actId="20577"/>
          <ac:spMkLst>
            <pc:docMk/>
            <pc:sldMk cId="0" sldId="284"/>
            <ac:spMk id="443" creationId="{00000000-0000-0000-0000-000000000000}"/>
          </ac:spMkLst>
        </pc:spChg>
        <pc:spChg chg="mod">
          <ac:chgData name="Green Growth" userId="875c3cfcbffc56fe" providerId="LiveId" clId="{1CAF0790-B34F-4E51-A4AC-AA0463ECB894}" dt="2025-10-27T10:09:42.867" v="4765" actId="255"/>
          <ac:spMkLst>
            <pc:docMk/>
            <pc:sldMk cId="0" sldId="284"/>
            <ac:spMk id="447" creationId="{00000000-0000-0000-0000-000000000000}"/>
          </ac:spMkLst>
        </pc:spChg>
      </pc:sldChg>
      <pc:sldChg chg="modSp mod">
        <pc:chgData name="Green Growth" userId="875c3cfcbffc56fe" providerId="LiveId" clId="{1CAF0790-B34F-4E51-A4AC-AA0463ECB894}" dt="2025-10-27T10:19:18.090" v="4817" actId="108"/>
        <pc:sldMkLst>
          <pc:docMk/>
          <pc:sldMk cId="0" sldId="285"/>
        </pc:sldMkLst>
        <pc:spChg chg="mod">
          <ac:chgData name="Green Growth" userId="875c3cfcbffc56fe" providerId="LiveId" clId="{1CAF0790-B34F-4E51-A4AC-AA0463ECB894}" dt="2025-10-27T10:13:04.712" v="4769" actId="108"/>
          <ac:spMkLst>
            <pc:docMk/>
            <pc:sldMk cId="0" sldId="285"/>
            <ac:spMk id="455" creationId="{00000000-0000-0000-0000-000000000000}"/>
          </ac:spMkLst>
        </pc:spChg>
        <pc:spChg chg="mod">
          <ac:chgData name="Green Growth" userId="875c3cfcbffc56fe" providerId="LiveId" clId="{1CAF0790-B34F-4E51-A4AC-AA0463ECB894}" dt="2025-10-27T10:19:18.090" v="4817" actId="108"/>
          <ac:spMkLst>
            <pc:docMk/>
            <pc:sldMk cId="0" sldId="285"/>
            <ac:spMk id="459" creationId="{00000000-0000-0000-0000-000000000000}"/>
          </ac:spMkLst>
        </pc:spChg>
      </pc:sldChg>
      <pc:sldChg chg="del">
        <pc:chgData name="Green Growth" userId="875c3cfcbffc56fe" providerId="LiveId" clId="{1CAF0790-B34F-4E51-A4AC-AA0463ECB894}" dt="2025-10-27T10:21:53.457" v="4818" actId="2696"/>
        <pc:sldMkLst>
          <pc:docMk/>
          <pc:sldMk cId="0" sldId="286"/>
        </pc:sldMkLst>
      </pc:sldChg>
      <pc:sldChg chg="modSp mod">
        <pc:chgData name="Green Growth" userId="875c3cfcbffc56fe" providerId="LiveId" clId="{1CAF0790-B34F-4E51-A4AC-AA0463ECB894}" dt="2025-10-27T10:27:47.700" v="4854" actId="1035"/>
        <pc:sldMkLst>
          <pc:docMk/>
          <pc:sldMk cId="0" sldId="287"/>
        </pc:sldMkLst>
        <pc:spChg chg="mod">
          <ac:chgData name="Green Growth" userId="875c3cfcbffc56fe" providerId="LiveId" clId="{1CAF0790-B34F-4E51-A4AC-AA0463ECB894}" dt="2025-10-27T10:22:37.026" v="4822" actId="108"/>
          <ac:spMkLst>
            <pc:docMk/>
            <pc:sldMk cId="0" sldId="287"/>
            <ac:spMk id="485" creationId="{00000000-0000-0000-0000-000000000000}"/>
          </ac:spMkLst>
        </pc:spChg>
        <pc:spChg chg="mod">
          <ac:chgData name="Green Growth" userId="875c3cfcbffc56fe" providerId="LiveId" clId="{1CAF0790-B34F-4E51-A4AC-AA0463ECB894}" dt="2025-10-27T10:27:47.700" v="4854" actId="1035"/>
          <ac:spMkLst>
            <pc:docMk/>
            <pc:sldMk cId="0" sldId="287"/>
            <ac:spMk id="486" creationId="{00000000-0000-0000-0000-000000000000}"/>
          </ac:spMkLst>
        </pc:spChg>
      </pc:sldChg>
      <pc:sldChg chg="modSp mod">
        <pc:chgData name="Green Growth" userId="875c3cfcbffc56fe" providerId="LiveId" clId="{1CAF0790-B34F-4E51-A4AC-AA0463ECB894}" dt="2025-10-27T10:39:13.774" v="4890" actId="12"/>
        <pc:sldMkLst>
          <pc:docMk/>
          <pc:sldMk cId="0" sldId="288"/>
        </pc:sldMkLst>
        <pc:spChg chg="mod">
          <ac:chgData name="Green Growth" userId="875c3cfcbffc56fe" providerId="LiveId" clId="{1CAF0790-B34F-4E51-A4AC-AA0463ECB894}" dt="2025-10-27T10:30:43.061" v="4865" actId="255"/>
          <ac:spMkLst>
            <pc:docMk/>
            <pc:sldMk cId="0" sldId="288"/>
            <ac:spMk id="494" creationId="{00000000-0000-0000-0000-000000000000}"/>
          </ac:spMkLst>
        </pc:spChg>
        <pc:spChg chg="mod">
          <ac:chgData name="Green Growth" userId="875c3cfcbffc56fe" providerId="LiveId" clId="{1CAF0790-B34F-4E51-A4AC-AA0463ECB894}" dt="2025-10-27T10:39:13.774" v="4890" actId="12"/>
          <ac:spMkLst>
            <pc:docMk/>
            <pc:sldMk cId="0" sldId="288"/>
            <ac:spMk id="498" creationId="{00000000-0000-0000-0000-000000000000}"/>
          </ac:spMkLst>
        </pc:spChg>
      </pc:sldChg>
      <pc:sldChg chg="modSp mod">
        <pc:chgData name="Green Growth" userId="875c3cfcbffc56fe" providerId="LiveId" clId="{1CAF0790-B34F-4E51-A4AC-AA0463ECB894}" dt="2025-10-27T10:44:36.955" v="4951" actId="1035"/>
        <pc:sldMkLst>
          <pc:docMk/>
          <pc:sldMk cId="0" sldId="289"/>
        </pc:sldMkLst>
        <pc:spChg chg="mod">
          <ac:chgData name="Green Growth" userId="875c3cfcbffc56fe" providerId="LiveId" clId="{1CAF0790-B34F-4E51-A4AC-AA0463ECB894}" dt="2025-10-27T10:40:22.603" v="4895" actId="14100"/>
          <ac:spMkLst>
            <pc:docMk/>
            <pc:sldMk cId="0" sldId="289"/>
            <ac:spMk id="509" creationId="{00000000-0000-0000-0000-000000000000}"/>
          </ac:spMkLst>
        </pc:spChg>
        <pc:spChg chg="mod">
          <ac:chgData name="Green Growth" userId="875c3cfcbffc56fe" providerId="LiveId" clId="{1CAF0790-B34F-4E51-A4AC-AA0463ECB894}" dt="2025-10-27T10:44:36.955" v="4951" actId="1035"/>
          <ac:spMkLst>
            <pc:docMk/>
            <pc:sldMk cId="0" sldId="289"/>
            <ac:spMk id="510" creationId="{00000000-0000-0000-0000-000000000000}"/>
          </ac:spMkLst>
        </pc:spChg>
        <pc:grpChg chg="mod">
          <ac:chgData name="Green Growth" userId="875c3cfcbffc56fe" providerId="LiveId" clId="{1CAF0790-B34F-4E51-A4AC-AA0463ECB894}" dt="2025-10-27T10:40:30.744" v="4908" actId="1035"/>
          <ac:grpSpMkLst>
            <pc:docMk/>
            <pc:sldMk cId="0" sldId="289"/>
            <ac:grpSpMk id="506" creationId="{00000000-0000-0000-0000-000000000000}"/>
          </ac:grpSpMkLst>
        </pc:grpChg>
      </pc:sldChg>
      <pc:sldChg chg="modSp mod">
        <pc:chgData name="Green Growth" userId="875c3cfcbffc56fe" providerId="LiveId" clId="{1CAF0790-B34F-4E51-A4AC-AA0463ECB894}" dt="2025-10-27T10:49:31.342" v="4989" actId="20577"/>
        <pc:sldMkLst>
          <pc:docMk/>
          <pc:sldMk cId="0" sldId="290"/>
        </pc:sldMkLst>
        <pc:spChg chg="mod">
          <ac:chgData name="Green Growth" userId="875c3cfcbffc56fe" providerId="LiveId" clId="{1CAF0790-B34F-4E51-A4AC-AA0463ECB894}" dt="2025-10-27T10:49:31.342" v="4989" actId="20577"/>
          <ac:spMkLst>
            <pc:docMk/>
            <pc:sldMk cId="0" sldId="290"/>
            <ac:spMk id="522" creationId="{00000000-0000-0000-0000-000000000000}"/>
          </ac:spMkLst>
        </pc:spChg>
        <pc:spChg chg="mod">
          <ac:chgData name="Green Growth" userId="875c3cfcbffc56fe" providerId="LiveId" clId="{1CAF0790-B34F-4E51-A4AC-AA0463ECB894}" dt="2025-10-27T10:49:21.875" v="4985" actId="255"/>
          <ac:spMkLst>
            <pc:docMk/>
            <pc:sldMk cId="0" sldId="290"/>
            <ac:spMk id="523" creationId="{00000000-0000-0000-0000-000000000000}"/>
          </ac:spMkLst>
        </pc:spChg>
      </pc:sldChg>
      <pc:sldChg chg="modSp mod">
        <pc:chgData name="Green Growth" userId="875c3cfcbffc56fe" providerId="LiveId" clId="{1CAF0790-B34F-4E51-A4AC-AA0463ECB894}" dt="2025-10-27T10:55:39.347" v="5018" actId="1035"/>
        <pc:sldMkLst>
          <pc:docMk/>
          <pc:sldMk cId="0" sldId="291"/>
        </pc:sldMkLst>
        <pc:spChg chg="mod">
          <ac:chgData name="Green Growth" userId="875c3cfcbffc56fe" providerId="LiveId" clId="{1CAF0790-B34F-4E51-A4AC-AA0463ECB894}" dt="2025-10-27T10:53:28.184" v="4994" actId="108"/>
          <ac:spMkLst>
            <pc:docMk/>
            <pc:sldMk cId="0" sldId="291"/>
            <ac:spMk id="532" creationId="{00000000-0000-0000-0000-000000000000}"/>
          </ac:spMkLst>
        </pc:spChg>
        <pc:spChg chg="mod">
          <ac:chgData name="Green Growth" userId="875c3cfcbffc56fe" providerId="LiveId" clId="{1CAF0790-B34F-4E51-A4AC-AA0463ECB894}" dt="2025-10-27T10:55:39.347" v="5018" actId="1035"/>
          <ac:spMkLst>
            <pc:docMk/>
            <pc:sldMk cId="0" sldId="291"/>
            <ac:spMk id="533" creationId="{00000000-0000-0000-0000-000000000000}"/>
          </ac:spMkLst>
        </pc:spChg>
      </pc:sldChg>
      <pc:sldChg chg="modSp mod">
        <pc:chgData name="Green Growth" userId="875c3cfcbffc56fe" providerId="LiveId" clId="{1CAF0790-B34F-4E51-A4AC-AA0463ECB894}" dt="2025-10-27T11:04:53.877" v="5142" actId="108"/>
        <pc:sldMkLst>
          <pc:docMk/>
          <pc:sldMk cId="0" sldId="292"/>
        </pc:sldMkLst>
        <pc:spChg chg="mod">
          <ac:chgData name="Green Growth" userId="875c3cfcbffc56fe" providerId="LiveId" clId="{1CAF0790-B34F-4E51-A4AC-AA0463ECB894}" dt="2025-10-27T10:56:23.210" v="5036" actId="108"/>
          <ac:spMkLst>
            <pc:docMk/>
            <pc:sldMk cId="0" sldId="292"/>
            <ac:spMk id="541" creationId="{00000000-0000-0000-0000-000000000000}"/>
          </ac:spMkLst>
        </pc:spChg>
        <pc:spChg chg="mod">
          <ac:chgData name="Green Growth" userId="875c3cfcbffc56fe" providerId="LiveId" clId="{1CAF0790-B34F-4E51-A4AC-AA0463ECB894}" dt="2025-10-27T11:04:53.877" v="5142" actId="108"/>
          <ac:spMkLst>
            <pc:docMk/>
            <pc:sldMk cId="0" sldId="292"/>
            <ac:spMk id="542" creationId="{00000000-0000-0000-0000-000000000000}"/>
          </ac:spMkLst>
        </pc:spChg>
      </pc:sldChg>
      <pc:sldChg chg="modSp mod">
        <pc:chgData name="Green Growth" userId="875c3cfcbffc56fe" providerId="LiveId" clId="{1CAF0790-B34F-4E51-A4AC-AA0463ECB894}" dt="2025-10-27T11:12:56.095" v="5176" actId="20577"/>
        <pc:sldMkLst>
          <pc:docMk/>
          <pc:sldMk cId="0" sldId="293"/>
        </pc:sldMkLst>
        <pc:spChg chg="mod">
          <ac:chgData name="Green Growth" userId="875c3cfcbffc56fe" providerId="LiveId" clId="{1CAF0790-B34F-4E51-A4AC-AA0463ECB894}" dt="2025-10-27T11:08:48.968" v="5156" actId="14100"/>
          <ac:spMkLst>
            <pc:docMk/>
            <pc:sldMk cId="0" sldId="293"/>
            <ac:spMk id="552" creationId="{00000000-0000-0000-0000-000000000000}"/>
          </ac:spMkLst>
        </pc:spChg>
        <pc:spChg chg="mod">
          <ac:chgData name="Green Growth" userId="875c3cfcbffc56fe" providerId="LiveId" clId="{1CAF0790-B34F-4E51-A4AC-AA0463ECB894}" dt="2025-10-27T11:12:56.095" v="5176" actId="20577"/>
          <ac:spMkLst>
            <pc:docMk/>
            <pc:sldMk cId="0" sldId="293"/>
            <ac:spMk id="553" creationId="{00000000-0000-0000-0000-000000000000}"/>
          </ac:spMkLst>
        </pc:spChg>
      </pc:sldChg>
      <pc:sldChg chg="modSp mod">
        <pc:chgData name="Green Growth" userId="875c3cfcbffc56fe" providerId="LiveId" clId="{1CAF0790-B34F-4E51-A4AC-AA0463ECB894}" dt="2025-10-27T11:27:08.083" v="5248" actId="255"/>
        <pc:sldMkLst>
          <pc:docMk/>
          <pc:sldMk cId="0" sldId="294"/>
        </pc:sldMkLst>
        <pc:spChg chg="mod">
          <ac:chgData name="Green Growth" userId="875c3cfcbffc56fe" providerId="LiveId" clId="{1CAF0790-B34F-4E51-A4AC-AA0463ECB894}" dt="2025-10-27T11:16:18.157" v="5188"/>
          <ac:spMkLst>
            <pc:docMk/>
            <pc:sldMk cId="0" sldId="294"/>
            <ac:spMk id="561" creationId="{00000000-0000-0000-0000-000000000000}"/>
          </ac:spMkLst>
        </pc:spChg>
        <pc:spChg chg="mod">
          <ac:chgData name="Green Growth" userId="875c3cfcbffc56fe" providerId="LiveId" clId="{1CAF0790-B34F-4E51-A4AC-AA0463ECB894}" dt="2025-10-27T11:27:08.083" v="5248" actId="255"/>
          <ac:spMkLst>
            <pc:docMk/>
            <pc:sldMk cId="0" sldId="294"/>
            <ac:spMk id="562" creationId="{00000000-0000-0000-0000-000000000000}"/>
          </ac:spMkLst>
        </pc:spChg>
      </pc:sldChg>
      <pc:sldChg chg="modSp mod">
        <pc:chgData name="Green Growth" userId="875c3cfcbffc56fe" providerId="LiveId" clId="{1CAF0790-B34F-4E51-A4AC-AA0463ECB894}" dt="2025-10-27T11:36:05.150" v="5341" actId="1076"/>
        <pc:sldMkLst>
          <pc:docMk/>
          <pc:sldMk cId="0" sldId="295"/>
        </pc:sldMkLst>
        <pc:spChg chg="mod">
          <ac:chgData name="Green Growth" userId="875c3cfcbffc56fe" providerId="LiveId" clId="{1CAF0790-B34F-4E51-A4AC-AA0463ECB894}" dt="2025-10-27T11:36:05.150" v="5341" actId="1076"/>
          <ac:spMkLst>
            <pc:docMk/>
            <pc:sldMk cId="0" sldId="295"/>
            <ac:spMk id="570" creationId="{00000000-0000-0000-0000-000000000000}"/>
          </ac:spMkLst>
        </pc:spChg>
        <pc:spChg chg="mod">
          <ac:chgData name="Green Growth" userId="875c3cfcbffc56fe" providerId="LiveId" clId="{1CAF0790-B34F-4E51-A4AC-AA0463ECB894}" dt="2025-10-27T11:35:54.027" v="5340" actId="255"/>
          <ac:spMkLst>
            <pc:docMk/>
            <pc:sldMk cId="0" sldId="295"/>
            <ac:spMk id="571" creationId="{00000000-0000-0000-0000-000000000000}"/>
          </ac:spMkLst>
        </pc:spChg>
      </pc:sldChg>
      <pc:sldChg chg="modSp mod">
        <pc:chgData name="Green Growth" userId="875c3cfcbffc56fe" providerId="LiveId" clId="{1CAF0790-B34F-4E51-A4AC-AA0463ECB894}" dt="2025-10-27T11:40:59.704" v="5504" actId="20577"/>
        <pc:sldMkLst>
          <pc:docMk/>
          <pc:sldMk cId="0" sldId="296"/>
        </pc:sldMkLst>
        <pc:spChg chg="mod">
          <ac:chgData name="Green Growth" userId="875c3cfcbffc56fe" providerId="LiveId" clId="{1CAF0790-B34F-4E51-A4AC-AA0463ECB894}" dt="2025-10-27T11:36:59.111" v="5359" actId="108"/>
          <ac:spMkLst>
            <pc:docMk/>
            <pc:sldMk cId="0" sldId="296"/>
            <ac:spMk id="580" creationId="{00000000-0000-0000-0000-000000000000}"/>
          </ac:spMkLst>
        </pc:spChg>
        <pc:spChg chg="mod">
          <ac:chgData name="Green Growth" userId="875c3cfcbffc56fe" providerId="LiveId" clId="{1CAF0790-B34F-4E51-A4AC-AA0463ECB894}" dt="2025-10-27T11:40:59.704" v="5504" actId="20577"/>
          <ac:spMkLst>
            <pc:docMk/>
            <pc:sldMk cId="0" sldId="296"/>
            <ac:spMk id="581" creationId="{00000000-0000-0000-0000-000000000000}"/>
          </ac:spMkLst>
        </pc:spChg>
      </pc:sldChg>
      <pc:sldChg chg="modSp mod">
        <pc:chgData name="Green Growth" userId="875c3cfcbffc56fe" providerId="LiveId" clId="{1CAF0790-B34F-4E51-A4AC-AA0463ECB894}" dt="2025-10-27T11:43:38.711" v="5825" actId="20577"/>
        <pc:sldMkLst>
          <pc:docMk/>
          <pc:sldMk cId="0" sldId="297"/>
        </pc:sldMkLst>
        <pc:spChg chg="mod">
          <ac:chgData name="Green Growth" userId="875c3cfcbffc56fe" providerId="LiveId" clId="{1CAF0790-B34F-4E51-A4AC-AA0463ECB894}" dt="2025-10-27T11:41:15.659" v="5518" actId="6549"/>
          <ac:spMkLst>
            <pc:docMk/>
            <pc:sldMk cId="0" sldId="297"/>
            <ac:spMk id="598" creationId="{00000000-0000-0000-0000-000000000000}"/>
          </ac:spMkLst>
        </pc:spChg>
        <pc:spChg chg="mod">
          <ac:chgData name="Green Growth" userId="875c3cfcbffc56fe" providerId="LiveId" clId="{1CAF0790-B34F-4E51-A4AC-AA0463ECB894}" dt="2025-10-27T11:43:22.128" v="5794"/>
          <ac:spMkLst>
            <pc:docMk/>
            <pc:sldMk cId="0" sldId="297"/>
            <ac:spMk id="600" creationId="{00000000-0000-0000-0000-000000000000}"/>
          </ac:spMkLst>
        </pc:spChg>
        <pc:spChg chg="mod">
          <ac:chgData name="Green Growth" userId="875c3cfcbffc56fe" providerId="LiveId" clId="{1CAF0790-B34F-4E51-A4AC-AA0463ECB894}" dt="2025-10-27T11:43:38.711" v="5825" actId="20577"/>
          <ac:spMkLst>
            <pc:docMk/>
            <pc:sldMk cId="0" sldId="297"/>
            <ac:spMk id="601" creationId="{00000000-0000-0000-0000-000000000000}"/>
          </ac:spMkLst>
        </pc:spChg>
        <pc:spChg chg="mod">
          <ac:chgData name="Green Growth" userId="875c3cfcbffc56fe" providerId="LiveId" clId="{1CAF0790-B34F-4E51-A4AC-AA0463ECB894}" dt="2025-10-27T11:41:59.447" v="5523" actId="255"/>
          <ac:spMkLst>
            <pc:docMk/>
            <pc:sldMk cId="0" sldId="297"/>
            <ac:spMk id="606" creationId="{00000000-0000-0000-0000-000000000000}"/>
          </ac:spMkLst>
        </pc:spChg>
        <pc:spChg chg="mod">
          <ac:chgData name="Green Growth" userId="875c3cfcbffc56fe" providerId="LiveId" clId="{1CAF0790-B34F-4E51-A4AC-AA0463ECB894}" dt="2025-10-27T11:42:34.296" v="5527" actId="108"/>
          <ac:spMkLst>
            <pc:docMk/>
            <pc:sldMk cId="0" sldId="297"/>
            <ac:spMk id="611" creationId="{00000000-0000-0000-0000-000000000000}"/>
          </ac:spMkLst>
        </pc:spChg>
        <pc:grpChg chg="mod">
          <ac:chgData name="Green Growth" userId="875c3cfcbffc56fe" providerId="LiveId" clId="{1CAF0790-B34F-4E51-A4AC-AA0463ECB894}" dt="2025-10-27T11:43:22.128" v="5794"/>
          <ac:grpSpMkLst>
            <pc:docMk/>
            <pc:sldMk cId="0" sldId="297"/>
            <ac:grpSpMk id="599" creationId="{00000000-0000-0000-0000-000000000000}"/>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0" name="Google Shape;34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3" name="Google Shape;35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5" name="Google Shape;36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4" name="Google Shape;37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 name="Google Shape;38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5" name="Google Shape;39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4" name="Google Shape;40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7" name="Google Shape;417;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6" name="Google Shape;42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0" name="Google Shape;45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4" name="Google Shape;474;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9" name="Google Shape;489;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1" name="Google Shape;501;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3" name="Google Shape;51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6" name="Google Shape;526;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6" name="Google Shape;53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5" name="Google Shape;545;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6" name="Google Shape;556;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5" name="Google Shape;565;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4" name="Google Shape;574;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4" name="Google Shape;584;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4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4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4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4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5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5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5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52"/>
          <p:cNvSpPr>
            <a:spLocks noGrp="1"/>
          </p:cNvSpPr>
          <p:nvPr>
            <p:ph type="pic" idx="2"/>
          </p:nvPr>
        </p:nvSpPr>
        <p:spPr>
          <a:xfrm>
            <a:off x="1792288" y="612775"/>
            <a:ext cx="5486400" cy="4114800"/>
          </a:xfrm>
          <a:prstGeom prst="rect">
            <a:avLst/>
          </a:prstGeom>
          <a:noFill/>
          <a:ln>
            <a:noFill/>
          </a:ln>
        </p:spPr>
      </p:sp>
      <p:sp>
        <p:nvSpPr>
          <p:cNvPr id="64" name="Google Shape;64;p5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5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5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55000"/>
            </a:blip>
            <a:stretch>
              <a:fillRect t="-24269" b="-242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5" name="Google Shape;85;p1"/>
          <p:cNvGrpSpPr/>
          <p:nvPr/>
        </p:nvGrpSpPr>
        <p:grpSpPr>
          <a:xfrm>
            <a:off x="7531422" y="-144661"/>
            <a:ext cx="3225156" cy="3230761"/>
            <a:chOff x="0" y="-192881"/>
            <a:chExt cx="4300208" cy="4307681"/>
          </a:xfrm>
        </p:grpSpPr>
        <p:grpSp>
          <p:nvGrpSpPr>
            <p:cNvPr id="86" name="Google Shape;86;p1"/>
            <p:cNvGrpSpPr/>
            <p:nvPr/>
          </p:nvGrpSpPr>
          <p:grpSpPr>
            <a:xfrm>
              <a:off x="0" y="-192881"/>
              <a:ext cx="4300208" cy="4307681"/>
              <a:chOff x="0" y="-38100"/>
              <a:chExt cx="849424" cy="850900"/>
            </a:xfrm>
          </p:grpSpPr>
          <p:sp>
            <p:nvSpPr>
              <p:cNvPr id="87" name="Google Shape;87;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9" name="Google Shape;89;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0" name="Google Shape;90;p1"/>
          <p:cNvSpPr txBox="1"/>
          <p:nvPr/>
        </p:nvSpPr>
        <p:spPr>
          <a:xfrm>
            <a:off x="2354675" y="4798268"/>
            <a:ext cx="9908017" cy="554880"/>
          </a:xfrm>
          <a:prstGeom prst="rect">
            <a:avLst/>
          </a:prstGeom>
          <a:noFill/>
          <a:ln>
            <a:noFill/>
          </a:ln>
        </p:spPr>
        <p:txBody>
          <a:bodyPr spcFirstLastPara="1" wrap="square" lIns="0" tIns="0" rIns="0" bIns="0" anchor="t" anchorCtr="0">
            <a:spAutoFit/>
          </a:bodyPr>
          <a:lstStyle/>
          <a:p>
            <a:pPr marL="0" marR="0" lvl="0" indent="0" algn="ctr" rtl="0">
              <a:lnSpc>
                <a:spcPct val="255055"/>
              </a:lnSpc>
              <a:spcBef>
                <a:spcPts val="0"/>
              </a:spcBef>
              <a:spcAft>
                <a:spcPts val="0"/>
              </a:spcAft>
              <a:buNone/>
            </a:pPr>
            <a:endParaRPr sz="1800">
              <a:solidFill>
                <a:schemeClr val="dk1"/>
              </a:solidFill>
              <a:latin typeface="Calibri"/>
              <a:ea typeface="Calibri"/>
              <a:cs typeface="Calibri"/>
              <a:sym typeface="Calibri"/>
            </a:endParaRPr>
          </a:p>
        </p:txBody>
      </p:sp>
      <p:grpSp>
        <p:nvGrpSpPr>
          <p:cNvPr id="91" name="Google Shape;91;p1"/>
          <p:cNvGrpSpPr/>
          <p:nvPr/>
        </p:nvGrpSpPr>
        <p:grpSpPr>
          <a:xfrm>
            <a:off x="731548" y="2927712"/>
            <a:ext cx="16824914" cy="7506748"/>
            <a:chOff x="0" y="-38100"/>
            <a:chExt cx="4431224" cy="1977073"/>
          </a:xfrm>
        </p:grpSpPr>
        <p:sp>
          <p:nvSpPr>
            <p:cNvPr id="92" name="Google Shape;92;p1"/>
            <p:cNvSpPr/>
            <p:nvPr/>
          </p:nvSpPr>
          <p:spPr>
            <a:xfrm>
              <a:off x="0" y="0"/>
              <a:ext cx="4431224" cy="1938973"/>
            </a:xfrm>
            <a:custGeom>
              <a:avLst/>
              <a:gdLst/>
              <a:ahLst/>
              <a:cxnLst/>
              <a:rect l="l" t="t" r="r" b="b"/>
              <a:pathLst>
                <a:path w="4431224" h="1938973" extrusionOk="0">
                  <a:moveTo>
                    <a:pt x="23468" y="0"/>
                  </a:moveTo>
                  <a:lnTo>
                    <a:pt x="4407757" y="0"/>
                  </a:lnTo>
                  <a:cubicBezTo>
                    <a:pt x="4413981" y="0"/>
                    <a:pt x="4419950" y="2472"/>
                    <a:pt x="4424350" y="6874"/>
                  </a:cubicBezTo>
                  <a:cubicBezTo>
                    <a:pt x="4428752" y="11275"/>
                    <a:pt x="4431224" y="17244"/>
                    <a:pt x="4431224" y="23468"/>
                  </a:cubicBezTo>
                  <a:lnTo>
                    <a:pt x="4431224" y="1915505"/>
                  </a:lnTo>
                  <a:cubicBezTo>
                    <a:pt x="4431224" y="1921729"/>
                    <a:pt x="4428752" y="1927698"/>
                    <a:pt x="4424350" y="1932100"/>
                  </a:cubicBezTo>
                  <a:cubicBezTo>
                    <a:pt x="4419950" y="1936500"/>
                    <a:pt x="4413981" y="1938973"/>
                    <a:pt x="4407757" y="1938973"/>
                  </a:cubicBezTo>
                  <a:lnTo>
                    <a:pt x="23468" y="1938973"/>
                  </a:lnTo>
                  <a:cubicBezTo>
                    <a:pt x="17244" y="1938973"/>
                    <a:pt x="11275" y="1936500"/>
                    <a:pt x="6874" y="1932100"/>
                  </a:cubicBezTo>
                  <a:cubicBezTo>
                    <a:pt x="2472" y="1927698"/>
                    <a:pt x="0" y="1921729"/>
                    <a:pt x="0" y="1915505"/>
                  </a:cubicBezTo>
                  <a:lnTo>
                    <a:pt x="0" y="23468"/>
                  </a:lnTo>
                  <a:cubicBezTo>
                    <a:pt x="0" y="17244"/>
                    <a:pt x="2472" y="11275"/>
                    <a:pt x="6874" y="6874"/>
                  </a:cubicBezTo>
                  <a:cubicBezTo>
                    <a:pt x="11275" y="2472"/>
                    <a:pt x="17244" y="0"/>
                    <a:pt x="23468" y="0"/>
                  </a:cubicBezTo>
                  <a:close/>
                </a:path>
              </a:pathLst>
            </a:custGeom>
            <a:solidFill>
              <a:srgbClr val="FFFFFF">
                <a:alpha val="30588"/>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txBox="1"/>
            <p:nvPr/>
          </p:nvSpPr>
          <p:spPr>
            <a:xfrm>
              <a:off x="0" y="-38100"/>
              <a:ext cx="4431224" cy="197707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4" name="Google Shape;94;p1"/>
          <p:cNvSpPr txBox="1"/>
          <p:nvPr/>
        </p:nvSpPr>
        <p:spPr>
          <a:xfrm>
            <a:off x="793450" y="3259425"/>
            <a:ext cx="15746400" cy="431100"/>
          </a:xfrm>
          <a:prstGeom prst="rect">
            <a:avLst/>
          </a:prstGeom>
          <a:noFill/>
          <a:ln>
            <a:noFill/>
          </a:ln>
        </p:spPr>
        <p:txBody>
          <a:bodyPr spcFirstLastPara="1" wrap="square" lIns="0" tIns="0" rIns="0" bIns="0" anchor="t" anchorCtr="0">
            <a:spAutoFit/>
          </a:bodyPr>
          <a:lstStyle/>
          <a:p>
            <a:pPr marL="0" marR="0" lvl="0" indent="0" algn="ctr" rtl="0">
              <a:lnSpc>
                <a:spcPct val="520055"/>
              </a:lnSpc>
              <a:spcBef>
                <a:spcPts val="0"/>
              </a:spcBef>
              <a:spcAft>
                <a:spcPts val="0"/>
              </a:spcAft>
              <a:buNone/>
            </a:pPr>
            <a:r>
              <a:rPr lang="en-US" sz="2800" b="1">
                <a:solidFill>
                  <a:schemeClr val="dk1"/>
                </a:solidFill>
                <a:latin typeface="Calibri"/>
                <a:ea typeface="Calibri"/>
                <a:cs typeface="Calibri"/>
                <a:sym typeface="Calibri"/>
              </a:rPr>
              <a:t>EMPOWERING FARMERS TO CLOSE THE LOOP WITH REGENERATIVE Agriculture Practices through VET</a:t>
            </a:r>
            <a:endParaRPr sz="2400" b="1"/>
          </a:p>
        </p:txBody>
      </p:sp>
      <p:sp>
        <p:nvSpPr>
          <p:cNvPr id="95" name="Google Shape;95;p1"/>
          <p:cNvSpPr txBox="1"/>
          <p:nvPr/>
        </p:nvSpPr>
        <p:spPr>
          <a:xfrm>
            <a:off x="4762904" y="5845822"/>
            <a:ext cx="8679000" cy="970137"/>
          </a:xfrm>
          <a:prstGeom prst="rect">
            <a:avLst/>
          </a:prstGeom>
          <a:noFill/>
          <a:ln>
            <a:noFill/>
          </a:ln>
        </p:spPr>
        <p:txBody>
          <a:bodyPr spcFirstLastPara="1" wrap="square" lIns="0" tIns="0" rIns="0" bIns="0" anchor="t" anchorCtr="0">
            <a:spAutoFit/>
          </a:bodyPr>
          <a:lstStyle/>
          <a:p>
            <a:pPr lvl="0" algn="ctr">
              <a:lnSpc>
                <a:spcPct val="139995"/>
              </a:lnSpc>
            </a:pPr>
            <a:r>
              <a:rPr lang="en-US" sz="4503" b="1" dirty="0">
                <a:solidFill>
                  <a:srgbClr val="000000"/>
                </a:solidFill>
                <a:latin typeface="Arial"/>
                <a:ea typeface="Arial"/>
                <a:cs typeface="Arial"/>
                <a:sym typeface="Arial"/>
              </a:rPr>
              <a:t> </a:t>
            </a:r>
            <a:r>
              <a:rPr lang="nl-BE" sz="4503" b="1" dirty="0" err="1"/>
              <a:t>Gestion</a:t>
            </a:r>
            <a:r>
              <a:rPr lang="nl-BE" sz="4503" b="1" dirty="0"/>
              <a:t> de </a:t>
            </a:r>
            <a:r>
              <a:rPr lang="nl-BE" sz="4503" b="1" dirty="0" err="1"/>
              <a:t>l'eau</a:t>
            </a:r>
            <a:endParaRPr sz="4503" b="1" dirty="0"/>
          </a:p>
        </p:txBody>
      </p:sp>
      <p:grpSp>
        <p:nvGrpSpPr>
          <p:cNvPr id="96" name="Google Shape;96;p1"/>
          <p:cNvGrpSpPr/>
          <p:nvPr/>
        </p:nvGrpSpPr>
        <p:grpSpPr>
          <a:xfrm>
            <a:off x="1455800" y="4147487"/>
            <a:ext cx="15746306" cy="1241382"/>
            <a:chOff x="0" y="-38100"/>
            <a:chExt cx="4147148" cy="320208"/>
          </a:xfrm>
        </p:grpSpPr>
        <p:sp>
          <p:nvSpPr>
            <p:cNvPr id="97" name="Google Shape;97;p1"/>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1"/>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1"/>
          <p:cNvSpPr txBox="1"/>
          <p:nvPr/>
        </p:nvSpPr>
        <p:spPr>
          <a:xfrm>
            <a:off x="2849362" y="4601296"/>
            <a:ext cx="12158100" cy="732316"/>
          </a:xfrm>
          <a:prstGeom prst="rect">
            <a:avLst/>
          </a:prstGeom>
          <a:noFill/>
          <a:ln>
            <a:noFill/>
          </a:ln>
        </p:spPr>
        <p:txBody>
          <a:bodyPr spcFirstLastPara="1" wrap="square" lIns="0" tIns="0" rIns="0" bIns="0" anchor="t" anchorCtr="0">
            <a:spAutoFit/>
          </a:bodyPr>
          <a:lstStyle/>
          <a:p>
            <a:pPr lvl="0" algn="ctr">
              <a:lnSpc>
                <a:spcPct val="140011"/>
              </a:lnSpc>
            </a:pPr>
            <a:r>
              <a:rPr lang="en-US" sz="3399" b="1" dirty="0">
                <a:solidFill>
                  <a:srgbClr val="FFFFFF"/>
                </a:solidFill>
                <a:latin typeface="Montserrat"/>
                <a:ea typeface="Montserrat"/>
                <a:cs typeface="Montserrat"/>
                <a:sym typeface="Montserrat"/>
              </a:rPr>
              <a:t>PROJET </a:t>
            </a:r>
            <a:r>
              <a:rPr lang="nl-BE" sz="3399" b="1" dirty="0">
                <a:solidFill>
                  <a:srgbClr val="FFFFFF"/>
                </a:solidFill>
                <a:latin typeface="Montserrat"/>
              </a:rPr>
              <a:t>Numéro </a:t>
            </a:r>
            <a:r>
              <a:rPr lang="en-US" sz="3399" b="1" dirty="0">
                <a:solidFill>
                  <a:srgbClr val="FFFFFF"/>
                </a:solidFill>
                <a:latin typeface="Montserrat"/>
                <a:ea typeface="Montserrat"/>
                <a:cs typeface="Montserrat"/>
                <a:sym typeface="Montserrat"/>
              </a:rPr>
              <a:t>: 2023-1-SE01-KA220-VET-000160614</a:t>
            </a:r>
            <a:endParaRPr dirty="0"/>
          </a:p>
        </p:txBody>
      </p:sp>
      <p:grpSp>
        <p:nvGrpSpPr>
          <p:cNvPr id="100" name="Google Shape;100;p1"/>
          <p:cNvGrpSpPr/>
          <p:nvPr/>
        </p:nvGrpSpPr>
        <p:grpSpPr>
          <a:xfrm>
            <a:off x="-363888" y="-659011"/>
            <a:ext cx="4302686" cy="1687711"/>
            <a:chOff x="0" y="-38100"/>
            <a:chExt cx="1133218" cy="444500"/>
          </a:xfrm>
        </p:grpSpPr>
        <p:sp>
          <p:nvSpPr>
            <p:cNvPr id="101" name="Google Shape;101;p1"/>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5686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
            <p:cNvSpPr txBox="1"/>
            <p:nvPr/>
          </p:nvSpPr>
          <p:spPr>
            <a:xfrm>
              <a:off x="0" y="-38100"/>
              <a:ext cx="113321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3" name="Google Shape;103;p1"/>
          <p:cNvSpPr txBox="1"/>
          <p:nvPr/>
        </p:nvSpPr>
        <p:spPr>
          <a:xfrm>
            <a:off x="688557" y="190500"/>
            <a:ext cx="2401848" cy="580390"/>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3399" b="1">
                <a:solidFill>
                  <a:srgbClr val="FFFFFF"/>
                </a:solidFill>
                <a:latin typeface="Montserrat"/>
                <a:ea typeface="Montserrat"/>
                <a:cs typeface="Montserrat"/>
                <a:sym typeface="Montserrat"/>
              </a:rPr>
              <a:t>MODULE 3</a:t>
            </a:r>
            <a:endParaRPr/>
          </a:p>
        </p:txBody>
      </p:sp>
      <p:pic>
        <p:nvPicPr>
          <p:cNvPr id="104" name="Google Shape;104;p1"/>
          <p:cNvPicPr preferRelativeResize="0"/>
          <p:nvPr/>
        </p:nvPicPr>
        <p:blipFill>
          <a:blip r:embed="rId5">
            <a:alphaModFix/>
          </a:blip>
          <a:stretch>
            <a:fillRect/>
          </a:stretch>
        </p:blipFill>
        <p:spPr>
          <a:xfrm>
            <a:off x="958100" y="7496725"/>
            <a:ext cx="16523074" cy="2790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08"/>
        <p:cNvGrpSpPr/>
        <p:nvPr/>
      </p:nvGrpSpPr>
      <p:grpSpPr>
        <a:xfrm>
          <a:off x="0" y="0"/>
          <a:ext cx="0" cy="0"/>
          <a:chOff x="0" y="0"/>
          <a:chExt cx="0" cy="0"/>
        </a:xfrm>
      </p:grpSpPr>
      <p:grpSp>
        <p:nvGrpSpPr>
          <p:cNvPr id="109" name="Google Shape;109;p2"/>
          <p:cNvGrpSpPr/>
          <p:nvPr/>
        </p:nvGrpSpPr>
        <p:grpSpPr>
          <a:xfrm>
            <a:off x="12631608" y="9304549"/>
            <a:ext cx="5656392" cy="1123377"/>
            <a:chOff x="0" y="-38100"/>
            <a:chExt cx="1489749" cy="295869"/>
          </a:xfrm>
        </p:grpSpPr>
        <p:sp>
          <p:nvSpPr>
            <p:cNvPr id="110" name="Google Shape;110;p2"/>
            <p:cNvSpPr/>
            <p:nvPr/>
          </p:nvSpPr>
          <p:spPr>
            <a:xfrm>
              <a:off x="0" y="0"/>
              <a:ext cx="1489749" cy="257769"/>
            </a:xfrm>
            <a:custGeom>
              <a:avLst/>
              <a:gdLst/>
              <a:ahLst/>
              <a:cxnLst/>
              <a:rect l="l" t="t" r="r" b="b"/>
              <a:pathLst>
                <a:path w="1489749" h="257769" extrusionOk="0">
                  <a:moveTo>
                    <a:pt x="0" y="0"/>
                  </a:moveTo>
                  <a:lnTo>
                    <a:pt x="1489749" y="0"/>
                  </a:lnTo>
                  <a:lnTo>
                    <a:pt x="1489749" y="257769"/>
                  </a:lnTo>
                  <a:lnTo>
                    <a:pt x="0" y="257769"/>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2"/>
            <p:cNvSpPr txBox="1"/>
            <p:nvPr/>
          </p:nvSpPr>
          <p:spPr>
            <a:xfrm>
              <a:off x="0" y="-38100"/>
              <a:ext cx="1489749"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2" name="Google Shape;112;p2"/>
          <p:cNvGrpSpPr/>
          <p:nvPr/>
        </p:nvGrpSpPr>
        <p:grpSpPr>
          <a:xfrm>
            <a:off x="0" y="8305212"/>
            <a:ext cx="18288000" cy="1633357"/>
            <a:chOff x="0" y="-38100"/>
            <a:chExt cx="4816593" cy="430184"/>
          </a:xfrm>
        </p:grpSpPr>
        <p:sp>
          <p:nvSpPr>
            <p:cNvPr id="113" name="Google Shape;113;p2"/>
            <p:cNvSpPr/>
            <p:nvPr/>
          </p:nvSpPr>
          <p:spPr>
            <a:xfrm>
              <a:off x="0" y="0"/>
              <a:ext cx="4816592" cy="392084"/>
            </a:xfrm>
            <a:custGeom>
              <a:avLst/>
              <a:gdLst/>
              <a:ahLst/>
              <a:cxnLst/>
              <a:rect l="l" t="t" r="r" b="b"/>
              <a:pathLst>
                <a:path w="4816592" h="392084" extrusionOk="0">
                  <a:moveTo>
                    <a:pt x="0" y="0"/>
                  </a:moveTo>
                  <a:lnTo>
                    <a:pt x="4816592" y="0"/>
                  </a:lnTo>
                  <a:lnTo>
                    <a:pt x="4816592" y="392084"/>
                  </a:lnTo>
                  <a:lnTo>
                    <a:pt x="0" y="392084"/>
                  </a:ln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2"/>
            <p:cNvSpPr txBox="1"/>
            <p:nvPr/>
          </p:nvSpPr>
          <p:spPr>
            <a:xfrm>
              <a:off x="0" y="-38100"/>
              <a:ext cx="4816593" cy="430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5" name="Google Shape;115;p2"/>
          <p:cNvGrpSpPr/>
          <p:nvPr/>
        </p:nvGrpSpPr>
        <p:grpSpPr>
          <a:xfrm>
            <a:off x="0" y="9304549"/>
            <a:ext cx="18288000" cy="1123377"/>
            <a:chOff x="0" y="-38100"/>
            <a:chExt cx="4816593" cy="295869"/>
          </a:xfrm>
        </p:grpSpPr>
        <p:sp>
          <p:nvSpPr>
            <p:cNvPr id="116" name="Google Shape;116;p2"/>
            <p:cNvSpPr/>
            <p:nvPr/>
          </p:nvSpPr>
          <p:spPr>
            <a:xfrm>
              <a:off x="0" y="0"/>
              <a:ext cx="4816592" cy="257769"/>
            </a:xfrm>
            <a:custGeom>
              <a:avLst/>
              <a:gdLst/>
              <a:ahLst/>
              <a:cxnLst/>
              <a:rect l="l" t="t" r="r" b="b"/>
              <a:pathLst>
                <a:path w="4816592" h="257769" extrusionOk="0">
                  <a:moveTo>
                    <a:pt x="0" y="0"/>
                  </a:moveTo>
                  <a:lnTo>
                    <a:pt x="4816592" y="0"/>
                  </a:lnTo>
                  <a:lnTo>
                    <a:pt x="4816592" y="257769"/>
                  </a:lnTo>
                  <a:lnTo>
                    <a:pt x="0" y="257769"/>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2"/>
            <p:cNvSpPr txBox="1"/>
            <p:nvPr/>
          </p:nvSpPr>
          <p:spPr>
            <a:xfrm>
              <a:off x="0" y="-38100"/>
              <a:ext cx="4816593"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8" name="Google Shape;118;p2"/>
          <p:cNvSpPr txBox="1"/>
          <p:nvPr/>
        </p:nvSpPr>
        <p:spPr>
          <a:xfrm>
            <a:off x="781008" y="782638"/>
            <a:ext cx="10255705" cy="707758"/>
          </a:xfrm>
          <a:prstGeom prst="rect">
            <a:avLst/>
          </a:prstGeom>
          <a:noFill/>
          <a:ln>
            <a:noFill/>
          </a:ln>
        </p:spPr>
        <p:txBody>
          <a:bodyPr spcFirstLastPara="1" wrap="square" lIns="0" tIns="0" rIns="0" bIns="0" anchor="t" anchorCtr="0">
            <a:spAutoFit/>
          </a:bodyPr>
          <a:lstStyle/>
          <a:p>
            <a:pPr lvl="0">
              <a:lnSpc>
                <a:spcPct val="91998"/>
              </a:lnSpc>
            </a:pPr>
            <a:r>
              <a:rPr lang="fr-FR" sz="4999" b="1" dirty="0"/>
              <a:t>Introduction à la gestion de l'eau</a:t>
            </a:r>
            <a:endParaRPr sz="4999" b="1" dirty="0"/>
          </a:p>
        </p:txBody>
      </p:sp>
      <p:sp>
        <p:nvSpPr>
          <p:cNvPr id="119" name="Google Shape;119;p2"/>
          <p:cNvSpPr txBox="1"/>
          <p:nvPr/>
        </p:nvSpPr>
        <p:spPr>
          <a:xfrm>
            <a:off x="781008" y="2543599"/>
            <a:ext cx="16253692" cy="6342762"/>
          </a:xfrm>
          <a:prstGeom prst="rect">
            <a:avLst/>
          </a:prstGeom>
          <a:noFill/>
          <a:ln>
            <a:noFill/>
          </a:ln>
        </p:spPr>
        <p:txBody>
          <a:bodyPr spcFirstLastPara="1" wrap="square" lIns="0" tIns="0" rIns="0" bIns="0" anchor="t" anchorCtr="0">
            <a:spAutoFit/>
          </a:bodyPr>
          <a:lstStyle/>
          <a:p>
            <a:pPr lvl="0" algn="just">
              <a:lnSpc>
                <a:spcPct val="140013"/>
              </a:lnSpc>
            </a:pPr>
            <a:r>
              <a:rPr lang="fr-FR" sz="2944" b="1" dirty="0"/>
              <a:t>Définition de la gestion de l'eau </a:t>
            </a:r>
            <a:r>
              <a:rPr lang="en-US" sz="2944" b="1" dirty="0">
                <a:solidFill>
                  <a:srgbClr val="000000"/>
                </a:solidFill>
                <a:latin typeface="Arial"/>
                <a:ea typeface="Arial"/>
                <a:cs typeface="Arial"/>
                <a:sym typeface="Arial"/>
              </a:rPr>
              <a:t>:</a:t>
            </a:r>
            <a:endParaRPr dirty="0"/>
          </a:p>
          <a:p>
            <a:pPr marL="635687" lvl="1" indent="-317844" algn="just">
              <a:lnSpc>
                <a:spcPct val="140013"/>
              </a:lnSpc>
              <a:buSzPts val="2944"/>
              <a:buFont typeface="Arial"/>
              <a:buChar char="•"/>
            </a:pPr>
            <a:r>
              <a:rPr lang="fr-FR" sz="2944" dirty="0"/>
              <a:t>La gestion de l'eau est le processus de planification, de développement et de distribution des ressources en eau de manière efficace pour répondre aux besoins humains tout en garantissant la durabilité de l'écosystème</a:t>
            </a:r>
            <a:r>
              <a:rPr lang="fr-FR" dirty="0"/>
              <a:t>.</a:t>
            </a:r>
            <a:endParaRPr dirty="0"/>
          </a:p>
          <a:p>
            <a:pPr marL="0" marR="0" lvl="0" indent="0" algn="just" rtl="0">
              <a:lnSpc>
                <a:spcPct val="140013"/>
              </a:lnSpc>
              <a:spcBef>
                <a:spcPts val="0"/>
              </a:spcBef>
              <a:spcAft>
                <a:spcPts val="0"/>
              </a:spcAft>
              <a:buNone/>
            </a:pPr>
            <a:endParaRPr sz="2944" dirty="0">
              <a:solidFill>
                <a:srgbClr val="000000"/>
              </a:solidFill>
              <a:latin typeface="Arial"/>
              <a:ea typeface="Arial"/>
              <a:cs typeface="Arial"/>
              <a:sym typeface="Arial"/>
            </a:endParaRPr>
          </a:p>
          <a:p>
            <a:pPr lvl="0" algn="just">
              <a:lnSpc>
                <a:spcPct val="140013"/>
              </a:lnSpc>
            </a:pPr>
            <a:r>
              <a:rPr lang="en-US" sz="2944" b="1" dirty="0">
                <a:solidFill>
                  <a:srgbClr val="000000"/>
                </a:solidFill>
                <a:latin typeface="Arial"/>
                <a:ea typeface="Arial"/>
                <a:cs typeface="Arial"/>
                <a:sym typeface="Arial"/>
              </a:rPr>
              <a:t>Importance </a:t>
            </a:r>
            <a:r>
              <a:rPr lang="fr-FR" dirty="0"/>
              <a:t> </a:t>
            </a:r>
            <a:r>
              <a:rPr lang="fr-FR" sz="2944" b="1" dirty="0"/>
              <a:t>de la gestion de l'eau </a:t>
            </a:r>
            <a:r>
              <a:rPr lang="en-US" sz="2944" b="1" dirty="0"/>
              <a:t>:</a:t>
            </a:r>
            <a:endParaRPr sz="2944" b="1" dirty="0"/>
          </a:p>
          <a:p>
            <a:pPr marL="635687" lvl="1" indent="-317844" algn="just">
              <a:lnSpc>
                <a:spcPct val="140013"/>
              </a:lnSpc>
              <a:buSzPts val="2944"/>
              <a:buFont typeface="Arial"/>
              <a:buChar char="•"/>
            </a:pPr>
            <a:r>
              <a:rPr lang="fr-FR" sz="2944" dirty="0"/>
              <a:t>L'eau est une ressource finie, essentielle à la vie, à l'agriculture, à l'énergie et à l'industrie. À mesure que la population mondiale augmente et que le changement climatique affecte la disponibilité de l'eau, une gestion efficace devient cruciale.</a:t>
            </a:r>
            <a:endParaRPr sz="2944" dirty="0"/>
          </a:p>
          <a:p>
            <a:pPr marL="0" marR="0" lvl="0" indent="0" algn="just" rtl="0">
              <a:lnSpc>
                <a:spcPct val="140013"/>
              </a:lnSpc>
              <a:spcBef>
                <a:spcPts val="0"/>
              </a:spcBef>
              <a:spcAft>
                <a:spcPts val="0"/>
              </a:spcAft>
              <a:buNone/>
            </a:pPr>
            <a:endParaRPr sz="2944"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23"/>
        <p:cNvGrpSpPr/>
        <p:nvPr/>
      </p:nvGrpSpPr>
      <p:grpSpPr>
        <a:xfrm>
          <a:off x="0" y="0"/>
          <a:ext cx="0" cy="0"/>
          <a:chOff x="0" y="0"/>
          <a:chExt cx="0" cy="0"/>
        </a:xfrm>
      </p:grpSpPr>
      <p:grpSp>
        <p:nvGrpSpPr>
          <p:cNvPr id="124" name="Google Shape;124;p3"/>
          <p:cNvGrpSpPr/>
          <p:nvPr/>
        </p:nvGrpSpPr>
        <p:grpSpPr>
          <a:xfrm>
            <a:off x="12631608" y="9452212"/>
            <a:ext cx="5656392" cy="975715"/>
            <a:chOff x="0" y="-38100"/>
            <a:chExt cx="1489749" cy="256978"/>
          </a:xfrm>
        </p:grpSpPr>
        <p:sp>
          <p:nvSpPr>
            <p:cNvPr id="125" name="Google Shape;125;p3"/>
            <p:cNvSpPr/>
            <p:nvPr/>
          </p:nvSpPr>
          <p:spPr>
            <a:xfrm>
              <a:off x="0" y="0"/>
              <a:ext cx="1489749" cy="218878"/>
            </a:xfrm>
            <a:custGeom>
              <a:avLst/>
              <a:gdLst/>
              <a:ahLst/>
              <a:cxnLst/>
              <a:rect l="l" t="t" r="r" b="b"/>
              <a:pathLst>
                <a:path w="1489749" h="218878" extrusionOk="0">
                  <a:moveTo>
                    <a:pt x="0" y="0"/>
                  </a:moveTo>
                  <a:lnTo>
                    <a:pt x="1489749" y="0"/>
                  </a:lnTo>
                  <a:lnTo>
                    <a:pt x="1489749" y="218878"/>
                  </a:lnTo>
                  <a:lnTo>
                    <a:pt x="0" y="218878"/>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3"/>
            <p:cNvSpPr txBox="1"/>
            <p:nvPr/>
          </p:nvSpPr>
          <p:spPr>
            <a:xfrm>
              <a:off x="0" y="-38100"/>
              <a:ext cx="1489749" cy="25697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7" name="Google Shape;127;p3"/>
          <p:cNvGrpSpPr/>
          <p:nvPr/>
        </p:nvGrpSpPr>
        <p:grpSpPr>
          <a:xfrm>
            <a:off x="22111" y="8292018"/>
            <a:ext cx="11711112" cy="1994982"/>
            <a:chOff x="0" y="-38100"/>
            <a:chExt cx="3084408" cy="525427"/>
          </a:xfrm>
        </p:grpSpPr>
        <p:sp>
          <p:nvSpPr>
            <p:cNvPr id="128" name="Google Shape;128;p3"/>
            <p:cNvSpPr/>
            <p:nvPr/>
          </p:nvSpPr>
          <p:spPr>
            <a:xfrm>
              <a:off x="0" y="0"/>
              <a:ext cx="3084408" cy="487327"/>
            </a:xfrm>
            <a:custGeom>
              <a:avLst/>
              <a:gdLst/>
              <a:ahLst/>
              <a:cxnLst/>
              <a:rect l="l" t="t" r="r" b="b"/>
              <a:pathLst>
                <a:path w="3084408" h="487327" extrusionOk="0">
                  <a:moveTo>
                    <a:pt x="0" y="0"/>
                  </a:moveTo>
                  <a:lnTo>
                    <a:pt x="3084408" y="0"/>
                  </a:lnTo>
                  <a:lnTo>
                    <a:pt x="3084408" y="487327"/>
                  </a:lnTo>
                  <a:lnTo>
                    <a:pt x="0" y="487327"/>
                  </a:ln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3"/>
            <p:cNvSpPr txBox="1"/>
            <p:nvPr/>
          </p:nvSpPr>
          <p:spPr>
            <a:xfrm>
              <a:off x="0" y="-38100"/>
              <a:ext cx="3084408" cy="52542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0" name="Google Shape;130;p3"/>
          <p:cNvGrpSpPr/>
          <p:nvPr/>
        </p:nvGrpSpPr>
        <p:grpSpPr>
          <a:xfrm>
            <a:off x="0" y="9304549"/>
            <a:ext cx="14233302" cy="1123377"/>
            <a:chOff x="0" y="-38100"/>
            <a:chExt cx="3748689" cy="295869"/>
          </a:xfrm>
        </p:grpSpPr>
        <p:sp>
          <p:nvSpPr>
            <p:cNvPr id="131" name="Google Shape;131;p3"/>
            <p:cNvSpPr/>
            <p:nvPr/>
          </p:nvSpPr>
          <p:spPr>
            <a:xfrm>
              <a:off x="0" y="0"/>
              <a:ext cx="3748689" cy="257769"/>
            </a:xfrm>
            <a:custGeom>
              <a:avLst/>
              <a:gdLst/>
              <a:ahLst/>
              <a:cxnLst/>
              <a:rect l="l" t="t" r="r" b="b"/>
              <a:pathLst>
                <a:path w="3748689" h="257769" extrusionOk="0">
                  <a:moveTo>
                    <a:pt x="0" y="0"/>
                  </a:moveTo>
                  <a:lnTo>
                    <a:pt x="3748689" y="0"/>
                  </a:lnTo>
                  <a:lnTo>
                    <a:pt x="3748689" y="257769"/>
                  </a:lnTo>
                  <a:lnTo>
                    <a:pt x="0" y="257769"/>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3"/>
            <p:cNvSpPr txBox="1"/>
            <p:nvPr/>
          </p:nvSpPr>
          <p:spPr>
            <a:xfrm>
              <a:off x="0" y="-38100"/>
              <a:ext cx="3748689"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33" name="Google Shape;133;p3"/>
          <p:cNvSpPr/>
          <p:nvPr/>
        </p:nvSpPr>
        <p:spPr>
          <a:xfrm>
            <a:off x="11733223" y="0"/>
            <a:ext cx="6554777" cy="9449210"/>
          </a:xfrm>
          <a:custGeom>
            <a:avLst/>
            <a:gdLst/>
            <a:ahLst/>
            <a:cxnLst/>
            <a:rect l="l" t="t" r="r" b="b"/>
            <a:pathLst>
              <a:path w="774612" h="1116663" extrusionOk="0">
                <a:moveTo>
                  <a:pt x="0" y="0"/>
                </a:moveTo>
                <a:lnTo>
                  <a:pt x="774612" y="0"/>
                </a:lnTo>
                <a:lnTo>
                  <a:pt x="774612" y="1116663"/>
                </a:lnTo>
                <a:lnTo>
                  <a:pt x="0" y="1116663"/>
                </a:lnTo>
                <a:close/>
              </a:path>
            </a:pathLst>
          </a:custGeom>
          <a:solidFill>
            <a:srgbClr val="000000">
              <a:alpha val="0"/>
            </a:srgbClr>
          </a:solidFill>
          <a:ln w="127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3"/>
          <p:cNvSpPr txBox="1"/>
          <p:nvPr/>
        </p:nvSpPr>
        <p:spPr>
          <a:xfrm>
            <a:off x="559701" y="342247"/>
            <a:ext cx="9568740" cy="1529008"/>
          </a:xfrm>
          <a:prstGeom prst="rect">
            <a:avLst/>
          </a:prstGeom>
          <a:noFill/>
          <a:ln>
            <a:noFill/>
          </a:ln>
        </p:spPr>
        <p:txBody>
          <a:bodyPr spcFirstLastPara="1" wrap="square" lIns="0" tIns="0" rIns="0" bIns="0" anchor="t" anchorCtr="0">
            <a:spAutoFit/>
          </a:bodyPr>
          <a:lstStyle/>
          <a:p>
            <a:pPr lvl="0" algn="ctr">
              <a:lnSpc>
                <a:spcPct val="91998"/>
              </a:lnSpc>
            </a:pPr>
            <a:r>
              <a:rPr lang="en-US" sz="5400" b="1" dirty="0"/>
              <a:t>Importance </a:t>
            </a:r>
            <a:r>
              <a:rPr lang="fr-FR" sz="5400" dirty="0"/>
              <a:t> </a:t>
            </a:r>
            <a:r>
              <a:rPr lang="fr-FR" sz="5400" b="1" dirty="0"/>
              <a:t>de la gestion de l'eau</a:t>
            </a:r>
            <a:endParaRPr dirty="0"/>
          </a:p>
        </p:txBody>
      </p:sp>
      <p:sp>
        <p:nvSpPr>
          <p:cNvPr id="135" name="Google Shape;135;p3"/>
          <p:cNvSpPr txBox="1"/>
          <p:nvPr/>
        </p:nvSpPr>
        <p:spPr>
          <a:xfrm>
            <a:off x="559701" y="1705691"/>
            <a:ext cx="10087839" cy="7498591"/>
          </a:xfrm>
          <a:prstGeom prst="rect">
            <a:avLst/>
          </a:prstGeom>
          <a:noFill/>
          <a:ln>
            <a:noFill/>
          </a:ln>
        </p:spPr>
        <p:txBody>
          <a:bodyPr spcFirstLastPara="1" wrap="square" lIns="0" tIns="0" rIns="0" bIns="0" anchor="t" anchorCtr="0">
            <a:spAutoFit/>
          </a:bodyPr>
          <a:lstStyle/>
          <a:p>
            <a:pPr lvl="0" algn="just">
              <a:lnSpc>
                <a:spcPct val="140000"/>
              </a:lnSpc>
            </a:pPr>
            <a:r>
              <a:rPr lang="nl-BE" sz="2100" b="1" dirty="0"/>
              <a:t>Ressource </a:t>
            </a:r>
            <a:r>
              <a:rPr lang="nl-BE" sz="2100" b="1" dirty="0" err="1"/>
              <a:t>finie</a:t>
            </a:r>
            <a:r>
              <a:rPr lang="nl-BE" sz="2100" b="1" dirty="0"/>
              <a:t> et </a:t>
            </a:r>
            <a:r>
              <a:rPr lang="nl-BE" sz="2100" b="1" dirty="0" err="1"/>
              <a:t>essentielle</a:t>
            </a:r>
            <a:r>
              <a:rPr lang="nl-BE" sz="2100" b="1" dirty="0"/>
              <a:t> </a:t>
            </a:r>
            <a:r>
              <a:rPr lang="en-US" sz="2100" b="1" dirty="0">
                <a:solidFill>
                  <a:srgbClr val="000000"/>
                </a:solidFill>
                <a:latin typeface="Arial"/>
                <a:ea typeface="Arial"/>
                <a:cs typeface="Arial"/>
                <a:sym typeface="Arial"/>
              </a:rPr>
              <a:t>:</a:t>
            </a:r>
            <a:r>
              <a:rPr lang="en-US" sz="2100" dirty="0">
                <a:solidFill>
                  <a:srgbClr val="000000"/>
                </a:solidFill>
                <a:latin typeface="Arial"/>
                <a:ea typeface="Arial"/>
                <a:cs typeface="Arial"/>
                <a:sym typeface="Arial"/>
              </a:rPr>
              <a:t> </a:t>
            </a:r>
            <a:endParaRPr sz="2100" dirty="0"/>
          </a:p>
          <a:p>
            <a:pPr marL="532200" lvl="1" indent="-266100" algn="just">
              <a:lnSpc>
                <a:spcPct val="140000"/>
              </a:lnSpc>
              <a:buSzPts val="2465"/>
              <a:buFont typeface="Arial"/>
              <a:buChar char="•"/>
            </a:pPr>
            <a:r>
              <a:rPr lang="fr-FR" sz="2100" dirty="0"/>
              <a:t>L'eau est cruciale pour la vie, l'agriculture et l'industrie, mais elle est limitée. Seuls 2,5 % de l'eau de la Terre est de l'eau douce, et elle n'est pas facile d'accès. Gérer l'eau est essentiel, surtout dans les régions confrontées à la rareté</a:t>
            </a:r>
            <a:r>
              <a:rPr lang="en-US" sz="2100" dirty="0"/>
              <a:t>.</a:t>
            </a:r>
            <a:endParaRPr sz="2100" dirty="0"/>
          </a:p>
          <a:p>
            <a:pPr lvl="0" algn="just">
              <a:lnSpc>
                <a:spcPct val="140000"/>
              </a:lnSpc>
            </a:pPr>
            <a:r>
              <a:rPr lang="nl-BE" sz="2100" b="1" dirty="0" err="1"/>
              <a:t>Demande</a:t>
            </a:r>
            <a:r>
              <a:rPr lang="nl-BE" sz="2100" b="1" dirty="0"/>
              <a:t> </a:t>
            </a:r>
            <a:r>
              <a:rPr lang="nl-BE" sz="2100" b="1" dirty="0" err="1"/>
              <a:t>croissante</a:t>
            </a:r>
            <a:r>
              <a:rPr lang="nl-BE" sz="2100" b="1" dirty="0"/>
              <a:t> </a:t>
            </a:r>
            <a:r>
              <a:rPr lang="en-US" sz="2100" b="1" dirty="0">
                <a:solidFill>
                  <a:srgbClr val="000000"/>
                </a:solidFill>
                <a:latin typeface="Arial"/>
                <a:ea typeface="Arial"/>
                <a:cs typeface="Arial"/>
                <a:sym typeface="Arial"/>
              </a:rPr>
              <a:t>:</a:t>
            </a:r>
            <a:r>
              <a:rPr lang="en-US" sz="2100" dirty="0">
                <a:solidFill>
                  <a:srgbClr val="000000"/>
                </a:solidFill>
                <a:latin typeface="Arial"/>
                <a:ea typeface="Arial"/>
                <a:cs typeface="Arial"/>
                <a:sym typeface="Arial"/>
              </a:rPr>
              <a:t> </a:t>
            </a:r>
            <a:endParaRPr sz="2100" dirty="0"/>
          </a:p>
          <a:p>
            <a:pPr marL="527940" lvl="1" indent="-263970" algn="just">
              <a:lnSpc>
                <a:spcPct val="140000"/>
              </a:lnSpc>
              <a:buSzPts val="2445"/>
              <a:buFont typeface="Arial"/>
              <a:buChar char="•"/>
            </a:pPr>
            <a:r>
              <a:rPr lang="fr-FR" sz="2100" dirty="0"/>
              <a:t>Avec une population mondiale qui devrait atteindre 9,7 milliards d'ici 2050, la demande en eau pour l'agriculture, l'industrie et l'usage domestique augmentera, rendant une gestion efficace essentielle pour éviter l'épuisement des ressources.</a:t>
            </a:r>
            <a:endParaRPr sz="2100" dirty="0"/>
          </a:p>
          <a:p>
            <a:pPr lvl="0" algn="just">
              <a:lnSpc>
                <a:spcPct val="140000"/>
              </a:lnSpc>
            </a:pPr>
            <a:r>
              <a:rPr lang="nl-BE" sz="2100" b="1" dirty="0"/>
              <a:t>Changement </a:t>
            </a:r>
            <a:r>
              <a:rPr lang="nl-BE" sz="2100" b="1" dirty="0" err="1"/>
              <a:t>climatique</a:t>
            </a:r>
            <a:r>
              <a:rPr lang="nl-BE" sz="2100" b="1" dirty="0"/>
              <a:t> </a:t>
            </a:r>
            <a:r>
              <a:rPr lang="en-US" sz="2100" b="1" dirty="0">
                <a:solidFill>
                  <a:srgbClr val="000000"/>
                </a:solidFill>
                <a:latin typeface="Arial"/>
                <a:ea typeface="Arial"/>
                <a:cs typeface="Arial"/>
                <a:sym typeface="Arial"/>
              </a:rPr>
              <a:t>:</a:t>
            </a:r>
            <a:r>
              <a:rPr lang="en-US" sz="2100" dirty="0">
                <a:solidFill>
                  <a:srgbClr val="000000"/>
                </a:solidFill>
                <a:latin typeface="Arial"/>
                <a:ea typeface="Arial"/>
                <a:cs typeface="Arial"/>
                <a:sym typeface="Arial"/>
              </a:rPr>
              <a:t> </a:t>
            </a:r>
            <a:endParaRPr sz="2100" dirty="0"/>
          </a:p>
          <a:p>
            <a:pPr marL="532200" lvl="1" indent="-266100" algn="just">
              <a:lnSpc>
                <a:spcPct val="140000"/>
              </a:lnSpc>
              <a:buSzPts val="2465"/>
              <a:buFont typeface="Arial"/>
              <a:buChar char="•"/>
            </a:pPr>
            <a:r>
              <a:rPr lang="fr-FR" sz="2100" dirty="0"/>
              <a:t>Le changement climatique perturbe les régimes de précipitations, entraînant des sécheresses et des inondations. Une gestion efficace, incluant la conservation de l'eau et l'adoption de technologies innovantes, est essentielle pour s'adapter à ces changements</a:t>
            </a:r>
            <a:r>
              <a:rPr lang="fr-FR" dirty="0"/>
              <a:t>.</a:t>
            </a:r>
            <a:endParaRPr dirty="0"/>
          </a:p>
          <a:p>
            <a:pPr marL="0" marR="0" lvl="0" indent="0" algn="just" rtl="0">
              <a:lnSpc>
                <a:spcPct val="140000"/>
              </a:lnSpc>
              <a:spcBef>
                <a:spcPts val="0"/>
              </a:spcBef>
              <a:spcAft>
                <a:spcPts val="0"/>
              </a:spcAft>
              <a:buNone/>
            </a:pPr>
            <a:endParaRPr sz="2465" dirty="0">
              <a:solidFill>
                <a:srgbClr val="000000"/>
              </a:solidFill>
              <a:latin typeface="Arial"/>
              <a:ea typeface="Arial"/>
              <a:cs typeface="Arial"/>
              <a:sym typeface="Arial"/>
            </a:endParaRPr>
          </a:p>
          <a:p>
            <a:pPr marL="0" marR="0" lvl="0" indent="0" algn="l" rtl="0">
              <a:lnSpc>
                <a:spcPct val="166774"/>
              </a:lnSpc>
              <a:spcBef>
                <a:spcPts val="0"/>
              </a:spcBef>
              <a:spcAft>
                <a:spcPts val="0"/>
              </a:spcAft>
              <a:buNone/>
            </a:pPr>
            <a:endParaRPr sz="2465" dirty="0">
              <a:solidFill>
                <a:srgbClr val="000000"/>
              </a:solidFill>
              <a:latin typeface="Arial"/>
              <a:ea typeface="Arial"/>
              <a:cs typeface="Arial"/>
              <a:sym typeface="Arial"/>
            </a:endParaRPr>
          </a:p>
        </p:txBody>
      </p:sp>
      <p:sp>
        <p:nvSpPr>
          <p:cNvPr id="136" name="Google Shape;136;p3"/>
          <p:cNvSpPr/>
          <p:nvPr/>
        </p:nvSpPr>
        <p:spPr>
          <a:xfrm>
            <a:off x="11733223" y="0"/>
            <a:ext cx="6554777" cy="9449210"/>
          </a:xfrm>
          <a:custGeom>
            <a:avLst/>
            <a:gdLst/>
            <a:ahLst/>
            <a:cxnLst/>
            <a:rect l="l" t="t" r="r" b="b"/>
            <a:pathLst>
              <a:path w="774612" h="1116663" extrusionOk="0">
                <a:moveTo>
                  <a:pt x="0" y="0"/>
                </a:moveTo>
                <a:lnTo>
                  <a:pt x="774612" y="0"/>
                </a:lnTo>
                <a:lnTo>
                  <a:pt x="774612" y="1116663"/>
                </a:lnTo>
                <a:lnTo>
                  <a:pt x="0" y="1116663"/>
                </a:lnTo>
                <a:close/>
              </a:path>
            </a:pathLst>
          </a:custGeom>
          <a:blipFill rotWithShape="1">
            <a:blip r:embed="rId3">
              <a:alphaModFix/>
            </a:blip>
            <a:stretch>
              <a:fillRect t="-2056" b="-205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40"/>
        <p:cNvGrpSpPr/>
        <p:nvPr/>
      </p:nvGrpSpPr>
      <p:grpSpPr>
        <a:xfrm>
          <a:off x="0" y="0"/>
          <a:ext cx="0" cy="0"/>
          <a:chOff x="0" y="0"/>
          <a:chExt cx="0" cy="0"/>
        </a:xfrm>
      </p:grpSpPr>
      <p:grpSp>
        <p:nvGrpSpPr>
          <p:cNvPr id="141" name="Google Shape;141;p4"/>
          <p:cNvGrpSpPr/>
          <p:nvPr/>
        </p:nvGrpSpPr>
        <p:grpSpPr>
          <a:xfrm>
            <a:off x="12631608" y="9452212"/>
            <a:ext cx="5656392" cy="975715"/>
            <a:chOff x="0" y="-38100"/>
            <a:chExt cx="1489749" cy="256978"/>
          </a:xfrm>
        </p:grpSpPr>
        <p:sp>
          <p:nvSpPr>
            <p:cNvPr id="142" name="Google Shape;142;p4"/>
            <p:cNvSpPr/>
            <p:nvPr/>
          </p:nvSpPr>
          <p:spPr>
            <a:xfrm>
              <a:off x="0" y="0"/>
              <a:ext cx="1489749" cy="218878"/>
            </a:xfrm>
            <a:custGeom>
              <a:avLst/>
              <a:gdLst/>
              <a:ahLst/>
              <a:cxnLst/>
              <a:rect l="l" t="t" r="r" b="b"/>
              <a:pathLst>
                <a:path w="1489749" h="218878" extrusionOk="0">
                  <a:moveTo>
                    <a:pt x="0" y="0"/>
                  </a:moveTo>
                  <a:lnTo>
                    <a:pt x="1489749" y="0"/>
                  </a:lnTo>
                  <a:lnTo>
                    <a:pt x="1489749" y="218878"/>
                  </a:lnTo>
                  <a:lnTo>
                    <a:pt x="0" y="218878"/>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
            <p:cNvSpPr txBox="1"/>
            <p:nvPr/>
          </p:nvSpPr>
          <p:spPr>
            <a:xfrm>
              <a:off x="0" y="-38100"/>
              <a:ext cx="1489749" cy="25697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4" name="Google Shape;144;p4"/>
          <p:cNvGrpSpPr/>
          <p:nvPr/>
        </p:nvGrpSpPr>
        <p:grpSpPr>
          <a:xfrm>
            <a:off x="22111" y="8215497"/>
            <a:ext cx="18265889" cy="2071503"/>
            <a:chOff x="0" y="-38100"/>
            <a:chExt cx="4810769" cy="545581"/>
          </a:xfrm>
        </p:grpSpPr>
        <p:sp>
          <p:nvSpPr>
            <p:cNvPr id="145" name="Google Shape;145;p4"/>
            <p:cNvSpPr/>
            <p:nvPr/>
          </p:nvSpPr>
          <p:spPr>
            <a:xfrm>
              <a:off x="0" y="0"/>
              <a:ext cx="4810769" cy="507481"/>
            </a:xfrm>
            <a:custGeom>
              <a:avLst/>
              <a:gdLst/>
              <a:ahLst/>
              <a:cxnLst/>
              <a:rect l="l" t="t" r="r" b="b"/>
              <a:pathLst>
                <a:path w="4810769" h="507481" extrusionOk="0">
                  <a:moveTo>
                    <a:pt x="0" y="0"/>
                  </a:moveTo>
                  <a:lnTo>
                    <a:pt x="4810769" y="0"/>
                  </a:lnTo>
                  <a:lnTo>
                    <a:pt x="4810769" y="507481"/>
                  </a:lnTo>
                  <a:lnTo>
                    <a:pt x="0" y="507481"/>
                  </a:ln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4"/>
            <p:cNvSpPr txBox="1"/>
            <p:nvPr/>
          </p:nvSpPr>
          <p:spPr>
            <a:xfrm>
              <a:off x="0" y="-38100"/>
              <a:ext cx="4810769" cy="54558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7" name="Google Shape;147;p4"/>
          <p:cNvGrpSpPr/>
          <p:nvPr/>
        </p:nvGrpSpPr>
        <p:grpSpPr>
          <a:xfrm>
            <a:off x="0" y="9304549"/>
            <a:ext cx="18288000" cy="1123377"/>
            <a:chOff x="0" y="-38100"/>
            <a:chExt cx="4816593" cy="295869"/>
          </a:xfrm>
        </p:grpSpPr>
        <p:sp>
          <p:nvSpPr>
            <p:cNvPr id="148" name="Google Shape;148;p4"/>
            <p:cNvSpPr/>
            <p:nvPr/>
          </p:nvSpPr>
          <p:spPr>
            <a:xfrm>
              <a:off x="0" y="0"/>
              <a:ext cx="4816592" cy="257769"/>
            </a:xfrm>
            <a:custGeom>
              <a:avLst/>
              <a:gdLst/>
              <a:ahLst/>
              <a:cxnLst/>
              <a:rect l="l" t="t" r="r" b="b"/>
              <a:pathLst>
                <a:path w="4816592" h="257769" extrusionOk="0">
                  <a:moveTo>
                    <a:pt x="0" y="0"/>
                  </a:moveTo>
                  <a:lnTo>
                    <a:pt x="4816592" y="0"/>
                  </a:lnTo>
                  <a:lnTo>
                    <a:pt x="4816592" y="257769"/>
                  </a:lnTo>
                  <a:lnTo>
                    <a:pt x="0" y="257769"/>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4"/>
            <p:cNvSpPr txBox="1"/>
            <p:nvPr/>
          </p:nvSpPr>
          <p:spPr>
            <a:xfrm>
              <a:off x="0" y="-38100"/>
              <a:ext cx="4816593"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0" name="Google Shape;150;p4"/>
          <p:cNvSpPr txBox="1"/>
          <p:nvPr/>
        </p:nvSpPr>
        <p:spPr>
          <a:xfrm>
            <a:off x="559701" y="859993"/>
            <a:ext cx="10079789" cy="905954"/>
          </a:xfrm>
          <a:prstGeom prst="rect">
            <a:avLst/>
          </a:prstGeom>
          <a:noFill/>
          <a:ln>
            <a:noFill/>
          </a:ln>
        </p:spPr>
        <p:txBody>
          <a:bodyPr spcFirstLastPara="1" wrap="square" lIns="0" tIns="0" rIns="0" bIns="0" anchor="t" anchorCtr="0">
            <a:spAutoFit/>
          </a:bodyPr>
          <a:lstStyle/>
          <a:p>
            <a:pPr>
              <a:lnSpc>
                <a:spcPct val="91998"/>
              </a:lnSpc>
            </a:pPr>
            <a:r>
              <a:rPr lang="en-US" sz="4999" b="1" dirty="0">
                <a:solidFill>
                  <a:srgbClr val="000000"/>
                </a:solidFill>
                <a:latin typeface="Arial"/>
                <a:ea typeface="Arial"/>
                <a:cs typeface="Arial"/>
                <a:sym typeface="Arial"/>
              </a:rPr>
              <a:t>Importance </a:t>
            </a:r>
            <a:r>
              <a:rPr lang="fr-FR" dirty="0"/>
              <a:t> </a:t>
            </a:r>
            <a:r>
              <a:rPr lang="fr-FR" sz="4999" b="1" dirty="0"/>
              <a:t>de la gestion de l'eau</a:t>
            </a:r>
          </a:p>
          <a:p>
            <a:pPr marL="0" marR="0" lvl="0" indent="0" algn="l" rtl="0">
              <a:lnSpc>
                <a:spcPct val="91998"/>
              </a:lnSpc>
              <a:spcBef>
                <a:spcPts val="0"/>
              </a:spcBef>
              <a:spcAft>
                <a:spcPts val="0"/>
              </a:spcAft>
              <a:buNone/>
            </a:pPr>
            <a:endParaRPr dirty="0"/>
          </a:p>
        </p:txBody>
      </p:sp>
      <p:sp>
        <p:nvSpPr>
          <p:cNvPr id="151" name="Google Shape;151;p4"/>
          <p:cNvSpPr txBox="1"/>
          <p:nvPr/>
        </p:nvSpPr>
        <p:spPr>
          <a:xfrm>
            <a:off x="559701" y="2203056"/>
            <a:ext cx="16699599" cy="6914906"/>
          </a:xfrm>
          <a:prstGeom prst="rect">
            <a:avLst/>
          </a:prstGeom>
          <a:noFill/>
          <a:ln>
            <a:noFill/>
          </a:ln>
        </p:spPr>
        <p:txBody>
          <a:bodyPr spcFirstLastPara="1" wrap="square" lIns="0" tIns="0" rIns="0" bIns="0" anchor="t" anchorCtr="0">
            <a:spAutoFit/>
          </a:bodyPr>
          <a:lstStyle/>
          <a:p>
            <a:pPr lvl="0" algn="just">
              <a:lnSpc>
                <a:spcPct val="140000"/>
              </a:lnSpc>
            </a:pPr>
            <a:r>
              <a:rPr lang="nl-BE" sz="2600" b="1" dirty="0" err="1"/>
              <a:t>Équilibre</a:t>
            </a:r>
            <a:r>
              <a:rPr lang="nl-BE" sz="2600" b="1" dirty="0"/>
              <a:t> </a:t>
            </a:r>
            <a:r>
              <a:rPr lang="nl-BE" sz="2600" b="1" dirty="0" err="1"/>
              <a:t>écologique</a:t>
            </a:r>
            <a:r>
              <a:rPr lang="nl-BE" sz="2600" b="1" dirty="0"/>
              <a:t> </a:t>
            </a:r>
            <a:r>
              <a:rPr lang="en-US" sz="2600" b="1" dirty="0">
                <a:solidFill>
                  <a:srgbClr val="000000"/>
                </a:solidFill>
                <a:latin typeface="Arial"/>
                <a:ea typeface="Arial"/>
                <a:cs typeface="Arial"/>
                <a:sym typeface="Arial"/>
              </a:rPr>
              <a:t>: </a:t>
            </a:r>
            <a:endParaRPr sz="2600" dirty="0"/>
          </a:p>
          <a:p>
            <a:pPr marL="600295" lvl="1" indent="-300147" algn="just">
              <a:lnSpc>
                <a:spcPct val="140000"/>
              </a:lnSpc>
              <a:buSzPts val="2780"/>
              <a:buFont typeface="Arial"/>
              <a:buChar char="•"/>
            </a:pPr>
            <a:r>
              <a:rPr lang="fr-FR" sz="2600" dirty="0"/>
              <a:t>La gestion de l'eau soutient les écosystèmes tels que les zones humides et les rivières, qui fournissent des services essentiels. Une mauvaise gestion peut nuire à la biodiversité et à la résilience des écosystèmes.</a:t>
            </a:r>
            <a:endParaRPr sz="2600" dirty="0"/>
          </a:p>
          <a:p>
            <a:pPr lvl="0" algn="just">
              <a:lnSpc>
                <a:spcPct val="140000"/>
              </a:lnSpc>
            </a:pPr>
            <a:r>
              <a:rPr lang="nl-BE" sz="2600" b="1" dirty="0" err="1"/>
              <a:t>Durabilité</a:t>
            </a:r>
            <a:r>
              <a:rPr lang="nl-BE" sz="2600" b="1" dirty="0"/>
              <a:t> </a:t>
            </a:r>
            <a:r>
              <a:rPr lang="nl-BE" sz="2600" b="1" dirty="0" err="1"/>
              <a:t>agricole</a:t>
            </a:r>
            <a:r>
              <a:rPr lang="nl-BE" sz="2600" b="1" dirty="0"/>
              <a:t> </a:t>
            </a:r>
            <a:r>
              <a:rPr lang="en-US" sz="2600" b="1" dirty="0">
                <a:solidFill>
                  <a:srgbClr val="000000"/>
                </a:solidFill>
                <a:latin typeface="Arial"/>
                <a:ea typeface="Arial"/>
                <a:cs typeface="Arial"/>
                <a:sym typeface="Arial"/>
              </a:rPr>
              <a:t>:</a:t>
            </a:r>
            <a:r>
              <a:rPr lang="en-US" sz="2600" dirty="0">
                <a:solidFill>
                  <a:srgbClr val="000000"/>
                </a:solidFill>
                <a:latin typeface="Arial"/>
                <a:ea typeface="Arial"/>
                <a:cs typeface="Arial"/>
                <a:sym typeface="Arial"/>
              </a:rPr>
              <a:t> </a:t>
            </a:r>
            <a:endParaRPr sz="2600" dirty="0"/>
          </a:p>
          <a:p>
            <a:pPr marL="600295" lvl="1" indent="-300147" algn="just">
              <a:lnSpc>
                <a:spcPct val="140000"/>
              </a:lnSpc>
              <a:buSzPts val="2780"/>
              <a:buFont typeface="Arial"/>
              <a:buChar char="•"/>
            </a:pPr>
            <a:r>
              <a:rPr lang="fr-FR" sz="2600" dirty="0"/>
              <a:t>L'agriculture est le plus grand consommateur d'eau. Des pratiques efficaces comme l'irrigation goutte à goutte et la collecte des eaux de pluie aident à conserver l'eau, à augmenter les rendements des cultures et à soutenir l'agriculture régénératrice.</a:t>
            </a:r>
            <a:r>
              <a:rPr lang="en-US" sz="2600" b="0" i="0" u="none" strike="noStrike" cap="none" dirty="0">
                <a:solidFill>
                  <a:srgbClr val="000000"/>
                </a:solidFill>
                <a:latin typeface="Arial"/>
                <a:ea typeface="Arial"/>
                <a:cs typeface="Arial"/>
                <a:sym typeface="Arial"/>
              </a:rPr>
              <a:t>.</a:t>
            </a:r>
            <a:endParaRPr sz="2600" dirty="0"/>
          </a:p>
          <a:p>
            <a:pPr lvl="0" algn="just">
              <a:lnSpc>
                <a:spcPct val="140000"/>
              </a:lnSpc>
            </a:pPr>
            <a:r>
              <a:rPr lang="nl-BE" sz="2600" b="1" dirty="0"/>
              <a:t>Impacts </a:t>
            </a:r>
            <a:r>
              <a:rPr lang="nl-BE" sz="2600" b="1" dirty="0" err="1"/>
              <a:t>sociaux</a:t>
            </a:r>
            <a:r>
              <a:rPr lang="nl-BE" sz="2600" b="1" dirty="0"/>
              <a:t> et </a:t>
            </a:r>
            <a:r>
              <a:rPr lang="nl-BE" sz="2600" b="1" dirty="0" err="1"/>
              <a:t>économiques</a:t>
            </a:r>
            <a:r>
              <a:rPr lang="nl-BE" sz="2600" b="1" dirty="0"/>
              <a:t> </a:t>
            </a:r>
            <a:r>
              <a:rPr lang="en-US" sz="2600" b="1" dirty="0">
                <a:solidFill>
                  <a:srgbClr val="000000"/>
                </a:solidFill>
                <a:latin typeface="Arial"/>
                <a:ea typeface="Arial"/>
                <a:cs typeface="Arial"/>
                <a:sym typeface="Arial"/>
              </a:rPr>
              <a:t>:</a:t>
            </a:r>
            <a:r>
              <a:rPr lang="en-US" sz="2600" dirty="0">
                <a:solidFill>
                  <a:srgbClr val="000000"/>
                </a:solidFill>
                <a:latin typeface="Arial"/>
                <a:ea typeface="Arial"/>
                <a:cs typeface="Arial"/>
                <a:sym typeface="Arial"/>
              </a:rPr>
              <a:t> </a:t>
            </a:r>
            <a:endParaRPr sz="2600" dirty="0"/>
          </a:p>
          <a:p>
            <a:pPr marL="600295" lvl="1" indent="-300147" algn="just">
              <a:lnSpc>
                <a:spcPct val="140000"/>
              </a:lnSpc>
              <a:buSzPts val="2780"/>
              <a:buFont typeface="Arial"/>
              <a:buChar char="•"/>
            </a:pPr>
            <a:r>
              <a:rPr lang="fr-FR" sz="2600" dirty="0"/>
              <a:t>Une mauvaise gestion de l'eau affecte les communautés marginalisées, entraînant des problèmes de santé et des répercussions économiques. Une gestion efficace garantit un accès équitable à l'eau potable.</a:t>
            </a:r>
            <a:endParaRPr sz="2600" dirty="0"/>
          </a:p>
          <a:p>
            <a:pPr marL="0" marR="0" lvl="0" indent="0" algn="just" rtl="0">
              <a:lnSpc>
                <a:spcPct val="140000"/>
              </a:lnSpc>
              <a:spcBef>
                <a:spcPts val="0"/>
              </a:spcBef>
              <a:spcAft>
                <a:spcPts val="0"/>
              </a:spcAft>
              <a:buNone/>
            </a:pPr>
            <a:endParaRPr sz="2780" dirty="0">
              <a:solidFill>
                <a:srgbClr val="000000"/>
              </a:solidFill>
              <a:latin typeface="Arial"/>
              <a:ea typeface="Arial"/>
              <a:cs typeface="Arial"/>
              <a:sym typeface="Arial"/>
            </a:endParaRPr>
          </a:p>
          <a:p>
            <a:pPr marL="0" marR="0" lvl="0" indent="0" algn="l" rtl="0">
              <a:lnSpc>
                <a:spcPct val="166798"/>
              </a:lnSpc>
              <a:spcBef>
                <a:spcPts val="0"/>
              </a:spcBef>
              <a:spcAft>
                <a:spcPts val="0"/>
              </a:spcAft>
              <a:buNone/>
            </a:pPr>
            <a:endParaRPr sz="2780"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55"/>
        <p:cNvGrpSpPr/>
        <p:nvPr/>
      </p:nvGrpSpPr>
      <p:grpSpPr>
        <a:xfrm>
          <a:off x="0" y="0"/>
          <a:ext cx="0" cy="0"/>
          <a:chOff x="0" y="0"/>
          <a:chExt cx="0" cy="0"/>
        </a:xfrm>
      </p:grpSpPr>
      <p:grpSp>
        <p:nvGrpSpPr>
          <p:cNvPr id="156" name="Google Shape;156;p5"/>
          <p:cNvGrpSpPr/>
          <p:nvPr/>
        </p:nvGrpSpPr>
        <p:grpSpPr>
          <a:xfrm>
            <a:off x="12631608" y="9452212"/>
            <a:ext cx="5656392" cy="975715"/>
            <a:chOff x="0" y="-38100"/>
            <a:chExt cx="1489749" cy="256978"/>
          </a:xfrm>
        </p:grpSpPr>
        <p:sp>
          <p:nvSpPr>
            <p:cNvPr id="157" name="Google Shape;157;p5"/>
            <p:cNvSpPr/>
            <p:nvPr/>
          </p:nvSpPr>
          <p:spPr>
            <a:xfrm>
              <a:off x="0" y="0"/>
              <a:ext cx="1489749" cy="218878"/>
            </a:xfrm>
            <a:custGeom>
              <a:avLst/>
              <a:gdLst/>
              <a:ahLst/>
              <a:cxnLst/>
              <a:rect l="l" t="t" r="r" b="b"/>
              <a:pathLst>
                <a:path w="1489749" h="218878" extrusionOk="0">
                  <a:moveTo>
                    <a:pt x="0" y="0"/>
                  </a:moveTo>
                  <a:lnTo>
                    <a:pt x="1489749" y="0"/>
                  </a:lnTo>
                  <a:lnTo>
                    <a:pt x="1489749" y="218878"/>
                  </a:lnTo>
                  <a:lnTo>
                    <a:pt x="0" y="218878"/>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5"/>
            <p:cNvSpPr txBox="1"/>
            <p:nvPr/>
          </p:nvSpPr>
          <p:spPr>
            <a:xfrm>
              <a:off x="0" y="-38100"/>
              <a:ext cx="1489749" cy="25697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9" name="Google Shape;159;p5"/>
          <p:cNvGrpSpPr/>
          <p:nvPr/>
        </p:nvGrpSpPr>
        <p:grpSpPr>
          <a:xfrm>
            <a:off x="22111" y="8452481"/>
            <a:ext cx="18265889" cy="1834519"/>
            <a:chOff x="0" y="-38100"/>
            <a:chExt cx="4810769" cy="483165"/>
          </a:xfrm>
        </p:grpSpPr>
        <p:sp>
          <p:nvSpPr>
            <p:cNvPr id="160" name="Google Shape;160;p5"/>
            <p:cNvSpPr/>
            <p:nvPr/>
          </p:nvSpPr>
          <p:spPr>
            <a:xfrm>
              <a:off x="0" y="0"/>
              <a:ext cx="4810769" cy="445065"/>
            </a:xfrm>
            <a:custGeom>
              <a:avLst/>
              <a:gdLst/>
              <a:ahLst/>
              <a:cxnLst/>
              <a:rect l="l" t="t" r="r" b="b"/>
              <a:pathLst>
                <a:path w="4810769" h="445065" extrusionOk="0">
                  <a:moveTo>
                    <a:pt x="0" y="0"/>
                  </a:moveTo>
                  <a:lnTo>
                    <a:pt x="4810769" y="0"/>
                  </a:lnTo>
                  <a:lnTo>
                    <a:pt x="4810769" y="445065"/>
                  </a:lnTo>
                  <a:lnTo>
                    <a:pt x="0" y="445065"/>
                  </a:ln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5"/>
            <p:cNvSpPr txBox="1"/>
            <p:nvPr/>
          </p:nvSpPr>
          <p:spPr>
            <a:xfrm>
              <a:off x="0" y="-38100"/>
              <a:ext cx="4810769" cy="4831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2" name="Google Shape;162;p5"/>
          <p:cNvGrpSpPr/>
          <p:nvPr/>
        </p:nvGrpSpPr>
        <p:grpSpPr>
          <a:xfrm>
            <a:off x="0" y="9304549"/>
            <a:ext cx="18288000" cy="982451"/>
            <a:chOff x="0" y="-38100"/>
            <a:chExt cx="4816593" cy="258752"/>
          </a:xfrm>
        </p:grpSpPr>
        <p:sp>
          <p:nvSpPr>
            <p:cNvPr id="163" name="Google Shape;163;p5"/>
            <p:cNvSpPr/>
            <p:nvPr/>
          </p:nvSpPr>
          <p:spPr>
            <a:xfrm>
              <a:off x="0" y="0"/>
              <a:ext cx="4816592" cy="220652"/>
            </a:xfrm>
            <a:custGeom>
              <a:avLst/>
              <a:gdLst/>
              <a:ahLst/>
              <a:cxnLst/>
              <a:rect l="l" t="t" r="r" b="b"/>
              <a:pathLst>
                <a:path w="4816592" h="220652" extrusionOk="0">
                  <a:moveTo>
                    <a:pt x="0" y="0"/>
                  </a:moveTo>
                  <a:lnTo>
                    <a:pt x="4816592" y="0"/>
                  </a:lnTo>
                  <a:lnTo>
                    <a:pt x="4816592" y="220652"/>
                  </a:lnTo>
                  <a:lnTo>
                    <a:pt x="0" y="220652"/>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5"/>
            <p:cNvSpPr txBox="1"/>
            <p:nvPr/>
          </p:nvSpPr>
          <p:spPr>
            <a:xfrm>
              <a:off x="0" y="-38100"/>
              <a:ext cx="4816593" cy="25875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65" name="Google Shape;165;p5"/>
          <p:cNvSpPr txBox="1"/>
          <p:nvPr/>
        </p:nvSpPr>
        <p:spPr>
          <a:xfrm>
            <a:off x="559701" y="976872"/>
            <a:ext cx="9457828" cy="1613711"/>
          </a:xfrm>
          <a:prstGeom prst="rect">
            <a:avLst/>
          </a:prstGeom>
          <a:noFill/>
          <a:ln>
            <a:noFill/>
          </a:ln>
        </p:spPr>
        <p:txBody>
          <a:bodyPr spcFirstLastPara="1" wrap="square" lIns="0" tIns="0" rIns="0" bIns="0" anchor="t" anchorCtr="0">
            <a:spAutoFit/>
          </a:bodyPr>
          <a:lstStyle/>
          <a:p>
            <a:pPr algn="ctr">
              <a:lnSpc>
                <a:spcPct val="91998"/>
              </a:lnSpc>
            </a:pPr>
            <a:r>
              <a:rPr lang="en-US" sz="4999" b="1" dirty="0">
                <a:solidFill>
                  <a:srgbClr val="000000"/>
                </a:solidFill>
                <a:latin typeface="Arial"/>
                <a:ea typeface="Arial"/>
                <a:cs typeface="Arial"/>
                <a:sym typeface="Arial"/>
              </a:rPr>
              <a:t>Importance</a:t>
            </a:r>
            <a:r>
              <a:rPr lang="fr-FR" dirty="0"/>
              <a:t> </a:t>
            </a:r>
            <a:r>
              <a:rPr lang="fr-FR" sz="4999" b="1" dirty="0"/>
              <a:t>de la gestion de l'eau</a:t>
            </a:r>
          </a:p>
          <a:p>
            <a:pPr marL="0" marR="0" lvl="0" indent="0" algn="l" rtl="0">
              <a:lnSpc>
                <a:spcPct val="91998"/>
              </a:lnSpc>
              <a:spcBef>
                <a:spcPts val="0"/>
              </a:spcBef>
              <a:spcAft>
                <a:spcPts val="0"/>
              </a:spcAft>
              <a:buNone/>
            </a:pPr>
            <a:endParaRPr dirty="0"/>
          </a:p>
        </p:txBody>
      </p:sp>
      <p:sp>
        <p:nvSpPr>
          <p:cNvPr id="166" name="Google Shape;166;p5"/>
          <p:cNvSpPr txBox="1"/>
          <p:nvPr/>
        </p:nvSpPr>
        <p:spPr>
          <a:xfrm>
            <a:off x="559701" y="2993165"/>
            <a:ext cx="16160119" cy="6840270"/>
          </a:xfrm>
          <a:prstGeom prst="rect">
            <a:avLst/>
          </a:prstGeom>
          <a:noFill/>
          <a:ln>
            <a:noFill/>
          </a:ln>
        </p:spPr>
        <p:txBody>
          <a:bodyPr spcFirstLastPara="1" wrap="square" lIns="0" tIns="0" rIns="0" bIns="0" anchor="t" anchorCtr="0">
            <a:spAutoFit/>
          </a:bodyPr>
          <a:lstStyle/>
          <a:p>
            <a:pPr lvl="0" algn="just">
              <a:lnSpc>
                <a:spcPct val="140000"/>
              </a:lnSpc>
            </a:pPr>
            <a:r>
              <a:rPr lang="nl-BE" sz="3115" b="1" dirty="0"/>
              <a:t>Technologie et </a:t>
            </a:r>
            <a:r>
              <a:rPr lang="nl-BE" sz="3115" b="1" dirty="0" err="1"/>
              <a:t>Innovation</a:t>
            </a:r>
            <a:r>
              <a:rPr lang="en-US" sz="3115" b="1" dirty="0">
                <a:solidFill>
                  <a:srgbClr val="000000"/>
                </a:solidFill>
                <a:latin typeface="Arial"/>
                <a:ea typeface="Arial"/>
                <a:cs typeface="Arial"/>
                <a:sym typeface="Arial"/>
              </a:rPr>
              <a:t>: </a:t>
            </a:r>
            <a:endParaRPr dirty="0"/>
          </a:p>
          <a:p>
            <a:pPr marL="672581" lvl="1" indent="-336290" algn="just">
              <a:lnSpc>
                <a:spcPct val="140000"/>
              </a:lnSpc>
              <a:buSzPts val="3115"/>
              <a:buFont typeface="Arial"/>
              <a:buChar char="•"/>
            </a:pPr>
            <a:r>
              <a:rPr lang="fr-FR" sz="3115" dirty="0"/>
              <a:t>Les innovations telles que l'irrigation intelligente et les cultures économes en eau améliorent l'efficacité de l'utilisation de l'eau, réduisent le gaspillage et améliorent la qualité</a:t>
            </a:r>
            <a:r>
              <a:rPr lang="fr-FR" dirty="0"/>
              <a:t>.</a:t>
            </a:r>
            <a:endParaRPr dirty="0"/>
          </a:p>
          <a:p>
            <a:pPr lvl="0" algn="just">
              <a:lnSpc>
                <a:spcPct val="140000"/>
              </a:lnSpc>
            </a:pPr>
            <a:r>
              <a:rPr lang="nl-BE" sz="3115" b="1" dirty="0" err="1"/>
              <a:t>Sécurité</a:t>
            </a:r>
            <a:r>
              <a:rPr lang="nl-BE" sz="3115" b="1" dirty="0"/>
              <a:t> mondiale de </a:t>
            </a:r>
            <a:r>
              <a:rPr lang="nl-BE" sz="3115" b="1" dirty="0" err="1"/>
              <a:t>l'eau</a:t>
            </a:r>
            <a:r>
              <a:rPr lang="nl-BE" sz="3115" b="1" dirty="0"/>
              <a:t> </a:t>
            </a:r>
            <a:r>
              <a:rPr lang="en-US" sz="3115" b="1" dirty="0">
                <a:solidFill>
                  <a:srgbClr val="000000"/>
                </a:solidFill>
                <a:latin typeface="Arial"/>
                <a:ea typeface="Arial"/>
                <a:cs typeface="Arial"/>
                <a:sym typeface="Arial"/>
              </a:rPr>
              <a:t>:</a:t>
            </a:r>
            <a:r>
              <a:rPr lang="en-US" sz="3115" dirty="0">
                <a:solidFill>
                  <a:srgbClr val="000000"/>
                </a:solidFill>
                <a:latin typeface="Arial"/>
                <a:ea typeface="Arial"/>
                <a:cs typeface="Arial"/>
                <a:sym typeface="Arial"/>
              </a:rPr>
              <a:t> </a:t>
            </a:r>
            <a:endParaRPr dirty="0"/>
          </a:p>
          <a:p>
            <a:pPr marL="672581" lvl="1" indent="-336290" algn="just">
              <a:lnSpc>
                <a:spcPct val="140000"/>
              </a:lnSpc>
              <a:buSzPts val="3115"/>
              <a:buFont typeface="Arial"/>
              <a:buChar char="•"/>
            </a:pPr>
            <a:r>
              <a:rPr lang="fr-FR" sz="3115" dirty="0"/>
              <a:t>À mesure que l'eau devient plus rare, la coopération internationale et les pratiques durables sont essentielles pour prévenir les conflits et garantir une répartition équitable</a:t>
            </a:r>
            <a:r>
              <a:rPr lang="fr-FR" dirty="0"/>
              <a:t>.</a:t>
            </a:r>
            <a:endParaRPr dirty="0"/>
          </a:p>
          <a:p>
            <a:pPr marL="0" marR="0" lvl="0" indent="0" algn="just" rtl="0">
              <a:lnSpc>
                <a:spcPct val="140000"/>
              </a:lnSpc>
              <a:spcBef>
                <a:spcPts val="0"/>
              </a:spcBef>
              <a:spcAft>
                <a:spcPts val="0"/>
              </a:spcAft>
              <a:buNone/>
            </a:pPr>
            <a:endParaRPr sz="3115" dirty="0">
              <a:solidFill>
                <a:srgbClr val="000000"/>
              </a:solidFill>
              <a:latin typeface="Arial"/>
              <a:ea typeface="Arial"/>
              <a:cs typeface="Arial"/>
              <a:sym typeface="Arial"/>
            </a:endParaRPr>
          </a:p>
          <a:p>
            <a:pPr marL="0" marR="0" lvl="0" indent="0" algn="just" rtl="0">
              <a:lnSpc>
                <a:spcPct val="140000"/>
              </a:lnSpc>
              <a:spcBef>
                <a:spcPts val="0"/>
              </a:spcBef>
              <a:spcAft>
                <a:spcPts val="0"/>
              </a:spcAft>
              <a:buNone/>
            </a:pPr>
            <a:endParaRPr sz="3115" dirty="0">
              <a:solidFill>
                <a:srgbClr val="000000"/>
              </a:solidFill>
              <a:latin typeface="Arial"/>
              <a:ea typeface="Arial"/>
              <a:cs typeface="Arial"/>
              <a:sym typeface="Arial"/>
            </a:endParaRPr>
          </a:p>
          <a:p>
            <a:pPr marL="0" marR="0" lvl="0" indent="0" algn="l" rtl="0">
              <a:lnSpc>
                <a:spcPct val="166773"/>
              </a:lnSpc>
              <a:spcBef>
                <a:spcPts val="0"/>
              </a:spcBef>
              <a:spcAft>
                <a:spcPts val="0"/>
              </a:spcAft>
              <a:buNone/>
            </a:pPr>
            <a:endParaRPr sz="3115"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D7344"/>
        </a:solidFill>
        <a:effectLst/>
      </p:bgPr>
    </p:bg>
    <p:spTree>
      <p:nvGrpSpPr>
        <p:cNvPr id="1" name="Shape 170"/>
        <p:cNvGrpSpPr/>
        <p:nvPr/>
      </p:nvGrpSpPr>
      <p:grpSpPr>
        <a:xfrm>
          <a:off x="0" y="0"/>
          <a:ext cx="0" cy="0"/>
          <a:chOff x="0" y="0"/>
          <a:chExt cx="0" cy="0"/>
        </a:xfrm>
      </p:grpSpPr>
      <p:sp>
        <p:nvSpPr>
          <p:cNvPr id="171" name="Google Shape;171;p6"/>
          <p:cNvSpPr/>
          <p:nvPr/>
        </p:nvSpPr>
        <p:spPr>
          <a:xfrm>
            <a:off x="10866729" y="0"/>
            <a:ext cx="6736234" cy="5999775"/>
          </a:xfrm>
          <a:custGeom>
            <a:avLst/>
            <a:gdLst/>
            <a:ahLst/>
            <a:cxnLst/>
            <a:rect l="l" t="t" r="r" b="b"/>
            <a:pathLst>
              <a:path w="1030269" h="917631" extrusionOk="0">
                <a:moveTo>
                  <a:pt x="0" y="0"/>
                </a:moveTo>
                <a:lnTo>
                  <a:pt x="1030269" y="0"/>
                </a:lnTo>
                <a:lnTo>
                  <a:pt x="1030269" y="917631"/>
                </a:lnTo>
                <a:lnTo>
                  <a:pt x="0" y="917631"/>
                </a:lnTo>
                <a:close/>
              </a:path>
            </a:pathLst>
          </a:custGeom>
          <a:blipFill rotWithShape="1">
            <a:blip r:embed="rId3">
              <a:alphaModFix/>
            </a:blip>
            <a:stretch>
              <a:fillRect l="-29264" r="-2926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72" name="Google Shape;172;p6"/>
          <p:cNvGrpSpPr/>
          <p:nvPr/>
        </p:nvGrpSpPr>
        <p:grpSpPr>
          <a:xfrm>
            <a:off x="17602963" y="-144661"/>
            <a:ext cx="876228" cy="10431661"/>
            <a:chOff x="0" y="-38100"/>
            <a:chExt cx="230776" cy="2747433"/>
          </a:xfrm>
        </p:grpSpPr>
        <p:sp>
          <p:nvSpPr>
            <p:cNvPr id="173" name="Google Shape;173;p6"/>
            <p:cNvSpPr/>
            <p:nvPr/>
          </p:nvSpPr>
          <p:spPr>
            <a:xfrm>
              <a:off x="0" y="0"/>
              <a:ext cx="230776" cy="2709333"/>
            </a:xfrm>
            <a:custGeom>
              <a:avLst/>
              <a:gdLst/>
              <a:ahLst/>
              <a:cxnLst/>
              <a:rect l="l" t="t" r="r" b="b"/>
              <a:pathLst>
                <a:path w="230776" h="2709333" extrusionOk="0">
                  <a:moveTo>
                    <a:pt x="0" y="0"/>
                  </a:moveTo>
                  <a:lnTo>
                    <a:pt x="230776" y="0"/>
                  </a:lnTo>
                  <a:lnTo>
                    <a:pt x="230776" y="2709333"/>
                  </a:lnTo>
                  <a:lnTo>
                    <a:pt x="0" y="2709333"/>
                  </a:lnTo>
                  <a:close/>
                </a:path>
              </a:pathLst>
            </a:custGeom>
            <a:solidFill>
              <a:srgbClr val="85BE7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 name="Google Shape;174;p6"/>
            <p:cNvSpPr txBox="1"/>
            <p:nvPr/>
          </p:nvSpPr>
          <p:spPr>
            <a:xfrm>
              <a:off x="0" y="-38100"/>
              <a:ext cx="23077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75" name="Google Shape;175;p6"/>
          <p:cNvGrpSpPr/>
          <p:nvPr/>
        </p:nvGrpSpPr>
        <p:grpSpPr>
          <a:xfrm>
            <a:off x="0" y="-144661"/>
            <a:ext cx="10866729" cy="10431661"/>
            <a:chOff x="0" y="-38100"/>
            <a:chExt cx="2862019" cy="2747433"/>
          </a:xfrm>
        </p:grpSpPr>
        <p:sp>
          <p:nvSpPr>
            <p:cNvPr id="176" name="Google Shape;176;p6"/>
            <p:cNvSpPr/>
            <p:nvPr/>
          </p:nvSpPr>
          <p:spPr>
            <a:xfrm>
              <a:off x="0" y="0"/>
              <a:ext cx="2862019" cy="2709333"/>
            </a:xfrm>
            <a:custGeom>
              <a:avLst/>
              <a:gdLst/>
              <a:ahLst/>
              <a:cxnLst/>
              <a:rect l="l" t="t" r="r" b="b"/>
              <a:pathLst>
                <a:path w="2862019" h="2709333" extrusionOk="0">
                  <a:moveTo>
                    <a:pt x="0" y="0"/>
                  </a:moveTo>
                  <a:lnTo>
                    <a:pt x="2862019" y="0"/>
                  </a:lnTo>
                  <a:lnTo>
                    <a:pt x="2862019" y="2709333"/>
                  </a:lnTo>
                  <a:lnTo>
                    <a:pt x="0" y="270933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6"/>
            <p:cNvSpPr txBox="1"/>
            <p:nvPr/>
          </p:nvSpPr>
          <p:spPr>
            <a:xfrm>
              <a:off x="0" y="-38100"/>
              <a:ext cx="2862019"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p6"/>
          <p:cNvSpPr txBox="1"/>
          <p:nvPr/>
        </p:nvSpPr>
        <p:spPr>
          <a:xfrm>
            <a:off x="617818" y="810577"/>
            <a:ext cx="6790957" cy="594650"/>
          </a:xfrm>
          <a:prstGeom prst="rect">
            <a:avLst/>
          </a:prstGeom>
          <a:noFill/>
          <a:ln>
            <a:noFill/>
          </a:ln>
        </p:spPr>
        <p:txBody>
          <a:bodyPr spcFirstLastPara="1" wrap="square" lIns="0" tIns="0" rIns="0" bIns="0" anchor="t" anchorCtr="0">
            <a:spAutoFit/>
          </a:bodyPr>
          <a:lstStyle/>
          <a:p>
            <a:pPr lvl="0" algn="just">
              <a:lnSpc>
                <a:spcPct val="92000"/>
              </a:lnSpc>
            </a:pPr>
            <a:r>
              <a:rPr lang="nl-BE" sz="4200" b="1" dirty="0" err="1"/>
              <a:t>Objectifs</a:t>
            </a:r>
            <a:r>
              <a:rPr lang="nl-BE" sz="4200" b="1" dirty="0"/>
              <a:t> </a:t>
            </a:r>
            <a:r>
              <a:rPr lang="nl-BE" sz="4200" b="1" dirty="0" err="1"/>
              <a:t>d'apprentissage</a:t>
            </a:r>
            <a:endParaRPr sz="4200" b="1" dirty="0"/>
          </a:p>
        </p:txBody>
      </p:sp>
      <p:sp>
        <p:nvSpPr>
          <p:cNvPr id="179" name="Google Shape;179;p6"/>
          <p:cNvSpPr txBox="1"/>
          <p:nvPr/>
        </p:nvSpPr>
        <p:spPr>
          <a:xfrm>
            <a:off x="617818" y="1798038"/>
            <a:ext cx="9352093" cy="9625071"/>
          </a:xfrm>
          <a:prstGeom prst="rect">
            <a:avLst/>
          </a:prstGeom>
          <a:noFill/>
          <a:ln>
            <a:noFill/>
          </a:ln>
        </p:spPr>
        <p:txBody>
          <a:bodyPr spcFirstLastPara="1" wrap="square" lIns="0" tIns="0" rIns="0" bIns="0" anchor="t" anchorCtr="0">
            <a:spAutoFit/>
          </a:bodyPr>
          <a:lstStyle/>
          <a:p>
            <a:pPr lvl="0" algn="just">
              <a:lnSpc>
                <a:spcPct val="150017"/>
              </a:lnSpc>
            </a:pPr>
            <a:r>
              <a:rPr lang="fr-FR" sz="2825" b="1" dirty="0"/>
              <a:t>Expliquer les concepts clés de la gestion de l'eau </a:t>
            </a:r>
            <a:r>
              <a:rPr lang="en-US" sz="2825" b="1" dirty="0">
                <a:solidFill>
                  <a:srgbClr val="000000"/>
                </a:solidFill>
                <a:latin typeface="Arial"/>
                <a:ea typeface="Arial"/>
                <a:cs typeface="Arial"/>
                <a:sym typeface="Arial"/>
              </a:rPr>
              <a:t>:</a:t>
            </a:r>
            <a:endParaRPr dirty="0"/>
          </a:p>
          <a:p>
            <a:pPr marL="610045" lvl="1" indent="-305021" algn="just">
              <a:lnSpc>
                <a:spcPct val="150017"/>
              </a:lnSpc>
              <a:buSzPts val="2825"/>
              <a:buFont typeface="Arial"/>
              <a:buChar char="•"/>
            </a:pPr>
            <a:r>
              <a:rPr lang="fr-FR" sz="2825" dirty="0"/>
              <a:t>Définir des termes fondamentaux tels que la Gestion Intégrée des Ressources en Eau (GIRE), la gouvernance de l'eau et la sécurité de l'eau</a:t>
            </a:r>
            <a:endParaRPr sz="2825" dirty="0"/>
          </a:p>
          <a:p>
            <a:pPr lvl="0" algn="just">
              <a:lnSpc>
                <a:spcPct val="150017"/>
              </a:lnSpc>
            </a:pPr>
            <a:r>
              <a:rPr lang="fr-FR" sz="2825" b="1" dirty="0"/>
              <a:t>Évaluer la disponibilité des ressources en eau </a:t>
            </a:r>
            <a:r>
              <a:rPr lang="en-US" sz="2825" b="1" dirty="0">
                <a:solidFill>
                  <a:srgbClr val="000000"/>
                </a:solidFill>
                <a:latin typeface="Arial"/>
                <a:ea typeface="Arial"/>
                <a:cs typeface="Arial"/>
                <a:sym typeface="Arial"/>
              </a:rPr>
              <a:t>:</a:t>
            </a:r>
            <a:endParaRPr dirty="0"/>
          </a:p>
          <a:p>
            <a:pPr marL="610045" lvl="1" indent="-305021" algn="just">
              <a:lnSpc>
                <a:spcPct val="150017"/>
              </a:lnSpc>
              <a:buSzPts val="2825"/>
              <a:buFont typeface="Arial"/>
              <a:buChar char="•"/>
            </a:pPr>
            <a:r>
              <a:rPr lang="fr-FR" sz="2825" dirty="0"/>
              <a:t>Analyser les ressources en eau locales en utilisant des données sur la quantité, la qualité et la répartition afin d'identifier des pratiques de gestion durables</a:t>
            </a:r>
            <a:endParaRPr sz="2825" dirty="0"/>
          </a:p>
          <a:p>
            <a:pPr lvl="0" algn="just">
              <a:lnSpc>
                <a:spcPct val="150017"/>
              </a:lnSpc>
            </a:pPr>
            <a:r>
              <a:rPr lang="fr-FR" sz="2825" b="1" dirty="0"/>
              <a:t>Mettre en œuvre des techniques de conservation de l'eau </a:t>
            </a:r>
            <a:r>
              <a:rPr lang="en-US" sz="2825" b="1" dirty="0">
                <a:solidFill>
                  <a:srgbClr val="000000"/>
                </a:solidFill>
                <a:latin typeface="Arial"/>
                <a:ea typeface="Arial"/>
                <a:cs typeface="Arial"/>
                <a:sym typeface="Arial"/>
              </a:rPr>
              <a:t>:</a:t>
            </a:r>
            <a:endParaRPr dirty="0"/>
          </a:p>
          <a:p>
            <a:pPr marL="610045" lvl="1" indent="-305021" algn="just">
              <a:lnSpc>
                <a:spcPct val="150017"/>
              </a:lnSpc>
              <a:buSzPts val="2825"/>
              <a:buFont typeface="Arial"/>
              <a:buChar char="•"/>
            </a:pPr>
            <a:r>
              <a:rPr lang="fr-FR" sz="2825" dirty="0"/>
              <a:t>Présentez des stratégies pratiques pour réduire la consommation d'eau dans différents secteurs, y compris l'agriculture, l'industrie et l'usage domestique</a:t>
            </a:r>
            <a:r>
              <a:rPr lang="fr-FR" dirty="0"/>
              <a:t>.</a:t>
            </a:r>
            <a:endParaRPr dirty="0"/>
          </a:p>
          <a:p>
            <a:pPr marL="0" marR="0" lvl="0" indent="0" algn="just" rtl="0">
              <a:lnSpc>
                <a:spcPct val="132283"/>
              </a:lnSpc>
              <a:spcBef>
                <a:spcPts val="0"/>
              </a:spcBef>
              <a:spcAft>
                <a:spcPts val="0"/>
              </a:spcAft>
              <a:buNone/>
            </a:pPr>
            <a:endParaRPr sz="2825" dirty="0">
              <a:solidFill>
                <a:srgbClr val="000000"/>
              </a:solidFill>
              <a:latin typeface="Arial"/>
              <a:ea typeface="Arial"/>
              <a:cs typeface="Arial"/>
              <a:sym typeface="Arial"/>
            </a:endParaRPr>
          </a:p>
          <a:p>
            <a:pPr marL="0" marR="0" lvl="0" indent="0" algn="just" rtl="0">
              <a:lnSpc>
                <a:spcPct val="132283"/>
              </a:lnSpc>
              <a:spcBef>
                <a:spcPts val="0"/>
              </a:spcBef>
              <a:spcAft>
                <a:spcPts val="0"/>
              </a:spcAft>
              <a:buNone/>
            </a:pPr>
            <a:endParaRPr sz="2825"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D7344"/>
        </a:solidFill>
        <a:effectLst/>
      </p:bgPr>
    </p:bg>
    <p:spTree>
      <p:nvGrpSpPr>
        <p:cNvPr id="1" name="Shape 183"/>
        <p:cNvGrpSpPr/>
        <p:nvPr/>
      </p:nvGrpSpPr>
      <p:grpSpPr>
        <a:xfrm>
          <a:off x="0" y="0"/>
          <a:ext cx="0" cy="0"/>
          <a:chOff x="0" y="0"/>
          <a:chExt cx="0" cy="0"/>
        </a:xfrm>
      </p:grpSpPr>
      <p:grpSp>
        <p:nvGrpSpPr>
          <p:cNvPr id="184" name="Google Shape;184;p7"/>
          <p:cNvGrpSpPr/>
          <p:nvPr/>
        </p:nvGrpSpPr>
        <p:grpSpPr>
          <a:xfrm>
            <a:off x="16632483" y="-144661"/>
            <a:ext cx="1655517" cy="10431661"/>
            <a:chOff x="0" y="-38100"/>
            <a:chExt cx="436021" cy="2747433"/>
          </a:xfrm>
        </p:grpSpPr>
        <p:sp>
          <p:nvSpPr>
            <p:cNvPr id="185" name="Google Shape;185;p7"/>
            <p:cNvSpPr/>
            <p:nvPr/>
          </p:nvSpPr>
          <p:spPr>
            <a:xfrm>
              <a:off x="0" y="0"/>
              <a:ext cx="436021" cy="2709333"/>
            </a:xfrm>
            <a:custGeom>
              <a:avLst/>
              <a:gdLst/>
              <a:ahLst/>
              <a:cxnLst/>
              <a:rect l="l" t="t" r="r" b="b"/>
              <a:pathLst>
                <a:path w="436021" h="2709333" extrusionOk="0">
                  <a:moveTo>
                    <a:pt x="0" y="0"/>
                  </a:moveTo>
                  <a:lnTo>
                    <a:pt x="436021" y="0"/>
                  </a:lnTo>
                  <a:lnTo>
                    <a:pt x="436021" y="2709333"/>
                  </a:lnTo>
                  <a:lnTo>
                    <a:pt x="0" y="2709333"/>
                  </a:lnTo>
                  <a:close/>
                </a:path>
              </a:pathLst>
            </a:custGeom>
            <a:solidFill>
              <a:srgbClr val="85BE7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7"/>
            <p:cNvSpPr txBox="1"/>
            <p:nvPr/>
          </p:nvSpPr>
          <p:spPr>
            <a:xfrm>
              <a:off x="0" y="-38100"/>
              <a:ext cx="436021"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87" name="Google Shape;187;p7"/>
          <p:cNvGrpSpPr/>
          <p:nvPr/>
        </p:nvGrpSpPr>
        <p:grpSpPr>
          <a:xfrm>
            <a:off x="0" y="-144661"/>
            <a:ext cx="16632483" cy="10431661"/>
            <a:chOff x="0" y="-38100"/>
            <a:chExt cx="4380572" cy="2747433"/>
          </a:xfrm>
        </p:grpSpPr>
        <p:sp>
          <p:nvSpPr>
            <p:cNvPr id="188" name="Google Shape;188;p7"/>
            <p:cNvSpPr/>
            <p:nvPr/>
          </p:nvSpPr>
          <p:spPr>
            <a:xfrm>
              <a:off x="0" y="0"/>
              <a:ext cx="4380572" cy="2709333"/>
            </a:xfrm>
            <a:custGeom>
              <a:avLst/>
              <a:gdLst/>
              <a:ahLst/>
              <a:cxnLst/>
              <a:rect l="l" t="t" r="r" b="b"/>
              <a:pathLst>
                <a:path w="4380572" h="2709333" extrusionOk="0">
                  <a:moveTo>
                    <a:pt x="0" y="0"/>
                  </a:moveTo>
                  <a:lnTo>
                    <a:pt x="4380572" y="0"/>
                  </a:lnTo>
                  <a:lnTo>
                    <a:pt x="4380572" y="2709333"/>
                  </a:lnTo>
                  <a:lnTo>
                    <a:pt x="0" y="270933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7"/>
            <p:cNvSpPr txBox="1"/>
            <p:nvPr/>
          </p:nvSpPr>
          <p:spPr>
            <a:xfrm>
              <a:off x="0" y="-38100"/>
              <a:ext cx="4380572"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0" name="Google Shape;190;p7"/>
          <p:cNvSpPr txBox="1"/>
          <p:nvPr/>
        </p:nvSpPr>
        <p:spPr>
          <a:xfrm>
            <a:off x="593330" y="1162050"/>
            <a:ext cx="6790957" cy="792846"/>
          </a:xfrm>
          <a:prstGeom prst="rect">
            <a:avLst/>
          </a:prstGeom>
          <a:noFill/>
          <a:ln>
            <a:noFill/>
          </a:ln>
        </p:spPr>
        <p:txBody>
          <a:bodyPr spcFirstLastPara="1" wrap="square" lIns="0" tIns="0" rIns="0" bIns="0" anchor="t" anchorCtr="0">
            <a:spAutoFit/>
          </a:bodyPr>
          <a:lstStyle/>
          <a:p>
            <a:pPr algn="just">
              <a:lnSpc>
                <a:spcPct val="91998"/>
              </a:lnSpc>
            </a:pPr>
            <a:r>
              <a:rPr lang="nl-BE" sz="4200" b="1" dirty="0" err="1"/>
              <a:t>Objectifs</a:t>
            </a:r>
            <a:r>
              <a:rPr lang="nl-BE" sz="4200" b="1" dirty="0"/>
              <a:t> </a:t>
            </a:r>
            <a:r>
              <a:rPr lang="nl-BE" sz="4200" b="1" dirty="0" err="1"/>
              <a:t>d'apprentissage</a:t>
            </a:r>
            <a:endParaRPr lang="nl-BE" sz="4200" b="1" dirty="0"/>
          </a:p>
          <a:p>
            <a:pPr marL="0" marR="0" lvl="0" indent="0" algn="just" rtl="0">
              <a:lnSpc>
                <a:spcPct val="91998"/>
              </a:lnSpc>
              <a:spcBef>
                <a:spcPts val="0"/>
              </a:spcBef>
              <a:spcAft>
                <a:spcPts val="0"/>
              </a:spcAft>
              <a:buNone/>
            </a:pPr>
            <a:endParaRPr dirty="0"/>
          </a:p>
        </p:txBody>
      </p:sp>
      <p:sp>
        <p:nvSpPr>
          <p:cNvPr id="191" name="Google Shape;191;p7"/>
          <p:cNvSpPr txBox="1"/>
          <p:nvPr/>
        </p:nvSpPr>
        <p:spPr>
          <a:xfrm>
            <a:off x="593330" y="2430538"/>
            <a:ext cx="15282334" cy="6581610"/>
          </a:xfrm>
          <a:prstGeom prst="rect">
            <a:avLst/>
          </a:prstGeom>
          <a:noFill/>
          <a:ln>
            <a:noFill/>
          </a:ln>
        </p:spPr>
        <p:txBody>
          <a:bodyPr spcFirstLastPara="1" wrap="square" lIns="0" tIns="0" rIns="0" bIns="0" anchor="t" anchorCtr="0">
            <a:spAutoFit/>
          </a:bodyPr>
          <a:lstStyle/>
          <a:p>
            <a:pPr lvl="0" algn="just">
              <a:lnSpc>
                <a:spcPct val="150000"/>
              </a:lnSpc>
            </a:pPr>
            <a:r>
              <a:rPr lang="fr-FR" sz="3168" b="1" dirty="0"/>
              <a:t>Évaluer l'impact du changement climatique sur les ressources en eau </a:t>
            </a:r>
            <a:r>
              <a:rPr lang="en-US" sz="3168" b="1" dirty="0">
                <a:solidFill>
                  <a:srgbClr val="000000"/>
                </a:solidFill>
                <a:latin typeface="Arial"/>
                <a:ea typeface="Arial"/>
                <a:cs typeface="Arial"/>
                <a:sym typeface="Arial"/>
              </a:rPr>
              <a:t>:</a:t>
            </a:r>
            <a:endParaRPr dirty="0"/>
          </a:p>
          <a:p>
            <a:pPr marL="684057" lvl="1" indent="-342028" algn="just">
              <a:lnSpc>
                <a:spcPct val="150000"/>
              </a:lnSpc>
              <a:buSzPts val="3168"/>
              <a:buFont typeface="Arial"/>
              <a:buChar char="•"/>
            </a:pPr>
            <a:r>
              <a:rPr lang="fr-FR" sz="3168" dirty="0"/>
              <a:t>Discutez de la manière dont le changement climatique affecte la disponibilité et la qualité de l'eau, et proposez des stratégies de gestion adaptative pour atténuer ces impacts</a:t>
            </a:r>
            <a:r>
              <a:rPr lang="en-US" sz="3168" dirty="0"/>
              <a:t>.</a:t>
            </a:r>
            <a:endParaRPr sz="3168" dirty="0">
              <a:solidFill>
                <a:srgbClr val="000000"/>
              </a:solidFill>
              <a:latin typeface="Arial"/>
              <a:ea typeface="Arial"/>
              <a:cs typeface="Arial"/>
              <a:sym typeface="Arial"/>
            </a:endParaRPr>
          </a:p>
          <a:p>
            <a:pPr lvl="0" algn="just">
              <a:lnSpc>
                <a:spcPct val="150000"/>
              </a:lnSpc>
            </a:pPr>
            <a:r>
              <a:rPr lang="fr-FR" sz="3168" b="1" dirty="0"/>
              <a:t>Élaborer un plan de gestion de l'eau basé sur la communauté </a:t>
            </a:r>
            <a:r>
              <a:rPr lang="en-US" sz="3168" b="1" dirty="0">
                <a:solidFill>
                  <a:srgbClr val="000000"/>
                </a:solidFill>
                <a:latin typeface="Arial"/>
                <a:ea typeface="Arial"/>
                <a:cs typeface="Arial"/>
                <a:sym typeface="Arial"/>
              </a:rPr>
              <a:t>:</a:t>
            </a:r>
            <a:endParaRPr dirty="0"/>
          </a:p>
          <a:p>
            <a:pPr marL="684057" lvl="1" indent="-342028" algn="just">
              <a:lnSpc>
                <a:spcPct val="150000"/>
              </a:lnSpc>
              <a:buSzPts val="3168"/>
              <a:buFont typeface="Arial"/>
              <a:buChar char="•"/>
            </a:pPr>
            <a:r>
              <a:rPr lang="fr-FR" sz="3168" dirty="0"/>
              <a:t>Créer un cadre de base pour impliquer les communautés locales dans les décisions de gestion de l'eau, en mettant l'accent sur la participation des parties prenantes et les pratiques durables.</a:t>
            </a:r>
            <a:endParaRPr sz="3168" dirty="0"/>
          </a:p>
          <a:p>
            <a:pPr marL="0" marR="0" lvl="0" indent="0" algn="just" rtl="0">
              <a:lnSpc>
                <a:spcPct val="150000"/>
              </a:lnSpc>
              <a:spcBef>
                <a:spcPts val="0"/>
              </a:spcBef>
              <a:spcAft>
                <a:spcPts val="0"/>
              </a:spcAft>
              <a:buNone/>
            </a:pPr>
            <a:endParaRPr sz="3168"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95"/>
        <p:cNvGrpSpPr/>
        <p:nvPr/>
      </p:nvGrpSpPr>
      <p:grpSpPr>
        <a:xfrm>
          <a:off x="0" y="0"/>
          <a:ext cx="0" cy="0"/>
          <a:chOff x="0" y="0"/>
          <a:chExt cx="0" cy="0"/>
        </a:xfrm>
      </p:grpSpPr>
      <p:grpSp>
        <p:nvGrpSpPr>
          <p:cNvPr id="196" name="Google Shape;196;p8"/>
          <p:cNvGrpSpPr/>
          <p:nvPr/>
        </p:nvGrpSpPr>
        <p:grpSpPr>
          <a:xfrm>
            <a:off x="0" y="7923649"/>
            <a:ext cx="18288000" cy="2363351"/>
            <a:chOff x="0" y="-38100"/>
            <a:chExt cx="4816593" cy="622446"/>
          </a:xfrm>
        </p:grpSpPr>
        <p:sp>
          <p:nvSpPr>
            <p:cNvPr id="197" name="Google Shape;197;p8"/>
            <p:cNvSpPr/>
            <p:nvPr/>
          </p:nvSpPr>
          <p:spPr>
            <a:xfrm>
              <a:off x="0" y="0"/>
              <a:ext cx="4816592" cy="584346"/>
            </a:xfrm>
            <a:custGeom>
              <a:avLst/>
              <a:gdLst/>
              <a:ahLst/>
              <a:cxnLst/>
              <a:rect l="l" t="t" r="r" b="b"/>
              <a:pathLst>
                <a:path w="4816592" h="584346" extrusionOk="0">
                  <a:moveTo>
                    <a:pt x="0" y="0"/>
                  </a:moveTo>
                  <a:lnTo>
                    <a:pt x="4816592" y="0"/>
                  </a:lnTo>
                  <a:lnTo>
                    <a:pt x="4816592" y="584346"/>
                  </a:lnTo>
                  <a:lnTo>
                    <a:pt x="0" y="584346"/>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8" name="Google Shape;198;p8"/>
            <p:cNvSpPr txBox="1"/>
            <p:nvPr/>
          </p:nvSpPr>
          <p:spPr>
            <a:xfrm>
              <a:off x="0" y="-38100"/>
              <a:ext cx="4816593" cy="62244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9" name="Google Shape;199;p8"/>
          <p:cNvSpPr txBox="1"/>
          <p:nvPr/>
        </p:nvSpPr>
        <p:spPr>
          <a:xfrm>
            <a:off x="770642" y="781873"/>
            <a:ext cx="15496174" cy="904863"/>
          </a:xfrm>
          <a:prstGeom prst="rect">
            <a:avLst/>
          </a:prstGeom>
          <a:noFill/>
          <a:ln>
            <a:noFill/>
          </a:ln>
        </p:spPr>
        <p:txBody>
          <a:bodyPr spcFirstLastPara="1" wrap="square" lIns="0" tIns="0" rIns="0" bIns="0" anchor="t" anchorCtr="0">
            <a:spAutoFit/>
          </a:bodyPr>
          <a:lstStyle/>
          <a:p>
            <a:pPr lvl="0">
              <a:lnSpc>
                <a:spcPct val="139977"/>
              </a:lnSpc>
            </a:pPr>
            <a:r>
              <a:rPr lang="fr-FR" sz="4200" b="1" dirty="0"/>
              <a:t>Gestion Intégrée des Ressources en Eau (GIRE)</a:t>
            </a:r>
            <a:endParaRPr sz="4200" b="1" dirty="0"/>
          </a:p>
        </p:txBody>
      </p:sp>
      <p:grpSp>
        <p:nvGrpSpPr>
          <p:cNvPr id="200" name="Google Shape;200;p8"/>
          <p:cNvGrpSpPr/>
          <p:nvPr/>
        </p:nvGrpSpPr>
        <p:grpSpPr>
          <a:xfrm>
            <a:off x="17602963" y="2521870"/>
            <a:ext cx="876228" cy="1543298"/>
            <a:chOff x="0" y="-38100"/>
            <a:chExt cx="230776" cy="406465"/>
          </a:xfrm>
        </p:grpSpPr>
        <p:sp>
          <p:nvSpPr>
            <p:cNvPr id="201" name="Google Shape;201;p8"/>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8"/>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03" name="Google Shape;203;p8"/>
          <p:cNvSpPr txBox="1"/>
          <p:nvPr/>
        </p:nvSpPr>
        <p:spPr>
          <a:xfrm>
            <a:off x="770642" y="2013593"/>
            <a:ext cx="17042042" cy="6785319"/>
          </a:xfrm>
          <a:prstGeom prst="rect">
            <a:avLst/>
          </a:prstGeom>
          <a:noFill/>
          <a:ln>
            <a:noFill/>
          </a:ln>
        </p:spPr>
        <p:txBody>
          <a:bodyPr spcFirstLastPara="1" wrap="square" lIns="0" tIns="0" rIns="0" bIns="0" anchor="t" anchorCtr="0">
            <a:spAutoFit/>
          </a:bodyPr>
          <a:lstStyle/>
          <a:p>
            <a:pPr lvl="0">
              <a:lnSpc>
                <a:spcPct val="140018"/>
              </a:lnSpc>
            </a:pPr>
            <a:r>
              <a:rPr lang="nl-BE" sz="3236" b="1" dirty="0"/>
              <a:t>Définition</a:t>
            </a:r>
            <a:endParaRPr sz="3236" b="1" dirty="0"/>
          </a:p>
          <a:p>
            <a:pPr marL="655628" lvl="1" indent="-327814">
              <a:lnSpc>
                <a:spcPct val="140019"/>
              </a:lnSpc>
              <a:buSzPts val="3036"/>
              <a:buFont typeface="Arial"/>
              <a:buChar char="•"/>
            </a:pPr>
            <a:r>
              <a:rPr lang="en-US" sz="3036" dirty="0"/>
              <a:t>GIRE</a:t>
            </a:r>
            <a:r>
              <a:rPr lang="en-US" sz="3036" b="0" i="0" u="none" strike="noStrike" cap="none" dirty="0">
                <a:solidFill>
                  <a:srgbClr val="000000"/>
                </a:solidFill>
                <a:latin typeface="Arial"/>
                <a:ea typeface="Arial"/>
                <a:cs typeface="Arial"/>
                <a:sym typeface="Arial"/>
              </a:rPr>
              <a:t> </a:t>
            </a:r>
            <a:r>
              <a:rPr lang="fr-FR" sz="3036" dirty="0"/>
              <a:t>est le développement et la gestion coordonnés de l'eau, des terres et des ressources connexes afin de maximiser le bien-être économique et social tout en garantissant la durabilité des écosystèmes</a:t>
            </a:r>
            <a:r>
              <a:rPr lang="en-US" sz="3036" dirty="0"/>
              <a:t>.</a:t>
            </a:r>
            <a:endParaRPr sz="3036" dirty="0"/>
          </a:p>
          <a:p>
            <a:pPr marL="0" marR="0" lvl="0" indent="0" algn="l" rtl="0">
              <a:lnSpc>
                <a:spcPct val="140018"/>
              </a:lnSpc>
              <a:spcBef>
                <a:spcPts val="0"/>
              </a:spcBef>
              <a:spcAft>
                <a:spcPts val="0"/>
              </a:spcAft>
              <a:buNone/>
            </a:pPr>
            <a:r>
              <a:rPr lang="en-US" sz="3236" b="1" u="none" strike="noStrike" dirty="0">
                <a:solidFill>
                  <a:srgbClr val="000000"/>
                </a:solidFill>
                <a:latin typeface="Arial"/>
                <a:ea typeface="Arial"/>
                <a:cs typeface="Arial"/>
                <a:sym typeface="Arial"/>
              </a:rPr>
              <a:t>Base</a:t>
            </a:r>
            <a:endParaRPr dirty="0"/>
          </a:p>
          <a:p>
            <a:pPr marL="655628" lvl="1" indent="-327814">
              <a:lnSpc>
                <a:spcPct val="140019"/>
              </a:lnSpc>
              <a:buSzPts val="3036"/>
              <a:buFont typeface="Arial"/>
              <a:buChar char="•"/>
            </a:pPr>
            <a:r>
              <a:rPr lang="fr-FR" sz="3036" dirty="0"/>
              <a:t>La surexploitation ou la pollution dans un secteur impacte les autres</a:t>
            </a:r>
            <a:r>
              <a:rPr lang="en-US" sz="3036" b="0" i="0" u="none" strike="noStrike" cap="none" dirty="0">
                <a:solidFill>
                  <a:srgbClr val="000000"/>
                </a:solidFill>
                <a:latin typeface="Arial"/>
                <a:ea typeface="Arial"/>
                <a:cs typeface="Arial"/>
                <a:sym typeface="Arial"/>
              </a:rPr>
              <a:t>.</a:t>
            </a:r>
            <a:endParaRPr dirty="0"/>
          </a:p>
          <a:p>
            <a:pPr marL="655628" lvl="1" indent="-327814">
              <a:lnSpc>
                <a:spcPct val="140019"/>
              </a:lnSpc>
              <a:buSzPts val="3036"/>
              <a:buFont typeface="Arial"/>
              <a:buChar char="•"/>
            </a:pPr>
            <a:r>
              <a:rPr lang="en-US" sz="3036" b="0" i="0" u="none" strike="noStrike" cap="none" dirty="0" err="1">
                <a:solidFill>
                  <a:srgbClr val="000000"/>
                </a:solidFill>
                <a:latin typeface="Arial"/>
                <a:ea typeface="Arial"/>
                <a:cs typeface="Arial"/>
                <a:sym typeface="Arial"/>
              </a:rPr>
              <a:t>Exemple</a:t>
            </a:r>
            <a:r>
              <a:rPr lang="en-US" sz="3036" b="0" i="0" u="none" strike="noStrike" cap="none" dirty="0">
                <a:solidFill>
                  <a:srgbClr val="000000"/>
                </a:solidFill>
                <a:latin typeface="Arial"/>
                <a:ea typeface="Arial"/>
                <a:cs typeface="Arial"/>
                <a:sym typeface="Arial"/>
              </a:rPr>
              <a:t>: </a:t>
            </a:r>
            <a:r>
              <a:rPr lang="fr-FR" sz="3036" dirty="0"/>
              <a:t>L'irrigation affecte la disponibilité de l'eau potable</a:t>
            </a:r>
            <a:r>
              <a:rPr lang="en-US" sz="3036" b="0" i="0" u="none" strike="noStrike" cap="none" dirty="0">
                <a:solidFill>
                  <a:srgbClr val="000000"/>
                </a:solidFill>
                <a:latin typeface="Arial"/>
                <a:ea typeface="Arial"/>
                <a:cs typeface="Arial"/>
                <a:sym typeface="Arial"/>
              </a:rPr>
              <a:t>.</a:t>
            </a:r>
            <a:endParaRPr dirty="0"/>
          </a:p>
          <a:p>
            <a:pPr marL="655628" lvl="1" indent="-327814">
              <a:lnSpc>
                <a:spcPct val="140019"/>
              </a:lnSpc>
              <a:buSzPts val="3036"/>
              <a:buFont typeface="Arial"/>
              <a:buChar char="•"/>
            </a:pPr>
            <a:r>
              <a:rPr lang="en-US" sz="3036" b="0" i="0" u="none" strike="noStrike" cap="none" dirty="0">
                <a:solidFill>
                  <a:srgbClr val="000000"/>
                </a:solidFill>
                <a:latin typeface="Arial"/>
                <a:ea typeface="Arial"/>
                <a:cs typeface="Arial"/>
                <a:sym typeface="Arial"/>
              </a:rPr>
              <a:t> </a:t>
            </a:r>
            <a:r>
              <a:rPr lang="fr-FR" sz="3036" dirty="0"/>
              <a:t>Intègre les considérations environnementales, sociales et économiques pour une utilisation durable</a:t>
            </a:r>
            <a:r>
              <a:rPr lang="en-US" sz="3036" b="0" i="0" u="none" strike="noStrike" cap="none" dirty="0">
                <a:solidFill>
                  <a:srgbClr val="000000"/>
                </a:solidFill>
                <a:latin typeface="Arial"/>
                <a:ea typeface="Arial"/>
                <a:cs typeface="Arial"/>
                <a:sym typeface="Arial"/>
              </a:rPr>
              <a:t>.</a:t>
            </a:r>
            <a:endParaRPr dirty="0"/>
          </a:p>
          <a:p>
            <a:pPr marL="0" marR="0" lvl="0" indent="0" algn="l" rtl="0">
              <a:lnSpc>
                <a:spcPct val="173550"/>
              </a:lnSpc>
              <a:spcBef>
                <a:spcPts val="0"/>
              </a:spcBef>
              <a:spcAft>
                <a:spcPts val="0"/>
              </a:spcAft>
              <a:buNone/>
            </a:pPr>
            <a:endParaRPr sz="3036" u="none" strike="noStrik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07"/>
        <p:cNvGrpSpPr/>
        <p:nvPr/>
      </p:nvGrpSpPr>
      <p:grpSpPr>
        <a:xfrm>
          <a:off x="0" y="0"/>
          <a:ext cx="0" cy="0"/>
          <a:chOff x="0" y="0"/>
          <a:chExt cx="0" cy="0"/>
        </a:xfrm>
      </p:grpSpPr>
      <p:grpSp>
        <p:nvGrpSpPr>
          <p:cNvPr id="208" name="Google Shape;208;p9"/>
          <p:cNvGrpSpPr/>
          <p:nvPr/>
        </p:nvGrpSpPr>
        <p:grpSpPr>
          <a:xfrm>
            <a:off x="0" y="7923649"/>
            <a:ext cx="18288000" cy="2363351"/>
            <a:chOff x="0" y="-38100"/>
            <a:chExt cx="4816593" cy="622446"/>
          </a:xfrm>
        </p:grpSpPr>
        <p:sp>
          <p:nvSpPr>
            <p:cNvPr id="209" name="Google Shape;209;p9"/>
            <p:cNvSpPr/>
            <p:nvPr/>
          </p:nvSpPr>
          <p:spPr>
            <a:xfrm>
              <a:off x="0" y="0"/>
              <a:ext cx="4816592" cy="584346"/>
            </a:xfrm>
            <a:custGeom>
              <a:avLst/>
              <a:gdLst/>
              <a:ahLst/>
              <a:cxnLst/>
              <a:rect l="l" t="t" r="r" b="b"/>
              <a:pathLst>
                <a:path w="4816592" h="584346" extrusionOk="0">
                  <a:moveTo>
                    <a:pt x="0" y="0"/>
                  </a:moveTo>
                  <a:lnTo>
                    <a:pt x="4816592" y="0"/>
                  </a:lnTo>
                  <a:lnTo>
                    <a:pt x="4816592" y="584346"/>
                  </a:lnTo>
                  <a:lnTo>
                    <a:pt x="0" y="584346"/>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 name="Google Shape;210;p9"/>
            <p:cNvSpPr txBox="1"/>
            <p:nvPr/>
          </p:nvSpPr>
          <p:spPr>
            <a:xfrm>
              <a:off x="0" y="-38100"/>
              <a:ext cx="4816593" cy="62244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11" name="Google Shape;211;p9"/>
          <p:cNvSpPr txBox="1"/>
          <p:nvPr/>
        </p:nvSpPr>
        <p:spPr>
          <a:xfrm>
            <a:off x="770642" y="952500"/>
            <a:ext cx="15496174" cy="1206484"/>
          </a:xfrm>
          <a:prstGeom prst="rect">
            <a:avLst/>
          </a:prstGeom>
          <a:noFill/>
          <a:ln>
            <a:noFill/>
          </a:ln>
        </p:spPr>
        <p:txBody>
          <a:bodyPr spcFirstLastPara="1" wrap="square" lIns="0" tIns="0" rIns="0" bIns="0" anchor="t" anchorCtr="0">
            <a:spAutoFit/>
          </a:bodyPr>
          <a:lstStyle/>
          <a:p>
            <a:pPr>
              <a:lnSpc>
                <a:spcPct val="139977"/>
              </a:lnSpc>
            </a:pPr>
            <a:r>
              <a:rPr lang="fr-FR" sz="4200" b="1" dirty="0"/>
              <a:t>Gestion Intégrée des Ressources en Eau (GIRE)</a:t>
            </a:r>
          </a:p>
          <a:p>
            <a:pPr marL="0" marR="0" lvl="0" indent="0" algn="l" rtl="0">
              <a:lnSpc>
                <a:spcPct val="139977"/>
              </a:lnSpc>
              <a:spcBef>
                <a:spcPts val="0"/>
              </a:spcBef>
              <a:spcAft>
                <a:spcPts val="0"/>
              </a:spcAft>
              <a:buNone/>
            </a:pPr>
            <a:endParaRPr dirty="0"/>
          </a:p>
        </p:txBody>
      </p:sp>
      <p:grpSp>
        <p:nvGrpSpPr>
          <p:cNvPr id="212" name="Google Shape;212;p9"/>
          <p:cNvGrpSpPr/>
          <p:nvPr/>
        </p:nvGrpSpPr>
        <p:grpSpPr>
          <a:xfrm>
            <a:off x="17602963" y="2521870"/>
            <a:ext cx="876228" cy="1543298"/>
            <a:chOff x="0" y="-38100"/>
            <a:chExt cx="230776" cy="406465"/>
          </a:xfrm>
        </p:grpSpPr>
        <p:sp>
          <p:nvSpPr>
            <p:cNvPr id="213" name="Google Shape;213;p9"/>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9"/>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15" name="Google Shape;215;p9"/>
          <p:cNvSpPr txBox="1"/>
          <p:nvPr/>
        </p:nvSpPr>
        <p:spPr>
          <a:xfrm>
            <a:off x="770642" y="2606118"/>
            <a:ext cx="16703292" cy="5504007"/>
          </a:xfrm>
          <a:prstGeom prst="rect">
            <a:avLst/>
          </a:prstGeom>
          <a:noFill/>
          <a:ln>
            <a:noFill/>
          </a:ln>
        </p:spPr>
        <p:txBody>
          <a:bodyPr spcFirstLastPara="1" wrap="square" lIns="0" tIns="0" rIns="0" bIns="0" anchor="t" anchorCtr="0">
            <a:spAutoFit/>
          </a:bodyPr>
          <a:lstStyle/>
          <a:p>
            <a:pPr lvl="0">
              <a:lnSpc>
                <a:spcPct val="139980"/>
              </a:lnSpc>
            </a:pPr>
            <a:r>
              <a:rPr lang="nl-BE" sz="3129" b="1" dirty="0"/>
              <a:t>Principes </a:t>
            </a:r>
            <a:r>
              <a:rPr lang="nl-BE" sz="3129" b="1" dirty="0" err="1"/>
              <a:t>clés</a:t>
            </a:r>
            <a:endParaRPr sz="3129" b="1" dirty="0"/>
          </a:p>
          <a:p>
            <a:pPr marL="675598" lvl="1" indent="-337799">
              <a:lnSpc>
                <a:spcPct val="139980"/>
              </a:lnSpc>
              <a:buSzPts val="3129"/>
              <a:buFont typeface="Arial"/>
              <a:buChar char="•"/>
            </a:pPr>
            <a:r>
              <a:rPr lang="fr-FR" sz="3129" dirty="0"/>
              <a:t>Gestion intersectorielle : Approche unifiée à travers l'agriculture, l'industrie et les municipalités</a:t>
            </a:r>
            <a:endParaRPr sz="3129" dirty="0"/>
          </a:p>
          <a:p>
            <a:pPr marL="675598" lvl="1" indent="-337799">
              <a:lnSpc>
                <a:spcPct val="139980"/>
              </a:lnSpc>
              <a:buSzPts val="3129"/>
              <a:buFont typeface="Arial"/>
              <a:buChar char="•"/>
            </a:pPr>
            <a:r>
              <a:rPr lang="fr-FR" sz="3129" dirty="0"/>
              <a:t>Durabilité : équilibre la protection des écosystèmes, la croissance économique et la santé</a:t>
            </a:r>
            <a:r>
              <a:rPr lang="en-US" sz="3129" b="0" i="0" u="none" strike="noStrike" cap="none" dirty="0">
                <a:solidFill>
                  <a:srgbClr val="000000"/>
                </a:solidFill>
                <a:latin typeface="Arial"/>
                <a:ea typeface="Arial"/>
                <a:cs typeface="Arial"/>
                <a:sym typeface="Arial"/>
              </a:rPr>
              <a:t>.</a:t>
            </a:r>
            <a:endParaRPr dirty="0"/>
          </a:p>
          <a:p>
            <a:pPr lvl="0">
              <a:lnSpc>
                <a:spcPct val="139980"/>
              </a:lnSpc>
            </a:pPr>
            <a:r>
              <a:rPr lang="nl-BE" sz="3129" b="1" dirty="0" err="1"/>
              <a:t>Défis</a:t>
            </a:r>
            <a:endParaRPr sz="3129" b="1" dirty="0"/>
          </a:p>
          <a:p>
            <a:pPr marL="675598" lvl="1" indent="-337799">
              <a:lnSpc>
                <a:spcPct val="139980"/>
              </a:lnSpc>
              <a:buSzPts val="3129"/>
              <a:buFont typeface="Arial"/>
              <a:buChar char="•"/>
            </a:pPr>
            <a:r>
              <a:rPr lang="nl-BE" sz="3129" dirty="0"/>
              <a:t>GIRE les</a:t>
            </a:r>
            <a:r>
              <a:rPr lang="fr-FR" sz="3129" dirty="0"/>
              <a:t> pratiques doivent être adaptées aux besoins régionaux.</a:t>
            </a:r>
            <a:endParaRPr sz="3129" dirty="0"/>
          </a:p>
          <a:p>
            <a:pPr marL="675598" lvl="1" indent="-337799">
              <a:lnSpc>
                <a:spcPct val="139980"/>
              </a:lnSpc>
              <a:buSzPts val="3129"/>
              <a:buFont typeface="Arial"/>
              <a:buChar char="•"/>
            </a:pPr>
            <a:r>
              <a:rPr lang="fr-FR" sz="3129" dirty="0"/>
              <a:t>Transformer les principes en actions concrètes reste un défi</a:t>
            </a:r>
            <a:endParaRPr sz="3129" dirty="0"/>
          </a:p>
          <a:p>
            <a:pPr marL="0" marR="0" lvl="0" indent="0" algn="l" rtl="0">
              <a:lnSpc>
                <a:spcPct val="162799"/>
              </a:lnSpc>
              <a:spcBef>
                <a:spcPts val="0"/>
              </a:spcBef>
              <a:spcAft>
                <a:spcPts val="0"/>
              </a:spcAft>
              <a:buNone/>
            </a:pPr>
            <a:endParaRPr sz="3129" dirty="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19"/>
        <p:cNvGrpSpPr/>
        <p:nvPr/>
      </p:nvGrpSpPr>
      <p:grpSpPr>
        <a:xfrm>
          <a:off x="0" y="0"/>
          <a:ext cx="0" cy="0"/>
          <a:chOff x="0" y="0"/>
          <a:chExt cx="0" cy="0"/>
        </a:xfrm>
      </p:grpSpPr>
      <p:grpSp>
        <p:nvGrpSpPr>
          <p:cNvPr id="220" name="Google Shape;220;p10"/>
          <p:cNvGrpSpPr/>
          <p:nvPr/>
        </p:nvGrpSpPr>
        <p:grpSpPr>
          <a:xfrm>
            <a:off x="12631608" y="9452212"/>
            <a:ext cx="5656392" cy="975715"/>
            <a:chOff x="0" y="-38100"/>
            <a:chExt cx="1489749" cy="256978"/>
          </a:xfrm>
        </p:grpSpPr>
        <p:sp>
          <p:nvSpPr>
            <p:cNvPr id="221" name="Google Shape;221;p10"/>
            <p:cNvSpPr/>
            <p:nvPr/>
          </p:nvSpPr>
          <p:spPr>
            <a:xfrm>
              <a:off x="0" y="0"/>
              <a:ext cx="1489749" cy="218878"/>
            </a:xfrm>
            <a:custGeom>
              <a:avLst/>
              <a:gdLst/>
              <a:ahLst/>
              <a:cxnLst/>
              <a:rect l="l" t="t" r="r" b="b"/>
              <a:pathLst>
                <a:path w="1489749" h="218878" extrusionOk="0">
                  <a:moveTo>
                    <a:pt x="0" y="0"/>
                  </a:moveTo>
                  <a:lnTo>
                    <a:pt x="1489749" y="0"/>
                  </a:lnTo>
                  <a:lnTo>
                    <a:pt x="1489749" y="218878"/>
                  </a:lnTo>
                  <a:lnTo>
                    <a:pt x="0" y="218878"/>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10"/>
            <p:cNvSpPr txBox="1"/>
            <p:nvPr/>
          </p:nvSpPr>
          <p:spPr>
            <a:xfrm>
              <a:off x="0" y="-38100"/>
              <a:ext cx="1489749" cy="25697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23" name="Google Shape;223;p10"/>
          <p:cNvGrpSpPr/>
          <p:nvPr/>
        </p:nvGrpSpPr>
        <p:grpSpPr>
          <a:xfrm>
            <a:off x="22111" y="8414056"/>
            <a:ext cx="18265889" cy="1872944"/>
            <a:chOff x="0" y="-38100"/>
            <a:chExt cx="4810769" cy="493286"/>
          </a:xfrm>
        </p:grpSpPr>
        <p:sp>
          <p:nvSpPr>
            <p:cNvPr id="224" name="Google Shape;224;p10"/>
            <p:cNvSpPr/>
            <p:nvPr/>
          </p:nvSpPr>
          <p:spPr>
            <a:xfrm>
              <a:off x="0" y="0"/>
              <a:ext cx="4810769" cy="455186"/>
            </a:xfrm>
            <a:custGeom>
              <a:avLst/>
              <a:gdLst/>
              <a:ahLst/>
              <a:cxnLst/>
              <a:rect l="l" t="t" r="r" b="b"/>
              <a:pathLst>
                <a:path w="4810769" h="455186" extrusionOk="0">
                  <a:moveTo>
                    <a:pt x="0" y="0"/>
                  </a:moveTo>
                  <a:lnTo>
                    <a:pt x="4810769" y="0"/>
                  </a:lnTo>
                  <a:lnTo>
                    <a:pt x="4810769" y="455186"/>
                  </a:lnTo>
                  <a:lnTo>
                    <a:pt x="0" y="455186"/>
                  </a:ln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10"/>
            <p:cNvSpPr txBox="1"/>
            <p:nvPr/>
          </p:nvSpPr>
          <p:spPr>
            <a:xfrm>
              <a:off x="0" y="-38100"/>
              <a:ext cx="4810769" cy="49328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26" name="Google Shape;226;p10"/>
          <p:cNvGrpSpPr/>
          <p:nvPr/>
        </p:nvGrpSpPr>
        <p:grpSpPr>
          <a:xfrm>
            <a:off x="0" y="9304549"/>
            <a:ext cx="18288000" cy="982451"/>
            <a:chOff x="0" y="-38100"/>
            <a:chExt cx="4816593" cy="258752"/>
          </a:xfrm>
        </p:grpSpPr>
        <p:sp>
          <p:nvSpPr>
            <p:cNvPr id="227" name="Google Shape;227;p10"/>
            <p:cNvSpPr/>
            <p:nvPr/>
          </p:nvSpPr>
          <p:spPr>
            <a:xfrm>
              <a:off x="0" y="0"/>
              <a:ext cx="4816592" cy="220652"/>
            </a:xfrm>
            <a:custGeom>
              <a:avLst/>
              <a:gdLst/>
              <a:ahLst/>
              <a:cxnLst/>
              <a:rect l="l" t="t" r="r" b="b"/>
              <a:pathLst>
                <a:path w="4816592" h="220652" extrusionOk="0">
                  <a:moveTo>
                    <a:pt x="0" y="0"/>
                  </a:moveTo>
                  <a:lnTo>
                    <a:pt x="4816592" y="0"/>
                  </a:lnTo>
                  <a:lnTo>
                    <a:pt x="4816592" y="220652"/>
                  </a:lnTo>
                  <a:lnTo>
                    <a:pt x="0" y="220652"/>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10"/>
            <p:cNvSpPr txBox="1"/>
            <p:nvPr/>
          </p:nvSpPr>
          <p:spPr>
            <a:xfrm>
              <a:off x="0" y="-38100"/>
              <a:ext cx="4816593" cy="25875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9" name="Google Shape;229;p10"/>
          <p:cNvSpPr txBox="1"/>
          <p:nvPr/>
        </p:nvSpPr>
        <p:spPr>
          <a:xfrm>
            <a:off x="559700" y="967176"/>
            <a:ext cx="10427847" cy="637097"/>
          </a:xfrm>
          <a:prstGeom prst="rect">
            <a:avLst/>
          </a:prstGeom>
          <a:noFill/>
          <a:ln>
            <a:noFill/>
          </a:ln>
        </p:spPr>
        <p:txBody>
          <a:bodyPr spcFirstLastPara="1" wrap="square" lIns="0" tIns="0" rIns="0" bIns="0" anchor="t" anchorCtr="0">
            <a:spAutoFit/>
          </a:bodyPr>
          <a:lstStyle/>
          <a:p>
            <a:pPr lvl="0">
              <a:lnSpc>
                <a:spcPct val="92000"/>
              </a:lnSpc>
            </a:pPr>
            <a:r>
              <a:rPr lang="fr-FR" sz="4500" b="1" dirty="0"/>
              <a:t>Gestion de la demande en eau (GDE)</a:t>
            </a:r>
            <a:endParaRPr sz="4500" b="1" dirty="0"/>
          </a:p>
        </p:txBody>
      </p:sp>
      <p:sp>
        <p:nvSpPr>
          <p:cNvPr id="230" name="Google Shape;230;p10"/>
          <p:cNvSpPr txBox="1"/>
          <p:nvPr/>
        </p:nvSpPr>
        <p:spPr>
          <a:xfrm>
            <a:off x="559701" y="2246948"/>
            <a:ext cx="16699599" cy="7717177"/>
          </a:xfrm>
          <a:prstGeom prst="rect">
            <a:avLst/>
          </a:prstGeom>
          <a:noFill/>
          <a:ln>
            <a:noFill/>
          </a:ln>
        </p:spPr>
        <p:txBody>
          <a:bodyPr spcFirstLastPara="1" wrap="square" lIns="0" tIns="0" rIns="0" bIns="0" anchor="t" anchorCtr="0">
            <a:spAutoFit/>
          </a:bodyPr>
          <a:lstStyle/>
          <a:p>
            <a:pPr lvl="0" algn="just">
              <a:lnSpc>
                <a:spcPct val="140006"/>
              </a:lnSpc>
            </a:pPr>
            <a:r>
              <a:rPr lang="nl-BE" sz="2600" b="1" dirty="0"/>
              <a:t>Définition</a:t>
            </a:r>
            <a:endParaRPr sz="2600" b="1" dirty="0"/>
          </a:p>
          <a:p>
            <a:pPr marL="639677" lvl="1" indent="-319838" algn="just">
              <a:lnSpc>
                <a:spcPct val="140006"/>
              </a:lnSpc>
              <a:buSzPts val="2962"/>
              <a:buFont typeface="Arial"/>
              <a:buChar char="•"/>
            </a:pPr>
            <a:r>
              <a:rPr lang="fr-FR" sz="2600" b="1" dirty="0"/>
              <a:t>Gestion de la demande en eau (GDE)</a:t>
            </a:r>
            <a:r>
              <a:rPr lang="en-US" sz="2600" b="0" i="0" u="none" strike="noStrike" cap="none" dirty="0">
                <a:solidFill>
                  <a:srgbClr val="000000"/>
                </a:solidFill>
                <a:latin typeface="Arial"/>
                <a:ea typeface="Arial"/>
                <a:cs typeface="Arial"/>
                <a:sym typeface="Arial"/>
              </a:rPr>
              <a:t> </a:t>
            </a:r>
            <a:r>
              <a:rPr lang="fr-FR" sz="2600" dirty="0"/>
              <a:t>implique l'adoption de politiques ou d'investissements pour promouvoir une utilisation efficace de l'eau, en particulier en réponse à la demande croissante due à la croissance démographique, à l'urbanisation, aux changements de mode de vie et aux impacts potentiels du climat</a:t>
            </a:r>
            <a:endParaRPr sz="2600" dirty="0"/>
          </a:p>
          <a:p>
            <a:pPr lvl="0" algn="just">
              <a:lnSpc>
                <a:spcPct val="140006"/>
              </a:lnSpc>
            </a:pPr>
            <a:r>
              <a:rPr lang="nl-BE" sz="2600" b="1" dirty="0" err="1"/>
              <a:t>Défis</a:t>
            </a:r>
            <a:endParaRPr sz="2600" b="1" dirty="0"/>
          </a:p>
          <a:p>
            <a:pPr marL="639677" lvl="1" indent="-319838" algn="just">
              <a:lnSpc>
                <a:spcPct val="140006"/>
              </a:lnSpc>
              <a:buSzPts val="2962"/>
              <a:buFont typeface="Arial"/>
              <a:buChar char="•"/>
            </a:pPr>
            <a:r>
              <a:rPr lang="fr-FR" sz="2600" dirty="0"/>
              <a:t>Poussé par la croissance démographique, les changements de mode de vie et l'incertitude climatique</a:t>
            </a:r>
            <a:endParaRPr sz="2600" dirty="0"/>
          </a:p>
          <a:p>
            <a:pPr marL="639677" lvl="1" indent="-319838" algn="just">
              <a:lnSpc>
                <a:spcPct val="140006"/>
              </a:lnSpc>
              <a:buSzPts val="2962"/>
              <a:buFont typeface="Arial"/>
              <a:buChar char="•"/>
            </a:pPr>
            <a:r>
              <a:rPr lang="fr-FR" sz="2600" dirty="0"/>
              <a:t>Surtout dans les régions où l'eau est rare ou insuffisante.</a:t>
            </a:r>
            <a:endParaRPr sz="2600" dirty="0"/>
          </a:p>
          <a:p>
            <a:pPr marL="639677" lvl="1" indent="-319838" algn="just">
              <a:lnSpc>
                <a:spcPct val="140006"/>
              </a:lnSpc>
              <a:buSzPts val="2962"/>
              <a:buFont typeface="Arial"/>
              <a:buChar char="•"/>
            </a:pPr>
            <a:r>
              <a:rPr lang="fr-FR" sz="2600" dirty="0"/>
              <a:t>Il faut réduire la dépendance aux nouvelles ressources du côté de l'offre (par exemple, les réservoirs).</a:t>
            </a:r>
            <a:endParaRPr sz="2600" dirty="0"/>
          </a:p>
          <a:p>
            <a:pPr marL="0" marR="0" lvl="0" indent="0" algn="just" rtl="0">
              <a:lnSpc>
                <a:spcPct val="140006"/>
              </a:lnSpc>
              <a:spcBef>
                <a:spcPts val="0"/>
              </a:spcBef>
              <a:spcAft>
                <a:spcPts val="0"/>
              </a:spcAft>
              <a:buNone/>
            </a:pPr>
            <a:endParaRPr sz="2962" dirty="0">
              <a:solidFill>
                <a:srgbClr val="000000"/>
              </a:solidFill>
              <a:latin typeface="Arial"/>
              <a:ea typeface="Arial"/>
              <a:cs typeface="Arial"/>
              <a:sym typeface="Arial"/>
            </a:endParaRPr>
          </a:p>
          <a:p>
            <a:pPr marL="0" marR="0" lvl="0" indent="0" algn="just" rtl="0">
              <a:lnSpc>
                <a:spcPct val="140006"/>
              </a:lnSpc>
              <a:spcBef>
                <a:spcPts val="0"/>
              </a:spcBef>
              <a:spcAft>
                <a:spcPts val="0"/>
              </a:spcAft>
              <a:buNone/>
            </a:pPr>
            <a:endParaRPr sz="2962" dirty="0">
              <a:solidFill>
                <a:srgbClr val="000000"/>
              </a:solidFill>
              <a:latin typeface="Arial"/>
              <a:ea typeface="Arial"/>
              <a:cs typeface="Arial"/>
              <a:sym typeface="Arial"/>
            </a:endParaRPr>
          </a:p>
          <a:p>
            <a:pPr marL="0" marR="0" lvl="0" indent="0" algn="just" rtl="0">
              <a:lnSpc>
                <a:spcPct val="140006"/>
              </a:lnSpc>
              <a:spcBef>
                <a:spcPts val="0"/>
              </a:spcBef>
              <a:spcAft>
                <a:spcPts val="0"/>
              </a:spcAft>
              <a:buNone/>
            </a:pPr>
            <a:endParaRPr sz="2962" dirty="0">
              <a:solidFill>
                <a:srgbClr val="000000"/>
              </a:solidFill>
              <a:latin typeface="Arial"/>
              <a:ea typeface="Arial"/>
              <a:cs typeface="Arial"/>
              <a:sym typeface="Arial"/>
            </a:endParaRPr>
          </a:p>
          <a:p>
            <a:pPr marL="0" marR="0" lvl="0" indent="0" algn="l" rtl="0">
              <a:lnSpc>
                <a:spcPct val="166812"/>
              </a:lnSpc>
              <a:spcBef>
                <a:spcPts val="0"/>
              </a:spcBef>
              <a:spcAft>
                <a:spcPts val="0"/>
              </a:spcAft>
              <a:buNone/>
            </a:pPr>
            <a:endParaRPr sz="2962" dirty="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34"/>
        <p:cNvGrpSpPr/>
        <p:nvPr/>
      </p:nvGrpSpPr>
      <p:grpSpPr>
        <a:xfrm>
          <a:off x="0" y="0"/>
          <a:ext cx="0" cy="0"/>
          <a:chOff x="0" y="0"/>
          <a:chExt cx="0" cy="0"/>
        </a:xfrm>
      </p:grpSpPr>
      <p:grpSp>
        <p:nvGrpSpPr>
          <p:cNvPr id="235" name="Google Shape;235;p11"/>
          <p:cNvGrpSpPr/>
          <p:nvPr/>
        </p:nvGrpSpPr>
        <p:grpSpPr>
          <a:xfrm>
            <a:off x="0" y="8218974"/>
            <a:ext cx="18288000" cy="2068026"/>
            <a:chOff x="0" y="-38100"/>
            <a:chExt cx="4816593" cy="544665"/>
          </a:xfrm>
        </p:grpSpPr>
        <p:sp>
          <p:nvSpPr>
            <p:cNvPr id="236" name="Google Shape;236;p11"/>
            <p:cNvSpPr/>
            <p:nvPr/>
          </p:nvSpPr>
          <p:spPr>
            <a:xfrm>
              <a:off x="0" y="0"/>
              <a:ext cx="4816592" cy="506565"/>
            </a:xfrm>
            <a:custGeom>
              <a:avLst/>
              <a:gdLst/>
              <a:ahLst/>
              <a:cxnLst/>
              <a:rect l="l" t="t" r="r" b="b"/>
              <a:pathLst>
                <a:path w="4816592" h="506565" extrusionOk="0">
                  <a:moveTo>
                    <a:pt x="0" y="0"/>
                  </a:moveTo>
                  <a:lnTo>
                    <a:pt x="4816592" y="0"/>
                  </a:lnTo>
                  <a:lnTo>
                    <a:pt x="4816592" y="506565"/>
                  </a:lnTo>
                  <a:lnTo>
                    <a:pt x="0" y="506565"/>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 name="Google Shape;237;p11"/>
            <p:cNvSpPr txBox="1"/>
            <p:nvPr/>
          </p:nvSpPr>
          <p:spPr>
            <a:xfrm>
              <a:off x="0" y="-38100"/>
              <a:ext cx="4816593" cy="5446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8" name="Google Shape;238;p11"/>
          <p:cNvSpPr txBox="1"/>
          <p:nvPr/>
        </p:nvSpPr>
        <p:spPr>
          <a:xfrm>
            <a:off x="586209" y="461938"/>
            <a:ext cx="15496174" cy="1271117"/>
          </a:xfrm>
          <a:prstGeom prst="rect">
            <a:avLst/>
          </a:prstGeom>
          <a:noFill/>
          <a:ln>
            <a:noFill/>
          </a:ln>
        </p:spPr>
        <p:txBody>
          <a:bodyPr spcFirstLastPara="1" wrap="square" lIns="0" tIns="0" rIns="0" bIns="0" anchor="t" anchorCtr="0">
            <a:spAutoFit/>
          </a:bodyPr>
          <a:lstStyle/>
          <a:p>
            <a:pPr>
              <a:lnSpc>
                <a:spcPct val="139977"/>
              </a:lnSpc>
            </a:pPr>
            <a:r>
              <a:rPr lang="fr-FR" sz="4500" b="1" dirty="0"/>
              <a:t>Gestion de la demande en eau (GDE)</a:t>
            </a:r>
          </a:p>
          <a:p>
            <a:pPr marL="0" marR="0" lvl="0" indent="0" algn="l" rtl="0">
              <a:lnSpc>
                <a:spcPct val="139977"/>
              </a:lnSpc>
              <a:spcBef>
                <a:spcPts val="0"/>
              </a:spcBef>
              <a:spcAft>
                <a:spcPts val="0"/>
              </a:spcAft>
              <a:buNone/>
            </a:pPr>
            <a:endParaRPr dirty="0"/>
          </a:p>
        </p:txBody>
      </p:sp>
      <p:grpSp>
        <p:nvGrpSpPr>
          <p:cNvPr id="239" name="Google Shape;239;p11"/>
          <p:cNvGrpSpPr/>
          <p:nvPr/>
        </p:nvGrpSpPr>
        <p:grpSpPr>
          <a:xfrm>
            <a:off x="17602963" y="2521870"/>
            <a:ext cx="876228" cy="1543298"/>
            <a:chOff x="0" y="-38100"/>
            <a:chExt cx="230776" cy="406465"/>
          </a:xfrm>
        </p:grpSpPr>
        <p:sp>
          <p:nvSpPr>
            <p:cNvPr id="240" name="Google Shape;240;p11"/>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1"/>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2" name="Google Shape;242;p11"/>
          <p:cNvSpPr txBox="1"/>
          <p:nvPr/>
        </p:nvSpPr>
        <p:spPr>
          <a:xfrm>
            <a:off x="586209" y="1475521"/>
            <a:ext cx="17115582" cy="8443594"/>
          </a:xfrm>
          <a:prstGeom prst="rect">
            <a:avLst/>
          </a:prstGeom>
          <a:noFill/>
          <a:ln>
            <a:noFill/>
          </a:ln>
        </p:spPr>
        <p:txBody>
          <a:bodyPr spcFirstLastPara="1" wrap="square" lIns="0" tIns="0" rIns="0" bIns="0" anchor="t" anchorCtr="0">
            <a:spAutoFit/>
          </a:bodyPr>
          <a:lstStyle/>
          <a:p>
            <a:pPr lvl="0">
              <a:lnSpc>
                <a:spcPct val="140012"/>
              </a:lnSpc>
            </a:pPr>
            <a:r>
              <a:rPr lang="nl-BE" sz="2973" b="1" dirty="0" err="1"/>
              <a:t>Mesures</a:t>
            </a:r>
            <a:r>
              <a:rPr lang="nl-BE" sz="2973" b="1" dirty="0"/>
              <a:t> </a:t>
            </a:r>
            <a:r>
              <a:rPr lang="nl-BE" sz="2973" b="1" dirty="0" err="1"/>
              <a:t>clés</a:t>
            </a:r>
            <a:endParaRPr sz="2973" b="1" dirty="0"/>
          </a:p>
          <a:p>
            <a:pPr lvl="0">
              <a:lnSpc>
                <a:spcPct val="140026"/>
              </a:lnSpc>
            </a:pPr>
            <a:r>
              <a:rPr lang="nl-BE" sz="2973" b="1" dirty="0" err="1"/>
              <a:t>Mesures</a:t>
            </a:r>
            <a:r>
              <a:rPr lang="nl-BE" sz="2973" b="1" dirty="0"/>
              <a:t> à court </a:t>
            </a:r>
            <a:r>
              <a:rPr lang="nl-BE" sz="2973" b="1" dirty="0" err="1"/>
              <a:t>terme</a:t>
            </a:r>
            <a:endParaRPr sz="2973" b="1" dirty="0"/>
          </a:p>
          <a:p>
            <a:pPr marL="643997" lvl="1" indent="-321997">
              <a:lnSpc>
                <a:spcPct val="140006"/>
              </a:lnSpc>
              <a:buSzPts val="2982"/>
              <a:buFont typeface="Arial"/>
              <a:buChar char="•"/>
            </a:pPr>
            <a:r>
              <a:rPr lang="fr-FR" sz="2982" dirty="0"/>
              <a:t>Restrictions temporaires sur l'utilisation de l'eau (par exemple, en période de sécheresse</a:t>
            </a:r>
            <a:endParaRPr sz="2982" dirty="0"/>
          </a:p>
          <a:p>
            <a:pPr marL="642008" lvl="1" indent="-321003">
              <a:lnSpc>
                <a:spcPct val="140026"/>
              </a:lnSpc>
              <a:buSzPts val="2973"/>
              <a:buFont typeface="Arial"/>
              <a:buChar char="•"/>
            </a:pPr>
            <a:r>
              <a:rPr lang="en-US" sz="2973" b="0" i="0" u="none" strike="noStrike" cap="none" dirty="0">
                <a:solidFill>
                  <a:srgbClr val="000000"/>
                </a:solidFill>
                <a:latin typeface="Arial"/>
                <a:ea typeface="Arial"/>
                <a:cs typeface="Arial"/>
                <a:sym typeface="Arial"/>
              </a:rPr>
              <a:t> </a:t>
            </a:r>
            <a:r>
              <a:rPr lang="fr-FR" sz="2973" dirty="0"/>
              <a:t>Mise en œuvre de la tarification en période de sécheresse et de la tarification reflétant les coûts</a:t>
            </a:r>
            <a:r>
              <a:rPr lang="en-US" sz="2973" b="0" i="0" u="none" strike="noStrike" cap="none" dirty="0">
                <a:solidFill>
                  <a:srgbClr val="000000"/>
                </a:solidFill>
                <a:latin typeface="Arial"/>
                <a:ea typeface="Arial"/>
                <a:cs typeface="Arial"/>
                <a:sym typeface="Arial"/>
              </a:rPr>
              <a:t>.</a:t>
            </a:r>
            <a:endParaRPr dirty="0"/>
          </a:p>
          <a:p>
            <a:pPr lvl="0">
              <a:lnSpc>
                <a:spcPct val="140026"/>
              </a:lnSpc>
            </a:pPr>
            <a:r>
              <a:rPr lang="nl-BE" sz="2973" b="1" dirty="0" err="1"/>
              <a:t>Mesures</a:t>
            </a:r>
            <a:r>
              <a:rPr lang="nl-BE" sz="2973" b="1" dirty="0"/>
              <a:t> à long </a:t>
            </a:r>
            <a:r>
              <a:rPr lang="nl-BE" sz="2973" b="1" dirty="0" err="1"/>
              <a:t>terme</a:t>
            </a:r>
            <a:endParaRPr sz="2973" b="1" dirty="0"/>
          </a:p>
          <a:p>
            <a:pPr marL="642008" lvl="1" indent="-321003">
              <a:lnSpc>
                <a:spcPct val="140026"/>
              </a:lnSpc>
              <a:buSzPts val="2973"/>
              <a:buFont typeface="Arial"/>
              <a:buChar char="•"/>
            </a:pPr>
            <a:r>
              <a:rPr lang="fr-FR" sz="2982" dirty="0"/>
              <a:t>Imposer des appareils économes en eau dans les nouveaux bâtiments</a:t>
            </a:r>
            <a:endParaRPr sz="2982" dirty="0"/>
          </a:p>
          <a:p>
            <a:pPr marL="642008" lvl="1" indent="-321003">
              <a:lnSpc>
                <a:spcPct val="140026"/>
              </a:lnSpc>
              <a:buSzPts val="2973"/>
              <a:buFont typeface="Arial"/>
              <a:buChar char="•"/>
            </a:pPr>
            <a:r>
              <a:rPr lang="fr-FR" sz="2982" dirty="0"/>
              <a:t>Identifier et réparer les fuites du système</a:t>
            </a:r>
            <a:endParaRPr sz="2982" dirty="0"/>
          </a:p>
          <a:p>
            <a:pPr marL="642008" lvl="1" indent="-321003">
              <a:lnSpc>
                <a:spcPct val="140026"/>
              </a:lnSpc>
              <a:buSzPts val="2973"/>
              <a:buFont typeface="Arial"/>
              <a:buChar char="•"/>
            </a:pPr>
            <a:r>
              <a:rPr lang="en-US" sz="2973" b="0" i="0" u="none" strike="noStrike" cap="none" dirty="0">
                <a:solidFill>
                  <a:srgbClr val="000000"/>
                </a:solidFill>
                <a:latin typeface="Arial"/>
                <a:ea typeface="Arial"/>
                <a:cs typeface="Arial"/>
                <a:sym typeface="Arial"/>
              </a:rPr>
              <a:t> </a:t>
            </a:r>
            <a:r>
              <a:rPr lang="fr-FR" sz="2982" dirty="0"/>
              <a:t>Utiliser les eaux grises ou les eaux usées traitées pour réduire la demande en eau douce</a:t>
            </a:r>
            <a:r>
              <a:rPr lang="fr-FR" dirty="0"/>
              <a:t>.</a:t>
            </a:r>
            <a:endParaRPr dirty="0"/>
          </a:p>
          <a:p>
            <a:pPr lvl="0">
              <a:lnSpc>
                <a:spcPct val="140026"/>
              </a:lnSpc>
            </a:pPr>
            <a:r>
              <a:rPr lang="nl-BE" sz="2973" b="1" dirty="0" err="1"/>
              <a:t>Planification</a:t>
            </a:r>
            <a:r>
              <a:rPr lang="nl-BE" sz="2973" b="1" dirty="0"/>
              <a:t> </a:t>
            </a:r>
            <a:r>
              <a:rPr lang="nl-BE" sz="2973" b="1" dirty="0" err="1"/>
              <a:t>stratégique</a:t>
            </a:r>
            <a:endParaRPr sz="2973" b="1" dirty="0"/>
          </a:p>
          <a:p>
            <a:pPr marL="642008" lvl="1" indent="-321003">
              <a:lnSpc>
                <a:spcPct val="140026"/>
              </a:lnSpc>
              <a:buSzPts val="2973"/>
              <a:buFont typeface="Arial"/>
              <a:buChar char="•"/>
            </a:pPr>
            <a:r>
              <a:rPr lang="fr-FR" sz="2982" dirty="0"/>
              <a:t>Comprendre les habitudes d'utilisation et le potentiel d'amélioration de l'efficacité</a:t>
            </a:r>
            <a:endParaRPr sz="2982" dirty="0"/>
          </a:p>
          <a:p>
            <a:pPr marL="642008" lvl="1" indent="-321003">
              <a:lnSpc>
                <a:spcPct val="140026"/>
              </a:lnSpc>
              <a:buSzPts val="2973"/>
              <a:buFont typeface="Arial"/>
              <a:buChar char="•"/>
            </a:pPr>
            <a:r>
              <a:rPr lang="fr-FR" sz="2982" dirty="0"/>
              <a:t>Évaluer le rapport coût-efficacité des mesures avant leur mise en œuvre</a:t>
            </a:r>
            <a:endParaRPr sz="2982" dirty="0"/>
          </a:p>
          <a:p>
            <a:pPr marL="0" marR="0" lvl="0" indent="0" algn="l" rtl="0">
              <a:lnSpc>
                <a:spcPct val="140026"/>
              </a:lnSpc>
              <a:spcBef>
                <a:spcPts val="0"/>
              </a:spcBef>
              <a:spcAft>
                <a:spcPts val="0"/>
              </a:spcAft>
              <a:buNone/>
            </a:pPr>
            <a:endParaRPr sz="2973" dirty="0">
              <a:solidFill>
                <a:srgbClr val="000000"/>
              </a:solidFill>
              <a:latin typeface="Arial"/>
              <a:ea typeface="Arial"/>
              <a:cs typeface="Arial"/>
              <a:sym typeface="Arial"/>
            </a:endParaRPr>
          </a:p>
          <a:p>
            <a:pPr marL="0" marR="0" lvl="0" indent="0" algn="l" rtl="0">
              <a:lnSpc>
                <a:spcPct val="162832"/>
              </a:lnSpc>
              <a:spcBef>
                <a:spcPts val="0"/>
              </a:spcBef>
              <a:spcAft>
                <a:spcPts val="0"/>
              </a:spcAft>
              <a:buNone/>
            </a:pPr>
            <a:endParaRPr sz="2973" dirty="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46"/>
        <p:cNvGrpSpPr/>
        <p:nvPr/>
      </p:nvGrpSpPr>
      <p:grpSpPr>
        <a:xfrm>
          <a:off x="0" y="0"/>
          <a:ext cx="0" cy="0"/>
          <a:chOff x="0" y="0"/>
          <a:chExt cx="0" cy="0"/>
        </a:xfrm>
      </p:grpSpPr>
      <p:grpSp>
        <p:nvGrpSpPr>
          <p:cNvPr id="247" name="Google Shape;247;p12"/>
          <p:cNvGrpSpPr/>
          <p:nvPr/>
        </p:nvGrpSpPr>
        <p:grpSpPr>
          <a:xfrm>
            <a:off x="-937197" y="2485014"/>
            <a:ext cx="8381632" cy="8041696"/>
            <a:chOff x="0" y="0"/>
            <a:chExt cx="2554519" cy="2450914"/>
          </a:xfrm>
        </p:grpSpPr>
        <p:sp>
          <p:nvSpPr>
            <p:cNvPr id="248" name="Google Shape;248;p12"/>
            <p:cNvSpPr/>
            <p:nvPr/>
          </p:nvSpPr>
          <p:spPr>
            <a:xfrm>
              <a:off x="0" y="0"/>
              <a:ext cx="2554519" cy="2450914"/>
            </a:xfrm>
            <a:custGeom>
              <a:avLst/>
              <a:gdLst/>
              <a:ahLst/>
              <a:cxnLst/>
              <a:rect l="l" t="t" r="r" b="b"/>
              <a:pathLst>
                <a:path w="2554519" h="2450914" extrusionOk="0">
                  <a:moveTo>
                    <a:pt x="1277259" y="0"/>
                  </a:moveTo>
                  <a:cubicBezTo>
                    <a:pt x="571848" y="0"/>
                    <a:pt x="0" y="548656"/>
                    <a:pt x="0" y="1225457"/>
                  </a:cubicBezTo>
                  <a:cubicBezTo>
                    <a:pt x="0" y="1902259"/>
                    <a:pt x="571848" y="2450914"/>
                    <a:pt x="1277259" y="2450914"/>
                  </a:cubicBezTo>
                  <a:cubicBezTo>
                    <a:pt x="1982670" y="2450914"/>
                    <a:pt x="2554519" y="1902259"/>
                    <a:pt x="2554519" y="1225457"/>
                  </a:cubicBezTo>
                  <a:cubicBezTo>
                    <a:pt x="2554519" y="548656"/>
                    <a:pt x="1982670" y="0"/>
                    <a:pt x="1277259" y="0"/>
                  </a:cubicBez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12"/>
            <p:cNvSpPr txBox="1"/>
            <p:nvPr/>
          </p:nvSpPr>
          <p:spPr>
            <a:xfrm>
              <a:off x="239486" y="191673"/>
              <a:ext cx="2075546" cy="202946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50" name="Google Shape;250;p12"/>
          <p:cNvSpPr/>
          <p:nvPr/>
        </p:nvSpPr>
        <p:spPr>
          <a:xfrm>
            <a:off x="-503349" y="2960664"/>
            <a:ext cx="7513938" cy="7090396"/>
          </a:xfrm>
          <a:custGeom>
            <a:avLst/>
            <a:gdLst/>
            <a:ahLst/>
            <a:cxnLst/>
            <a:rect l="l" t="t" r="r" b="b"/>
            <a:pathLst>
              <a:path w="1164106" h="1098488" extrusionOk="0">
                <a:moveTo>
                  <a:pt x="582053" y="0"/>
                </a:moveTo>
                <a:cubicBezTo>
                  <a:pt x="260594" y="0"/>
                  <a:pt x="0" y="245905"/>
                  <a:pt x="0" y="549244"/>
                </a:cubicBezTo>
                <a:cubicBezTo>
                  <a:pt x="0" y="852583"/>
                  <a:pt x="260594" y="1098488"/>
                  <a:pt x="582053" y="1098488"/>
                </a:cubicBezTo>
                <a:cubicBezTo>
                  <a:pt x="903512" y="1098488"/>
                  <a:pt x="1164106" y="852583"/>
                  <a:pt x="1164106" y="549244"/>
                </a:cubicBezTo>
                <a:cubicBezTo>
                  <a:pt x="1164106" y="245905"/>
                  <a:pt x="903512" y="0"/>
                  <a:pt x="582053" y="0"/>
                </a:cubicBezTo>
                <a:close/>
              </a:path>
            </a:pathLst>
          </a:custGeom>
          <a:blipFill rotWithShape="1">
            <a:blip r:embed="rId3">
              <a:alphaModFix/>
            </a:blip>
            <a:stretch>
              <a:fillRect l="-20813" r="-2081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1" name="Google Shape;251;p12"/>
          <p:cNvGrpSpPr/>
          <p:nvPr/>
        </p:nvGrpSpPr>
        <p:grpSpPr>
          <a:xfrm>
            <a:off x="-533634" y="-144661"/>
            <a:ext cx="18821634" cy="1768142"/>
            <a:chOff x="0" y="-38100"/>
            <a:chExt cx="4957138" cy="465683"/>
          </a:xfrm>
        </p:grpSpPr>
        <p:sp>
          <p:nvSpPr>
            <p:cNvPr id="252" name="Google Shape;252;p12"/>
            <p:cNvSpPr/>
            <p:nvPr/>
          </p:nvSpPr>
          <p:spPr>
            <a:xfrm>
              <a:off x="0" y="0"/>
              <a:ext cx="4957138" cy="427583"/>
            </a:xfrm>
            <a:custGeom>
              <a:avLst/>
              <a:gdLst/>
              <a:ahLst/>
              <a:cxnLst/>
              <a:rect l="l" t="t" r="r" b="b"/>
              <a:pathLst>
                <a:path w="4957138" h="427583" extrusionOk="0">
                  <a:moveTo>
                    <a:pt x="0" y="0"/>
                  </a:moveTo>
                  <a:lnTo>
                    <a:pt x="4957138" y="0"/>
                  </a:lnTo>
                  <a:lnTo>
                    <a:pt x="4957138" y="427583"/>
                  </a:lnTo>
                  <a:lnTo>
                    <a:pt x="0" y="42758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p12"/>
            <p:cNvSpPr txBox="1"/>
            <p:nvPr/>
          </p:nvSpPr>
          <p:spPr>
            <a:xfrm>
              <a:off x="0" y="-38100"/>
              <a:ext cx="4957138" cy="4656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54" name="Google Shape;254;p12"/>
          <p:cNvSpPr txBox="1"/>
          <p:nvPr/>
        </p:nvSpPr>
        <p:spPr>
          <a:xfrm>
            <a:off x="1028700" y="639509"/>
            <a:ext cx="10956171" cy="707758"/>
          </a:xfrm>
          <a:prstGeom prst="rect">
            <a:avLst/>
          </a:prstGeom>
          <a:noFill/>
          <a:ln>
            <a:noFill/>
          </a:ln>
        </p:spPr>
        <p:txBody>
          <a:bodyPr spcFirstLastPara="1" wrap="square" lIns="0" tIns="0" rIns="0" bIns="0" anchor="t" anchorCtr="0">
            <a:spAutoFit/>
          </a:bodyPr>
          <a:lstStyle/>
          <a:p>
            <a:pPr lvl="0">
              <a:lnSpc>
                <a:spcPct val="91998"/>
              </a:lnSpc>
            </a:pPr>
            <a:r>
              <a:rPr lang="fr-FR" sz="4999" b="1" dirty="0"/>
              <a:t>Stratégies du côté de l'offre</a:t>
            </a:r>
            <a:endParaRPr sz="4999" b="1" dirty="0"/>
          </a:p>
        </p:txBody>
      </p:sp>
      <p:sp>
        <p:nvSpPr>
          <p:cNvPr id="255" name="Google Shape;255;p12"/>
          <p:cNvSpPr txBox="1"/>
          <p:nvPr/>
        </p:nvSpPr>
        <p:spPr>
          <a:xfrm>
            <a:off x="7690540" y="1789075"/>
            <a:ext cx="10110189" cy="7986802"/>
          </a:xfrm>
          <a:prstGeom prst="rect">
            <a:avLst/>
          </a:prstGeom>
          <a:noFill/>
          <a:ln>
            <a:noFill/>
          </a:ln>
        </p:spPr>
        <p:txBody>
          <a:bodyPr spcFirstLastPara="1" wrap="square" lIns="0" tIns="0" rIns="0" bIns="0" anchor="t" anchorCtr="0">
            <a:spAutoFit/>
          </a:bodyPr>
          <a:lstStyle/>
          <a:p>
            <a:pPr lvl="0">
              <a:lnSpc>
                <a:spcPct val="150000"/>
              </a:lnSpc>
            </a:pPr>
            <a:r>
              <a:rPr lang="nl-BE" sz="2400" b="1" dirty="0"/>
              <a:t>Définition</a:t>
            </a:r>
            <a:endParaRPr sz="2400" b="1" dirty="0"/>
          </a:p>
          <a:p>
            <a:pPr lvl="0" algn="just">
              <a:lnSpc>
                <a:spcPct val="150000"/>
              </a:lnSpc>
            </a:pPr>
            <a:r>
              <a:rPr lang="fr-FR" sz="2400" dirty="0"/>
              <a:t>Les stratégies du côté de l'offre se concentrent sur l'augmentation de la disponibilité de l'eau en développant de nouvelles sources d'eau. Ces stratégies impliquent généralement l'expansion ou la création de nouvelles infrastructures pour répondre à la demande croissante.</a:t>
            </a:r>
            <a:endParaRPr sz="2400" dirty="0"/>
          </a:p>
          <a:p>
            <a:pPr marL="0" marR="0" lvl="0" indent="0" algn="l" rtl="0">
              <a:lnSpc>
                <a:spcPct val="150000"/>
              </a:lnSpc>
              <a:spcBef>
                <a:spcPts val="0"/>
              </a:spcBef>
              <a:spcAft>
                <a:spcPts val="0"/>
              </a:spcAft>
              <a:buNone/>
            </a:pPr>
            <a:r>
              <a:rPr lang="en-US" sz="2400" b="1" dirty="0" err="1">
                <a:solidFill>
                  <a:srgbClr val="000000"/>
                </a:solidFill>
                <a:latin typeface="Arial"/>
                <a:ea typeface="Arial"/>
                <a:cs typeface="Arial"/>
                <a:sym typeface="Arial"/>
              </a:rPr>
              <a:t>Exemples</a:t>
            </a:r>
            <a:endParaRPr lang="en-US" sz="2400" b="1" dirty="0">
              <a:solidFill>
                <a:srgbClr val="000000"/>
              </a:solidFill>
              <a:latin typeface="Arial"/>
              <a:ea typeface="Arial"/>
              <a:cs typeface="Arial"/>
              <a:sym typeface="Arial"/>
            </a:endParaRPr>
          </a:p>
          <a:p>
            <a:pPr lvl="0">
              <a:lnSpc>
                <a:spcPct val="150000"/>
              </a:lnSpc>
            </a:pPr>
            <a:r>
              <a:rPr lang="fr-FR" sz="2400" b="1" dirty="0"/>
              <a:t>Dessalement</a:t>
            </a:r>
            <a:r>
              <a:rPr lang="fr-FR" sz="2400" dirty="0"/>
              <a:t> : conversion de l'eau de mer en eau douce, en particulier dans les zones côtières confrontées à des pénuries d'eau.</a:t>
            </a:r>
          </a:p>
          <a:p>
            <a:pPr lvl="0">
              <a:lnSpc>
                <a:spcPct val="150000"/>
              </a:lnSpc>
            </a:pPr>
            <a:r>
              <a:rPr lang="fr-FR" sz="2400" b="1" dirty="0"/>
              <a:t>Extraction des eaux souterraines </a:t>
            </a:r>
            <a:r>
              <a:rPr lang="fr-FR" sz="2400" dirty="0"/>
              <a:t>: Pompage de l'eau à partir des aquifères souterrains pour répondre à la demande dans les régions dépourvues d'eau de surface</a:t>
            </a:r>
            <a:r>
              <a:rPr lang="fr-FR" sz="2900" dirty="0"/>
              <a:t>.</a:t>
            </a:r>
          </a:p>
          <a:p>
            <a:pPr lvl="0">
              <a:lnSpc>
                <a:spcPct val="150000"/>
              </a:lnSpc>
            </a:pPr>
            <a:r>
              <a:rPr lang="fr-FR" sz="2400" b="1" dirty="0"/>
              <a:t>Construction de barrages </a:t>
            </a:r>
            <a:r>
              <a:rPr lang="fr-FR" sz="2400" dirty="0"/>
              <a:t>: Construction de réservoirs pour stocker l'eau pendant les périodes d'excédent afin de l'utiliser pendant les sécheresses.</a:t>
            </a:r>
            <a:endParaRPr sz="2400" dirty="0"/>
          </a:p>
          <a:p>
            <a:pPr marL="0" marR="0" lvl="0" indent="0" algn="l" rtl="0">
              <a:lnSpc>
                <a:spcPct val="150000"/>
              </a:lnSpc>
              <a:spcBef>
                <a:spcPts val="0"/>
              </a:spcBef>
              <a:spcAft>
                <a:spcPts val="0"/>
              </a:spcAft>
              <a:buNone/>
            </a:pPr>
            <a:endParaRPr sz="2900" dirty="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59"/>
        <p:cNvGrpSpPr/>
        <p:nvPr/>
      </p:nvGrpSpPr>
      <p:grpSpPr>
        <a:xfrm>
          <a:off x="0" y="0"/>
          <a:ext cx="0" cy="0"/>
          <a:chOff x="0" y="0"/>
          <a:chExt cx="0" cy="0"/>
        </a:xfrm>
      </p:grpSpPr>
      <p:grpSp>
        <p:nvGrpSpPr>
          <p:cNvPr id="260" name="Google Shape;260;p13"/>
          <p:cNvGrpSpPr/>
          <p:nvPr/>
        </p:nvGrpSpPr>
        <p:grpSpPr>
          <a:xfrm>
            <a:off x="-533634" y="-144661"/>
            <a:ext cx="18821634" cy="1807028"/>
            <a:chOff x="0" y="-38100"/>
            <a:chExt cx="4957138" cy="475925"/>
          </a:xfrm>
        </p:grpSpPr>
        <p:sp>
          <p:nvSpPr>
            <p:cNvPr id="261" name="Google Shape;261;p13"/>
            <p:cNvSpPr/>
            <p:nvPr/>
          </p:nvSpPr>
          <p:spPr>
            <a:xfrm>
              <a:off x="0" y="0"/>
              <a:ext cx="4957138" cy="437825"/>
            </a:xfrm>
            <a:custGeom>
              <a:avLst/>
              <a:gdLst/>
              <a:ahLst/>
              <a:cxnLst/>
              <a:rect l="l" t="t" r="r" b="b"/>
              <a:pathLst>
                <a:path w="4957138" h="437825" extrusionOk="0">
                  <a:moveTo>
                    <a:pt x="0" y="0"/>
                  </a:moveTo>
                  <a:lnTo>
                    <a:pt x="4957138" y="0"/>
                  </a:lnTo>
                  <a:lnTo>
                    <a:pt x="4957138" y="437825"/>
                  </a:lnTo>
                  <a:lnTo>
                    <a:pt x="0" y="43782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13"/>
            <p:cNvSpPr txBox="1"/>
            <p:nvPr/>
          </p:nvSpPr>
          <p:spPr>
            <a:xfrm>
              <a:off x="0" y="-38100"/>
              <a:ext cx="4957138" cy="4759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63" name="Google Shape;263;p13"/>
          <p:cNvSpPr txBox="1"/>
          <p:nvPr/>
        </p:nvSpPr>
        <p:spPr>
          <a:xfrm>
            <a:off x="688054" y="516457"/>
            <a:ext cx="10956171" cy="707758"/>
          </a:xfrm>
          <a:prstGeom prst="rect">
            <a:avLst/>
          </a:prstGeom>
          <a:noFill/>
          <a:ln>
            <a:noFill/>
          </a:ln>
        </p:spPr>
        <p:txBody>
          <a:bodyPr spcFirstLastPara="1" wrap="square" lIns="0" tIns="0" rIns="0" bIns="0" anchor="t" anchorCtr="0">
            <a:spAutoFit/>
          </a:bodyPr>
          <a:lstStyle/>
          <a:p>
            <a:pPr lvl="0" algn="just">
              <a:lnSpc>
                <a:spcPct val="91998"/>
              </a:lnSpc>
            </a:pPr>
            <a:r>
              <a:rPr lang="fr-FR" sz="4999" b="1" dirty="0"/>
              <a:t>Stratégies du côté de l'offre</a:t>
            </a:r>
            <a:endParaRPr sz="4999" b="1" dirty="0"/>
          </a:p>
        </p:txBody>
      </p:sp>
      <p:sp>
        <p:nvSpPr>
          <p:cNvPr id="264" name="Google Shape;264;p13"/>
          <p:cNvSpPr txBox="1"/>
          <p:nvPr/>
        </p:nvSpPr>
        <p:spPr>
          <a:xfrm>
            <a:off x="688054" y="2197111"/>
            <a:ext cx="15631010" cy="8784136"/>
          </a:xfrm>
          <a:prstGeom prst="rect">
            <a:avLst/>
          </a:prstGeom>
          <a:noFill/>
          <a:ln>
            <a:noFill/>
          </a:ln>
        </p:spPr>
        <p:txBody>
          <a:bodyPr spcFirstLastPara="1" wrap="square" lIns="0" tIns="0" rIns="0" bIns="0" anchor="t" anchorCtr="0">
            <a:spAutoFit/>
          </a:bodyPr>
          <a:lstStyle/>
          <a:p>
            <a:pPr lvl="0">
              <a:lnSpc>
                <a:spcPct val="150033"/>
              </a:lnSpc>
            </a:pPr>
            <a:r>
              <a:rPr lang="nl-BE" sz="2700" b="1" dirty="0" err="1"/>
              <a:t>Avantages</a:t>
            </a:r>
            <a:endParaRPr sz="2700" b="1" dirty="0"/>
          </a:p>
          <a:p>
            <a:pPr marL="637940" lvl="1" indent="-318969">
              <a:lnSpc>
                <a:spcPct val="150033"/>
              </a:lnSpc>
              <a:buSzPts val="2954"/>
              <a:buFont typeface="Arial"/>
              <a:buChar char="•"/>
            </a:pPr>
            <a:r>
              <a:rPr lang="fr-FR" sz="2700" dirty="0"/>
              <a:t>Disponibilité accrue de l'eau : Fournit des sources d'eau supplémentaires pour répondre à la demande croissante</a:t>
            </a:r>
            <a:endParaRPr sz="2700" dirty="0"/>
          </a:p>
          <a:p>
            <a:pPr marL="637940" lvl="1" indent="-318969">
              <a:lnSpc>
                <a:spcPct val="150033"/>
              </a:lnSpc>
              <a:buSzPts val="2954"/>
              <a:buFont typeface="Arial"/>
              <a:buChar char="•"/>
            </a:pPr>
            <a:r>
              <a:rPr lang="fr-FR" sz="2700" dirty="0"/>
              <a:t>Fiabilité : Peut garantir une alimentation en eau plus régulière pendant les sécheresses ou les périodes de pluie irrégulières.</a:t>
            </a:r>
            <a:endParaRPr sz="2700" dirty="0"/>
          </a:p>
          <a:p>
            <a:pPr lvl="0">
              <a:lnSpc>
                <a:spcPct val="150033"/>
              </a:lnSpc>
            </a:pPr>
            <a:r>
              <a:rPr lang="nl-BE" sz="2700" b="1" dirty="0" err="1"/>
              <a:t>Défis</a:t>
            </a:r>
            <a:endParaRPr lang="nl-BE" sz="2700" b="1" dirty="0"/>
          </a:p>
          <a:p>
            <a:pPr marL="457200" lvl="0" indent="-457200">
              <a:lnSpc>
                <a:spcPct val="150033"/>
              </a:lnSpc>
              <a:buFont typeface="Arial" panose="020B0604020202020204" pitchFamily="34" charset="0"/>
              <a:buChar char="•"/>
            </a:pPr>
            <a:r>
              <a:rPr lang="fr-FR" sz="2700" dirty="0"/>
              <a:t>Coûts élevés : Coûteux à construire et à entretenir, comme les usines de dessalement ou les barrages.</a:t>
            </a:r>
          </a:p>
          <a:p>
            <a:pPr marL="457200" lvl="0" indent="-457200">
              <a:lnSpc>
                <a:spcPct val="150033"/>
              </a:lnSpc>
              <a:buFont typeface="Arial" panose="020B0604020202020204" pitchFamily="34" charset="0"/>
              <a:buChar char="•"/>
            </a:pPr>
            <a:r>
              <a:rPr lang="fr-FR" sz="2700" dirty="0"/>
              <a:t>Impact environnemental : Peut perturber les écosystèmes, modifier les nappes phréatiques et entraîner des conséquences environnementales négatives.</a:t>
            </a:r>
          </a:p>
          <a:p>
            <a:pPr marL="457200" lvl="0" indent="-457200">
              <a:lnSpc>
                <a:spcPct val="150033"/>
              </a:lnSpc>
              <a:buFont typeface="Arial" panose="020B0604020202020204" pitchFamily="34" charset="0"/>
              <a:buChar char="•"/>
            </a:pPr>
            <a:r>
              <a:rPr lang="fr-FR" sz="2700" dirty="0"/>
              <a:t>Durabilité : Certaines stratégies d'approvisionnement, comme l'extraction des eaux souterraines, peuvent entraîner l'épuisement des ressources à long terme si elles ne sont pas correctement gérées.</a:t>
            </a:r>
            <a:endParaRPr sz="2700" dirty="0"/>
          </a:p>
          <a:p>
            <a:pPr marL="0" marR="0" lvl="0" indent="0" algn="l" rtl="0">
              <a:lnSpc>
                <a:spcPct val="150033"/>
              </a:lnSpc>
              <a:spcBef>
                <a:spcPts val="0"/>
              </a:spcBef>
              <a:spcAft>
                <a:spcPts val="0"/>
              </a:spcAft>
              <a:buNone/>
            </a:pPr>
            <a:endParaRPr sz="2954" u="none" strike="noStrike" dirty="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68"/>
        <p:cNvGrpSpPr/>
        <p:nvPr/>
      </p:nvGrpSpPr>
      <p:grpSpPr>
        <a:xfrm>
          <a:off x="0" y="0"/>
          <a:ext cx="0" cy="0"/>
          <a:chOff x="0" y="0"/>
          <a:chExt cx="0" cy="0"/>
        </a:xfrm>
      </p:grpSpPr>
      <p:grpSp>
        <p:nvGrpSpPr>
          <p:cNvPr id="269" name="Google Shape;269;p14"/>
          <p:cNvGrpSpPr/>
          <p:nvPr/>
        </p:nvGrpSpPr>
        <p:grpSpPr>
          <a:xfrm>
            <a:off x="0" y="8081646"/>
            <a:ext cx="18288000" cy="2205354"/>
            <a:chOff x="0" y="-38100"/>
            <a:chExt cx="4816593" cy="580834"/>
          </a:xfrm>
        </p:grpSpPr>
        <p:sp>
          <p:nvSpPr>
            <p:cNvPr id="270" name="Google Shape;270;p14"/>
            <p:cNvSpPr/>
            <p:nvPr/>
          </p:nvSpPr>
          <p:spPr>
            <a:xfrm>
              <a:off x="0" y="0"/>
              <a:ext cx="4816592" cy="542734"/>
            </a:xfrm>
            <a:custGeom>
              <a:avLst/>
              <a:gdLst/>
              <a:ahLst/>
              <a:cxnLst/>
              <a:rect l="l" t="t" r="r" b="b"/>
              <a:pathLst>
                <a:path w="4816592" h="542734" extrusionOk="0">
                  <a:moveTo>
                    <a:pt x="0" y="0"/>
                  </a:moveTo>
                  <a:lnTo>
                    <a:pt x="4816592" y="0"/>
                  </a:lnTo>
                  <a:lnTo>
                    <a:pt x="4816592" y="542734"/>
                  </a:lnTo>
                  <a:lnTo>
                    <a:pt x="0" y="542734"/>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14"/>
            <p:cNvSpPr txBox="1"/>
            <p:nvPr/>
          </p:nvSpPr>
          <p:spPr>
            <a:xfrm>
              <a:off x="0" y="-38100"/>
              <a:ext cx="4816593" cy="58083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72" name="Google Shape;272;p14"/>
          <p:cNvSpPr txBox="1"/>
          <p:nvPr/>
        </p:nvSpPr>
        <p:spPr>
          <a:xfrm>
            <a:off x="586209" y="609600"/>
            <a:ext cx="15496174" cy="969496"/>
          </a:xfrm>
          <a:prstGeom prst="rect">
            <a:avLst/>
          </a:prstGeom>
          <a:noFill/>
          <a:ln>
            <a:noFill/>
          </a:ln>
        </p:spPr>
        <p:txBody>
          <a:bodyPr spcFirstLastPara="1" wrap="square" lIns="0" tIns="0" rIns="0" bIns="0" anchor="t" anchorCtr="0">
            <a:spAutoFit/>
          </a:bodyPr>
          <a:lstStyle/>
          <a:p>
            <a:pPr lvl="0">
              <a:lnSpc>
                <a:spcPct val="139977"/>
              </a:lnSpc>
            </a:pPr>
            <a:r>
              <a:rPr lang="fr-FR" sz="4500" b="1" dirty="0"/>
              <a:t>Gestion des bassins fluviaux (GBF)</a:t>
            </a:r>
            <a:endParaRPr sz="4500" b="1" dirty="0"/>
          </a:p>
        </p:txBody>
      </p:sp>
      <p:grpSp>
        <p:nvGrpSpPr>
          <p:cNvPr id="273" name="Google Shape;273;p14"/>
          <p:cNvGrpSpPr/>
          <p:nvPr/>
        </p:nvGrpSpPr>
        <p:grpSpPr>
          <a:xfrm>
            <a:off x="17602963" y="2521870"/>
            <a:ext cx="876228" cy="1543298"/>
            <a:chOff x="0" y="-38100"/>
            <a:chExt cx="230776" cy="406465"/>
          </a:xfrm>
        </p:grpSpPr>
        <p:sp>
          <p:nvSpPr>
            <p:cNvPr id="274" name="Google Shape;274;p14"/>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5" name="Google Shape;275;p14"/>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76" name="Google Shape;276;p14"/>
          <p:cNvSpPr txBox="1"/>
          <p:nvPr/>
        </p:nvSpPr>
        <p:spPr>
          <a:xfrm>
            <a:off x="586209" y="1869119"/>
            <a:ext cx="17454868" cy="7281993"/>
          </a:xfrm>
          <a:prstGeom prst="rect">
            <a:avLst/>
          </a:prstGeom>
          <a:noFill/>
          <a:ln>
            <a:noFill/>
          </a:ln>
        </p:spPr>
        <p:txBody>
          <a:bodyPr spcFirstLastPara="1" wrap="square" lIns="0" tIns="0" rIns="0" bIns="0" anchor="t" anchorCtr="0">
            <a:spAutoFit/>
          </a:bodyPr>
          <a:lstStyle/>
          <a:p>
            <a:pPr lvl="0">
              <a:lnSpc>
                <a:spcPct val="140000"/>
              </a:lnSpc>
            </a:pPr>
            <a:r>
              <a:rPr lang="fr-FR" sz="2800" dirty="0"/>
              <a:t>Définition :</a:t>
            </a:r>
          </a:p>
          <a:p>
            <a:pPr marL="647700" lvl="1" indent="-323850">
              <a:lnSpc>
                <a:spcPct val="140000"/>
              </a:lnSpc>
              <a:buSzPts val="3000"/>
              <a:buFont typeface="Arial"/>
              <a:buChar char="•"/>
            </a:pPr>
            <a:r>
              <a:rPr lang="fr-FR" sz="2800" dirty="0"/>
              <a:t>Gestion coordonnée de l'eau, des terres et des ressources dans un bassin versant afin de maximiser les bénéfices sociaux, économiques et environnementaux</a:t>
            </a:r>
            <a:r>
              <a:rPr lang="fr-FR" sz="2800" b="0" i="0" u="none" strike="noStrike" cap="none" dirty="0">
                <a:solidFill>
                  <a:srgbClr val="000000"/>
                </a:solidFill>
                <a:latin typeface="Arial"/>
                <a:ea typeface="Arial"/>
                <a:cs typeface="Arial"/>
                <a:sym typeface="Arial"/>
              </a:rPr>
              <a:t>.</a:t>
            </a:r>
            <a:endParaRPr lang="fr-FR" sz="2800" dirty="0"/>
          </a:p>
          <a:p>
            <a:pPr lvl="0">
              <a:lnSpc>
                <a:spcPct val="140000"/>
              </a:lnSpc>
            </a:pPr>
            <a:r>
              <a:rPr lang="fr-FR" sz="2800" dirty="0"/>
              <a:t>Principes clés </a:t>
            </a:r>
            <a:r>
              <a:rPr lang="fr-FR" sz="2800" dirty="0">
                <a:solidFill>
                  <a:srgbClr val="000000"/>
                </a:solidFill>
                <a:latin typeface="Arial"/>
                <a:ea typeface="Arial"/>
                <a:cs typeface="Arial"/>
                <a:sym typeface="Arial"/>
              </a:rPr>
              <a:t>:</a:t>
            </a:r>
            <a:endParaRPr lang="fr-FR" sz="2800" dirty="0"/>
          </a:p>
          <a:p>
            <a:pPr marL="647700" lvl="1" indent="-323850">
              <a:lnSpc>
                <a:spcPct val="140000"/>
              </a:lnSpc>
              <a:buSzPts val="3000"/>
              <a:buFont typeface="Arial"/>
              <a:buChar char="•"/>
            </a:pPr>
            <a:r>
              <a:rPr lang="fr-FR" sz="2800" dirty="0"/>
              <a:t>Approche holistique : Intégration entre les secteurs (par exemple, agriculture, urbanisme, conservation)</a:t>
            </a:r>
            <a:r>
              <a:rPr lang="fr-FR" sz="2800" b="0" i="0" u="none" strike="noStrike" cap="none" dirty="0">
                <a:solidFill>
                  <a:srgbClr val="000000"/>
                </a:solidFill>
                <a:latin typeface="Arial"/>
                <a:ea typeface="Arial"/>
                <a:cs typeface="Arial"/>
                <a:sym typeface="Arial"/>
              </a:rPr>
              <a:t>.</a:t>
            </a:r>
            <a:endParaRPr lang="fr-FR" sz="2800" dirty="0"/>
          </a:p>
          <a:p>
            <a:pPr marL="647700" lvl="1" indent="-323850">
              <a:lnSpc>
                <a:spcPct val="140000"/>
              </a:lnSpc>
              <a:buSzPts val="3000"/>
              <a:buFont typeface="Arial"/>
              <a:buChar char="•"/>
            </a:pPr>
            <a:r>
              <a:rPr lang="fr-FR" sz="2800" dirty="0"/>
              <a:t>Implication des parties prenantes : prise de décision transparente et inclusive.</a:t>
            </a:r>
            <a:r>
              <a:rPr lang="fr-FR" sz="2800" b="0" i="0" u="none" strike="noStrike" cap="none" dirty="0">
                <a:solidFill>
                  <a:srgbClr val="000000"/>
                </a:solidFill>
                <a:latin typeface="Arial"/>
                <a:ea typeface="Arial"/>
                <a:cs typeface="Arial"/>
                <a:sym typeface="Arial"/>
              </a:rPr>
              <a:t>.</a:t>
            </a:r>
            <a:endParaRPr lang="fr-FR" sz="2800" dirty="0"/>
          </a:p>
          <a:p>
            <a:pPr marL="647700" lvl="1" indent="-323850">
              <a:lnSpc>
                <a:spcPct val="140000"/>
              </a:lnSpc>
              <a:buSzPts val="3000"/>
              <a:buFont typeface="Arial"/>
              <a:buChar char="•"/>
            </a:pPr>
            <a:r>
              <a:rPr lang="fr-FR" sz="2800" dirty="0"/>
              <a:t>Durabilité : concilier le développement avec la santé des écosystèmes</a:t>
            </a:r>
          </a:p>
          <a:p>
            <a:pPr lvl="0">
              <a:lnSpc>
                <a:spcPct val="140000"/>
              </a:lnSpc>
            </a:pPr>
            <a:r>
              <a:rPr lang="fr-FR" sz="2800" dirty="0"/>
              <a:t>Objectifs </a:t>
            </a:r>
            <a:r>
              <a:rPr lang="fr-FR" sz="2800" dirty="0">
                <a:solidFill>
                  <a:srgbClr val="000000"/>
                </a:solidFill>
                <a:latin typeface="Arial"/>
                <a:ea typeface="Arial"/>
                <a:cs typeface="Arial"/>
                <a:sym typeface="Arial"/>
              </a:rPr>
              <a:t>:</a:t>
            </a:r>
            <a:endParaRPr lang="fr-FR" sz="2800" dirty="0"/>
          </a:p>
          <a:p>
            <a:pPr marL="647700" lvl="1" indent="-323850">
              <a:lnSpc>
                <a:spcPct val="140000"/>
              </a:lnSpc>
              <a:buSzPts val="3000"/>
              <a:buFont typeface="Arial"/>
              <a:buChar char="•"/>
            </a:pPr>
            <a:r>
              <a:rPr lang="fr-FR" sz="2800" dirty="0"/>
              <a:t>Vision à long terme pour une utilisation durable.</a:t>
            </a:r>
          </a:p>
          <a:p>
            <a:pPr marL="647700" lvl="1" indent="-323850">
              <a:lnSpc>
                <a:spcPct val="140000"/>
              </a:lnSpc>
              <a:buSzPts val="3000"/>
              <a:buFont typeface="Arial"/>
              <a:buChar char="•"/>
            </a:pPr>
            <a:r>
              <a:rPr lang="fr-FR" sz="2800" dirty="0"/>
              <a:t>Planification stratégique aux niveaux des bassins et des sous-bassins</a:t>
            </a:r>
            <a:r>
              <a:rPr lang="fr-FR" sz="2800" b="0" i="0" u="none" strike="noStrike" cap="none" dirty="0">
                <a:solidFill>
                  <a:srgbClr val="000000"/>
                </a:solidFill>
                <a:latin typeface="Arial"/>
                <a:ea typeface="Arial"/>
                <a:cs typeface="Arial"/>
                <a:sym typeface="Arial"/>
              </a:rPr>
              <a:t>.</a:t>
            </a:r>
            <a:endParaRPr lang="fr-FR" sz="2800" dirty="0"/>
          </a:p>
          <a:p>
            <a:pPr marL="0" marR="0" lvl="0" indent="0" algn="l" rtl="0">
              <a:lnSpc>
                <a:spcPct val="140000"/>
              </a:lnSpc>
              <a:spcBef>
                <a:spcPts val="0"/>
              </a:spcBef>
              <a:spcAft>
                <a:spcPts val="0"/>
              </a:spcAft>
              <a:buNone/>
            </a:pPr>
            <a:endParaRPr lang="fr-FR" sz="2800" dirty="0">
              <a:solidFill>
                <a:srgbClr val="000000"/>
              </a:solidFill>
              <a:latin typeface="Arial"/>
              <a:ea typeface="Arial"/>
              <a:cs typeface="Arial"/>
              <a:sym typeface="Arial"/>
            </a:endParaRPr>
          </a:p>
          <a:p>
            <a:pPr marL="0" marR="0" lvl="0" indent="0" algn="l" rtl="0">
              <a:lnSpc>
                <a:spcPct val="140000"/>
              </a:lnSpc>
              <a:spcBef>
                <a:spcPts val="0"/>
              </a:spcBef>
              <a:spcAft>
                <a:spcPts val="0"/>
              </a:spcAft>
              <a:buNone/>
            </a:pPr>
            <a:endParaRPr sz="3000" dirty="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D7344"/>
        </a:solidFill>
        <a:effectLst/>
      </p:bgPr>
    </p:bg>
    <p:spTree>
      <p:nvGrpSpPr>
        <p:cNvPr id="1" name="Shape 280"/>
        <p:cNvGrpSpPr/>
        <p:nvPr/>
      </p:nvGrpSpPr>
      <p:grpSpPr>
        <a:xfrm>
          <a:off x="0" y="0"/>
          <a:ext cx="0" cy="0"/>
          <a:chOff x="0" y="0"/>
          <a:chExt cx="0" cy="0"/>
        </a:xfrm>
      </p:grpSpPr>
      <p:grpSp>
        <p:nvGrpSpPr>
          <p:cNvPr id="281" name="Google Shape;281;p15"/>
          <p:cNvGrpSpPr/>
          <p:nvPr/>
        </p:nvGrpSpPr>
        <p:grpSpPr>
          <a:xfrm>
            <a:off x="17259300" y="-144661"/>
            <a:ext cx="1028700" cy="10431661"/>
            <a:chOff x="0" y="-38100"/>
            <a:chExt cx="270933" cy="2747433"/>
          </a:xfrm>
        </p:grpSpPr>
        <p:sp>
          <p:nvSpPr>
            <p:cNvPr id="282" name="Google Shape;282;p15"/>
            <p:cNvSpPr/>
            <p:nvPr/>
          </p:nvSpPr>
          <p:spPr>
            <a:xfrm>
              <a:off x="0" y="0"/>
              <a:ext cx="270933" cy="2709333"/>
            </a:xfrm>
            <a:custGeom>
              <a:avLst/>
              <a:gdLst/>
              <a:ahLst/>
              <a:cxnLst/>
              <a:rect l="l" t="t" r="r" b="b"/>
              <a:pathLst>
                <a:path w="270933" h="2709333" extrusionOk="0">
                  <a:moveTo>
                    <a:pt x="0" y="0"/>
                  </a:moveTo>
                  <a:lnTo>
                    <a:pt x="270933" y="0"/>
                  </a:lnTo>
                  <a:lnTo>
                    <a:pt x="270933" y="2709333"/>
                  </a:lnTo>
                  <a:lnTo>
                    <a:pt x="0" y="2709333"/>
                  </a:lnTo>
                  <a:close/>
                </a:path>
              </a:pathLst>
            </a:custGeom>
            <a:solidFill>
              <a:srgbClr val="85BE7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15"/>
            <p:cNvSpPr txBox="1"/>
            <p:nvPr/>
          </p:nvSpPr>
          <p:spPr>
            <a:xfrm>
              <a:off x="0" y="-38100"/>
              <a:ext cx="270933"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84" name="Google Shape;284;p15"/>
          <p:cNvGrpSpPr/>
          <p:nvPr/>
        </p:nvGrpSpPr>
        <p:grpSpPr>
          <a:xfrm>
            <a:off x="0" y="-144661"/>
            <a:ext cx="16080691" cy="10431661"/>
            <a:chOff x="0" y="-38100"/>
            <a:chExt cx="4235244" cy="2747433"/>
          </a:xfrm>
        </p:grpSpPr>
        <p:sp>
          <p:nvSpPr>
            <p:cNvPr id="285" name="Google Shape;285;p15"/>
            <p:cNvSpPr/>
            <p:nvPr/>
          </p:nvSpPr>
          <p:spPr>
            <a:xfrm>
              <a:off x="0" y="0"/>
              <a:ext cx="4235244" cy="2709333"/>
            </a:xfrm>
            <a:custGeom>
              <a:avLst/>
              <a:gdLst/>
              <a:ahLst/>
              <a:cxnLst/>
              <a:rect l="l" t="t" r="r" b="b"/>
              <a:pathLst>
                <a:path w="4235244" h="2709333" extrusionOk="0">
                  <a:moveTo>
                    <a:pt x="0" y="0"/>
                  </a:moveTo>
                  <a:lnTo>
                    <a:pt x="4235244" y="0"/>
                  </a:lnTo>
                  <a:lnTo>
                    <a:pt x="4235244" y="2709333"/>
                  </a:lnTo>
                  <a:lnTo>
                    <a:pt x="0" y="270933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p15"/>
            <p:cNvSpPr txBox="1"/>
            <p:nvPr/>
          </p:nvSpPr>
          <p:spPr>
            <a:xfrm>
              <a:off x="0" y="-38100"/>
              <a:ext cx="4235244"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87" name="Google Shape;287;p15"/>
          <p:cNvSpPr txBox="1"/>
          <p:nvPr/>
        </p:nvSpPr>
        <p:spPr>
          <a:xfrm>
            <a:off x="800741" y="1504253"/>
            <a:ext cx="13328213" cy="707758"/>
          </a:xfrm>
          <a:prstGeom prst="rect">
            <a:avLst/>
          </a:prstGeom>
          <a:noFill/>
          <a:ln>
            <a:noFill/>
          </a:ln>
        </p:spPr>
        <p:txBody>
          <a:bodyPr spcFirstLastPara="1" wrap="square" lIns="0" tIns="0" rIns="0" bIns="0" anchor="t" anchorCtr="0">
            <a:spAutoFit/>
          </a:bodyPr>
          <a:lstStyle/>
          <a:p>
            <a:pPr lvl="0" algn="just">
              <a:lnSpc>
                <a:spcPct val="91998"/>
              </a:lnSpc>
            </a:pPr>
            <a:r>
              <a:rPr lang="fr-FR" sz="4999" b="1" dirty="0"/>
              <a:t>Processus de gestion des bassins fluviaux</a:t>
            </a:r>
            <a:endParaRPr sz="4999" b="1" dirty="0"/>
          </a:p>
        </p:txBody>
      </p:sp>
      <p:sp>
        <p:nvSpPr>
          <p:cNvPr id="288" name="Google Shape;288;p15"/>
          <p:cNvSpPr txBox="1"/>
          <p:nvPr/>
        </p:nvSpPr>
        <p:spPr>
          <a:xfrm>
            <a:off x="800742" y="2301809"/>
            <a:ext cx="15279950" cy="8162234"/>
          </a:xfrm>
          <a:prstGeom prst="rect">
            <a:avLst/>
          </a:prstGeom>
          <a:noFill/>
          <a:ln>
            <a:noFill/>
          </a:ln>
        </p:spPr>
        <p:txBody>
          <a:bodyPr spcFirstLastPara="1" wrap="square" lIns="0" tIns="0" rIns="0" bIns="0" anchor="t" anchorCtr="0">
            <a:spAutoFit/>
          </a:bodyPr>
          <a:lstStyle/>
          <a:p>
            <a:pPr lvl="1">
              <a:lnSpc>
                <a:spcPct val="150000"/>
              </a:lnSpc>
            </a:pPr>
            <a:r>
              <a:rPr lang="fr-FR" sz="2960" b="1" dirty="0"/>
              <a:t>Évaluer et profiler </a:t>
            </a:r>
            <a:r>
              <a:rPr lang="fr-FR" sz="2960" dirty="0"/>
              <a:t>: comprendre le bassin et identifier les parties prenantes.</a:t>
            </a:r>
          </a:p>
          <a:p>
            <a:pPr lvl="1">
              <a:lnSpc>
                <a:spcPct val="150000"/>
              </a:lnSpc>
            </a:pPr>
            <a:r>
              <a:rPr lang="fr-FR" sz="2960" b="1" dirty="0"/>
              <a:t>Impliquer les parties prenantes </a:t>
            </a:r>
            <a:r>
              <a:rPr lang="fr-FR" sz="2960" dirty="0"/>
              <a:t>: développer une vision commune et identifier les priorités.</a:t>
            </a:r>
          </a:p>
          <a:p>
            <a:pPr lvl="1">
              <a:lnSpc>
                <a:spcPct val="150000"/>
              </a:lnSpc>
            </a:pPr>
            <a:r>
              <a:rPr lang="fr-FR" sz="2960" b="1" dirty="0" err="1"/>
              <a:t>Stratégiser</a:t>
            </a:r>
            <a:r>
              <a:rPr lang="fr-FR" sz="2960" b="1" dirty="0"/>
              <a:t> </a:t>
            </a:r>
            <a:r>
              <a:rPr lang="fr-FR" sz="2960" dirty="0"/>
              <a:t>: créer des plans à court, moyen et long terme.</a:t>
            </a:r>
          </a:p>
          <a:p>
            <a:pPr lvl="1">
              <a:lnSpc>
                <a:spcPct val="150000"/>
              </a:lnSpc>
            </a:pPr>
            <a:r>
              <a:rPr lang="fr-FR" sz="2960" b="1" dirty="0"/>
              <a:t>Mettre en œuvre </a:t>
            </a:r>
            <a:r>
              <a:rPr lang="fr-FR" sz="2960" dirty="0"/>
              <a:t>: aligner les plans sur les politiques nationales et locales.</a:t>
            </a:r>
          </a:p>
          <a:p>
            <a:pPr lvl="1">
              <a:lnSpc>
                <a:spcPct val="150000"/>
              </a:lnSpc>
            </a:pPr>
            <a:r>
              <a:rPr lang="fr-FR" sz="2960" b="1" dirty="0"/>
              <a:t>Surveiller et adapter </a:t>
            </a:r>
            <a:r>
              <a:rPr lang="fr-FR" sz="2960" dirty="0"/>
              <a:t>: évaluer les progrès et affiner les stratégies.</a:t>
            </a:r>
          </a:p>
          <a:p>
            <a:pPr marL="0" marR="0" lvl="1" indent="0" algn="l" rtl="0">
              <a:lnSpc>
                <a:spcPct val="150000"/>
              </a:lnSpc>
              <a:spcBef>
                <a:spcPts val="0"/>
              </a:spcBef>
              <a:spcAft>
                <a:spcPts val="0"/>
              </a:spcAft>
              <a:buNone/>
            </a:pPr>
            <a:endParaRPr dirty="0"/>
          </a:p>
          <a:p>
            <a:pPr marL="0" marR="0" lvl="1" indent="0" algn="l" rtl="0">
              <a:lnSpc>
                <a:spcPct val="150000"/>
              </a:lnSpc>
              <a:spcBef>
                <a:spcPts val="0"/>
              </a:spcBef>
              <a:spcAft>
                <a:spcPts val="0"/>
              </a:spcAft>
              <a:buNone/>
            </a:pPr>
            <a:endParaRPr dirty="0"/>
          </a:p>
          <a:p>
            <a:pPr lvl="1">
              <a:lnSpc>
                <a:spcPct val="150000"/>
              </a:lnSpc>
            </a:pPr>
            <a:r>
              <a:rPr lang="fr-FR" sz="2960" b="1" dirty="0"/>
              <a:t>Facteurs de réussite :</a:t>
            </a:r>
          </a:p>
          <a:p>
            <a:pPr lvl="1">
              <a:lnSpc>
                <a:spcPct val="150000"/>
              </a:lnSpc>
            </a:pPr>
            <a:r>
              <a:rPr lang="fr-FR" sz="2960" dirty="0"/>
              <a:t>Un engagement solide de tous les secteurs</a:t>
            </a:r>
            <a:r>
              <a:rPr lang="fr-FR" dirty="0"/>
              <a:t>.</a:t>
            </a:r>
          </a:p>
          <a:p>
            <a:pPr lvl="1">
              <a:lnSpc>
                <a:spcPct val="150000"/>
              </a:lnSpc>
            </a:pPr>
            <a:r>
              <a:rPr lang="fr-FR" sz="2960" dirty="0"/>
              <a:t>Des ressources adéquates et des mécanismes de partage des connaissances</a:t>
            </a:r>
            <a:r>
              <a:rPr lang="fr-FR" dirty="0"/>
              <a:t>.</a:t>
            </a:r>
          </a:p>
          <a:p>
            <a:pPr lvl="1">
              <a:lnSpc>
                <a:spcPct val="150000"/>
              </a:lnSpc>
            </a:pPr>
            <a:r>
              <a:rPr lang="fr-FR" sz="2960" dirty="0"/>
              <a:t>Des cadres institutionnels efficaces pour coordonner les efforts.</a:t>
            </a:r>
            <a:endParaRPr sz="2960" dirty="0"/>
          </a:p>
          <a:p>
            <a:pPr marL="0" marR="0" lvl="1" indent="0" algn="l" rtl="0">
              <a:lnSpc>
                <a:spcPct val="150000"/>
              </a:lnSpc>
              <a:spcBef>
                <a:spcPts val="0"/>
              </a:spcBef>
              <a:spcAft>
                <a:spcPts val="0"/>
              </a:spcAft>
              <a:buNone/>
            </a:pPr>
            <a:endParaRPr sz="2960" b="0" i="0" u="none" strike="noStrike" cap="none" dirty="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92"/>
        <p:cNvGrpSpPr/>
        <p:nvPr/>
      </p:nvGrpSpPr>
      <p:grpSpPr>
        <a:xfrm>
          <a:off x="0" y="0"/>
          <a:ext cx="0" cy="0"/>
          <a:chOff x="0" y="0"/>
          <a:chExt cx="0" cy="0"/>
        </a:xfrm>
      </p:grpSpPr>
      <p:grpSp>
        <p:nvGrpSpPr>
          <p:cNvPr id="293" name="Google Shape;293;p16"/>
          <p:cNvGrpSpPr/>
          <p:nvPr/>
        </p:nvGrpSpPr>
        <p:grpSpPr>
          <a:xfrm>
            <a:off x="0" y="7694315"/>
            <a:ext cx="10926496" cy="737745"/>
            <a:chOff x="0" y="-38100"/>
            <a:chExt cx="2877760" cy="194303"/>
          </a:xfrm>
        </p:grpSpPr>
        <p:sp>
          <p:nvSpPr>
            <p:cNvPr id="294" name="Google Shape;294;p16"/>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16"/>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96" name="Google Shape;296;p16"/>
          <p:cNvGrpSpPr/>
          <p:nvPr/>
        </p:nvGrpSpPr>
        <p:grpSpPr>
          <a:xfrm>
            <a:off x="537505" y="367831"/>
            <a:ext cx="8849594" cy="1787042"/>
            <a:chOff x="0" y="-38100"/>
            <a:chExt cx="2201205" cy="444500"/>
          </a:xfrm>
        </p:grpSpPr>
        <p:sp>
          <p:nvSpPr>
            <p:cNvPr id="297" name="Google Shape;297;p16"/>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8" name="Google Shape;298;p16"/>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99" name="Google Shape;299;p16"/>
          <p:cNvSpPr txBox="1"/>
          <p:nvPr/>
        </p:nvSpPr>
        <p:spPr>
          <a:xfrm>
            <a:off x="1028700" y="1073462"/>
            <a:ext cx="7293219" cy="778546"/>
          </a:xfrm>
          <a:prstGeom prst="rect">
            <a:avLst/>
          </a:prstGeom>
          <a:noFill/>
          <a:ln>
            <a:noFill/>
          </a:ln>
        </p:spPr>
        <p:txBody>
          <a:bodyPr spcFirstLastPara="1" wrap="square" lIns="0" tIns="0" rIns="0" bIns="0" anchor="t" anchorCtr="0">
            <a:spAutoFit/>
          </a:bodyPr>
          <a:lstStyle/>
          <a:p>
            <a:pPr lvl="0">
              <a:lnSpc>
                <a:spcPct val="91998"/>
              </a:lnSpc>
            </a:pPr>
            <a:r>
              <a:rPr lang="nl-BE" sz="5499" b="1" dirty="0" err="1"/>
              <a:t>Tarifs</a:t>
            </a:r>
            <a:r>
              <a:rPr lang="nl-BE" sz="5499" b="1" dirty="0"/>
              <a:t> de </a:t>
            </a:r>
            <a:r>
              <a:rPr lang="nl-BE" sz="5499" b="1" dirty="0" err="1"/>
              <a:t>l'eau</a:t>
            </a:r>
            <a:endParaRPr dirty="0"/>
          </a:p>
        </p:txBody>
      </p:sp>
      <p:sp>
        <p:nvSpPr>
          <p:cNvPr id="300" name="Google Shape;300;p16"/>
          <p:cNvSpPr txBox="1"/>
          <p:nvPr/>
        </p:nvSpPr>
        <p:spPr>
          <a:xfrm>
            <a:off x="537505" y="2701999"/>
            <a:ext cx="16549913" cy="7324441"/>
          </a:xfrm>
          <a:prstGeom prst="rect">
            <a:avLst/>
          </a:prstGeom>
          <a:noFill/>
          <a:ln>
            <a:noFill/>
          </a:ln>
        </p:spPr>
        <p:txBody>
          <a:bodyPr spcFirstLastPara="1" wrap="square" lIns="0" tIns="0" rIns="0" bIns="0" anchor="t" anchorCtr="0">
            <a:spAutoFit/>
          </a:bodyPr>
          <a:lstStyle/>
          <a:p>
            <a:pPr lvl="0">
              <a:lnSpc>
                <a:spcPct val="150015"/>
              </a:lnSpc>
            </a:pPr>
            <a:r>
              <a:rPr lang="nl-BE" sz="3173" b="1" dirty="0"/>
              <a:t>Définition</a:t>
            </a:r>
            <a:r>
              <a:rPr lang="nl-BE" dirty="0"/>
              <a:t> </a:t>
            </a:r>
            <a:r>
              <a:rPr lang="en-US" sz="3173" b="1" dirty="0">
                <a:solidFill>
                  <a:srgbClr val="000000"/>
                </a:solidFill>
                <a:latin typeface="Arial"/>
                <a:ea typeface="Arial"/>
                <a:cs typeface="Arial"/>
                <a:sym typeface="Arial"/>
              </a:rPr>
              <a:t>:</a:t>
            </a:r>
            <a:endParaRPr dirty="0"/>
          </a:p>
          <a:p>
            <a:pPr marL="685203" lvl="1" indent="-342601">
              <a:lnSpc>
                <a:spcPct val="150015"/>
              </a:lnSpc>
              <a:buSzPts val="3173"/>
              <a:buFont typeface="Arial"/>
              <a:buChar char="•"/>
            </a:pPr>
            <a:r>
              <a:rPr lang="fr-FR" sz="3173" dirty="0"/>
              <a:t>Un tarif est une redevance facturée pour les services d'eau, couvrant l'approvisionnement, le traitement et la distribution</a:t>
            </a:r>
            <a:r>
              <a:rPr lang="fr-FR" dirty="0"/>
              <a:t>.</a:t>
            </a:r>
            <a:r>
              <a:rPr lang="en-US" sz="3173" b="0" i="0" u="none" strike="noStrike" cap="none" dirty="0">
                <a:solidFill>
                  <a:srgbClr val="000000"/>
                </a:solidFill>
                <a:latin typeface="Arial"/>
                <a:ea typeface="Arial"/>
                <a:cs typeface="Arial"/>
                <a:sym typeface="Arial"/>
              </a:rPr>
              <a:t>.</a:t>
            </a:r>
            <a:endParaRPr dirty="0"/>
          </a:p>
          <a:p>
            <a:pPr marL="0" marR="0" lvl="0" indent="0" algn="l" rtl="0">
              <a:lnSpc>
                <a:spcPct val="150015"/>
              </a:lnSpc>
              <a:spcBef>
                <a:spcPts val="0"/>
              </a:spcBef>
              <a:spcAft>
                <a:spcPts val="0"/>
              </a:spcAft>
              <a:buNone/>
            </a:pPr>
            <a:endParaRPr sz="3173" u="none" strike="noStrike" dirty="0">
              <a:solidFill>
                <a:srgbClr val="000000"/>
              </a:solidFill>
              <a:latin typeface="Arial"/>
              <a:ea typeface="Arial"/>
              <a:cs typeface="Arial"/>
              <a:sym typeface="Arial"/>
            </a:endParaRPr>
          </a:p>
          <a:p>
            <a:pPr lvl="0">
              <a:lnSpc>
                <a:spcPct val="150015"/>
              </a:lnSpc>
            </a:pPr>
            <a:r>
              <a:rPr lang="nl-BE" sz="3173" b="1" dirty="0" err="1"/>
              <a:t>Objectifs</a:t>
            </a:r>
            <a:r>
              <a:rPr lang="nl-BE" sz="3173" b="1" dirty="0"/>
              <a:t> </a:t>
            </a:r>
            <a:r>
              <a:rPr lang="nl-BE" sz="3173" b="1" dirty="0" err="1"/>
              <a:t>clés</a:t>
            </a:r>
            <a:r>
              <a:rPr lang="nl-BE" sz="3173" b="1" dirty="0"/>
              <a:t> </a:t>
            </a:r>
            <a:r>
              <a:rPr lang="en-US" sz="3173" b="1" u="none" strike="noStrike" dirty="0">
                <a:solidFill>
                  <a:srgbClr val="000000"/>
                </a:solidFill>
                <a:latin typeface="Arial"/>
                <a:ea typeface="Arial"/>
                <a:cs typeface="Arial"/>
                <a:sym typeface="Arial"/>
              </a:rPr>
              <a:t>:</a:t>
            </a:r>
            <a:endParaRPr dirty="0"/>
          </a:p>
          <a:p>
            <a:pPr marL="685203" lvl="1" indent="-342601">
              <a:lnSpc>
                <a:spcPct val="150015"/>
              </a:lnSpc>
              <a:buSzPts val="3173"/>
              <a:buFont typeface="Arial"/>
              <a:buChar char="•"/>
            </a:pPr>
            <a:r>
              <a:rPr lang="fr-FR" dirty="0"/>
              <a:t> </a:t>
            </a:r>
            <a:r>
              <a:rPr lang="fr-FR" sz="3173" dirty="0"/>
              <a:t>Couvrir les coûts opérationnels, de maintenance et d'investissement</a:t>
            </a:r>
            <a:r>
              <a:rPr lang="fr-FR" dirty="0"/>
              <a:t>.</a:t>
            </a:r>
            <a:endParaRPr dirty="0"/>
          </a:p>
          <a:p>
            <a:pPr marL="685203" lvl="1" indent="-342601">
              <a:lnSpc>
                <a:spcPct val="150015"/>
              </a:lnSpc>
              <a:buSzPts val="3173"/>
              <a:buFont typeface="Arial"/>
              <a:buChar char="•"/>
            </a:pPr>
            <a:r>
              <a:rPr lang="fr-FR" sz="3173" dirty="0"/>
              <a:t>Promouvoir la conservation de l'eau grâce à une tarification basée sur l'utilisation.</a:t>
            </a:r>
            <a:endParaRPr sz="3173" dirty="0"/>
          </a:p>
          <a:p>
            <a:pPr marL="685203" lvl="1" indent="-342601">
              <a:lnSpc>
                <a:spcPct val="150015"/>
              </a:lnSpc>
              <a:buSzPts val="3173"/>
              <a:buFont typeface="Arial"/>
              <a:buChar char="•"/>
            </a:pPr>
            <a:r>
              <a:rPr lang="fr-FR" sz="3173" dirty="0"/>
              <a:t>Garantir l'accessibilité pour les ménages à faible revenu</a:t>
            </a:r>
            <a:endParaRPr sz="3173" dirty="0"/>
          </a:p>
          <a:p>
            <a:pPr marL="685203" lvl="1" indent="-342601">
              <a:lnSpc>
                <a:spcPct val="150015"/>
              </a:lnSpc>
              <a:buSzPts val="3173"/>
              <a:buFont typeface="Arial"/>
              <a:buChar char="•"/>
            </a:pPr>
            <a:r>
              <a:rPr lang="fr-FR" sz="3173" dirty="0"/>
              <a:t>Encourager l'utilisation et le traitement durables de l'eau</a:t>
            </a:r>
            <a:endParaRPr sz="3173" dirty="0"/>
          </a:p>
          <a:p>
            <a:pPr marL="0" marR="0" lvl="0" indent="0" algn="l" rtl="0">
              <a:lnSpc>
                <a:spcPct val="150015"/>
              </a:lnSpc>
              <a:spcBef>
                <a:spcPts val="0"/>
              </a:spcBef>
              <a:spcAft>
                <a:spcPts val="0"/>
              </a:spcAft>
              <a:buNone/>
            </a:pPr>
            <a:endParaRPr sz="3173" u="none" strike="noStrike" dirty="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04"/>
        <p:cNvGrpSpPr/>
        <p:nvPr/>
      </p:nvGrpSpPr>
      <p:grpSpPr>
        <a:xfrm>
          <a:off x="0" y="0"/>
          <a:ext cx="0" cy="0"/>
          <a:chOff x="0" y="0"/>
          <a:chExt cx="0" cy="0"/>
        </a:xfrm>
      </p:grpSpPr>
      <p:grpSp>
        <p:nvGrpSpPr>
          <p:cNvPr id="305" name="Google Shape;305;p17"/>
          <p:cNvGrpSpPr/>
          <p:nvPr/>
        </p:nvGrpSpPr>
        <p:grpSpPr>
          <a:xfrm>
            <a:off x="0" y="7694315"/>
            <a:ext cx="10926496" cy="737745"/>
            <a:chOff x="0" y="-38100"/>
            <a:chExt cx="2877760" cy="194303"/>
          </a:xfrm>
        </p:grpSpPr>
        <p:sp>
          <p:nvSpPr>
            <p:cNvPr id="306" name="Google Shape;306;p17"/>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17"/>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08" name="Google Shape;308;p17"/>
          <p:cNvGrpSpPr/>
          <p:nvPr/>
        </p:nvGrpSpPr>
        <p:grpSpPr>
          <a:xfrm>
            <a:off x="1028700" y="405296"/>
            <a:ext cx="8849594" cy="1787042"/>
            <a:chOff x="0" y="-38100"/>
            <a:chExt cx="2201205" cy="444500"/>
          </a:xfrm>
        </p:grpSpPr>
        <p:sp>
          <p:nvSpPr>
            <p:cNvPr id="309" name="Google Shape;309;p17"/>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7"/>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11" name="Google Shape;311;p17"/>
          <p:cNvSpPr txBox="1"/>
          <p:nvPr/>
        </p:nvSpPr>
        <p:spPr>
          <a:xfrm>
            <a:off x="1291651" y="1152525"/>
            <a:ext cx="8586643" cy="707886"/>
          </a:xfrm>
          <a:prstGeom prst="rect">
            <a:avLst/>
          </a:prstGeom>
          <a:noFill/>
          <a:ln>
            <a:noFill/>
          </a:ln>
        </p:spPr>
        <p:txBody>
          <a:bodyPr spcFirstLastPara="1" wrap="square" lIns="0" tIns="0" rIns="0" bIns="0" anchor="t" anchorCtr="0">
            <a:spAutoFit/>
          </a:bodyPr>
          <a:lstStyle/>
          <a:p>
            <a:pPr lvl="0">
              <a:lnSpc>
                <a:spcPct val="92000"/>
              </a:lnSpc>
            </a:pPr>
            <a:r>
              <a:rPr lang="en-US" sz="5000" b="1" dirty="0">
                <a:solidFill>
                  <a:srgbClr val="000000"/>
                </a:solidFill>
                <a:latin typeface="Arial"/>
                <a:ea typeface="Arial"/>
                <a:cs typeface="Arial"/>
                <a:sym typeface="Arial"/>
              </a:rPr>
              <a:t>Impacts </a:t>
            </a:r>
            <a:r>
              <a:rPr lang="fr-FR" sz="5000" b="1" dirty="0"/>
              <a:t>des tarifs de l'eau</a:t>
            </a:r>
            <a:endParaRPr sz="5000" b="1" dirty="0"/>
          </a:p>
        </p:txBody>
      </p:sp>
      <p:sp>
        <p:nvSpPr>
          <p:cNvPr id="312" name="Google Shape;312;p17"/>
          <p:cNvSpPr txBox="1"/>
          <p:nvPr/>
        </p:nvSpPr>
        <p:spPr>
          <a:xfrm>
            <a:off x="1028700" y="2642623"/>
            <a:ext cx="15112341" cy="7177158"/>
          </a:xfrm>
          <a:prstGeom prst="rect">
            <a:avLst/>
          </a:prstGeom>
          <a:noFill/>
          <a:ln>
            <a:noFill/>
          </a:ln>
        </p:spPr>
        <p:txBody>
          <a:bodyPr spcFirstLastPara="1" wrap="square" lIns="0" tIns="0" rIns="0" bIns="0" anchor="t" anchorCtr="0">
            <a:spAutoFit/>
          </a:bodyPr>
          <a:lstStyle/>
          <a:p>
            <a:pPr lvl="0">
              <a:lnSpc>
                <a:spcPct val="150016"/>
              </a:lnSpc>
            </a:pPr>
            <a:r>
              <a:rPr lang="fr-FR" sz="3099" b="1" dirty="0"/>
              <a:t>Sur les ménages </a:t>
            </a:r>
            <a:r>
              <a:rPr lang="en-US" sz="3099" b="1" u="none" strike="noStrike" dirty="0">
                <a:solidFill>
                  <a:srgbClr val="000000"/>
                </a:solidFill>
                <a:latin typeface="Arial"/>
                <a:ea typeface="Arial"/>
                <a:cs typeface="Arial"/>
                <a:sym typeface="Arial"/>
              </a:rPr>
              <a:t>:</a:t>
            </a:r>
            <a:endParaRPr dirty="0"/>
          </a:p>
          <a:p>
            <a:pPr marL="669192" lvl="1" indent="-334596">
              <a:lnSpc>
                <a:spcPct val="150016"/>
              </a:lnSpc>
              <a:buSzPts val="3099"/>
              <a:buFont typeface="Arial"/>
              <a:buChar char="•"/>
            </a:pPr>
            <a:r>
              <a:rPr lang="fr-FR" sz="3200" dirty="0"/>
              <a:t>Affecte l'accessibilité financière et incite à la conservation</a:t>
            </a:r>
            <a:r>
              <a:rPr lang="en-US" sz="3099" b="0" i="0" u="none" strike="noStrike" cap="none" dirty="0">
                <a:solidFill>
                  <a:srgbClr val="000000"/>
                </a:solidFill>
                <a:latin typeface="Arial"/>
                <a:ea typeface="Arial"/>
                <a:cs typeface="Arial"/>
                <a:sym typeface="Arial"/>
              </a:rPr>
              <a:t>.</a:t>
            </a:r>
            <a:endParaRPr dirty="0"/>
          </a:p>
          <a:p>
            <a:pPr marL="669192" marR="0" lvl="1" indent="-334596" algn="l" rtl="0">
              <a:lnSpc>
                <a:spcPct val="150016"/>
              </a:lnSpc>
              <a:spcBef>
                <a:spcPts val="0"/>
              </a:spcBef>
              <a:spcAft>
                <a:spcPts val="0"/>
              </a:spcAft>
              <a:buClr>
                <a:srgbClr val="000000"/>
              </a:buClr>
              <a:buSzPts val="3099"/>
              <a:buFont typeface="Arial"/>
              <a:buChar char="•"/>
            </a:pPr>
            <a:r>
              <a:rPr lang="fr-FR" sz="3099" dirty="0"/>
              <a:t>Les tarifs sociaux améliorent l'équité pour les groupes à faible revenu.</a:t>
            </a:r>
            <a:endParaRPr sz="3099" dirty="0"/>
          </a:p>
          <a:p>
            <a:pPr lvl="0">
              <a:lnSpc>
                <a:spcPct val="150016"/>
              </a:lnSpc>
            </a:pPr>
            <a:r>
              <a:rPr lang="nl-BE" dirty="0"/>
              <a:t> </a:t>
            </a:r>
            <a:r>
              <a:rPr lang="nl-BE" sz="3099" b="1" dirty="0" err="1"/>
              <a:t>Sur</a:t>
            </a:r>
            <a:r>
              <a:rPr lang="nl-BE" sz="3099" b="1" dirty="0"/>
              <a:t> les </a:t>
            </a:r>
            <a:r>
              <a:rPr lang="nl-BE" sz="3099" b="1" dirty="0" err="1"/>
              <a:t>entreprises</a:t>
            </a:r>
            <a:r>
              <a:rPr lang="nl-BE" sz="3099" b="1" dirty="0"/>
              <a:t> </a:t>
            </a:r>
            <a:r>
              <a:rPr lang="en-US" sz="3099" b="1" u="none" strike="noStrike" dirty="0">
                <a:solidFill>
                  <a:srgbClr val="000000"/>
                </a:solidFill>
                <a:latin typeface="Arial"/>
                <a:ea typeface="Arial"/>
                <a:cs typeface="Arial"/>
                <a:sym typeface="Arial"/>
              </a:rPr>
              <a:t>:</a:t>
            </a:r>
            <a:endParaRPr dirty="0"/>
          </a:p>
          <a:p>
            <a:pPr marL="669192" lvl="1" indent="-334596">
              <a:lnSpc>
                <a:spcPct val="150016"/>
              </a:lnSpc>
              <a:buSzPts val="3099"/>
              <a:buFont typeface="Arial"/>
              <a:buChar char="•"/>
            </a:pPr>
            <a:r>
              <a:rPr lang="fr-FR" sz="3099" dirty="0"/>
              <a:t>Encourage l'adoption de pratiques efficaces</a:t>
            </a:r>
            <a:r>
              <a:rPr lang="fr-FR" dirty="0"/>
              <a:t>.</a:t>
            </a:r>
            <a:endParaRPr dirty="0"/>
          </a:p>
          <a:p>
            <a:pPr marL="669192" lvl="1" indent="-334596">
              <a:lnSpc>
                <a:spcPct val="150016"/>
              </a:lnSpc>
              <a:buSzPts val="3099"/>
              <a:buFont typeface="Arial"/>
              <a:buChar char="•"/>
            </a:pPr>
            <a:r>
              <a:rPr lang="fr-FR" sz="3099" dirty="0"/>
              <a:t>Affecte les coûts de production et la compétitivité</a:t>
            </a:r>
            <a:r>
              <a:rPr lang="fr-FR" dirty="0"/>
              <a:t>.</a:t>
            </a:r>
            <a:endParaRPr sz="3099" u="none" strike="noStrike" dirty="0">
              <a:solidFill>
                <a:srgbClr val="000000"/>
              </a:solidFill>
              <a:latin typeface="Arial"/>
              <a:ea typeface="Arial"/>
              <a:cs typeface="Arial"/>
              <a:sym typeface="Arial"/>
            </a:endParaRPr>
          </a:p>
          <a:p>
            <a:pPr lvl="0">
              <a:lnSpc>
                <a:spcPct val="150016"/>
              </a:lnSpc>
            </a:pPr>
            <a:r>
              <a:rPr lang="nl-BE" sz="3099" b="1" dirty="0" err="1"/>
              <a:t>Sur</a:t>
            </a:r>
            <a:r>
              <a:rPr lang="nl-BE" sz="3099" b="1" dirty="0"/>
              <a:t> </a:t>
            </a:r>
            <a:r>
              <a:rPr lang="nl-BE" sz="3099" b="1" dirty="0" err="1"/>
              <a:t>l'environnement</a:t>
            </a:r>
            <a:r>
              <a:rPr lang="nl-BE" sz="3099" b="1" dirty="0"/>
              <a:t> </a:t>
            </a:r>
            <a:r>
              <a:rPr lang="en-US" sz="3099" b="1" u="none" strike="noStrike" dirty="0">
                <a:solidFill>
                  <a:srgbClr val="000000"/>
                </a:solidFill>
                <a:latin typeface="Arial"/>
                <a:ea typeface="Arial"/>
                <a:cs typeface="Arial"/>
                <a:sym typeface="Arial"/>
              </a:rPr>
              <a:t>:</a:t>
            </a:r>
            <a:endParaRPr dirty="0"/>
          </a:p>
          <a:p>
            <a:pPr marL="669192" lvl="1" indent="-334596">
              <a:lnSpc>
                <a:spcPct val="150016"/>
              </a:lnSpc>
              <a:buSzPts val="3099"/>
              <a:buFont typeface="Arial"/>
              <a:buChar char="•"/>
            </a:pPr>
            <a:r>
              <a:rPr lang="fr-FR" sz="3099" dirty="0"/>
              <a:t>Des tarifs élevés découragent le gaspillage, favorisant la durabilité</a:t>
            </a:r>
            <a:r>
              <a:rPr lang="en-US" sz="3099" b="0" i="0" u="none" strike="noStrike" cap="none" dirty="0">
                <a:solidFill>
                  <a:srgbClr val="000000"/>
                </a:solidFill>
                <a:latin typeface="Arial"/>
                <a:ea typeface="Arial"/>
                <a:cs typeface="Arial"/>
                <a:sym typeface="Arial"/>
              </a:rPr>
              <a:t>.</a:t>
            </a:r>
            <a:endParaRPr dirty="0"/>
          </a:p>
          <a:p>
            <a:pPr marL="669192" lvl="1" indent="-334596">
              <a:lnSpc>
                <a:spcPct val="150016"/>
              </a:lnSpc>
              <a:buSzPts val="3099"/>
              <a:buFont typeface="Arial"/>
              <a:buChar char="•"/>
            </a:pPr>
            <a:r>
              <a:rPr lang="fr-FR" sz="3099" dirty="0"/>
              <a:t>Soutient l'investissement dans les technologies d'économie d'eau</a:t>
            </a:r>
            <a:endParaRPr sz="3099" dirty="0"/>
          </a:p>
          <a:p>
            <a:pPr marL="0" marR="0" lvl="0" indent="0" algn="l" rtl="0">
              <a:lnSpc>
                <a:spcPct val="150016"/>
              </a:lnSpc>
              <a:spcBef>
                <a:spcPts val="0"/>
              </a:spcBef>
              <a:spcAft>
                <a:spcPts val="0"/>
              </a:spcAft>
              <a:buNone/>
            </a:pPr>
            <a:endParaRPr sz="3099" u="none" strike="noStrike" dirty="0">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16"/>
        <p:cNvGrpSpPr/>
        <p:nvPr/>
      </p:nvGrpSpPr>
      <p:grpSpPr>
        <a:xfrm>
          <a:off x="0" y="0"/>
          <a:ext cx="0" cy="0"/>
          <a:chOff x="0" y="0"/>
          <a:chExt cx="0" cy="0"/>
        </a:xfrm>
      </p:grpSpPr>
      <p:grpSp>
        <p:nvGrpSpPr>
          <p:cNvPr id="317" name="Google Shape;317;p18"/>
          <p:cNvGrpSpPr/>
          <p:nvPr/>
        </p:nvGrpSpPr>
        <p:grpSpPr>
          <a:xfrm>
            <a:off x="-937197" y="2485014"/>
            <a:ext cx="8381632" cy="8041696"/>
            <a:chOff x="0" y="0"/>
            <a:chExt cx="2554519" cy="2450914"/>
          </a:xfrm>
        </p:grpSpPr>
        <p:sp>
          <p:nvSpPr>
            <p:cNvPr id="318" name="Google Shape;318;p18"/>
            <p:cNvSpPr/>
            <p:nvPr/>
          </p:nvSpPr>
          <p:spPr>
            <a:xfrm>
              <a:off x="0" y="0"/>
              <a:ext cx="2554519" cy="2450914"/>
            </a:xfrm>
            <a:custGeom>
              <a:avLst/>
              <a:gdLst/>
              <a:ahLst/>
              <a:cxnLst/>
              <a:rect l="l" t="t" r="r" b="b"/>
              <a:pathLst>
                <a:path w="2554519" h="2450914" extrusionOk="0">
                  <a:moveTo>
                    <a:pt x="1277259" y="0"/>
                  </a:moveTo>
                  <a:cubicBezTo>
                    <a:pt x="571848" y="0"/>
                    <a:pt x="0" y="548656"/>
                    <a:pt x="0" y="1225457"/>
                  </a:cubicBezTo>
                  <a:cubicBezTo>
                    <a:pt x="0" y="1902259"/>
                    <a:pt x="571848" y="2450914"/>
                    <a:pt x="1277259" y="2450914"/>
                  </a:cubicBezTo>
                  <a:cubicBezTo>
                    <a:pt x="1982670" y="2450914"/>
                    <a:pt x="2554519" y="1902259"/>
                    <a:pt x="2554519" y="1225457"/>
                  </a:cubicBezTo>
                  <a:cubicBezTo>
                    <a:pt x="2554519" y="548656"/>
                    <a:pt x="1982670" y="0"/>
                    <a:pt x="1277259" y="0"/>
                  </a:cubicBez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8"/>
            <p:cNvSpPr txBox="1"/>
            <p:nvPr/>
          </p:nvSpPr>
          <p:spPr>
            <a:xfrm>
              <a:off x="239486" y="191673"/>
              <a:ext cx="2075546" cy="202946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20" name="Google Shape;320;p18"/>
          <p:cNvSpPr/>
          <p:nvPr/>
        </p:nvSpPr>
        <p:spPr>
          <a:xfrm>
            <a:off x="-503349" y="2960664"/>
            <a:ext cx="7513938" cy="7090396"/>
          </a:xfrm>
          <a:custGeom>
            <a:avLst/>
            <a:gdLst/>
            <a:ahLst/>
            <a:cxnLst/>
            <a:rect l="l" t="t" r="r" b="b"/>
            <a:pathLst>
              <a:path w="1164106" h="1098488" extrusionOk="0">
                <a:moveTo>
                  <a:pt x="582053" y="0"/>
                </a:moveTo>
                <a:cubicBezTo>
                  <a:pt x="260594" y="0"/>
                  <a:pt x="0" y="245905"/>
                  <a:pt x="0" y="549244"/>
                </a:cubicBezTo>
                <a:cubicBezTo>
                  <a:pt x="0" y="852583"/>
                  <a:pt x="260594" y="1098488"/>
                  <a:pt x="582053" y="1098488"/>
                </a:cubicBezTo>
                <a:cubicBezTo>
                  <a:pt x="903512" y="1098488"/>
                  <a:pt x="1164106" y="852583"/>
                  <a:pt x="1164106" y="549244"/>
                </a:cubicBezTo>
                <a:cubicBezTo>
                  <a:pt x="1164106" y="245905"/>
                  <a:pt x="903512" y="0"/>
                  <a:pt x="582053" y="0"/>
                </a:cubicBezTo>
                <a:close/>
              </a:path>
            </a:pathLst>
          </a:custGeom>
          <a:blipFill rotWithShape="1">
            <a:blip r:embed="rId3">
              <a:alphaModFix/>
            </a:blip>
            <a:stretch>
              <a:fillRect l="-25874" r="-2587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21" name="Google Shape;321;p18"/>
          <p:cNvGrpSpPr/>
          <p:nvPr/>
        </p:nvGrpSpPr>
        <p:grpSpPr>
          <a:xfrm>
            <a:off x="-533634" y="-144661"/>
            <a:ext cx="18821634" cy="1900441"/>
            <a:chOff x="0" y="-38100"/>
            <a:chExt cx="4957138" cy="500528"/>
          </a:xfrm>
        </p:grpSpPr>
        <p:sp>
          <p:nvSpPr>
            <p:cNvPr id="322" name="Google Shape;322;p18"/>
            <p:cNvSpPr/>
            <p:nvPr/>
          </p:nvSpPr>
          <p:spPr>
            <a:xfrm>
              <a:off x="0" y="0"/>
              <a:ext cx="4957138" cy="462428"/>
            </a:xfrm>
            <a:custGeom>
              <a:avLst/>
              <a:gdLst/>
              <a:ahLst/>
              <a:cxnLst/>
              <a:rect l="l" t="t" r="r" b="b"/>
              <a:pathLst>
                <a:path w="4957138" h="462428" extrusionOk="0">
                  <a:moveTo>
                    <a:pt x="0" y="0"/>
                  </a:moveTo>
                  <a:lnTo>
                    <a:pt x="4957138" y="0"/>
                  </a:lnTo>
                  <a:lnTo>
                    <a:pt x="4957138" y="462428"/>
                  </a:lnTo>
                  <a:lnTo>
                    <a:pt x="0" y="462428"/>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18"/>
            <p:cNvSpPr txBox="1"/>
            <p:nvPr/>
          </p:nvSpPr>
          <p:spPr>
            <a:xfrm>
              <a:off x="0" y="-38100"/>
              <a:ext cx="4957138" cy="50052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24" name="Google Shape;324;p18"/>
          <p:cNvSpPr txBox="1"/>
          <p:nvPr/>
        </p:nvSpPr>
        <p:spPr>
          <a:xfrm>
            <a:off x="370037" y="622624"/>
            <a:ext cx="12003860" cy="743152"/>
          </a:xfrm>
          <a:prstGeom prst="rect">
            <a:avLst/>
          </a:prstGeom>
          <a:noFill/>
          <a:ln>
            <a:noFill/>
          </a:ln>
        </p:spPr>
        <p:txBody>
          <a:bodyPr spcFirstLastPara="1" wrap="square" lIns="0" tIns="0" rIns="0" bIns="0" anchor="t" anchorCtr="0">
            <a:spAutoFit/>
          </a:bodyPr>
          <a:lstStyle/>
          <a:p>
            <a:pPr lvl="0">
              <a:lnSpc>
                <a:spcPct val="91998"/>
              </a:lnSpc>
            </a:pPr>
            <a:r>
              <a:rPr lang="fr-FR" sz="5249" b="1" dirty="0"/>
              <a:t>Pratiques durables en matière d'eau</a:t>
            </a:r>
            <a:endParaRPr sz="5249" b="1" dirty="0"/>
          </a:p>
        </p:txBody>
      </p:sp>
      <p:sp>
        <p:nvSpPr>
          <p:cNvPr id="325" name="Google Shape;325;p18"/>
          <p:cNvSpPr txBox="1"/>
          <p:nvPr/>
        </p:nvSpPr>
        <p:spPr>
          <a:xfrm>
            <a:off x="7609230" y="2049354"/>
            <a:ext cx="10184389" cy="8813182"/>
          </a:xfrm>
          <a:prstGeom prst="rect">
            <a:avLst/>
          </a:prstGeom>
          <a:noFill/>
          <a:ln>
            <a:noFill/>
          </a:ln>
        </p:spPr>
        <p:txBody>
          <a:bodyPr spcFirstLastPara="1" wrap="square" lIns="0" tIns="0" rIns="0" bIns="0" anchor="t" anchorCtr="0">
            <a:spAutoFit/>
          </a:bodyPr>
          <a:lstStyle/>
          <a:p>
            <a:pPr lvl="0">
              <a:lnSpc>
                <a:spcPct val="150000"/>
              </a:lnSpc>
            </a:pPr>
            <a:r>
              <a:rPr lang="fr-FR" sz="2700" b="1" dirty="0"/>
              <a:t>Définition</a:t>
            </a:r>
          </a:p>
          <a:p>
            <a:pPr lvl="0" algn="just">
              <a:lnSpc>
                <a:spcPct val="150000"/>
              </a:lnSpc>
            </a:pPr>
            <a:r>
              <a:rPr lang="fr-FR" sz="2600" dirty="0"/>
              <a:t>Les pratiques de gestion durable de l'eau sont des méthodes qui garantissent la disponibilité et la qualité des ressources en eau à long terme tout en minimisant les impacts environnementaux. Elles équilibrent les besoins humains avec la santé écologique</a:t>
            </a:r>
            <a:r>
              <a:rPr lang="fr-FR" sz="3200" dirty="0"/>
              <a:t>.</a:t>
            </a:r>
            <a:endParaRPr sz="3200" dirty="0"/>
          </a:p>
          <a:p>
            <a:pPr lvl="0">
              <a:lnSpc>
                <a:spcPct val="150000"/>
              </a:lnSpc>
            </a:pPr>
            <a:r>
              <a:rPr lang="nl-BE" sz="2700" b="1" dirty="0"/>
              <a:t>Principes </a:t>
            </a:r>
            <a:r>
              <a:rPr lang="nl-BE" sz="2700" b="1" dirty="0" err="1"/>
              <a:t>clés</a:t>
            </a:r>
            <a:endParaRPr sz="2700" b="1" dirty="0"/>
          </a:p>
          <a:p>
            <a:pPr marL="582930" lvl="1" indent="-291465">
              <a:lnSpc>
                <a:spcPct val="150000"/>
              </a:lnSpc>
              <a:buSzPts val="2700"/>
              <a:buFont typeface="Arial"/>
              <a:buChar char="•"/>
            </a:pPr>
            <a:r>
              <a:rPr lang="fr-FR" sz="2600" dirty="0"/>
              <a:t>Maximisez l'utilisation de l'eau tout en réduisant le gaspillage.</a:t>
            </a:r>
            <a:endParaRPr sz="2600" dirty="0"/>
          </a:p>
          <a:p>
            <a:pPr marL="582930" lvl="1" indent="-291465">
              <a:lnSpc>
                <a:spcPct val="150000"/>
              </a:lnSpc>
              <a:buSzPts val="2700"/>
              <a:buFont typeface="Arial"/>
              <a:buChar char="•"/>
            </a:pPr>
            <a:r>
              <a:rPr lang="fr-FR" sz="2600" dirty="0"/>
              <a:t>Protéger les ressources en eau et les écosystèmes existants</a:t>
            </a:r>
            <a:endParaRPr sz="2600" dirty="0"/>
          </a:p>
          <a:p>
            <a:pPr marL="582930" lvl="1" indent="-291465">
              <a:lnSpc>
                <a:spcPct val="150000"/>
              </a:lnSpc>
              <a:buSzPts val="2700"/>
              <a:buFont typeface="Arial"/>
              <a:buChar char="•"/>
            </a:pPr>
            <a:r>
              <a:rPr lang="fr-FR" sz="2600" dirty="0"/>
              <a:t>Assurer un accès équitable à l'eau pour tous les utilisateurs</a:t>
            </a:r>
            <a:endParaRPr sz="2600" dirty="0"/>
          </a:p>
          <a:p>
            <a:pPr marL="582930" lvl="1" indent="-291465">
              <a:lnSpc>
                <a:spcPct val="150000"/>
              </a:lnSpc>
              <a:buSzPts val="2700"/>
              <a:buFont typeface="Arial"/>
              <a:buChar char="•"/>
            </a:pPr>
            <a:r>
              <a:rPr lang="fr-FR" sz="2600" dirty="0"/>
              <a:t>Coordonner à travers les secteurs pour répondre aux demandes concurrentes</a:t>
            </a:r>
            <a:r>
              <a:rPr lang="en-US" sz="2600" dirty="0"/>
              <a:t>.</a:t>
            </a:r>
            <a:endParaRPr sz="2600" dirty="0"/>
          </a:p>
          <a:p>
            <a:pPr marL="582930" lvl="1" indent="-291465">
              <a:lnSpc>
                <a:spcPct val="150000"/>
              </a:lnSpc>
              <a:buSzPts val="2700"/>
              <a:buFont typeface="Arial"/>
              <a:buChar char="•"/>
            </a:pPr>
            <a:r>
              <a:rPr lang="fr-FR" sz="2600" dirty="0"/>
              <a:t>Développez des stratégies flexibles pour répondre aux conditions changeantes.</a:t>
            </a:r>
            <a:r>
              <a:rPr lang="en-US" sz="2600" dirty="0"/>
              <a:t>.</a:t>
            </a:r>
            <a:endParaRPr sz="2600" dirty="0"/>
          </a:p>
          <a:p>
            <a:pPr marL="0" marR="0" lvl="1" indent="0" algn="l" rtl="0">
              <a:lnSpc>
                <a:spcPct val="159851"/>
              </a:lnSpc>
              <a:spcBef>
                <a:spcPts val="0"/>
              </a:spcBef>
              <a:spcAft>
                <a:spcPts val="0"/>
              </a:spcAft>
              <a:buNone/>
            </a:pPr>
            <a:endParaRPr sz="2700" b="0" i="0" u="none" strike="noStrike" cap="none" dirty="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29"/>
        <p:cNvGrpSpPr/>
        <p:nvPr/>
      </p:nvGrpSpPr>
      <p:grpSpPr>
        <a:xfrm>
          <a:off x="0" y="0"/>
          <a:ext cx="0" cy="0"/>
          <a:chOff x="0" y="0"/>
          <a:chExt cx="0" cy="0"/>
        </a:xfrm>
      </p:grpSpPr>
      <p:grpSp>
        <p:nvGrpSpPr>
          <p:cNvPr id="330" name="Google Shape;330;p19"/>
          <p:cNvGrpSpPr/>
          <p:nvPr/>
        </p:nvGrpSpPr>
        <p:grpSpPr>
          <a:xfrm>
            <a:off x="0" y="7694315"/>
            <a:ext cx="10926496" cy="737745"/>
            <a:chOff x="0" y="-38100"/>
            <a:chExt cx="2877760" cy="194303"/>
          </a:xfrm>
        </p:grpSpPr>
        <p:sp>
          <p:nvSpPr>
            <p:cNvPr id="331" name="Google Shape;331;p19"/>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19"/>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33" name="Google Shape;333;p19"/>
          <p:cNvGrpSpPr/>
          <p:nvPr/>
        </p:nvGrpSpPr>
        <p:grpSpPr>
          <a:xfrm>
            <a:off x="537505" y="345258"/>
            <a:ext cx="8849594" cy="1787042"/>
            <a:chOff x="0" y="-38100"/>
            <a:chExt cx="2201205" cy="444500"/>
          </a:xfrm>
        </p:grpSpPr>
        <p:sp>
          <p:nvSpPr>
            <p:cNvPr id="334" name="Google Shape;334;p19"/>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5" name="Google Shape;335;p19"/>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36" name="Google Shape;336;p19"/>
          <p:cNvSpPr txBox="1"/>
          <p:nvPr/>
        </p:nvSpPr>
        <p:spPr>
          <a:xfrm>
            <a:off x="571141" y="1090341"/>
            <a:ext cx="10903108" cy="537968"/>
          </a:xfrm>
          <a:prstGeom prst="rect">
            <a:avLst/>
          </a:prstGeom>
          <a:noFill/>
          <a:ln>
            <a:noFill/>
          </a:ln>
        </p:spPr>
        <p:txBody>
          <a:bodyPr spcFirstLastPara="1" wrap="square" lIns="0" tIns="0" rIns="0" bIns="0" anchor="t" anchorCtr="0">
            <a:spAutoFit/>
          </a:bodyPr>
          <a:lstStyle/>
          <a:p>
            <a:pPr lvl="0">
              <a:lnSpc>
                <a:spcPct val="92000"/>
              </a:lnSpc>
            </a:pPr>
            <a:r>
              <a:rPr lang="fr-FR" sz="3800" b="1" dirty="0"/>
              <a:t>Pratiques durables en matière d'eau</a:t>
            </a:r>
            <a:endParaRPr sz="3800" b="1" dirty="0"/>
          </a:p>
        </p:txBody>
      </p:sp>
      <p:sp>
        <p:nvSpPr>
          <p:cNvPr id="337" name="Google Shape;337;p19"/>
          <p:cNvSpPr txBox="1"/>
          <p:nvPr/>
        </p:nvSpPr>
        <p:spPr>
          <a:xfrm>
            <a:off x="703873" y="2566281"/>
            <a:ext cx="15367441" cy="7898701"/>
          </a:xfrm>
          <a:prstGeom prst="rect">
            <a:avLst/>
          </a:prstGeom>
          <a:noFill/>
          <a:ln>
            <a:noFill/>
          </a:ln>
        </p:spPr>
        <p:txBody>
          <a:bodyPr spcFirstLastPara="1" wrap="square" lIns="0" tIns="0" rIns="0" bIns="0" anchor="t" anchorCtr="0">
            <a:spAutoFit/>
          </a:bodyPr>
          <a:lstStyle/>
          <a:p>
            <a:pPr marL="0" marR="0" lvl="0" indent="0" algn="l" rtl="0">
              <a:lnSpc>
                <a:spcPct val="150016"/>
              </a:lnSpc>
              <a:spcBef>
                <a:spcPts val="0"/>
              </a:spcBef>
              <a:spcAft>
                <a:spcPts val="0"/>
              </a:spcAft>
              <a:buNone/>
            </a:pPr>
            <a:r>
              <a:rPr lang="en-US" sz="2800" b="1" u="none" strike="noStrike" dirty="0" err="1">
                <a:solidFill>
                  <a:srgbClr val="000000"/>
                </a:solidFill>
                <a:latin typeface="Arial"/>
                <a:ea typeface="Arial"/>
                <a:cs typeface="Arial"/>
                <a:sym typeface="Arial"/>
              </a:rPr>
              <a:t>Exemples</a:t>
            </a:r>
            <a:endParaRPr sz="2800" dirty="0"/>
          </a:p>
          <a:p>
            <a:pPr marL="0" marR="0" lvl="0" indent="0" algn="l" rtl="0">
              <a:lnSpc>
                <a:spcPct val="150016"/>
              </a:lnSpc>
              <a:spcBef>
                <a:spcPts val="0"/>
              </a:spcBef>
              <a:spcAft>
                <a:spcPts val="0"/>
              </a:spcAft>
              <a:buNone/>
            </a:pPr>
            <a:r>
              <a:rPr lang="en-US" sz="2800" u="none" strike="noStrike" dirty="0">
                <a:solidFill>
                  <a:srgbClr val="000000"/>
                </a:solidFill>
                <a:latin typeface="Arial"/>
                <a:ea typeface="Arial"/>
                <a:cs typeface="Arial"/>
                <a:sym typeface="Arial"/>
              </a:rPr>
              <a:t>Agriculture:</a:t>
            </a:r>
            <a:endParaRPr sz="2800" dirty="0"/>
          </a:p>
          <a:p>
            <a:pPr marL="671377" lvl="1" indent="-335688">
              <a:lnSpc>
                <a:spcPct val="150016"/>
              </a:lnSpc>
              <a:buSzPts val="3109"/>
              <a:buFont typeface="Arial"/>
              <a:buChar char="•"/>
            </a:pPr>
            <a:r>
              <a:rPr lang="fr-FR" sz="2800" dirty="0"/>
              <a:t>Des techniques économes en eau telles que l'irrigation goutte à goutte et la gestion de l'humidité du sol</a:t>
            </a:r>
            <a:r>
              <a:rPr lang="en-US" sz="2800" b="0" i="0" u="none" strike="noStrike" cap="none" dirty="0">
                <a:solidFill>
                  <a:srgbClr val="000000"/>
                </a:solidFill>
                <a:latin typeface="Arial"/>
                <a:ea typeface="Arial"/>
                <a:cs typeface="Arial"/>
                <a:sym typeface="Arial"/>
              </a:rPr>
              <a:t>.</a:t>
            </a:r>
            <a:endParaRPr sz="2800" dirty="0"/>
          </a:p>
          <a:p>
            <a:pPr marL="671377" lvl="1" indent="-335688">
              <a:lnSpc>
                <a:spcPct val="150016"/>
              </a:lnSpc>
              <a:buSzPts val="3109"/>
              <a:buFont typeface="Arial"/>
              <a:buChar char="•"/>
            </a:pPr>
            <a:r>
              <a:rPr lang="fr-FR" sz="2800" dirty="0"/>
              <a:t>Collecte des eaux de pluie pour recharger les aquifères</a:t>
            </a:r>
            <a:endParaRPr sz="2800" dirty="0"/>
          </a:p>
          <a:p>
            <a:pPr lvl="0">
              <a:lnSpc>
                <a:spcPct val="150016"/>
              </a:lnSpc>
            </a:pPr>
            <a:r>
              <a:rPr lang="nl-BE" sz="2800" dirty="0"/>
              <a:t>Zones </a:t>
            </a:r>
            <a:r>
              <a:rPr lang="nl-BE" sz="2800" dirty="0" err="1"/>
              <a:t>urbaines</a:t>
            </a:r>
            <a:r>
              <a:rPr lang="nl-BE" sz="2800" dirty="0"/>
              <a:t> </a:t>
            </a:r>
            <a:r>
              <a:rPr lang="en-US" sz="2800" u="none" strike="noStrike" dirty="0">
                <a:solidFill>
                  <a:srgbClr val="000000"/>
                </a:solidFill>
                <a:latin typeface="Arial"/>
                <a:ea typeface="Arial"/>
                <a:cs typeface="Arial"/>
                <a:sym typeface="Arial"/>
              </a:rPr>
              <a:t>:</a:t>
            </a:r>
            <a:endParaRPr sz="2800" dirty="0"/>
          </a:p>
          <a:p>
            <a:pPr marL="671377" lvl="1" indent="-335688">
              <a:lnSpc>
                <a:spcPct val="150016"/>
              </a:lnSpc>
              <a:buSzPts val="3109"/>
              <a:buFont typeface="Arial"/>
              <a:buChar char="•"/>
            </a:pPr>
            <a:r>
              <a:rPr lang="fr-FR" sz="2800" dirty="0"/>
              <a:t>Recyclage des eaux grises pour des usages non potables</a:t>
            </a:r>
            <a:endParaRPr sz="2800" dirty="0"/>
          </a:p>
          <a:p>
            <a:pPr marL="671377" lvl="1" indent="-335688">
              <a:lnSpc>
                <a:spcPct val="150016"/>
              </a:lnSpc>
              <a:buSzPts val="3109"/>
              <a:buFont typeface="Arial"/>
              <a:buChar char="•"/>
            </a:pPr>
            <a:r>
              <a:rPr lang="fr-FR" sz="2800" dirty="0"/>
              <a:t>Les infrastructures vertes comme les revêtements perméables pour réduire le ruissellement</a:t>
            </a:r>
            <a:endParaRPr sz="2800" dirty="0"/>
          </a:p>
          <a:p>
            <a:pPr lvl="0">
              <a:lnSpc>
                <a:spcPct val="150016"/>
              </a:lnSpc>
            </a:pPr>
            <a:r>
              <a:rPr lang="nl-BE" sz="2800" dirty="0"/>
              <a:t>Industrie </a:t>
            </a:r>
            <a:r>
              <a:rPr lang="en-US" sz="2800" u="none" strike="noStrike" dirty="0">
                <a:solidFill>
                  <a:srgbClr val="000000"/>
                </a:solidFill>
                <a:latin typeface="Arial"/>
                <a:ea typeface="Arial"/>
                <a:cs typeface="Arial"/>
                <a:sym typeface="Arial"/>
              </a:rPr>
              <a:t>:</a:t>
            </a:r>
            <a:endParaRPr sz="2800" dirty="0"/>
          </a:p>
          <a:p>
            <a:pPr marL="671377" lvl="1" indent="-335688">
              <a:lnSpc>
                <a:spcPct val="150016"/>
              </a:lnSpc>
              <a:buSzPts val="3109"/>
              <a:buFont typeface="Arial"/>
              <a:buChar char="•"/>
            </a:pPr>
            <a:r>
              <a:rPr lang="fr-FR" sz="2800" dirty="0"/>
              <a:t>Adopter des technologies économes en eau dans les processus de fabrication.</a:t>
            </a:r>
            <a:endParaRPr sz="2800" dirty="0"/>
          </a:p>
          <a:p>
            <a:pPr marL="671377" lvl="1" indent="-335688">
              <a:lnSpc>
                <a:spcPct val="150016"/>
              </a:lnSpc>
              <a:buSzPts val="3109"/>
              <a:buFont typeface="Arial"/>
              <a:buChar char="•"/>
            </a:pPr>
            <a:r>
              <a:rPr lang="fr-FR" sz="2800" dirty="0"/>
              <a:t>Réduire la pollution grâce à l'amélioration des systèmes de traitement des déchets</a:t>
            </a:r>
            <a:endParaRPr sz="2800" dirty="0"/>
          </a:p>
          <a:p>
            <a:pPr marL="0" marR="0" lvl="0" indent="0" algn="l" rtl="0">
              <a:lnSpc>
                <a:spcPct val="150016"/>
              </a:lnSpc>
              <a:spcBef>
                <a:spcPts val="0"/>
              </a:spcBef>
              <a:spcAft>
                <a:spcPts val="0"/>
              </a:spcAft>
              <a:buNone/>
            </a:pPr>
            <a:endParaRPr sz="3109" u="none" strike="noStrike" dirty="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41"/>
        <p:cNvGrpSpPr/>
        <p:nvPr/>
      </p:nvGrpSpPr>
      <p:grpSpPr>
        <a:xfrm>
          <a:off x="0" y="0"/>
          <a:ext cx="0" cy="0"/>
          <a:chOff x="0" y="0"/>
          <a:chExt cx="0" cy="0"/>
        </a:xfrm>
      </p:grpSpPr>
      <p:grpSp>
        <p:nvGrpSpPr>
          <p:cNvPr id="342" name="Google Shape;342;p20"/>
          <p:cNvGrpSpPr/>
          <p:nvPr/>
        </p:nvGrpSpPr>
        <p:grpSpPr>
          <a:xfrm>
            <a:off x="0" y="7694315"/>
            <a:ext cx="10926496" cy="737745"/>
            <a:chOff x="0" y="-38100"/>
            <a:chExt cx="2877760" cy="194303"/>
          </a:xfrm>
        </p:grpSpPr>
        <p:sp>
          <p:nvSpPr>
            <p:cNvPr id="343" name="Google Shape;343;p20"/>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4" name="Google Shape;344;p20"/>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45" name="Google Shape;345;p20"/>
          <p:cNvSpPr/>
          <p:nvPr/>
        </p:nvSpPr>
        <p:spPr>
          <a:xfrm>
            <a:off x="10276611" y="0"/>
            <a:ext cx="8011389" cy="10287000"/>
          </a:xfrm>
          <a:custGeom>
            <a:avLst/>
            <a:gdLst/>
            <a:ahLst/>
            <a:cxnLst/>
            <a:rect l="l" t="t" r="r" b="b"/>
            <a:pathLst>
              <a:path w="930880" h="1195294" extrusionOk="0">
                <a:moveTo>
                  <a:pt x="727680" y="0"/>
                </a:moveTo>
                <a:lnTo>
                  <a:pt x="0" y="0"/>
                </a:lnTo>
                <a:lnTo>
                  <a:pt x="203200" y="1195294"/>
                </a:lnTo>
                <a:lnTo>
                  <a:pt x="930880" y="1195294"/>
                </a:lnTo>
                <a:lnTo>
                  <a:pt x="727680" y="0"/>
                </a:lnTo>
                <a:close/>
              </a:path>
            </a:pathLst>
          </a:custGeom>
          <a:blipFill rotWithShape="1">
            <a:blip r:embed="rId3">
              <a:alphaModFix/>
            </a:blip>
            <a:stretch>
              <a:fillRect t="-1918" b="-191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46" name="Google Shape;346;p20"/>
          <p:cNvGrpSpPr/>
          <p:nvPr/>
        </p:nvGrpSpPr>
        <p:grpSpPr>
          <a:xfrm>
            <a:off x="537505" y="784708"/>
            <a:ext cx="8849594" cy="1787042"/>
            <a:chOff x="0" y="-38100"/>
            <a:chExt cx="2201205" cy="444500"/>
          </a:xfrm>
        </p:grpSpPr>
        <p:sp>
          <p:nvSpPr>
            <p:cNvPr id="347" name="Google Shape;347;p20"/>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8" name="Google Shape;348;p20"/>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49" name="Google Shape;349;p20"/>
          <p:cNvSpPr txBox="1"/>
          <p:nvPr/>
        </p:nvSpPr>
        <p:spPr>
          <a:xfrm>
            <a:off x="521204" y="1529792"/>
            <a:ext cx="8912434" cy="692049"/>
          </a:xfrm>
          <a:prstGeom prst="rect">
            <a:avLst/>
          </a:prstGeom>
          <a:noFill/>
          <a:ln>
            <a:noFill/>
          </a:ln>
        </p:spPr>
        <p:txBody>
          <a:bodyPr spcFirstLastPara="1" wrap="square" lIns="0" tIns="0" rIns="0" bIns="0" anchor="t" anchorCtr="0">
            <a:spAutoFit/>
          </a:bodyPr>
          <a:lstStyle/>
          <a:p>
            <a:pPr lvl="0">
              <a:lnSpc>
                <a:spcPct val="92000"/>
              </a:lnSpc>
            </a:pPr>
            <a:r>
              <a:rPr lang="fr-FR" sz="4888" b="1" dirty="0"/>
              <a:t>Gestion de la qualité de l'eau</a:t>
            </a:r>
            <a:endParaRPr sz="4888" b="1" dirty="0"/>
          </a:p>
        </p:txBody>
      </p:sp>
      <p:sp>
        <p:nvSpPr>
          <p:cNvPr id="350" name="Google Shape;350;p20"/>
          <p:cNvSpPr txBox="1"/>
          <p:nvPr/>
        </p:nvSpPr>
        <p:spPr>
          <a:xfrm>
            <a:off x="781406" y="3508952"/>
            <a:ext cx="8605693" cy="5841984"/>
          </a:xfrm>
          <a:prstGeom prst="rect">
            <a:avLst/>
          </a:prstGeom>
          <a:noFill/>
          <a:ln>
            <a:noFill/>
          </a:ln>
        </p:spPr>
        <p:txBody>
          <a:bodyPr spcFirstLastPara="1" wrap="square" lIns="0" tIns="0" rIns="0" bIns="0" anchor="t" anchorCtr="0">
            <a:spAutoFit/>
          </a:bodyPr>
          <a:lstStyle/>
          <a:p>
            <a:pPr lvl="0">
              <a:lnSpc>
                <a:spcPct val="150031"/>
              </a:lnSpc>
            </a:pPr>
            <a:r>
              <a:rPr lang="fr-FR" sz="3200" dirty="0"/>
              <a:t>Définition</a:t>
            </a:r>
          </a:p>
          <a:p>
            <a:pPr lvl="0" algn="just">
              <a:lnSpc>
                <a:spcPct val="150031"/>
              </a:lnSpc>
            </a:pPr>
            <a:r>
              <a:rPr lang="fr-FR" sz="3200" dirty="0"/>
              <a:t>La gestion de la qualité de l'eau consiste à garantir que l'eau reste sûre pour la consommation et la santé des écosystèmes en contrôlant les polluants et en maintenant les normes de traitement de l'eau</a:t>
            </a:r>
            <a:r>
              <a:rPr lang="fr-FR" dirty="0"/>
              <a:t>.</a:t>
            </a:r>
            <a:endParaRPr sz="3054" dirty="0">
              <a:solidFill>
                <a:srgbClr val="000000"/>
              </a:solidFill>
              <a:latin typeface="Arial"/>
              <a:ea typeface="Arial"/>
              <a:cs typeface="Arial"/>
              <a:sym typeface="Arial"/>
            </a:endParaRPr>
          </a:p>
          <a:p>
            <a:pPr marL="0" marR="0" lvl="0" indent="0" algn="l" rtl="0">
              <a:lnSpc>
                <a:spcPct val="150032"/>
              </a:lnSpc>
              <a:spcBef>
                <a:spcPts val="0"/>
              </a:spcBef>
              <a:spcAft>
                <a:spcPts val="0"/>
              </a:spcAft>
              <a:buNone/>
            </a:pPr>
            <a:endParaRPr sz="3054" dirty="0">
              <a:solidFill>
                <a:srgbClr val="000000"/>
              </a:solidFill>
              <a:latin typeface="Arial"/>
              <a:ea typeface="Arial"/>
              <a:cs typeface="Arial"/>
              <a:sym typeface="Arial"/>
            </a:endParaRPr>
          </a:p>
          <a:p>
            <a:pPr marL="0" marR="0" lvl="1" indent="0" algn="l" rtl="0">
              <a:lnSpc>
                <a:spcPct val="150032"/>
              </a:lnSpc>
              <a:spcBef>
                <a:spcPts val="0"/>
              </a:spcBef>
              <a:spcAft>
                <a:spcPts val="0"/>
              </a:spcAft>
              <a:buNone/>
            </a:pPr>
            <a:endParaRPr sz="3054" b="0" i="0" u="none" strike="noStrike" cap="none" dirty="0">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54"/>
        <p:cNvGrpSpPr/>
        <p:nvPr/>
      </p:nvGrpSpPr>
      <p:grpSpPr>
        <a:xfrm>
          <a:off x="0" y="0"/>
          <a:ext cx="0" cy="0"/>
          <a:chOff x="0" y="0"/>
          <a:chExt cx="0" cy="0"/>
        </a:xfrm>
      </p:grpSpPr>
      <p:grpSp>
        <p:nvGrpSpPr>
          <p:cNvPr id="355" name="Google Shape;355;p21"/>
          <p:cNvGrpSpPr/>
          <p:nvPr/>
        </p:nvGrpSpPr>
        <p:grpSpPr>
          <a:xfrm>
            <a:off x="0" y="8123563"/>
            <a:ext cx="18288000" cy="2163437"/>
            <a:chOff x="0" y="-38100"/>
            <a:chExt cx="4816593" cy="569794"/>
          </a:xfrm>
        </p:grpSpPr>
        <p:sp>
          <p:nvSpPr>
            <p:cNvPr id="356" name="Google Shape;356;p21"/>
            <p:cNvSpPr/>
            <p:nvPr/>
          </p:nvSpPr>
          <p:spPr>
            <a:xfrm>
              <a:off x="0" y="0"/>
              <a:ext cx="4816592" cy="531694"/>
            </a:xfrm>
            <a:custGeom>
              <a:avLst/>
              <a:gdLst/>
              <a:ahLst/>
              <a:cxnLst/>
              <a:rect l="l" t="t" r="r" b="b"/>
              <a:pathLst>
                <a:path w="4816592" h="531694" extrusionOk="0">
                  <a:moveTo>
                    <a:pt x="0" y="0"/>
                  </a:moveTo>
                  <a:lnTo>
                    <a:pt x="4816592" y="0"/>
                  </a:lnTo>
                  <a:lnTo>
                    <a:pt x="4816592" y="531694"/>
                  </a:lnTo>
                  <a:lnTo>
                    <a:pt x="0" y="531694"/>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7" name="Google Shape;357;p21"/>
            <p:cNvSpPr txBox="1"/>
            <p:nvPr/>
          </p:nvSpPr>
          <p:spPr>
            <a:xfrm>
              <a:off x="0" y="-38100"/>
              <a:ext cx="4816593" cy="56979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58" name="Google Shape;358;p21"/>
          <p:cNvSpPr txBox="1"/>
          <p:nvPr/>
        </p:nvSpPr>
        <p:spPr>
          <a:xfrm>
            <a:off x="899671" y="96843"/>
            <a:ext cx="15496174" cy="1077026"/>
          </a:xfrm>
          <a:prstGeom prst="rect">
            <a:avLst/>
          </a:prstGeom>
          <a:noFill/>
          <a:ln>
            <a:noFill/>
          </a:ln>
        </p:spPr>
        <p:txBody>
          <a:bodyPr spcFirstLastPara="1" wrap="square" lIns="0" tIns="0" rIns="0" bIns="0" anchor="t" anchorCtr="0">
            <a:spAutoFit/>
          </a:bodyPr>
          <a:lstStyle/>
          <a:p>
            <a:pPr lvl="0">
              <a:lnSpc>
                <a:spcPct val="140008"/>
              </a:lnSpc>
            </a:pPr>
            <a:r>
              <a:rPr lang="fr-FR" sz="4999" b="1" dirty="0"/>
              <a:t>Gestion de la qualité de l'eau</a:t>
            </a:r>
            <a:endParaRPr sz="4999" b="1" dirty="0"/>
          </a:p>
        </p:txBody>
      </p:sp>
      <p:grpSp>
        <p:nvGrpSpPr>
          <p:cNvPr id="359" name="Google Shape;359;p21"/>
          <p:cNvGrpSpPr/>
          <p:nvPr/>
        </p:nvGrpSpPr>
        <p:grpSpPr>
          <a:xfrm>
            <a:off x="17602963" y="2521870"/>
            <a:ext cx="876228" cy="1543298"/>
            <a:chOff x="0" y="-38100"/>
            <a:chExt cx="230776" cy="406465"/>
          </a:xfrm>
        </p:grpSpPr>
        <p:sp>
          <p:nvSpPr>
            <p:cNvPr id="360" name="Google Shape;360;p21"/>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21"/>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62" name="Google Shape;362;p21"/>
          <p:cNvSpPr txBox="1"/>
          <p:nvPr/>
        </p:nvSpPr>
        <p:spPr>
          <a:xfrm>
            <a:off x="899671" y="1007418"/>
            <a:ext cx="16359629" cy="8131200"/>
          </a:xfrm>
          <a:prstGeom prst="rect">
            <a:avLst/>
          </a:prstGeom>
          <a:noFill/>
          <a:ln>
            <a:noFill/>
          </a:ln>
        </p:spPr>
        <p:txBody>
          <a:bodyPr spcFirstLastPara="1" wrap="square" lIns="0" tIns="0" rIns="0" bIns="0" anchor="t" anchorCtr="0">
            <a:spAutoFit/>
          </a:bodyPr>
          <a:lstStyle/>
          <a:p>
            <a:pPr marL="0" marR="0" lvl="0" indent="0" algn="l" rtl="0">
              <a:lnSpc>
                <a:spcPct val="140023"/>
              </a:lnSpc>
              <a:spcBef>
                <a:spcPts val="0"/>
              </a:spcBef>
              <a:spcAft>
                <a:spcPts val="0"/>
              </a:spcAft>
              <a:buNone/>
            </a:pPr>
            <a:r>
              <a:rPr lang="en-US" sz="3433" b="1" dirty="0" err="1">
                <a:solidFill>
                  <a:srgbClr val="000000"/>
                </a:solidFill>
                <a:latin typeface="Arial"/>
                <a:ea typeface="Arial"/>
                <a:cs typeface="Arial"/>
                <a:sym typeface="Arial"/>
              </a:rPr>
              <a:t>Exemples</a:t>
            </a:r>
            <a:endParaRPr dirty="0"/>
          </a:p>
          <a:p>
            <a:pPr lvl="0">
              <a:lnSpc>
                <a:spcPct val="140006"/>
              </a:lnSpc>
            </a:pPr>
            <a:r>
              <a:rPr lang="nl-BE" sz="3127" b="1" dirty="0" err="1"/>
              <a:t>Gestion</a:t>
            </a:r>
            <a:r>
              <a:rPr lang="nl-BE" sz="3127" b="1" dirty="0"/>
              <a:t> des </a:t>
            </a:r>
            <a:r>
              <a:rPr lang="nl-BE" sz="3127" b="1" dirty="0" err="1"/>
              <a:t>eaux</a:t>
            </a:r>
            <a:r>
              <a:rPr lang="nl-BE" sz="3127" b="1" dirty="0"/>
              <a:t> </a:t>
            </a:r>
            <a:r>
              <a:rPr lang="nl-BE" sz="3127" b="1" dirty="0" err="1"/>
              <a:t>usées</a:t>
            </a:r>
            <a:r>
              <a:rPr lang="nl-BE" sz="3127" b="1" dirty="0"/>
              <a:t> </a:t>
            </a:r>
            <a:r>
              <a:rPr lang="en-US" sz="3127" b="1" dirty="0">
                <a:solidFill>
                  <a:srgbClr val="000000"/>
                </a:solidFill>
                <a:latin typeface="Arial"/>
                <a:ea typeface="Arial"/>
                <a:cs typeface="Arial"/>
                <a:sym typeface="Arial"/>
              </a:rPr>
              <a:t>:</a:t>
            </a:r>
            <a:endParaRPr dirty="0"/>
          </a:p>
          <a:p>
            <a:pPr marL="675198" lvl="1" indent="-337599">
              <a:lnSpc>
                <a:spcPct val="140006"/>
              </a:lnSpc>
              <a:buSzPts val="3127"/>
              <a:buFont typeface="Arial"/>
              <a:buChar char="•"/>
            </a:pPr>
            <a:r>
              <a:rPr lang="fr-FR" sz="3127" dirty="0"/>
              <a:t>Une ville surveille et traite régulièrement les eaux usées pour s'assurer qu'elles respectent les normes de sécurité avant d'être déversées dans les rivières ou utilisées pour l'irrigation</a:t>
            </a:r>
            <a:r>
              <a:rPr lang="fr-FR" dirty="0"/>
              <a:t>.</a:t>
            </a:r>
            <a:endParaRPr dirty="0"/>
          </a:p>
          <a:p>
            <a:pPr lvl="0">
              <a:lnSpc>
                <a:spcPct val="140006"/>
              </a:lnSpc>
            </a:pPr>
            <a:r>
              <a:rPr lang="nl-BE" sz="3127" b="1" dirty="0" err="1"/>
              <a:t>Contrôle</a:t>
            </a:r>
            <a:r>
              <a:rPr lang="nl-BE" sz="3127" b="1" dirty="0"/>
              <a:t> de la </a:t>
            </a:r>
            <a:r>
              <a:rPr lang="nl-BE" sz="3127" b="1" dirty="0" err="1"/>
              <a:t>pollution</a:t>
            </a:r>
            <a:r>
              <a:rPr lang="nl-BE" sz="3127" b="1" dirty="0"/>
              <a:t> </a:t>
            </a:r>
            <a:r>
              <a:rPr lang="en-US" sz="3127" b="1" u="none" strike="noStrike" dirty="0">
                <a:solidFill>
                  <a:srgbClr val="000000"/>
                </a:solidFill>
                <a:latin typeface="Arial"/>
                <a:ea typeface="Arial"/>
                <a:cs typeface="Arial"/>
                <a:sym typeface="Arial"/>
              </a:rPr>
              <a:t>:</a:t>
            </a:r>
            <a:endParaRPr dirty="0"/>
          </a:p>
          <a:p>
            <a:pPr marL="675198" lvl="1" indent="-337599">
              <a:lnSpc>
                <a:spcPct val="140006"/>
              </a:lnSpc>
              <a:buSzPts val="3127"/>
              <a:buFont typeface="Arial"/>
              <a:buChar char="•"/>
            </a:pPr>
            <a:r>
              <a:rPr lang="fr-FR" sz="3127" dirty="0"/>
              <a:t>Mettre en œuvre des réglementations pour réduire le ruissellement industriel et les produits chimiques agricoles entrant dans les sources d'eau.</a:t>
            </a:r>
            <a:endParaRPr sz="3127" dirty="0"/>
          </a:p>
          <a:p>
            <a:pPr lvl="0">
              <a:lnSpc>
                <a:spcPct val="140006"/>
              </a:lnSpc>
            </a:pPr>
            <a:r>
              <a:rPr lang="nl-BE" sz="3127" b="1" dirty="0" err="1"/>
              <a:t>Protection</a:t>
            </a:r>
            <a:r>
              <a:rPr lang="nl-BE" sz="3127" b="1" dirty="0"/>
              <a:t> de </a:t>
            </a:r>
            <a:r>
              <a:rPr lang="nl-BE" sz="3127" b="1" dirty="0" err="1"/>
              <a:t>l'écosystème</a:t>
            </a:r>
            <a:r>
              <a:rPr lang="nl-BE" sz="3127" b="1" dirty="0"/>
              <a:t> </a:t>
            </a:r>
            <a:r>
              <a:rPr lang="en-US" sz="3127" b="1" u="none" strike="noStrike" dirty="0">
                <a:solidFill>
                  <a:srgbClr val="000000"/>
                </a:solidFill>
                <a:latin typeface="Arial"/>
                <a:ea typeface="Arial"/>
                <a:cs typeface="Arial"/>
                <a:sym typeface="Arial"/>
              </a:rPr>
              <a:t>:</a:t>
            </a:r>
            <a:endParaRPr dirty="0"/>
          </a:p>
          <a:p>
            <a:pPr marL="675198" lvl="1" indent="-337599">
              <a:lnSpc>
                <a:spcPct val="140006"/>
              </a:lnSpc>
              <a:buSzPts val="3127"/>
              <a:buFont typeface="Arial"/>
              <a:buChar char="•"/>
            </a:pPr>
            <a:r>
              <a:rPr lang="fr-FR" sz="3127" dirty="0"/>
              <a:t>Restaurer les zones humides et les zones riveraines pour filtrer naturellement les polluants</a:t>
            </a:r>
            <a:r>
              <a:rPr lang="fr-FR" dirty="0"/>
              <a:t>.</a:t>
            </a:r>
            <a:endParaRPr dirty="0"/>
          </a:p>
          <a:p>
            <a:pPr marL="0" marR="0" lvl="0" indent="0" algn="l" rtl="0">
              <a:lnSpc>
                <a:spcPct val="136136"/>
              </a:lnSpc>
              <a:spcBef>
                <a:spcPts val="0"/>
              </a:spcBef>
              <a:spcAft>
                <a:spcPts val="0"/>
              </a:spcAft>
              <a:buNone/>
            </a:pPr>
            <a:endParaRPr sz="3127" u="none" strike="noStrike" dirty="0">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66"/>
        <p:cNvGrpSpPr/>
        <p:nvPr/>
      </p:nvGrpSpPr>
      <p:grpSpPr>
        <a:xfrm>
          <a:off x="0" y="0"/>
          <a:ext cx="0" cy="0"/>
          <a:chOff x="0" y="0"/>
          <a:chExt cx="0" cy="0"/>
        </a:xfrm>
      </p:grpSpPr>
      <p:grpSp>
        <p:nvGrpSpPr>
          <p:cNvPr id="367" name="Google Shape;367;p22"/>
          <p:cNvGrpSpPr/>
          <p:nvPr/>
        </p:nvGrpSpPr>
        <p:grpSpPr>
          <a:xfrm>
            <a:off x="-533634" y="-144661"/>
            <a:ext cx="18821634" cy="2065235"/>
            <a:chOff x="0" y="-38100"/>
            <a:chExt cx="4957138" cy="543930"/>
          </a:xfrm>
        </p:grpSpPr>
        <p:sp>
          <p:nvSpPr>
            <p:cNvPr id="368" name="Google Shape;368;p22"/>
            <p:cNvSpPr/>
            <p:nvPr/>
          </p:nvSpPr>
          <p:spPr>
            <a:xfrm>
              <a:off x="0" y="0"/>
              <a:ext cx="4957138" cy="505830"/>
            </a:xfrm>
            <a:custGeom>
              <a:avLst/>
              <a:gdLst/>
              <a:ahLst/>
              <a:cxnLst/>
              <a:rect l="l" t="t" r="r" b="b"/>
              <a:pathLst>
                <a:path w="4957138" h="505830" extrusionOk="0">
                  <a:moveTo>
                    <a:pt x="0" y="0"/>
                  </a:moveTo>
                  <a:lnTo>
                    <a:pt x="4957138" y="0"/>
                  </a:lnTo>
                  <a:lnTo>
                    <a:pt x="4957138" y="505830"/>
                  </a:lnTo>
                  <a:lnTo>
                    <a:pt x="0" y="505830"/>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9" name="Google Shape;369;p22"/>
            <p:cNvSpPr txBox="1"/>
            <p:nvPr/>
          </p:nvSpPr>
          <p:spPr>
            <a:xfrm>
              <a:off x="0" y="-38100"/>
              <a:ext cx="4957138" cy="54393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70" name="Google Shape;370;p22"/>
          <p:cNvSpPr txBox="1"/>
          <p:nvPr/>
        </p:nvSpPr>
        <p:spPr>
          <a:xfrm>
            <a:off x="482501" y="633583"/>
            <a:ext cx="10956171" cy="743152"/>
          </a:xfrm>
          <a:prstGeom prst="rect">
            <a:avLst/>
          </a:prstGeom>
          <a:noFill/>
          <a:ln>
            <a:noFill/>
          </a:ln>
        </p:spPr>
        <p:txBody>
          <a:bodyPr spcFirstLastPara="1" wrap="square" lIns="0" tIns="0" rIns="0" bIns="0" anchor="t" anchorCtr="0">
            <a:spAutoFit/>
          </a:bodyPr>
          <a:lstStyle/>
          <a:p>
            <a:pPr lvl="0">
              <a:lnSpc>
                <a:spcPct val="91998"/>
              </a:lnSpc>
            </a:pPr>
            <a:r>
              <a:rPr lang="fr-FR" sz="5249" b="1" dirty="0"/>
              <a:t>Gestion de la qualité de l'eau</a:t>
            </a:r>
            <a:endParaRPr sz="5249" b="1" dirty="0"/>
          </a:p>
        </p:txBody>
      </p:sp>
      <p:sp>
        <p:nvSpPr>
          <p:cNvPr id="371" name="Google Shape;371;p22"/>
          <p:cNvSpPr txBox="1"/>
          <p:nvPr/>
        </p:nvSpPr>
        <p:spPr>
          <a:xfrm>
            <a:off x="541495" y="2818573"/>
            <a:ext cx="16094133" cy="6642268"/>
          </a:xfrm>
          <a:prstGeom prst="rect">
            <a:avLst/>
          </a:prstGeom>
          <a:noFill/>
          <a:ln>
            <a:noFill/>
          </a:ln>
        </p:spPr>
        <p:txBody>
          <a:bodyPr spcFirstLastPara="1" wrap="square" lIns="0" tIns="0" rIns="0" bIns="0" anchor="t" anchorCtr="0">
            <a:spAutoFit/>
          </a:bodyPr>
          <a:lstStyle/>
          <a:p>
            <a:pPr lvl="0">
              <a:lnSpc>
                <a:spcPct val="150013"/>
              </a:lnSpc>
            </a:pPr>
            <a:r>
              <a:rPr lang="nl-BE" sz="3615" b="1" dirty="0" err="1"/>
              <a:t>Avantages</a:t>
            </a:r>
            <a:endParaRPr sz="3615" b="1" u="none" strike="noStrike" dirty="0">
              <a:solidFill>
                <a:srgbClr val="000000"/>
              </a:solidFill>
              <a:latin typeface="Arial"/>
              <a:ea typeface="Arial"/>
              <a:cs typeface="Arial"/>
              <a:sym typeface="Arial"/>
            </a:endParaRPr>
          </a:p>
          <a:p>
            <a:pPr marL="780581" lvl="1" indent="-390290">
              <a:lnSpc>
                <a:spcPct val="150013"/>
              </a:lnSpc>
              <a:buSzPts val="3615"/>
              <a:buFont typeface="Arial"/>
              <a:buChar char="•"/>
            </a:pPr>
            <a:r>
              <a:rPr lang="fr-FR" sz="3615" dirty="0"/>
              <a:t>Protection de la santé publique : réduit le risque de maladies d'origine hydrique</a:t>
            </a:r>
            <a:endParaRPr sz="3615" dirty="0"/>
          </a:p>
          <a:p>
            <a:pPr marL="780581" lvl="1" indent="-390290">
              <a:lnSpc>
                <a:spcPct val="150013"/>
              </a:lnSpc>
              <a:buSzPts val="3615"/>
              <a:buFont typeface="Arial"/>
              <a:buChar char="•"/>
            </a:pPr>
            <a:r>
              <a:rPr lang="fr-FR" sz="3615" dirty="0"/>
              <a:t>Santé de l'écosystème : Favorise la biodiversité et l'équilibre naturel des écosystèmes aquatiques</a:t>
            </a:r>
            <a:endParaRPr sz="3615" dirty="0"/>
          </a:p>
          <a:p>
            <a:pPr marL="780581" lvl="1" indent="-390290">
              <a:lnSpc>
                <a:spcPct val="150013"/>
              </a:lnSpc>
              <a:buSzPts val="3615"/>
              <a:buFont typeface="Arial"/>
              <a:buChar char="•"/>
            </a:pPr>
            <a:r>
              <a:rPr lang="fr-FR" sz="3615" dirty="0"/>
              <a:t>Avantages économiques : Renforce la durabilité des ressources en eau, profitant aux industries dépendantes de l'eau propre</a:t>
            </a:r>
            <a:endParaRPr sz="3615" dirty="0"/>
          </a:p>
          <a:p>
            <a:pPr marL="0" marR="0" lvl="0" indent="0" algn="l" rtl="0">
              <a:lnSpc>
                <a:spcPct val="143900"/>
              </a:lnSpc>
              <a:spcBef>
                <a:spcPts val="0"/>
              </a:spcBef>
              <a:spcAft>
                <a:spcPts val="0"/>
              </a:spcAft>
              <a:buNone/>
            </a:pPr>
            <a:endParaRPr sz="3615" u="none" strike="noStrike" dirty="0">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75"/>
        <p:cNvGrpSpPr/>
        <p:nvPr/>
      </p:nvGrpSpPr>
      <p:grpSpPr>
        <a:xfrm>
          <a:off x="0" y="0"/>
          <a:ext cx="0" cy="0"/>
          <a:chOff x="0" y="0"/>
          <a:chExt cx="0" cy="0"/>
        </a:xfrm>
      </p:grpSpPr>
      <p:grpSp>
        <p:nvGrpSpPr>
          <p:cNvPr id="376" name="Google Shape;376;p23"/>
          <p:cNvGrpSpPr/>
          <p:nvPr/>
        </p:nvGrpSpPr>
        <p:grpSpPr>
          <a:xfrm>
            <a:off x="0" y="1493233"/>
            <a:ext cx="18288000" cy="7597428"/>
            <a:chOff x="0" y="-38100"/>
            <a:chExt cx="4816593" cy="2000969"/>
          </a:xfrm>
        </p:grpSpPr>
        <p:sp>
          <p:nvSpPr>
            <p:cNvPr id="377" name="Google Shape;377;p23"/>
            <p:cNvSpPr/>
            <p:nvPr/>
          </p:nvSpPr>
          <p:spPr>
            <a:xfrm>
              <a:off x="0" y="0"/>
              <a:ext cx="4816592" cy="1962869"/>
            </a:xfrm>
            <a:custGeom>
              <a:avLst/>
              <a:gdLst/>
              <a:ahLst/>
              <a:cxnLst/>
              <a:rect l="l" t="t" r="r" b="b"/>
              <a:pathLst>
                <a:path w="4816592" h="1962869" extrusionOk="0">
                  <a:moveTo>
                    <a:pt x="0" y="0"/>
                  </a:moveTo>
                  <a:lnTo>
                    <a:pt x="4816592" y="0"/>
                  </a:lnTo>
                  <a:lnTo>
                    <a:pt x="4816592" y="1962869"/>
                  </a:lnTo>
                  <a:lnTo>
                    <a:pt x="0" y="1962869"/>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8" name="Google Shape;378;p23"/>
            <p:cNvSpPr txBox="1"/>
            <p:nvPr/>
          </p:nvSpPr>
          <p:spPr>
            <a:xfrm>
              <a:off x="0" y="-38100"/>
              <a:ext cx="4816593" cy="20009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79" name="Google Shape;379;p23"/>
          <p:cNvSpPr txBox="1"/>
          <p:nvPr/>
        </p:nvSpPr>
        <p:spPr>
          <a:xfrm>
            <a:off x="451218" y="728384"/>
            <a:ext cx="15874954" cy="2323328"/>
          </a:xfrm>
          <a:prstGeom prst="rect">
            <a:avLst/>
          </a:prstGeom>
          <a:noFill/>
          <a:ln>
            <a:noFill/>
          </a:ln>
        </p:spPr>
        <p:txBody>
          <a:bodyPr spcFirstLastPara="1" wrap="square" lIns="0" tIns="0" rIns="0" bIns="0" anchor="t" anchorCtr="0">
            <a:spAutoFit/>
          </a:bodyPr>
          <a:lstStyle/>
          <a:p>
            <a:pPr lvl="0" algn="just">
              <a:lnSpc>
                <a:spcPct val="91998"/>
              </a:lnSpc>
            </a:pPr>
            <a:r>
              <a:rPr lang="fr-FR" sz="4999" b="1" dirty="0"/>
              <a:t>Théorie de base de la gestion de l'eau</a:t>
            </a:r>
            <a:endParaRPr sz="4999" b="1" dirty="0"/>
          </a:p>
          <a:p>
            <a:pPr marL="0" marR="0" lvl="0" indent="0" algn="just" rtl="0">
              <a:lnSpc>
                <a:spcPct val="104880"/>
              </a:lnSpc>
              <a:spcBef>
                <a:spcPts val="0"/>
              </a:spcBef>
              <a:spcAft>
                <a:spcPts val="0"/>
              </a:spcAft>
              <a:buNone/>
            </a:pPr>
            <a:endParaRPr sz="4999" b="1" dirty="0">
              <a:solidFill>
                <a:srgbClr val="000000"/>
              </a:solidFill>
              <a:latin typeface="Arial"/>
              <a:ea typeface="Arial"/>
              <a:cs typeface="Arial"/>
              <a:sym typeface="Arial"/>
            </a:endParaRPr>
          </a:p>
          <a:p>
            <a:pPr marL="0" marR="0" lvl="0" indent="0" algn="just" rtl="0">
              <a:lnSpc>
                <a:spcPct val="104880"/>
              </a:lnSpc>
              <a:spcBef>
                <a:spcPts val="0"/>
              </a:spcBef>
              <a:spcAft>
                <a:spcPts val="0"/>
              </a:spcAft>
              <a:buNone/>
            </a:pPr>
            <a:endParaRPr sz="4999" b="1" dirty="0">
              <a:solidFill>
                <a:srgbClr val="000000"/>
              </a:solidFill>
              <a:latin typeface="Arial"/>
              <a:ea typeface="Arial"/>
              <a:cs typeface="Arial"/>
              <a:sym typeface="Arial"/>
            </a:endParaRPr>
          </a:p>
        </p:txBody>
      </p:sp>
      <p:sp>
        <p:nvSpPr>
          <p:cNvPr id="380" name="Google Shape;380;p23"/>
          <p:cNvSpPr txBox="1"/>
          <p:nvPr/>
        </p:nvSpPr>
        <p:spPr>
          <a:xfrm>
            <a:off x="451218" y="2200642"/>
            <a:ext cx="16469314" cy="6918048"/>
          </a:xfrm>
          <a:prstGeom prst="rect">
            <a:avLst/>
          </a:prstGeom>
          <a:noFill/>
          <a:ln>
            <a:noFill/>
          </a:ln>
        </p:spPr>
        <p:txBody>
          <a:bodyPr spcFirstLastPara="1" wrap="square" lIns="0" tIns="0" rIns="0" bIns="0" anchor="t" anchorCtr="0">
            <a:spAutoFit/>
          </a:bodyPr>
          <a:lstStyle/>
          <a:p>
            <a:pPr marL="0" marR="0" lvl="0" indent="0" algn="just" rtl="0">
              <a:lnSpc>
                <a:spcPct val="150015"/>
              </a:lnSpc>
              <a:spcBef>
                <a:spcPts val="0"/>
              </a:spcBef>
              <a:spcAft>
                <a:spcPts val="0"/>
              </a:spcAft>
              <a:buNone/>
            </a:pPr>
            <a:r>
              <a:rPr lang="fr-FR" sz="3195" b="1" dirty="0"/>
              <a:t>Évolution historique </a:t>
            </a:r>
            <a:r>
              <a:rPr lang="fr-FR" dirty="0"/>
              <a:t>:</a:t>
            </a:r>
          </a:p>
          <a:p>
            <a:pPr marL="321171" lvl="1" algn="just">
              <a:lnSpc>
                <a:spcPct val="149983"/>
              </a:lnSpc>
              <a:buSzPts val="2975"/>
            </a:pPr>
            <a:r>
              <a:rPr lang="fr-FR" sz="2975" dirty="0"/>
              <a:t>La gestion de l'eau est passée de l'utilisation traditionnelle des eaux de surface et des eaux souterraines à des approches intégrées et durables.</a:t>
            </a:r>
          </a:p>
          <a:p>
            <a:pPr marL="321171" lvl="1" algn="just">
              <a:lnSpc>
                <a:spcPct val="149983"/>
              </a:lnSpc>
              <a:buSzPts val="2975"/>
            </a:pPr>
            <a:r>
              <a:rPr lang="fr-FR" sz="2975" dirty="0"/>
              <a:t>Méthodes traditionnelles : barrages, réservoirs et systèmes d'irrigation visant à maximiser l'approvisionnement. La Gestion Intégrée des Ressources en Eau (GIRE) a émergé, favorisant la gestion globale des ressources en eau, en équilibrant les besoins sociaux, économiques et environnementaux. La Conception Urbaine Sensible à l'Eau (CUSE) intègre la gestion de l'eau dans l'aménagement urbain, imitant les cycles hydrologiques naturels et gérant les eaux pluviales.</a:t>
            </a:r>
            <a:endParaRPr sz="2975" dirty="0"/>
          </a:p>
          <a:p>
            <a:pPr marL="0" marR="0" lvl="0" indent="0" algn="just" rtl="0">
              <a:lnSpc>
                <a:spcPct val="149983"/>
              </a:lnSpc>
              <a:spcBef>
                <a:spcPts val="0"/>
              </a:spcBef>
              <a:spcAft>
                <a:spcPts val="0"/>
              </a:spcAft>
              <a:buNone/>
            </a:pPr>
            <a:endParaRPr sz="2975" dirty="0">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84"/>
        <p:cNvGrpSpPr/>
        <p:nvPr/>
      </p:nvGrpSpPr>
      <p:grpSpPr>
        <a:xfrm>
          <a:off x="0" y="0"/>
          <a:ext cx="0" cy="0"/>
          <a:chOff x="0" y="0"/>
          <a:chExt cx="0" cy="0"/>
        </a:xfrm>
      </p:grpSpPr>
      <p:grpSp>
        <p:nvGrpSpPr>
          <p:cNvPr id="385" name="Google Shape;385;p24"/>
          <p:cNvGrpSpPr/>
          <p:nvPr/>
        </p:nvGrpSpPr>
        <p:grpSpPr>
          <a:xfrm>
            <a:off x="0" y="8123563"/>
            <a:ext cx="18288000" cy="2163437"/>
            <a:chOff x="0" y="-38100"/>
            <a:chExt cx="4816593" cy="569794"/>
          </a:xfrm>
        </p:grpSpPr>
        <p:sp>
          <p:nvSpPr>
            <p:cNvPr id="386" name="Google Shape;386;p24"/>
            <p:cNvSpPr/>
            <p:nvPr/>
          </p:nvSpPr>
          <p:spPr>
            <a:xfrm>
              <a:off x="0" y="0"/>
              <a:ext cx="4816592" cy="531694"/>
            </a:xfrm>
            <a:custGeom>
              <a:avLst/>
              <a:gdLst/>
              <a:ahLst/>
              <a:cxnLst/>
              <a:rect l="l" t="t" r="r" b="b"/>
              <a:pathLst>
                <a:path w="4816592" h="531694" extrusionOk="0">
                  <a:moveTo>
                    <a:pt x="0" y="0"/>
                  </a:moveTo>
                  <a:lnTo>
                    <a:pt x="4816592" y="0"/>
                  </a:lnTo>
                  <a:lnTo>
                    <a:pt x="4816592" y="531694"/>
                  </a:lnTo>
                  <a:lnTo>
                    <a:pt x="0" y="531694"/>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7" name="Google Shape;387;p24"/>
            <p:cNvSpPr txBox="1"/>
            <p:nvPr/>
          </p:nvSpPr>
          <p:spPr>
            <a:xfrm>
              <a:off x="0" y="-38100"/>
              <a:ext cx="4816593" cy="56979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88" name="Google Shape;388;p24"/>
          <p:cNvSpPr txBox="1"/>
          <p:nvPr/>
        </p:nvSpPr>
        <p:spPr>
          <a:xfrm>
            <a:off x="899671" y="349596"/>
            <a:ext cx="15205568" cy="2154051"/>
          </a:xfrm>
          <a:prstGeom prst="rect">
            <a:avLst/>
          </a:prstGeom>
          <a:noFill/>
          <a:ln>
            <a:noFill/>
          </a:ln>
        </p:spPr>
        <p:txBody>
          <a:bodyPr spcFirstLastPara="1" wrap="square" lIns="0" tIns="0" rIns="0" bIns="0" anchor="t" anchorCtr="0">
            <a:spAutoFit/>
          </a:bodyPr>
          <a:lstStyle/>
          <a:p>
            <a:pPr lvl="0">
              <a:lnSpc>
                <a:spcPct val="140008"/>
              </a:lnSpc>
            </a:pPr>
            <a:r>
              <a:rPr lang="nl-BE" sz="4999" b="1" dirty="0" err="1"/>
              <a:t>Cadres</a:t>
            </a:r>
            <a:r>
              <a:rPr lang="nl-BE" sz="4999" b="1" dirty="0"/>
              <a:t> </a:t>
            </a:r>
            <a:r>
              <a:rPr lang="nl-BE" sz="4999" b="1" dirty="0" err="1"/>
              <a:t>théoriques</a:t>
            </a:r>
            <a:r>
              <a:rPr lang="nl-BE" sz="4999" b="1" dirty="0"/>
              <a:t> </a:t>
            </a:r>
            <a:r>
              <a:rPr lang="nl-BE" sz="4999" b="1" dirty="0" err="1"/>
              <a:t>clés</a:t>
            </a:r>
            <a:endParaRPr sz="4999" b="1" dirty="0"/>
          </a:p>
          <a:p>
            <a:pPr marL="0" marR="0" lvl="0" indent="0" algn="l" rtl="0">
              <a:lnSpc>
                <a:spcPct val="140008"/>
              </a:lnSpc>
              <a:spcBef>
                <a:spcPts val="0"/>
              </a:spcBef>
              <a:spcAft>
                <a:spcPts val="0"/>
              </a:spcAft>
              <a:buNone/>
            </a:pPr>
            <a:endParaRPr sz="4999" b="1" dirty="0">
              <a:solidFill>
                <a:srgbClr val="000000"/>
              </a:solidFill>
              <a:latin typeface="Arial"/>
              <a:ea typeface="Arial"/>
              <a:cs typeface="Arial"/>
              <a:sym typeface="Arial"/>
            </a:endParaRPr>
          </a:p>
        </p:txBody>
      </p:sp>
      <p:grpSp>
        <p:nvGrpSpPr>
          <p:cNvPr id="389" name="Google Shape;389;p24"/>
          <p:cNvGrpSpPr/>
          <p:nvPr/>
        </p:nvGrpSpPr>
        <p:grpSpPr>
          <a:xfrm>
            <a:off x="17602963" y="2521870"/>
            <a:ext cx="876228" cy="1543298"/>
            <a:chOff x="0" y="-38100"/>
            <a:chExt cx="230776" cy="406465"/>
          </a:xfrm>
        </p:grpSpPr>
        <p:sp>
          <p:nvSpPr>
            <p:cNvPr id="390" name="Google Shape;390;p24"/>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1" name="Google Shape;391;p24"/>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92" name="Google Shape;392;p24"/>
          <p:cNvSpPr txBox="1"/>
          <p:nvPr/>
        </p:nvSpPr>
        <p:spPr>
          <a:xfrm>
            <a:off x="899671" y="1803241"/>
            <a:ext cx="15975110" cy="5595378"/>
          </a:xfrm>
          <a:prstGeom prst="rect">
            <a:avLst/>
          </a:prstGeom>
          <a:noFill/>
          <a:ln>
            <a:noFill/>
          </a:ln>
        </p:spPr>
        <p:txBody>
          <a:bodyPr spcFirstLastPara="1" wrap="square" lIns="0" tIns="0" rIns="0" bIns="0" anchor="t" anchorCtr="0">
            <a:spAutoFit/>
          </a:bodyPr>
          <a:lstStyle/>
          <a:p>
            <a:pPr lvl="0">
              <a:lnSpc>
                <a:spcPct val="140023"/>
              </a:lnSpc>
            </a:pPr>
            <a:r>
              <a:rPr lang="fr-FR" sz="3000" dirty="0"/>
              <a:t>Modélisation de l'Intégration des Systèmes Hydrauliques (WSIMOD) :</a:t>
            </a:r>
          </a:p>
          <a:p>
            <a:pPr marL="457200" lvl="0" indent="-457200">
              <a:lnSpc>
                <a:spcPct val="140023"/>
              </a:lnSpc>
              <a:buFont typeface="Arial" panose="020B0604020202020204" pitchFamily="34" charset="0"/>
              <a:buChar char="•"/>
            </a:pPr>
            <a:r>
              <a:rPr lang="fr-FR" sz="3000" dirty="0"/>
              <a:t>Un cadre qui relie les cycles de l'eau urbains et ruraux, permettant une évaluation complète et la prise de décision.</a:t>
            </a:r>
            <a:endParaRPr sz="3000" dirty="0"/>
          </a:p>
          <a:p>
            <a:pPr lvl="0">
              <a:lnSpc>
                <a:spcPct val="140023"/>
              </a:lnSpc>
            </a:pPr>
            <a:r>
              <a:rPr lang="fr-FR" sz="3000" dirty="0"/>
              <a:t>Approches participatives : </a:t>
            </a:r>
          </a:p>
          <a:p>
            <a:pPr marL="457200" lvl="0" indent="-457200">
              <a:lnSpc>
                <a:spcPct val="140023"/>
              </a:lnSpc>
              <a:buFont typeface="Arial" panose="020B0604020202020204" pitchFamily="34" charset="0"/>
              <a:buChar char="•"/>
            </a:pPr>
            <a:r>
              <a:rPr lang="fr-FR" sz="3000" dirty="0"/>
              <a:t>Met l'accent sur l'engagement des parties prenantes dans la planification et la prise de décision afin de garantir que diverses perspectives soient prises en compte</a:t>
            </a:r>
            <a:endParaRPr sz="3000" dirty="0"/>
          </a:p>
          <a:p>
            <a:pPr lvl="0">
              <a:lnSpc>
                <a:spcPct val="124002"/>
              </a:lnSpc>
            </a:pPr>
            <a:r>
              <a:rPr lang="fr-FR" sz="3000" dirty="0"/>
              <a:t>Socio-hydrologie :</a:t>
            </a:r>
          </a:p>
          <a:p>
            <a:pPr marL="457200" lvl="0" indent="-457200">
              <a:lnSpc>
                <a:spcPct val="124002"/>
              </a:lnSpc>
              <a:buFont typeface="Arial" panose="020B0604020202020204" pitchFamily="34" charset="0"/>
              <a:buChar char="•"/>
            </a:pPr>
            <a:r>
              <a:rPr lang="fr-FR" sz="3000" dirty="0"/>
              <a:t>Examine les interactions entre les systèmes sociaux et les processus hydrologiques, soulignant l'importance du comportement humain dans la gestion de l'eau.</a:t>
            </a:r>
            <a:endParaRPr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96"/>
        <p:cNvGrpSpPr/>
        <p:nvPr/>
      </p:nvGrpSpPr>
      <p:grpSpPr>
        <a:xfrm>
          <a:off x="0" y="0"/>
          <a:ext cx="0" cy="0"/>
          <a:chOff x="0" y="0"/>
          <a:chExt cx="0" cy="0"/>
        </a:xfrm>
      </p:grpSpPr>
      <p:grpSp>
        <p:nvGrpSpPr>
          <p:cNvPr id="397" name="Google Shape;397;p25"/>
          <p:cNvGrpSpPr/>
          <p:nvPr/>
        </p:nvGrpSpPr>
        <p:grpSpPr>
          <a:xfrm>
            <a:off x="-533634" y="-144661"/>
            <a:ext cx="18821634" cy="2092701"/>
            <a:chOff x="0" y="-38100"/>
            <a:chExt cx="4957138" cy="551164"/>
          </a:xfrm>
        </p:grpSpPr>
        <p:sp>
          <p:nvSpPr>
            <p:cNvPr id="398" name="Google Shape;398;p25"/>
            <p:cNvSpPr/>
            <p:nvPr/>
          </p:nvSpPr>
          <p:spPr>
            <a:xfrm>
              <a:off x="0" y="0"/>
              <a:ext cx="4957138" cy="513064"/>
            </a:xfrm>
            <a:custGeom>
              <a:avLst/>
              <a:gdLst/>
              <a:ahLst/>
              <a:cxnLst/>
              <a:rect l="l" t="t" r="r" b="b"/>
              <a:pathLst>
                <a:path w="4957138" h="513064" extrusionOk="0">
                  <a:moveTo>
                    <a:pt x="0" y="0"/>
                  </a:moveTo>
                  <a:lnTo>
                    <a:pt x="4957138" y="0"/>
                  </a:lnTo>
                  <a:lnTo>
                    <a:pt x="4957138" y="513064"/>
                  </a:lnTo>
                  <a:lnTo>
                    <a:pt x="0" y="513064"/>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25"/>
            <p:cNvSpPr txBox="1"/>
            <p:nvPr/>
          </p:nvSpPr>
          <p:spPr>
            <a:xfrm>
              <a:off x="0" y="-38100"/>
              <a:ext cx="4957138" cy="55116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00" name="Google Shape;400;p25"/>
          <p:cNvSpPr txBox="1"/>
          <p:nvPr/>
        </p:nvSpPr>
        <p:spPr>
          <a:xfrm>
            <a:off x="480596" y="718754"/>
            <a:ext cx="13176410" cy="743152"/>
          </a:xfrm>
          <a:prstGeom prst="rect">
            <a:avLst/>
          </a:prstGeom>
          <a:noFill/>
          <a:ln>
            <a:noFill/>
          </a:ln>
        </p:spPr>
        <p:txBody>
          <a:bodyPr spcFirstLastPara="1" wrap="square" lIns="0" tIns="0" rIns="0" bIns="0" anchor="t" anchorCtr="0">
            <a:spAutoFit/>
          </a:bodyPr>
          <a:lstStyle/>
          <a:p>
            <a:pPr lvl="0">
              <a:lnSpc>
                <a:spcPct val="91998"/>
              </a:lnSpc>
            </a:pPr>
            <a:r>
              <a:rPr lang="fr-FR" sz="5249" b="1" dirty="0"/>
              <a:t>Gestion intégrée des ressources en eau</a:t>
            </a:r>
            <a:r>
              <a:rPr lang="en-US" sz="5249" b="1" dirty="0"/>
              <a:t> </a:t>
            </a:r>
            <a:endParaRPr sz="5249" b="1" dirty="0"/>
          </a:p>
        </p:txBody>
      </p:sp>
      <p:sp>
        <p:nvSpPr>
          <p:cNvPr id="401" name="Google Shape;401;p25"/>
          <p:cNvSpPr txBox="1"/>
          <p:nvPr/>
        </p:nvSpPr>
        <p:spPr>
          <a:xfrm>
            <a:off x="480596" y="2529808"/>
            <a:ext cx="17326809" cy="7061164"/>
          </a:xfrm>
          <a:prstGeom prst="rect">
            <a:avLst/>
          </a:prstGeom>
          <a:noFill/>
          <a:ln>
            <a:noFill/>
          </a:ln>
        </p:spPr>
        <p:txBody>
          <a:bodyPr spcFirstLastPara="1" wrap="square" lIns="0" tIns="0" rIns="0" bIns="0" anchor="t" anchorCtr="0">
            <a:spAutoFit/>
          </a:bodyPr>
          <a:lstStyle/>
          <a:p>
            <a:pPr lvl="0">
              <a:lnSpc>
                <a:spcPct val="150015"/>
              </a:lnSpc>
            </a:pPr>
            <a:r>
              <a:rPr lang="fr-FR" sz="3255" b="1" dirty="0"/>
              <a:t>Principes</a:t>
            </a:r>
            <a:r>
              <a:rPr lang="fr-FR" dirty="0"/>
              <a:t> </a:t>
            </a:r>
            <a:r>
              <a:rPr lang="fr-FR" sz="3255" b="1" dirty="0"/>
              <a:t>fondamentaux</a:t>
            </a:r>
            <a:r>
              <a:rPr lang="fr-FR" dirty="0"/>
              <a:t> </a:t>
            </a:r>
            <a:r>
              <a:rPr lang="fr-FR" sz="3255" b="1" dirty="0"/>
              <a:t>de la GIRE </a:t>
            </a:r>
            <a:r>
              <a:rPr lang="fr-FR" dirty="0"/>
              <a:t>:</a:t>
            </a:r>
          </a:p>
          <a:p>
            <a:pPr marL="457200" lvl="0" indent="-457200">
              <a:lnSpc>
                <a:spcPct val="150015"/>
              </a:lnSpc>
              <a:buFont typeface="Arial" panose="020B0604020202020204" pitchFamily="34" charset="0"/>
              <a:buChar char="•"/>
            </a:pPr>
            <a:r>
              <a:rPr lang="fr-FR" sz="2975" dirty="0"/>
              <a:t>Utilisation</a:t>
            </a:r>
            <a:r>
              <a:rPr lang="fr-FR" dirty="0"/>
              <a:t> </a:t>
            </a:r>
            <a:r>
              <a:rPr lang="fr-FR" sz="2975" dirty="0"/>
              <a:t>durable des ressources en eau. </a:t>
            </a:r>
          </a:p>
          <a:p>
            <a:pPr marL="457200" lvl="0" indent="-457200">
              <a:lnSpc>
                <a:spcPct val="150015"/>
              </a:lnSpc>
              <a:buFont typeface="Arial" panose="020B0604020202020204" pitchFamily="34" charset="0"/>
              <a:buChar char="•"/>
            </a:pPr>
            <a:r>
              <a:rPr lang="fr-FR" sz="2975" dirty="0"/>
              <a:t>Équilibre les besoins des différents secteurs (agriculture, industrie et domestique).Assure un accès équitable à l'eau et favorise la conservation.</a:t>
            </a:r>
          </a:p>
          <a:p>
            <a:pPr marL="457200" lvl="0" indent="-457200">
              <a:lnSpc>
                <a:spcPct val="150015"/>
              </a:lnSpc>
              <a:buFont typeface="Arial" panose="020B0604020202020204" pitchFamily="34" charset="0"/>
              <a:buChar char="•"/>
            </a:pPr>
            <a:r>
              <a:rPr lang="fr-FR" sz="2975" dirty="0"/>
              <a:t>Renforce la résilience face à la rareté de l'eau et au changement climatique.</a:t>
            </a:r>
            <a:endParaRPr sz="2975" dirty="0"/>
          </a:p>
          <a:p>
            <a:pPr lvl="0">
              <a:lnSpc>
                <a:spcPct val="150015"/>
              </a:lnSpc>
            </a:pPr>
            <a:r>
              <a:rPr lang="nl-BE" sz="3255" b="1" dirty="0" err="1"/>
              <a:t>Avantages</a:t>
            </a:r>
            <a:r>
              <a:rPr lang="nl-BE" dirty="0"/>
              <a:t> </a:t>
            </a:r>
            <a:r>
              <a:rPr lang="en-US" sz="3255" b="1" dirty="0">
                <a:solidFill>
                  <a:srgbClr val="000000"/>
                </a:solidFill>
                <a:latin typeface="Arial"/>
                <a:ea typeface="Arial"/>
                <a:cs typeface="Arial"/>
                <a:sym typeface="Arial"/>
              </a:rPr>
              <a:t>:</a:t>
            </a:r>
          </a:p>
          <a:p>
            <a:pPr marL="457200" lvl="0" indent="-457200">
              <a:lnSpc>
                <a:spcPct val="150015"/>
              </a:lnSpc>
              <a:buFont typeface="Arial" panose="020B0604020202020204" pitchFamily="34" charset="0"/>
              <a:buChar char="•"/>
            </a:pPr>
            <a:r>
              <a:rPr lang="fr-FR" sz="2975" dirty="0"/>
              <a:t>Utilisation</a:t>
            </a:r>
            <a:r>
              <a:rPr lang="fr-FR" dirty="0"/>
              <a:t> </a:t>
            </a:r>
            <a:r>
              <a:rPr lang="fr-FR" sz="2975" dirty="0"/>
              <a:t>efficace de l'eau.</a:t>
            </a:r>
          </a:p>
          <a:p>
            <a:pPr marL="457200" lvl="0" indent="-457200">
              <a:lnSpc>
                <a:spcPct val="150015"/>
              </a:lnSpc>
              <a:buFont typeface="Arial" panose="020B0604020202020204" pitchFamily="34" charset="0"/>
              <a:buChar char="•"/>
            </a:pPr>
            <a:r>
              <a:rPr lang="fr-FR" sz="2975" dirty="0"/>
              <a:t>Protection</a:t>
            </a:r>
            <a:r>
              <a:rPr lang="fr-FR" dirty="0"/>
              <a:t> </a:t>
            </a:r>
            <a:r>
              <a:rPr lang="fr-FR" sz="2975" dirty="0"/>
              <a:t>des écosystèmes.</a:t>
            </a:r>
          </a:p>
          <a:p>
            <a:pPr marL="457200" lvl="0" indent="-457200">
              <a:lnSpc>
                <a:spcPct val="150015"/>
              </a:lnSpc>
              <a:buFont typeface="Arial" panose="020B0604020202020204" pitchFamily="34" charset="0"/>
              <a:buChar char="•"/>
            </a:pPr>
            <a:r>
              <a:rPr lang="fr-FR" sz="2975" dirty="0"/>
              <a:t>Durabilité</a:t>
            </a:r>
            <a:r>
              <a:rPr lang="fr-FR" dirty="0"/>
              <a:t> </a:t>
            </a:r>
            <a:r>
              <a:rPr lang="fr-FR" sz="2975" dirty="0"/>
              <a:t>à long terme</a:t>
            </a:r>
            <a:r>
              <a:rPr lang="fr-FR" dirty="0"/>
              <a:t>.</a:t>
            </a:r>
            <a:endParaRPr dirty="0"/>
          </a:p>
          <a:p>
            <a:pPr marL="0" marR="0" lvl="0" indent="0" algn="l" rtl="0">
              <a:lnSpc>
                <a:spcPct val="150015"/>
              </a:lnSpc>
              <a:spcBef>
                <a:spcPts val="0"/>
              </a:spcBef>
              <a:spcAft>
                <a:spcPts val="0"/>
              </a:spcAft>
              <a:buNone/>
            </a:pPr>
            <a:endParaRPr sz="3255" dirty="0">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05"/>
        <p:cNvGrpSpPr/>
        <p:nvPr/>
      </p:nvGrpSpPr>
      <p:grpSpPr>
        <a:xfrm>
          <a:off x="0" y="0"/>
          <a:ext cx="0" cy="0"/>
          <a:chOff x="0" y="0"/>
          <a:chExt cx="0" cy="0"/>
        </a:xfrm>
      </p:grpSpPr>
      <p:grpSp>
        <p:nvGrpSpPr>
          <p:cNvPr id="406" name="Google Shape;406;p26"/>
          <p:cNvGrpSpPr/>
          <p:nvPr/>
        </p:nvGrpSpPr>
        <p:grpSpPr>
          <a:xfrm>
            <a:off x="0" y="7694315"/>
            <a:ext cx="10926496" cy="737745"/>
            <a:chOff x="0" y="-38100"/>
            <a:chExt cx="2877760" cy="194303"/>
          </a:xfrm>
        </p:grpSpPr>
        <p:sp>
          <p:nvSpPr>
            <p:cNvPr id="407" name="Google Shape;407;p26"/>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8" name="Google Shape;408;p26"/>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09" name="Google Shape;409;p26"/>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t="-1030" b="-10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10" name="Google Shape;410;p26"/>
          <p:cNvGrpSpPr/>
          <p:nvPr/>
        </p:nvGrpSpPr>
        <p:grpSpPr>
          <a:xfrm>
            <a:off x="537505" y="518709"/>
            <a:ext cx="8849594" cy="1787042"/>
            <a:chOff x="0" y="-38100"/>
            <a:chExt cx="2201205" cy="444500"/>
          </a:xfrm>
        </p:grpSpPr>
        <p:sp>
          <p:nvSpPr>
            <p:cNvPr id="411" name="Google Shape;411;p26"/>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2" name="Google Shape;412;p26"/>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13" name="Google Shape;413;p26"/>
          <p:cNvSpPr txBox="1"/>
          <p:nvPr/>
        </p:nvSpPr>
        <p:spPr>
          <a:xfrm>
            <a:off x="562881" y="1204800"/>
            <a:ext cx="10210280" cy="566309"/>
          </a:xfrm>
          <a:prstGeom prst="rect">
            <a:avLst/>
          </a:prstGeom>
          <a:noFill/>
          <a:ln>
            <a:noFill/>
          </a:ln>
        </p:spPr>
        <p:txBody>
          <a:bodyPr spcFirstLastPara="1" wrap="square" lIns="0" tIns="0" rIns="0" bIns="0" anchor="t" anchorCtr="0">
            <a:spAutoFit/>
          </a:bodyPr>
          <a:lstStyle/>
          <a:p>
            <a:pPr lvl="0">
              <a:lnSpc>
                <a:spcPct val="92000"/>
              </a:lnSpc>
            </a:pPr>
            <a:r>
              <a:rPr lang="fr-FR" sz="4000" b="1" dirty="0"/>
              <a:t>Conception urbaine sensible à l'eau</a:t>
            </a:r>
            <a:endParaRPr sz="4000" b="1" dirty="0"/>
          </a:p>
        </p:txBody>
      </p:sp>
      <p:sp>
        <p:nvSpPr>
          <p:cNvPr id="414" name="Google Shape;414;p26"/>
          <p:cNvSpPr txBox="1"/>
          <p:nvPr/>
        </p:nvSpPr>
        <p:spPr>
          <a:xfrm>
            <a:off x="537505" y="2571585"/>
            <a:ext cx="10412632" cy="8517716"/>
          </a:xfrm>
          <a:prstGeom prst="rect">
            <a:avLst/>
          </a:prstGeom>
          <a:noFill/>
          <a:ln>
            <a:noFill/>
          </a:ln>
        </p:spPr>
        <p:txBody>
          <a:bodyPr spcFirstLastPara="1" wrap="square" lIns="0" tIns="0" rIns="0" bIns="0" anchor="t" anchorCtr="0">
            <a:spAutoFit/>
          </a:bodyPr>
          <a:lstStyle/>
          <a:p>
            <a:pPr lvl="0">
              <a:lnSpc>
                <a:spcPct val="149982"/>
              </a:lnSpc>
            </a:pPr>
            <a:r>
              <a:rPr lang="nl-BE" sz="2800" b="1" dirty="0"/>
              <a:t>Concept de GEDS </a:t>
            </a:r>
            <a:r>
              <a:rPr lang="en-US" sz="2800" b="1" u="none" strike="noStrike" dirty="0">
                <a:solidFill>
                  <a:srgbClr val="000000"/>
                </a:solidFill>
                <a:latin typeface="Arial"/>
                <a:ea typeface="Arial"/>
                <a:cs typeface="Arial"/>
                <a:sym typeface="Arial"/>
              </a:rPr>
              <a:t>:</a:t>
            </a:r>
            <a:endParaRPr sz="2800" dirty="0"/>
          </a:p>
          <a:p>
            <a:pPr marL="631534" lvl="1" indent="-315767">
              <a:lnSpc>
                <a:spcPct val="149982"/>
              </a:lnSpc>
              <a:buSzPts val="2925"/>
              <a:buFont typeface="Arial"/>
              <a:buChar char="•"/>
            </a:pPr>
            <a:r>
              <a:rPr lang="fr-FR" sz="2800" dirty="0"/>
              <a:t>Approche de conception visant à gérer de manière durable les cycles de l'eau en milieu urbain.</a:t>
            </a:r>
            <a:endParaRPr sz="2800" dirty="0"/>
          </a:p>
          <a:p>
            <a:pPr marL="631534" lvl="1" indent="-315767">
              <a:lnSpc>
                <a:spcPct val="149982"/>
              </a:lnSpc>
              <a:buSzPts val="2925"/>
              <a:buFont typeface="Arial"/>
              <a:buChar char="•"/>
            </a:pPr>
            <a:r>
              <a:rPr lang="fr-FR" sz="2800" dirty="0"/>
              <a:t>Intègre la collecte des eaux de pluie, la gestion des eaux pluviales et les infrastructures vertes</a:t>
            </a:r>
            <a:endParaRPr sz="2800" dirty="0"/>
          </a:p>
          <a:p>
            <a:pPr marL="631534" lvl="1" indent="-315767">
              <a:lnSpc>
                <a:spcPct val="149982"/>
              </a:lnSpc>
              <a:buSzPts val="2925"/>
              <a:buFont typeface="Arial"/>
              <a:buChar char="•"/>
            </a:pPr>
            <a:r>
              <a:rPr lang="fr-FR" sz="2800" dirty="0"/>
              <a:t>Imite les processus hydrologiques naturels pour réduire le ruissellement, améliorer la qualité de l'eau et restaurer l'équilibre écologique</a:t>
            </a:r>
            <a:endParaRPr sz="2800" dirty="0"/>
          </a:p>
          <a:p>
            <a:pPr lvl="0">
              <a:lnSpc>
                <a:spcPct val="149982"/>
              </a:lnSpc>
            </a:pPr>
            <a:r>
              <a:rPr lang="nl-BE" sz="2925" b="1" dirty="0" err="1"/>
              <a:t>Avantages</a:t>
            </a:r>
            <a:r>
              <a:rPr lang="nl-BE" sz="2925" b="1" dirty="0"/>
              <a:t> de la GIREU </a:t>
            </a:r>
            <a:r>
              <a:rPr lang="en-US" sz="2925" b="1" u="none" strike="noStrike" dirty="0">
                <a:solidFill>
                  <a:srgbClr val="000000"/>
                </a:solidFill>
                <a:latin typeface="Arial"/>
                <a:ea typeface="Arial"/>
                <a:cs typeface="Arial"/>
                <a:sym typeface="Arial"/>
              </a:rPr>
              <a:t>:</a:t>
            </a:r>
            <a:endParaRPr dirty="0"/>
          </a:p>
          <a:p>
            <a:pPr marL="631534" lvl="1" indent="-315767">
              <a:lnSpc>
                <a:spcPct val="149982"/>
              </a:lnSpc>
              <a:buSzPts val="2925"/>
              <a:buFont typeface="Arial"/>
              <a:buChar char="•"/>
            </a:pPr>
            <a:r>
              <a:rPr lang="fr-FR" sz="2800" dirty="0"/>
              <a:t>Réduit le ruissellement urbain et les risques d'inondation</a:t>
            </a:r>
            <a:endParaRPr sz="2800" dirty="0"/>
          </a:p>
          <a:p>
            <a:pPr marL="631534" lvl="1" indent="-315767">
              <a:lnSpc>
                <a:spcPct val="149982"/>
              </a:lnSpc>
              <a:buSzPts val="2925"/>
              <a:buFont typeface="Arial"/>
              <a:buChar char="•"/>
            </a:pPr>
            <a:r>
              <a:rPr lang="fr-FR" sz="2800" dirty="0"/>
              <a:t>Améliore la qualité de l'eau</a:t>
            </a:r>
            <a:r>
              <a:rPr lang="en-US" sz="2800" dirty="0"/>
              <a:t>.</a:t>
            </a:r>
            <a:endParaRPr sz="2800" dirty="0"/>
          </a:p>
          <a:p>
            <a:pPr marL="631534" lvl="1" indent="-315767">
              <a:lnSpc>
                <a:spcPct val="149982"/>
              </a:lnSpc>
              <a:buSzPts val="2925"/>
              <a:buFont typeface="Arial"/>
              <a:buChar char="•"/>
            </a:pPr>
            <a:r>
              <a:rPr lang="fr-FR" sz="2800" dirty="0"/>
              <a:t>Améliore la résilience climatique en gérant l'eau localement</a:t>
            </a:r>
            <a:r>
              <a:rPr lang="en-US" sz="2800" dirty="0"/>
              <a:t>.</a:t>
            </a:r>
            <a:endParaRPr sz="2800" dirty="0"/>
          </a:p>
          <a:p>
            <a:pPr marL="0" marR="0" lvl="0" indent="0" algn="l" rtl="0">
              <a:lnSpc>
                <a:spcPct val="149982"/>
              </a:lnSpc>
              <a:spcBef>
                <a:spcPts val="0"/>
              </a:spcBef>
              <a:spcAft>
                <a:spcPts val="0"/>
              </a:spcAft>
              <a:buNone/>
            </a:pPr>
            <a:endParaRPr sz="2925" u="none" strike="noStrike" dirty="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18"/>
        <p:cNvGrpSpPr/>
        <p:nvPr/>
      </p:nvGrpSpPr>
      <p:grpSpPr>
        <a:xfrm>
          <a:off x="0" y="0"/>
          <a:ext cx="0" cy="0"/>
          <a:chOff x="0" y="0"/>
          <a:chExt cx="0" cy="0"/>
        </a:xfrm>
      </p:grpSpPr>
      <p:grpSp>
        <p:nvGrpSpPr>
          <p:cNvPr id="419" name="Google Shape;419;p27"/>
          <p:cNvGrpSpPr/>
          <p:nvPr/>
        </p:nvGrpSpPr>
        <p:grpSpPr>
          <a:xfrm>
            <a:off x="-533634" y="-144661"/>
            <a:ext cx="18821634" cy="1955373"/>
            <a:chOff x="0" y="-38100"/>
            <a:chExt cx="4957138" cy="514995"/>
          </a:xfrm>
        </p:grpSpPr>
        <p:sp>
          <p:nvSpPr>
            <p:cNvPr id="420" name="Google Shape;420;p27"/>
            <p:cNvSpPr/>
            <p:nvPr/>
          </p:nvSpPr>
          <p:spPr>
            <a:xfrm>
              <a:off x="0" y="0"/>
              <a:ext cx="4957138" cy="476895"/>
            </a:xfrm>
            <a:custGeom>
              <a:avLst/>
              <a:gdLst/>
              <a:ahLst/>
              <a:cxnLst/>
              <a:rect l="l" t="t" r="r" b="b"/>
              <a:pathLst>
                <a:path w="4957138" h="476895" extrusionOk="0">
                  <a:moveTo>
                    <a:pt x="0" y="0"/>
                  </a:moveTo>
                  <a:lnTo>
                    <a:pt x="4957138" y="0"/>
                  </a:lnTo>
                  <a:lnTo>
                    <a:pt x="4957138" y="476895"/>
                  </a:lnTo>
                  <a:lnTo>
                    <a:pt x="0" y="47689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1" name="Google Shape;421;p27"/>
            <p:cNvSpPr txBox="1"/>
            <p:nvPr/>
          </p:nvSpPr>
          <p:spPr>
            <a:xfrm>
              <a:off x="0" y="-38100"/>
              <a:ext cx="4957138" cy="51499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22" name="Google Shape;422;p27"/>
          <p:cNvSpPr txBox="1"/>
          <p:nvPr/>
        </p:nvSpPr>
        <p:spPr>
          <a:xfrm>
            <a:off x="-132732" y="650090"/>
            <a:ext cx="18509226" cy="743152"/>
          </a:xfrm>
          <a:prstGeom prst="rect">
            <a:avLst/>
          </a:prstGeom>
          <a:noFill/>
          <a:ln>
            <a:noFill/>
          </a:ln>
        </p:spPr>
        <p:txBody>
          <a:bodyPr spcFirstLastPara="1" wrap="square" lIns="0" tIns="0" rIns="0" bIns="0" anchor="t" anchorCtr="0">
            <a:spAutoFit/>
          </a:bodyPr>
          <a:lstStyle/>
          <a:p>
            <a:pPr lvl="0">
              <a:lnSpc>
                <a:spcPct val="91998"/>
              </a:lnSpc>
            </a:pPr>
            <a:r>
              <a:rPr lang="fr-FR" sz="5249" b="1" dirty="0"/>
              <a:t>Les avantages des théories modernes de gestion de l'eau</a:t>
            </a:r>
            <a:endParaRPr sz="5249" b="1" dirty="0"/>
          </a:p>
        </p:txBody>
      </p:sp>
      <p:sp>
        <p:nvSpPr>
          <p:cNvPr id="423" name="Google Shape;423;p27"/>
          <p:cNvSpPr txBox="1"/>
          <p:nvPr/>
        </p:nvSpPr>
        <p:spPr>
          <a:xfrm>
            <a:off x="470735" y="2271440"/>
            <a:ext cx="16788565" cy="8533875"/>
          </a:xfrm>
          <a:prstGeom prst="rect">
            <a:avLst/>
          </a:prstGeom>
          <a:noFill/>
          <a:ln>
            <a:noFill/>
          </a:ln>
        </p:spPr>
        <p:txBody>
          <a:bodyPr spcFirstLastPara="1" wrap="square" lIns="0" tIns="0" rIns="0" bIns="0" anchor="t" anchorCtr="0">
            <a:spAutoFit/>
          </a:bodyPr>
          <a:lstStyle/>
          <a:p>
            <a:pPr lvl="0">
              <a:lnSpc>
                <a:spcPct val="149983"/>
              </a:lnSpc>
            </a:pPr>
            <a:r>
              <a:rPr lang="en-US" sz="3081" b="1" dirty="0">
                <a:solidFill>
                  <a:srgbClr val="000000"/>
                </a:solidFill>
                <a:latin typeface="Arial"/>
                <a:ea typeface="Arial"/>
                <a:cs typeface="Arial"/>
                <a:sym typeface="Arial"/>
              </a:rPr>
              <a:t> </a:t>
            </a:r>
            <a:r>
              <a:rPr lang="fr-FR" sz="3081" b="1" dirty="0"/>
              <a:t>Durabilité et efficacité des ressources </a:t>
            </a:r>
            <a:r>
              <a:rPr lang="en-US" sz="3081" b="1" u="none" strike="noStrike" dirty="0">
                <a:solidFill>
                  <a:srgbClr val="000000"/>
                </a:solidFill>
                <a:latin typeface="Arial"/>
                <a:ea typeface="Arial"/>
                <a:cs typeface="Arial"/>
                <a:sym typeface="Arial"/>
              </a:rPr>
              <a:t>:</a:t>
            </a:r>
            <a:endParaRPr dirty="0"/>
          </a:p>
          <a:p>
            <a:pPr marL="665216" lvl="1" indent="-332608">
              <a:lnSpc>
                <a:spcPct val="149983"/>
              </a:lnSpc>
              <a:buSzPts val="3081"/>
              <a:buFont typeface="Arial"/>
              <a:buChar char="•"/>
            </a:pPr>
            <a:r>
              <a:rPr lang="fr-FR" sz="3081" dirty="0"/>
              <a:t>Favorise l'utilisation efficace et le recyclage des ressources en eau</a:t>
            </a:r>
            <a:endParaRPr sz="3081" dirty="0"/>
          </a:p>
          <a:p>
            <a:pPr marL="665216" lvl="1" indent="-332608">
              <a:lnSpc>
                <a:spcPct val="149983"/>
              </a:lnSpc>
              <a:buSzPts val="3081"/>
              <a:buFont typeface="Arial"/>
              <a:buChar char="•"/>
            </a:pPr>
            <a:r>
              <a:rPr lang="fr-FR" sz="3081" dirty="0"/>
              <a:t>Équilibre les besoins urbains, industriels et agricoles</a:t>
            </a:r>
            <a:r>
              <a:rPr lang="en-US" sz="3081" b="0" i="0" u="none" strike="noStrike" cap="none" dirty="0">
                <a:solidFill>
                  <a:srgbClr val="000000"/>
                </a:solidFill>
                <a:latin typeface="Arial"/>
                <a:ea typeface="Arial"/>
                <a:cs typeface="Arial"/>
                <a:sym typeface="Arial"/>
              </a:rPr>
              <a:t>.</a:t>
            </a:r>
            <a:endParaRPr dirty="0"/>
          </a:p>
          <a:p>
            <a:pPr lvl="0">
              <a:lnSpc>
                <a:spcPct val="149983"/>
              </a:lnSpc>
            </a:pPr>
            <a:r>
              <a:rPr lang="nl-BE" sz="3081" b="1" dirty="0" err="1"/>
              <a:t>Résilience</a:t>
            </a:r>
            <a:r>
              <a:rPr lang="nl-BE" sz="3081" b="1" dirty="0"/>
              <a:t> </a:t>
            </a:r>
            <a:r>
              <a:rPr lang="nl-BE" sz="3081" b="1" dirty="0" err="1"/>
              <a:t>climatique</a:t>
            </a:r>
            <a:r>
              <a:rPr lang="nl-BE" sz="3081" b="1" dirty="0"/>
              <a:t> </a:t>
            </a:r>
            <a:r>
              <a:rPr lang="en-US" sz="3081" b="1" u="none" strike="noStrike" dirty="0">
                <a:solidFill>
                  <a:srgbClr val="000000"/>
                </a:solidFill>
                <a:latin typeface="Arial"/>
                <a:ea typeface="Arial"/>
                <a:cs typeface="Arial"/>
                <a:sym typeface="Arial"/>
              </a:rPr>
              <a:t>:</a:t>
            </a:r>
            <a:endParaRPr dirty="0"/>
          </a:p>
          <a:p>
            <a:pPr marL="665216" lvl="1" indent="-332608">
              <a:lnSpc>
                <a:spcPct val="149983"/>
              </a:lnSpc>
              <a:buSzPts val="3081"/>
              <a:buFont typeface="Arial"/>
              <a:buChar char="•"/>
            </a:pPr>
            <a:r>
              <a:rPr lang="fr-FR" sz="3081" dirty="0"/>
              <a:t>Aide à atténuer les effets des sécheresses et des inondations grâce à une gestion adaptative</a:t>
            </a:r>
            <a:r>
              <a:rPr lang="en-US" sz="3081" dirty="0"/>
              <a:t>.</a:t>
            </a:r>
            <a:endParaRPr sz="3081" dirty="0"/>
          </a:p>
          <a:p>
            <a:pPr lvl="0">
              <a:lnSpc>
                <a:spcPct val="149983"/>
              </a:lnSpc>
            </a:pPr>
            <a:r>
              <a:rPr lang="nl-BE" sz="3081" b="1" dirty="0" err="1"/>
              <a:t>Avantages</a:t>
            </a:r>
            <a:r>
              <a:rPr lang="nl-BE" sz="3081" b="1" dirty="0"/>
              <a:t> </a:t>
            </a:r>
            <a:r>
              <a:rPr lang="nl-BE" sz="3081" b="1" dirty="0" err="1"/>
              <a:t>économiques</a:t>
            </a:r>
            <a:r>
              <a:rPr lang="nl-BE" sz="3081" b="1" dirty="0"/>
              <a:t> </a:t>
            </a:r>
            <a:r>
              <a:rPr lang="en-US" sz="3081" b="1" u="none" strike="noStrike" dirty="0">
                <a:solidFill>
                  <a:srgbClr val="000000"/>
                </a:solidFill>
                <a:latin typeface="Arial"/>
                <a:ea typeface="Arial"/>
                <a:cs typeface="Arial"/>
                <a:sym typeface="Arial"/>
              </a:rPr>
              <a:t>:</a:t>
            </a:r>
            <a:endParaRPr dirty="0"/>
          </a:p>
          <a:p>
            <a:pPr marL="665216" lvl="1" indent="-332608">
              <a:lnSpc>
                <a:spcPct val="149983"/>
              </a:lnSpc>
              <a:buSzPts val="3081"/>
              <a:buFont typeface="Arial"/>
              <a:buChar char="•"/>
            </a:pPr>
            <a:r>
              <a:rPr lang="fr-FR" sz="3081" dirty="0"/>
              <a:t>Réduit les coûts associés aux infrastructures traditionnelles d'approvisionnement en eau</a:t>
            </a:r>
            <a:r>
              <a:rPr lang="en-US" sz="3081" dirty="0"/>
              <a:t>.</a:t>
            </a:r>
            <a:endParaRPr sz="3081" dirty="0"/>
          </a:p>
          <a:p>
            <a:pPr marL="665216" lvl="1" indent="-332608">
              <a:lnSpc>
                <a:spcPct val="149983"/>
              </a:lnSpc>
              <a:buSzPts val="3081"/>
              <a:buFont typeface="Arial"/>
              <a:buChar char="•"/>
            </a:pPr>
            <a:r>
              <a:rPr lang="fr-FR" sz="3081" dirty="0"/>
              <a:t>Économies grâce à la réutilisation de l'eau dans l'agriculture et l'industrie</a:t>
            </a:r>
            <a:r>
              <a:rPr lang="en-US" sz="3081" b="0" i="0" u="none" strike="noStrike" cap="none" dirty="0">
                <a:solidFill>
                  <a:srgbClr val="000000"/>
                </a:solidFill>
                <a:latin typeface="Arial"/>
                <a:ea typeface="Arial"/>
                <a:cs typeface="Arial"/>
                <a:sym typeface="Arial"/>
              </a:rPr>
              <a:t>.</a:t>
            </a:r>
            <a:endParaRPr dirty="0"/>
          </a:p>
          <a:p>
            <a:pPr lvl="0">
              <a:lnSpc>
                <a:spcPct val="149983"/>
              </a:lnSpc>
            </a:pPr>
            <a:r>
              <a:rPr lang="nl-BE" sz="3081" b="1" dirty="0" err="1"/>
              <a:t>Qualité</a:t>
            </a:r>
            <a:r>
              <a:rPr lang="nl-BE" sz="3081" b="1" dirty="0"/>
              <a:t> de </a:t>
            </a:r>
            <a:r>
              <a:rPr lang="nl-BE" sz="3081" b="1" dirty="0" err="1"/>
              <a:t>l'eau</a:t>
            </a:r>
            <a:r>
              <a:rPr lang="nl-BE" sz="3081" b="1" dirty="0"/>
              <a:t> </a:t>
            </a:r>
            <a:r>
              <a:rPr lang="nl-BE" sz="3081" b="1" dirty="0" err="1"/>
              <a:t>améliorée</a:t>
            </a:r>
            <a:r>
              <a:rPr lang="nl-BE" sz="3081" b="1" dirty="0"/>
              <a:t> </a:t>
            </a:r>
            <a:r>
              <a:rPr lang="en-US" sz="3081" b="1" u="none" strike="noStrike" dirty="0">
                <a:solidFill>
                  <a:srgbClr val="000000"/>
                </a:solidFill>
                <a:latin typeface="Arial"/>
                <a:ea typeface="Arial"/>
                <a:cs typeface="Arial"/>
                <a:sym typeface="Arial"/>
              </a:rPr>
              <a:t>:</a:t>
            </a:r>
            <a:endParaRPr dirty="0"/>
          </a:p>
          <a:p>
            <a:pPr marL="665216" lvl="1" indent="-332608">
              <a:lnSpc>
                <a:spcPct val="149983"/>
              </a:lnSpc>
              <a:buSzPts val="3081"/>
              <a:buFont typeface="Arial"/>
              <a:buChar char="•"/>
            </a:pPr>
            <a:r>
              <a:rPr lang="fr-FR" sz="3081" dirty="0"/>
              <a:t>Réduit la pollution et améliore la qualité de l'eau grâce à des processus de filtration naturels</a:t>
            </a:r>
            <a:r>
              <a:rPr lang="en-US" sz="3081" dirty="0"/>
              <a:t>.</a:t>
            </a:r>
            <a:endParaRPr sz="3081" dirty="0"/>
          </a:p>
          <a:p>
            <a:pPr marL="0" marR="0" lvl="0" indent="0" algn="l" rtl="0">
              <a:lnSpc>
                <a:spcPct val="149983"/>
              </a:lnSpc>
              <a:spcBef>
                <a:spcPts val="0"/>
              </a:spcBef>
              <a:spcAft>
                <a:spcPts val="0"/>
              </a:spcAft>
              <a:buNone/>
            </a:pPr>
            <a:endParaRPr sz="3081" u="none" strike="noStrike" dirty="0">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27"/>
        <p:cNvGrpSpPr/>
        <p:nvPr/>
      </p:nvGrpSpPr>
      <p:grpSpPr>
        <a:xfrm>
          <a:off x="0" y="0"/>
          <a:ext cx="0" cy="0"/>
          <a:chOff x="0" y="0"/>
          <a:chExt cx="0" cy="0"/>
        </a:xfrm>
      </p:grpSpPr>
      <p:grpSp>
        <p:nvGrpSpPr>
          <p:cNvPr id="428" name="Google Shape;428;p28"/>
          <p:cNvGrpSpPr/>
          <p:nvPr/>
        </p:nvGrpSpPr>
        <p:grpSpPr>
          <a:xfrm>
            <a:off x="0" y="7694315"/>
            <a:ext cx="10926496" cy="737745"/>
            <a:chOff x="0" y="-38100"/>
            <a:chExt cx="2877760" cy="194303"/>
          </a:xfrm>
        </p:grpSpPr>
        <p:sp>
          <p:nvSpPr>
            <p:cNvPr id="429" name="Google Shape;429;p28"/>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0" name="Google Shape;430;p28"/>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31" name="Google Shape;431;p28"/>
          <p:cNvGrpSpPr/>
          <p:nvPr/>
        </p:nvGrpSpPr>
        <p:grpSpPr>
          <a:xfrm>
            <a:off x="537505" y="171534"/>
            <a:ext cx="8849594" cy="1787042"/>
            <a:chOff x="0" y="-38100"/>
            <a:chExt cx="2201205" cy="444500"/>
          </a:xfrm>
        </p:grpSpPr>
        <p:sp>
          <p:nvSpPr>
            <p:cNvPr id="432" name="Google Shape;432;p28"/>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3" name="Google Shape;433;p28"/>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34" name="Google Shape;434;p28"/>
          <p:cNvSpPr txBox="1"/>
          <p:nvPr/>
        </p:nvSpPr>
        <p:spPr>
          <a:xfrm>
            <a:off x="568945" y="871784"/>
            <a:ext cx="13633759" cy="1019382"/>
          </a:xfrm>
          <a:prstGeom prst="rect">
            <a:avLst/>
          </a:prstGeom>
          <a:noFill/>
          <a:ln>
            <a:noFill/>
          </a:ln>
        </p:spPr>
        <p:txBody>
          <a:bodyPr spcFirstLastPara="1" wrap="square" lIns="0" tIns="0" rIns="0" bIns="0" anchor="t" anchorCtr="0">
            <a:spAutoFit/>
          </a:bodyPr>
          <a:lstStyle/>
          <a:p>
            <a:pPr lvl="0">
              <a:lnSpc>
                <a:spcPct val="92000"/>
              </a:lnSpc>
            </a:pPr>
            <a:r>
              <a:rPr lang="fr-FR" sz="3500" b="1" dirty="0"/>
              <a:t>Avantages de la gestion durable de l'eau</a:t>
            </a:r>
            <a:endParaRPr sz="3500" b="1" dirty="0"/>
          </a:p>
          <a:p>
            <a:pPr marL="0" marR="0" lvl="0" indent="0" algn="l" rtl="0">
              <a:lnSpc>
                <a:spcPct val="92000"/>
              </a:lnSpc>
              <a:spcBef>
                <a:spcPts val="0"/>
              </a:spcBef>
              <a:spcAft>
                <a:spcPts val="0"/>
              </a:spcAft>
              <a:buNone/>
            </a:pPr>
            <a:endParaRPr sz="3500" b="1" dirty="0">
              <a:solidFill>
                <a:srgbClr val="000000"/>
              </a:solidFill>
              <a:latin typeface="Arial"/>
              <a:ea typeface="Arial"/>
              <a:cs typeface="Arial"/>
              <a:sym typeface="Arial"/>
            </a:endParaRPr>
          </a:p>
        </p:txBody>
      </p:sp>
      <p:sp>
        <p:nvSpPr>
          <p:cNvPr id="435" name="Google Shape;435;p28"/>
          <p:cNvSpPr txBox="1"/>
          <p:nvPr/>
        </p:nvSpPr>
        <p:spPr>
          <a:xfrm>
            <a:off x="537505" y="2658652"/>
            <a:ext cx="16414713" cy="6959598"/>
          </a:xfrm>
          <a:prstGeom prst="rect">
            <a:avLst/>
          </a:prstGeom>
          <a:noFill/>
          <a:ln>
            <a:noFill/>
          </a:ln>
        </p:spPr>
        <p:txBody>
          <a:bodyPr spcFirstLastPara="1" wrap="square" lIns="0" tIns="0" rIns="0" bIns="0" anchor="t" anchorCtr="0">
            <a:spAutoFit/>
          </a:bodyPr>
          <a:lstStyle/>
          <a:p>
            <a:pPr lvl="0">
              <a:lnSpc>
                <a:spcPct val="150000"/>
              </a:lnSpc>
            </a:pPr>
            <a:r>
              <a:rPr lang="fr-FR" sz="3000" b="1" dirty="0"/>
              <a:t>Durabilité et efficacité des ressources </a:t>
            </a:r>
            <a:r>
              <a:rPr lang="en-US" sz="3000" b="1" u="none" strike="noStrike" dirty="0">
                <a:solidFill>
                  <a:srgbClr val="000000"/>
                </a:solidFill>
                <a:latin typeface="Arial"/>
                <a:ea typeface="Arial"/>
                <a:cs typeface="Arial"/>
                <a:sym typeface="Arial"/>
              </a:rPr>
              <a:t>:</a:t>
            </a:r>
          </a:p>
          <a:p>
            <a:pPr marL="457200" lvl="0" indent="-457200">
              <a:lnSpc>
                <a:spcPct val="150000"/>
              </a:lnSpc>
              <a:buFont typeface="Arial" panose="020B0604020202020204" pitchFamily="34" charset="0"/>
              <a:buChar char="•"/>
            </a:pPr>
            <a:r>
              <a:rPr lang="fr-FR" sz="3000" dirty="0"/>
              <a:t>Favorise l'utilisation efficace et le recyclage des ressources en eau</a:t>
            </a:r>
          </a:p>
          <a:p>
            <a:pPr marL="457200" lvl="0" indent="-457200">
              <a:lnSpc>
                <a:spcPct val="150000"/>
              </a:lnSpc>
              <a:buFont typeface="Arial" panose="020B0604020202020204" pitchFamily="34" charset="0"/>
              <a:buChar char="•"/>
            </a:pPr>
            <a:r>
              <a:rPr lang="fr-FR" sz="3000" dirty="0"/>
              <a:t>Équilibre les besoins urbains, industriels et agricoles.</a:t>
            </a:r>
            <a:endParaRPr sz="3000" dirty="0"/>
          </a:p>
          <a:p>
            <a:pPr lvl="0">
              <a:lnSpc>
                <a:spcPct val="150000"/>
              </a:lnSpc>
            </a:pPr>
            <a:r>
              <a:rPr lang="nl-BE" sz="3000" b="1" dirty="0" err="1"/>
              <a:t>Résilience</a:t>
            </a:r>
            <a:r>
              <a:rPr lang="nl-BE" sz="3000" b="1" dirty="0"/>
              <a:t> </a:t>
            </a:r>
            <a:r>
              <a:rPr lang="nl-BE" sz="3000" b="1" dirty="0" err="1"/>
              <a:t>climatique</a:t>
            </a:r>
            <a:r>
              <a:rPr lang="nl-BE" sz="3000" b="1" dirty="0"/>
              <a:t> </a:t>
            </a:r>
            <a:r>
              <a:rPr lang="en-US" sz="3000" b="1" u="none" strike="noStrike" dirty="0">
                <a:solidFill>
                  <a:srgbClr val="000000"/>
                </a:solidFill>
                <a:latin typeface="Arial"/>
                <a:ea typeface="Arial"/>
                <a:cs typeface="Arial"/>
                <a:sym typeface="Arial"/>
              </a:rPr>
              <a:t>:</a:t>
            </a:r>
            <a:endParaRPr sz="3000" dirty="0"/>
          </a:p>
          <a:p>
            <a:pPr marL="680217" lvl="1" indent="-340108">
              <a:lnSpc>
                <a:spcPct val="150000"/>
              </a:lnSpc>
              <a:buSzPts val="3150"/>
              <a:buFont typeface="Arial"/>
              <a:buChar char="•"/>
            </a:pPr>
            <a:r>
              <a:rPr lang="fr-FR" sz="3000" dirty="0"/>
              <a:t>Aide à atténuer les effets des sécheresses et des inondations grâce à une gestion adaptative</a:t>
            </a:r>
            <a:endParaRPr sz="3000" dirty="0"/>
          </a:p>
          <a:p>
            <a:pPr lvl="0">
              <a:lnSpc>
                <a:spcPct val="150000"/>
              </a:lnSpc>
            </a:pPr>
            <a:r>
              <a:rPr lang="nl-BE" sz="3000" b="1" dirty="0" err="1"/>
              <a:t>Avantages</a:t>
            </a:r>
            <a:r>
              <a:rPr lang="nl-BE" sz="3000" dirty="0"/>
              <a:t> </a:t>
            </a:r>
            <a:r>
              <a:rPr lang="nl-BE" sz="3000" b="1" dirty="0" err="1"/>
              <a:t>économiques</a:t>
            </a:r>
            <a:r>
              <a:rPr lang="nl-BE" sz="3000" b="1" dirty="0"/>
              <a:t> </a:t>
            </a:r>
            <a:r>
              <a:rPr lang="en-US" sz="3000" b="1" u="none" strike="noStrike" dirty="0">
                <a:solidFill>
                  <a:srgbClr val="000000"/>
                </a:solidFill>
                <a:latin typeface="Arial"/>
                <a:ea typeface="Arial"/>
                <a:cs typeface="Arial"/>
                <a:sym typeface="Arial"/>
              </a:rPr>
              <a:t>:</a:t>
            </a:r>
          </a:p>
          <a:p>
            <a:pPr marL="457200" lvl="0" indent="-457200">
              <a:lnSpc>
                <a:spcPct val="150000"/>
              </a:lnSpc>
              <a:buFont typeface="Arial" panose="020B0604020202020204" pitchFamily="34" charset="0"/>
              <a:buChar char="•"/>
            </a:pPr>
            <a:r>
              <a:rPr lang="fr-FR" sz="3000" dirty="0"/>
              <a:t>Réduit les coûts associés aux infrastructures traditionnelles d'approvisionnement en eau. </a:t>
            </a:r>
          </a:p>
          <a:p>
            <a:pPr marL="457200" lvl="0" indent="-457200">
              <a:lnSpc>
                <a:spcPct val="150000"/>
              </a:lnSpc>
              <a:buFont typeface="Arial" panose="020B0604020202020204" pitchFamily="34" charset="0"/>
              <a:buChar char="•"/>
            </a:pPr>
            <a:r>
              <a:rPr lang="fr-FR" sz="3000" dirty="0"/>
              <a:t>Économies grâce à la réutilisation de l'eau dans l'agriculture et l'industrie</a:t>
            </a:r>
            <a:r>
              <a:rPr lang="fr-FR" sz="3150" dirty="0"/>
              <a:t>.</a:t>
            </a:r>
            <a:endParaRPr sz="3150" dirty="0"/>
          </a:p>
          <a:p>
            <a:pPr lvl="0">
              <a:lnSpc>
                <a:spcPct val="150000"/>
              </a:lnSpc>
            </a:pPr>
            <a:r>
              <a:rPr lang="fr-FR" sz="3000" b="1" dirty="0"/>
              <a:t>Amélioration</a:t>
            </a:r>
            <a:r>
              <a:rPr lang="fr-FR" dirty="0"/>
              <a:t> </a:t>
            </a:r>
            <a:r>
              <a:rPr lang="fr-FR" sz="3000" b="1" dirty="0"/>
              <a:t>de la qualité de l'eau </a:t>
            </a:r>
            <a:r>
              <a:rPr lang="fr-FR" dirty="0"/>
              <a:t>:</a:t>
            </a:r>
          </a:p>
          <a:p>
            <a:pPr marL="457200" lvl="0" indent="-457200">
              <a:lnSpc>
                <a:spcPct val="150000"/>
              </a:lnSpc>
              <a:buFont typeface="Arial" panose="020B0604020202020204" pitchFamily="34" charset="0"/>
              <a:buChar char="•"/>
            </a:pPr>
            <a:r>
              <a:rPr lang="fr-FR" sz="3000" dirty="0"/>
              <a:t>Réduit</a:t>
            </a:r>
            <a:r>
              <a:rPr lang="fr-FR" dirty="0"/>
              <a:t> </a:t>
            </a:r>
            <a:r>
              <a:rPr lang="fr-FR" sz="3000" dirty="0"/>
              <a:t>la pollution et améliore la qualité de l'eau grâce aux processus naturels de filtration.</a:t>
            </a:r>
            <a:endParaRPr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39"/>
        <p:cNvGrpSpPr/>
        <p:nvPr/>
      </p:nvGrpSpPr>
      <p:grpSpPr>
        <a:xfrm>
          <a:off x="0" y="0"/>
          <a:ext cx="0" cy="0"/>
          <a:chOff x="0" y="0"/>
          <a:chExt cx="0" cy="0"/>
        </a:xfrm>
      </p:grpSpPr>
      <p:grpSp>
        <p:nvGrpSpPr>
          <p:cNvPr id="440" name="Google Shape;440;p29"/>
          <p:cNvGrpSpPr/>
          <p:nvPr/>
        </p:nvGrpSpPr>
        <p:grpSpPr>
          <a:xfrm>
            <a:off x="0" y="8645410"/>
            <a:ext cx="18288000" cy="1641590"/>
            <a:chOff x="0" y="-38100"/>
            <a:chExt cx="4816593" cy="432353"/>
          </a:xfrm>
        </p:grpSpPr>
        <p:sp>
          <p:nvSpPr>
            <p:cNvPr id="441" name="Google Shape;441;p29"/>
            <p:cNvSpPr/>
            <p:nvPr/>
          </p:nvSpPr>
          <p:spPr>
            <a:xfrm>
              <a:off x="0" y="0"/>
              <a:ext cx="4816592" cy="394253"/>
            </a:xfrm>
            <a:custGeom>
              <a:avLst/>
              <a:gdLst/>
              <a:ahLst/>
              <a:cxnLst/>
              <a:rect l="l" t="t" r="r" b="b"/>
              <a:pathLst>
                <a:path w="4816592" h="394253" extrusionOk="0">
                  <a:moveTo>
                    <a:pt x="0" y="0"/>
                  </a:moveTo>
                  <a:lnTo>
                    <a:pt x="4816592" y="0"/>
                  </a:lnTo>
                  <a:lnTo>
                    <a:pt x="4816592" y="394253"/>
                  </a:lnTo>
                  <a:lnTo>
                    <a:pt x="0" y="394253"/>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29"/>
            <p:cNvSpPr txBox="1"/>
            <p:nvPr/>
          </p:nvSpPr>
          <p:spPr>
            <a:xfrm>
              <a:off x="0" y="-38100"/>
              <a:ext cx="4816593" cy="43235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43" name="Google Shape;443;p29"/>
          <p:cNvSpPr txBox="1"/>
          <p:nvPr/>
        </p:nvSpPr>
        <p:spPr>
          <a:xfrm>
            <a:off x="899671" y="361778"/>
            <a:ext cx="15496174" cy="1077026"/>
          </a:xfrm>
          <a:prstGeom prst="rect">
            <a:avLst/>
          </a:prstGeom>
          <a:noFill/>
          <a:ln>
            <a:noFill/>
          </a:ln>
        </p:spPr>
        <p:txBody>
          <a:bodyPr spcFirstLastPara="1" wrap="square" lIns="0" tIns="0" rIns="0" bIns="0" anchor="t" anchorCtr="0">
            <a:spAutoFit/>
          </a:bodyPr>
          <a:lstStyle/>
          <a:p>
            <a:pPr lvl="0">
              <a:lnSpc>
                <a:spcPct val="140008"/>
              </a:lnSpc>
            </a:pPr>
            <a:r>
              <a:rPr lang="fr-FR" sz="4999" b="1" dirty="0"/>
              <a:t>Défis dans la gestion moderne de l'eau</a:t>
            </a:r>
            <a:endParaRPr sz="4999" b="1" dirty="0"/>
          </a:p>
        </p:txBody>
      </p:sp>
      <p:grpSp>
        <p:nvGrpSpPr>
          <p:cNvPr id="444" name="Google Shape;444;p29"/>
          <p:cNvGrpSpPr/>
          <p:nvPr/>
        </p:nvGrpSpPr>
        <p:grpSpPr>
          <a:xfrm>
            <a:off x="17602963" y="2521870"/>
            <a:ext cx="876228" cy="1543298"/>
            <a:chOff x="0" y="-38100"/>
            <a:chExt cx="230776" cy="406465"/>
          </a:xfrm>
        </p:grpSpPr>
        <p:sp>
          <p:nvSpPr>
            <p:cNvPr id="445" name="Google Shape;445;p29"/>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29"/>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47" name="Google Shape;447;p29"/>
          <p:cNvSpPr txBox="1"/>
          <p:nvPr/>
        </p:nvSpPr>
        <p:spPr>
          <a:xfrm>
            <a:off x="899671" y="1642528"/>
            <a:ext cx="16359629" cy="7006149"/>
          </a:xfrm>
          <a:prstGeom prst="rect">
            <a:avLst/>
          </a:prstGeom>
          <a:noFill/>
          <a:ln>
            <a:noFill/>
          </a:ln>
        </p:spPr>
        <p:txBody>
          <a:bodyPr spcFirstLastPara="1" wrap="square" lIns="0" tIns="0" rIns="0" bIns="0" anchor="t" anchorCtr="0">
            <a:spAutoFit/>
          </a:bodyPr>
          <a:lstStyle/>
          <a:p>
            <a:pPr lvl="0">
              <a:lnSpc>
                <a:spcPct val="140007"/>
              </a:lnSpc>
            </a:pPr>
            <a:r>
              <a:rPr lang="fr-FR" sz="2400" b="1" dirty="0"/>
              <a:t>Investissement initial élevé :</a:t>
            </a:r>
          </a:p>
          <a:p>
            <a:pPr lvl="0">
              <a:lnSpc>
                <a:spcPct val="140007"/>
              </a:lnSpc>
            </a:pPr>
            <a:r>
              <a:rPr lang="fr-FR" sz="2400" dirty="0"/>
              <a:t>Coûts initiaux importants pour la mise en œuvre de systèmes avancés tels que l'infrastructure verte et le recyclage de l'eau.</a:t>
            </a:r>
          </a:p>
          <a:p>
            <a:pPr lvl="0">
              <a:lnSpc>
                <a:spcPct val="140007"/>
              </a:lnSpc>
            </a:pPr>
            <a:r>
              <a:rPr lang="fr-FR" sz="2400" b="1" dirty="0"/>
              <a:t>Barrières</a:t>
            </a:r>
            <a:r>
              <a:rPr lang="fr-FR" sz="2400" dirty="0"/>
              <a:t> </a:t>
            </a:r>
            <a:r>
              <a:rPr lang="fr-FR" sz="2400" b="1" dirty="0"/>
              <a:t>techniques</a:t>
            </a:r>
            <a:r>
              <a:rPr lang="fr-FR" sz="2400" dirty="0"/>
              <a:t> </a:t>
            </a:r>
            <a:r>
              <a:rPr lang="fr-FR" sz="2400" b="1" dirty="0"/>
              <a:t>et de connaissances :</a:t>
            </a:r>
          </a:p>
          <a:p>
            <a:pPr lvl="0">
              <a:lnSpc>
                <a:spcPct val="140007"/>
              </a:lnSpc>
            </a:pPr>
            <a:r>
              <a:rPr lang="fr-FR" sz="2400" dirty="0"/>
              <a:t>Nécessite des professionnels qualifiés et des connaissances qui peuvent faire défaut dans les communautés locales.</a:t>
            </a:r>
          </a:p>
          <a:p>
            <a:pPr lvl="0">
              <a:lnSpc>
                <a:spcPct val="140007"/>
              </a:lnSpc>
            </a:pPr>
            <a:r>
              <a:rPr lang="fr-FR" sz="2400" b="1" dirty="0"/>
              <a:t>Obstacles</a:t>
            </a:r>
            <a:r>
              <a:rPr lang="fr-FR" sz="2400" dirty="0"/>
              <a:t> </a:t>
            </a:r>
            <a:r>
              <a:rPr lang="fr-FR" sz="2400" b="1" dirty="0"/>
              <a:t>politiques</a:t>
            </a:r>
            <a:r>
              <a:rPr lang="fr-FR" sz="2400" dirty="0"/>
              <a:t> </a:t>
            </a:r>
            <a:r>
              <a:rPr lang="fr-FR" sz="2400" b="1" dirty="0"/>
              <a:t>et institutionnels :</a:t>
            </a:r>
          </a:p>
          <a:p>
            <a:pPr lvl="0">
              <a:lnSpc>
                <a:spcPct val="140007"/>
              </a:lnSpc>
            </a:pPr>
            <a:r>
              <a:rPr lang="fr-FR" sz="2400" dirty="0"/>
              <a:t> La coopération entre de multiples parties prenantes est souvent difficile, en particulier pour les ressources en eau transfrontalières.</a:t>
            </a:r>
            <a:endParaRPr lang="en-US" sz="2400" dirty="0"/>
          </a:p>
          <a:p>
            <a:pPr lvl="0">
              <a:lnSpc>
                <a:spcPct val="140007"/>
              </a:lnSpc>
            </a:pPr>
            <a:r>
              <a:rPr lang="fr-FR" sz="2400" b="1" dirty="0"/>
              <a:t>Résistance</a:t>
            </a:r>
            <a:r>
              <a:rPr lang="fr-FR" sz="2400" dirty="0"/>
              <a:t> </a:t>
            </a:r>
            <a:r>
              <a:rPr lang="fr-FR" sz="2400" b="1" dirty="0"/>
              <a:t>culturelle et sociale :</a:t>
            </a:r>
          </a:p>
          <a:p>
            <a:pPr lvl="0">
              <a:lnSpc>
                <a:spcPct val="140007"/>
              </a:lnSpc>
            </a:pPr>
            <a:r>
              <a:rPr lang="fr-FR" sz="2400" dirty="0"/>
              <a:t>La résistance aux nouvelles politiques et aux changements dans les pratiques de gestion de l'eau nécessite l'engagement de la communauté</a:t>
            </a:r>
            <a:r>
              <a:rPr lang="en-US" sz="2400" dirty="0"/>
              <a:t>.</a:t>
            </a:r>
            <a:endParaRPr sz="2400" dirty="0"/>
          </a:p>
          <a:p>
            <a:pPr lvl="0">
              <a:lnSpc>
                <a:spcPct val="119340"/>
              </a:lnSpc>
            </a:pPr>
            <a:r>
              <a:rPr lang="fr-FR" sz="2400" b="1" dirty="0"/>
              <a:t>Incertitudes</a:t>
            </a:r>
            <a:r>
              <a:rPr lang="fr-FR" sz="2400" dirty="0"/>
              <a:t> </a:t>
            </a:r>
            <a:r>
              <a:rPr lang="fr-FR" sz="2400" b="1" dirty="0"/>
              <a:t>liées au changement climatique :</a:t>
            </a:r>
          </a:p>
          <a:p>
            <a:pPr lvl="0">
              <a:lnSpc>
                <a:spcPct val="119340"/>
              </a:lnSpc>
            </a:pPr>
            <a:r>
              <a:rPr lang="fr-FR" sz="2400" dirty="0"/>
              <a:t>Les impacts climatiques imprévisibles posent des défis à la planification à long terme et à la résilience des infrastructures.</a:t>
            </a:r>
            <a:endParaRPr sz="2400" u="none" strike="noStrike" dirty="0">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51"/>
        <p:cNvGrpSpPr/>
        <p:nvPr/>
      </p:nvGrpSpPr>
      <p:grpSpPr>
        <a:xfrm>
          <a:off x="0" y="0"/>
          <a:ext cx="0" cy="0"/>
          <a:chOff x="0" y="0"/>
          <a:chExt cx="0" cy="0"/>
        </a:xfrm>
      </p:grpSpPr>
      <p:grpSp>
        <p:nvGrpSpPr>
          <p:cNvPr id="452" name="Google Shape;452;p30"/>
          <p:cNvGrpSpPr/>
          <p:nvPr/>
        </p:nvGrpSpPr>
        <p:grpSpPr>
          <a:xfrm>
            <a:off x="0" y="8526473"/>
            <a:ext cx="18288000" cy="1760527"/>
            <a:chOff x="0" y="-38100"/>
            <a:chExt cx="4816593" cy="463678"/>
          </a:xfrm>
        </p:grpSpPr>
        <p:sp>
          <p:nvSpPr>
            <p:cNvPr id="453" name="Google Shape;453;p30"/>
            <p:cNvSpPr/>
            <p:nvPr/>
          </p:nvSpPr>
          <p:spPr>
            <a:xfrm>
              <a:off x="0" y="0"/>
              <a:ext cx="4816592" cy="425578"/>
            </a:xfrm>
            <a:custGeom>
              <a:avLst/>
              <a:gdLst/>
              <a:ahLst/>
              <a:cxnLst/>
              <a:rect l="l" t="t" r="r" b="b"/>
              <a:pathLst>
                <a:path w="4816592" h="425578" extrusionOk="0">
                  <a:moveTo>
                    <a:pt x="0" y="0"/>
                  </a:moveTo>
                  <a:lnTo>
                    <a:pt x="4816592" y="0"/>
                  </a:lnTo>
                  <a:lnTo>
                    <a:pt x="4816592" y="425578"/>
                  </a:lnTo>
                  <a:lnTo>
                    <a:pt x="0" y="425578"/>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30"/>
            <p:cNvSpPr txBox="1"/>
            <p:nvPr/>
          </p:nvSpPr>
          <p:spPr>
            <a:xfrm>
              <a:off x="0" y="-38100"/>
              <a:ext cx="4816593" cy="46367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55" name="Google Shape;455;p30"/>
          <p:cNvSpPr txBox="1"/>
          <p:nvPr/>
        </p:nvSpPr>
        <p:spPr>
          <a:xfrm>
            <a:off x="770642" y="389243"/>
            <a:ext cx="16320143" cy="663130"/>
          </a:xfrm>
          <a:prstGeom prst="rect">
            <a:avLst/>
          </a:prstGeom>
          <a:noFill/>
          <a:ln>
            <a:noFill/>
          </a:ln>
        </p:spPr>
        <p:txBody>
          <a:bodyPr spcFirstLastPara="1" wrap="square" lIns="0" tIns="0" rIns="0" bIns="0" anchor="t" anchorCtr="0">
            <a:spAutoFit/>
          </a:bodyPr>
          <a:lstStyle/>
          <a:p>
            <a:pPr lvl="0">
              <a:lnSpc>
                <a:spcPct val="140008"/>
              </a:lnSpc>
            </a:pPr>
            <a:r>
              <a:rPr lang="fr-FR" sz="3078" b="1" dirty="0"/>
              <a:t>Techniques</a:t>
            </a:r>
            <a:r>
              <a:rPr lang="fr-FR" dirty="0"/>
              <a:t> </a:t>
            </a:r>
            <a:r>
              <a:rPr lang="fr-FR" sz="3078" b="1" dirty="0"/>
              <a:t>et pratiques concrètes en gestion de l'eau</a:t>
            </a:r>
            <a:endParaRPr sz="3078" b="1" dirty="0"/>
          </a:p>
        </p:txBody>
      </p:sp>
      <p:grpSp>
        <p:nvGrpSpPr>
          <p:cNvPr id="456" name="Google Shape;456;p30"/>
          <p:cNvGrpSpPr/>
          <p:nvPr/>
        </p:nvGrpSpPr>
        <p:grpSpPr>
          <a:xfrm>
            <a:off x="17602963" y="2521870"/>
            <a:ext cx="876228" cy="1543298"/>
            <a:chOff x="0" y="-38100"/>
            <a:chExt cx="230776" cy="406465"/>
          </a:xfrm>
        </p:grpSpPr>
        <p:sp>
          <p:nvSpPr>
            <p:cNvPr id="457" name="Google Shape;457;p30"/>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8" name="Google Shape;458;p30"/>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59" name="Google Shape;459;p30"/>
          <p:cNvSpPr txBox="1"/>
          <p:nvPr/>
        </p:nvSpPr>
        <p:spPr>
          <a:xfrm>
            <a:off x="770642" y="1325720"/>
            <a:ext cx="16320143" cy="6137642"/>
          </a:xfrm>
          <a:prstGeom prst="rect">
            <a:avLst/>
          </a:prstGeom>
          <a:noFill/>
          <a:ln>
            <a:noFill/>
          </a:ln>
        </p:spPr>
        <p:txBody>
          <a:bodyPr spcFirstLastPara="1" wrap="square" lIns="0" tIns="0" rIns="0" bIns="0" anchor="t" anchorCtr="0">
            <a:spAutoFit/>
          </a:bodyPr>
          <a:lstStyle/>
          <a:p>
            <a:pPr lvl="0">
              <a:lnSpc>
                <a:spcPct val="139993"/>
              </a:lnSpc>
            </a:pPr>
            <a:r>
              <a:rPr lang="fr-FR" sz="2600" b="1" dirty="0"/>
              <a:t>Collecte des eaux de pluie :</a:t>
            </a:r>
          </a:p>
          <a:p>
            <a:pPr marL="457200" lvl="0" indent="-457200">
              <a:lnSpc>
                <a:spcPct val="139993"/>
              </a:lnSpc>
              <a:buFont typeface="Arial" panose="020B0604020202020204" pitchFamily="34" charset="0"/>
              <a:buChar char="•"/>
            </a:pPr>
            <a:r>
              <a:rPr lang="fr-FR" sz="2600" dirty="0"/>
              <a:t>Recueillir et stocker l'eau de pluie pour l'irrigation ou des usages non potables.</a:t>
            </a:r>
          </a:p>
          <a:p>
            <a:pPr marL="457200" lvl="0" indent="-457200">
              <a:lnSpc>
                <a:spcPct val="139993"/>
              </a:lnSpc>
              <a:buFont typeface="Arial" panose="020B0604020202020204" pitchFamily="34" charset="0"/>
              <a:buChar char="•"/>
            </a:pPr>
            <a:r>
              <a:rPr lang="fr-FR" sz="2600" dirty="0"/>
              <a:t>Avantage : Réduit la dépendance aux nappes phréatiques et aux systèmes d'eau municipaux.</a:t>
            </a:r>
          </a:p>
          <a:p>
            <a:pPr lvl="0">
              <a:lnSpc>
                <a:spcPct val="139993"/>
              </a:lnSpc>
            </a:pPr>
            <a:r>
              <a:rPr lang="fr-FR" sz="2600" b="1" dirty="0"/>
              <a:t>Irrigation</a:t>
            </a:r>
            <a:r>
              <a:rPr lang="fr-FR" sz="2600" dirty="0"/>
              <a:t> </a:t>
            </a:r>
            <a:r>
              <a:rPr lang="fr-FR" sz="2600" b="1" dirty="0"/>
              <a:t>à efficacité hydrique :</a:t>
            </a:r>
          </a:p>
          <a:p>
            <a:pPr marL="457200" lvl="0" indent="-457200">
              <a:lnSpc>
                <a:spcPct val="139993"/>
              </a:lnSpc>
              <a:buFont typeface="Arial" panose="020B0604020202020204" pitchFamily="34" charset="0"/>
              <a:buChar char="•"/>
            </a:pPr>
            <a:r>
              <a:rPr lang="fr-FR" sz="2600" dirty="0"/>
              <a:t>Des techniques telles que l'irrigation goutte à goutte et les arroseurs de précision sont utilisées pour minimiser le gaspillage d'eau.</a:t>
            </a:r>
          </a:p>
          <a:p>
            <a:pPr marL="457200" lvl="0" indent="-457200">
              <a:lnSpc>
                <a:spcPct val="139993"/>
              </a:lnSpc>
              <a:buFont typeface="Arial" panose="020B0604020202020204" pitchFamily="34" charset="0"/>
              <a:buChar char="•"/>
            </a:pPr>
            <a:r>
              <a:rPr lang="fr-FR" sz="2600" dirty="0"/>
              <a:t>Avantage : Apporte l'eau directement à la zone racinaire, réduisant l'évaporation et le ruissellement.</a:t>
            </a:r>
            <a:endParaRPr sz="2600" dirty="0"/>
          </a:p>
          <a:p>
            <a:pPr lvl="0">
              <a:lnSpc>
                <a:spcPct val="173651"/>
              </a:lnSpc>
            </a:pPr>
            <a:r>
              <a:rPr lang="fr-FR" sz="2600" b="1" dirty="0"/>
              <a:t>Gestion de l'humidité du sol :</a:t>
            </a:r>
          </a:p>
          <a:p>
            <a:pPr marL="457200" lvl="0" indent="-457200">
              <a:lnSpc>
                <a:spcPct val="173651"/>
              </a:lnSpc>
              <a:buFont typeface="Arial" panose="020B0604020202020204" pitchFamily="34" charset="0"/>
              <a:buChar char="•"/>
            </a:pPr>
            <a:r>
              <a:rPr lang="fr-FR" sz="2600" dirty="0"/>
              <a:t>Utilisation de paillis ou de cultures de couverture pour maintenir l'humidité du sol et réduire l'évaporation.</a:t>
            </a:r>
          </a:p>
          <a:p>
            <a:pPr marL="457200" lvl="0" indent="-457200">
              <a:lnSpc>
                <a:spcPct val="173651"/>
              </a:lnSpc>
              <a:buFont typeface="Arial" panose="020B0604020202020204" pitchFamily="34" charset="0"/>
              <a:buChar char="•"/>
            </a:pPr>
            <a:r>
              <a:rPr lang="fr-FR" sz="2600" dirty="0"/>
              <a:t>Avantage : Maintient le sol hydraté pour les cultures et réduit le besoin d'irrigation fréquente.</a:t>
            </a:r>
            <a:endParaRPr sz="2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75"/>
        <p:cNvGrpSpPr/>
        <p:nvPr/>
      </p:nvGrpSpPr>
      <p:grpSpPr>
        <a:xfrm>
          <a:off x="0" y="0"/>
          <a:ext cx="0" cy="0"/>
          <a:chOff x="0" y="0"/>
          <a:chExt cx="0" cy="0"/>
        </a:xfrm>
      </p:grpSpPr>
      <p:grpSp>
        <p:nvGrpSpPr>
          <p:cNvPr id="476" name="Google Shape;476;p32"/>
          <p:cNvGrpSpPr/>
          <p:nvPr/>
        </p:nvGrpSpPr>
        <p:grpSpPr>
          <a:xfrm>
            <a:off x="12631608" y="9452212"/>
            <a:ext cx="5656392" cy="975715"/>
            <a:chOff x="0" y="-38100"/>
            <a:chExt cx="1489749" cy="256978"/>
          </a:xfrm>
        </p:grpSpPr>
        <p:sp>
          <p:nvSpPr>
            <p:cNvPr id="477" name="Google Shape;477;p32"/>
            <p:cNvSpPr/>
            <p:nvPr/>
          </p:nvSpPr>
          <p:spPr>
            <a:xfrm>
              <a:off x="0" y="0"/>
              <a:ext cx="1489749" cy="218878"/>
            </a:xfrm>
            <a:custGeom>
              <a:avLst/>
              <a:gdLst/>
              <a:ahLst/>
              <a:cxnLst/>
              <a:rect l="l" t="t" r="r" b="b"/>
              <a:pathLst>
                <a:path w="1489749" h="218878" extrusionOk="0">
                  <a:moveTo>
                    <a:pt x="0" y="0"/>
                  </a:moveTo>
                  <a:lnTo>
                    <a:pt x="1489749" y="0"/>
                  </a:lnTo>
                  <a:lnTo>
                    <a:pt x="1489749" y="218878"/>
                  </a:lnTo>
                  <a:lnTo>
                    <a:pt x="0" y="218878"/>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8" name="Google Shape;478;p32"/>
            <p:cNvSpPr txBox="1"/>
            <p:nvPr/>
          </p:nvSpPr>
          <p:spPr>
            <a:xfrm>
              <a:off x="0" y="-38100"/>
              <a:ext cx="1489749" cy="25697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79" name="Google Shape;479;p32"/>
          <p:cNvGrpSpPr/>
          <p:nvPr/>
        </p:nvGrpSpPr>
        <p:grpSpPr>
          <a:xfrm>
            <a:off x="22111" y="8276343"/>
            <a:ext cx="18265889" cy="2010657"/>
            <a:chOff x="0" y="-38100"/>
            <a:chExt cx="4810769" cy="529556"/>
          </a:xfrm>
        </p:grpSpPr>
        <p:sp>
          <p:nvSpPr>
            <p:cNvPr id="480" name="Google Shape;480;p32"/>
            <p:cNvSpPr/>
            <p:nvPr/>
          </p:nvSpPr>
          <p:spPr>
            <a:xfrm>
              <a:off x="0" y="0"/>
              <a:ext cx="4810769" cy="491456"/>
            </a:xfrm>
            <a:custGeom>
              <a:avLst/>
              <a:gdLst/>
              <a:ahLst/>
              <a:cxnLst/>
              <a:rect l="l" t="t" r="r" b="b"/>
              <a:pathLst>
                <a:path w="4810769" h="491456" extrusionOk="0">
                  <a:moveTo>
                    <a:pt x="0" y="0"/>
                  </a:moveTo>
                  <a:lnTo>
                    <a:pt x="4810769" y="0"/>
                  </a:lnTo>
                  <a:lnTo>
                    <a:pt x="4810769" y="491456"/>
                  </a:lnTo>
                  <a:lnTo>
                    <a:pt x="0" y="491456"/>
                  </a:ln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1" name="Google Shape;481;p32"/>
            <p:cNvSpPr txBox="1"/>
            <p:nvPr/>
          </p:nvSpPr>
          <p:spPr>
            <a:xfrm>
              <a:off x="0" y="-38100"/>
              <a:ext cx="4810769" cy="52955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82" name="Google Shape;482;p32"/>
          <p:cNvGrpSpPr/>
          <p:nvPr/>
        </p:nvGrpSpPr>
        <p:grpSpPr>
          <a:xfrm>
            <a:off x="0" y="9304549"/>
            <a:ext cx="18288000" cy="1123377"/>
            <a:chOff x="0" y="-38100"/>
            <a:chExt cx="4816593" cy="295869"/>
          </a:xfrm>
        </p:grpSpPr>
        <p:sp>
          <p:nvSpPr>
            <p:cNvPr id="483" name="Google Shape;483;p32"/>
            <p:cNvSpPr/>
            <p:nvPr/>
          </p:nvSpPr>
          <p:spPr>
            <a:xfrm>
              <a:off x="0" y="0"/>
              <a:ext cx="4816592" cy="257769"/>
            </a:xfrm>
            <a:custGeom>
              <a:avLst/>
              <a:gdLst/>
              <a:ahLst/>
              <a:cxnLst/>
              <a:rect l="l" t="t" r="r" b="b"/>
              <a:pathLst>
                <a:path w="4816592" h="257769" extrusionOk="0">
                  <a:moveTo>
                    <a:pt x="0" y="0"/>
                  </a:moveTo>
                  <a:lnTo>
                    <a:pt x="4816592" y="0"/>
                  </a:lnTo>
                  <a:lnTo>
                    <a:pt x="4816592" y="257769"/>
                  </a:lnTo>
                  <a:lnTo>
                    <a:pt x="0" y="257769"/>
                  </a:lnTo>
                  <a:close/>
                </a:path>
              </a:pathLst>
            </a:custGeom>
            <a:solidFill>
              <a:srgbClr val="B4E7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4" name="Google Shape;484;p32"/>
            <p:cNvSpPr txBox="1"/>
            <p:nvPr/>
          </p:nvSpPr>
          <p:spPr>
            <a:xfrm>
              <a:off x="0" y="-38100"/>
              <a:ext cx="4816593"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85" name="Google Shape;485;p32"/>
          <p:cNvSpPr txBox="1"/>
          <p:nvPr/>
        </p:nvSpPr>
        <p:spPr>
          <a:xfrm>
            <a:off x="559701" y="782638"/>
            <a:ext cx="8584299" cy="707758"/>
          </a:xfrm>
          <a:prstGeom prst="rect">
            <a:avLst/>
          </a:prstGeom>
          <a:noFill/>
          <a:ln>
            <a:noFill/>
          </a:ln>
        </p:spPr>
        <p:txBody>
          <a:bodyPr spcFirstLastPara="1" wrap="square" lIns="0" tIns="0" rIns="0" bIns="0" anchor="t" anchorCtr="0">
            <a:spAutoFit/>
          </a:bodyPr>
          <a:lstStyle/>
          <a:p>
            <a:pPr lvl="0">
              <a:lnSpc>
                <a:spcPct val="91998"/>
              </a:lnSpc>
            </a:pPr>
            <a:r>
              <a:rPr lang="nl-BE" sz="4999" b="1" dirty="0" err="1"/>
              <a:t>Exemple</a:t>
            </a:r>
            <a:r>
              <a:rPr lang="nl-BE" dirty="0"/>
              <a:t> </a:t>
            </a:r>
            <a:r>
              <a:rPr lang="nl-BE" sz="4999" b="1" dirty="0"/>
              <a:t>de </a:t>
            </a:r>
            <a:r>
              <a:rPr lang="nl-BE" sz="4999" b="1" dirty="0" err="1"/>
              <a:t>cas</a:t>
            </a:r>
            <a:endParaRPr sz="4999" b="1" dirty="0"/>
          </a:p>
        </p:txBody>
      </p:sp>
      <p:sp>
        <p:nvSpPr>
          <p:cNvPr id="486" name="Google Shape;486;p32"/>
          <p:cNvSpPr txBox="1"/>
          <p:nvPr/>
        </p:nvSpPr>
        <p:spPr>
          <a:xfrm>
            <a:off x="559701" y="1707731"/>
            <a:ext cx="16699599" cy="9507346"/>
          </a:xfrm>
          <a:prstGeom prst="rect">
            <a:avLst/>
          </a:prstGeom>
          <a:noFill/>
          <a:ln>
            <a:noFill/>
          </a:ln>
        </p:spPr>
        <p:txBody>
          <a:bodyPr spcFirstLastPara="1" wrap="square" lIns="0" tIns="0" rIns="0" bIns="0" anchor="t" anchorCtr="0">
            <a:spAutoFit/>
          </a:bodyPr>
          <a:lstStyle/>
          <a:p>
            <a:pPr lvl="0" algn="just">
              <a:lnSpc>
                <a:spcPct val="140006"/>
              </a:lnSpc>
            </a:pPr>
            <a:r>
              <a:rPr lang="nl-BE" sz="3152" b="1" dirty="0"/>
              <a:t>Scénario</a:t>
            </a:r>
            <a:r>
              <a:rPr lang="nl-BE" dirty="0"/>
              <a:t> </a:t>
            </a:r>
            <a:r>
              <a:rPr lang="en-US" sz="3152" b="1" dirty="0">
                <a:solidFill>
                  <a:srgbClr val="000000"/>
                </a:solidFill>
                <a:latin typeface="Arial"/>
                <a:ea typeface="Arial"/>
                <a:cs typeface="Arial"/>
                <a:sym typeface="Arial"/>
              </a:rPr>
              <a:t>:</a:t>
            </a:r>
            <a:endParaRPr dirty="0"/>
          </a:p>
          <a:p>
            <a:pPr lvl="0" algn="just">
              <a:lnSpc>
                <a:spcPct val="140006"/>
              </a:lnSpc>
            </a:pPr>
            <a:r>
              <a:rPr lang="fr-FR" sz="3152" dirty="0"/>
              <a:t>Une ferme dans une région sujette à la sécheresse a adopté les techniques suivantes :</a:t>
            </a:r>
          </a:p>
          <a:p>
            <a:pPr marL="457200" lvl="0" indent="-457200" algn="just">
              <a:lnSpc>
                <a:spcPct val="140006"/>
              </a:lnSpc>
              <a:buFont typeface="Arial" panose="020B0604020202020204" pitchFamily="34" charset="0"/>
              <a:buChar char="•"/>
            </a:pPr>
            <a:r>
              <a:rPr lang="fr-FR" sz="3152" dirty="0"/>
              <a:t>Irrigation goutte à goutte : Réduction de la consommation d'eau de 50 % tout en maintenant le rendement des cultures.</a:t>
            </a:r>
          </a:p>
          <a:p>
            <a:pPr marL="457200" lvl="0" indent="-457200" algn="just">
              <a:lnSpc>
                <a:spcPct val="140006"/>
              </a:lnSpc>
              <a:buFont typeface="Arial" panose="020B0604020202020204" pitchFamily="34" charset="0"/>
              <a:buChar char="•"/>
            </a:pPr>
            <a:r>
              <a:rPr lang="fr-FR" sz="3152" dirty="0"/>
              <a:t>Collecte des eaux de pluie : Stockage de 30 % des précipitations annuelles pour l'irrigation pendant les saisons sèches.</a:t>
            </a:r>
          </a:p>
          <a:p>
            <a:pPr marL="457200" lvl="0" indent="-457200" algn="just">
              <a:lnSpc>
                <a:spcPct val="140006"/>
              </a:lnSpc>
              <a:buFont typeface="Arial" panose="020B0604020202020204" pitchFamily="34" charset="0"/>
              <a:buChar char="•"/>
            </a:pPr>
            <a:r>
              <a:rPr lang="fr-FR" sz="3152" dirty="0"/>
              <a:t>Recyclage des eaux usées : Les eaux grises traitées sont réutilisées pour l'irrigation</a:t>
            </a:r>
            <a:r>
              <a:rPr lang="fr-FR" dirty="0"/>
              <a:t>.</a:t>
            </a:r>
            <a:endParaRPr sz="3152" dirty="0">
              <a:solidFill>
                <a:srgbClr val="000000"/>
              </a:solidFill>
              <a:latin typeface="Arial"/>
              <a:ea typeface="Arial"/>
              <a:cs typeface="Arial"/>
              <a:sym typeface="Arial"/>
            </a:endParaRPr>
          </a:p>
          <a:p>
            <a:pPr lvl="0" algn="just">
              <a:lnSpc>
                <a:spcPct val="140006"/>
              </a:lnSpc>
            </a:pPr>
            <a:r>
              <a:rPr lang="fr-FR" sz="3152" b="1" dirty="0"/>
              <a:t>Résultat : </a:t>
            </a:r>
          </a:p>
          <a:p>
            <a:pPr marL="457200" lvl="0" indent="-457200" algn="just">
              <a:lnSpc>
                <a:spcPct val="140006"/>
              </a:lnSpc>
              <a:buFont typeface="Arial" panose="020B0604020202020204" pitchFamily="34" charset="0"/>
              <a:buChar char="•"/>
            </a:pPr>
            <a:r>
              <a:rPr lang="fr-FR" sz="3152" dirty="0"/>
              <a:t>Efficacité</a:t>
            </a:r>
            <a:r>
              <a:rPr lang="fr-FR" dirty="0"/>
              <a:t> </a:t>
            </a:r>
            <a:r>
              <a:rPr lang="fr-FR" sz="3152" dirty="0"/>
              <a:t>accrue des ressources, réduction des coûts opérationnels et meilleure sécurité de l'eau pendant les périodes de rareté.</a:t>
            </a:r>
            <a:endParaRPr sz="3152" dirty="0"/>
          </a:p>
          <a:p>
            <a:pPr marL="0" marR="0" lvl="0" indent="0" algn="just" rtl="0">
              <a:lnSpc>
                <a:spcPct val="140006"/>
              </a:lnSpc>
              <a:spcBef>
                <a:spcPts val="0"/>
              </a:spcBef>
              <a:spcAft>
                <a:spcPts val="0"/>
              </a:spcAft>
              <a:buNone/>
            </a:pPr>
            <a:endParaRPr sz="3152" dirty="0">
              <a:solidFill>
                <a:srgbClr val="000000"/>
              </a:solidFill>
              <a:latin typeface="Arial"/>
              <a:ea typeface="Arial"/>
              <a:cs typeface="Arial"/>
              <a:sym typeface="Arial"/>
            </a:endParaRPr>
          </a:p>
          <a:p>
            <a:pPr marL="0" marR="0" lvl="0" indent="0" algn="just" rtl="0">
              <a:lnSpc>
                <a:spcPct val="140006"/>
              </a:lnSpc>
              <a:spcBef>
                <a:spcPts val="0"/>
              </a:spcBef>
              <a:spcAft>
                <a:spcPts val="0"/>
              </a:spcAft>
              <a:buNone/>
            </a:pPr>
            <a:endParaRPr sz="3152" dirty="0">
              <a:solidFill>
                <a:srgbClr val="000000"/>
              </a:solidFill>
              <a:latin typeface="Arial"/>
              <a:ea typeface="Arial"/>
              <a:cs typeface="Arial"/>
              <a:sym typeface="Arial"/>
            </a:endParaRPr>
          </a:p>
          <a:p>
            <a:pPr marL="0" marR="0" lvl="0" indent="0" algn="just" rtl="0">
              <a:lnSpc>
                <a:spcPct val="140006"/>
              </a:lnSpc>
              <a:spcBef>
                <a:spcPts val="0"/>
              </a:spcBef>
              <a:spcAft>
                <a:spcPts val="0"/>
              </a:spcAft>
              <a:buNone/>
            </a:pPr>
            <a:endParaRPr sz="3152" dirty="0">
              <a:solidFill>
                <a:srgbClr val="000000"/>
              </a:solidFill>
              <a:latin typeface="Arial"/>
              <a:ea typeface="Arial"/>
              <a:cs typeface="Arial"/>
              <a:sym typeface="Arial"/>
            </a:endParaRPr>
          </a:p>
          <a:p>
            <a:pPr marL="0" marR="0" lvl="0" indent="0" algn="l" rtl="0">
              <a:lnSpc>
                <a:spcPct val="140006"/>
              </a:lnSpc>
              <a:spcBef>
                <a:spcPts val="0"/>
              </a:spcBef>
              <a:spcAft>
                <a:spcPts val="0"/>
              </a:spcAft>
              <a:buNone/>
            </a:pPr>
            <a:endParaRPr sz="3152" dirty="0">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90"/>
        <p:cNvGrpSpPr/>
        <p:nvPr/>
      </p:nvGrpSpPr>
      <p:grpSpPr>
        <a:xfrm>
          <a:off x="0" y="0"/>
          <a:ext cx="0" cy="0"/>
          <a:chOff x="0" y="0"/>
          <a:chExt cx="0" cy="0"/>
        </a:xfrm>
      </p:grpSpPr>
      <p:grpSp>
        <p:nvGrpSpPr>
          <p:cNvPr id="491" name="Google Shape;491;p33"/>
          <p:cNvGrpSpPr/>
          <p:nvPr/>
        </p:nvGrpSpPr>
        <p:grpSpPr>
          <a:xfrm>
            <a:off x="0" y="8749809"/>
            <a:ext cx="18288000" cy="1537191"/>
            <a:chOff x="0" y="-38100"/>
            <a:chExt cx="4816593" cy="404857"/>
          </a:xfrm>
        </p:grpSpPr>
        <p:sp>
          <p:nvSpPr>
            <p:cNvPr id="492" name="Google Shape;492;p33"/>
            <p:cNvSpPr/>
            <p:nvPr/>
          </p:nvSpPr>
          <p:spPr>
            <a:xfrm>
              <a:off x="0" y="0"/>
              <a:ext cx="4816592" cy="366757"/>
            </a:xfrm>
            <a:custGeom>
              <a:avLst/>
              <a:gdLst/>
              <a:ahLst/>
              <a:cxnLst/>
              <a:rect l="l" t="t" r="r" b="b"/>
              <a:pathLst>
                <a:path w="4816592" h="366757" extrusionOk="0">
                  <a:moveTo>
                    <a:pt x="0" y="0"/>
                  </a:moveTo>
                  <a:lnTo>
                    <a:pt x="4816592" y="0"/>
                  </a:lnTo>
                  <a:lnTo>
                    <a:pt x="4816592" y="366757"/>
                  </a:lnTo>
                  <a:lnTo>
                    <a:pt x="0" y="366757"/>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3" name="Google Shape;493;p33"/>
            <p:cNvSpPr txBox="1"/>
            <p:nvPr/>
          </p:nvSpPr>
          <p:spPr>
            <a:xfrm>
              <a:off x="0" y="-38100"/>
              <a:ext cx="4816593" cy="40485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94" name="Google Shape;494;p33"/>
          <p:cNvSpPr txBox="1"/>
          <p:nvPr/>
        </p:nvSpPr>
        <p:spPr>
          <a:xfrm>
            <a:off x="899671" y="554038"/>
            <a:ext cx="17579520" cy="861774"/>
          </a:xfrm>
          <a:prstGeom prst="rect">
            <a:avLst/>
          </a:prstGeom>
          <a:noFill/>
          <a:ln>
            <a:noFill/>
          </a:ln>
        </p:spPr>
        <p:txBody>
          <a:bodyPr spcFirstLastPara="1" wrap="square" lIns="0" tIns="0" rIns="0" bIns="0" anchor="t" anchorCtr="0">
            <a:spAutoFit/>
          </a:bodyPr>
          <a:lstStyle/>
          <a:p>
            <a:pPr lvl="0" algn="just">
              <a:lnSpc>
                <a:spcPct val="140008"/>
              </a:lnSpc>
            </a:pPr>
            <a:r>
              <a:rPr lang="fr-FR" sz="4000" b="1" dirty="0"/>
              <a:t>Compétences</a:t>
            </a:r>
            <a:r>
              <a:rPr lang="fr-FR" sz="4000" dirty="0"/>
              <a:t> </a:t>
            </a:r>
            <a:r>
              <a:rPr lang="fr-FR" sz="4000" b="1" dirty="0"/>
              <a:t>clés pour les formateurs en VET dans la gestion de l'eau</a:t>
            </a:r>
            <a:endParaRPr sz="4000" b="1" dirty="0"/>
          </a:p>
        </p:txBody>
      </p:sp>
      <p:grpSp>
        <p:nvGrpSpPr>
          <p:cNvPr id="495" name="Google Shape;495;p33"/>
          <p:cNvGrpSpPr/>
          <p:nvPr/>
        </p:nvGrpSpPr>
        <p:grpSpPr>
          <a:xfrm>
            <a:off x="17602963" y="2521870"/>
            <a:ext cx="876228" cy="1543298"/>
            <a:chOff x="0" y="-38100"/>
            <a:chExt cx="230776" cy="406465"/>
          </a:xfrm>
        </p:grpSpPr>
        <p:sp>
          <p:nvSpPr>
            <p:cNvPr id="496" name="Google Shape;496;p33"/>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7" name="Google Shape;497;p33"/>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98" name="Google Shape;498;p33"/>
          <p:cNvSpPr txBox="1"/>
          <p:nvPr/>
        </p:nvSpPr>
        <p:spPr>
          <a:xfrm>
            <a:off x="899671" y="2011633"/>
            <a:ext cx="16359629" cy="7656070"/>
          </a:xfrm>
          <a:prstGeom prst="rect">
            <a:avLst/>
          </a:prstGeom>
          <a:noFill/>
          <a:ln>
            <a:noFill/>
          </a:ln>
        </p:spPr>
        <p:txBody>
          <a:bodyPr spcFirstLastPara="1" wrap="square" lIns="0" tIns="0" rIns="0" bIns="0" anchor="t" anchorCtr="0">
            <a:spAutoFit/>
          </a:bodyPr>
          <a:lstStyle/>
          <a:p>
            <a:pPr lvl="0">
              <a:lnSpc>
                <a:spcPct val="139993"/>
              </a:lnSpc>
            </a:pPr>
            <a:r>
              <a:rPr lang="fr-FR" sz="3183" b="1" dirty="0"/>
              <a:t>Élaborer</a:t>
            </a:r>
            <a:r>
              <a:rPr lang="fr-FR" dirty="0"/>
              <a:t> </a:t>
            </a:r>
            <a:r>
              <a:rPr lang="fr-FR" sz="3183" b="1" dirty="0"/>
              <a:t>des plans d'utilisation efficace de l'eau :</a:t>
            </a:r>
          </a:p>
          <a:p>
            <a:pPr marL="457200" lvl="0" indent="-457200">
              <a:lnSpc>
                <a:spcPct val="139993"/>
              </a:lnSpc>
              <a:buFont typeface="Arial" panose="020B0604020202020204" pitchFamily="34" charset="0"/>
              <a:buChar char="•"/>
            </a:pPr>
            <a:r>
              <a:rPr lang="fr-FR" sz="3183" dirty="0"/>
              <a:t>Créer</a:t>
            </a:r>
            <a:r>
              <a:rPr lang="fr-FR" dirty="0"/>
              <a:t> </a:t>
            </a:r>
            <a:r>
              <a:rPr lang="fr-FR" sz="3183" dirty="0"/>
              <a:t>des</a:t>
            </a:r>
            <a:r>
              <a:rPr lang="fr-FR" dirty="0"/>
              <a:t> </a:t>
            </a:r>
            <a:r>
              <a:rPr lang="fr-FR" sz="3183" dirty="0"/>
              <a:t>stratégies</a:t>
            </a:r>
            <a:r>
              <a:rPr lang="fr-FR" dirty="0"/>
              <a:t> </a:t>
            </a:r>
            <a:r>
              <a:rPr lang="fr-FR" sz="3183" dirty="0"/>
              <a:t>pour optimiser l'utilisation de l'eau dans divers processus agricoles et industriels.</a:t>
            </a:r>
          </a:p>
          <a:p>
            <a:pPr marL="457200" lvl="0" indent="-457200">
              <a:lnSpc>
                <a:spcPct val="139993"/>
              </a:lnSpc>
              <a:buFont typeface="Arial" panose="020B0604020202020204" pitchFamily="34" charset="0"/>
              <a:buChar char="•"/>
            </a:pPr>
            <a:r>
              <a:rPr lang="fr-FR" sz="3183" dirty="0"/>
              <a:t>Application : Former les stagiaires à mettre en œuvre efficacement des mesures de conservation de l'eau</a:t>
            </a:r>
            <a:r>
              <a:rPr lang="fr-FR" dirty="0"/>
              <a:t>.</a:t>
            </a:r>
            <a:endParaRPr sz="3183" u="none" strike="noStrike" dirty="0">
              <a:solidFill>
                <a:srgbClr val="000000"/>
              </a:solidFill>
              <a:latin typeface="Arial"/>
              <a:ea typeface="Arial"/>
              <a:cs typeface="Arial"/>
              <a:sym typeface="Arial"/>
            </a:endParaRPr>
          </a:p>
          <a:p>
            <a:pPr lvl="0">
              <a:lnSpc>
                <a:spcPct val="126798"/>
              </a:lnSpc>
            </a:pPr>
            <a:r>
              <a:rPr lang="fr-FR" sz="3183" b="1" dirty="0"/>
              <a:t>Formation</a:t>
            </a:r>
            <a:r>
              <a:rPr lang="fr-FR" dirty="0"/>
              <a:t> </a:t>
            </a:r>
            <a:r>
              <a:rPr lang="fr-FR" sz="3183" b="1" dirty="0"/>
              <a:t>sur le recyclage et la réutilisation de l'eau :</a:t>
            </a:r>
          </a:p>
          <a:p>
            <a:pPr marL="457200" lvl="0" indent="-457200">
              <a:lnSpc>
                <a:spcPct val="126798"/>
              </a:lnSpc>
              <a:buFont typeface="Arial" panose="020B0604020202020204" pitchFamily="34" charset="0"/>
              <a:buChar char="•"/>
            </a:pPr>
            <a:r>
              <a:rPr lang="fr-FR" sz="3183" dirty="0"/>
              <a:t>Informer</a:t>
            </a:r>
            <a:r>
              <a:rPr lang="fr-FR" dirty="0"/>
              <a:t> </a:t>
            </a:r>
            <a:r>
              <a:rPr lang="fr-FR" sz="3183" dirty="0"/>
              <a:t>les autres sur le traitement et la réutilisation des eaux usées dans l'agriculture et l'industrie</a:t>
            </a:r>
            <a:r>
              <a:rPr lang="fr-FR" dirty="0"/>
              <a:t>.</a:t>
            </a:r>
          </a:p>
          <a:p>
            <a:pPr marL="457200" lvl="0" indent="-457200">
              <a:lnSpc>
                <a:spcPct val="126798"/>
              </a:lnSpc>
              <a:buFont typeface="Arial" panose="020B0604020202020204" pitchFamily="34" charset="0"/>
              <a:buChar char="•"/>
            </a:pPr>
            <a:r>
              <a:rPr lang="fr-FR" sz="3183" dirty="0"/>
              <a:t>Application</a:t>
            </a:r>
            <a:r>
              <a:rPr lang="fr-FR" dirty="0"/>
              <a:t> </a:t>
            </a:r>
            <a:r>
              <a:rPr lang="fr-FR" sz="3183" dirty="0"/>
              <a:t>: Fournir des ateliers pratiques sur le traitement des eaux usées et les systèmes de récupération des eaux de pluie.</a:t>
            </a:r>
            <a:endParaRPr sz="3183" dirty="0"/>
          </a:p>
          <a:p>
            <a:pPr marL="0" marR="0" lvl="0" indent="0" algn="l" rtl="0">
              <a:lnSpc>
                <a:spcPct val="126798"/>
              </a:lnSpc>
              <a:spcBef>
                <a:spcPts val="0"/>
              </a:spcBef>
              <a:spcAft>
                <a:spcPts val="0"/>
              </a:spcAft>
              <a:buNone/>
            </a:pPr>
            <a:endParaRPr sz="3183" dirty="0"/>
          </a:p>
          <a:p>
            <a:pPr marL="0" marR="0" lvl="0" indent="0" algn="l" rtl="0">
              <a:lnSpc>
                <a:spcPct val="100596"/>
              </a:lnSpc>
              <a:spcBef>
                <a:spcPts val="0"/>
              </a:spcBef>
              <a:spcAft>
                <a:spcPts val="0"/>
              </a:spcAft>
              <a:buNone/>
            </a:pPr>
            <a:endParaRPr sz="3183" u="none" strike="noStrike" dirty="0">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02"/>
        <p:cNvGrpSpPr/>
        <p:nvPr/>
      </p:nvGrpSpPr>
      <p:grpSpPr>
        <a:xfrm>
          <a:off x="0" y="0"/>
          <a:ext cx="0" cy="0"/>
          <a:chOff x="0" y="0"/>
          <a:chExt cx="0" cy="0"/>
        </a:xfrm>
      </p:grpSpPr>
      <p:grpSp>
        <p:nvGrpSpPr>
          <p:cNvPr id="503" name="Google Shape;503;p34"/>
          <p:cNvGrpSpPr/>
          <p:nvPr/>
        </p:nvGrpSpPr>
        <p:grpSpPr>
          <a:xfrm>
            <a:off x="0" y="7694315"/>
            <a:ext cx="10926496" cy="737745"/>
            <a:chOff x="0" y="-38100"/>
            <a:chExt cx="2877760" cy="194303"/>
          </a:xfrm>
        </p:grpSpPr>
        <p:sp>
          <p:nvSpPr>
            <p:cNvPr id="504" name="Google Shape;504;p34"/>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34"/>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06" name="Google Shape;506;p34"/>
          <p:cNvGrpSpPr/>
          <p:nvPr/>
        </p:nvGrpSpPr>
        <p:grpSpPr>
          <a:xfrm>
            <a:off x="537505" y="206847"/>
            <a:ext cx="8849594" cy="1787042"/>
            <a:chOff x="0" y="-38100"/>
            <a:chExt cx="2201205" cy="444500"/>
          </a:xfrm>
        </p:grpSpPr>
        <p:sp>
          <p:nvSpPr>
            <p:cNvPr id="507" name="Google Shape;507;p34"/>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8" name="Google Shape;508;p34"/>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09" name="Google Shape;509;p34"/>
          <p:cNvSpPr txBox="1"/>
          <p:nvPr/>
        </p:nvSpPr>
        <p:spPr>
          <a:xfrm>
            <a:off x="785607" y="794150"/>
            <a:ext cx="8601492" cy="566309"/>
          </a:xfrm>
          <a:prstGeom prst="rect">
            <a:avLst/>
          </a:prstGeom>
          <a:noFill/>
          <a:ln>
            <a:noFill/>
          </a:ln>
        </p:spPr>
        <p:txBody>
          <a:bodyPr spcFirstLastPara="1" wrap="square" lIns="0" tIns="0" rIns="0" bIns="0" anchor="t" anchorCtr="0">
            <a:spAutoFit/>
          </a:bodyPr>
          <a:lstStyle/>
          <a:p>
            <a:pPr lvl="0">
              <a:lnSpc>
                <a:spcPct val="92000"/>
              </a:lnSpc>
            </a:pPr>
            <a:r>
              <a:rPr lang="fr-FR" sz="4000" b="1" dirty="0"/>
              <a:t>Compétences</a:t>
            </a:r>
            <a:r>
              <a:rPr lang="fr-FR" dirty="0"/>
              <a:t> </a:t>
            </a:r>
            <a:r>
              <a:rPr lang="fr-FR" sz="4000" b="1" dirty="0"/>
              <a:t>en suivi et analyse</a:t>
            </a:r>
            <a:endParaRPr sz="4000" b="1" dirty="0"/>
          </a:p>
        </p:txBody>
      </p:sp>
      <p:sp>
        <p:nvSpPr>
          <p:cNvPr id="510" name="Google Shape;510;p34"/>
          <p:cNvSpPr txBox="1"/>
          <p:nvPr/>
        </p:nvSpPr>
        <p:spPr>
          <a:xfrm>
            <a:off x="537505" y="2507980"/>
            <a:ext cx="16473693" cy="7236596"/>
          </a:xfrm>
          <a:prstGeom prst="rect">
            <a:avLst/>
          </a:prstGeom>
          <a:noFill/>
          <a:ln>
            <a:noFill/>
          </a:ln>
        </p:spPr>
        <p:txBody>
          <a:bodyPr spcFirstLastPara="1" wrap="square" lIns="0" tIns="0" rIns="0" bIns="0" anchor="t" anchorCtr="0">
            <a:spAutoFit/>
          </a:bodyPr>
          <a:lstStyle/>
          <a:p>
            <a:pPr lvl="0">
              <a:lnSpc>
                <a:spcPct val="149984"/>
              </a:lnSpc>
            </a:pPr>
            <a:r>
              <a:rPr lang="fr-FR" sz="3135" b="1" dirty="0"/>
              <a:t>Expertise</a:t>
            </a:r>
            <a:r>
              <a:rPr lang="fr-FR" dirty="0"/>
              <a:t> </a:t>
            </a:r>
            <a:r>
              <a:rPr lang="fr-FR" sz="3135" b="1" dirty="0"/>
              <a:t>en gestion de l'eau :</a:t>
            </a:r>
          </a:p>
          <a:p>
            <a:pPr marL="457200" lvl="0" indent="-457200">
              <a:lnSpc>
                <a:spcPct val="149984"/>
              </a:lnSpc>
              <a:buFont typeface="Arial" panose="020B0604020202020204" pitchFamily="34" charset="0"/>
              <a:buChar char="•"/>
            </a:pPr>
            <a:r>
              <a:rPr lang="fr-FR" sz="3135" dirty="0"/>
              <a:t>Méthodes</a:t>
            </a:r>
            <a:r>
              <a:rPr lang="fr-FR" dirty="0"/>
              <a:t> </a:t>
            </a:r>
            <a:r>
              <a:rPr lang="fr-FR" sz="3135" dirty="0"/>
              <a:t>d'enseignement pour analyser l'utilisation de l'eau et gérer les systèmes de drainage.</a:t>
            </a:r>
          </a:p>
          <a:p>
            <a:pPr marL="457200" lvl="0" indent="-457200">
              <a:lnSpc>
                <a:spcPct val="149984"/>
              </a:lnSpc>
              <a:buFont typeface="Arial" panose="020B0604020202020204" pitchFamily="34" charset="0"/>
              <a:buChar char="•"/>
            </a:pPr>
            <a:r>
              <a:rPr lang="fr-FR" sz="3135" dirty="0"/>
              <a:t>Application : Aider les stagiaires à identifier des opportunités d'économie d'eau et améliorer l'allocation des ressources</a:t>
            </a:r>
            <a:r>
              <a:rPr lang="fr-FR" dirty="0"/>
              <a:t>.</a:t>
            </a:r>
            <a:endParaRPr sz="3135" u="none" strike="noStrike" dirty="0">
              <a:solidFill>
                <a:srgbClr val="000000"/>
              </a:solidFill>
              <a:latin typeface="Arial"/>
              <a:ea typeface="Arial"/>
              <a:cs typeface="Arial"/>
              <a:sym typeface="Arial"/>
            </a:endParaRPr>
          </a:p>
          <a:p>
            <a:pPr lvl="0">
              <a:lnSpc>
                <a:spcPct val="149984"/>
              </a:lnSpc>
            </a:pPr>
            <a:r>
              <a:rPr lang="fr-FR" sz="3135" b="1" dirty="0"/>
              <a:t>Prise</a:t>
            </a:r>
            <a:r>
              <a:rPr lang="fr-FR" dirty="0"/>
              <a:t> </a:t>
            </a:r>
            <a:r>
              <a:rPr lang="fr-FR" sz="3135" b="1" dirty="0"/>
              <a:t>de décision basée sur les données :</a:t>
            </a:r>
          </a:p>
          <a:p>
            <a:pPr marL="457200" lvl="0" indent="-457200">
              <a:lnSpc>
                <a:spcPct val="149984"/>
              </a:lnSpc>
              <a:buFont typeface="Arial" panose="020B0604020202020204" pitchFamily="34" charset="0"/>
              <a:buChar char="•"/>
            </a:pPr>
            <a:r>
              <a:rPr lang="fr-FR" sz="3135" dirty="0"/>
              <a:t>Utiliser</a:t>
            </a:r>
            <a:r>
              <a:rPr lang="fr-FR" dirty="0"/>
              <a:t> </a:t>
            </a:r>
            <a:r>
              <a:rPr lang="fr-FR" sz="3135" dirty="0"/>
              <a:t>des outils numériques, tels que des modèles de données et des simulations, pour prévoir et gérer la demande en eau.</a:t>
            </a:r>
          </a:p>
          <a:p>
            <a:pPr marL="457200" lvl="0" indent="-457200">
              <a:lnSpc>
                <a:spcPct val="149984"/>
              </a:lnSpc>
              <a:buFont typeface="Arial" panose="020B0604020202020204" pitchFamily="34" charset="0"/>
              <a:buChar char="•"/>
            </a:pPr>
            <a:r>
              <a:rPr lang="fr-FR" sz="3135" dirty="0"/>
              <a:t>Application : Former les participants à appliquer la technologie dans la gestion efficace des ressources en eau</a:t>
            </a:r>
            <a:r>
              <a:rPr lang="fr-FR" dirty="0"/>
              <a:t>.</a:t>
            </a:r>
            <a:endParaRPr sz="3135" u="none" strike="noStrike" dirty="0">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514"/>
        <p:cNvGrpSpPr/>
        <p:nvPr/>
      </p:nvGrpSpPr>
      <p:grpSpPr>
        <a:xfrm>
          <a:off x="0" y="0"/>
          <a:ext cx="0" cy="0"/>
          <a:chOff x="0" y="0"/>
          <a:chExt cx="0" cy="0"/>
        </a:xfrm>
      </p:grpSpPr>
      <p:grpSp>
        <p:nvGrpSpPr>
          <p:cNvPr id="515" name="Google Shape;515;p35"/>
          <p:cNvGrpSpPr/>
          <p:nvPr/>
        </p:nvGrpSpPr>
        <p:grpSpPr>
          <a:xfrm>
            <a:off x="-937197" y="2485014"/>
            <a:ext cx="8381632" cy="8041696"/>
            <a:chOff x="0" y="0"/>
            <a:chExt cx="2554519" cy="2450914"/>
          </a:xfrm>
        </p:grpSpPr>
        <p:sp>
          <p:nvSpPr>
            <p:cNvPr id="516" name="Google Shape;516;p35"/>
            <p:cNvSpPr/>
            <p:nvPr/>
          </p:nvSpPr>
          <p:spPr>
            <a:xfrm>
              <a:off x="0" y="0"/>
              <a:ext cx="2554519" cy="2450914"/>
            </a:xfrm>
            <a:custGeom>
              <a:avLst/>
              <a:gdLst/>
              <a:ahLst/>
              <a:cxnLst/>
              <a:rect l="l" t="t" r="r" b="b"/>
              <a:pathLst>
                <a:path w="2554519" h="2450914" extrusionOk="0">
                  <a:moveTo>
                    <a:pt x="1277259" y="0"/>
                  </a:moveTo>
                  <a:cubicBezTo>
                    <a:pt x="571848" y="0"/>
                    <a:pt x="0" y="548656"/>
                    <a:pt x="0" y="1225457"/>
                  </a:cubicBezTo>
                  <a:cubicBezTo>
                    <a:pt x="0" y="1902259"/>
                    <a:pt x="571848" y="2450914"/>
                    <a:pt x="1277259" y="2450914"/>
                  </a:cubicBezTo>
                  <a:cubicBezTo>
                    <a:pt x="1982670" y="2450914"/>
                    <a:pt x="2554519" y="1902259"/>
                    <a:pt x="2554519" y="1225457"/>
                  </a:cubicBezTo>
                  <a:cubicBezTo>
                    <a:pt x="2554519" y="548656"/>
                    <a:pt x="1982670" y="0"/>
                    <a:pt x="1277259" y="0"/>
                  </a:cubicBez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7" name="Google Shape;517;p35"/>
            <p:cNvSpPr txBox="1"/>
            <p:nvPr/>
          </p:nvSpPr>
          <p:spPr>
            <a:xfrm>
              <a:off x="239486" y="191673"/>
              <a:ext cx="2075546" cy="202946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18" name="Google Shape;518;p35"/>
          <p:cNvSpPr/>
          <p:nvPr/>
        </p:nvSpPr>
        <p:spPr>
          <a:xfrm>
            <a:off x="-503349" y="2960664"/>
            <a:ext cx="7513938" cy="7090396"/>
          </a:xfrm>
          <a:custGeom>
            <a:avLst/>
            <a:gdLst/>
            <a:ahLst/>
            <a:cxnLst/>
            <a:rect l="l" t="t" r="r" b="b"/>
            <a:pathLst>
              <a:path w="1164106" h="1098488" extrusionOk="0">
                <a:moveTo>
                  <a:pt x="582053" y="0"/>
                </a:moveTo>
                <a:cubicBezTo>
                  <a:pt x="260594" y="0"/>
                  <a:pt x="0" y="245905"/>
                  <a:pt x="0" y="549244"/>
                </a:cubicBezTo>
                <a:cubicBezTo>
                  <a:pt x="0" y="852583"/>
                  <a:pt x="260594" y="1098488"/>
                  <a:pt x="582053" y="1098488"/>
                </a:cubicBezTo>
                <a:cubicBezTo>
                  <a:pt x="903512" y="1098488"/>
                  <a:pt x="1164106" y="852583"/>
                  <a:pt x="1164106" y="549244"/>
                </a:cubicBezTo>
                <a:cubicBezTo>
                  <a:pt x="1164106" y="245905"/>
                  <a:pt x="903512" y="0"/>
                  <a:pt x="582053" y="0"/>
                </a:cubicBezTo>
                <a:close/>
              </a:path>
            </a:pathLst>
          </a:custGeom>
          <a:blipFill rotWithShape="1">
            <a:blip r:embed="rId3">
              <a:alphaModFix/>
            </a:blip>
            <a:stretch>
              <a:fillRect l="-20813" r="-2081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19" name="Google Shape;519;p35"/>
          <p:cNvGrpSpPr/>
          <p:nvPr/>
        </p:nvGrpSpPr>
        <p:grpSpPr>
          <a:xfrm>
            <a:off x="-533634" y="-144661"/>
            <a:ext cx="18821634" cy="2092701"/>
            <a:chOff x="0" y="-38100"/>
            <a:chExt cx="4957138" cy="551164"/>
          </a:xfrm>
        </p:grpSpPr>
        <p:sp>
          <p:nvSpPr>
            <p:cNvPr id="520" name="Google Shape;520;p35"/>
            <p:cNvSpPr/>
            <p:nvPr/>
          </p:nvSpPr>
          <p:spPr>
            <a:xfrm>
              <a:off x="0" y="0"/>
              <a:ext cx="4957138" cy="513064"/>
            </a:xfrm>
            <a:custGeom>
              <a:avLst/>
              <a:gdLst/>
              <a:ahLst/>
              <a:cxnLst/>
              <a:rect l="l" t="t" r="r" b="b"/>
              <a:pathLst>
                <a:path w="4957138" h="513064" extrusionOk="0">
                  <a:moveTo>
                    <a:pt x="0" y="0"/>
                  </a:moveTo>
                  <a:lnTo>
                    <a:pt x="4957138" y="0"/>
                  </a:lnTo>
                  <a:lnTo>
                    <a:pt x="4957138" y="513064"/>
                  </a:lnTo>
                  <a:lnTo>
                    <a:pt x="0" y="513064"/>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1" name="Google Shape;521;p35"/>
            <p:cNvSpPr txBox="1"/>
            <p:nvPr/>
          </p:nvSpPr>
          <p:spPr>
            <a:xfrm>
              <a:off x="0" y="-38100"/>
              <a:ext cx="4957138" cy="55116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22" name="Google Shape;522;p35"/>
          <p:cNvSpPr txBox="1"/>
          <p:nvPr/>
        </p:nvSpPr>
        <p:spPr>
          <a:xfrm>
            <a:off x="367194" y="718754"/>
            <a:ext cx="12082262" cy="566309"/>
          </a:xfrm>
          <a:prstGeom prst="rect">
            <a:avLst/>
          </a:prstGeom>
          <a:noFill/>
          <a:ln>
            <a:noFill/>
          </a:ln>
        </p:spPr>
        <p:txBody>
          <a:bodyPr spcFirstLastPara="1" wrap="square" lIns="0" tIns="0" rIns="0" bIns="0" anchor="t" anchorCtr="0">
            <a:spAutoFit/>
          </a:bodyPr>
          <a:lstStyle/>
          <a:p>
            <a:pPr lvl="0">
              <a:lnSpc>
                <a:spcPct val="91998"/>
              </a:lnSpc>
            </a:pPr>
            <a:r>
              <a:rPr lang="fr-FR" sz="4000" b="1" dirty="0"/>
              <a:t>Éducation</a:t>
            </a:r>
            <a:r>
              <a:rPr lang="fr-FR" dirty="0"/>
              <a:t>  </a:t>
            </a:r>
            <a:r>
              <a:rPr lang="fr-FR" sz="4000" b="1" dirty="0"/>
              <a:t>sur</a:t>
            </a:r>
            <a:r>
              <a:rPr lang="fr-FR" dirty="0"/>
              <a:t>  </a:t>
            </a:r>
            <a:r>
              <a:rPr lang="fr-FR" sz="4000" b="1" dirty="0"/>
              <a:t>la </a:t>
            </a:r>
            <a:r>
              <a:rPr lang="fr-FR" dirty="0"/>
              <a:t> </a:t>
            </a:r>
            <a:r>
              <a:rPr lang="fr-FR" sz="4000" b="1" dirty="0"/>
              <a:t>politique et la durabilité</a:t>
            </a:r>
            <a:endParaRPr sz="4000" b="1" dirty="0"/>
          </a:p>
        </p:txBody>
      </p:sp>
      <p:sp>
        <p:nvSpPr>
          <p:cNvPr id="523" name="Google Shape;523;p35"/>
          <p:cNvSpPr txBox="1"/>
          <p:nvPr/>
        </p:nvSpPr>
        <p:spPr>
          <a:xfrm>
            <a:off x="7989756" y="2199475"/>
            <a:ext cx="9754589" cy="11092011"/>
          </a:xfrm>
          <a:prstGeom prst="rect">
            <a:avLst/>
          </a:prstGeom>
          <a:noFill/>
          <a:ln>
            <a:noFill/>
          </a:ln>
        </p:spPr>
        <p:txBody>
          <a:bodyPr spcFirstLastPara="1" wrap="square" lIns="0" tIns="0" rIns="0" bIns="0" anchor="t" anchorCtr="0">
            <a:spAutoFit/>
          </a:bodyPr>
          <a:lstStyle/>
          <a:p>
            <a:pPr lvl="0">
              <a:lnSpc>
                <a:spcPct val="150016"/>
              </a:lnSpc>
            </a:pPr>
            <a:r>
              <a:rPr lang="fr-FR" sz="3000" b="1" dirty="0"/>
              <a:t>Comprendre</a:t>
            </a:r>
            <a:r>
              <a:rPr lang="fr-FR" sz="3000" dirty="0"/>
              <a:t> </a:t>
            </a:r>
            <a:r>
              <a:rPr lang="fr-FR" sz="3000" b="1" dirty="0"/>
              <a:t>les politiques environnementales </a:t>
            </a:r>
            <a:r>
              <a:rPr lang="fr-FR" sz="3000" dirty="0"/>
              <a:t>:</a:t>
            </a:r>
          </a:p>
          <a:p>
            <a:pPr marL="457200" lvl="0" indent="-457200" algn="just">
              <a:lnSpc>
                <a:spcPct val="150016"/>
              </a:lnSpc>
              <a:buFont typeface="Arial" panose="020B0604020202020204" pitchFamily="34" charset="0"/>
              <a:buChar char="•"/>
            </a:pPr>
            <a:r>
              <a:rPr lang="fr-FR" sz="3000" dirty="0"/>
              <a:t>Enseigner les politiques et les meilleures pratiques pour la gestion durable de l'eau.</a:t>
            </a:r>
          </a:p>
          <a:p>
            <a:pPr marL="457200" lvl="0" indent="-457200" algn="just">
              <a:lnSpc>
                <a:spcPct val="150016"/>
              </a:lnSpc>
              <a:buFont typeface="Arial" panose="020B0604020202020204" pitchFamily="34" charset="0"/>
              <a:buChar char="•"/>
            </a:pPr>
            <a:r>
              <a:rPr lang="fr-FR" sz="3000" dirty="0"/>
              <a:t>Donner aux stagiaires les moyens d'aligner leurs pratiques sur les normes réglementaires et environnementales.</a:t>
            </a:r>
          </a:p>
          <a:p>
            <a:pPr lvl="0" algn="just">
              <a:lnSpc>
                <a:spcPct val="150016"/>
              </a:lnSpc>
            </a:pPr>
            <a:r>
              <a:rPr lang="fr-FR" sz="3000" b="1" dirty="0"/>
              <a:t>Promotion</a:t>
            </a:r>
            <a:r>
              <a:rPr lang="fr-FR" sz="3000" dirty="0"/>
              <a:t> </a:t>
            </a:r>
            <a:r>
              <a:rPr lang="fr-FR" sz="3000" b="1" dirty="0"/>
              <a:t>des pratiques durables </a:t>
            </a:r>
            <a:r>
              <a:rPr lang="fr-FR" sz="3000" dirty="0"/>
              <a:t>:</a:t>
            </a:r>
          </a:p>
          <a:p>
            <a:pPr marL="457200" lvl="0" indent="-457200" algn="just">
              <a:lnSpc>
                <a:spcPct val="150016"/>
              </a:lnSpc>
              <a:buFont typeface="Arial" panose="020B0604020202020204" pitchFamily="34" charset="0"/>
              <a:buChar char="•"/>
            </a:pPr>
            <a:r>
              <a:rPr lang="fr-FR" sz="3000" dirty="0"/>
              <a:t>Encourager l'adoption de techniques telles que l'irrigation goutte-à-goutte, la collecte des eaux de pluie et la réduction minimale du gaspillage d'eau.</a:t>
            </a:r>
          </a:p>
          <a:p>
            <a:pPr marL="457200" lvl="0" indent="-457200" algn="just">
              <a:lnSpc>
                <a:spcPct val="150016"/>
              </a:lnSpc>
              <a:buFont typeface="Arial" panose="020B0604020202020204" pitchFamily="34" charset="0"/>
              <a:buChar char="•"/>
            </a:pPr>
            <a:r>
              <a:rPr lang="fr-FR" sz="3000" dirty="0"/>
              <a:t>Inspirer un engagement à long terme envers l'utilisation durable de l'eau chez les apprenants.</a:t>
            </a:r>
            <a:endParaRPr sz="3000" dirty="0"/>
          </a:p>
          <a:p>
            <a:pPr marL="0" marR="0" lvl="0" indent="0" algn="l" rtl="0">
              <a:lnSpc>
                <a:spcPct val="150016"/>
              </a:lnSpc>
              <a:spcBef>
                <a:spcPts val="0"/>
              </a:spcBef>
              <a:spcAft>
                <a:spcPts val="0"/>
              </a:spcAft>
              <a:buNone/>
            </a:pPr>
            <a:endParaRPr sz="3013" dirty="0"/>
          </a:p>
          <a:p>
            <a:pPr marL="0" marR="0" lvl="0" indent="0" algn="l" rtl="0">
              <a:lnSpc>
                <a:spcPct val="150016"/>
              </a:lnSpc>
              <a:spcBef>
                <a:spcPts val="0"/>
              </a:spcBef>
              <a:spcAft>
                <a:spcPts val="0"/>
              </a:spcAft>
              <a:buNone/>
            </a:pPr>
            <a:endParaRPr sz="3013" dirty="0">
              <a:solidFill>
                <a:srgbClr val="000000"/>
              </a:solidFill>
              <a:latin typeface="Arial"/>
              <a:ea typeface="Arial"/>
              <a:cs typeface="Arial"/>
              <a:sym typeface="Arial"/>
            </a:endParaRPr>
          </a:p>
          <a:p>
            <a:pPr marL="650632" marR="0" lvl="1" indent="-133990" algn="l" rtl="0">
              <a:lnSpc>
                <a:spcPct val="150016"/>
              </a:lnSpc>
              <a:spcBef>
                <a:spcPts val="0"/>
              </a:spcBef>
              <a:spcAft>
                <a:spcPts val="0"/>
              </a:spcAft>
              <a:buClr>
                <a:schemeClr val="dk1"/>
              </a:buClr>
              <a:buSzPts val="3013"/>
              <a:buFont typeface="Arial"/>
              <a:buNone/>
            </a:pPr>
            <a:endParaRPr sz="3013" b="0" i="0" u="none" strike="noStrike" cap="none" dirty="0">
              <a:solidFill>
                <a:srgbClr val="000000"/>
              </a:solidFill>
              <a:latin typeface="Arial"/>
              <a:ea typeface="Arial"/>
              <a:cs typeface="Arial"/>
              <a:sym typeface="Arial"/>
            </a:endParaRPr>
          </a:p>
          <a:p>
            <a:pPr marL="0" marR="0" lvl="0" indent="0" algn="l" rtl="0">
              <a:lnSpc>
                <a:spcPct val="150016"/>
              </a:lnSpc>
              <a:spcBef>
                <a:spcPts val="0"/>
              </a:spcBef>
              <a:spcAft>
                <a:spcPts val="0"/>
              </a:spcAft>
              <a:buNone/>
            </a:pPr>
            <a:endParaRPr sz="3013" dirty="0">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27"/>
        <p:cNvGrpSpPr/>
        <p:nvPr/>
      </p:nvGrpSpPr>
      <p:grpSpPr>
        <a:xfrm>
          <a:off x="0" y="0"/>
          <a:ext cx="0" cy="0"/>
          <a:chOff x="0" y="0"/>
          <a:chExt cx="0" cy="0"/>
        </a:xfrm>
      </p:grpSpPr>
      <p:grpSp>
        <p:nvGrpSpPr>
          <p:cNvPr id="528" name="Google Shape;528;p36"/>
          <p:cNvGrpSpPr/>
          <p:nvPr/>
        </p:nvGrpSpPr>
        <p:grpSpPr>
          <a:xfrm>
            <a:off x="0" y="8040607"/>
            <a:ext cx="18288000" cy="2246393"/>
            <a:chOff x="0" y="-38100"/>
            <a:chExt cx="4816593" cy="591642"/>
          </a:xfrm>
        </p:grpSpPr>
        <p:sp>
          <p:nvSpPr>
            <p:cNvPr id="529" name="Google Shape;529;p36"/>
            <p:cNvSpPr/>
            <p:nvPr/>
          </p:nvSpPr>
          <p:spPr>
            <a:xfrm>
              <a:off x="0" y="0"/>
              <a:ext cx="4816592" cy="553542"/>
            </a:xfrm>
            <a:custGeom>
              <a:avLst/>
              <a:gdLst/>
              <a:ahLst/>
              <a:cxnLst/>
              <a:rect l="l" t="t" r="r" b="b"/>
              <a:pathLst>
                <a:path w="4816592" h="553542" extrusionOk="0">
                  <a:moveTo>
                    <a:pt x="0" y="0"/>
                  </a:moveTo>
                  <a:lnTo>
                    <a:pt x="4816592" y="0"/>
                  </a:lnTo>
                  <a:lnTo>
                    <a:pt x="4816592" y="553542"/>
                  </a:lnTo>
                  <a:lnTo>
                    <a:pt x="0" y="553542"/>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0" name="Google Shape;530;p36"/>
            <p:cNvSpPr txBox="1"/>
            <p:nvPr/>
          </p:nvSpPr>
          <p:spPr>
            <a:xfrm>
              <a:off x="0" y="-38100"/>
              <a:ext cx="4816593" cy="59164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531" name="Google Shape;531;p36"/>
          <p:cNvCxnSpPr/>
          <p:nvPr/>
        </p:nvCxnSpPr>
        <p:spPr>
          <a:xfrm rot="10800000" flipH="1">
            <a:off x="1028775" y="1489618"/>
            <a:ext cx="9628318" cy="38100"/>
          </a:xfrm>
          <a:prstGeom prst="straightConnector1">
            <a:avLst/>
          </a:prstGeom>
          <a:noFill/>
          <a:ln w="38100" cap="flat" cmpd="sng">
            <a:solidFill>
              <a:srgbClr val="000000"/>
            </a:solidFill>
            <a:prstDash val="solid"/>
            <a:round/>
            <a:headEnd type="none" w="sm" len="sm"/>
            <a:tailEnd type="none" w="sm" len="sm"/>
          </a:ln>
        </p:spPr>
      </p:cxnSp>
      <p:sp>
        <p:nvSpPr>
          <p:cNvPr id="532" name="Google Shape;532;p36"/>
          <p:cNvSpPr txBox="1"/>
          <p:nvPr/>
        </p:nvSpPr>
        <p:spPr>
          <a:xfrm>
            <a:off x="1028700" y="544513"/>
            <a:ext cx="13704709" cy="861774"/>
          </a:xfrm>
          <a:prstGeom prst="rect">
            <a:avLst/>
          </a:prstGeom>
          <a:noFill/>
          <a:ln>
            <a:noFill/>
          </a:ln>
        </p:spPr>
        <p:txBody>
          <a:bodyPr spcFirstLastPara="1" wrap="square" lIns="0" tIns="0" rIns="0" bIns="0" anchor="t" anchorCtr="0">
            <a:spAutoFit/>
          </a:bodyPr>
          <a:lstStyle/>
          <a:p>
            <a:pPr lvl="0" algn="just">
              <a:lnSpc>
                <a:spcPct val="140000"/>
              </a:lnSpc>
            </a:pPr>
            <a:r>
              <a:rPr lang="fr-FR" sz="4000" b="1" dirty="0"/>
              <a:t>Activité</a:t>
            </a:r>
            <a:r>
              <a:rPr lang="fr-FR" dirty="0"/>
              <a:t> </a:t>
            </a:r>
            <a:r>
              <a:rPr lang="fr-FR" sz="4000" b="1" dirty="0"/>
              <a:t>1 - Application dans le monde réel</a:t>
            </a:r>
            <a:endParaRPr sz="4000" b="1" dirty="0"/>
          </a:p>
        </p:txBody>
      </p:sp>
      <p:sp>
        <p:nvSpPr>
          <p:cNvPr id="533" name="Google Shape;533;p36"/>
          <p:cNvSpPr txBox="1"/>
          <p:nvPr/>
        </p:nvSpPr>
        <p:spPr>
          <a:xfrm>
            <a:off x="1028700" y="1799675"/>
            <a:ext cx="16230600" cy="6773649"/>
          </a:xfrm>
          <a:prstGeom prst="rect">
            <a:avLst/>
          </a:prstGeom>
          <a:noFill/>
          <a:ln>
            <a:noFill/>
          </a:ln>
        </p:spPr>
        <p:txBody>
          <a:bodyPr spcFirstLastPara="1" wrap="square" lIns="0" tIns="0" rIns="0" bIns="0" anchor="t" anchorCtr="0">
            <a:spAutoFit/>
          </a:bodyPr>
          <a:lstStyle/>
          <a:p>
            <a:pPr lvl="0">
              <a:lnSpc>
                <a:spcPct val="150016"/>
              </a:lnSpc>
            </a:pPr>
            <a:r>
              <a:rPr lang="fr-FR" sz="3183" dirty="0"/>
              <a:t>Une communauté dans une région sujette à la sécheresse lutte contre la pénurie d'eau. Les exploitations agricoles locales dépendent fortement de l'irrigation, mais les ressources en eau s'épuisent rapidement en raison de pratiques inefficaces.</a:t>
            </a:r>
          </a:p>
          <a:p>
            <a:pPr lvl="0">
              <a:lnSpc>
                <a:spcPct val="150016"/>
              </a:lnSpc>
            </a:pPr>
            <a:r>
              <a:rPr lang="fr-FR" sz="4000" b="1" dirty="0"/>
              <a:t>Tâche</a:t>
            </a:r>
            <a:r>
              <a:rPr lang="fr-FR" dirty="0"/>
              <a:t> :</a:t>
            </a:r>
          </a:p>
          <a:p>
            <a:pPr lvl="0">
              <a:lnSpc>
                <a:spcPct val="150016"/>
              </a:lnSpc>
            </a:pPr>
            <a:r>
              <a:rPr lang="fr-FR" sz="3183" dirty="0"/>
              <a:t>Identifiez</a:t>
            </a:r>
            <a:r>
              <a:rPr lang="fr-FR" dirty="0"/>
              <a:t> </a:t>
            </a:r>
            <a:r>
              <a:rPr lang="fr-FR" sz="3183" dirty="0"/>
              <a:t>au moins deux techniques de gestion de l'eau qui peuvent aider cette communauté à faire face à la rareté de l'eau.</a:t>
            </a:r>
          </a:p>
          <a:p>
            <a:pPr lvl="0">
              <a:lnSpc>
                <a:spcPct val="150016"/>
              </a:lnSpc>
            </a:pPr>
            <a:r>
              <a:rPr lang="fr-FR" sz="3183" dirty="0"/>
              <a:t>Expliquez</a:t>
            </a:r>
            <a:r>
              <a:rPr lang="fr-FR" dirty="0"/>
              <a:t> </a:t>
            </a:r>
            <a:r>
              <a:rPr lang="fr-FR" sz="3183" dirty="0"/>
              <a:t>comment</a:t>
            </a:r>
            <a:r>
              <a:rPr lang="fr-FR" dirty="0"/>
              <a:t> </a:t>
            </a:r>
            <a:r>
              <a:rPr lang="fr-FR" sz="3183" dirty="0"/>
              <a:t>ces techniques seraient mises en œuvre et leur impact potentiel sur la conservation de l'eau.</a:t>
            </a:r>
            <a:endParaRPr sz="3183" dirty="0"/>
          </a:p>
          <a:p>
            <a:pPr marL="0" marR="0" lvl="0" indent="0" algn="l" rtl="0">
              <a:lnSpc>
                <a:spcPct val="150016"/>
              </a:lnSpc>
              <a:spcBef>
                <a:spcPts val="0"/>
              </a:spcBef>
              <a:spcAft>
                <a:spcPts val="0"/>
              </a:spcAft>
              <a:buNone/>
            </a:pPr>
            <a:endParaRPr sz="3063" u="none" strike="noStrike" dirty="0">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37"/>
        <p:cNvGrpSpPr/>
        <p:nvPr/>
      </p:nvGrpSpPr>
      <p:grpSpPr>
        <a:xfrm>
          <a:off x="0" y="0"/>
          <a:ext cx="0" cy="0"/>
          <a:chOff x="0" y="0"/>
          <a:chExt cx="0" cy="0"/>
        </a:xfrm>
      </p:grpSpPr>
      <p:grpSp>
        <p:nvGrpSpPr>
          <p:cNvPr id="538" name="Google Shape;538;p37"/>
          <p:cNvGrpSpPr/>
          <p:nvPr/>
        </p:nvGrpSpPr>
        <p:grpSpPr>
          <a:xfrm>
            <a:off x="0" y="8040607"/>
            <a:ext cx="18288000" cy="2246393"/>
            <a:chOff x="0" y="-38100"/>
            <a:chExt cx="4816593" cy="591642"/>
          </a:xfrm>
        </p:grpSpPr>
        <p:sp>
          <p:nvSpPr>
            <p:cNvPr id="539" name="Google Shape;539;p37"/>
            <p:cNvSpPr/>
            <p:nvPr/>
          </p:nvSpPr>
          <p:spPr>
            <a:xfrm>
              <a:off x="0" y="0"/>
              <a:ext cx="4816592" cy="553542"/>
            </a:xfrm>
            <a:custGeom>
              <a:avLst/>
              <a:gdLst/>
              <a:ahLst/>
              <a:cxnLst/>
              <a:rect l="l" t="t" r="r" b="b"/>
              <a:pathLst>
                <a:path w="4816592" h="553542" extrusionOk="0">
                  <a:moveTo>
                    <a:pt x="0" y="0"/>
                  </a:moveTo>
                  <a:lnTo>
                    <a:pt x="4816592" y="0"/>
                  </a:lnTo>
                  <a:lnTo>
                    <a:pt x="4816592" y="553542"/>
                  </a:lnTo>
                  <a:lnTo>
                    <a:pt x="0" y="553542"/>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0" name="Google Shape;540;p37"/>
            <p:cNvSpPr txBox="1"/>
            <p:nvPr/>
          </p:nvSpPr>
          <p:spPr>
            <a:xfrm>
              <a:off x="0" y="-38100"/>
              <a:ext cx="4816593" cy="59164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41" name="Google Shape;541;p37"/>
          <p:cNvSpPr txBox="1"/>
          <p:nvPr/>
        </p:nvSpPr>
        <p:spPr>
          <a:xfrm>
            <a:off x="1028700" y="544513"/>
            <a:ext cx="13704709" cy="1163395"/>
          </a:xfrm>
          <a:prstGeom prst="rect">
            <a:avLst/>
          </a:prstGeom>
          <a:noFill/>
          <a:ln>
            <a:noFill/>
          </a:ln>
        </p:spPr>
        <p:txBody>
          <a:bodyPr spcFirstLastPara="1" wrap="square" lIns="0" tIns="0" rIns="0" bIns="0" anchor="t" anchorCtr="0">
            <a:spAutoFit/>
          </a:bodyPr>
          <a:lstStyle/>
          <a:p>
            <a:pPr lvl="0" algn="just">
              <a:lnSpc>
                <a:spcPct val="140000"/>
              </a:lnSpc>
            </a:pPr>
            <a:r>
              <a:rPr lang="fr-FR" sz="5400" b="1" dirty="0"/>
              <a:t>Activité</a:t>
            </a:r>
            <a:r>
              <a:rPr lang="fr-FR" sz="5400" dirty="0"/>
              <a:t> </a:t>
            </a:r>
            <a:r>
              <a:rPr lang="fr-FR" sz="5400" b="1" dirty="0"/>
              <a:t>1 - </a:t>
            </a:r>
            <a:r>
              <a:rPr lang="nl-BE" sz="5400" b="1" dirty="0" err="1"/>
              <a:t>Répondre</a:t>
            </a:r>
            <a:endParaRPr sz="5400" b="1" dirty="0"/>
          </a:p>
        </p:txBody>
      </p:sp>
      <p:sp>
        <p:nvSpPr>
          <p:cNvPr id="542" name="Google Shape;542;p37"/>
          <p:cNvSpPr txBox="1"/>
          <p:nvPr/>
        </p:nvSpPr>
        <p:spPr>
          <a:xfrm>
            <a:off x="1028700" y="1651408"/>
            <a:ext cx="15793716" cy="6514797"/>
          </a:xfrm>
          <a:prstGeom prst="rect">
            <a:avLst/>
          </a:prstGeom>
          <a:noFill/>
          <a:ln>
            <a:noFill/>
          </a:ln>
        </p:spPr>
        <p:txBody>
          <a:bodyPr spcFirstLastPara="1" wrap="square" lIns="0" tIns="0" rIns="0" bIns="0" anchor="t" anchorCtr="0">
            <a:spAutoFit/>
          </a:bodyPr>
          <a:lstStyle/>
          <a:p>
            <a:pPr lvl="0">
              <a:lnSpc>
                <a:spcPct val="150015"/>
              </a:lnSpc>
            </a:pPr>
            <a:r>
              <a:rPr lang="fr-FR" sz="3143" b="1" dirty="0"/>
              <a:t>Solution 1 : Système d'irrigation goutte à goutte</a:t>
            </a:r>
          </a:p>
          <a:p>
            <a:pPr lvl="0">
              <a:lnSpc>
                <a:spcPct val="150015"/>
              </a:lnSpc>
            </a:pPr>
            <a:r>
              <a:rPr lang="fr-FR" sz="3135" b="1" dirty="0"/>
              <a:t>Mise en œuvre : </a:t>
            </a:r>
          </a:p>
          <a:p>
            <a:pPr lvl="0">
              <a:lnSpc>
                <a:spcPct val="150015"/>
              </a:lnSpc>
            </a:pPr>
            <a:r>
              <a:rPr lang="fr-FR" sz="3135" dirty="0"/>
              <a:t>Installez un réseau de petits tuyaux et d'émetteurs pour acheminer l'eau directement aux racines des plantes. Le système fonctionne avec précision, utilisant des minuteries et des capteurs pour contrôler le débit d'eau.</a:t>
            </a:r>
          </a:p>
          <a:p>
            <a:pPr lvl="0">
              <a:lnSpc>
                <a:spcPct val="150015"/>
              </a:lnSpc>
            </a:pPr>
            <a:r>
              <a:rPr lang="fr-FR" sz="3135" b="1" dirty="0"/>
              <a:t>Impact :</a:t>
            </a:r>
          </a:p>
          <a:p>
            <a:pPr lvl="0">
              <a:lnSpc>
                <a:spcPct val="150015"/>
              </a:lnSpc>
            </a:pPr>
            <a:r>
              <a:rPr lang="fr-FR" sz="3135" dirty="0"/>
              <a:t>L'irrigation</a:t>
            </a:r>
            <a:r>
              <a:rPr lang="fr-FR" dirty="0"/>
              <a:t> </a:t>
            </a:r>
            <a:r>
              <a:rPr lang="fr-FR" sz="3135" dirty="0"/>
              <a:t>goutte à goutte réduit les pertes d'eau dues à l'évaporation et au ruissellement, permettant jusqu'à 70 % d'économies d'eau. Elle améliore également les rendements des cultures en offrant une hydratation constante.</a:t>
            </a:r>
            <a:endParaRPr sz="313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46"/>
        <p:cNvGrpSpPr/>
        <p:nvPr/>
      </p:nvGrpSpPr>
      <p:grpSpPr>
        <a:xfrm>
          <a:off x="0" y="0"/>
          <a:ext cx="0" cy="0"/>
          <a:chOff x="0" y="0"/>
          <a:chExt cx="0" cy="0"/>
        </a:xfrm>
      </p:grpSpPr>
      <p:cxnSp>
        <p:nvCxnSpPr>
          <p:cNvPr id="547" name="Google Shape;547;p38"/>
          <p:cNvCxnSpPr/>
          <p:nvPr/>
        </p:nvCxnSpPr>
        <p:spPr>
          <a:xfrm>
            <a:off x="1804134" y="1799365"/>
            <a:ext cx="9462979" cy="0"/>
          </a:xfrm>
          <a:prstGeom prst="straightConnector1">
            <a:avLst/>
          </a:prstGeom>
          <a:noFill/>
          <a:ln w="38100" cap="flat" cmpd="sng">
            <a:solidFill>
              <a:srgbClr val="000000"/>
            </a:solidFill>
            <a:prstDash val="solid"/>
            <a:round/>
            <a:headEnd type="none" w="sm" len="sm"/>
            <a:tailEnd type="none" w="sm" len="sm"/>
          </a:ln>
        </p:spPr>
      </p:cxnSp>
      <p:sp>
        <p:nvSpPr>
          <p:cNvPr id="548" name="Google Shape;548;p38"/>
          <p:cNvSpPr/>
          <p:nvPr/>
        </p:nvSpPr>
        <p:spPr>
          <a:xfrm>
            <a:off x="0" y="4666193"/>
            <a:ext cx="6168547" cy="5620807"/>
          </a:xfrm>
          <a:custGeom>
            <a:avLst/>
            <a:gdLst/>
            <a:ahLst/>
            <a:cxnLst/>
            <a:rect l="l" t="t" r="r" b="b"/>
            <a:pathLst>
              <a:path w="1217036" h="1108968" extrusionOk="0">
                <a:moveTo>
                  <a:pt x="608518" y="0"/>
                </a:moveTo>
                <a:cubicBezTo>
                  <a:pt x="272443" y="0"/>
                  <a:pt x="0" y="248251"/>
                  <a:pt x="0" y="554484"/>
                </a:cubicBezTo>
                <a:cubicBezTo>
                  <a:pt x="0" y="860717"/>
                  <a:pt x="272443" y="1108968"/>
                  <a:pt x="608518" y="1108968"/>
                </a:cubicBezTo>
                <a:cubicBezTo>
                  <a:pt x="944593" y="1108968"/>
                  <a:pt x="1217036" y="860717"/>
                  <a:pt x="1217036" y="554484"/>
                </a:cubicBezTo>
                <a:cubicBezTo>
                  <a:pt x="1217036" y="248251"/>
                  <a:pt x="944593" y="0"/>
                  <a:pt x="608518" y="0"/>
                </a:cubicBezTo>
                <a:close/>
              </a:path>
            </a:pathLst>
          </a:custGeom>
          <a:blipFill rotWithShape="1">
            <a:blip r:embed="rId3">
              <a:alphaModFix/>
            </a:blip>
            <a:stretch>
              <a:fillRect l="-19292" r="-1929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49" name="Google Shape;549;p38"/>
          <p:cNvGrpSpPr/>
          <p:nvPr/>
        </p:nvGrpSpPr>
        <p:grpSpPr>
          <a:xfrm>
            <a:off x="1708746" y="1940577"/>
            <a:ext cx="15188689" cy="6728957"/>
            <a:chOff x="0" y="-38100"/>
            <a:chExt cx="4000313" cy="1772235"/>
          </a:xfrm>
        </p:grpSpPr>
        <p:sp>
          <p:nvSpPr>
            <p:cNvPr id="550" name="Google Shape;550;p38"/>
            <p:cNvSpPr/>
            <p:nvPr/>
          </p:nvSpPr>
          <p:spPr>
            <a:xfrm>
              <a:off x="0" y="0"/>
              <a:ext cx="4000313" cy="1734135"/>
            </a:xfrm>
            <a:custGeom>
              <a:avLst/>
              <a:gdLst/>
              <a:ahLst/>
              <a:cxnLst/>
              <a:rect l="l" t="t" r="r" b="b"/>
              <a:pathLst>
                <a:path w="4000313" h="1734135" extrusionOk="0">
                  <a:moveTo>
                    <a:pt x="0" y="0"/>
                  </a:moveTo>
                  <a:lnTo>
                    <a:pt x="4000313" y="0"/>
                  </a:lnTo>
                  <a:lnTo>
                    <a:pt x="4000313" y="1734135"/>
                  </a:lnTo>
                  <a:lnTo>
                    <a:pt x="0" y="1734135"/>
                  </a:lnTo>
                  <a:close/>
                </a:path>
              </a:pathLst>
            </a:custGeom>
            <a:solidFill>
              <a:srgbClr val="85BE7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1" name="Google Shape;551;p38"/>
            <p:cNvSpPr txBox="1"/>
            <p:nvPr/>
          </p:nvSpPr>
          <p:spPr>
            <a:xfrm>
              <a:off x="0" y="-38100"/>
              <a:ext cx="4000313" cy="177223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52" name="Google Shape;552;p38"/>
          <p:cNvSpPr txBox="1"/>
          <p:nvPr/>
        </p:nvSpPr>
        <p:spPr>
          <a:xfrm>
            <a:off x="1028700" y="942976"/>
            <a:ext cx="11374694" cy="1034129"/>
          </a:xfrm>
          <a:prstGeom prst="rect">
            <a:avLst/>
          </a:prstGeom>
          <a:noFill/>
          <a:ln>
            <a:noFill/>
          </a:ln>
        </p:spPr>
        <p:txBody>
          <a:bodyPr spcFirstLastPara="1" wrap="square" lIns="0" tIns="0" rIns="0" bIns="0" anchor="t" anchorCtr="0">
            <a:spAutoFit/>
          </a:bodyPr>
          <a:lstStyle/>
          <a:p>
            <a:pPr lvl="0" algn="ctr">
              <a:lnSpc>
                <a:spcPct val="140000"/>
              </a:lnSpc>
            </a:pPr>
            <a:r>
              <a:rPr lang="fr-FR" sz="4800" b="1" dirty="0"/>
              <a:t>Activité</a:t>
            </a:r>
            <a:r>
              <a:rPr lang="en-US" sz="4600" b="1" dirty="0">
                <a:solidFill>
                  <a:srgbClr val="000000"/>
                </a:solidFill>
                <a:latin typeface="Arial"/>
                <a:ea typeface="Arial"/>
                <a:cs typeface="Arial"/>
                <a:sym typeface="Arial"/>
              </a:rPr>
              <a:t> 2 - </a:t>
            </a:r>
            <a:r>
              <a:rPr lang="nl-BE" sz="4800" b="1" dirty="0" err="1"/>
              <a:t>Exercice</a:t>
            </a:r>
            <a:r>
              <a:rPr lang="nl-BE" sz="4800" b="1" dirty="0"/>
              <a:t> de </a:t>
            </a:r>
            <a:r>
              <a:rPr lang="nl-BE" sz="4800" b="1" dirty="0" err="1"/>
              <a:t>planification</a:t>
            </a:r>
            <a:endParaRPr sz="4800" b="1" dirty="0"/>
          </a:p>
        </p:txBody>
      </p:sp>
      <p:sp>
        <p:nvSpPr>
          <p:cNvPr id="553" name="Google Shape;553;p38"/>
          <p:cNvSpPr txBox="1"/>
          <p:nvPr/>
        </p:nvSpPr>
        <p:spPr>
          <a:xfrm>
            <a:off x="2411267" y="2730401"/>
            <a:ext cx="13783647" cy="5986191"/>
          </a:xfrm>
          <a:prstGeom prst="rect">
            <a:avLst/>
          </a:prstGeom>
          <a:noFill/>
          <a:ln>
            <a:noFill/>
          </a:ln>
        </p:spPr>
        <p:txBody>
          <a:bodyPr spcFirstLastPara="1" wrap="square" lIns="0" tIns="0" rIns="0" bIns="0" anchor="t" anchorCtr="0">
            <a:spAutoFit/>
          </a:bodyPr>
          <a:lstStyle/>
          <a:p>
            <a:pPr lvl="0">
              <a:lnSpc>
                <a:spcPct val="139993"/>
              </a:lnSpc>
            </a:pPr>
            <a:r>
              <a:rPr lang="fr-FR" sz="4000" b="1" dirty="0"/>
              <a:t>Tâche :</a:t>
            </a:r>
          </a:p>
          <a:p>
            <a:pPr lvl="0" algn="just">
              <a:lnSpc>
                <a:spcPct val="139993"/>
              </a:lnSpc>
            </a:pPr>
            <a:r>
              <a:rPr lang="fr-FR" sz="3198" dirty="0"/>
              <a:t>Rédiger un plan de gestion de l'eau de base pour une petite communauté agricole afin d'assurer une utilisation efficace de l'eau et la durabilité</a:t>
            </a:r>
            <a:r>
              <a:rPr lang="fr-FR" dirty="0"/>
              <a:t>.</a:t>
            </a:r>
          </a:p>
          <a:p>
            <a:pPr lvl="0" algn="just">
              <a:lnSpc>
                <a:spcPct val="139993"/>
              </a:lnSpc>
            </a:pPr>
            <a:endParaRPr lang="fr-FR" dirty="0"/>
          </a:p>
          <a:p>
            <a:pPr lvl="0" algn="just">
              <a:lnSpc>
                <a:spcPct val="139993"/>
              </a:lnSpc>
            </a:pPr>
            <a:r>
              <a:rPr lang="fr-FR" sz="3198" dirty="0"/>
              <a:t>Votre plan devrait aborder :</a:t>
            </a:r>
          </a:p>
          <a:p>
            <a:pPr marL="457200" lvl="0" indent="-457200" algn="just">
              <a:lnSpc>
                <a:spcPct val="139993"/>
              </a:lnSpc>
              <a:buFont typeface="Arial" panose="020B0604020202020204" pitchFamily="34" charset="0"/>
              <a:buChar char="•"/>
            </a:pPr>
            <a:r>
              <a:rPr lang="fr-FR" sz="3198" dirty="0"/>
              <a:t>Stratégies pour réduire le gaspillage d'eau.</a:t>
            </a:r>
          </a:p>
          <a:p>
            <a:pPr marL="457200" lvl="0" indent="-457200" algn="just">
              <a:lnSpc>
                <a:spcPct val="139993"/>
              </a:lnSpc>
              <a:buFont typeface="Arial" panose="020B0604020202020204" pitchFamily="34" charset="0"/>
              <a:buChar char="•"/>
            </a:pPr>
            <a:r>
              <a:rPr lang="fr-FR" sz="3198" dirty="0"/>
              <a:t>Techniques pour optimiser les ressources en eau.</a:t>
            </a:r>
          </a:p>
          <a:p>
            <a:pPr marL="457200" lvl="0" indent="-457200" algn="just">
              <a:lnSpc>
                <a:spcPct val="139993"/>
              </a:lnSpc>
              <a:buFont typeface="Arial" panose="020B0604020202020204" pitchFamily="34" charset="0"/>
              <a:buChar char="•"/>
            </a:pPr>
            <a:r>
              <a:rPr lang="fr-FR" sz="3198" dirty="0"/>
              <a:t>Actions pour impliquer la communauté dans des pratiques durables de gestion de l'eau.</a:t>
            </a:r>
            <a:endParaRPr sz="3198"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57"/>
        <p:cNvGrpSpPr/>
        <p:nvPr/>
      </p:nvGrpSpPr>
      <p:grpSpPr>
        <a:xfrm>
          <a:off x="0" y="0"/>
          <a:ext cx="0" cy="0"/>
          <a:chOff x="0" y="0"/>
          <a:chExt cx="0" cy="0"/>
        </a:xfrm>
      </p:grpSpPr>
      <p:grpSp>
        <p:nvGrpSpPr>
          <p:cNvPr id="558" name="Google Shape;558;p39"/>
          <p:cNvGrpSpPr/>
          <p:nvPr/>
        </p:nvGrpSpPr>
        <p:grpSpPr>
          <a:xfrm>
            <a:off x="1028700" y="2227673"/>
            <a:ext cx="15868734" cy="7030627"/>
            <a:chOff x="0" y="-38100"/>
            <a:chExt cx="4179420" cy="1851688"/>
          </a:xfrm>
        </p:grpSpPr>
        <p:sp>
          <p:nvSpPr>
            <p:cNvPr id="559" name="Google Shape;559;p39"/>
            <p:cNvSpPr/>
            <p:nvPr/>
          </p:nvSpPr>
          <p:spPr>
            <a:xfrm>
              <a:off x="0" y="0"/>
              <a:ext cx="4179420" cy="1813588"/>
            </a:xfrm>
            <a:custGeom>
              <a:avLst/>
              <a:gdLst/>
              <a:ahLst/>
              <a:cxnLst/>
              <a:rect l="l" t="t" r="r" b="b"/>
              <a:pathLst>
                <a:path w="4179420" h="1813588" extrusionOk="0">
                  <a:moveTo>
                    <a:pt x="0" y="0"/>
                  </a:moveTo>
                  <a:lnTo>
                    <a:pt x="4179420" y="0"/>
                  </a:lnTo>
                  <a:lnTo>
                    <a:pt x="4179420" y="1813588"/>
                  </a:lnTo>
                  <a:lnTo>
                    <a:pt x="0" y="1813588"/>
                  </a:lnTo>
                  <a:close/>
                </a:path>
              </a:pathLst>
            </a:custGeom>
            <a:solidFill>
              <a:srgbClr val="85BE7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0" name="Google Shape;560;p39"/>
            <p:cNvSpPr txBox="1"/>
            <p:nvPr/>
          </p:nvSpPr>
          <p:spPr>
            <a:xfrm>
              <a:off x="0" y="-38100"/>
              <a:ext cx="4179420" cy="185168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61" name="Google Shape;561;p39"/>
          <p:cNvSpPr txBox="1"/>
          <p:nvPr/>
        </p:nvSpPr>
        <p:spPr>
          <a:xfrm>
            <a:off x="-1416262" y="942975"/>
            <a:ext cx="10058871" cy="991041"/>
          </a:xfrm>
          <a:prstGeom prst="rect">
            <a:avLst/>
          </a:prstGeom>
          <a:noFill/>
          <a:ln>
            <a:noFill/>
          </a:ln>
        </p:spPr>
        <p:txBody>
          <a:bodyPr spcFirstLastPara="1" wrap="square" lIns="0" tIns="0" rIns="0" bIns="0" anchor="t" anchorCtr="0">
            <a:spAutoFit/>
          </a:bodyPr>
          <a:lstStyle/>
          <a:p>
            <a:pPr lvl="0" algn="ctr">
              <a:lnSpc>
                <a:spcPct val="140000"/>
              </a:lnSpc>
            </a:pPr>
            <a:r>
              <a:rPr lang="fr-FR" sz="4400" b="1" dirty="0"/>
              <a:t>Activité</a:t>
            </a:r>
            <a:r>
              <a:rPr lang="en-US" sz="4400" b="1" dirty="0"/>
              <a:t> 2 </a:t>
            </a:r>
            <a:r>
              <a:rPr lang="en-US" sz="4600" b="1" dirty="0">
                <a:solidFill>
                  <a:srgbClr val="000000"/>
                </a:solidFill>
                <a:latin typeface="Arial"/>
                <a:ea typeface="Arial"/>
                <a:cs typeface="Arial"/>
                <a:sym typeface="Arial"/>
              </a:rPr>
              <a:t>- Guide</a:t>
            </a:r>
            <a:endParaRPr dirty="0"/>
          </a:p>
        </p:txBody>
      </p:sp>
      <p:sp>
        <p:nvSpPr>
          <p:cNvPr id="562" name="Google Shape;562;p39"/>
          <p:cNvSpPr txBox="1"/>
          <p:nvPr/>
        </p:nvSpPr>
        <p:spPr>
          <a:xfrm>
            <a:off x="1463703" y="2588260"/>
            <a:ext cx="14998728" cy="6721840"/>
          </a:xfrm>
          <a:prstGeom prst="rect">
            <a:avLst/>
          </a:prstGeom>
          <a:noFill/>
          <a:ln>
            <a:noFill/>
          </a:ln>
        </p:spPr>
        <p:txBody>
          <a:bodyPr spcFirstLastPara="1" wrap="square" lIns="0" tIns="0" rIns="0" bIns="0" anchor="t" anchorCtr="0">
            <a:spAutoFit/>
          </a:bodyPr>
          <a:lstStyle/>
          <a:p>
            <a:pPr lvl="0">
              <a:lnSpc>
                <a:spcPct val="140000"/>
              </a:lnSpc>
            </a:pPr>
            <a:r>
              <a:rPr lang="fr-FR" sz="2400" b="1" dirty="0"/>
              <a:t>Évaluer l'utilisation actuelle de l’eau</a:t>
            </a:r>
            <a:r>
              <a:rPr lang="fr-FR" sz="2400" dirty="0"/>
              <a:t>:</a:t>
            </a:r>
          </a:p>
          <a:p>
            <a:pPr marL="457200" lvl="0" indent="-457200">
              <a:lnSpc>
                <a:spcPct val="140000"/>
              </a:lnSpc>
              <a:buFont typeface="Arial" panose="020B0604020202020204" pitchFamily="34" charset="0"/>
              <a:buChar char="•"/>
            </a:pPr>
            <a:r>
              <a:rPr lang="fr-FR" sz="2400" dirty="0"/>
              <a:t>Identifier les domaines clés de consommation d'eau (par exemple, l'irrigation, le bétail, l'usage domestique).</a:t>
            </a:r>
          </a:p>
          <a:p>
            <a:pPr marL="457200" lvl="0" indent="-457200">
              <a:lnSpc>
                <a:spcPct val="140000"/>
              </a:lnSpc>
              <a:buFont typeface="Arial" panose="020B0604020202020204" pitchFamily="34" charset="0"/>
              <a:buChar char="•"/>
            </a:pPr>
            <a:r>
              <a:rPr lang="fr-FR" sz="2400" dirty="0"/>
              <a:t>Mesurer le gaspillage d'eau et identifier les inefficacités.</a:t>
            </a:r>
            <a:endParaRPr lang="en-US" sz="2400" dirty="0">
              <a:solidFill>
                <a:srgbClr val="000000"/>
              </a:solidFill>
              <a:latin typeface="Arial"/>
              <a:ea typeface="Arial"/>
              <a:cs typeface="Arial"/>
              <a:sym typeface="Arial"/>
            </a:endParaRPr>
          </a:p>
          <a:p>
            <a:pPr lvl="0">
              <a:lnSpc>
                <a:spcPct val="140000"/>
              </a:lnSpc>
            </a:pPr>
            <a:r>
              <a:rPr lang="fr-FR" sz="2400" b="1" dirty="0"/>
              <a:t>Mettre</a:t>
            </a:r>
            <a:r>
              <a:rPr lang="fr-FR" sz="2400" dirty="0"/>
              <a:t> </a:t>
            </a:r>
            <a:r>
              <a:rPr lang="fr-FR" sz="2400" b="1" dirty="0"/>
              <a:t>en</a:t>
            </a:r>
            <a:r>
              <a:rPr lang="fr-FR" sz="2400" dirty="0"/>
              <a:t> </a:t>
            </a:r>
            <a:r>
              <a:rPr lang="fr-FR" sz="2400" b="1" dirty="0"/>
              <a:t>œuvre</a:t>
            </a:r>
            <a:r>
              <a:rPr lang="fr-FR" sz="2400" dirty="0"/>
              <a:t> </a:t>
            </a:r>
            <a:r>
              <a:rPr lang="fr-FR" sz="2400" b="1" dirty="0"/>
              <a:t>des techniques </a:t>
            </a:r>
            <a:r>
              <a:rPr lang="fr-FR" sz="2400" dirty="0"/>
              <a:t>:</a:t>
            </a:r>
          </a:p>
          <a:p>
            <a:pPr marL="457200" lvl="0" indent="-457200">
              <a:lnSpc>
                <a:spcPct val="140000"/>
              </a:lnSpc>
              <a:buFont typeface="Arial" panose="020B0604020202020204" pitchFamily="34" charset="0"/>
              <a:buChar char="•"/>
            </a:pPr>
            <a:r>
              <a:rPr lang="fr-FR" sz="2400" dirty="0"/>
              <a:t>Techniques de conservation : irrigation goutte à goutte, paillage et collecte des eaux de pluie.</a:t>
            </a:r>
          </a:p>
          <a:p>
            <a:pPr marL="457200" lvl="0" indent="-457200">
              <a:lnSpc>
                <a:spcPct val="140000"/>
              </a:lnSpc>
              <a:buFont typeface="Arial" panose="020B0604020202020204" pitchFamily="34" charset="0"/>
              <a:buChar char="•"/>
            </a:pPr>
            <a:r>
              <a:rPr lang="fr-FR" sz="2400" dirty="0"/>
              <a:t>Recyclage de l'eau : traiter et réutiliser les eaux grises pour des usages non potables.</a:t>
            </a:r>
            <a:endParaRPr lang="en-US" sz="2400" dirty="0"/>
          </a:p>
          <a:p>
            <a:pPr lvl="0">
              <a:lnSpc>
                <a:spcPct val="140000"/>
              </a:lnSpc>
            </a:pPr>
            <a:r>
              <a:rPr lang="fr-FR" sz="2400" b="1" dirty="0"/>
              <a:t>Engagement</a:t>
            </a:r>
            <a:r>
              <a:rPr lang="fr-FR" sz="2400" dirty="0"/>
              <a:t> </a:t>
            </a:r>
            <a:r>
              <a:rPr lang="fr-FR" sz="2400" b="1" dirty="0"/>
              <a:t>communautaire :</a:t>
            </a:r>
          </a:p>
          <a:p>
            <a:pPr marL="457200" lvl="0" indent="-457200">
              <a:lnSpc>
                <a:spcPct val="140000"/>
              </a:lnSpc>
              <a:buFont typeface="Arial" panose="020B0604020202020204" pitchFamily="34" charset="0"/>
              <a:buChar char="•"/>
            </a:pPr>
            <a:r>
              <a:rPr lang="fr-FR" sz="2400" dirty="0"/>
              <a:t>Informer les agriculteurs et les habitants sur les méthodes d'économie d'eau.</a:t>
            </a:r>
          </a:p>
          <a:p>
            <a:pPr marL="457200" lvl="0" indent="-457200">
              <a:lnSpc>
                <a:spcPct val="140000"/>
              </a:lnSpc>
              <a:buFont typeface="Arial" panose="020B0604020202020204" pitchFamily="34" charset="0"/>
              <a:buChar char="•"/>
            </a:pPr>
            <a:r>
              <a:rPr lang="fr-FR" sz="2400" dirty="0"/>
              <a:t>Organiser des ateliers communautaires pour partager des histoires de réussite et encourager l'adoption.</a:t>
            </a:r>
            <a:endParaRPr lang="en-US" sz="2400" dirty="0"/>
          </a:p>
          <a:p>
            <a:pPr lvl="0" algn="just">
              <a:lnSpc>
                <a:spcPct val="140000"/>
              </a:lnSpc>
            </a:pPr>
            <a:r>
              <a:rPr lang="fr-FR" sz="2400" b="1" dirty="0"/>
              <a:t>Surveiller et évaluer :</a:t>
            </a:r>
          </a:p>
          <a:p>
            <a:pPr marL="457200" lvl="0" indent="-457200" algn="just">
              <a:lnSpc>
                <a:spcPct val="140000"/>
              </a:lnSpc>
              <a:buFont typeface="Arial" panose="020B0604020202020204" pitchFamily="34" charset="0"/>
              <a:buChar char="•"/>
            </a:pPr>
            <a:r>
              <a:rPr lang="fr-FR" sz="2400" dirty="0"/>
              <a:t>Pouvez-vous suivre régulièrement la consommation d'eau ?</a:t>
            </a:r>
          </a:p>
          <a:p>
            <a:pPr marL="457200" lvl="0" indent="-457200" algn="just">
              <a:lnSpc>
                <a:spcPct val="140000"/>
              </a:lnSpc>
              <a:buFont typeface="Arial" panose="020B0604020202020204" pitchFamily="34" charset="0"/>
              <a:buChar char="•"/>
            </a:pPr>
            <a:r>
              <a:rPr lang="fr-FR" sz="2400" dirty="0"/>
              <a:t>Utilisez des modèles de données pour identifier des opportunités d'amélioration ou des problèmes potentiels.</a:t>
            </a:r>
            <a:endParaRPr sz="2400" dirty="0">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66"/>
        <p:cNvGrpSpPr/>
        <p:nvPr/>
      </p:nvGrpSpPr>
      <p:grpSpPr>
        <a:xfrm>
          <a:off x="0" y="0"/>
          <a:ext cx="0" cy="0"/>
          <a:chOff x="0" y="0"/>
          <a:chExt cx="0" cy="0"/>
        </a:xfrm>
      </p:grpSpPr>
      <p:grpSp>
        <p:nvGrpSpPr>
          <p:cNvPr id="567" name="Google Shape;567;p40"/>
          <p:cNvGrpSpPr/>
          <p:nvPr/>
        </p:nvGrpSpPr>
        <p:grpSpPr>
          <a:xfrm>
            <a:off x="0" y="8954094"/>
            <a:ext cx="18288000" cy="1332906"/>
            <a:chOff x="0" y="-38100"/>
            <a:chExt cx="4816593" cy="351053"/>
          </a:xfrm>
        </p:grpSpPr>
        <p:sp>
          <p:nvSpPr>
            <p:cNvPr id="568" name="Google Shape;568;p40"/>
            <p:cNvSpPr/>
            <p:nvPr/>
          </p:nvSpPr>
          <p:spPr>
            <a:xfrm>
              <a:off x="0" y="0"/>
              <a:ext cx="4816592" cy="312953"/>
            </a:xfrm>
            <a:custGeom>
              <a:avLst/>
              <a:gdLst/>
              <a:ahLst/>
              <a:cxnLst/>
              <a:rect l="l" t="t" r="r" b="b"/>
              <a:pathLst>
                <a:path w="4816592" h="312953" extrusionOk="0">
                  <a:moveTo>
                    <a:pt x="0" y="0"/>
                  </a:moveTo>
                  <a:lnTo>
                    <a:pt x="4816592" y="0"/>
                  </a:lnTo>
                  <a:lnTo>
                    <a:pt x="4816592" y="312953"/>
                  </a:lnTo>
                  <a:lnTo>
                    <a:pt x="0" y="312953"/>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9" name="Google Shape;569;p40"/>
            <p:cNvSpPr txBox="1"/>
            <p:nvPr/>
          </p:nvSpPr>
          <p:spPr>
            <a:xfrm>
              <a:off x="0" y="-38100"/>
              <a:ext cx="4816593" cy="35105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70" name="Google Shape;570;p40"/>
          <p:cNvSpPr txBox="1"/>
          <p:nvPr/>
        </p:nvSpPr>
        <p:spPr>
          <a:xfrm>
            <a:off x="702277" y="145725"/>
            <a:ext cx="13704709" cy="1077218"/>
          </a:xfrm>
          <a:prstGeom prst="rect">
            <a:avLst/>
          </a:prstGeom>
          <a:noFill/>
          <a:ln>
            <a:noFill/>
          </a:ln>
        </p:spPr>
        <p:txBody>
          <a:bodyPr spcFirstLastPara="1" wrap="square" lIns="0" tIns="0" rIns="0" bIns="0" anchor="t" anchorCtr="0">
            <a:spAutoFit/>
          </a:bodyPr>
          <a:lstStyle/>
          <a:p>
            <a:pPr lvl="0" algn="just">
              <a:lnSpc>
                <a:spcPct val="140000"/>
              </a:lnSpc>
            </a:pPr>
            <a:r>
              <a:rPr lang="nl-BE" sz="5000" b="1" dirty="0" err="1"/>
              <a:t>Contrôle</a:t>
            </a:r>
            <a:r>
              <a:rPr lang="nl-BE" sz="5000" b="1" dirty="0"/>
              <a:t> des </a:t>
            </a:r>
            <a:r>
              <a:rPr lang="nl-BE" sz="5000" b="1" dirty="0" err="1"/>
              <a:t>connaissances</a:t>
            </a:r>
            <a:endParaRPr sz="5000" b="1" dirty="0"/>
          </a:p>
        </p:txBody>
      </p:sp>
      <p:sp>
        <p:nvSpPr>
          <p:cNvPr id="571" name="Google Shape;571;p40"/>
          <p:cNvSpPr txBox="1"/>
          <p:nvPr/>
        </p:nvSpPr>
        <p:spPr>
          <a:xfrm>
            <a:off x="702277" y="1222943"/>
            <a:ext cx="17331589" cy="9727663"/>
          </a:xfrm>
          <a:prstGeom prst="rect">
            <a:avLst/>
          </a:prstGeom>
          <a:noFill/>
          <a:ln>
            <a:noFill/>
          </a:ln>
        </p:spPr>
        <p:txBody>
          <a:bodyPr spcFirstLastPara="1" wrap="square" lIns="0" tIns="0" rIns="0" bIns="0" anchor="t" anchorCtr="0">
            <a:spAutoFit/>
          </a:bodyPr>
          <a:lstStyle/>
          <a:p>
            <a:pPr marL="0" marR="0" lvl="0" indent="0" algn="l" rtl="0">
              <a:lnSpc>
                <a:spcPct val="150017"/>
              </a:lnSpc>
              <a:spcBef>
                <a:spcPts val="0"/>
              </a:spcBef>
              <a:spcAft>
                <a:spcPts val="0"/>
              </a:spcAft>
              <a:buNone/>
            </a:pPr>
            <a:r>
              <a:rPr lang="en-US" sz="2400" b="1" dirty="0">
                <a:solidFill>
                  <a:srgbClr val="000000"/>
                </a:solidFill>
                <a:latin typeface="Arial"/>
                <a:ea typeface="Arial"/>
                <a:cs typeface="Arial"/>
                <a:sym typeface="Arial"/>
              </a:rPr>
              <a:t>Question 1:</a:t>
            </a:r>
          </a:p>
          <a:p>
            <a:pPr lvl="0">
              <a:lnSpc>
                <a:spcPct val="150017"/>
              </a:lnSpc>
            </a:pPr>
            <a:r>
              <a:rPr lang="fr-FR" sz="2400" dirty="0"/>
              <a:t>Lequel des éléments suivants est un objectif crucial des stratégies de gestion de l'eau ?</a:t>
            </a:r>
          </a:p>
          <a:p>
            <a:pPr marL="342900" lvl="0" indent="-342900">
              <a:lnSpc>
                <a:spcPct val="150017"/>
              </a:lnSpc>
              <a:buAutoNum type="alphaUcParenR"/>
            </a:pPr>
            <a:r>
              <a:rPr lang="fr-FR" sz="2400" dirty="0"/>
              <a:t> Augmenter gaspillage d’eau</a:t>
            </a:r>
          </a:p>
          <a:p>
            <a:pPr marL="342900" lvl="0" indent="-342900">
              <a:lnSpc>
                <a:spcPct val="150017"/>
              </a:lnSpc>
              <a:buAutoNum type="alphaUcParenR"/>
            </a:pPr>
            <a:r>
              <a:rPr lang="fr-FR" sz="2400" dirty="0"/>
              <a:t> Recycler les eaux usées</a:t>
            </a:r>
          </a:p>
          <a:p>
            <a:pPr marL="342900" lvl="0" indent="-342900">
              <a:lnSpc>
                <a:spcPct val="150017"/>
              </a:lnSpc>
              <a:buAutoNum type="alphaUcParenR"/>
            </a:pPr>
            <a:r>
              <a:rPr lang="fr-FR" sz="2400" dirty="0"/>
              <a:t> Éliminer l'utilisation de l'eau en agriculture</a:t>
            </a:r>
          </a:p>
          <a:p>
            <a:pPr marL="342900" lvl="0" indent="-342900">
              <a:lnSpc>
                <a:spcPct val="150017"/>
              </a:lnSpc>
              <a:buAutoNum type="alphaUcParenR"/>
            </a:pPr>
            <a:r>
              <a:rPr lang="fr-FR" sz="2400" dirty="0"/>
              <a:t> Éviter l'engagement communautaire</a:t>
            </a:r>
            <a:endParaRPr sz="2400" dirty="0"/>
          </a:p>
          <a:p>
            <a:pPr marL="0" marR="0" lvl="0" indent="0" algn="l" rtl="0">
              <a:lnSpc>
                <a:spcPct val="150017"/>
              </a:lnSpc>
              <a:spcBef>
                <a:spcPts val="0"/>
              </a:spcBef>
              <a:spcAft>
                <a:spcPts val="0"/>
              </a:spcAft>
              <a:buNone/>
            </a:pPr>
            <a:r>
              <a:rPr lang="en-US" sz="2400" b="1" dirty="0">
                <a:solidFill>
                  <a:srgbClr val="000000"/>
                </a:solidFill>
                <a:latin typeface="Arial"/>
                <a:ea typeface="Arial"/>
                <a:cs typeface="Arial"/>
                <a:sym typeface="Arial"/>
              </a:rPr>
              <a:t>Question 2:</a:t>
            </a:r>
          </a:p>
          <a:p>
            <a:pPr lvl="0">
              <a:lnSpc>
                <a:spcPct val="150017"/>
              </a:lnSpc>
            </a:pPr>
            <a:r>
              <a:rPr lang="fr-FR" sz="2400" dirty="0"/>
              <a:t>Vrai ou faux : Les jumeaux numériques sont des copies physiques des systèmes de ressources en eau.</a:t>
            </a:r>
            <a:endParaRPr sz="2400" dirty="0"/>
          </a:p>
          <a:p>
            <a:pPr marL="0" marR="0" lvl="0" indent="0" algn="l" rtl="0">
              <a:lnSpc>
                <a:spcPct val="150017"/>
              </a:lnSpc>
              <a:spcBef>
                <a:spcPts val="0"/>
              </a:spcBef>
              <a:spcAft>
                <a:spcPts val="0"/>
              </a:spcAft>
              <a:buNone/>
            </a:pPr>
            <a:r>
              <a:rPr lang="en-US" sz="2400" b="1" dirty="0">
                <a:solidFill>
                  <a:srgbClr val="000000"/>
                </a:solidFill>
                <a:latin typeface="Arial"/>
                <a:ea typeface="Arial"/>
                <a:cs typeface="Arial"/>
                <a:sym typeface="Arial"/>
              </a:rPr>
              <a:t>Question 3:</a:t>
            </a:r>
          </a:p>
          <a:p>
            <a:pPr lvl="0">
              <a:lnSpc>
                <a:spcPct val="150017"/>
              </a:lnSpc>
            </a:pPr>
            <a:r>
              <a:rPr lang="fr-FR" sz="2400" dirty="0"/>
              <a:t>Lequel des éléments suivants n'est pas une technique de gestion de l'eau ?</a:t>
            </a:r>
          </a:p>
          <a:p>
            <a:pPr marL="514350" lvl="0" indent="-514350">
              <a:lnSpc>
                <a:spcPct val="150017"/>
              </a:lnSpc>
              <a:buAutoNum type="alphaUcParenR"/>
            </a:pPr>
            <a:r>
              <a:rPr lang="fr-FR" sz="2400" dirty="0"/>
              <a:t>Collecte des eaux de pluie</a:t>
            </a:r>
          </a:p>
          <a:p>
            <a:pPr marL="514350" lvl="0" indent="-514350">
              <a:lnSpc>
                <a:spcPct val="150017"/>
              </a:lnSpc>
              <a:buAutoNum type="alphaUcParenR"/>
            </a:pPr>
            <a:r>
              <a:rPr lang="fr-FR" sz="2400" dirty="0"/>
              <a:t>B) Irrigation goutte-à-goutte</a:t>
            </a:r>
          </a:p>
          <a:p>
            <a:pPr marL="514350" lvl="0" indent="-514350">
              <a:lnSpc>
                <a:spcPct val="150017"/>
              </a:lnSpc>
              <a:buAutoNum type="alphaUcParenR"/>
            </a:pPr>
            <a:r>
              <a:rPr lang="fr-FR" sz="2400" dirty="0"/>
              <a:t>C) Ignorer les fluctuations saisonnières de la demande</a:t>
            </a:r>
          </a:p>
          <a:p>
            <a:pPr marL="514350" lvl="0" indent="-514350">
              <a:lnSpc>
                <a:spcPct val="150017"/>
              </a:lnSpc>
              <a:buAutoNum type="alphaUcParenR"/>
            </a:pPr>
            <a:r>
              <a:rPr lang="fr-FR" sz="2400" dirty="0"/>
              <a:t>D) Recyclage des eaux grises</a:t>
            </a:r>
            <a:endParaRPr sz="2400" dirty="0"/>
          </a:p>
          <a:p>
            <a:pPr marL="0" marR="0" lvl="0" indent="0" algn="l" rtl="0">
              <a:lnSpc>
                <a:spcPct val="150017"/>
              </a:lnSpc>
              <a:spcBef>
                <a:spcPts val="0"/>
              </a:spcBef>
              <a:spcAft>
                <a:spcPts val="0"/>
              </a:spcAft>
              <a:buNone/>
            </a:pPr>
            <a:endParaRPr sz="2847" dirty="0">
              <a:solidFill>
                <a:srgbClr val="000000"/>
              </a:solidFill>
              <a:latin typeface="Arial"/>
              <a:ea typeface="Arial"/>
              <a:cs typeface="Arial"/>
              <a:sym typeface="Arial"/>
            </a:endParaRPr>
          </a:p>
          <a:p>
            <a:pPr marL="0" marR="0" lvl="0" indent="0" algn="l" rtl="0">
              <a:lnSpc>
                <a:spcPct val="150017"/>
              </a:lnSpc>
              <a:spcBef>
                <a:spcPts val="0"/>
              </a:spcBef>
              <a:spcAft>
                <a:spcPts val="0"/>
              </a:spcAft>
              <a:buNone/>
            </a:pPr>
            <a:endParaRPr sz="2847" dirty="0">
              <a:solidFill>
                <a:srgbClr val="000000"/>
              </a:solidFill>
              <a:latin typeface="Arial"/>
              <a:ea typeface="Arial"/>
              <a:cs typeface="Arial"/>
              <a:sym typeface="Arial"/>
            </a:endParaRPr>
          </a:p>
          <a:p>
            <a:pPr marL="0" marR="0" lvl="0" indent="0" algn="l" rtl="0">
              <a:lnSpc>
                <a:spcPct val="150017"/>
              </a:lnSpc>
              <a:spcBef>
                <a:spcPts val="0"/>
              </a:spcBef>
              <a:spcAft>
                <a:spcPts val="0"/>
              </a:spcAft>
              <a:buNone/>
            </a:pPr>
            <a:endParaRPr sz="2847" dirty="0">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75"/>
        <p:cNvGrpSpPr/>
        <p:nvPr/>
      </p:nvGrpSpPr>
      <p:grpSpPr>
        <a:xfrm>
          <a:off x="0" y="0"/>
          <a:ext cx="0" cy="0"/>
          <a:chOff x="0" y="0"/>
          <a:chExt cx="0" cy="0"/>
        </a:xfrm>
      </p:grpSpPr>
      <p:grpSp>
        <p:nvGrpSpPr>
          <p:cNvPr id="576" name="Google Shape;576;p41"/>
          <p:cNvGrpSpPr/>
          <p:nvPr/>
        </p:nvGrpSpPr>
        <p:grpSpPr>
          <a:xfrm>
            <a:off x="0" y="8205337"/>
            <a:ext cx="18288000" cy="2081663"/>
            <a:chOff x="0" y="-38100"/>
            <a:chExt cx="4816593" cy="548257"/>
          </a:xfrm>
        </p:grpSpPr>
        <p:sp>
          <p:nvSpPr>
            <p:cNvPr id="577" name="Google Shape;577;p41"/>
            <p:cNvSpPr/>
            <p:nvPr/>
          </p:nvSpPr>
          <p:spPr>
            <a:xfrm>
              <a:off x="0" y="0"/>
              <a:ext cx="4816592" cy="510157"/>
            </a:xfrm>
            <a:custGeom>
              <a:avLst/>
              <a:gdLst/>
              <a:ahLst/>
              <a:cxnLst/>
              <a:rect l="l" t="t" r="r" b="b"/>
              <a:pathLst>
                <a:path w="4816592" h="510157" extrusionOk="0">
                  <a:moveTo>
                    <a:pt x="0" y="0"/>
                  </a:moveTo>
                  <a:lnTo>
                    <a:pt x="4816592" y="0"/>
                  </a:lnTo>
                  <a:lnTo>
                    <a:pt x="4816592" y="510157"/>
                  </a:lnTo>
                  <a:lnTo>
                    <a:pt x="0" y="510157"/>
                  </a:lnTo>
                  <a:close/>
                </a:path>
              </a:pathLst>
            </a:custGeom>
            <a:solidFill>
              <a:srgbClr val="C5E7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41"/>
            <p:cNvSpPr txBox="1"/>
            <p:nvPr/>
          </p:nvSpPr>
          <p:spPr>
            <a:xfrm>
              <a:off x="0" y="-38100"/>
              <a:ext cx="4816593" cy="54825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579" name="Google Shape;579;p41"/>
          <p:cNvCxnSpPr/>
          <p:nvPr/>
        </p:nvCxnSpPr>
        <p:spPr>
          <a:xfrm rot="10800000" flipH="1">
            <a:off x="1028775" y="1878451"/>
            <a:ext cx="9628318" cy="38100"/>
          </a:xfrm>
          <a:prstGeom prst="straightConnector1">
            <a:avLst/>
          </a:prstGeom>
          <a:noFill/>
          <a:ln w="38100" cap="flat" cmpd="sng">
            <a:solidFill>
              <a:srgbClr val="000000"/>
            </a:solidFill>
            <a:prstDash val="solid"/>
            <a:round/>
            <a:headEnd type="none" w="sm" len="sm"/>
            <a:tailEnd type="none" w="sm" len="sm"/>
          </a:ln>
        </p:spPr>
      </p:cxnSp>
      <p:sp>
        <p:nvSpPr>
          <p:cNvPr id="580" name="Google Shape;580;p41"/>
          <p:cNvSpPr txBox="1"/>
          <p:nvPr/>
        </p:nvSpPr>
        <p:spPr>
          <a:xfrm>
            <a:off x="1028700" y="923925"/>
            <a:ext cx="13704709" cy="1077218"/>
          </a:xfrm>
          <a:prstGeom prst="rect">
            <a:avLst/>
          </a:prstGeom>
          <a:noFill/>
          <a:ln>
            <a:noFill/>
          </a:ln>
        </p:spPr>
        <p:txBody>
          <a:bodyPr spcFirstLastPara="1" wrap="square" lIns="0" tIns="0" rIns="0" bIns="0" anchor="t" anchorCtr="0">
            <a:spAutoFit/>
          </a:bodyPr>
          <a:lstStyle/>
          <a:p>
            <a:pPr lvl="0" algn="just">
              <a:lnSpc>
                <a:spcPct val="140000"/>
              </a:lnSpc>
            </a:pPr>
            <a:r>
              <a:rPr lang="nl-BE" sz="5000" b="1" dirty="0" err="1"/>
              <a:t>Contrôle</a:t>
            </a:r>
            <a:r>
              <a:rPr lang="nl-BE" sz="5000" b="1" dirty="0"/>
              <a:t> des </a:t>
            </a:r>
            <a:r>
              <a:rPr lang="nl-BE" sz="5000" b="1" dirty="0" err="1"/>
              <a:t>connaissances</a:t>
            </a:r>
            <a:r>
              <a:rPr lang="en-US" sz="5000" b="1" dirty="0">
                <a:solidFill>
                  <a:srgbClr val="000000"/>
                </a:solidFill>
                <a:latin typeface="Arial"/>
                <a:ea typeface="Arial"/>
                <a:cs typeface="Arial"/>
                <a:sym typeface="Arial"/>
              </a:rPr>
              <a:t> - </a:t>
            </a:r>
            <a:r>
              <a:rPr lang="nl-BE" sz="5000" b="1" dirty="0" err="1"/>
              <a:t>Réponses</a:t>
            </a:r>
            <a:endParaRPr sz="5000" b="1" dirty="0"/>
          </a:p>
        </p:txBody>
      </p:sp>
      <p:sp>
        <p:nvSpPr>
          <p:cNvPr id="581" name="Google Shape;581;p41"/>
          <p:cNvSpPr txBox="1"/>
          <p:nvPr/>
        </p:nvSpPr>
        <p:spPr>
          <a:xfrm>
            <a:off x="1028700" y="2751478"/>
            <a:ext cx="15555469" cy="6662850"/>
          </a:xfrm>
          <a:prstGeom prst="rect">
            <a:avLst/>
          </a:prstGeom>
          <a:noFill/>
          <a:ln>
            <a:noFill/>
          </a:ln>
        </p:spPr>
        <p:txBody>
          <a:bodyPr spcFirstLastPara="1" wrap="square" lIns="0" tIns="0" rIns="0" bIns="0" anchor="t" anchorCtr="0">
            <a:spAutoFit/>
          </a:bodyPr>
          <a:lstStyle/>
          <a:p>
            <a:pPr lvl="0">
              <a:lnSpc>
                <a:spcPct val="150014"/>
              </a:lnSpc>
            </a:pPr>
            <a:r>
              <a:rPr lang="fr-FR" sz="3433" b="1" dirty="0"/>
              <a:t>Question</a:t>
            </a:r>
            <a:r>
              <a:rPr lang="fr-FR" dirty="0"/>
              <a:t> </a:t>
            </a:r>
            <a:r>
              <a:rPr lang="fr-FR" sz="3433" b="1" dirty="0"/>
              <a:t>1</a:t>
            </a:r>
            <a:r>
              <a:rPr lang="fr-FR" dirty="0"/>
              <a:t> : </a:t>
            </a:r>
          </a:p>
          <a:p>
            <a:pPr lvl="0">
              <a:lnSpc>
                <a:spcPct val="150014"/>
              </a:lnSpc>
            </a:pPr>
            <a:r>
              <a:rPr lang="fr-FR" sz="3433" dirty="0"/>
              <a:t>B) Recyclage des eaux usées</a:t>
            </a:r>
          </a:p>
          <a:p>
            <a:pPr lvl="0">
              <a:lnSpc>
                <a:spcPct val="150014"/>
              </a:lnSpc>
            </a:pPr>
            <a:r>
              <a:rPr lang="fr-FR" sz="3433" b="1" dirty="0"/>
              <a:t>Question 2 : </a:t>
            </a:r>
          </a:p>
          <a:p>
            <a:pPr lvl="0">
              <a:lnSpc>
                <a:spcPct val="150014"/>
              </a:lnSpc>
            </a:pPr>
            <a:r>
              <a:rPr lang="fr-FR" sz="3433" dirty="0"/>
              <a:t>Faux – Les jumeaux numériques sont des représentations virtuelles, et non physiques, des systèmes hydrauliques.</a:t>
            </a:r>
          </a:p>
          <a:p>
            <a:pPr lvl="0">
              <a:lnSpc>
                <a:spcPct val="150014"/>
              </a:lnSpc>
            </a:pPr>
            <a:r>
              <a:rPr lang="fr-FR" sz="3433" b="1" dirty="0"/>
              <a:t>Question 3 : </a:t>
            </a:r>
          </a:p>
          <a:p>
            <a:pPr lvl="0">
              <a:lnSpc>
                <a:spcPct val="150014"/>
              </a:lnSpc>
            </a:pPr>
            <a:r>
              <a:rPr lang="fr-FR" sz="3433" dirty="0"/>
              <a:t>C) Ignorer les fluctuations saisonnières de la demande</a:t>
            </a:r>
            <a:endParaRPr sz="3433" dirty="0"/>
          </a:p>
          <a:p>
            <a:pPr marL="0" marR="0" lvl="0" indent="0" algn="l" rtl="0">
              <a:lnSpc>
                <a:spcPct val="150014"/>
              </a:lnSpc>
              <a:spcBef>
                <a:spcPts val="0"/>
              </a:spcBef>
              <a:spcAft>
                <a:spcPts val="0"/>
              </a:spcAft>
              <a:buNone/>
            </a:pPr>
            <a:endParaRPr dirty="0"/>
          </a:p>
          <a:p>
            <a:pPr marL="0" marR="0" lvl="0" indent="0" algn="l" rtl="0">
              <a:lnSpc>
                <a:spcPct val="150014"/>
              </a:lnSpc>
              <a:spcBef>
                <a:spcPts val="0"/>
              </a:spcBef>
              <a:spcAft>
                <a:spcPts val="0"/>
              </a:spcAft>
              <a:buNone/>
            </a:pPr>
            <a:endParaRPr sz="3433" dirty="0">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grpSp>
        <p:nvGrpSpPr>
          <p:cNvPr id="586" name="Google Shape;586;p42"/>
          <p:cNvGrpSpPr/>
          <p:nvPr/>
        </p:nvGrpSpPr>
        <p:grpSpPr>
          <a:xfrm>
            <a:off x="0" y="8328960"/>
            <a:ext cx="18288000" cy="1958040"/>
            <a:chOff x="0" y="-38100"/>
            <a:chExt cx="4816593" cy="515698"/>
          </a:xfrm>
        </p:grpSpPr>
        <p:sp>
          <p:nvSpPr>
            <p:cNvPr id="587" name="Google Shape;587;p42"/>
            <p:cNvSpPr/>
            <p:nvPr/>
          </p:nvSpPr>
          <p:spPr>
            <a:xfrm>
              <a:off x="0" y="0"/>
              <a:ext cx="4816592" cy="477598"/>
            </a:xfrm>
            <a:custGeom>
              <a:avLst/>
              <a:gdLst/>
              <a:ahLst/>
              <a:cxnLst/>
              <a:rect l="l" t="t" r="r" b="b"/>
              <a:pathLst>
                <a:path w="4816592" h="477598" extrusionOk="0">
                  <a:moveTo>
                    <a:pt x="0" y="0"/>
                  </a:moveTo>
                  <a:lnTo>
                    <a:pt x="4816592" y="0"/>
                  </a:lnTo>
                  <a:lnTo>
                    <a:pt x="4816592" y="477598"/>
                  </a:lnTo>
                  <a:lnTo>
                    <a:pt x="0" y="47759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42"/>
            <p:cNvSpPr txBox="1"/>
            <p:nvPr/>
          </p:nvSpPr>
          <p:spPr>
            <a:xfrm>
              <a:off x="0" y="-38100"/>
              <a:ext cx="4816593" cy="51569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89" name="Google Shape;589;p42"/>
          <p:cNvGrpSpPr/>
          <p:nvPr/>
        </p:nvGrpSpPr>
        <p:grpSpPr>
          <a:xfrm>
            <a:off x="-83200" y="8256074"/>
            <a:ext cx="18120505" cy="2806539"/>
            <a:chOff x="0" y="-38100"/>
            <a:chExt cx="4816593" cy="739166"/>
          </a:xfrm>
        </p:grpSpPr>
        <p:sp>
          <p:nvSpPr>
            <p:cNvPr id="590" name="Google Shape;590;p42"/>
            <p:cNvSpPr/>
            <p:nvPr/>
          </p:nvSpPr>
          <p:spPr>
            <a:xfrm>
              <a:off x="0" y="0"/>
              <a:ext cx="4816592" cy="701066"/>
            </a:xfrm>
            <a:custGeom>
              <a:avLst/>
              <a:gdLst/>
              <a:ahLst/>
              <a:cxnLst/>
              <a:rect l="l" t="t" r="r" b="b"/>
              <a:pathLst>
                <a:path w="4816592" h="701066" extrusionOk="0">
                  <a:moveTo>
                    <a:pt x="0" y="0"/>
                  </a:moveTo>
                  <a:lnTo>
                    <a:pt x="4816592" y="0"/>
                  </a:lnTo>
                  <a:lnTo>
                    <a:pt x="4816592" y="701066"/>
                  </a:lnTo>
                  <a:lnTo>
                    <a:pt x="0" y="70106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1" name="Google Shape;591;p42"/>
            <p:cNvSpPr txBox="1"/>
            <p:nvPr/>
          </p:nvSpPr>
          <p:spPr>
            <a:xfrm>
              <a:off x="0" y="-38100"/>
              <a:ext cx="4816593" cy="73916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92" name="Google Shape;592;p42"/>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55000"/>
            </a:blip>
            <a:stretch>
              <a:fillRect t="-24269" b="-242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93" name="Google Shape;593;p42"/>
          <p:cNvGrpSpPr/>
          <p:nvPr/>
        </p:nvGrpSpPr>
        <p:grpSpPr>
          <a:xfrm>
            <a:off x="7280796" y="-143767"/>
            <a:ext cx="3225156" cy="3230761"/>
            <a:chOff x="0" y="-192881"/>
            <a:chExt cx="4300208" cy="4307681"/>
          </a:xfrm>
        </p:grpSpPr>
        <p:grpSp>
          <p:nvGrpSpPr>
            <p:cNvPr id="594" name="Google Shape;594;p42"/>
            <p:cNvGrpSpPr/>
            <p:nvPr/>
          </p:nvGrpSpPr>
          <p:grpSpPr>
            <a:xfrm>
              <a:off x="0" y="-192881"/>
              <a:ext cx="4300208" cy="4307681"/>
              <a:chOff x="0" y="-38100"/>
              <a:chExt cx="849424" cy="850900"/>
            </a:xfrm>
          </p:grpSpPr>
          <p:sp>
            <p:nvSpPr>
              <p:cNvPr id="595" name="Google Shape;595;p42"/>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6" name="Google Shape;596;p42"/>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97" name="Google Shape;597;p42"/>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98" name="Google Shape;598;p42"/>
          <p:cNvSpPr txBox="1"/>
          <p:nvPr/>
        </p:nvSpPr>
        <p:spPr>
          <a:xfrm>
            <a:off x="5489973" y="2844825"/>
            <a:ext cx="6806803" cy="182370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8465" b="1" dirty="0">
                <a:solidFill>
                  <a:srgbClr val="000000"/>
                </a:solidFill>
                <a:latin typeface="Montserrat"/>
                <a:ea typeface="Montserrat"/>
                <a:cs typeface="Montserrat"/>
                <a:sym typeface="Montserrat"/>
              </a:rPr>
              <a:t>MERCI</a:t>
            </a:r>
            <a:endParaRPr dirty="0"/>
          </a:p>
        </p:txBody>
      </p:sp>
      <p:grpSp>
        <p:nvGrpSpPr>
          <p:cNvPr id="599" name="Google Shape;599;p42"/>
          <p:cNvGrpSpPr/>
          <p:nvPr/>
        </p:nvGrpSpPr>
        <p:grpSpPr>
          <a:xfrm>
            <a:off x="447021" y="9043149"/>
            <a:ext cx="17394030" cy="1585049"/>
            <a:chOff x="0" y="228991"/>
            <a:chExt cx="23192039" cy="2113398"/>
          </a:xfrm>
        </p:grpSpPr>
        <p:sp>
          <p:nvSpPr>
            <p:cNvPr id="600" name="Google Shape;600;p42"/>
            <p:cNvSpPr/>
            <p:nvPr/>
          </p:nvSpPr>
          <p:spPr>
            <a:xfrm>
              <a:off x="0" y="267450"/>
              <a:ext cx="6436432" cy="1357079"/>
            </a:xfrm>
            <a:custGeom>
              <a:avLst/>
              <a:gdLst/>
              <a:ahLst/>
              <a:cxnLst/>
              <a:rect l="l" t="t" r="r" b="b"/>
              <a:pathLst>
                <a:path w="6436432" h="1357079" extrusionOk="0">
                  <a:moveTo>
                    <a:pt x="0" y="0"/>
                  </a:moveTo>
                  <a:lnTo>
                    <a:pt x="6436432" y="0"/>
                  </a:lnTo>
                  <a:lnTo>
                    <a:pt x="6436432" y="1357079"/>
                  </a:lnTo>
                  <a:lnTo>
                    <a:pt x="0" y="135707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1" name="Google Shape;601;p42"/>
            <p:cNvSpPr txBox="1"/>
            <p:nvPr/>
          </p:nvSpPr>
          <p:spPr>
            <a:xfrm>
              <a:off x="6436438" y="228991"/>
              <a:ext cx="16755601" cy="2113398"/>
            </a:xfrm>
            <a:prstGeom prst="rect">
              <a:avLst/>
            </a:prstGeom>
            <a:noFill/>
            <a:ln>
              <a:noFill/>
            </a:ln>
          </p:spPr>
          <p:txBody>
            <a:bodyPr spcFirstLastPara="1" wrap="square" lIns="0" tIns="0" rIns="0" bIns="0" anchor="t" anchorCtr="0">
              <a:spAutoFit/>
            </a:bodyPr>
            <a:lstStyle/>
            <a:p>
              <a:pPr lvl="0" algn="just">
                <a:lnSpc>
                  <a:spcPct val="139967"/>
                </a:lnSpc>
              </a:pPr>
              <a:r>
                <a:rPr lang="fr-FR" sz="1839" dirty="0">
                  <a:latin typeface="Montserrat"/>
                </a:rPr>
                <a:t>Financé par l'Union européenne. Les points de vue et opinions exprimés sont toutefois uniquement ceux de l'auteur ou des auteurs et ne reflètent pas nécessairement ceux de l'Union européenne ni du Conseil suédois pour l'enseignement supérieur (UHR). Ni l'Union européenne ni l'organisme financeur ne peuvent en être tenus responsables.</a:t>
              </a:r>
              <a:endParaRPr sz="1839" dirty="0">
                <a:latin typeface="Montserrat"/>
              </a:endParaRPr>
            </a:p>
          </p:txBody>
        </p:sp>
      </p:grpSp>
      <p:grpSp>
        <p:nvGrpSpPr>
          <p:cNvPr id="602" name="Google Shape;602;p42"/>
          <p:cNvGrpSpPr/>
          <p:nvPr/>
        </p:nvGrpSpPr>
        <p:grpSpPr>
          <a:xfrm>
            <a:off x="2490641" y="4287114"/>
            <a:ext cx="12805592" cy="3555937"/>
            <a:chOff x="0" y="-146805"/>
            <a:chExt cx="17074122" cy="4741250"/>
          </a:xfrm>
        </p:grpSpPr>
        <p:grpSp>
          <p:nvGrpSpPr>
            <p:cNvPr id="603" name="Google Shape;603;p42"/>
            <p:cNvGrpSpPr/>
            <p:nvPr/>
          </p:nvGrpSpPr>
          <p:grpSpPr>
            <a:xfrm>
              <a:off x="0" y="-146805"/>
              <a:ext cx="17074122" cy="4741250"/>
              <a:chOff x="0" y="-38100"/>
              <a:chExt cx="4431224" cy="1230490"/>
            </a:xfrm>
          </p:grpSpPr>
          <p:sp>
            <p:nvSpPr>
              <p:cNvPr id="604" name="Google Shape;604;p42"/>
              <p:cNvSpPr/>
              <p:nvPr/>
            </p:nvSpPr>
            <p:spPr>
              <a:xfrm>
                <a:off x="0" y="0"/>
                <a:ext cx="4431224" cy="1192390"/>
              </a:xfrm>
              <a:custGeom>
                <a:avLst/>
                <a:gdLst/>
                <a:ahLst/>
                <a:cxnLst/>
                <a:rect l="l" t="t" r="r" b="b"/>
                <a:pathLst>
                  <a:path w="4431224" h="1192390" extrusionOk="0">
                    <a:moveTo>
                      <a:pt x="23468" y="0"/>
                    </a:moveTo>
                    <a:lnTo>
                      <a:pt x="4407757" y="0"/>
                    </a:lnTo>
                    <a:cubicBezTo>
                      <a:pt x="4413981" y="0"/>
                      <a:pt x="4419950" y="2472"/>
                      <a:pt x="4424350" y="6874"/>
                    </a:cubicBezTo>
                    <a:cubicBezTo>
                      <a:pt x="4428752" y="11275"/>
                      <a:pt x="4431224" y="17244"/>
                      <a:pt x="4431224" y="23468"/>
                    </a:cubicBezTo>
                    <a:lnTo>
                      <a:pt x="4431224" y="1168923"/>
                    </a:lnTo>
                    <a:cubicBezTo>
                      <a:pt x="4431224" y="1175147"/>
                      <a:pt x="4428752" y="1181116"/>
                      <a:pt x="4424350" y="1185517"/>
                    </a:cubicBezTo>
                    <a:cubicBezTo>
                      <a:pt x="4419950" y="1189918"/>
                      <a:pt x="4413981" y="1192390"/>
                      <a:pt x="4407757" y="1192390"/>
                    </a:cubicBezTo>
                    <a:lnTo>
                      <a:pt x="23468" y="1192390"/>
                    </a:lnTo>
                    <a:cubicBezTo>
                      <a:pt x="17244" y="1192390"/>
                      <a:pt x="11275" y="1189918"/>
                      <a:pt x="6874" y="1185517"/>
                    </a:cubicBezTo>
                    <a:cubicBezTo>
                      <a:pt x="2472" y="1181116"/>
                      <a:pt x="0" y="1175147"/>
                      <a:pt x="0" y="1168923"/>
                    </a:cubicBezTo>
                    <a:lnTo>
                      <a:pt x="0" y="23468"/>
                    </a:lnTo>
                    <a:cubicBezTo>
                      <a:pt x="0" y="17244"/>
                      <a:pt x="2472" y="11275"/>
                      <a:pt x="6874" y="6874"/>
                    </a:cubicBezTo>
                    <a:cubicBezTo>
                      <a:pt x="11275" y="2472"/>
                      <a:pt x="17244" y="0"/>
                      <a:pt x="23468" y="0"/>
                    </a:cubicBezTo>
                    <a:close/>
                  </a:path>
                </a:pathLst>
              </a:custGeom>
              <a:solidFill>
                <a:srgbClr val="FFFFFF">
                  <a:alpha val="30588"/>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5" name="Google Shape;605;p42"/>
              <p:cNvSpPr txBox="1"/>
              <p:nvPr/>
            </p:nvSpPr>
            <p:spPr>
              <a:xfrm>
                <a:off x="0" y="-38100"/>
                <a:ext cx="4431224" cy="123049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606" name="Google Shape;606;p42"/>
            <p:cNvSpPr txBox="1"/>
            <p:nvPr/>
          </p:nvSpPr>
          <p:spPr>
            <a:xfrm>
              <a:off x="5491556" y="93291"/>
              <a:ext cx="6090900" cy="3447098"/>
            </a:xfrm>
            <a:prstGeom prst="rect">
              <a:avLst/>
            </a:prstGeom>
            <a:noFill/>
            <a:ln>
              <a:noFill/>
            </a:ln>
          </p:spPr>
          <p:txBody>
            <a:bodyPr spcFirstLastPara="1" wrap="square" lIns="0" tIns="0" rIns="0" bIns="0" anchor="t" anchorCtr="0">
              <a:spAutoFit/>
            </a:bodyPr>
            <a:lstStyle/>
            <a:p>
              <a:pPr lvl="0" algn="ctr">
                <a:lnSpc>
                  <a:spcPct val="140008"/>
                </a:lnSpc>
              </a:pPr>
              <a:r>
                <a:rPr lang="en-US" sz="4789" b="1" dirty="0">
                  <a:solidFill>
                    <a:srgbClr val="000000"/>
                  </a:solidFill>
                  <a:latin typeface="Arial"/>
                  <a:ea typeface="Arial"/>
                  <a:cs typeface="Arial"/>
                  <a:sym typeface="Arial"/>
                </a:rPr>
                <a:t> </a:t>
              </a:r>
              <a:r>
                <a:rPr lang="nl-BE" sz="6000" b="1" dirty="0" err="1">
                  <a:latin typeface="Montserrat"/>
                </a:rPr>
                <a:t>Gestion</a:t>
              </a:r>
              <a:r>
                <a:rPr lang="nl-BE" sz="6000" b="1" dirty="0">
                  <a:latin typeface="Montserrat"/>
                </a:rPr>
                <a:t> de </a:t>
              </a:r>
              <a:r>
                <a:rPr lang="nl-BE" sz="6000" b="1" dirty="0" err="1">
                  <a:latin typeface="Montserrat"/>
                </a:rPr>
                <a:t>l'eau</a:t>
              </a:r>
              <a:endParaRPr sz="6000" b="1" dirty="0">
                <a:latin typeface="Montserrat"/>
              </a:endParaRPr>
            </a:p>
          </p:txBody>
        </p:sp>
        <p:sp>
          <p:nvSpPr>
            <p:cNvPr id="607" name="Google Shape;607;p42"/>
            <p:cNvSpPr txBox="1"/>
            <p:nvPr/>
          </p:nvSpPr>
          <p:spPr>
            <a:xfrm>
              <a:off x="4133285" y="2220255"/>
              <a:ext cx="8807700" cy="369300"/>
            </a:xfrm>
            <a:prstGeom prst="rect">
              <a:avLst/>
            </a:prstGeom>
            <a:noFill/>
            <a:ln>
              <a:noFill/>
            </a:ln>
          </p:spPr>
          <p:txBody>
            <a:bodyPr spcFirstLastPara="1" wrap="square" lIns="0" tIns="0" rIns="0" bIns="0" anchor="t" anchorCtr="0">
              <a:spAutoFit/>
            </a:bodyPr>
            <a:lstStyle/>
            <a:p>
              <a:pPr marL="0" marR="0" lvl="0" indent="0" algn="ctr" rtl="0">
                <a:lnSpc>
                  <a:spcPct val="249611"/>
                </a:lnSpc>
                <a:spcBef>
                  <a:spcPts val="0"/>
                </a:spcBef>
                <a:spcAft>
                  <a:spcPts val="0"/>
                </a:spcAft>
                <a:buNone/>
              </a:pPr>
              <a:endParaRPr sz="1800">
                <a:solidFill>
                  <a:schemeClr val="dk1"/>
                </a:solidFill>
                <a:latin typeface="Calibri"/>
                <a:ea typeface="Calibri"/>
                <a:cs typeface="Calibri"/>
                <a:sym typeface="Calibri"/>
              </a:endParaRPr>
            </a:p>
          </p:txBody>
        </p:sp>
        <p:grpSp>
          <p:nvGrpSpPr>
            <p:cNvPr id="608" name="Google Shape;608;p42"/>
            <p:cNvGrpSpPr/>
            <p:nvPr/>
          </p:nvGrpSpPr>
          <p:grpSpPr>
            <a:xfrm>
              <a:off x="505073" y="3032183"/>
              <a:ext cx="15979540" cy="1233807"/>
              <a:chOff x="0" y="-38100"/>
              <a:chExt cx="4147148" cy="320208"/>
            </a:xfrm>
          </p:grpSpPr>
          <p:sp>
            <p:nvSpPr>
              <p:cNvPr id="609" name="Google Shape;609;p42"/>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0" name="Google Shape;610;p42"/>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611" name="Google Shape;611;p42"/>
            <p:cNvSpPr txBox="1"/>
            <p:nvPr/>
          </p:nvSpPr>
          <p:spPr>
            <a:xfrm>
              <a:off x="2367871" y="3414200"/>
              <a:ext cx="12338400" cy="743196"/>
            </a:xfrm>
            <a:prstGeom prst="rect">
              <a:avLst/>
            </a:prstGeom>
            <a:noFill/>
            <a:ln>
              <a:noFill/>
            </a:ln>
          </p:spPr>
          <p:txBody>
            <a:bodyPr spcFirstLastPara="1" wrap="square" lIns="0" tIns="0" rIns="0" bIns="0" anchor="t" anchorCtr="0">
              <a:spAutoFit/>
            </a:bodyPr>
            <a:lstStyle/>
            <a:p>
              <a:pPr lvl="0" algn="ctr">
                <a:lnSpc>
                  <a:spcPct val="140007"/>
                </a:lnSpc>
              </a:pPr>
              <a:r>
                <a:rPr lang="en-US" sz="2587" b="1" dirty="0">
                  <a:solidFill>
                    <a:srgbClr val="FFFFFF"/>
                  </a:solidFill>
                  <a:latin typeface="Montserrat"/>
                  <a:sym typeface="Montserrat"/>
                </a:rPr>
                <a:t>PROJET </a:t>
              </a:r>
              <a:r>
                <a:rPr lang="nl-BE" sz="2587" b="1" dirty="0">
                  <a:solidFill>
                    <a:srgbClr val="FFFFFF"/>
                  </a:solidFill>
                  <a:latin typeface="Montserrat"/>
                </a:rPr>
                <a:t>NUMÉRO </a:t>
              </a:r>
              <a:r>
                <a:rPr lang="en-US" sz="2587" b="1" dirty="0">
                  <a:solidFill>
                    <a:srgbClr val="FFFFFF"/>
                  </a:solidFill>
                  <a:latin typeface="Montserrat"/>
                  <a:ea typeface="Montserrat"/>
                  <a:cs typeface="Montserrat"/>
                  <a:sym typeface="Montserrat"/>
                </a:rPr>
                <a:t>:2023-1-SE01-KA220-VET-000160614</a:t>
              </a:r>
              <a:endParaRPr dirty="0"/>
            </a:p>
          </p:txBody>
        </p:sp>
      </p:grpSp>
      <p:pic>
        <p:nvPicPr>
          <p:cNvPr id="612" name="Google Shape;612;p42"/>
          <p:cNvPicPr preferRelativeResize="0"/>
          <p:nvPr/>
        </p:nvPicPr>
        <p:blipFill>
          <a:blip r:embed="rId6">
            <a:alphaModFix/>
          </a:blip>
          <a:stretch>
            <a:fillRect/>
          </a:stretch>
        </p:blipFill>
        <p:spPr>
          <a:xfrm>
            <a:off x="-4225" y="7591300"/>
            <a:ext cx="17962548" cy="14518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3711</Words>
  <Application>Microsoft Office PowerPoint</Application>
  <PresentationFormat>Aangepast</PresentationFormat>
  <Paragraphs>333</Paragraphs>
  <Slides>41</Slides>
  <Notes>41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41</vt:i4>
      </vt:variant>
    </vt:vector>
  </HeadingPairs>
  <TitlesOfParts>
    <vt:vector size="45" baseType="lpstr">
      <vt:lpstr>Arial</vt:lpstr>
      <vt:lpstr>Montserrat</vt:lpstr>
      <vt:lpstr>Calibri</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Green Growth</dc:creator>
  <cp:lastModifiedBy>Green Growth</cp:lastModifiedBy>
  <cp:revision>1</cp:revision>
  <dcterms:created xsi:type="dcterms:W3CDTF">2006-08-16T00:00:00Z</dcterms:created>
  <dcterms:modified xsi:type="dcterms:W3CDTF">2025-10-27T11:43:44Z</dcterms:modified>
</cp:coreProperties>
</file>