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18288000" cy="10287000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Montserrat" panose="00000500000000000000" pitchFamily="2" charset="-18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jqU0DA8iWWKtdgKVtDavsHDGpT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5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4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4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5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5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 extrusionOk="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t="-24269" b="-2426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1"/>
          <p:cNvGrpSpPr/>
          <p:nvPr/>
        </p:nvGrpSpPr>
        <p:grpSpPr>
          <a:xfrm>
            <a:off x="7531422" y="-144661"/>
            <a:ext cx="3225156" cy="3230761"/>
            <a:chOff x="0" y="-192881"/>
            <a:chExt cx="4300208" cy="4307681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"/>
          <p:cNvSpPr txBox="1"/>
          <p:nvPr/>
        </p:nvSpPr>
        <p:spPr>
          <a:xfrm>
            <a:off x="2354675" y="4798268"/>
            <a:ext cx="9908017" cy="55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550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731548" y="2927712"/>
            <a:ext cx="16824914" cy="7506748"/>
            <a:chOff x="0" y="-38100"/>
            <a:chExt cx="4431224" cy="1977073"/>
          </a:xfrm>
        </p:grpSpPr>
        <p:sp>
          <p:nvSpPr>
            <p:cNvPr id="92" name="Google Shape;92;p1"/>
            <p:cNvSpPr/>
            <p:nvPr/>
          </p:nvSpPr>
          <p:spPr>
            <a:xfrm>
              <a:off x="0" y="0"/>
              <a:ext cx="4431224" cy="1938973"/>
            </a:xfrm>
            <a:custGeom>
              <a:avLst/>
              <a:gdLst/>
              <a:ahLst/>
              <a:cxnLst/>
              <a:rect l="l" t="t" r="r" b="b"/>
              <a:pathLst>
                <a:path w="4431224" h="1938973" extrusionOk="0">
                  <a:moveTo>
                    <a:pt x="23468" y="0"/>
                  </a:moveTo>
                  <a:lnTo>
                    <a:pt x="4407757" y="0"/>
                  </a:lnTo>
                  <a:cubicBezTo>
                    <a:pt x="4413981" y="0"/>
                    <a:pt x="4419950" y="2472"/>
                    <a:pt x="4424350" y="6874"/>
                  </a:cubicBezTo>
                  <a:cubicBezTo>
                    <a:pt x="4428752" y="11275"/>
                    <a:pt x="4431224" y="17244"/>
                    <a:pt x="4431224" y="23468"/>
                  </a:cubicBezTo>
                  <a:lnTo>
                    <a:pt x="4431224" y="1915505"/>
                  </a:lnTo>
                  <a:cubicBezTo>
                    <a:pt x="4431224" y="1921729"/>
                    <a:pt x="4428752" y="1927698"/>
                    <a:pt x="4424350" y="1932100"/>
                  </a:cubicBezTo>
                  <a:cubicBezTo>
                    <a:pt x="4419950" y="1936500"/>
                    <a:pt x="4413981" y="1938973"/>
                    <a:pt x="4407757" y="1938973"/>
                  </a:cubicBezTo>
                  <a:lnTo>
                    <a:pt x="23468" y="1938973"/>
                  </a:lnTo>
                  <a:cubicBezTo>
                    <a:pt x="17244" y="1938973"/>
                    <a:pt x="11275" y="1936500"/>
                    <a:pt x="6874" y="1932100"/>
                  </a:cubicBezTo>
                  <a:cubicBezTo>
                    <a:pt x="2472" y="1927698"/>
                    <a:pt x="0" y="1921729"/>
                    <a:pt x="0" y="1915505"/>
                  </a:cubicBezTo>
                  <a:lnTo>
                    <a:pt x="0" y="23468"/>
                  </a:lnTo>
                  <a:cubicBezTo>
                    <a:pt x="0" y="17244"/>
                    <a:pt x="2472" y="11275"/>
                    <a:pt x="6874" y="6874"/>
                  </a:cubicBezTo>
                  <a:cubicBezTo>
                    <a:pt x="11275" y="2472"/>
                    <a:pt x="17244" y="0"/>
                    <a:pt x="23468" y="0"/>
                  </a:cubicBezTo>
                  <a:close/>
                </a:path>
              </a:pathLst>
            </a:custGeom>
            <a:solidFill>
              <a:srgbClr val="FFFFFF">
                <a:alpha val="3058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-38100"/>
              <a:ext cx="4431224" cy="19770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"/>
          <p:cNvSpPr txBox="1"/>
          <p:nvPr/>
        </p:nvSpPr>
        <p:spPr>
          <a:xfrm>
            <a:off x="793450" y="3259425"/>
            <a:ext cx="15746400" cy="224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52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OPOLNOMOČANJE KMETOV, DA ZAPREJO KROG Z REGENERATIVNIMI KMETIJSKIMI PRAKSAJMI PREK</a:t>
            </a:r>
            <a:r>
              <a:rPr lang="sl-SI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PIU</a:t>
            </a:r>
            <a:endParaRPr sz="2400" b="1" dirty="0"/>
          </a:p>
        </p:txBody>
      </p:sp>
      <p:sp>
        <p:nvSpPr>
          <p:cNvPr id="95" name="Google Shape;95;p1"/>
          <p:cNvSpPr txBox="1"/>
          <p:nvPr/>
        </p:nvSpPr>
        <p:spPr>
          <a:xfrm>
            <a:off x="4762904" y="5845822"/>
            <a:ext cx="8679000" cy="97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450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450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</a:t>
            </a:r>
            <a:r>
              <a:rPr lang="sl-SI" sz="450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ami</a:t>
            </a:r>
            <a:endParaRPr sz="1800" dirty="0"/>
          </a:p>
        </p:txBody>
      </p:sp>
      <p:grpSp>
        <p:nvGrpSpPr>
          <p:cNvPr id="96" name="Google Shape;96;p1"/>
          <p:cNvGrpSpPr/>
          <p:nvPr/>
        </p:nvGrpSpPr>
        <p:grpSpPr>
          <a:xfrm>
            <a:off x="1270847" y="3096571"/>
            <a:ext cx="15746306" cy="1241382"/>
            <a:chOff x="0" y="-38100"/>
            <a:chExt cx="4147148" cy="320208"/>
          </a:xfrm>
        </p:grpSpPr>
        <p:sp>
          <p:nvSpPr>
            <p:cNvPr id="97" name="Google Shape;97;p1"/>
            <p:cNvSpPr/>
            <p:nvPr/>
          </p:nvSpPr>
          <p:spPr>
            <a:xfrm>
              <a:off x="0" y="0"/>
              <a:ext cx="4147148" cy="282108"/>
            </a:xfrm>
            <a:custGeom>
              <a:avLst/>
              <a:gdLst/>
              <a:ahLst/>
              <a:cxnLst/>
              <a:rect l="l" t="t" r="r" b="b"/>
              <a:pathLst>
                <a:path w="4147148" h="282108" extrusionOk="0">
                  <a:moveTo>
                    <a:pt x="25075" y="0"/>
                  </a:moveTo>
                  <a:lnTo>
                    <a:pt x="4122072" y="0"/>
                  </a:lnTo>
                  <a:cubicBezTo>
                    <a:pt x="4128723" y="0"/>
                    <a:pt x="4135101" y="2642"/>
                    <a:pt x="4139803" y="7344"/>
                  </a:cubicBezTo>
                  <a:cubicBezTo>
                    <a:pt x="4144506" y="12047"/>
                    <a:pt x="4147148" y="18425"/>
                    <a:pt x="4147148" y="25075"/>
                  </a:cubicBezTo>
                  <a:lnTo>
                    <a:pt x="4147148" y="257033"/>
                  </a:lnTo>
                  <a:cubicBezTo>
                    <a:pt x="4147148" y="263683"/>
                    <a:pt x="4144506" y="270061"/>
                    <a:pt x="4139803" y="274764"/>
                  </a:cubicBezTo>
                  <a:cubicBezTo>
                    <a:pt x="4135101" y="279466"/>
                    <a:pt x="4128723" y="282108"/>
                    <a:pt x="4122072" y="282108"/>
                  </a:cubicBezTo>
                  <a:lnTo>
                    <a:pt x="25075" y="282108"/>
                  </a:lnTo>
                  <a:cubicBezTo>
                    <a:pt x="18425" y="282108"/>
                    <a:pt x="12047" y="279466"/>
                    <a:pt x="7344" y="274764"/>
                  </a:cubicBezTo>
                  <a:cubicBezTo>
                    <a:pt x="2642" y="270061"/>
                    <a:pt x="0" y="263683"/>
                    <a:pt x="0" y="257033"/>
                  </a:cubicBezTo>
                  <a:lnTo>
                    <a:pt x="0" y="25075"/>
                  </a:lnTo>
                  <a:cubicBezTo>
                    <a:pt x="0" y="18425"/>
                    <a:pt x="2642" y="12047"/>
                    <a:pt x="7344" y="7344"/>
                  </a:cubicBezTo>
                  <a:cubicBezTo>
                    <a:pt x="12047" y="2642"/>
                    <a:pt x="18425" y="0"/>
                    <a:pt x="25075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0" y="-38100"/>
              <a:ext cx="4147147" cy="32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"/>
          <p:cNvSpPr txBox="1"/>
          <p:nvPr/>
        </p:nvSpPr>
        <p:spPr>
          <a:xfrm>
            <a:off x="2587599" y="3558738"/>
            <a:ext cx="13345725" cy="732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399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</a:t>
            </a:r>
            <a:r>
              <a:rPr lang="en-US" sz="3399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sl-SI" sz="3399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399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2023-1-SE01-KA220-VET-000160614</a:t>
            </a:r>
            <a:endParaRPr dirty="0"/>
          </a:p>
        </p:txBody>
      </p:sp>
      <p:grpSp>
        <p:nvGrpSpPr>
          <p:cNvPr id="100" name="Google Shape;100;p1"/>
          <p:cNvGrpSpPr/>
          <p:nvPr/>
        </p:nvGrpSpPr>
        <p:grpSpPr>
          <a:xfrm>
            <a:off x="-363888" y="-659011"/>
            <a:ext cx="4302686" cy="1687711"/>
            <a:chOff x="0" y="-38100"/>
            <a:chExt cx="1133218" cy="444500"/>
          </a:xfrm>
        </p:grpSpPr>
        <p:sp>
          <p:nvSpPr>
            <p:cNvPr id="101" name="Google Shape;101;p1"/>
            <p:cNvSpPr/>
            <p:nvPr/>
          </p:nvSpPr>
          <p:spPr>
            <a:xfrm>
              <a:off x="0" y="0"/>
              <a:ext cx="1133218" cy="406400"/>
            </a:xfrm>
            <a:custGeom>
              <a:avLst/>
              <a:gdLst/>
              <a:ahLst/>
              <a:cxnLst/>
              <a:rect l="l" t="t" r="r" b="b"/>
              <a:pathLst>
                <a:path w="1133218" h="406400" extrusionOk="0">
                  <a:moveTo>
                    <a:pt x="91765" y="0"/>
                  </a:moveTo>
                  <a:lnTo>
                    <a:pt x="1041452" y="0"/>
                  </a:lnTo>
                  <a:cubicBezTo>
                    <a:pt x="1092133" y="0"/>
                    <a:pt x="1133218" y="41085"/>
                    <a:pt x="1133218" y="91765"/>
                  </a:cubicBezTo>
                  <a:lnTo>
                    <a:pt x="1133218" y="314635"/>
                  </a:lnTo>
                  <a:cubicBezTo>
                    <a:pt x="1133218" y="365315"/>
                    <a:pt x="1092133" y="406400"/>
                    <a:pt x="1041452" y="406400"/>
                  </a:cubicBezTo>
                  <a:lnTo>
                    <a:pt x="91765" y="406400"/>
                  </a:lnTo>
                  <a:cubicBezTo>
                    <a:pt x="41085" y="406400"/>
                    <a:pt x="0" y="365315"/>
                    <a:pt x="0" y="314635"/>
                  </a:cubicBezTo>
                  <a:lnTo>
                    <a:pt x="0" y="91765"/>
                  </a:lnTo>
                  <a:cubicBezTo>
                    <a:pt x="0" y="41085"/>
                    <a:pt x="41085" y="0"/>
                    <a:pt x="91765" y="0"/>
                  </a:cubicBezTo>
                  <a:close/>
                </a:path>
              </a:pathLst>
            </a:custGeom>
            <a:solidFill>
              <a:srgbClr val="4D7344">
                <a:alpha val="5686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"/>
            <p:cNvSpPr txBox="1"/>
            <p:nvPr/>
          </p:nvSpPr>
          <p:spPr>
            <a:xfrm>
              <a:off x="0" y="-38100"/>
              <a:ext cx="113321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103;p1"/>
          <p:cNvSpPr txBox="1"/>
          <p:nvPr/>
        </p:nvSpPr>
        <p:spPr>
          <a:xfrm>
            <a:off x="688557" y="190500"/>
            <a:ext cx="2401848" cy="732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 3</a:t>
            </a:r>
            <a:endParaRPr dirty="0"/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8100" y="7496725"/>
            <a:ext cx="16523074" cy="279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"/>
          <p:cNvGrpSpPr/>
          <p:nvPr/>
        </p:nvGrpSpPr>
        <p:grpSpPr>
          <a:xfrm>
            <a:off x="12631608" y="9304549"/>
            <a:ext cx="5656392" cy="1123377"/>
            <a:chOff x="0" y="-38100"/>
            <a:chExt cx="1489749" cy="295869"/>
          </a:xfrm>
        </p:grpSpPr>
        <p:sp>
          <p:nvSpPr>
            <p:cNvPr id="110" name="Google Shape;110;p2"/>
            <p:cNvSpPr/>
            <p:nvPr/>
          </p:nvSpPr>
          <p:spPr>
            <a:xfrm>
              <a:off x="0" y="0"/>
              <a:ext cx="1489749" cy="257769"/>
            </a:xfrm>
            <a:custGeom>
              <a:avLst/>
              <a:gdLst/>
              <a:ahLst/>
              <a:cxnLst/>
              <a:rect l="l" t="t" r="r" b="b"/>
              <a:pathLst>
                <a:path w="1489749" h="257769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 txBox="1"/>
            <p:nvPr/>
          </p:nvSpPr>
          <p:spPr>
            <a:xfrm>
              <a:off x="0" y="-38100"/>
              <a:ext cx="148974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0" y="8305212"/>
            <a:ext cx="18288000" cy="1633357"/>
            <a:chOff x="0" y="-38100"/>
            <a:chExt cx="4816593" cy="430184"/>
          </a:xfrm>
        </p:grpSpPr>
        <p:sp>
          <p:nvSpPr>
            <p:cNvPr id="113" name="Google Shape;113;p2"/>
            <p:cNvSpPr/>
            <p:nvPr/>
          </p:nvSpPr>
          <p:spPr>
            <a:xfrm>
              <a:off x="0" y="0"/>
              <a:ext cx="4816592" cy="392084"/>
            </a:xfrm>
            <a:custGeom>
              <a:avLst/>
              <a:gdLst/>
              <a:ahLst/>
              <a:cxnLst/>
              <a:rect l="l" t="t" r="r" b="b"/>
              <a:pathLst>
                <a:path w="4816592" h="392084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92084"/>
                  </a:lnTo>
                  <a:lnTo>
                    <a:pt x="0" y="392084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 txBox="1"/>
            <p:nvPr/>
          </p:nvSpPr>
          <p:spPr>
            <a:xfrm>
              <a:off x="0" y="-38100"/>
              <a:ext cx="4816593" cy="430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2"/>
          <p:cNvGrpSpPr/>
          <p:nvPr/>
        </p:nvGrpSpPr>
        <p:grpSpPr>
          <a:xfrm>
            <a:off x="0" y="9304549"/>
            <a:ext cx="18288000" cy="1123377"/>
            <a:chOff x="0" y="-38100"/>
            <a:chExt cx="4816593" cy="295869"/>
          </a:xfrm>
        </p:grpSpPr>
        <p:sp>
          <p:nvSpPr>
            <p:cNvPr id="116" name="Google Shape;116;p2"/>
            <p:cNvSpPr/>
            <p:nvPr/>
          </p:nvSpPr>
          <p:spPr>
            <a:xfrm>
              <a:off x="0" y="0"/>
              <a:ext cx="4816592" cy="257769"/>
            </a:xfrm>
            <a:custGeom>
              <a:avLst/>
              <a:gdLst/>
              <a:ahLst/>
              <a:cxnLst/>
              <a:rect l="l" t="t" r="r" b="b"/>
              <a:pathLst>
                <a:path w="4816592" h="25776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0" y="-38100"/>
              <a:ext cx="4816593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2"/>
          <p:cNvSpPr txBox="1"/>
          <p:nvPr/>
        </p:nvSpPr>
        <p:spPr>
          <a:xfrm>
            <a:off x="781008" y="782638"/>
            <a:ext cx="10255705" cy="707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Uvod v upravljanje z vodami </a:t>
            </a:r>
            <a:endParaRPr dirty="0"/>
          </a:p>
        </p:txBody>
      </p:sp>
      <p:sp>
        <p:nvSpPr>
          <p:cNvPr id="119" name="Google Shape;119;p2"/>
          <p:cNvSpPr txBox="1"/>
          <p:nvPr/>
        </p:nvSpPr>
        <p:spPr>
          <a:xfrm>
            <a:off x="781008" y="2543599"/>
            <a:ext cx="16253692" cy="5708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44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Opredelitev</a:t>
            </a:r>
            <a:r>
              <a:rPr lang="en-US" sz="2944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2944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44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2944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35687" marR="0" lvl="1" indent="-317844" algn="just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4"/>
              <a:buFont typeface="Arial"/>
              <a:buChar char="•"/>
            </a:pP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načrtovanja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razvoja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učinkovite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porazdelitve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zadovoljevanje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človeških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zagotavljanju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trajnosti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ekosistema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</a:t>
            </a:r>
            <a:endParaRPr dirty="0"/>
          </a:p>
          <a:p>
            <a:pPr marL="0" marR="0" lvl="0" indent="0" algn="just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44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44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</a:t>
            </a:r>
            <a:r>
              <a:rPr lang="en-US" sz="2944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2944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44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944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35687" marR="0" lvl="1" indent="-317844" algn="just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4"/>
              <a:buFont typeface="Arial"/>
              <a:buChar char="•"/>
            </a:pP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omejen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je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bistven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življenje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energetiko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industrijo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Zaradi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rasti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svetovnega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prebivalstva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vpliva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podnebnih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razpoložljivost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postalo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ključnega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4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pomena</a:t>
            </a:r>
            <a:r>
              <a:rPr lang="en-US" sz="294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44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3"/>
          <p:cNvGrpSpPr/>
          <p:nvPr/>
        </p:nvGrpSpPr>
        <p:grpSpPr>
          <a:xfrm>
            <a:off x="12631608" y="9452212"/>
            <a:ext cx="5656392" cy="975715"/>
            <a:chOff x="0" y="-38100"/>
            <a:chExt cx="1489749" cy="256978"/>
          </a:xfrm>
        </p:grpSpPr>
        <p:sp>
          <p:nvSpPr>
            <p:cNvPr id="125" name="Google Shape;125;p3"/>
            <p:cNvSpPr/>
            <p:nvPr/>
          </p:nvSpPr>
          <p:spPr>
            <a:xfrm>
              <a:off x="0" y="0"/>
              <a:ext cx="1489749" cy="218878"/>
            </a:xfrm>
            <a:custGeom>
              <a:avLst/>
              <a:gdLst/>
              <a:ahLst/>
              <a:cxnLst/>
              <a:rect l="l" t="t" r="r" b="b"/>
              <a:pathLst>
                <a:path w="1489749" h="218878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18878"/>
                  </a:lnTo>
                  <a:lnTo>
                    <a:pt x="0" y="218878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0" y="-38100"/>
              <a:ext cx="1489749" cy="2569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22111" y="8292018"/>
            <a:ext cx="11711112" cy="1994982"/>
            <a:chOff x="0" y="-38100"/>
            <a:chExt cx="3084408" cy="525427"/>
          </a:xfrm>
        </p:grpSpPr>
        <p:sp>
          <p:nvSpPr>
            <p:cNvPr id="128" name="Google Shape;128;p3"/>
            <p:cNvSpPr/>
            <p:nvPr/>
          </p:nvSpPr>
          <p:spPr>
            <a:xfrm>
              <a:off x="0" y="0"/>
              <a:ext cx="3084408" cy="487327"/>
            </a:xfrm>
            <a:custGeom>
              <a:avLst/>
              <a:gdLst/>
              <a:ahLst/>
              <a:cxnLst/>
              <a:rect l="l" t="t" r="r" b="b"/>
              <a:pathLst>
                <a:path w="3084408" h="487327" extrusionOk="0">
                  <a:moveTo>
                    <a:pt x="0" y="0"/>
                  </a:moveTo>
                  <a:lnTo>
                    <a:pt x="3084408" y="0"/>
                  </a:lnTo>
                  <a:lnTo>
                    <a:pt x="3084408" y="487327"/>
                  </a:lnTo>
                  <a:lnTo>
                    <a:pt x="0" y="487327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0" y="-38100"/>
              <a:ext cx="3084408" cy="5254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" name="Google Shape;130;p3"/>
          <p:cNvGrpSpPr/>
          <p:nvPr/>
        </p:nvGrpSpPr>
        <p:grpSpPr>
          <a:xfrm>
            <a:off x="0" y="9304549"/>
            <a:ext cx="14233302" cy="1123377"/>
            <a:chOff x="0" y="-38100"/>
            <a:chExt cx="3748689" cy="295869"/>
          </a:xfrm>
        </p:grpSpPr>
        <p:sp>
          <p:nvSpPr>
            <p:cNvPr id="131" name="Google Shape;131;p3"/>
            <p:cNvSpPr/>
            <p:nvPr/>
          </p:nvSpPr>
          <p:spPr>
            <a:xfrm>
              <a:off x="0" y="0"/>
              <a:ext cx="3748689" cy="257769"/>
            </a:xfrm>
            <a:custGeom>
              <a:avLst/>
              <a:gdLst/>
              <a:ahLst/>
              <a:cxnLst/>
              <a:rect l="l" t="t" r="r" b="b"/>
              <a:pathLst>
                <a:path w="3748689" h="257769" extrusionOk="0">
                  <a:moveTo>
                    <a:pt x="0" y="0"/>
                  </a:moveTo>
                  <a:lnTo>
                    <a:pt x="3748689" y="0"/>
                  </a:lnTo>
                  <a:lnTo>
                    <a:pt x="374868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0" y="-38100"/>
              <a:ext cx="374868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3"/>
          <p:cNvSpPr/>
          <p:nvPr/>
        </p:nvSpPr>
        <p:spPr>
          <a:xfrm>
            <a:off x="11733223" y="0"/>
            <a:ext cx="6554777" cy="9449210"/>
          </a:xfrm>
          <a:custGeom>
            <a:avLst/>
            <a:gdLst/>
            <a:ahLst/>
            <a:cxnLst/>
            <a:rect l="l" t="t" r="r" b="b"/>
            <a:pathLst>
              <a:path w="774612" h="1116663" extrusionOk="0">
                <a:moveTo>
                  <a:pt x="0" y="0"/>
                </a:moveTo>
                <a:lnTo>
                  <a:pt x="774612" y="0"/>
                </a:lnTo>
                <a:lnTo>
                  <a:pt x="774612" y="1116663"/>
                </a:lnTo>
                <a:lnTo>
                  <a:pt x="0" y="111666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559701" y="607716"/>
            <a:ext cx="9568740" cy="707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endParaRPr dirty="0"/>
          </a:p>
        </p:txBody>
      </p:sp>
      <p:sp>
        <p:nvSpPr>
          <p:cNvPr id="135" name="Google Shape;135;p3"/>
          <p:cNvSpPr txBox="1"/>
          <p:nvPr/>
        </p:nvSpPr>
        <p:spPr>
          <a:xfrm>
            <a:off x="559701" y="1705691"/>
            <a:ext cx="10087839" cy="911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Omejen</a:t>
            </a:r>
            <a:r>
              <a:rPr lang="en-US" sz="246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6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bistven</a:t>
            </a:r>
            <a:r>
              <a:rPr lang="en-US" sz="246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</a:t>
            </a:r>
            <a:r>
              <a:rPr lang="en-US" sz="246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lang="en-US" sz="246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532200" marR="0" lvl="1" indent="-26610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5"/>
              <a:buFont typeface="Arial"/>
              <a:buChar char="•"/>
            </a:pP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ključnega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življenje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industrijo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vendar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omejena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Le 2,5 %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Zemlji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sladka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je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omejeno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dostopna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ključnega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zlasti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regijah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se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soočajo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pomanjkanjem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Naraščajoče</a:t>
            </a:r>
            <a:r>
              <a:rPr lang="en-US" sz="246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povpraševanje</a:t>
            </a:r>
            <a:r>
              <a:rPr lang="en-US" sz="246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lang="en-US" sz="246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527940" marR="0" lvl="1" indent="-26397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5"/>
              <a:buFont typeface="Arial"/>
              <a:buChar char="•"/>
            </a:pP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Glede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to, da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svetovno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prebivalstvo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leta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2050 po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napovedih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doseglo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9,7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milijarde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povečalo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povpraševanje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gospodinjstva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zato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ključnega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pomena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preprečevanje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izčrpavanja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4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244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Podnebne</a:t>
            </a:r>
            <a:r>
              <a:rPr lang="en-US" sz="246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spremembe</a:t>
            </a:r>
            <a:r>
              <a:rPr lang="en-US" sz="246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lang="en-US" sz="246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532200" marR="0" lvl="1" indent="-26610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5"/>
              <a:buFont typeface="Arial"/>
              <a:buChar char="•"/>
            </a:pP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Podnebne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spremembe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motijo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vzorce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padavin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kar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poplav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vključno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ohranjanjem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inovativnimi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tehnologijami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je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ključnega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pomena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prilagajanje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6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spremembam</a:t>
            </a:r>
            <a:r>
              <a:rPr lang="en-US" sz="246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6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677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6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11733223" y="0"/>
            <a:ext cx="6554777" cy="9449210"/>
          </a:xfrm>
          <a:custGeom>
            <a:avLst/>
            <a:gdLst/>
            <a:ahLst/>
            <a:cxnLst/>
            <a:rect l="l" t="t" r="r" b="b"/>
            <a:pathLst>
              <a:path w="774612" h="1116663" extrusionOk="0">
                <a:moveTo>
                  <a:pt x="0" y="0"/>
                </a:moveTo>
                <a:lnTo>
                  <a:pt x="774612" y="0"/>
                </a:lnTo>
                <a:lnTo>
                  <a:pt x="774612" y="1116663"/>
                </a:lnTo>
                <a:lnTo>
                  <a:pt x="0" y="1116663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056" b="-205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4"/>
          <p:cNvGrpSpPr/>
          <p:nvPr/>
        </p:nvGrpSpPr>
        <p:grpSpPr>
          <a:xfrm>
            <a:off x="12631608" y="9452212"/>
            <a:ext cx="5656392" cy="975715"/>
            <a:chOff x="0" y="-38100"/>
            <a:chExt cx="1489749" cy="256978"/>
          </a:xfrm>
        </p:grpSpPr>
        <p:sp>
          <p:nvSpPr>
            <p:cNvPr id="142" name="Google Shape;142;p4"/>
            <p:cNvSpPr/>
            <p:nvPr/>
          </p:nvSpPr>
          <p:spPr>
            <a:xfrm>
              <a:off x="0" y="0"/>
              <a:ext cx="1489749" cy="218878"/>
            </a:xfrm>
            <a:custGeom>
              <a:avLst/>
              <a:gdLst/>
              <a:ahLst/>
              <a:cxnLst/>
              <a:rect l="l" t="t" r="r" b="b"/>
              <a:pathLst>
                <a:path w="1489749" h="218878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18878"/>
                  </a:lnTo>
                  <a:lnTo>
                    <a:pt x="0" y="218878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 txBox="1"/>
            <p:nvPr/>
          </p:nvSpPr>
          <p:spPr>
            <a:xfrm>
              <a:off x="0" y="-38100"/>
              <a:ext cx="1489749" cy="2569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4"/>
          <p:cNvGrpSpPr/>
          <p:nvPr/>
        </p:nvGrpSpPr>
        <p:grpSpPr>
          <a:xfrm>
            <a:off x="22111" y="8215497"/>
            <a:ext cx="18265889" cy="2071503"/>
            <a:chOff x="0" y="-38100"/>
            <a:chExt cx="4810769" cy="545581"/>
          </a:xfrm>
        </p:grpSpPr>
        <p:sp>
          <p:nvSpPr>
            <p:cNvPr id="145" name="Google Shape;145;p4"/>
            <p:cNvSpPr/>
            <p:nvPr/>
          </p:nvSpPr>
          <p:spPr>
            <a:xfrm>
              <a:off x="0" y="0"/>
              <a:ext cx="4810769" cy="507481"/>
            </a:xfrm>
            <a:custGeom>
              <a:avLst/>
              <a:gdLst/>
              <a:ahLst/>
              <a:cxnLst/>
              <a:rect l="l" t="t" r="r" b="b"/>
              <a:pathLst>
                <a:path w="4810769" h="507481" extrusionOk="0">
                  <a:moveTo>
                    <a:pt x="0" y="0"/>
                  </a:moveTo>
                  <a:lnTo>
                    <a:pt x="4810769" y="0"/>
                  </a:lnTo>
                  <a:lnTo>
                    <a:pt x="4810769" y="507481"/>
                  </a:lnTo>
                  <a:lnTo>
                    <a:pt x="0" y="507481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4"/>
            <p:cNvSpPr txBox="1"/>
            <p:nvPr/>
          </p:nvSpPr>
          <p:spPr>
            <a:xfrm>
              <a:off x="0" y="-38100"/>
              <a:ext cx="4810769" cy="545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" name="Google Shape;147;p4"/>
          <p:cNvGrpSpPr/>
          <p:nvPr/>
        </p:nvGrpSpPr>
        <p:grpSpPr>
          <a:xfrm>
            <a:off x="0" y="9304549"/>
            <a:ext cx="18288000" cy="1123377"/>
            <a:chOff x="0" y="-38100"/>
            <a:chExt cx="4816593" cy="295869"/>
          </a:xfrm>
        </p:grpSpPr>
        <p:sp>
          <p:nvSpPr>
            <p:cNvPr id="148" name="Google Shape;148;p4"/>
            <p:cNvSpPr/>
            <p:nvPr/>
          </p:nvSpPr>
          <p:spPr>
            <a:xfrm>
              <a:off x="0" y="0"/>
              <a:ext cx="4816592" cy="257769"/>
            </a:xfrm>
            <a:custGeom>
              <a:avLst/>
              <a:gdLst/>
              <a:ahLst/>
              <a:cxnLst/>
              <a:rect l="l" t="t" r="r" b="b"/>
              <a:pathLst>
                <a:path w="4816592" h="25776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4"/>
            <p:cNvSpPr txBox="1"/>
            <p:nvPr/>
          </p:nvSpPr>
          <p:spPr>
            <a:xfrm>
              <a:off x="0" y="-38100"/>
              <a:ext cx="4816593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4"/>
          <p:cNvSpPr txBox="1"/>
          <p:nvPr/>
        </p:nvSpPr>
        <p:spPr>
          <a:xfrm>
            <a:off x="559701" y="859993"/>
            <a:ext cx="10079789" cy="707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endParaRPr lang="en-US" sz="5400" dirty="0"/>
          </a:p>
        </p:txBody>
      </p:sp>
      <p:sp>
        <p:nvSpPr>
          <p:cNvPr id="151" name="Google Shape;151;p4"/>
          <p:cNvSpPr txBox="1"/>
          <p:nvPr/>
        </p:nvSpPr>
        <p:spPr>
          <a:xfrm>
            <a:off x="559701" y="2203056"/>
            <a:ext cx="16699599" cy="7901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Ekološko</a:t>
            </a:r>
            <a:r>
              <a:rPr lang="en-US" sz="27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ravnovesje</a:t>
            </a:r>
            <a:r>
              <a:rPr lang="en-US" sz="27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dirty="0"/>
          </a:p>
          <a:p>
            <a:pPr marL="600295" marR="0" lvl="1" indent="-300147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0"/>
              <a:buFont typeface="Arial"/>
              <a:buChar char="•"/>
            </a:pP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podpira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mokrišča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reke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zagotavljajo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življenjsko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pomembne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storitve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Slabo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škoduje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biotski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raznovrstnosti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odpornosti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ekosistemov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8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27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27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7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600295" marR="0" lvl="1" indent="-300147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0"/>
              <a:buFont typeface="Arial"/>
              <a:buChar char="•"/>
            </a:pP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največji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porabnik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kapljično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deževnice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pomagajo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varčevati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povečati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pridelek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podpirati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8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Socialni</a:t>
            </a:r>
            <a:r>
              <a:rPr lang="en-US" sz="27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gospodarski</a:t>
            </a:r>
            <a:r>
              <a:rPr lang="en-US" sz="27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vplivi</a:t>
            </a:r>
            <a:r>
              <a:rPr lang="en-US" sz="278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lang="en-US" sz="278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600295" marR="0" lvl="1" indent="-300147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0"/>
              <a:buFont typeface="Arial"/>
              <a:buChar char="•"/>
            </a:pP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Slabo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vpliva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marginalizirane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skupnosti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kar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zdravstvenih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težav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gospodarskih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zaostankov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enakopraven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dostop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čiste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8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78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8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679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8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5"/>
          <p:cNvGrpSpPr/>
          <p:nvPr/>
        </p:nvGrpSpPr>
        <p:grpSpPr>
          <a:xfrm>
            <a:off x="12631608" y="9452212"/>
            <a:ext cx="5656392" cy="975715"/>
            <a:chOff x="0" y="-38100"/>
            <a:chExt cx="1489749" cy="256978"/>
          </a:xfrm>
        </p:grpSpPr>
        <p:sp>
          <p:nvSpPr>
            <p:cNvPr id="157" name="Google Shape;157;p5"/>
            <p:cNvSpPr/>
            <p:nvPr/>
          </p:nvSpPr>
          <p:spPr>
            <a:xfrm>
              <a:off x="0" y="0"/>
              <a:ext cx="1489749" cy="218878"/>
            </a:xfrm>
            <a:custGeom>
              <a:avLst/>
              <a:gdLst/>
              <a:ahLst/>
              <a:cxnLst/>
              <a:rect l="l" t="t" r="r" b="b"/>
              <a:pathLst>
                <a:path w="1489749" h="218878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18878"/>
                  </a:lnTo>
                  <a:lnTo>
                    <a:pt x="0" y="218878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5"/>
            <p:cNvSpPr txBox="1"/>
            <p:nvPr/>
          </p:nvSpPr>
          <p:spPr>
            <a:xfrm>
              <a:off x="0" y="-38100"/>
              <a:ext cx="1489749" cy="2569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/>
          <p:cNvGrpSpPr/>
          <p:nvPr/>
        </p:nvGrpSpPr>
        <p:grpSpPr>
          <a:xfrm>
            <a:off x="22111" y="8452481"/>
            <a:ext cx="18265889" cy="1834519"/>
            <a:chOff x="0" y="-38100"/>
            <a:chExt cx="4810769" cy="483165"/>
          </a:xfrm>
        </p:grpSpPr>
        <p:sp>
          <p:nvSpPr>
            <p:cNvPr id="160" name="Google Shape;160;p5"/>
            <p:cNvSpPr/>
            <p:nvPr/>
          </p:nvSpPr>
          <p:spPr>
            <a:xfrm>
              <a:off x="0" y="0"/>
              <a:ext cx="4810769" cy="445065"/>
            </a:xfrm>
            <a:custGeom>
              <a:avLst/>
              <a:gdLst/>
              <a:ahLst/>
              <a:cxnLst/>
              <a:rect l="l" t="t" r="r" b="b"/>
              <a:pathLst>
                <a:path w="4810769" h="445065" extrusionOk="0">
                  <a:moveTo>
                    <a:pt x="0" y="0"/>
                  </a:moveTo>
                  <a:lnTo>
                    <a:pt x="4810769" y="0"/>
                  </a:lnTo>
                  <a:lnTo>
                    <a:pt x="4810769" y="445065"/>
                  </a:lnTo>
                  <a:lnTo>
                    <a:pt x="0" y="445065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/>
            <p:cNvSpPr txBox="1"/>
            <p:nvPr/>
          </p:nvSpPr>
          <p:spPr>
            <a:xfrm>
              <a:off x="0" y="-38100"/>
              <a:ext cx="4810769" cy="4831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5"/>
          <p:cNvGrpSpPr/>
          <p:nvPr/>
        </p:nvGrpSpPr>
        <p:grpSpPr>
          <a:xfrm>
            <a:off x="0" y="9304549"/>
            <a:ext cx="18288000" cy="982451"/>
            <a:chOff x="0" y="-38100"/>
            <a:chExt cx="4816593" cy="258752"/>
          </a:xfrm>
        </p:grpSpPr>
        <p:sp>
          <p:nvSpPr>
            <p:cNvPr id="163" name="Google Shape;163;p5"/>
            <p:cNvSpPr/>
            <p:nvPr/>
          </p:nvSpPr>
          <p:spPr>
            <a:xfrm>
              <a:off x="0" y="0"/>
              <a:ext cx="4816592" cy="220652"/>
            </a:xfrm>
            <a:custGeom>
              <a:avLst/>
              <a:gdLst/>
              <a:ahLst/>
              <a:cxnLst/>
              <a:rect l="l" t="t" r="r" b="b"/>
              <a:pathLst>
                <a:path w="4816592" h="22065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20652"/>
                  </a:lnTo>
                  <a:lnTo>
                    <a:pt x="0" y="220652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5"/>
            <p:cNvSpPr txBox="1"/>
            <p:nvPr/>
          </p:nvSpPr>
          <p:spPr>
            <a:xfrm>
              <a:off x="0" y="-38100"/>
              <a:ext cx="4816593" cy="2587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5"/>
          <p:cNvSpPr txBox="1"/>
          <p:nvPr/>
        </p:nvSpPr>
        <p:spPr>
          <a:xfrm>
            <a:off x="559701" y="976872"/>
            <a:ext cx="9457828" cy="707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endParaRPr lang="en-US" sz="5400" dirty="0"/>
          </a:p>
        </p:txBody>
      </p:sp>
      <p:sp>
        <p:nvSpPr>
          <p:cNvPr id="166" name="Google Shape;166;p5"/>
          <p:cNvSpPr txBox="1"/>
          <p:nvPr/>
        </p:nvSpPr>
        <p:spPr>
          <a:xfrm>
            <a:off x="559701" y="2993165"/>
            <a:ext cx="16160119" cy="6840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1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Tehnologija</a:t>
            </a:r>
            <a:r>
              <a:rPr lang="en-US" sz="311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1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inovacije</a:t>
            </a:r>
            <a:r>
              <a:rPr lang="en-US" sz="311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dirty="0"/>
          </a:p>
          <a:p>
            <a:pPr marL="672581" marR="0" lvl="1" indent="-33629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15"/>
              <a:buFont typeface="Arial"/>
              <a:buChar char="•"/>
            </a:pP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Inovacije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pametno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vodno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kulture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izboljšujejo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učinkovitost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rabe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zmanjšujejo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izgube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izboljšujejo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1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11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Globalna varnost oskrbe z vodo </a:t>
            </a:r>
            <a:r>
              <a:rPr lang="en-US" sz="311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311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672581" marR="0" lvl="1" indent="-33629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15"/>
              <a:buFont typeface="Arial"/>
              <a:buChar char="•"/>
            </a:pP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Ker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postaja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redkejša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so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mednarodno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sodelovanje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bistvenega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pomena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preprečevanje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konfliktov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zagotavljanje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pravične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porazdelitve</a:t>
            </a:r>
            <a:r>
              <a:rPr lang="en-US" sz="31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1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1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677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1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"/>
          <p:cNvSpPr/>
          <p:nvPr/>
        </p:nvSpPr>
        <p:spPr>
          <a:xfrm>
            <a:off x="10866729" y="0"/>
            <a:ext cx="6736234" cy="5999775"/>
          </a:xfrm>
          <a:custGeom>
            <a:avLst/>
            <a:gdLst/>
            <a:ahLst/>
            <a:cxnLst/>
            <a:rect l="l" t="t" r="r" b="b"/>
            <a:pathLst>
              <a:path w="1030269" h="917631" extrusionOk="0">
                <a:moveTo>
                  <a:pt x="0" y="0"/>
                </a:moveTo>
                <a:lnTo>
                  <a:pt x="1030269" y="0"/>
                </a:lnTo>
                <a:lnTo>
                  <a:pt x="1030269" y="917631"/>
                </a:lnTo>
                <a:lnTo>
                  <a:pt x="0" y="91763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9264" r="-2926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2" name="Google Shape;172;p6"/>
          <p:cNvGrpSpPr/>
          <p:nvPr/>
        </p:nvGrpSpPr>
        <p:grpSpPr>
          <a:xfrm>
            <a:off x="17602963" y="-144661"/>
            <a:ext cx="876228" cy="10431661"/>
            <a:chOff x="0" y="-38100"/>
            <a:chExt cx="230776" cy="2747433"/>
          </a:xfrm>
        </p:grpSpPr>
        <p:sp>
          <p:nvSpPr>
            <p:cNvPr id="173" name="Google Shape;173;p6"/>
            <p:cNvSpPr/>
            <p:nvPr/>
          </p:nvSpPr>
          <p:spPr>
            <a:xfrm>
              <a:off x="0" y="0"/>
              <a:ext cx="230776" cy="2709333"/>
            </a:xfrm>
            <a:custGeom>
              <a:avLst/>
              <a:gdLst/>
              <a:ahLst/>
              <a:cxnLst/>
              <a:rect l="l" t="t" r="r" b="b"/>
              <a:pathLst>
                <a:path w="230776" h="2709333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6"/>
            <p:cNvSpPr txBox="1"/>
            <p:nvPr/>
          </p:nvSpPr>
          <p:spPr>
            <a:xfrm>
              <a:off x="0" y="-38100"/>
              <a:ext cx="23077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" name="Google Shape;175;p6"/>
          <p:cNvGrpSpPr/>
          <p:nvPr/>
        </p:nvGrpSpPr>
        <p:grpSpPr>
          <a:xfrm>
            <a:off x="0" y="-144661"/>
            <a:ext cx="10866729" cy="10431661"/>
            <a:chOff x="0" y="-38100"/>
            <a:chExt cx="2862019" cy="2747433"/>
          </a:xfrm>
        </p:grpSpPr>
        <p:sp>
          <p:nvSpPr>
            <p:cNvPr id="176" name="Google Shape;176;p6"/>
            <p:cNvSpPr/>
            <p:nvPr/>
          </p:nvSpPr>
          <p:spPr>
            <a:xfrm>
              <a:off x="0" y="0"/>
              <a:ext cx="2862019" cy="2709333"/>
            </a:xfrm>
            <a:custGeom>
              <a:avLst/>
              <a:gdLst/>
              <a:ahLst/>
              <a:cxnLst/>
              <a:rect l="l" t="t" r="r" b="b"/>
              <a:pathLst>
                <a:path w="2862019" h="2709333" extrusionOk="0">
                  <a:moveTo>
                    <a:pt x="0" y="0"/>
                  </a:moveTo>
                  <a:lnTo>
                    <a:pt x="2862019" y="0"/>
                  </a:lnTo>
                  <a:lnTo>
                    <a:pt x="286201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6"/>
            <p:cNvSpPr txBox="1"/>
            <p:nvPr/>
          </p:nvSpPr>
          <p:spPr>
            <a:xfrm>
              <a:off x="0" y="-38100"/>
              <a:ext cx="2862019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6"/>
          <p:cNvSpPr txBox="1"/>
          <p:nvPr/>
        </p:nvSpPr>
        <p:spPr>
          <a:xfrm>
            <a:off x="617818" y="810577"/>
            <a:ext cx="6790957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Učni izidi</a:t>
            </a:r>
            <a:endParaRPr dirty="0"/>
          </a:p>
        </p:txBody>
      </p:sp>
      <p:sp>
        <p:nvSpPr>
          <p:cNvPr id="179" name="Google Shape;179;p6"/>
          <p:cNvSpPr txBox="1"/>
          <p:nvPr/>
        </p:nvSpPr>
        <p:spPr>
          <a:xfrm>
            <a:off x="617818" y="1798038"/>
            <a:ext cx="9352093" cy="897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Pojasnit</a:t>
            </a:r>
            <a:r>
              <a:rPr lang="sl-SI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koncepte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10045" marR="0" lvl="1" indent="-305021" algn="just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25"/>
              <a:buFont typeface="Arial"/>
              <a:buChar char="•"/>
            </a:pP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Opredeli</a:t>
            </a:r>
            <a:r>
              <a:rPr lang="sl-SI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temeljne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pojme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celostno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vodnimi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viri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(IWRM),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varnost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oskrbe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2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Oceni</a:t>
            </a:r>
            <a:r>
              <a:rPr lang="sl-SI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razpoložljivost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10045" marR="0" lvl="1" indent="-305021" algn="just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25"/>
              <a:buFont typeface="Arial"/>
              <a:buChar char="•"/>
            </a:pP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Analizirat</a:t>
            </a:r>
            <a:r>
              <a:rPr lang="sl-SI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lokalne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uporabo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podatkov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količini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kakovosti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porazdelitvi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bi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opredelili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2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Uporabit</a:t>
            </a:r>
            <a:r>
              <a:rPr lang="sl-SI" sz="2825" b="1" dirty="0"/>
              <a:t>i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varčevanje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82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82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10045" marR="0" lvl="1" indent="-305021" algn="just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25"/>
              <a:buFont typeface="Arial"/>
              <a:buChar char="•"/>
            </a:pP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Oblikovati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različnih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sektorjih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vključno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kmetijstvom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industrijo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8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gospodinjstvom</a:t>
            </a:r>
            <a:r>
              <a:rPr lang="en-US" sz="28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322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2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22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2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7"/>
          <p:cNvGrpSpPr/>
          <p:nvPr/>
        </p:nvGrpSpPr>
        <p:grpSpPr>
          <a:xfrm>
            <a:off x="16632483" y="-144661"/>
            <a:ext cx="1655517" cy="10431661"/>
            <a:chOff x="0" y="-38100"/>
            <a:chExt cx="436021" cy="2747433"/>
          </a:xfrm>
        </p:grpSpPr>
        <p:sp>
          <p:nvSpPr>
            <p:cNvPr id="185" name="Google Shape;185;p7"/>
            <p:cNvSpPr/>
            <p:nvPr/>
          </p:nvSpPr>
          <p:spPr>
            <a:xfrm>
              <a:off x="0" y="0"/>
              <a:ext cx="436021" cy="2709333"/>
            </a:xfrm>
            <a:custGeom>
              <a:avLst/>
              <a:gdLst/>
              <a:ahLst/>
              <a:cxnLst/>
              <a:rect l="l" t="t" r="r" b="b"/>
              <a:pathLst>
                <a:path w="436021" h="2709333" extrusionOk="0">
                  <a:moveTo>
                    <a:pt x="0" y="0"/>
                  </a:moveTo>
                  <a:lnTo>
                    <a:pt x="436021" y="0"/>
                  </a:lnTo>
                  <a:lnTo>
                    <a:pt x="43602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7"/>
            <p:cNvSpPr txBox="1"/>
            <p:nvPr/>
          </p:nvSpPr>
          <p:spPr>
            <a:xfrm>
              <a:off x="0" y="-38100"/>
              <a:ext cx="436021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" name="Google Shape;187;p7"/>
          <p:cNvGrpSpPr/>
          <p:nvPr/>
        </p:nvGrpSpPr>
        <p:grpSpPr>
          <a:xfrm>
            <a:off x="0" y="-144661"/>
            <a:ext cx="16632483" cy="10431661"/>
            <a:chOff x="0" y="-38100"/>
            <a:chExt cx="4380572" cy="2747433"/>
          </a:xfrm>
        </p:grpSpPr>
        <p:sp>
          <p:nvSpPr>
            <p:cNvPr id="188" name="Google Shape;188;p7"/>
            <p:cNvSpPr/>
            <p:nvPr/>
          </p:nvSpPr>
          <p:spPr>
            <a:xfrm>
              <a:off x="0" y="0"/>
              <a:ext cx="4380572" cy="2709333"/>
            </a:xfrm>
            <a:custGeom>
              <a:avLst/>
              <a:gdLst/>
              <a:ahLst/>
              <a:cxnLst/>
              <a:rect l="l" t="t" r="r" b="b"/>
              <a:pathLst>
                <a:path w="4380572" h="2709333" extrusionOk="0">
                  <a:moveTo>
                    <a:pt x="0" y="0"/>
                  </a:moveTo>
                  <a:lnTo>
                    <a:pt x="4380572" y="0"/>
                  </a:lnTo>
                  <a:lnTo>
                    <a:pt x="438057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7"/>
            <p:cNvSpPr txBox="1"/>
            <p:nvPr/>
          </p:nvSpPr>
          <p:spPr>
            <a:xfrm>
              <a:off x="0" y="-38100"/>
              <a:ext cx="4380572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7"/>
          <p:cNvSpPr txBox="1"/>
          <p:nvPr/>
        </p:nvSpPr>
        <p:spPr>
          <a:xfrm>
            <a:off x="593330" y="1162050"/>
            <a:ext cx="6790957" cy="76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5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Učni izidi</a:t>
            </a:r>
            <a:endParaRPr lang="sl-SI" sz="5400" dirty="0"/>
          </a:p>
        </p:txBody>
      </p:sp>
      <p:sp>
        <p:nvSpPr>
          <p:cNvPr id="191" name="Google Shape;191;p7"/>
          <p:cNvSpPr txBox="1"/>
          <p:nvPr/>
        </p:nvSpPr>
        <p:spPr>
          <a:xfrm>
            <a:off x="593330" y="2430538"/>
            <a:ext cx="15282334" cy="7312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6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6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Ocenit</a:t>
            </a:r>
            <a:r>
              <a:rPr lang="sl-SI" sz="31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31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</a:t>
            </a:r>
            <a:r>
              <a:rPr lang="en-US" sz="31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podnebnih</a:t>
            </a:r>
            <a:r>
              <a:rPr lang="en-US" sz="31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</a:t>
            </a:r>
            <a:r>
              <a:rPr lang="en-US" sz="31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1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vodne</a:t>
            </a:r>
            <a:r>
              <a:rPr lang="en-US" sz="31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vire</a:t>
            </a:r>
            <a:r>
              <a:rPr lang="en-US" sz="31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84057" marR="0" lvl="1" indent="-34202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68"/>
              <a:buFont typeface="Arial"/>
              <a:buChar char="•"/>
            </a:pP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Razpravljat</a:t>
            </a:r>
            <a:r>
              <a:rPr lang="sl-SI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podnebne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spremembe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vplivajo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razpoložljivost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predlagajte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prilagodljive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6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1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Razviti načrt za upravljanje z vodami na ravni skupnosti </a:t>
            </a:r>
            <a:r>
              <a:rPr lang="en-US" sz="31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84057" marR="0" lvl="1" indent="-34202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68"/>
              <a:buFont typeface="Arial"/>
              <a:buChar char="•"/>
            </a:pP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Oblikovati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osnovni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okvir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vključevanje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lokalnih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skupnosti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odločitve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upravljanju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poudarkom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sodelovanju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zainteresiranih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strani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6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316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6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8"/>
          <p:cNvGrpSpPr/>
          <p:nvPr/>
        </p:nvGrpSpPr>
        <p:grpSpPr>
          <a:xfrm>
            <a:off x="0" y="7923649"/>
            <a:ext cx="18288000" cy="2363351"/>
            <a:chOff x="0" y="-38100"/>
            <a:chExt cx="4816593" cy="622446"/>
          </a:xfrm>
        </p:grpSpPr>
        <p:sp>
          <p:nvSpPr>
            <p:cNvPr id="197" name="Google Shape;197;p8"/>
            <p:cNvSpPr/>
            <p:nvPr/>
          </p:nvSpPr>
          <p:spPr>
            <a:xfrm>
              <a:off x="0" y="0"/>
              <a:ext cx="4816592" cy="584346"/>
            </a:xfrm>
            <a:custGeom>
              <a:avLst/>
              <a:gdLst/>
              <a:ahLst/>
              <a:cxnLst/>
              <a:rect l="l" t="t" r="r" b="b"/>
              <a:pathLst>
                <a:path w="4816592" h="58434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84346"/>
                  </a:lnTo>
                  <a:lnTo>
                    <a:pt x="0" y="584346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0" y="-38100"/>
              <a:ext cx="4816593" cy="6224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8"/>
          <p:cNvSpPr txBox="1"/>
          <p:nvPr/>
        </p:nvSpPr>
        <p:spPr>
          <a:xfrm>
            <a:off x="770642" y="781873"/>
            <a:ext cx="15496174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Celostno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vodnimi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viri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(IWRM)</a:t>
            </a:r>
            <a:endParaRPr dirty="0"/>
          </a:p>
        </p:txBody>
      </p:sp>
      <p:grpSp>
        <p:nvGrpSpPr>
          <p:cNvPr id="200" name="Google Shape;200;p8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01" name="Google Shape;201;p8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3" name="Google Shape;203;p8"/>
          <p:cNvSpPr txBox="1"/>
          <p:nvPr/>
        </p:nvSpPr>
        <p:spPr>
          <a:xfrm>
            <a:off x="770642" y="2013593"/>
            <a:ext cx="17042042" cy="6131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36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</a:t>
            </a:r>
            <a:r>
              <a:rPr lang="sl-SI" sz="3236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cija</a:t>
            </a:r>
            <a:endParaRPr dirty="0"/>
          </a:p>
          <a:p>
            <a:pPr marL="655628" marR="0" lvl="1" indent="-327814" algn="l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36"/>
              <a:buFont typeface="Arial"/>
              <a:buChar char="•"/>
            </a:pP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IWRM je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usklajen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razvoj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zemlje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sorodnih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doseganje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čim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večje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gospodarske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socialne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blaginje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zagotavljanju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trajnosti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ekosistema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</a:t>
            </a:r>
            <a:endParaRPr dirty="0"/>
          </a:p>
          <a:p>
            <a:pPr marL="0" marR="0" lvl="0" indent="0" algn="l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36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236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Osnova </a:t>
            </a:r>
            <a:endParaRPr dirty="0"/>
          </a:p>
          <a:p>
            <a:pPr marL="655628" marR="0" lvl="1" indent="-327814" algn="l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36"/>
              <a:buFont typeface="Arial"/>
              <a:buChar char="•"/>
            </a:pP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Prekomerna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raba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onesnaževanje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enem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sektorju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vpliva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druge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55628" marR="0" lvl="1" indent="-327814" algn="l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36"/>
              <a:buFont typeface="Arial"/>
              <a:buChar char="•"/>
            </a:pPr>
            <a:r>
              <a:rPr lang="nn-NO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Primer: Namakanje vpliva na razpoložljivost pitne vode.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55628" marR="0" lvl="1" indent="-327814" algn="l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36"/>
              <a:buFont typeface="Arial"/>
              <a:buChar char="•"/>
            </a:pP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Vključuje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okoljske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socialne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gospodarske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vidike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trajnostno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6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rabo</a:t>
            </a:r>
            <a:r>
              <a:rPr lang="en-US" sz="303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</a:t>
            </a:r>
            <a:endParaRPr dirty="0"/>
          </a:p>
          <a:p>
            <a:pPr marL="0" marR="0" lvl="0" indent="0" algn="l" rtl="0">
              <a:lnSpc>
                <a:spcPct val="1735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36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9"/>
          <p:cNvGrpSpPr/>
          <p:nvPr/>
        </p:nvGrpSpPr>
        <p:grpSpPr>
          <a:xfrm>
            <a:off x="0" y="7923649"/>
            <a:ext cx="18288000" cy="2363351"/>
            <a:chOff x="0" y="-38100"/>
            <a:chExt cx="4816593" cy="622446"/>
          </a:xfrm>
        </p:grpSpPr>
        <p:sp>
          <p:nvSpPr>
            <p:cNvPr id="209" name="Google Shape;209;p9"/>
            <p:cNvSpPr/>
            <p:nvPr/>
          </p:nvSpPr>
          <p:spPr>
            <a:xfrm>
              <a:off x="0" y="0"/>
              <a:ext cx="4816592" cy="584346"/>
            </a:xfrm>
            <a:custGeom>
              <a:avLst/>
              <a:gdLst/>
              <a:ahLst/>
              <a:cxnLst/>
              <a:rect l="l" t="t" r="r" b="b"/>
              <a:pathLst>
                <a:path w="4816592" h="58434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84346"/>
                  </a:lnTo>
                  <a:lnTo>
                    <a:pt x="0" y="584346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9"/>
            <p:cNvSpPr txBox="1"/>
            <p:nvPr/>
          </p:nvSpPr>
          <p:spPr>
            <a:xfrm>
              <a:off x="0" y="-38100"/>
              <a:ext cx="4816593" cy="6224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9"/>
          <p:cNvSpPr txBox="1"/>
          <p:nvPr/>
        </p:nvSpPr>
        <p:spPr>
          <a:xfrm>
            <a:off x="770642" y="952500"/>
            <a:ext cx="15496174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Celostno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vodnimi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viri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(IWRM)</a:t>
            </a:r>
            <a:endParaRPr lang="en-US" sz="4800" dirty="0"/>
          </a:p>
        </p:txBody>
      </p:sp>
      <p:grpSp>
        <p:nvGrpSpPr>
          <p:cNvPr id="212" name="Google Shape;212;p9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13" name="Google Shape;213;p9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9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5" name="Google Shape;215;p9"/>
          <p:cNvSpPr txBox="1"/>
          <p:nvPr/>
        </p:nvSpPr>
        <p:spPr>
          <a:xfrm>
            <a:off x="770642" y="2606118"/>
            <a:ext cx="16703292" cy="550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2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Ključna</a:t>
            </a:r>
            <a:r>
              <a:rPr lang="en-US" sz="312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načela</a:t>
            </a:r>
            <a:endParaRPr lang="sl-SI" sz="3129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Medsektorsko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enoten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pristop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industriji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občinah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75598" marR="0" lvl="1" indent="-337799" algn="l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29"/>
              <a:buFont typeface="Arial"/>
              <a:buChar char="•"/>
            </a:pP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Uravnoteženo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varstvo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ekosistema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gospodarsko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2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12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</a:t>
            </a:r>
            <a:endParaRPr dirty="0"/>
          </a:p>
          <a:p>
            <a:pPr marL="675598" marR="0" lvl="1" indent="-337799" algn="l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29"/>
              <a:buFont typeface="Arial"/>
              <a:buChar char="•"/>
            </a:pP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IWRM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morajo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biti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prilagojene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regionalnim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potrebam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</a:t>
            </a:r>
            <a:endParaRPr dirty="0"/>
          </a:p>
          <a:p>
            <a:pPr marL="675598" marR="0" lvl="1" indent="-337799" algn="l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29"/>
              <a:buFont typeface="Arial"/>
              <a:buChar char="•"/>
            </a:pP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Preoblikovanje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načel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praktično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delovanje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ostaja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</a:t>
            </a:r>
            <a:r>
              <a:rPr lang="en-US" sz="312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627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2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10"/>
          <p:cNvGrpSpPr/>
          <p:nvPr/>
        </p:nvGrpSpPr>
        <p:grpSpPr>
          <a:xfrm>
            <a:off x="12631608" y="9452212"/>
            <a:ext cx="5656392" cy="975715"/>
            <a:chOff x="0" y="-38100"/>
            <a:chExt cx="1489749" cy="256978"/>
          </a:xfrm>
        </p:grpSpPr>
        <p:sp>
          <p:nvSpPr>
            <p:cNvPr id="221" name="Google Shape;221;p10"/>
            <p:cNvSpPr/>
            <p:nvPr/>
          </p:nvSpPr>
          <p:spPr>
            <a:xfrm>
              <a:off x="0" y="0"/>
              <a:ext cx="1489749" cy="218878"/>
            </a:xfrm>
            <a:custGeom>
              <a:avLst/>
              <a:gdLst/>
              <a:ahLst/>
              <a:cxnLst/>
              <a:rect l="l" t="t" r="r" b="b"/>
              <a:pathLst>
                <a:path w="1489749" h="218878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18878"/>
                  </a:lnTo>
                  <a:lnTo>
                    <a:pt x="0" y="218878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0"/>
            <p:cNvSpPr txBox="1"/>
            <p:nvPr/>
          </p:nvSpPr>
          <p:spPr>
            <a:xfrm>
              <a:off x="0" y="-38100"/>
              <a:ext cx="1489749" cy="2569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3" name="Google Shape;223;p10"/>
          <p:cNvGrpSpPr/>
          <p:nvPr/>
        </p:nvGrpSpPr>
        <p:grpSpPr>
          <a:xfrm>
            <a:off x="22111" y="8414056"/>
            <a:ext cx="18265889" cy="1872944"/>
            <a:chOff x="0" y="-38100"/>
            <a:chExt cx="4810769" cy="493286"/>
          </a:xfrm>
        </p:grpSpPr>
        <p:sp>
          <p:nvSpPr>
            <p:cNvPr id="224" name="Google Shape;224;p10"/>
            <p:cNvSpPr/>
            <p:nvPr/>
          </p:nvSpPr>
          <p:spPr>
            <a:xfrm>
              <a:off x="0" y="0"/>
              <a:ext cx="4810769" cy="455186"/>
            </a:xfrm>
            <a:custGeom>
              <a:avLst/>
              <a:gdLst/>
              <a:ahLst/>
              <a:cxnLst/>
              <a:rect l="l" t="t" r="r" b="b"/>
              <a:pathLst>
                <a:path w="4810769" h="455186" extrusionOk="0">
                  <a:moveTo>
                    <a:pt x="0" y="0"/>
                  </a:moveTo>
                  <a:lnTo>
                    <a:pt x="4810769" y="0"/>
                  </a:lnTo>
                  <a:lnTo>
                    <a:pt x="4810769" y="455186"/>
                  </a:lnTo>
                  <a:lnTo>
                    <a:pt x="0" y="455186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0"/>
            <p:cNvSpPr txBox="1"/>
            <p:nvPr/>
          </p:nvSpPr>
          <p:spPr>
            <a:xfrm>
              <a:off x="0" y="-38100"/>
              <a:ext cx="4810769" cy="4932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6" name="Google Shape;226;p10"/>
          <p:cNvGrpSpPr/>
          <p:nvPr/>
        </p:nvGrpSpPr>
        <p:grpSpPr>
          <a:xfrm>
            <a:off x="0" y="9304549"/>
            <a:ext cx="18288000" cy="982451"/>
            <a:chOff x="0" y="-38100"/>
            <a:chExt cx="4816593" cy="258752"/>
          </a:xfrm>
        </p:grpSpPr>
        <p:sp>
          <p:nvSpPr>
            <p:cNvPr id="227" name="Google Shape;227;p10"/>
            <p:cNvSpPr/>
            <p:nvPr/>
          </p:nvSpPr>
          <p:spPr>
            <a:xfrm>
              <a:off x="0" y="0"/>
              <a:ext cx="4816592" cy="220652"/>
            </a:xfrm>
            <a:custGeom>
              <a:avLst/>
              <a:gdLst/>
              <a:ahLst/>
              <a:cxnLst/>
              <a:rect l="l" t="t" r="r" b="b"/>
              <a:pathLst>
                <a:path w="4816592" h="22065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20652"/>
                  </a:lnTo>
                  <a:lnTo>
                    <a:pt x="0" y="220652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0"/>
            <p:cNvSpPr txBox="1"/>
            <p:nvPr/>
          </p:nvSpPr>
          <p:spPr>
            <a:xfrm>
              <a:off x="0" y="-38100"/>
              <a:ext cx="4816593" cy="2587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10"/>
          <p:cNvSpPr txBox="1"/>
          <p:nvPr/>
        </p:nvSpPr>
        <p:spPr>
          <a:xfrm>
            <a:off x="559700" y="967175"/>
            <a:ext cx="11575693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povpraševanja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(WDM)</a:t>
            </a:r>
            <a:endParaRPr dirty="0"/>
          </a:p>
        </p:txBody>
      </p:sp>
      <p:sp>
        <p:nvSpPr>
          <p:cNvPr id="230" name="Google Shape;230;p10"/>
          <p:cNvSpPr txBox="1"/>
          <p:nvPr/>
        </p:nvSpPr>
        <p:spPr>
          <a:xfrm>
            <a:off x="559701" y="2246948"/>
            <a:ext cx="16699599" cy="7781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2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</a:t>
            </a:r>
            <a:r>
              <a:rPr lang="sl-SI" sz="2962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cija</a:t>
            </a:r>
            <a:endParaRPr dirty="0"/>
          </a:p>
          <a:p>
            <a:pPr marL="639677" marR="0" lvl="1" indent="-319838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2"/>
              <a:buFont typeface="Arial"/>
              <a:buChar char="•"/>
            </a:pP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(WDM)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vključuje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sprejemanje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naložb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spodbujanje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rabe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zlasti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odziv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naraščajoče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zaradi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prebivalstva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urbanizacije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življenjskega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sloga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potencialnih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vplivov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podnebnih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62" dirty="0"/>
          </a:p>
          <a:p>
            <a:pPr marL="319839" marR="0" lvl="1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2"/>
            </a:pPr>
            <a:r>
              <a:rPr lang="sl-SI" sz="2962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</a:t>
            </a:r>
            <a:endParaRPr dirty="0"/>
          </a:p>
          <a:p>
            <a:pPr marL="639677" marR="0" lvl="1" indent="-319838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2"/>
              <a:buFont typeface="Arial"/>
              <a:buChar char="•"/>
            </a:pP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Gonilo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prebivalstva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življenjskega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sloga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negotovost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podnebja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39677" marR="0" lvl="1" indent="-319838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2"/>
              <a:buFont typeface="Arial"/>
              <a:buChar char="•"/>
            </a:pP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Zlasti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regijah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kjer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omejena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redka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39677" marR="0" lvl="1" indent="-319838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2"/>
              <a:buFont typeface="Arial"/>
              <a:buChar char="•"/>
            </a:pP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zmanjšanju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odvisnosti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novih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ponudbe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96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rezervoarji</a:t>
            </a:r>
            <a:r>
              <a:rPr lang="en-US" sz="296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sz="296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6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6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681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6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1"/>
          <p:cNvGrpSpPr/>
          <p:nvPr/>
        </p:nvGrpSpPr>
        <p:grpSpPr>
          <a:xfrm>
            <a:off x="0" y="8218974"/>
            <a:ext cx="18288000" cy="2068026"/>
            <a:chOff x="0" y="-38100"/>
            <a:chExt cx="4816593" cy="544665"/>
          </a:xfrm>
        </p:grpSpPr>
        <p:sp>
          <p:nvSpPr>
            <p:cNvPr id="236" name="Google Shape;236;p11"/>
            <p:cNvSpPr/>
            <p:nvPr/>
          </p:nvSpPr>
          <p:spPr>
            <a:xfrm>
              <a:off x="0" y="0"/>
              <a:ext cx="4816592" cy="506565"/>
            </a:xfrm>
            <a:custGeom>
              <a:avLst/>
              <a:gdLst/>
              <a:ahLst/>
              <a:cxnLst/>
              <a:rect l="l" t="t" r="r" b="b"/>
              <a:pathLst>
                <a:path w="4816592" h="50656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06565"/>
                  </a:lnTo>
                  <a:lnTo>
                    <a:pt x="0" y="506565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1"/>
            <p:cNvSpPr txBox="1"/>
            <p:nvPr/>
          </p:nvSpPr>
          <p:spPr>
            <a:xfrm>
              <a:off x="0" y="-38100"/>
              <a:ext cx="4816593" cy="544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p11"/>
          <p:cNvSpPr txBox="1"/>
          <p:nvPr/>
        </p:nvSpPr>
        <p:spPr>
          <a:xfrm>
            <a:off x="586209" y="461938"/>
            <a:ext cx="15496174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povpraševanja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(WDM)</a:t>
            </a:r>
            <a:endParaRPr lang="en-US" sz="4800" dirty="0"/>
          </a:p>
        </p:txBody>
      </p:sp>
      <p:grpSp>
        <p:nvGrpSpPr>
          <p:cNvPr id="239" name="Google Shape;239;p11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40" name="Google Shape;240;p11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1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11"/>
          <p:cNvSpPr txBox="1"/>
          <p:nvPr/>
        </p:nvSpPr>
        <p:spPr>
          <a:xfrm>
            <a:off x="586209" y="1578757"/>
            <a:ext cx="17115582" cy="8478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7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Ključni</a:t>
            </a:r>
            <a:r>
              <a:rPr lang="en-US" sz="317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ukrepi</a:t>
            </a:r>
            <a:endParaRPr sz="3179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7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Kratkoročni</a:t>
            </a:r>
            <a:r>
              <a:rPr lang="en-US" sz="297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ukrepi</a:t>
            </a:r>
            <a:endParaRPr lang="en-US" dirty="0"/>
          </a:p>
          <a:p>
            <a:pPr marL="643997" marR="0" lvl="1" indent="-321997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82"/>
              <a:buFont typeface="Arial"/>
              <a:buChar char="•"/>
            </a:pPr>
            <a:r>
              <a:rPr lang="en-US" sz="298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Začasne</a:t>
            </a:r>
            <a:r>
              <a:rPr lang="en-US" sz="298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8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omejitve</a:t>
            </a:r>
            <a:r>
              <a:rPr lang="en-US" sz="298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8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porabe</a:t>
            </a:r>
            <a:r>
              <a:rPr lang="en-US" sz="298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8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8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98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</a:t>
            </a:r>
            <a:r>
              <a:rPr lang="en-US" sz="298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med </a:t>
            </a:r>
            <a:r>
              <a:rPr lang="en-US" sz="298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sušami</a:t>
            </a:r>
            <a:r>
              <a:rPr lang="en-US" sz="298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lang="en-US" dirty="0"/>
          </a:p>
          <a:p>
            <a:pPr marL="642008" marR="0" lvl="1" indent="-321003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3"/>
              <a:buFont typeface="Arial"/>
              <a:buChar char="•"/>
            </a:pP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Uvedba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cen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sušo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cen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odražajo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97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</a:t>
            </a:r>
            <a:r>
              <a:rPr lang="en-US" sz="297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oročni</a:t>
            </a:r>
            <a:r>
              <a:rPr lang="en-US" sz="297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ukrepi</a:t>
            </a:r>
            <a:endParaRPr lang="en-US" sz="3200" dirty="0"/>
          </a:p>
          <a:p>
            <a:pPr marL="642008" marR="0" lvl="1" indent="-321003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3"/>
              <a:buFont typeface="Arial"/>
              <a:buChar char="•"/>
            </a:pP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Obvezna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naprav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varčno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ravnanje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novih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stavbah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42008" marR="0" lvl="1" indent="-321003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3"/>
              <a:buFont typeface="Arial"/>
              <a:buChar char="•"/>
            </a:pP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Prepoznavanje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popravljanje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puščanja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sistema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42008" marR="0" lvl="1" indent="-321003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3"/>
              <a:buFont typeface="Arial"/>
              <a:buChar char="•"/>
            </a:pP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sive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prečiščene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odpadne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pitne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7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Strateško</a:t>
            </a:r>
            <a:r>
              <a:rPr lang="en-US" sz="297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načrtovanje</a:t>
            </a:r>
            <a:endParaRPr lang="en-US" dirty="0"/>
          </a:p>
          <a:p>
            <a:pPr marL="642008" marR="0" lvl="1" indent="-321003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3"/>
              <a:buFont typeface="Arial"/>
              <a:buChar char="•"/>
            </a:pP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Razumevanje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vzorcev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potenciala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izboljšanje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učinkovitosti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dirty="0"/>
          </a:p>
          <a:p>
            <a:pPr marL="642008" marR="0" lvl="1" indent="-321003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3"/>
              <a:buFont typeface="Arial"/>
              <a:buChar char="•"/>
            </a:pP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stroškovne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učinkovitosti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ukrepov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pred </a:t>
            </a:r>
            <a:r>
              <a:rPr lang="en-US" sz="29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izvedbo</a:t>
            </a:r>
            <a:r>
              <a:rPr lang="en-US" sz="29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7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283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7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12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248" name="Google Shape;248;p12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 extrusionOk="0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2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12"/>
          <p:cNvSpPr/>
          <p:nvPr/>
        </p:nvSpPr>
        <p:spPr>
          <a:xfrm>
            <a:off x="-503349" y="2960664"/>
            <a:ext cx="7513938" cy="7090396"/>
          </a:xfrm>
          <a:custGeom>
            <a:avLst/>
            <a:gdLst/>
            <a:ahLst/>
            <a:cxnLst/>
            <a:rect l="l" t="t" r="r" b="b"/>
            <a:pathLst>
              <a:path w="1164106" h="1098488" extrusionOk="0">
                <a:moveTo>
                  <a:pt x="582053" y="0"/>
                </a:moveTo>
                <a:cubicBezTo>
                  <a:pt x="260594" y="0"/>
                  <a:pt x="0" y="245905"/>
                  <a:pt x="0" y="549244"/>
                </a:cubicBezTo>
                <a:cubicBezTo>
                  <a:pt x="0" y="852583"/>
                  <a:pt x="260594" y="1098488"/>
                  <a:pt x="582053" y="1098488"/>
                </a:cubicBezTo>
                <a:cubicBezTo>
                  <a:pt x="903512" y="1098488"/>
                  <a:pt x="1164106" y="852583"/>
                  <a:pt x="1164106" y="549244"/>
                </a:cubicBezTo>
                <a:cubicBezTo>
                  <a:pt x="1164106" y="245905"/>
                  <a:pt x="903512" y="0"/>
                  <a:pt x="582053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0813" r="-2081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p12"/>
          <p:cNvGrpSpPr/>
          <p:nvPr/>
        </p:nvGrpSpPr>
        <p:grpSpPr>
          <a:xfrm>
            <a:off x="-533634" y="-144661"/>
            <a:ext cx="18821634" cy="1768142"/>
            <a:chOff x="0" y="-38100"/>
            <a:chExt cx="4957138" cy="465683"/>
          </a:xfrm>
        </p:grpSpPr>
        <p:sp>
          <p:nvSpPr>
            <p:cNvPr id="252" name="Google Shape;252;p12"/>
            <p:cNvSpPr/>
            <p:nvPr/>
          </p:nvSpPr>
          <p:spPr>
            <a:xfrm>
              <a:off x="0" y="0"/>
              <a:ext cx="4957138" cy="427583"/>
            </a:xfrm>
            <a:custGeom>
              <a:avLst/>
              <a:gdLst/>
              <a:ahLst/>
              <a:cxnLst/>
              <a:rect l="l" t="t" r="r" b="b"/>
              <a:pathLst>
                <a:path w="4957138" h="427583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427583"/>
                  </a:lnTo>
                  <a:lnTo>
                    <a:pt x="0" y="42758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2"/>
            <p:cNvSpPr txBox="1"/>
            <p:nvPr/>
          </p:nvSpPr>
          <p:spPr>
            <a:xfrm>
              <a:off x="0" y="-38100"/>
              <a:ext cx="4957138" cy="465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12"/>
          <p:cNvSpPr txBox="1"/>
          <p:nvPr/>
        </p:nvSpPr>
        <p:spPr>
          <a:xfrm>
            <a:off x="1028700" y="639509"/>
            <a:ext cx="10956171" cy="707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strani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ponudbe</a:t>
            </a:r>
            <a:endParaRPr dirty="0"/>
          </a:p>
        </p:txBody>
      </p:sp>
      <p:sp>
        <p:nvSpPr>
          <p:cNvPr id="255" name="Google Shape;255;p12"/>
          <p:cNvSpPr txBox="1"/>
          <p:nvPr/>
        </p:nvSpPr>
        <p:spPr>
          <a:xfrm>
            <a:off x="7638288" y="1768142"/>
            <a:ext cx="10110189" cy="84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</a:t>
            </a:r>
            <a:r>
              <a:rPr lang="sl-SI" sz="2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cija</a:t>
            </a:r>
            <a:endParaRPr sz="26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strani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ponudbe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osredotočajo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povečanje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razpoložljivosti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razvojem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novih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običajno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vključujejo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širitev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ustvarjanje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nove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infrastrukture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se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zadovolji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rastoče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povpraševanje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6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Primeri</a:t>
            </a:r>
            <a:endParaRPr sz="2600" dirty="0"/>
          </a:p>
          <a:p>
            <a:pPr marL="626111" marR="0" lvl="1" indent="-31305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Razsoljevanje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Pretvarjanje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morske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sladko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zlasti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obalnih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območjih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se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soočajo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pomanjkanjem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600" dirty="0"/>
          </a:p>
          <a:p>
            <a:pPr marL="626111" marR="0" lvl="1" indent="-31305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Črpanje</a:t>
            </a: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podtalnice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Črpanje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podzemnih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vodonosnikov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zadovoljitev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regijah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kjer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primanjkuje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površinske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600" dirty="0"/>
          </a:p>
          <a:p>
            <a:pPr marL="626111" marR="0" lvl="1" indent="-31305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Gradnja</a:t>
            </a: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jezov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Gradnja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rezervoarjev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shranjevanje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obdobjih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presežka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času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6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13"/>
          <p:cNvGrpSpPr/>
          <p:nvPr/>
        </p:nvGrpSpPr>
        <p:grpSpPr>
          <a:xfrm>
            <a:off x="-533634" y="-144661"/>
            <a:ext cx="18821634" cy="1807028"/>
            <a:chOff x="0" y="-38100"/>
            <a:chExt cx="4957138" cy="475925"/>
          </a:xfrm>
        </p:grpSpPr>
        <p:sp>
          <p:nvSpPr>
            <p:cNvPr id="261" name="Google Shape;261;p13"/>
            <p:cNvSpPr/>
            <p:nvPr/>
          </p:nvSpPr>
          <p:spPr>
            <a:xfrm>
              <a:off x="0" y="0"/>
              <a:ext cx="4957138" cy="437825"/>
            </a:xfrm>
            <a:custGeom>
              <a:avLst/>
              <a:gdLst/>
              <a:ahLst/>
              <a:cxnLst/>
              <a:rect l="l" t="t" r="r" b="b"/>
              <a:pathLst>
                <a:path w="4957138" h="437825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437825"/>
                  </a:lnTo>
                  <a:lnTo>
                    <a:pt x="0" y="43782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3"/>
            <p:cNvSpPr txBox="1"/>
            <p:nvPr/>
          </p:nvSpPr>
          <p:spPr>
            <a:xfrm>
              <a:off x="0" y="-38100"/>
              <a:ext cx="4957138" cy="475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3" name="Google Shape;263;p13"/>
          <p:cNvSpPr txBox="1"/>
          <p:nvPr/>
        </p:nvSpPr>
        <p:spPr>
          <a:xfrm>
            <a:off x="688054" y="516457"/>
            <a:ext cx="10956171" cy="707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strani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ponudbe</a:t>
            </a:r>
            <a:endParaRPr lang="en-US" sz="5400" dirty="0"/>
          </a:p>
        </p:txBody>
      </p:sp>
      <p:sp>
        <p:nvSpPr>
          <p:cNvPr id="264" name="Google Shape;264;p13"/>
          <p:cNvSpPr txBox="1"/>
          <p:nvPr/>
        </p:nvSpPr>
        <p:spPr>
          <a:xfrm>
            <a:off x="688054" y="2005380"/>
            <a:ext cx="15631010" cy="8864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954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endParaRPr dirty="0"/>
          </a:p>
          <a:p>
            <a:pPr marL="637940" marR="0" lvl="1" indent="-318969" algn="l" rtl="0">
              <a:lnSpc>
                <a:spcPct val="15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54"/>
              <a:buFont typeface="Arial"/>
              <a:buChar char="•"/>
            </a:pP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Večja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razpoložljivost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dodatne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zadovoljitev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rastočega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37940" marR="0" lvl="1" indent="-318969" algn="l" rtl="0">
              <a:lnSpc>
                <a:spcPct val="15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54"/>
              <a:buFont typeface="Arial"/>
              <a:buChar char="•"/>
            </a:pP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Zanesljivost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bolj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konsistentno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oskrbo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sušami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obdobji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nepravilnih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padavin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954" b="1" dirty="0"/>
              <a:t>Izzivi</a:t>
            </a:r>
            <a:endParaRPr dirty="0"/>
          </a:p>
          <a:p>
            <a:pPr marL="637940" marR="0" lvl="1" indent="-318969" algn="l" rtl="0">
              <a:lnSpc>
                <a:spcPct val="15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54"/>
              <a:buFont typeface="Arial"/>
              <a:buChar char="•"/>
            </a:pP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Visoki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Dragi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gradnje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vzdrževanja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infrastrukture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naprave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razsoljevanje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jezovi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37940" marR="0" lvl="1" indent="-318969" algn="l" rtl="0">
              <a:lnSpc>
                <a:spcPct val="15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54"/>
              <a:buFont typeface="Arial"/>
              <a:buChar char="•"/>
            </a:pP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okolje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moti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spreminja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vodno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gladino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povzroča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negativne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posledice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okolje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37940" marR="0" lvl="1" indent="-318969" algn="l" rtl="0">
              <a:lnSpc>
                <a:spcPct val="15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54"/>
              <a:buFont typeface="Arial"/>
              <a:buChar char="•"/>
            </a:pP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Nekatere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strani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ponudbe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črpanje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podtalnice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nepravilnem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upravljanju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vodijo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dolgoročnega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izčrpavanja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54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295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3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54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14"/>
          <p:cNvGrpSpPr/>
          <p:nvPr/>
        </p:nvGrpSpPr>
        <p:grpSpPr>
          <a:xfrm>
            <a:off x="0" y="8081646"/>
            <a:ext cx="18288000" cy="2205354"/>
            <a:chOff x="0" y="-38100"/>
            <a:chExt cx="4816593" cy="580834"/>
          </a:xfrm>
        </p:grpSpPr>
        <p:sp>
          <p:nvSpPr>
            <p:cNvPr id="270" name="Google Shape;270;p14"/>
            <p:cNvSpPr/>
            <p:nvPr/>
          </p:nvSpPr>
          <p:spPr>
            <a:xfrm>
              <a:off x="0" y="0"/>
              <a:ext cx="4816592" cy="542734"/>
            </a:xfrm>
            <a:custGeom>
              <a:avLst/>
              <a:gdLst/>
              <a:ahLst/>
              <a:cxnLst/>
              <a:rect l="l" t="t" r="r" b="b"/>
              <a:pathLst>
                <a:path w="4816592" h="542734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42734"/>
                  </a:lnTo>
                  <a:lnTo>
                    <a:pt x="0" y="542734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4"/>
            <p:cNvSpPr txBox="1"/>
            <p:nvPr/>
          </p:nvSpPr>
          <p:spPr>
            <a:xfrm>
              <a:off x="0" y="-38100"/>
              <a:ext cx="4816593" cy="5808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2" name="Google Shape;272;p14"/>
          <p:cNvSpPr txBox="1"/>
          <p:nvPr/>
        </p:nvSpPr>
        <p:spPr>
          <a:xfrm>
            <a:off x="586209" y="609600"/>
            <a:ext cx="15496174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porečij</a:t>
            </a:r>
            <a:r>
              <a:rPr lang="en-US" sz="4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(RBM)</a:t>
            </a:r>
            <a:endParaRPr dirty="0"/>
          </a:p>
        </p:txBody>
      </p:sp>
      <p:grpSp>
        <p:nvGrpSpPr>
          <p:cNvPr id="273" name="Google Shape;273;p14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74" name="Google Shape;274;p14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4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6" name="Google Shape;276;p14"/>
          <p:cNvSpPr txBox="1"/>
          <p:nvPr/>
        </p:nvSpPr>
        <p:spPr>
          <a:xfrm>
            <a:off x="586209" y="1869119"/>
            <a:ext cx="17454868" cy="8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</a:t>
            </a:r>
            <a:r>
              <a:rPr lang="sl-SI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cija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47700" marR="0" lvl="1" indent="-3238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Usklajeno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zemljišč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porečju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reke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doseganje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čim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večjih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socialnih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gospodarskih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okoljskih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koristi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Ključna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načela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47700" marR="0" lvl="1" indent="-3238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Celostni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pristop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integracija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sektorji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urbanistično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ohranjanje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dirty="0"/>
          </a:p>
          <a:p>
            <a:pPr marL="647700" marR="0" lvl="1" indent="-3238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Vključevanje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zainteresiranih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strani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pregledno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vključujoče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odločanje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47700" marR="0" lvl="1" indent="-3238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Uravnoteženje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razvoja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zdravjem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ekosistema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Cilji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47700" marR="0" lvl="1" indent="-3238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pl-PL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Dolgoročna vizija za trajnostno rabo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47700" marR="0" lvl="1" indent="-3238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Strateško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načrtovanje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ravni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porečja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delnega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porečja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oogle Shape;281;p15"/>
          <p:cNvGrpSpPr/>
          <p:nvPr/>
        </p:nvGrpSpPr>
        <p:grpSpPr>
          <a:xfrm>
            <a:off x="17259300" y="-144661"/>
            <a:ext cx="1028700" cy="10431661"/>
            <a:chOff x="0" y="-38100"/>
            <a:chExt cx="270933" cy="2747433"/>
          </a:xfrm>
        </p:grpSpPr>
        <p:sp>
          <p:nvSpPr>
            <p:cNvPr id="282" name="Google Shape;282;p15"/>
            <p:cNvSpPr/>
            <p:nvPr/>
          </p:nvSpPr>
          <p:spPr>
            <a:xfrm>
              <a:off x="0" y="0"/>
              <a:ext cx="270933" cy="2709333"/>
            </a:xfrm>
            <a:custGeom>
              <a:avLst/>
              <a:gdLst/>
              <a:ahLst/>
              <a:cxnLst/>
              <a:rect l="l" t="t" r="r" b="b"/>
              <a:pathLst>
                <a:path w="270933" h="2709333" extrusionOk="0">
                  <a:moveTo>
                    <a:pt x="0" y="0"/>
                  </a:moveTo>
                  <a:lnTo>
                    <a:pt x="270933" y="0"/>
                  </a:lnTo>
                  <a:lnTo>
                    <a:pt x="27093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5"/>
            <p:cNvSpPr txBox="1"/>
            <p:nvPr/>
          </p:nvSpPr>
          <p:spPr>
            <a:xfrm>
              <a:off x="0" y="-38100"/>
              <a:ext cx="270933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" name="Google Shape;284;p15"/>
          <p:cNvGrpSpPr/>
          <p:nvPr/>
        </p:nvGrpSpPr>
        <p:grpSpPr>
          <a:xfrm>
            <a:off x="0" y="-144661"/>
            <a:ext cx="16080691" cy="10431661"/>
            <a:chOff x="0" y="-38100"/>
            <a:chExt cx="4235244" cy="2747433"/>
          </a:xfrm>
        </p:grpSpPr>
        <p:sp>
          <p:nvSpPr>
            <p:cNvPr id="285" name="Google Shape;285;p15"/>
            <p:cNvSpPr/>
            <p:nvPr/>
          </p:nvSpPr>
          <p:spPr>
            <a:xfrm>
              <a:off x="0" y="0"/>
              <a:ext cx="4235244" cy="2709333"/>
            </a:xfrm>
            <a:custGeom>
              <a:avLst/>
              <a:gdLst/>
              <a:ahLst/>
              <a:cxnLst/>
              <a:rect l="l" t="t" r="r" b="b"/>
              <a:pathLst>
                <a:path w="4235244" h="2709333" extrusionOk="0">
                  <a:moveTo>
                    <a:pt x="0" y="0"/>
                  </a:moveTo>
                  <a:lnTo>
                    <a:pt x="4235244" y="0"/>
                  </a:lnTo>
                  <a:lnTo>
                    <a:pt x="423524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5"/>
            <p:cNvSpPr txBox="1"/>
            <p:nvPr/>
          </p:nvSpPr>
          <p:spPr>
            <a:xfrm>
              <a:off x="0" y="-38100"/>
              <a:ext cx="4235244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7" name="Google Shape;287;p15"/>
          <p:cNvSpPr txBox="1"/>
          <p:nvPr/>
        </p:nvSpPr>
        <p:spPr>
          <a:xfrm>
            <a:off x="800742" y="1504253"/>
            <a:ext cx="9299326" cy="707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porečja</a:t>
            </a:r>
            <a:endParaRPr dirty="0"/>
          </a:p>
        </p:txBody>
      </p:sp>
      <p:sp>
        <p:nvSpPr>
          <p:cNvPr id="288" name="Google Shape;288;p15"/>
          <p:cNvSpPr txBox="1"/>
          <p:nvPr/>
        </p:nvSpPr>
        <p:spPr>
          <a:xfrm>
            <a:off x="800742" y="2301809"/>
            <a:ext cx="15279950" cy="724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l-SI" sz="18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profil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Razumevanje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porečja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identifikacija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zainteresiranih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6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Vključevanje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zainteresiranih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Razvoj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vizije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identifikacija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prioritet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6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Oblikovanje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Oblikovanje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kratko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-,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srednje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in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dolgoročnih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6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Uskladitev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nacionalnimi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lokalnimi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politikami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6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Spremljanje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prilagajanje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napredka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izpopolnjevanje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6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Dejavniki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uspeha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Močna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zavezanost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vseh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sektorjev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6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Primerni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mehanizmi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izmenjavo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6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institucionalni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okviri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usklajevanje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prizadevanj</a:t>
            </a:r>
            <a:r>
              <a:rPr lang="en-US" sz="296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96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Google Shape;293;p16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294" name="Google Shape;294;p16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16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6" name="Google Shape;296;p16"/>
          <p:cNvGrpSpPr/>
          <p:nvPr/>
        </p:nvGrpSpPr>
        <p:grpSpPr>
          <a:xfrm>
            <a:off x="537505" y="367831"/>
            <a:ext cx="8849594" cy="1787042"/>
            <a:chOff x="0" y="-38100"/>
            <a:chExt cx="2201205" cy="444500"/>
          </a:xfrm>
        </p:grpSpPr>
        <p:sp>
          <p:nvSpPr>
            <p:cNvPr id="297" name="Google Shape;297;p16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16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16"/>
          <p:cNvSpPr txBox="1"/>
          <p:nvPr/>
        </p:nvSpPr>
        <p:spPr>
          <a:xfrm>
            <a:off x="1028700" y="1073462"/>
            <a:ext cx="7293219" cy="778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Tarife</a:t>
            </a:r>
            <a:r>
              <a:rPr lang="en-US" sz="54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54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endParaRPr dirty="0"/>
          </a:p>
        </p:txBody>
      </p:sp>
      <p:sp>
        <p:nvSpPr>
          <p:cNvPr id="300" name="Google Shape;300;p16"/>
          <p:cNvSpPr txBox="1"/>
          <p:nvPr/>
        </p:nvSpPr>
        <p:spPr>
          <a:xfrm>
            <a:off x="537505" y="2701999"/>
            <a:ext cx="16549913" cy="7324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7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</a:t>
            </a:r>
            <a:r>
              <a:rPr lang="sl-SI" sz="317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cija</a:t>
            </a:r>
            <a:r>
              <a:rPr lang="en-US" sz="317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85203" marR="0" lvl="1" indent="-342601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3"/>
              <a:buFont typeface="Arial"/>
              <a:buChar char="•"/>
            </a:pP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Tarifa je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pristojbina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se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zaračuna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storitve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oskrbe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zajemajo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dobavo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obdelavo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distribucijo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7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7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Ključni</a:t>
            </a:r>
            <a:r>
              <a:rPr lang="en-US" sz="317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cilji</a:t>
            </a:r>
            <a:r>
              <a:rPr lang="en-US" sz="317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85203" marR="0" lvl="1" indent="-342601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3"/>
              <a:buFont typeface="Arial"/>
              <a:buChar char="•"/>
            </a:pP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Pokrivanje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operativnih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vzdrževalnih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kapitalskih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stroškov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85203" marR="0" lvl="1" indent="-342601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3"/>
              <a:buFont typeface="Arial"/>
              <a:buChar char="•"/>
            </a:pP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sl-SI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nj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varčevanje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cenami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temeljijo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porabi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85203" marR="0" lvl="1" indent="-342601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3"/>
              <a:buFont typeface="Arial"/>
              <a:buChar char="•"/>
            </a:pPr>
            <a:r>
              <a:rPr lang="pl-PL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Zagotavljanje dostopnost za gospodinjstva z nizkimi dohodki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85203" marR="0" lvl="1" indent="-342601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3"/>
              <a:buFont typeface="Arial"/>
              <a:buChar char="•"/>
            </a:pP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sl-SI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nj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</a:t>
            </a:r>
            <a:r>
              <a:rPr lang="sl-SI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</a:t>
            </a:r>
            <a:r>
              <a:rPr lang="sl-SI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čiščenj</a:t>
            </a:r>
            <a:r>
              <a:rPr lang="sl-SI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7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7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7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17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306" name="Google Shape;306;p17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7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8" name="Google Shape;308;p17"/>
          <p:cNvGrpSpPr/>
          <p:nvPr/>
        </p:nvGrpSpPr>
        <p:grpSpPr>
          <a:xfrm>
            <a:off x="1028700" y="405296"/>
            <a:ext cx="8849594" cy="1787042"/>
            <a:chOff x="0" y="-38100"/>
            <a:chExt cx="2201205" cy="444500"/>
          </a:xfrm>
        </p:grpSpPr>
        <p:sp>
          <p:nvSpPr>
            <p:cNvPr id="309" name="Google Shape;309;p17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7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17"/>
          <p:cNvSpPr txBox="1"/>
          <p:nvPr/>
        </p:nvSpPr>
        <p:spPr>
          <a:xfrm>
            <a:off x="1291651" y="1152525"/>
            <a:ext cx="729321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Vplivi</a:t>
            </a:r>
            <a:r>
              <a:rPr lang="en-US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tarif</a:t>
            </a:r>
            <a:r>
              <a:rPr lang="en-US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endParaRPr dirty="0"/>
          </a:p>
        </p:txBody>
      </p:sp>
      <p:sp>
        <p:nvSpPr>
          <p:cNvPr id="312" name="Google Shape;312;p17"/>
          <p:cNvSpPr txBox="1"/>
          <p:nvPr/>
        </p:nvSpPr>
        <p:spPr>
          <a:xfrm>
            <a:off x="1028700" y="2642623"/>
            <a:ext cx="15112341" cy="7869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099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gospodinjstva</a:t>
            </a:r>
            <a:r>
              <a:rPr lang="en-US" sz="3099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69192" marR="0" lvl="1" indent="-334596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Vpliva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dostopnost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ohranjanje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69192" marR="0" lvl="1" indent="-334596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lang="pl-PL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Socialne tarife izboljšujejo enakost za skupine z nizkimi dohodki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99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099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podjetja</a:t>
            </a:r>
            <a:r>
              <a:rPr lang="en-US" sz="3099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69192" marR="0" lvl="1" indent="-334596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sprejemanje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učinkovitih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69192" marR="0" lvl="1" indent="-334596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Vpliva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proizvodne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stroške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konkurenčnost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99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099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okolje</a:t>
            </a:r>
            <a:r>
              <a:rPr lang="en-US" sz="3099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69192" marR="0" lvl="1" indent="-334596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Visoke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tarife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odvračajo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nastajanja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odpadkov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spodbujajo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69192" marR="0" lvl="1" indent="-334596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Podpira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naložbe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tehnologije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varčevanje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0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0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099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18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318" name="Google Shape;318;p18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 extrusionOk="0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18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18"/>
          <p:cNvSpPr/>
          <p:nvPr/>
        </p:nvSpPr>
        <p:spPr>
          <a:xfrm>
            <a:off x="-503349" y="2960664"/>
            <a:ext cx="7513938" cy="7090396"/>
          </a:xfrm>
          <a:custGeom>
            <a:avLst/>
            <a:gdLst/>
            <a:ahLst/>
            <a:cxnLst/>
            <a:rect l="l" t="t" r="r" b="b"/>
            <a:pathLst>
              <a:path w="1164106" h="1098488" extrusionOk="0">
                <a:moveTo>
                  <a:pt x="582053" y="0"/>
                </a:moveTo>
                <a:cubicBezTo>
                  <a:pt x="260594" y="0"/>
                  <a:pt x="0" y="245905"/>
                  <a:pt x="0" y="549244"/>
                </a:cubicBezTo>
                <a:cubicBezTo>
                  <a:pt x="0" y="852583"/>
                  <a:pt x="260594" y="1098488"/>
                  <a:pt x="582053" y="1098488"/>
                </a:cubicBezTo>
                <a:cubicBezTo>
                  <a:pt x="903512" y="1098488"/>
                  <a:pt x="1164106" y="852583"/>
                  <a:pt x="1164106" y="549244"/>
                </a:cubicBezTo>
                <a:cubicBezTo>
                  <a:pt x="1164106" y="245905"/>
                  <a:pt x="903512" y="0"/>
                  <a:pt x="582053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5874" r="-2587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1" name="Google Shape;321;p18"/>
          <p:cNvGrpSpPr/>
          <p:nvPr/>
        </p:nvGrpSpPr>
        <p:grpSpPr>
          <a:xfrm>
            <a:off x="-533634" y="-144661"/>
            <a:ext cx="18821634" cy="1900441"/>
            <a:chOff x="0" y="-38100"/>
            <a:chExt cx="4957138" cy="500528"/>
          </a:xfrm>
        </p:grpSpPr>
        <p:sp>
          <p:nvSpPr>
            <p:cNvPr id="322" name="Google Shape;322;p18"/>
            <p:cNvSpPr/>
            <p:nvPr/>
          </p:nvSpPr>
          <p:spPr>
            <a:xfrm>
              <a:off x="0" y="0"/>
              <a:ext cx="4957138" cy="462428"/>
            </a:xfrm>
            <a:custGeom>
              <a:avLst/>
              <a:gdLst/>
              <a:ahLst/>
              <a:cxnLst/>
              <a:rect l="l" t="t" r="r" b="b"/>
              <a:pathLst>
                <a:path w="4957138" h="462428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462428"/>
                  </a:lnTo>
                  <a:lnTo>
                    <a:pt x="0" y="462428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18"/>
            <p:cNvSpPr txBox="1"/>
            <p:nvPr/>
          </p:nvSpPr>
          <p:spPr>
            <a:xfrm>
              <a:off x="0" y="-38100"/>
              <a:ext cx="4957138" cy="5005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18"/>
          <p:cNvSpPr txBox="1"/>
          <p:nvPr/>
        </p:nvSpPr>
        <p:spPr>
          <a:xfrm>
            <a:off x="370037" y="622624"/>
            <a:ext cx="11425723" cy="74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524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 prakse ravnanja z vodo</a:t>
            </a:r>
            <a:endParaRPr dirty="0"/>
          </a:p>
        </p:txBody>
      </p:sp>
      <p:sp>
        <p:nvSpPr>
          <p:cNvPr id="325" name="Google Shape;325;p18"/>
          <p:cNvSpPr txBox="1"/>
          <p:nvPr/>
        </p:nvSpPr>
        <p:spPr>
          <a:xfrm>
            <a:off x="7609230" y="2049354"/>
            <a:ext cx="10184389" cy="8767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</a:t>
            </a:r>
            <a:r>
              <a:rPr lang="sl-SI" sz="27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cija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ravnanja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metode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zagotavljajo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dolgoročno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razpoložljivost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hkrati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zmanjšujejo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vplive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okolje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Uravnotežajo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človeške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potrebe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ekološkim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zdravjem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Ključna načela</a:t>
            </a:r>
            <a:endParaRPr lang="en-US" dirty="0"/>
          </a:p>
          <a:p>
            <a:pPr marL="582930" marR="0" lvl="1" indent="-2914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Maksimalno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izkoristit</a:t>
            </a:r>
            <a:r>
              <a:rPr lang="sl-SI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zmanjšajte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odpadke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dirty="0"/>
          </a:p>
          <a:p>
            <a:pPr marL="582930" marR="0" lvl="1" indent="-2914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Zaščitit</a:t>
            </a:r>
            <a:r>
              <a:rPr lang="sl-SI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obstoječe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582930" marR="0" lvl="1" indent="-2914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Zagotoviti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pravičen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dostop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uporabnike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582930" marR="0" lvl="1" indent="-2914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Usklajevanje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sektorji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obravnavanje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konkurenčnih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zahtev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582930" marR="0" lvl="1" indent="-2914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•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Razvij</a:t>
            </a:r>
            <a:r>
              <a:rPr lang="sl-SI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prilagodljiv</a:t>
            </a:r>
            <a:r>
              <a:rPr lang="sl-SI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ih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odzivanje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spreminjajoče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razmere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1" indent="0" algn="l" rtl="0">
              <a:lnSpc>
                <a:spcPct val="15985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19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331" name="Google Shape;331;p19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19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3" name="Google Shape;333;p19"/>
          <p:cNvGrpSpPr/>
          <p:nvPr/>
        </p:nvGrpSpPr>
        <p:grpSpPr>
          <a:xfrm>
            <a:off x="537505" y="345258"/>
            <a:ext cx="8849594" cy="1787042"/>
            <a:chOff x="0" y="-38100"/>
            <a:chExt cx="2201205" cy="444500"/>
          </a:xfrm>
        </p:grpSpPr>
        <p:sp>
          <p:nvSpPr>
            <p:cNvPr id="334" name="Google Shape;334;p19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19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6" name="Google Shape;336;p19"/>
          <p:cNvSpPr txBox="1"/>
          <p:nvPr/>
        </p:nvSpPr>
        <p:spPr>
          <a:xfrm>
            <a:off x="703873" y="1090341"/>
            <a:ext cx="8115300" cy="138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88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 prakse ravnanja z vodo</a:t>
            </a:r>
            <a:endParaRPr lang="en-US" sz="5400" dirty="0"/>
          </a:p>
        </p:txBody>
      </p:sp>
      <p:sp>
        <p:nvSpPr>
          <p:cNvPr id="337" name="Google Shape;337;p19"/>
          <p:cNvSpPr txBox="1"/>
          <p:nvPr/>
        </p:nvSpPr>
        <p:spPr>
          <a:xfrm>
            <a:off x="703873" y="2890742"/>
            <a:ext cx="16630538" cy="789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109" b="1" dirty="0"/>
              <a:t>Primeri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109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3109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71377" marR="0" lvl="1" indent="-335688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9"/>
              <a:buFont typeface="Arial"/>
              <a:buChar char="•"/>
            </a:pP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varčevanje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kapljično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vlažnosti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71377" marR="0" lvl="1" indent="-335688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9"/>
              <a:buFont typeface="Arial"/>
              <a:buChar char="•"/>
            </a:pP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deževnice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ponovno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polnjenje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vodonosnikov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9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Urbana </a:t>
            </a:r>
            <a:r>
              <a:rPr lang="en-US" sz="3109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območja</a:t>
            </a:r>
            <a:r>
              <a:rPr lang="en-US" sz="3109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71377" marR="0" lvl="1" indent="-335688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9"/>
              <a:buFont typeface="Arial"/>
              <a:buChar char="•"/>
            </a:pP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sive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nepitne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namene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71377" marR="0" lvl="1" indent="-335688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9"/>
              <a:buFont typeface="Arial"/>
              <a:buChar char="•"/>
            </a:pP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Zelena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infrastruktura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prepustne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tlakovane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površine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odtekanja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9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</a:t>
            </a:r>
            <a:r>
              <a:rPr lang="sl-SI" sz="3109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ija</a:t>
            </a:r>
            <a:r>
              <a:rPr lang="en-US" sz="3109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71377" marR="0" lvl="1" indent="-335688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9"/>
              <a:buFont typeface="Arial"/>
              <a:buChar char="•"/>
            </a:pP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tehnologij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varčno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ravnanje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proizvodnih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procesih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71377" marR="0" lvl="1" indent="-335688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9"/>
              <a:buFont typeface="Arial"/>
              <a:buChar char="•"/>
            </a:pP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onesnaževanja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izboljšanim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sistemom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ravnanja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0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odpadki</a:t>
            </a:r>
            <a:r>
              <a:rPr lang="en-US" sz="310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9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20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343" name="Google Shape;343;p20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0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20"/>
          <p:cNvSpPr/>
          <p:nvPr/>
        </p:nvSpPr>
        <p:spPr>
          <a:xfrm>
            <a:off x="10276611" y="0"/>
            <a:ext cx="8011389" cy="10287000"/>
          </a:xfrm>
          <a:custGeom>
            <a:avLst/>
            <a:gdLst/>
            <a:ahLst/>
            <a:cxnLst/>
            <a:rect l="l" t="t" r="r" b="b"/>
            <a:pathLst>
              <a:path w="930880" h="1195294" extrusionOk="0">
                <a:moveTo>
                  <a:pt x="72768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930880" y="1195294"/>
                </a:lnTo>
                <a:lnTo>
                  <a:pt x="72768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918" b="-191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6" name="Google Shape;346;p20"/>
          <p:cNvGrpSpPr/>
          <p:nvPr/>
        </p:nvGrpSpPr>
        <p:grpSpPr>
          <a:xfrm>
            <a:off x="537505" y="784708"/>
            <a:ext cx="8849594" cy="1787042"/>
            <a:chOff x="0" y="-38100"/>
            <a:chExt cx="2201205" cy="444500"/>
          </a:xfrm>
        </p:grpSpPr>
        <p:sp>
          <p:nvSpPr>
            <p:cNvPr id="347" name="Google Shape;347;p20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0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9" name="Google Shape;349;p20"/>
          <p:cNvSpPr txBox="1"/>
          <p:nvPr/>
        </p:nvSpPr>
        <p:spPr>
          <a:xfrm>
            <a:off x="904652" y="1529791"/>
            <a:ext cx="8115300" cy="69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488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8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kakovosti</a:t>
            </a:r>
            <a:r>
              <a:rPr lang="en-US" sz="488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8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dirty="0"/>
          </a:p>
        </p:txBody>
      </p:sp>
      <p:sp>
        <p:nvSpPr>
          <p:cNvPr id="350" name="Google Shape;350;p20"/>
          <p:cNvSpPr txBox="1"/>
          <p:nvPr/>
        </p:nvSpPr>
        <p:spPr>
          <a:xfrm>
            <a:off x="781406" y="3508952"/>
            <a:ext cx="8605693" cy="7071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4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</a:t>
            </a:r>
            <a:r>
              <a:rPr lang="sl-SI" sz="3154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cija</a:t>
            </a:r>
            <a:endParaRPr dirty="0"/>
          </a:p>
          <a:p>
            <a:pPr marL="0" marR="0" lvl="0" indent="0" algn="l" rtl="0">
              <a:lnSpc>
                <a:spcPct val="14527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54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kakovosti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vključuje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zagotavljanje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ostane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varna za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uživanje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ekosistema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sicer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nadzorom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onesnaževalcev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ohranjanjem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standardov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čiš</a:t>
            </a:r>
            <a:r>
              <a:rPr lang="sl-SI" sz="305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čenje</a:t>
            </a:r>
            <a:r>
              <a:rPr lang="en-US" sz="305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3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54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3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54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5003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5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21"/>
          <p:cNvGrpSpPr/>
          <p:nvPr/>
        </p:nvGrpSpPr>
        <p:grpSpPr>
          <a:xfrm>
            <a:off x="0" y="8123563"/>
            <a:ext cx="18288000" cy="2163437"/>
            <a:chOff x="0" y="-38100"/>
            <a:chExt cx="4816593" cy="569794"/>
          </a:xfrm>
        </p:grpSpPr>
        <p:sp>
          <p:nvSpPr>
            <p:cNvPr id="356" name="Google Shape;356;p21"/>
            <p:cNvSpPr/>
            <p:nvPr/>
          </p:nvSpPr>
          <p:spPr>
            <a:xfrm>
              <a:off x="0" y="0"/>
              <a:ext cx="4816592" cy="531694"/>
            </a:xfrm>
            <a:custGeom>
              <a:avLst/>
              <a:gdLst/>
              <a:ahLst/>
              <a:cxnLst/>
              <a:rect l="l" t="t" r="r" b="b"/>
              <a:pathLst>
                <a:path w="4816592" h="531694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31694"/>
                  </a:lnTo>
                  <a:lnTo>
                    <a:pt x="0" y="531694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21"/>
            <p:cNvSpPr txBox="1"/>
            <p:nvPr/>
          </p:nvSpPr>
          <p:spPr>
            <a:xfrm>
              <a:off x="0" y="-38100"/>
              <a:ext cx="4816593" cy="5697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8" name="Google Shape;358;p21"/>
          <p:cNvSpPr txBox="1"/>
          <p:nvPr/>
        </p:nvSpPr>
        <p:spPr>
          <a:xfrm>
            <a:off x="899671" y="554037"/>
            <a:ext cx="15496174" cy="76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5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kakovosti</a:t>
            </a:r>
            <a:r>
              <a:rPr lang="en-US" sz="5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lang="en-US" sz="5400" dirty="0"/>
          </a:p>
        </p:txBody>
      </p:sp>
      <p:grpSp>
        <p:nvGrpSpPr>
          <p:cNvPr id="359" name="Google Shape;359;p21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360" name="Google Shape;360;p21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21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2" name="Google Shape;362;p21"/>
          <p:cNvSpPr txBox="1"/>
          <p:nvPr/>
        </p:nvSpPr>
        <p:spPr>
          <a:xfrm>
            <a:off x="899671" y="2054538"/>
            <a:ext cx="16359629" cy="7459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4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Primeri</a:t>
            </a:r>
            <a:endParaRPr dirty="0"/>
          </a:p>
          <a:p>
            <a:pPr marL="0" marR="0" lvl="0" indent="0" algn="l" rtl="0">
              <a:lnSpc>
                <a:spcPct val="12752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33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27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3127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27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odpadnimi</a:t>
            </a:r>
            <a:r>
              <a:rPr lang="en-US" sz="3127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3127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75198" marR="0" lvl="1" indent="-337599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27"/>
              <a:buFont typeface="Arial"/>
              <a:buChar char="•"/>
            </a:pP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Mesto, ki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redno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spremlja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obdeluje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odpadne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zagotovi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njihovo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skladnost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varnostnimi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standardi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preden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izpustijo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reke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uporabijo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27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Nadzor</a:t>
            </a:r>
            <a:r>
              <a:rPr lang="en-US" sz="3127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onesnaževanja</a:t>
            </a:r>
            <a:r>
              <a:rPr lang="en-US" sz="3127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75198" marR="0" lvl="1" indent="-337599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27"/>
              <a:buFont typeface="Arial"/>
              <a:buChar char="•"/>
            </a:pP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Izvajanje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predpisov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industrijskih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odtokov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kmetijskih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kemikalij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se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izlivajo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vodne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vire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27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Zaščita</a:t>
            </a:r>
            <a:r>
              <a:rPr lang="en-US" sz="3127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ekosistema</a:t>
            </a:r>
            <a:r>
              <a:rPr lang="en-US" sz="3127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75198" marR="0" lvl="1" indent="-337599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27"/>
              <a:buFont typeface="Arial"/>
              <a:buChar char="•"/>
            </a:pP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Obnova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mokrišč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obrežnih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območij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naravno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filtriranje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2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onesnaževal</a:t>
            </a:r>
            <a:r>
              <a:rPr lang="en-US" sz="31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3613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27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22"/>
          <p:cNvGrpSpPr/>
          <p:nvPr/>
        </p:nvGrpSpPr>
        <p:grpSpPr>
          <a:xfrm>
            <a:off x="-533634" y="-144661"/>
            <a:ext cx="18821634" cy="2065235"/>
            <a:chOff x="0" y="-38100"/>
            <a:chExt cx="4957138" cy="543930"/>
          </a:xfrm>
        </p:grpSpPr>
        <p:sp>
          <p:nvSpPr>
            <p:cNvPr id="368" name="Google Shape;368;p22"/>
            <p:cNvSpPr/>
            <p:nvPr/>
          </p:nvSpPr>
          <p:spPr>
            <a:xfrm>
              <a:off x="0" y="0"/>
              <a:ext cx="4957138" cy="505830"/>
            </a:xfrm>
            <a:custGeom>
              <a:avLst/>
              <a:gdLst/>
              <a:ahLst/>
              <a:cxnLst/>
              <a:rect l="l" t="t" r="r" b="b"/>
              <a:pathLst>
                <a:path w="4957138" h="50583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05830"/>
                  </a:lnTo>
                  <a:lnTo>
                    <a:pt x="0" y="50583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22"/>
            <p:cNvSpPr txBox="1"/>
            <p:nvPr/>
          </p:nvSpPr>
          <p:spPr>
            <a:xfrm>
              <a:off x="0" y="-38100"/>
              <a:ext cx="4957138" cy="543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0" name="Google Shape;370;p22"/>
          <p:cNvSpPr txBox="1"/>
          <p:nvPr/>
        </p:nvSpPr>
        <p:spPr>
          <a:xfrm>
            <a:off x="541495" y="705021"/>
            <a:ext cx="10956171" cy="76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5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kakovosti</a:t>
            </a:r>
            <a:r>
              <a:rPr lang="en-US" sz="5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lang="en-US" sz="5400" dirty="0"/>
          </a:p>
        </p:txBody>
      </p:sp>
      <p:sp>
        <p:nvSpPr>
          <p:cNvPr id="371" name="Google Shape;371;p22"/>
          <p:cNvSpPr txBox="1"/>
          <p:nvPr/>
        </p:nvSpPr>
        <p:spPr>
          <a:xfrm>
            <a:off x="541495" y="2862817"/>
            <a:ext cx="16094133" cy="7476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615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endParaRPr dirty="0"/>
          </a:p>
          <a:p>
            <a:pPr marL="0" marR="0" lvl="0" indent="0" algn="l" rtl="0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15" b="1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80581" marR="0" lvl="1" indent="-390290" algn="l" rtl="0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5"/>
              <a:buFont typeface="Arial"/>
              <a:buChar char="•"/>
            </a:pP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Zaščita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javnega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tveganje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bolezni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se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prenašajo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780581" marR="0" lvl="1" indent="-390290" algn="l" rtl="0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5"/>
              <a:buFont typeface="Arial"/>
              <a:buChar char="•"/>
            </a:pP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ekosistema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Podpira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biotsko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naravno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ravnovesje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ekosistemov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780581" marR="0" lvl="1" indent="-390290" algn="l" rtl="0">
              <a:lnSpc>
                <a:spcPct val="15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5"/>
              <a:buFont typeface="Arial"/>
              <a:buChar char="•"/>
            </a:pP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Gospodarske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kar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koristi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industriji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je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odvisna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čiste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61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39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15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" name="Google Shape;376;p23"/>
          <p:cNvGrpSpPr/>
          <p:nvPr/>
        </p:nvGrpSpPr>
        <p:grpSpPr>
          <a:xfrm>
            <a:off x="0" y="1493233"/>
            <a:ext cx="18288000" cy="7597428"/>
            <a:chOff x="0" y="-38100"/>
            <a:chExt cx="4816593" cy="2000969"/>
          </a:xfrm>
        </p:grpSpPr>
        <p:sp>
          <p:nvSpPr>
            <p:cNvPr id="377" name="Google Shape;377;p23"/>
            <p:cNvSpPr/>
            <p:nvPr/>
          </p:nvSpPr>
          <p:spPr>
            <a:xfrm>
              <a:off x="0" y="0"/>
              <a:ext cx="4816592" cy="1962869"/>
            </a:xfrm>
            <a:custGeom>
              <a:avLst/>
              <a:gdLst/>
              <a:ahLst/>
              <a:cxnLst/>
              <a:rect l="l" t="t" r="r" b="b"/>
              <a:pathLst>
                <a:path w="4816592" h="196286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62869"/>
                  </a:lnTo>
                  <a:lnTo>
                    <a:pt x="0" y="1962869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3"/>
            <p:cNvSpPr txBox="1"/>
            <p:nvPr/>
          </p:nvSpPr>
          <p:spPr>
            <a:xfrm>
              <a:off x="0" y="-38100"/>
              <a:ext cx="4816593" cy="20009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9" name="Google Shape;379;p23"/>
          <p:cNvSpPr txBox="1"/>
          <p:nvPr/>
        </p:nvSpPr>
        <p:spPr>
          <a:xfrm>
            <a:off x="451218" y="728384"/>
            <a:ext cx="15874954" cy="1515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Osnovna teorija upravljanja z vodo</a:t>
            </a:r>
            <a:endParaRPr sz="4999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488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999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3"/>
          <p:cNvSpPr txBox="1"/>
          <p:nvPr/>
        </p:nvSpPr>
        <p:spPr>
          <a:xfrm>
            <a:off x="451218" y="2200642"/>
            <a:ext cx="16469314" cy="6919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9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Zgodovinski</a:t>
            </a:r>
            <a:r>
              <a:rPr lang="en-US" sz="319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razvoj</a:t>
            </a:r>
            <a:r>
              <a:rPr lang="en-US" sz="319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0" marR="0" lvl="0" indent="0" algn="just" rtl="0">
              <a:lnSpc>
                <a:spcPct val="1396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95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2340" marR="0" lvl="1" indent="-321169" algn="just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5"/>
              <a:buFont typeface="Arial"/>
              <a:buChar char="•"/>
            </a:pP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je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preusmerilo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tradicionalne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rabe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površinskih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podzemnih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celostne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pristope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42340" marR="0" lvl="1" indent="-321169" algn="just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5"/>
              <a:buFont typeface="Arial"/>
              <a:buChar char="•"/>
            </a:pP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Tradicionalne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jezovi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rezervoarji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namakalni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usmerjeni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čim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večjo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oskrbo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42340" marR="0" lvl="1" indent="-321169" algn="just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5"/>
              <a:buFont typeface="Arial"/>
              <a:buChar char="•"/>
            </a:pP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Pojavilo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je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integrirano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vodnimi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(IWRM), ki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celostno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vodnimi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uravnoveša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socialne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gospodarske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okoljske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42340" marR="0" lvl="1" indent="-321169" algn="just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5"/>
              <a:buFont typeface="Arial"/>
              <a:buChar char="•"/>
            </a:pP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občutljivo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urbanistično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(WSUD)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vključuje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urbanistično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posnema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naravne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hidrološke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cikle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meteornimi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297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7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24"/>
          <p:cNvGrpSpPr/>
          <p:nvPr/>
        </p:nvGrpSpPr>
        <p:grpSpPr>
          <a:xfrm>
            <a:off x="0" y="8123563"/>
            <a:ext cx="18288000" cy="2163437"/>
            <a:chOff x="0" y="-38100"/>
            <a:chExt cx="4816593" cy="569794"/>
          </a:xfrm>
        </p:grpSpPr>
        <p:sp>
          <p:nvSpPr>
            <p:cNvPr id="386" name="Google Shape;386;p24"/>
            <p:cNvSpPr/>
            <p:nvPr/>
          </p:nvSpPr>
          <p:spPr>
            <a:xfrm>
              <a:off x="0" y="0"/>
              <a:ext cx="4816592" cy="531694"/>
            </a:xfrm>
            <a:custGeom>
              <a:avLst/>
              <a:gdLst/>
              <a:ahLst/>
              <a:cxnLst/>
              <a:rect l="l" t="t" r="r" b="b"/>
              <a:pathLst>
                <a:path w="4816592" h="531694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31694"/>
                  </a:lnTo>
                  <a:lnTo>
                    <a:pt x="0" y="531694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4"/>
            <p:cNvSpPr txBox="1"/>
            <p:nvPr/>
          </p:nvSpPr>
          <p:spPr>
            <a:xfrm>
              <a:off x="0" y="-38100"/>
              <a:ext cx="4816593" cy="5697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8" name="Google Shape;388;p24"/>
          <p:cNvSpPr txBox="1"/>
          <p:nvPr/>
        </p:nvSpPr>
        <p:spPr>
          <a:xfrm>
            <a:off x="899671" y="526572"/>
            <a:ext cx="15496174" cy="107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Ključni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teoretični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okviri</a:t>
            </a:r>
            <a:endParaRPr sz="4999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9" name="Google Shape;389;p24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390" name="Google Shape;390;p24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4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2" name="Google Shape;392;p24"/>
          <p:cNvSpPr txBox="1"/>
          <p:nvPr/>
        </p:nvSpPr>
        <p:spPr>
          <a:xfrm>
            <a:off x="899671" y="1803241"/>
            <a:ext cx="15975110" cy="665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Modeliranje</a:t>
            </a:r>
            <a:r>
              <a:rPr lang="en-US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integracije</a:t>
            </a:r>
            <a:r>
              <a:rPr lang="en-US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sistemov</a:t>
            </a:r>
            <a:r>
              <a:rPr lang="en-US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(WSIMOD): </a:t>
            </a:r>
            <a:endParaRPr dirty="0"/>
          </a:p>
          <a:p>
            <a:pPr marL="741327" marR="0" lvl="1" indent="-370663" algn="l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33"/>
              <a:buFont typeface="Arial"/>
              <a:buChar char="•"/>
            </a:pP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Okvir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povezuje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mestne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podeželske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cikle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omogoča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celovito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ocenjevanje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sprejemanje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odločitev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33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Participatorni</a:t>
            </a:r>
            <a:r>
              <a:rPr lang="en-US" sz="3433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pristopi</a:t>
            </a:r>
            <a:r>
              <a:rPr lang="en-US" sz="3433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dirty="0"/>
          </a:p>
          <a:p>
            <a:pPr marL="741327" marR="0" lvl="1" indent="-370663" algn="l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33"/>
              <a:buFont typeface="Arial"/>
              <a:buChar char="•"/>
            </a:pP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Poudarja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vključevanje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zainteresiranih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strani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odločanje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se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zagotovi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upoštevanje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različnih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perspektiv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33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Socio-</a:t>
            </a:r>
            <a:r>
              <a:rPr lang="sl-SI" sz="3433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hidrologija</a:t>
            </a:r>
            <a:r>
              <a:rPr lang="en-US" sz="3433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dirty="0"/>
          </a:p>
          <a:p>
            <a:pPr marL="741327" marR="0" lvl="1" indent="-370663" algn="l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33"/>
              <a:buFont typeface="Arial"/>
              <a:buChar char="•"/>
            </a:pP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Preučuje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medsebojne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vplive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socialnih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sistemov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hidroloških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procesov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pri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čemer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poudarja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človeškega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ravnanja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upravljanju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43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343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43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Google Shape;397;p25"/>
          <p:cNvGrpSpPr/>
          <p:nvPr/>
        </p:nvGrpSpPr>
        <p:grpSpPr>
          <a:xfrm>
            <a:off x="-533634" y="-144661"/>
            <a:ext cx="18821634" cy="2092701"/>
            <a:chOff x="0" y="-38100"/>
            <a:chExt cx="4957138" cy="551164"/>
          </a:xfrm>
        </p:grpSpPr>
        <p:sp>
          <p:nvSpPr>
            <p:cNvPr id="398" name="Google Shape;398;p25"/>
            <p:cNvSpPr/>
            <p:nvPr/>
          </p:nvSpPr>
          <p:spPr>
            <a:xfrm>
              <a:off x="0" y="0"/>
              <a:ext cx="4957138" cy="513064"/>
            </a:xfrm>
            <a:custGeom>
              <a:avLst/>
              <a:gdLst/>
              <a:ahLst/>
              <a:cxnLst/>
              <a:rect l="l" t="t" r="r" b="b"/>
              <a:pathLst>
                <a:path w="4957138" h="513064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13064"/>
                  </a:lnTo>
                  <a:lnTo>
                    <a:pt x="0" y="513064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25"/>
            <p:cNvSpPr txBox="1"/>
            <p:nvPr/>
          </p:nvSpPr>
          <p:spPr>
            <a:xfrm>
              <a:off x="0" y="-38100"/>
              <a:ext cx="4957138" cy="551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0" name="Google Shape;400;p25"/>
          <p:cNvSpPr txBox="1"/>
          <p:nvPr/>
        </p:nvSpPr>
        <p:spPr>
          <a:xfrm>
            <a:off x="480596" y="718754"/>
            <a:ext cx="12082262" cy="74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524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Celostno upravljanje z vodnimi viri </a:t>
            </a:r>
            <a:endParaRPr dirty="0"/>
          </a:p>
        </p:txBody>
      </p:sp>
      <p:sp>
        <p:nvSpPr>
          <p:cNvPr id="401" name="Google Shape;401;p25"/>
          <p:cNvSpPr txBox="1"/>
          <p:nvPr/>
        </p:nvSpPr>
        <p:spPr>
          <a:xfrm>
            <a:off x="480596" y="2529808"/>
            <a:ext cx="17326809" cy="8264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5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Osnovna</a:t>
            </a:r>
            <a:r>
              <a:rPr lang="en-US" sz="325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načela</a:t>
            </a:r>
            <a:r>
              <a:rPr lang="en-US" sz="325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celostnega</a:t>
            </a:r>
            <a:r>
              <a:rPr lang="en-US" sz="325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325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25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vodnimi</a:t>
            </a:r>
            <a:r>
              <a:rPr lang="en-US" sz="325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viri</a:t>
            </a:r>
            <a:r>
              <a:rPr lang="en-US" sz="325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702959" marR="0" lvl="1" indent="-351479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5"/>
              <a:buFont typeface="Arial"/>
              <a:buChar char="•"/>
            </a:pP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702959" marR="0" lvl="1" indent="-351479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5"/>
              <a:buFont typeface="Arial"/>
              <a:buChar char="•"/>
            </a:pP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Uravnava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potrebe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različnih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sektorjev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gospodinjstva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dirty="0"/>
          </a:p>
          <a:p>
            <a:pPr marL="702959" marR="0" lvl="1" indent="-351479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5"/>
              <a:buFont typeface="Arial"/>
              <a:buChar char="•"/>
            </a:pPr>
            <a:r>
              <a:rPr lang="sv-SE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 enakopraven dostop do vode in spodbuja njeno ohranjanje.</a:t>
            </a:r>
            <a:endParaRPr dirty="0"/>
          </a:p>
          <a:p>
            <a:pPr marL="702959" marR="0" lvl="1" indent="-351479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5"/>
              <a:buFont typeface="Arial"/>
              <a:buChar char="•"/>
            </a:pP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odpornost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pomanjkanje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podnebne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spremembe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5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55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325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702959" marR="0" lvl="1" indent="-351479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5"/>
              <a:buFont typeface="Arial"/>
              <a:buChar char="•"/>
            </a:pP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325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02959" marR="0" lvl="1" indent="-351479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5"/>
              <a:buFont typeface="Arial"/>
              <a:buChar char="•"/>
            </a:pP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Zaščita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ekosistemov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702959" marR="0" lvl="1" indent="-351479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5"/>
              <a:buFont typeface="Arial"/>
              <a:buChar char="•"/>
            </a:pP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Dolgoročna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5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325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5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" name="Google Shape;406;p26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407" name="Google Shape;407;p26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26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9" name="Google Shape;409;p26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030" b="-102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0" name="Google Shape;410;p26"/>
          <p:cNvGrpSpPr/>
          <p:nvPr/>
        </p:nvGrpSpPr>
        <p:grpSpPr>
          <a:xfrm>
            <a:off x="537505" y="592449"/>
            <a:ext cx="8849594" cy="1787042"/>
            <a:chOff x="0" y="-38100"/>
            <a:chExt cx="2201205" cy="444500"/>
          </a:xfrm>
        </p:grpSpPr>
        <p:sp>
          <p:nvSpPr>
            <p:cNvPr id="411" name="Google Shape;411;p26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26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26"/>
          <p:cNvSpPr txBox="1"/>
          <p:nvPr/>
        </p:nvSpPr>
        <p:spPr>
          <a:xfrm>
            <a:off x="812274" y="870508"/>
            <a:ext cx="8115300" cy="138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Vodno</a:t>
            </a:r>
            <a:r>
              <a:rPr lang="en-US" sz="488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8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občutljivo</a:t>
            </a:r>
            <a:r>
              <a:rPr lang="en-US" sz="488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8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urbanistično</a:t>
            </a:r>
            <a:r>
              <a:rPr lang="en-US" sz="488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8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načrtovanje</a:t>
            </a:r>
            <a:endParaRPr dirty="0"/>
          </a:p>
        </p:txBody>
      </p:sp>
      <p:sp>
        <p:nvSpPr>
          <p:cNvPr id="414" name="Google Shape;414;p26"/>
          <p:cNvSpPr txBox="1"/>
          <p:nvPr/>
        </p:nvSpPr>
        <p:spPr>
          <a:xfrm>
            <a:off x="537505" y="2571585"/>
            <a:ext cx="10412632" cy="8102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25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Koncept</a:t>
            </a:r>
            <a:r>
              <a:rPr lang="en-US" sz="2925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WSUD :</a:t>
            </a:r>
            <a:endParaRPr dirty="0"/>
          </a:p>
          <a:p>
            <a:pPr marL="631534" marR="0" lvl="1" indent="-315767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5"/>
              <a:buFont typeface="Arial"/>
              <a:buChar char="•"/>
            </a:pP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Oblikovni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pristop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se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osredotoča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trajnostno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mestnih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ciklov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31534" marR="0" lvl="1" indent="-315767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5"/>
              <a:buFont typeface="Arial"/>
              <a:buChar char="•"/>
            </a:pP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Vključuje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deževnice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meteornimi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zeleno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infrastrukturo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31534" marR="0" lvl="1" indent="-315767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5"/>
              <a:buFont typeface="Arial"/>
              <a:buChar char="•"/>
            </a:pP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Posnema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naravne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hidrološke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odtok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obnovi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ekološko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ravnovesje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925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25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2925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WSUD :</a:t>
            </a:r>
            <a:endParaRPr dirty="0"/>
          </a:p>
          <a:p>
            <a:pPr marL="631534" marR="0" lvl="1" indent="-315767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5"/>
              <a:buFont typeface="Arial"/>
              <a:buChar char="•"/>
            </a:pP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mestni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odtok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tveganje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poplav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31534" marR="0" lvl="1" indent="-315767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5"/>
              <a:buFont typeface="Arial"/>
              <a:buChar char="•"/>
            </a:pP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2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31534" marR="0" lvl="1" indent="-315767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5"/>
              <a:buFont typeface="Arial"/>
              <a:buChar char="•"/>
            </a:pPr>
            <a:r>
              <a:rPr lang="pl-PL" sz="292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 odpornost na podnebne spremembe z lokalnim upravljanjem vode.</a:t>
            </a:r>
            <a:endParaRPr sz="2925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" name="Google Shape;419;p27"/>
          <p:cNvGrpSpPr/>
          <p:nvPr/>
        </p:nvGrpSpPr>
        <p:grpSpPr>
          <a:xfrm>
            <a:off x="-533634" y="-144661"/>
            <a:ext cx="18821634" cy="1955373"/>
            <a:chOff x="0" y="-38100"/>
            <a:chExt cx="4957138" cy="514995"/>
          </a:xfrm>
        </p:grpSpPr>
        <p:sp>
          <p:nvSpPr>
            <p:cNvPr id="420" name="Google Shape;420;p27"/>
            <p:cNvSpPr/>
            <p:nvPr/>
          </p:nvSpPr>
          <p:spPr>
            <a:xfrm>
              <a:off x="0" y="0"/>
              <a:ext cx="4957138" cy="476895"/>
            </a:xfrm>
            <a:custGeom>
              <a:avLst/>
              <a:gdLst/>
              <a:ahLst/>
              <a:cxnLst/>
              <a:rect l="l" t="t" r="r" b="b"/>
              <a:pathLst>
                <a:path w="4957138" h="476895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476895"/>
                  </a:lnTo>
                  <a:lnTo>
                    <a:pt x="0" y="47689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27"/>
            <p:cNvSpPr txBox="1"/>
            <p:nvPr/>
          </p:nvSpPr>
          <p:spPr>
            <a:xfrm>
              <a:off x="0" y="-38100"/>
              <a:ext cx="4957138" cy="51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2" name="Google Shape;422;p27"/>
          <p:cNvSpPr txBox="1"/>
          <p:nvPr/>
        </p:nvSpPr>
        <p:spPr>
          <a:xfrm>
            <a:off x="470735" y="650090"/>
            <a:ext cx="13947402" cy="148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524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 sodobnih teorij upravljanja z vodami</a:t>
            </a:r>
            <a:endParaRPr dirty="0"/>
          </a:p>
        </p:txBody>
      </p:sp>
      <p:sp>
        <p:nvSpPr>
          <p:cNvPr id="423" name="Google Shape;423;p27"/>
          <p:cNvSpPr txBox="1"/>
          <p:nvPr/>
        </p:nvSpPr>
        <p:spPr>
          <a:xfrm>
            <a:off x="470735" y="2890869"/>
            <a:ext cx="16788565" cy="7822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81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3081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81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učinkovita</a:t>
            </a:r>
            <a:r>
              <a:rPr lang="en-US" sz="3081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raba</a:t>
            </a:r>
            <a:r>
              <a:rPr lang="en-US" sz="3081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3081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65216" marR="0" lvl="1" indent="-332608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1"/>
              <a:buFont typeface="Arial"/>
              <a:buChar char="•"/>
            </a:pP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rabo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65216" marR="0" lvl="1" indent="-332608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1"/>
              <a:buFont typeface="Arial"/>
              <a:buChar char="•"/>
            </a:pP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Uravnava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potrebe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mest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industrije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81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Odpornost</a:t>
            </a:r>
            <a:r>
              <a:rPr lang="en-US" sz="3081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081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podnebne</a:t>
            </a:r>
            <a:r>
              <a:rPr lang="en-US" sz="3081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spremembe</a:t>
            </a:r>
            <a:r>
              <a:rPr lang="en-US" sz="3081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65216" marR="0" lvl="1" indent="-332608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1"/>
              <a:buFont typeface="Arial"/>
              <a:buChar char="•"/>
            </a:pP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ublažiti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posledice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poplav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prilagodljivim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upravljanjem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</a:t>
            </a:r>
            <a:endParaRPr dirty="0"/>
          </a:p>
          <a:p>
            <a:pPr marL="0" marR="0" lvl="0" indent="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81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Gospodarske</a:t>
            </a:r>
            <a:r>
              <a:rPr lang="en-US" sz="3081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koristi</a:t>
            </a:r>
            <a:r>
              <a:rPr lang="en-US" sz="3081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65216" marR="0" lvl="1" indent="-332608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1"/>
              <a:buFont typeface="Arial"/>
              <a:buChar char="•"/>
            </a:pPr>
            <a:r>
              <a:rPr lang="pl-PL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 stroške, povezane s tradicionalno infrastrukturo za oskrbo z vodo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65216" marR="0" lvl="1" indent="-332608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1"/>
              <a:buFont typeface="Arial"/>
              <a:buChar char="•"/>
            </a:pP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Prihranki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ponovno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uporabo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industriji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81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3081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</a:t>
            </a:r>
            <a:r>
              <a:rPr lang="en-US" sz="3081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081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65216" marR="0" lvl="1" indent="-332608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1"/>
              <a:buFont typeface="Arial"/>
              <a:buChar char="•"/>
            </a:pP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onesnaževanje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izboljšuje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pomočjo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naravnih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procesov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8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filtracije</a:t>
            </a:r>
            <a:r>
              <a:rPr lang="en-US" sz="308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81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oogle Shape;428;p28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429" name="Google Shape;429;p28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28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1" name="Google Shape;431;p28"/>
          <p:cNvGrpSpPr/>
          <p:nvPr/>
        </p:nvGrpSpPr>
        <p:grpSpPr>
          <a:xfrm>
            <a:off x="537505" y="171534"/>
            <a:ext cx="8849594" cy="1787042"/>
            <a:chOff x="0" y="-38100"/>
            <a:chExt cx="2201205" cy="444500"/>
          </a:xfrm>
        </p:grpSpPr>
        <p:sp>
          <p:nvSpPr>
            <p:cNvPr id="432" name="Google Shape;432;p28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28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4" name="Google Shape;434;p28"/>
          <p:cNvSpPr txBox="1"/>
          <p:nvPr/>
        </p:nvSpPr>
        <p:spPr>
          <a:xfrm>
            <a:off x="863906" y="680060"/>
            <a:ext cx="7914334" cy="2051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 sodobnih teorij upravljanja z vodami</a:t>
            </a:r>
            <a:endParaRPr lang="pl-PL" sz="5400" dirty="0"/>
          </a:p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88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28"/>
          <p:cNvSpPr txBox="1"/>
          <p:nvPr/>
        </p:nvSpPr>
        <p:spPr>
          <a:xfrm>
            <a:off x="537505" y="2658652"/>
            <a:ext cx="17502301" cy="799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315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5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učinkovita</a:t>
            </a:r>
            <a:r>
              <a:rPr lang="en-US" sz="315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raba</a:t>
            </a:r>
            <a:r>
              <a:rPr lang="en-US" sz="315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315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80217" marR="0" lvl="1" indent="-34010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Char char="•"/>
            </a:pP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rabo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80217" marR="0" lvl="1" indent="-34010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Char char="•"/>
            </a:pP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Uravnava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potrebe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mest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industrije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Odpornost</a:t>
            </a:r>
            <a:r>
              <a:rPr lang="en-US" sz="315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15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podnebne</a:t>
            </a:r>
            <a:r>
              <a:rPr lang="en-US" sz="315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spremembe</a:t>
            </a:r>
            <a:r>
              <a:rPr lang="en-US" sz="315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80217" marR="0" lvl="1" indent="-34010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Char char="•"/>
            </a:pP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ublažiti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posledice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poplav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prilagodljivim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upravljanjem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Gospodarske</a:t>
            </a:r>
            <a:r>
              <a:rPr lang="en-US" sz="315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koristi</a:t>
            </a:r>
            <a:r>
              <a:rPr lang="en-US" sz="315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80217" marR="0" lvl="1" indent="-34010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Char char="•"/>
            </a:pPr>
            <a:r>
              <a:rPr lang="pl-PL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 stroške, povezane s tradicionalno infrastrukturo za oskrbo z vodo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80217" marR="0" lvl="1" indent="-34010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Char char="•"/>
            </a:pP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Prihranki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ponovno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uporabo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industriji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315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</a:t>
            </a:r>
            <a:r>
              <a:rPr lang="en-US" sz="315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5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80217" marR="0" lvl="1" indent="-34010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Char char="•"/>
            </a:pP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onesnaževanje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izboljšuje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kakovost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pomočjo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naravnih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procesov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filtracije</a:t>
            </a:r>
            <a:r>
              <a:rPr lang="en-US" sz="31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5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oogle Shape;440;p29"/>
          <p:cNvGrpSpPr/>
          <p:nvPr/>
        </p:nvGrpSpPr>
        <p:grpSpPr>
          <a:xfrm>
            <a:off x="0" y="8645410"/>
            <a:ext cx="18288000" cy="1641590"/>
            <a:chOff x="0" y="-38100"/>
            <a:chExt cx="4816593" cy="432353"/>
          </a:xfrm>
        </p:grpSpPr>
        <p:sp>
          <p:nvSpPr>
            <p:cNvPr id="441" name="Google Shape;441;p29"/>
            <p:cNvSpPr/>
            <p:nvPr/>
          </p:nvSpPr>
          <p:spPr>
            <a:xfrm>
              <a:off x="0" y="0"/>
              <a:ext cx="4816592" cy="394253"/>
            </a:xfrm>
            <a:custGeom>
              <a:avLst/>
              <a:gdLst/>
              <a:ahLst/>
              <a:cxnLst/>
              <a:rect l="l" t="t" r="r" b="b"/>
              <a:pathLst>
                <a:path w="4816592" h="39425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94253"/>
                  </a:lnTo>
                  <a:lnTo>
                    <a:pt x="0" y="394253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9"/>
            <p:cNvSpPr txBox="1"/>
            <p:nvPr/>
          </p:nvSpPr>
          <p:spPr>
            <a:xfrm>
              <a:off x="0" y="-38100"/>
              <a:ext cx="4816593" cy="4323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p29"/>
          <p:cNvSpPr txBox="1"/>
          <p:nvPr/>
        </p:nvSpPr>
        <p:spPr>
          <a:xfrm>
            <a:off x="899671" y="361778"/>
            <a:ext cx="15496174" cy="107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 v sodobnem upravljanju z vodami</a:t>
            </a:r>
            <a:endParaRPr dirty="0"/>
          </a:p>
        </p:txBody>
      </p:sp>
      <p:grpSp>
        <p:nvGrpSpPr>
          <p:cNvPr id="444" name="Google Shape;444;p29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445" name="Google Shape;445;p29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29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7" name="Google Shape;447;p29"/>
          <p:cNvSpPr txBox="1"/>
          <p:nvPr/>
        </p:nvSpPr>
        <p:spPr>
          <a:xfrm>
            <a:off x="899671" y="1642528"/>
            <a:ext cx="16359629" cy="833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2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Visoka</a:t>
            </a:r>
            <a:r>
              <a:rPr lang="en-US" sz="2792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začetna</a:t>
            </a:r>
            <a:r>
              <a:rPr lang="en-US" sz="2792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naložba</a:t>
            </a:r>
            <a:r>
              <a:rPr lang="en-US" sz="2792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02920" marR="0" lvl="1" indent="-30146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2"/>
              <a:buFont typeface="Arial"/>
              <a:buChar char="•"/>
            </a:pP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Visoki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začetni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uvedbo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naprednih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sistemov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zelena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infrastruktura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2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Tehnične</a:t>
            </a:r>
            <a:r>
              <a:rPr lang="en-US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92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znanstvene</a:t>
            </a:r>
            <a:r>
              <a:rPr lang="en-US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ovire</a:t>
            </a:r>
            <a:r>
              <a:rPr lang="en-US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02920" marR="0" lvl="1" indent="-30146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2"/>
              <a:buFont typeface="Arial"/>
              <a:buChar char="•"/>
            </a:pP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Zahteva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usposobljene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strokovnjake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znanje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ga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lokalne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morda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nimajo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</a:t>
            </a:r>
            <a:endParaRPr dirty="0"/>
          </a:p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2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Politične</a:t>
            </a:r>
            <a:r>
              <a:rPr lang="en-US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92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institucionalne</a:t>
            </a:r>
            <a:r>
              <a:rPr lang="en-US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ovire</a:t>
            </a:r>
            <a:r>
              <a:rPr lang="en-US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02920" marR="0" lvl="1" indent="-30146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2"/>
              <a:buFont typeface="Arial"/>
              <a:buChar char="•"/>
            </a:pP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Sodelovanje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več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zainteresiranimi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stranmi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pogosto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zahtevno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zlasti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čezmejnih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virih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Kulturni in </a:t>
            </a:r>
            <a:r>
              <a:rPr lang="en-US" sz="2792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družbeni</a:t>
            </a:r>
            <a:r>
              <a:rPr lang="en-US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</a:t>
            </a:r>
            <a:r>
              <a:rPr lang="en-US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02920" marR="0" lvl="1" indent="-30146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2"/>
              <a:buFont typeface="Arial"/>
              <a:buChar char="•"/>
            </a:pP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novim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politikam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spremembam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praksah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zahtevajo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sodelovanje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Negotovosti v zvezi s podnebnimi spremembami</a:t>
            </a:r>
            <a:r>
              <a:rPr lang="en-US" sz="2792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02920" marR="0" lvl="1" indent="-30146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2"/>
              <a:buFont typeface="Arial"/>
              <a:buChar char="•"/>
            </a:pP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Nepredvidljivi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vplivi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podnebja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predstavljajo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dolgoročno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načrtovanje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odpornost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infrastrukture</a:t>
            </a:r>
            <a:r>
              <a:rPr lang="en-US" sz="279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1934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2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30"/>
          <p:cNvGrpSpPr/>
          <p:nvPr/>
        </p:nvGrpSpPr>
        <p:grpSpPr>
          <a:xfrm>
            <a:off x="0" y="8526473"/>
            <a:ext cx="18288000" cy="1760527"/>
            <a:chOff x="0" y="-38100"/>
            <a:chExt cx="4816593" cy="463678"/>
          </a:xfrm>
        </p:grpSpPr>
        <p:sp>
          <p:nvSpPr>
            <p:cNvPr id="453" name="Google Shape;453;p30"/>
            <p:cNvSpPr/>
            <p:nvPr/>
          </p:nvSpPr>
          <p:spPr>
            <a:xfrm>
              <a:off x="0" y="0"/>
              <a:ext cx="4816592" cy="425578"/>
            </a:xfrm>
            <a:custGeom>
              <a:avLst/>
              <a:gdLst/>
              <a:ahLst/>
              <a:cxnLst/>
              <a:rect l="l" t="t" r="r" b="b"/>
              <a:pathLst>
                <a:path w="4816592" h="42557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425578"/>
                  </a:lnTo>
                  <a:lnTo>
                    <a:pt x="0" y="425578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30"/>
            <p:cNvSpPr txBox="1"/>
            <p:nvPr/>
          </p:nvSpPr>
          <p:spPr>
            <a:xfrm>
              <a:off x="0" y="-38100"/>
              <a:ext cx="4816593" cy="463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5" name="Google Shape;455;p30"/>
          <p:cNvSpPr txBox="1"/>
          <p:nvPr/>
        </p:nvSpPr>
        <p:spPr>
          <a:xfrm>
            <a:off x="770642" y="389243"/>
            <a:ext cx="16320143" cy="107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Praktične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upravljanju</a:t>
            </a:r>
            <a:r>
              <a:rPr lang="en-US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49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endParaRPr dirty="0"/>
          </a:p>
        </p:txBody>
      </p:sp>
      <p:grpSp>
        <p:nvGrpSpPr>
          <p:cNvPr id="456" name="Google Shape;456;p30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457" name="Google Shape;457;p30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30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" name="Google Shape;459;p30"/>
          <p:cNvSpPr txBox="1"/>
          <p:nvPr/>
        </p:nvSpPr>
        <p:spPr>
          <a:xfrm>
            <a:off x="770642" y="1782918"/>
            <a:ext cx="16320143" cy="878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7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307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deževnice</a:t>
            </a:r>
            <a:r>
              <a:rPr lang="en-US" sz="307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64558" marR="0" lvl="1" indent="-332279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shranjevanje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deževnice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nepitne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namene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64558" marR="0" lvl="1" indent="-332279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Benefit: Reduces reliance on groundwater and municipal water systems.</a:t>
            </a:r>
            <a:endParaRPr dirty="0"/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7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7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Vodno</a:t>
            </a:r>
            <a:r>
              <a:rPr lang="en-US" sz="307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</a:t>
            </a:r>
            <a:r>
              <a:rPr lang="en-US" sz="307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</a:t>
            </a:r>
            <a:r>
              <a:rPr lang="sl-SI" sz="307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307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64558" marR="0" lvl="1" indent="-332279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kapljično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natančni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razpršilniki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za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izgube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64558" marR="0" lvl="1" indent="-332279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dovaja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neposredno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koreninski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kar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izhlapevanje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odtekanje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7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7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307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vlažnosti</a:t>
            </a:r>
            <a:r>
              <a:rPr lang="en-US" sz="307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307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64558" marR="0" lvl="1" indent="-332279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mulča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pokrivnih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rastlin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ohranjanje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vlažnosti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izhlapevanja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64558" marR="0" lvl="1" indent="-332279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vlago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tleh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potrebo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pogostem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namakanju</a:t>
            </a:r>
            <a:r>
              <a:rPr lang="en-US" sz="30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7365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7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32"/>
          <p:cNvGrpSpPr/>
          <p:nvPr/>
        </p:nvGrpSpPr>
        <p:grpSpPr>
          <a:xfrm>
            <a:off x="12631608" y="9452212"/>
            <a:ext cx="5656392" cy="975715"/>
            <a:chOff x="0" y="-38100"/>
            <a:chExt cx="1489749" cy="256978"/>
          </a:xfrm>
        </p:grpSpPr>
        <p:sp>
          <p:nvSpPr>
            <p:cNvPr id="477" name="Google Shape;477;p32"/>
            <p:cNvSpPr/>
            <p:nvPr/>
          </p:nvSpPr>
          <p:spPr>
            <a:xfrm>
              <a:off x="0" y="0"/>
              <a:ext cx="1489749" cy="218878"/>
            </a:xfrm>
            <a:custGeom>
              <a:avLst/>
              <a:gdLst/>
              <a:ahLst/>
              <a:cxnLst/>
              <a:rect l="l" t="t" r="r" b="b"/>
              <a:pathLst>
                <a:path w="1489749" h="218878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18878"/>
                  </a:lnTo>
                  <a:lnTo>
                    <a:pt x="0" y="218878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32"/>
            <p:cNvSpPr txBox="1"/>
            <p:nvPr/>
          </p:nvSpPr>
          <p:spPr>
            <a:xfrm>
              <a:off x="0" y="-38100"/>
              <a:ext cx="1489749" cy="2569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9" name="Google Shape;479;p32"/>
          <p:cNvGrpSpPr/>
          <p:nvPr/>
        </p:nvGrpSpPr>
        <p:grpSpPr>
          <a:xfrm>
            <a:off x="22111" y="8276343"/>
            <a:ext cx="18265889" cy="2010657"/>
            <a:chOff x="0" y="-38100"/>
            <a:chExt cx="4810769" cy="529556"/>
          </a:xfrm>
        </p:grpSpPr>
        <p:sp>
          <p:nvSpPr>
            <p:cNvPr id="480" name="Google Shape;480;p32"/>
            <p:cNvSpPr/>
            <p:nvPr/>
          </p:nvSpPr>
          <p:spPr>
            <a:xfrm>
              <a:off x="0" y="0"/>
              <a:ext cx="4810769" cy="491456"/>
            </a:xfrm>
            <a:custGeom>
              <a:avLst/>
              <a:gdLst/>
              <a:ahLst/>
              <a:cxnLst/>
              <a:rect l="l" t="t" r="r" b="b"/>
              <a:pathLst>
                <a:path w="4810769" h="491456" extrusionOk="0">
                  <a:moveTo>
                    <a:pt x="0" y="0"/>
                  </a:moveTo>
                  <a:lnTo>
                    <a:pt x="4810769" y="0"/>
                  </a:lnTo>
                  <a:lnTo>
                    <a:pt x="4810769" y="491456"/>
                  </a:lnTo>
                  <a:lnTo>
                    <a:pt x="0" y="491456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32"/>
            <p:cNvSpPr txBox="1"/>
            <p:nvPr/>
          </p:nvSpPr>
          <p:spPr>
            <a:xfrm>
              <a:off x="0" y="-38100"/>
              <a:ext cx="4810769" cy="529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2" name="Google Shape;482;p32"/>
          <p:cNvGrpSpPr/>
          <p:nvPr/>
        </p:nvGrpSpPr>
        <p:grpSpPr>
          <a:xfrm>
            <a:off x="0" y="9304549"/>
            <a:ext cx="18288000" cy="1123377"/>
            <a:chOff x="0" y="-38100"/>
            <a:chExt cx="4816593" cy="295869"/>
          </a:xfrm>
        </p:grpSpPr>
        <p:sp>
          <p:nvSpPr>
            <p:cNvPr id="483" name="Google Shape;483;p32"/>
            <p:cNvSpPr/>
            <p:nvPr/>
          </p:nvSpPr>
          <p:spPr>
            <a:xfrm>
              <a:off x="0" y="0"/>
              <a:ext cx="4816592" cy="257769"/>
            </a:xfrm>
            <a:custGeom>
              <a:avLst/>
              <a:gdLst/>
              <a:ahLst/>
              <a:cxnLst/>
              <a:rect l="l" t="t" r="r" b="b"/>
              <a:pathLst>
                <a:path w="4816592" h="25776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32"/>
            <p:cNvSpPr txBox="1"/>
            <p:nvPr/>
          </p:nvSpPr>
          <p:spPr>
            <a:xfrm>
              <a:off x="0" y="-38100"/>
              <a:ext cx="4816593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5" name="Google Shape;485;p32"/>
          <p:cNvSpPr txBox="1"/>
          <p:nvPr/>
        </p:nvSpPr>
        <p:spPr>
          <a:xfrm>
            <a:off x="559701" y="782638"/>
            <a:ext cx="8584299" cy="707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</a:t>
            </a:r>
            <a:endParaRPr dirty="0"/>
          </a:p>
        </p:txBody>
      </p:sp>
      <p:sp>
        <p:nvSpPr>
          <p:cNvPr id="486" name="Google Shape;486;p32"/>
          <p:cNvSpPr txBox="1"/>
          <p:nvPr/>
        </p:nvSpPr>
        <p:spPr>
          <a:xfrm>
            <a:off x="559701" y="1914203"/>
            <a:ext cx="16699599" cy="9507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2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Scenari</a:t>
            </a:r>
            <a:r>
              <a:rPr lang="sl-SI" sz="3152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r>
              <a:rPr lang="en-US" sz="3152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Kmetija</a:t>
            </a:r>
            <a:r>
              <a:rPr lang="en-US" sz="315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5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regiji</a:t>
            </a:r>
            <a:r>
              <a:rPr lang="en-US" sz="315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je </a:t>
            </a:r>
            <a:r>
              <a:rPr lang="en-US" sz="315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izpostavljena</a:t>
            </a:r>
            <a:r>
              <a:rPr lang="en-US" sz="315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suši</a:t>
            </a:r>
            <a:r>
              <a:rPr lang="en-US" sz="315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je </a:t>
            </a:r>
            <a:r>
              <a:rPr lang="en-US" sz="315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uvedla</a:t>
            </a:r>
            <a:r>
              <a:rPr lang="en-US" sz="315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naslednje</a:t>
            </a:r>
            <a:r>
              <a:rPr lang="en-US" sz="315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315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80559" marR="0" lvl="1" indent="-340278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2"/>
              <a:buFont typeface="Arial"/>
              <a:buChar char="•"/>
            </a:pP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Kapljično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50 %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ohranitvi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pridelka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80559" marR="0" lvl="1" indent="-340278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2"/>
              <a:buFont typeface="Arial"/>
              <a:buChar char="•"/>
            </a:pP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deževnice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Shranjeno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30 %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letnih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padavin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sušnih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obdobjih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80559" marR="0" lvl="1" indent="-340278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2"/>
              <a:buFont typeface="Arial"/>
              <a:buChar char="•"/>
            </a:pP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odpadne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Prečiščena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siva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ponovno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uporabi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</a:t>
            </a:r>
            <a:endParaRPr dirty="0"/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5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2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Rezultat</a:t>
            </a:r>
            <a:r>
              <a:rPr lang="en-US" sz="3152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80559" marR="0" lvl="1" indent="-340278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2"/>
              <a:buFont typeface="Arial"/>
              <a:buChar char="•"/>
            </a:pP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učinkovitost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zmanjšani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operativni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stroški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boljša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varnost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oskrbe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obdobjih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52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pomanjkanja</a:t>
            </a:r>
            <a:r>
              <a:rPr lang="en-US" sz="3152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5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5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5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5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5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33"/>
          <p:cNvGrpSpPr/>
          <p:nvPr/>
        </p:nvGrpSpPr>
        <p:grpSpPr>
          <a:xfrm>
            <a:off x="0" y="8749809"/>
            <a:ext cx="18288000" cy="1537191"/>
            <a:chOff x="0" y="-38100"/>
            <a:chExt cx="4816593" cy="404857"/>
          </a:xfrm>
        </p:grpSpPr>
        <p:sp>
          <p:nvSpPr>
            <p:cNvPr id="492" name="Google Shape;492;p33"/>
            <p:cNvSpPr/>
            <p:nvPr/>
          </p:nvSpPr>
          <p:spPr>
            <a:xfrm>
              <a:off x="0" y="0"/>
              <a:ext cx="4816592" cy="366757"/>
            </a:xfrm>
            <a:custGeom>
              <a:avLst/>
              <a:gdLst/>
              <a:ahLst/>
              <a:cxnLst/>
              <a:rect l="l" t="t" r="r" b="b"/>
              <a:pathLst>
                <a:path w="4816592" h="36675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6757"/>
                  </a:lnTo>
                  <a:lnTo>
                    <a:pt x="0" y="36675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33"/>
            <p:cNvSpPr txBox="1"/>
            <p:nvPr/>
          </p:nvSpPr>
          <p:spPr>
            <a:xfrm>
              <a:off x="0" y="-38100"/>
              <a:ext cx="4816593" cy="404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4" name="Google Shape;494;p33"/>
          <p:cNvSpPr txBox="1"/>
          <p:nvPr/>
        </p:nvSpPr>
        <p:spPr>
          <a:xfrm>
            <a:off x="899671" y="554037"/>
            <a:ext cx="15496174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izobraževalce</a:t>
            </a:r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PIU </a:t>
            </a: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področju</a:t>
            </a:r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endParaRPr sz="4000" dirty="0"/>
          </a:p>
        </p:txBody>
      </p:sp>
      <p:grpSp>
        <p:nvGrpSpPr>
          <p:cNvPr id="495" name="Google Shape;495;p33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496" name="Google Shape;496;p33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33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8" name="Google Shape;498;p33"/>
          <p:cNvSpPr txBox="1"/>
          <p:nvPr/>
        </p:nvSpPr>
        <p:spPr>
          <a:xfrm>
            <a:off x="899671" y="2011633"/>
            <a:ext cx="16359629" cy="9282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8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Razvoj</a:t>
            </a:r>
            <a:r>
              <a:rPr lang="en-US" sz="318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</a:t>
            </a:r>
            <a:r>
              <a:rPr lang="en-US" sz="318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8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</a:t>
            </a:r>
            <a:r>
              <a:rPr lang="en-US" sz="318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rabo</a:t>
            </a:r>
            <a:r>
              <a:rPr lang="en-US" sz="318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8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87221" marR="0" lvl="1" indent="-343611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83"/>
              <a:buFont typeface="Arial"/>
              <a:buChar char="•"/>
            </a:pP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Oblikovanje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optimizacijo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različnih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kmetijskih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industrijskih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procesih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87221" marR="0" lvl="1" indent="-343611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83"/>
              <a:buFont typeface="Arial"/>
              <a:buChar char="•"/>
            </a:pP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Usmerjanje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udeležencev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usposabljanja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učinkovitem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izvajanju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ukrepov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var</a:t>
            </a:r>
            <a:r>
              <a:rPr lang="sl-SI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čevanje</a:t>
            </a:r>
            <a:r>
              <a:rPr lang="sl-SI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vodo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8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8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Usposabljanje</a:t>
            </a:r>
            <a:r>
              <a:rPr lang="en-US" sz="318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18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recikliranju</a:t>
            </a:r>
            <a:r>
              <a:rPr lang="en-US" sz="318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8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ponovni</a:t>
            </a:r>
            <a:r>
              <a:rPr lang="en-US" sz="318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uporabi</a:t>
            </a:r>
            <a:r>
              <a:rPr lang="en-US" sz="318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8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87221" marR="0" lvl="1" indent="-343611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83"/>
              <a:buFont typeface="Arial"/>
              <a:buChar char="•"/>
            </a:pP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Izobraževanje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drugih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obdelavi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ponovni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uporabi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odpadne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industriji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87221" marR="0" lvl="1" indent="-343611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83"/>
              <a:buFont typeface="Arial"/>
              <a:buChar char="•"/>
            </a:pP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Izvedba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praktičnih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delavnic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sistemih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čiščenje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odpadne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8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deževnice</a:t>
            </a:r>
            <a:r>
              <a:rPr lang="en-US" sz="318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2679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8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679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8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59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8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34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504" name="Google Shape;504;p34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34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6" name="Google Shape;506;p34"/>
          <p:cNvGrpSpPr/>
          <p:nvPr/>
        </p:nvGrpSpPr>
        <p:grpSpPr>
          <a:xfrm>
            <a:off x="537505" y="339579"/>
            <a:ext cx="8849594" cy="1787042"/>
            <a:chOff x="0" y="-38100"/>
            <a:chExt cx="2201205" cy="444500"/>
          </a:xfrm>
        </p:grpSpPr>
        <p:sp>
          <p:nvSpPr>
            <p:cNvPr id="507" name="Google Shape;507;p34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34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9" name="Google Shape;509;p34"/>
          <p:cNvSpPr txBox="1"/>
          <p:nvPr/>
        </p:nvSpPr>
        <p:spPr>
          <a:xfrm>
            <a:off x="785607" y="794150"/>
            <a:ext cx="7472568" cy="144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508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Sposobnosti za spremljanje in analizo</a:t>
            </a:r>
            <a:endParaRPr dirty="0"/>
          </a:p>
        </p:txBody>
      </p:sp>
      <p:sp>
        <p:nvSpPr>
          <p:cNvPr id="510" name="Google Shape;510;p34"/>
          <p:cNvSpPr txBox="1"/>
          <p:nvPr/>
        </p:nvSpPr>
        <p:spPr>
          <a:xfrm>
            <a:off x="537505" y="2773444"/>
            <a:ext cx="16473693" cy="7960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135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Strokovno znanje na področju upravljanja z vodnimi viri</a:t>
            </a:r>
            <a:r>
              <a:rPr lang="en-US" sz="3135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76868" marR="0" lvl="1" indent="-338434" algn="l" rtl="0">
              <a:lnSpc>
                <a:spcPct val="14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5"/>
              <a:buFont typeface="Arial"/>
              <a:buChar char="•"/>
            </a:pPr>
            <a:r>
              <a:rPr lang="pt-BR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Metode poučevanja za analizo porabe vode in upravljanje odvodnih sistemov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76868" marR="0" lvl="1" indent="-338434" algn="l" rtl="0">
              <a:lnSpc>
                <a:spcPct val="14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5"/>
              <a:buFont typeface="Arial"/>
              <a:buChar char="•"/>
            </a:pP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Pomagati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udeležencem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usposabljanja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prepoznavanju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možnosti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varčevanje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izboljšanju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razpor</a:t>
            </a:r>
            <a:r>
              <a:rPr lang="sl-SI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ejanja</a:t>
            </a:r>
            <a:r>
              <a:rPr lang="sl-SI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virov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998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35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99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35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Odločanje</a:t>
            </a:r>
            <a:r>
              <a:rPr lang="en-US" sz="3135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135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podlagi</a:t>
            </a:r>
            <a:r>
              <a:rPr lang="en-US" sz="3135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podatkov</a:t>
            </a:r>
            <a:r>
              <a:rPr lang="en-US" sz="3135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76868" marR="0" lvl="1" indent="-338434" algn="l" rtl="0">
              <a:lnSpc>
                <a:spcPct val="14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5"/>
              <a:buFont typeface="Arial"/>
              <a:buChar char="•"/>
            </a:pP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digitalnih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orodij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podatkovni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modeli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simulacije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za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napovedovanje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povpraševanja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76868" marR="0" lvl="1" indent="-338434" algn="l" rtl="0">
              <a:lnSpc>
                <a:spcPct val="14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5"/>
              <a:buFont typeface="Arial"/>
              <a:buChar char="•"/>
            </a:pP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Usposabljanje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udeležencev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uporabo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tehnologije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upravljanju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vodnimi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35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viri</a:t>
            </a:r>
            <a:r>
              <a:rPr lang="en-US" sz="313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998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35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oogle Shape;515;p35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516" name="Google Shape;516;p35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 extrusionOk="0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35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8" name="Google Shape;518;p35"/>
          <p:cNvSpPr/>
          <p:nvPr/>
        </p:nvSpPr>
        <p:spPr>
          <a:xfrm>
            <a:off x="-503349" y="2960664"/>
            <a:ext cx="7513938" cy="7090396"/>
          </a:xfrm>
          <a:custGeom>
            <a:avLst/>
            <a:gdLst/>
            <a:ahLst/>
            <a:cxnLst/>
            <a:rect l="l" t="t" r="r" b="b"/>
            <a:pathLst>
              <a:path w="1164106" h="1098488" extrusionOk="0">
                <a:moveTo>
                  <a:pt x="582053" y="0"/>
                </a:moveTo>
                <a:cubicBezTo>
                  <a:pt x="260594" y="0"/>
                  <a:pt x="0" y="245905"/>
                  <a:pt x="0" y="549244"/>
                </a:cubicBezTo>
                <a:cubicBezTo>
                  <a:pt x="0" y="852583"/>
                  <a:pt x="260594" y="1098488"/>
                  <a:pt x="582053" y="1098488"/>
                </a:cubicBezTo>
                <a:cubicBezTo>
                  <a:pt x="903512" y="1098488"/>
                  <a:pt x="1164106" y="852583"/>
                  <a:pt x="1164106" y="549244"/>
                </a:cubicBezTo>
                <a:cubicBezTo>
                  <a:pt x="1164106" y="245905"/>
                  <a:pt x="903512" y="0"/>
                  <a:pt x="582053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0813" r="-2081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9" name="Google Shape;519;p35"/>
          <p:cNvGrpSpPr/>
          <p:nvPr/>
        </p:nvGrpSpPr>
        <p:grpSpPr>
          <a:xfrm>
            <a:off x="-533634" y="-144661"/>
            <a:ext cx="18821634" cy="2092701"/>
            <a:chOff x="0" y="-38100"/>
            <a:chExt cx="4957138" cy="551164"/>
          </a:xfrm>
        </p:grpSpPr>
        <p:sp>
          <p:nvSpPr>
            <p:cNvPr id="520" name="Google Shape;520;p35"/>
            <p:cNvSpPr/>
            <p:nvPr/>
          </p:nvSpPr>
          <p:spPr>
            <a:xfrm>
              <a:off x="0" y="0"/>
              <a:ext cx="4957138" cy="513064"/>
            </a:xfrm>
            <a:custGeom>
              <a:avLst/>
              <a:gdLst/>
              <a:ahLst/>
              <a:cxnLst/>
              <a:rect l="l" t="t" r="r" b="b"/>
              <a:pathLst>
                <a:path w="4957138" h="513064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13064"/>
                  </a:lnTo>
                  <a:lnTo>
                    <a:pt x="0" y="513064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35"/>
            <p:cNvSpPr txBox="1"/>
            <p:nvPr/>
          </p:nvSpPr>
          <p:spPr>
            <a:xfrm>
              <a:off x="0" y="-38100"/>
              <a:ext cx="4957138" cy="551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2" name="Google Shape;522;p35"/>
          <p:cNvSpPr txBox="1"/>
          <p:nvPr/>
        </p:nvSpPr>
        <p:spPr>
          <a:xfrm>
            <a:off x="367194" y="718754"/>
            <a:ext cx="12082262" cy="74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24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Izobraževanje</a:t>
            </a:r>
            <a:r>
              <a:rPr lang="it-IT" sz="524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it-IT" sz="524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politiki</a:t>
            </a:r>
            <a:r>
              <a:rPr lang="it-IT" sz="524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it-IT" sz="524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trajnosti</a:t>
            </a:r>
            <a:endParaRPr dirty="0"/>
          </a:p>
        </p:txBody>
      </p:sp>
      <p:sp>
        <p:nvSpPr>
          <p:cNvPr id="523" name="Google Shape;523;p35"/>
          <p:cNvSpPr txBox="1"/>
          <p:nvPr/>
        </p:nvSpPr>
        <p:spPr>
          <a:xfrm>
            <a:off x="7989756" y="2199475"/>
            <a:ext cx="9754589" cy="1112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1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Razumevanje</a:t>
            </a:r>
            <a:r>
              <a:rPr lang="en-US" sz="3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okoljskih</a:t>
            </a:r>
            <a:r>
              <a:rPr lang="en-US" sz="3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</a:t>
            </a:r>
            <a:r>
              <a:rPr lang="en-US" sz="3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650632" marR="0" lvl="1" indent="-325316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13"/>
              <a:buFont typeface="Arial"/>
              <a:buChar char="•"/>
            </a:pP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poučevanja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najboljše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trajnostno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50632" marR="0" lvl="1" indent="-325316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13"/>
              <a:buFont typeface="Arial"/>
              <a:buChar char="•"/>
            </a:pP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udeležencev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svoje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uskladijo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regulativnimi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okoljskimi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standardi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1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Spodbujanje</a:t>
            </a:r>
            <a:r>
              <a:rPr lang="en-US" sz="3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trajnostnih</a:t>
            </a:r>
            <a:r>
              <a:rPr lang="en-US" sz="3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r>
              <a:rPr lang="en-US" sz="301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50632" marR="0" lvl="1" indent="-325316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13"/>
              <a:buFont typeface="Arial"/>
              <a:buChar char="•"/>
            </a:pP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Spodbujanje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kapljično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deževnice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minimalno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izgubljanje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50632" marR="0" lvl="1" indent="-325316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13"/>
              <a:buFont typeface="Arial"/>
              <a:buChar char="•"/>
            </a:pP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Spodbujanje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zavezanosti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trajnostni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rabi </a:t>
            </a:r>
            <a:r>
              <a:rPr lang="en-US" sz="301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sl-SI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dijaki</a:t>
            </a:r>
            <a:r>
              <a:rPr lang="en-US" sz="301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50632" marR="0" lvl="1" indent="-13399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13"/>
              <a:buFont typeface="Arial"/>
              <a:buNone/>
            </a:pPr>
            <a:endParaRPr sz="301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8" name="Google Shape;528;p36"/>
          <p:cNvGrpSpPr/>
          <p:nvPr/>
        </p:nvGrpSpPr>
        <p:grpSpPr>
          <a:xfrm>
            <a:off x="0" y="8040607"/>
            <a:ext cx="18288000" cy="2246393"/>
            <a:chOff x="0" y="-38100"/>
            <a:chExt cx="4816593" cy="591642"/>
          </a:xfrm>
        </p:grpSpPr>
        <p:sp>
          <p:nvSpPr>
            <p:cNvPr id="529" name="Google Shape;529;p36"/>
            <p:cNvSpPr/>
            <p:nvPr/>
          </p:nvSpPr>
          <p:spPr>
            <a:xfrm>
              <a:off x="0" y="0"/>
              <a:ext cx="4816592" cy="553542"/>
            </a:xfrm>
            <a:custGeom>
              <a:avLst/>
              <a:gdLst/>
              <a:ahLst/>
              <a:cxnLst/>
              <a:rect l="l" t="t" r="r" b="b"/>
              <a:pathLst>
                <a:path w="4816592" h="55354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53542"/>
                  </a:lnTo>
                  <a:lnTo>
                    <a:pt x="0" y="553542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36"/>
            <p:cNvSpPr txBox="1"/>
            <p:nvPr/>
          </p:nvSpPr>
          <p:spPr>
            <a:xfrm>
              <a:off x="0" y="-38100"/>
              <a:ext cx="4816593" cy="591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31" name="Google Shape;531;p36"/>
          <p:cNvCxnSpPr/>
          <p:nvPr/>
        </p:nvCxnSpPr>
        <p:spPr>
          <a:xfrm rot="10800000" flipH="1">
            <a:off x="1028775" y="1489618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2" name="Google Shape;532;p36"/>
          <p:cNvSpPr txBox="1"/>
          <p:nvPr/>
        </p:nvSpPr>
        <p:spPr>
          <a:xfrm>
            <a:off x="1028700" y="544513"/>
            <a:ext cx="1370470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1 - </a:t>
            </a:r>
            <a:r>
              <a:rPr lang="en-US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praksi</a:t>
            </a:r>
            <a:endParaRPr dirty="0"/>
          </a:p>
        </p:txBody>
      </p:sp>
      <p:sp>
        <p:nvSpPr>
          <p:cNvPr id="533" name="Google Shape;533;p36"/>
          <p:cNvSpPr txBox="1"/>
          <p:nvPr/>
        </p:nvSpPr>
        <p:spPr>
          <a:xfrm>
            <a:off x="1028700" y="1902911"/>
            <a:ext cx="16230600" cy="777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 v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regiji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je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izpostavljena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suši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spopada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pomanjkanjem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Lokalne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kmetije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močno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odvisne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namakanja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vendar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viri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zaradi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neučinkovitih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hitro</a:t>
            </a:r>
            <a:r>
              <a:rPr lang="en-US" sz="306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izčrpavajo</a:t>
            </a:r>
            <a:r>
              <a:rPr lang="en-US" sz="3063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6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06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Naloga</a:t>
            </a:r>
            <a:r>
              <a:rPr lang="en-US" sz="306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61486" marR="0" lvl="1" indent="-330743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3"/>
              <a:buFont typeface="Arial"/>
              <a:buChar char="•"/>
            </a:pP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Opišite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vsaj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dve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tehniki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tej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skupnosti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pomagata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reševanju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problema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pomanjkanja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6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1486" marR="0" lvl="1" indent="-330743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3"/>
              <a:buFont typeface="Arial"/>
              <a:buChar char="•"/>
            </a:pP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Pojasnite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bi se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izvajale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kakšen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bi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bil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njihov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potencialni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ohranjanje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6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06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6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37"/>
          <p:cNvGrpSpPr/>
          <p:nvPr/>
        </p:nvGrpSpPr>
        <p:grpSpPr>
          <a:xfrm>
            <a:off x="0" y="8040607"/>
            <a:ext cx="18288000" cy="2246393"/>
            <a:chOff x="0" y="-38100"/>
            <a:chExt cx="4816593" cy="591642"/>
          </a:xfrm>
        </p:grpSpPr>
        <p:sp>
          <p:nvSpPr>
            <p:cNvPr id="539" name="Google Shape;539;p37"/>
            <p:cNvSpPr/>
            <p:nvPr/>
          </p:nvSpPr>
          <p:spPr>
            <a:xfrm>
              <a:off x="0" y="0"/>
              <a:ext cx="4816592" cy="553542"/>
            </a:xfrm>
            <a:custGeom>
              <a:avLst/>
              <a:gdLst/>
              <a:ahLst/>
              <a:cxnLst/>
              <a:rect l="l" t="t" r="r" b="b"/>
              <a:pathLst>
                <a:path w="4816592" h="55354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53542"/>
                  </a:lnTo>
                  <a:lnTo>
                    <a:pt x="0" y="553542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37"/>
            <p:cNvSpPr txBox="1"/>
            <p:nvPr/>
          </p:nvSpPr>
          <p:spPr>
            <a:xfrm>
              <a:off x="0" y="-38100"/>
              <a:ext cx="4816593" cy="591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1" name="Google Shape;541;p37"/>
          <p:cNvSpPr txBox="1"/>
          <p:nvPr/>
        </p:nvSpPr>
        <p:spPr>
          <a:xfrm>
            <a:off x="1028700" y="544513"/>
            <a:ext cx="1370470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1 - </a:t>
            </a:r>
            <a:r>
              <a:rPr lang="sl-SI" sz="5000" b="1" dirty="0"/>
              <a:t>Odgovor</a:t>
            </a:r>
            <a:endParaRPr dirty="0"/>
          </a:p>
        </p:txBody>
      </p:sp>
      <p:sp>
        <p:nvSpPr>
          <p:cNvPr id="542" name="Google Shape;542;p37"/>
          <p:cNvSpPr txBox="1"/>
          <p:nvPr/>
        </p:nvSpPr>
        <p:spPr>
          <a:xfrm>
            <a:off x="1028700" y="1651408"/>
            <a:ext cx="15793716" cy="7980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143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Repitev</a:t>
            </a:r>
            <a:r>
              <a:rPr lang="en-US" sz="314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314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Kapljični</a:t>
            </a:r>
            <a:r>
              <a:rPr lang="en-US" sz="314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namakalni</a:t>
            </a:r>
            <a:r>
              <a:rPr lang="en-US" sz="314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</a:t>
            </a:r>
            <a:endParaRPr dirty="0"/>
          </a:p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43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Izvajanje</a:t>
            </a:r>
            <a:r>
              <a:rPr lang="en-US" sz="3143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78783" marR="0" lvl="1" indent="-339391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3"/>
              <a:buFont typeface="Arial"/>
              <a:buChar char="•"/>
            </a:pP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Namestite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mrežo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majhnih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cevi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razpršilnikov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dovajajo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neposredno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koreninske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cone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rastlin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deluje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natančno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saj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nadzor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pretoka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uporablja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časovnike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senzorje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4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43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</a:t>
            </a:r>
            <a:r>
              <a:rPr lang="en-US" sz="3143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78783" marR="0" lvl="1" indent="-339391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3"/>
              <a:buFont typeface="Arial"/>
              <a:buChar char="•"/>
            </a:pP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Kapljično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izgubo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zaradi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izhlapevanja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odtekanja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kar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pripelje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70 %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prihranka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tudi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pridelek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saj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enakomerno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43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vlaženje</a:t>
            </a:r>
            <a:r>
              <a:rPr lang="en-US" sz="3143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43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7" name="Google Shape;547;p38"/>
          <p:cNvCxnSpPr/>
          <p:nvPr/>
        </p:nvCxnSpPr>
        <p:spPr>
          <a:xfrm>
            <a:off x="1804134" y="1799365"/>
            <a:ext cx="9462979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8" name="Google Shape;548;p38"/>
          <p:cNvSpPr/>
          <p:nvPr/>
        </p:nvSpPr>
        <p:spPr>
          <a:xfrm>
            <a:off x="0" y="4666193"/>
            <a:ext cx="6168547" cy="5620807"/>
          </a:xfrm>
          <a:custGeom>
            <a:avLst/>
            <a:gdLst/>
            <a:ahLst/>
            <a:cxnLst/>
            <a:rect l="l" t="t" r="r" b="b"/>
            <a:pathLst>
              <a:path w="1217036" h="1108968" extrusionOk="0">
                <a:moveTo>
                  <a:pt x="608518" y="0"/>
                </a:moveTo>
                <a:cubicBezTo>
                  <a:pt x="272443" y="0"/>
                  <a:pt x="0" y="248251"/>
                  <a:pt x="0" y="554484"/>
                </a:cubicBezTo>
                <a:cubicBezTo>
                  <a:pt x="0" y="860717"/>
                  <a:pt x="272443" y="1108968"/>
                  <a:pt x="608518" y="1108968"/>
                </a:cubicBezTo>
                <a:cubicBezTo>
                  <a:pt x="944593" y="1108968"/>
                  <a:pt x="1217036" y="860717"/>
                  <a:pt x="1217036" y="554484"/>
                </a:cubicBezTo>
                <a:cubicBezTo>
                  <a:pt x="1217036" y="248251"/>
                  <a:pt x="944593" y="0"/>
                  <a:pt x="608518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9292" r="-1929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9" name="Google Shape;549;p38"/>
          <p:cNvGrpSpPr/>
          <p:nvPr/>
        </p:nvGrpSpPr>
        <p:grpSpPr>
          <a:xfrm>
            <a:off x="1708746" y="1940577"/>
            <a:ext cx="15188689" cy="6728957"/>
            <a:chOff x="0" y="-38100"/>
            <a:chExt cx="4000313" cy="1772235"/>
          </a:xfrm>
        </p:grpSpPr>
        <p:sp>
          <p:nvSpPr>
            <p:cNvPr id="550" name="Google Shape;550;p38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 extrusionOk="0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38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2" name="Google Shape;552;p38"/>
          <p:cNvSpPr txBox="1"/>
          <p:nvPr/>
        </p:nvSpPr>
        <p:spPr>
          <a:xfrm>
            <a:off x="1028700" y="942975"/>
            <a:ext cx="10058871" cy="99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2 - </a:t>
            </a:r>
            <a:r>
              <a:rPr lang="en-US" sz="4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Vaja</a:t>
            </a: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načrtovanja</a:t>
            </a:r>
            <a:endParaRPr dirty="0"/>
          </a:p>
        </p:txBody>
      </p:sp>
      <p:sp>
        <p:nvSpPr>
          <p:cNvPr id="553" name="Google Shape;553;p38"/>
          <p:cNvSpPr txBox="1"/>
          <p:nvPr/>
        </p:nvSpPr>
        <p:spPr>
          <a:xfrm>
            <a:off x="2411267" y="2730401"/>
            <a:ext cx="13783647" cy="620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Naloga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Pripravite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osnovni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majhno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kmetijsko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se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zagotovi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učinkovita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raba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9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Vaš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mora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obravnavati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90476" marR="0" lvl="1" indent="-345238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8"/>
              <a:buFont typeface="Arial"/>
              <a:buChar char="•"/>
            </a:pPr>
            <a:r>
              <a:rPr lang="pl-PL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 za zmanjšanje izgube vode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90476" marR="0" lvl="1" indent="-345238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8"/>
              <a:buFont typeface="Arial"/>
              <a:buChar char="•"/>
            </a:pP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optimizacijo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90476" marR="0" lvl="1" indent="-345238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8"/>
              <a:buFont typeface="Arial"/>
              <a:buChar char="•"/>
            </a:pP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Ukrepi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vključevanje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skupnosti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ravnanja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1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31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9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8" name="Google Shape;558;p39"/>
          <p:cNvGrpSpPr/>
          <p:nvPr/>
        </p:nvGrpSpPr>
        <p:grpSpPr>
          <a:xfrm>
            <a:off x="1028700" y="2227673"/>
            <a:ext cx="15868734" cy="7030627"/>
            <a:chOff x="0" y="-38100"/>
            <a:chExt cx="4179420" cy="1851688"/>
          </a:xfrm>
        </p:grpSpPr>
        <p:sp>
          <p:nvSpPr>
            <p:cNvPr id="559" name="Google Shape;559;p39"/>
            <p:cNvSpPr/>
            <p:nvPr/>
          </p:nvSpPr>
          <p:spPr>
            <a:xfrm>
              <a:off x="0" y="0"/>
              <a:ext cx="4179420" cy="1813588"/>
            </a:xfrm>
            <a:custGeom>
              <a:avLst/>
              <a:gdLst/>
              <a:ahLst/>
              <a:cxnLst/>
              <a:rect l="l" t="t" r="r" b="b"/>
              <a:pathLst>
                <a:path w="4179420" h="1813588" extrusionOk="0">
                  <a:moveTo>
                    <a:pt x="0" y="0"/>
                  </a:moveTo>
                  <a:lnTo>
                    <a:pt x="4179420" y="0"/>
                  </a:lnTo>
                  <a:lnTo>
                    <a:pt x="4179420" y="1813588"/>
                  </a:lnTo>
                  <a:lnTo>
                    <a:pt x="0" y="1813588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39"/>
            <p:cNvSpPr txBox="1"/>
            <p:nvPr/>
          </p:nvSpPr>
          <p:spPr>
            <a:xfrm>
              <a:off x="0" y="-38100"/>
              <a:ext cx="4179420" cy="18516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1" name="Google Shape;561;p39"/>
          <p:cNvSpPr txBox="1"/>
          <p:nvPr/>
        </p:nvSpPr>
        <p:spPr>
          <a:xfrm>
            <a:off x="-1416262" y="942975"/>
            <a:ext cx="10058871" cy="99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4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2 - </a:t>
            </a:r>
            <a:r>
              <a:rPr lang="sl-SI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Navodila</a:t>
            </a:r>
            <a:endParaRPr dirty="0"/>
          </a:p>
        </p:txBody>
      </p:sp>
      <p:sp>
        <p:nvSpPr>
          <p:cNvPr id="562" name="Google Shape;562;p39"/>
          <p:cNvSpPr txBox="1"/>
          <p:nvPr/>
        </p:nvSpPr>
        <p:spPr>
          <a:xfrm>
            <a:off x="700088" y="1934016"/>
            <a:ext cx="16730661" cy="8122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Ocenite</a:t>
            </a:r>
            <a:r>
              <a:rPr lang="en-US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trenutno</a:t>
            </a:r>
            <a:r>
              <a:rPr lang="en-US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porabo</a:t>
            </a:r>
            <a:r>
              <a:rPr lang="en-US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26111" marR="0" lvl="1" indent="-3130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Opredelite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ključna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področja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živinoreja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gospodinjska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raba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dirty="0"/>
          </a:p>
          <a:p>
            <a:pPr marL="626111" marR="0" lvl="1" indent="-3130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it-IT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Merite </a:t>
            </a:r>
            <a:r>
              <a:rPr lang="it-IT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porabo</a:t>
            </a:r>
            <a:r>
              <a:rPr lang="it-IT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it-IT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it-IT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ugotovite</a:t>
            </a:r>
            <a:r>
              <a:rPr lang="it-IT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neučinkovitosti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Izvajanje</a:t>
            </a:r>
            <a:r>
              <a:rPr lang="en-US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26111" marR="0" lvl="1" indent="-3130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ohranjanja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kapljično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mulčenje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deževnice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26111" marR="0" lvl="1" indent="-3130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Obdelava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ponovna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sive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nepitne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namene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Vključevanje</a:t>
            </a:r>
            <a:r>
              <a:rPr lang="en-US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skupnosti</a:t>
            </a:r>
            <a:r>
              <a:rPr lang="en-US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26111" marR="0" lvl="1" indent="-3130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Izobraževanje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kmetov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prebivalcev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metodah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varčevanja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26111" marR="0" lvl="1" indent="-3130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Organizirajte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delavnice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izmenjate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zgodbe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uspehu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spodbudite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sprejemanje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Spremljanje</a:t>
            </a:r>
            <a:r>
              <a:rPr lang="en-US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ocenjevanje</a:t>
            </a:r>
            <a:r>
              <a:rPr lang="en-US" sz="2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626111" marR="0" lvl="1" indent="-3130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Redno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spremljajte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porabo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26111" marR="0" lvl="1" indent="-3130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Char char="•"/>
            </a:pP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Uporabite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podatkovne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prepoznavanje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izboljšav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potencialnih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težav</a:t>
            </a:r>
            <a:r>
              <a:rPr lang="en-US" sz="2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Google Shape;567;p40"/>
          <p:cNvGrpSpPr/>
          <p:nvPr/>
        </p:nvGrpSpPr>
        <p:grpSpPr>
          <a:xfrm>
            <a:off x="0" y="8954094"/>
            <a:ext cx="18288000" cy="1332906"/>
            <a:chOff x="0" y="-38100"/>
            <a:chExt cx="4816593" cy="351053"/>
          </a:xfrm>
        </p:grpSpPr>
        <p:sp>
          <p:nvSpPr>
            <p:cNvPr id="568" name="Google Shape;568;p40"/>
            <p:cNvSpPr/>
            <p:nvPr/>
          </p:nvSpPr>
          <p:spPr>
            <a:xfrm>
              <a:off x="0" y="0"/>
              <a:ext cx="4816592" cy="312953"/>
            </a:xfrm>
            <a:custGeom>
              <a:avLst/>
              <a:gdLst/>
              <a:ahLst/>
              <a:cxnLst/>
              <a:rect l="l" t="t" r="r" b="b"/>
              <a:pathLst>
                <a:path w="4816592" h="31295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12953"/>
                  </a:lnTo>
                  <a:lnTo>
                    <a:pt x="0" y="31295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40"/>
            <p:cNvSpPr txBox="1"/>
            <p:nvPr/>
          </p:nvSpPr>
          <p:spPr>
            <a:xfrm>
              <a:off x="0" y="-38100"/>
              <a:ext cx="4816593" cy="3510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0" name="Google Shape;570;p40"/>
          <p:cNvSpPr txBox="1"/>
          <p:nvPr/>
        </p:nvSpPr>
        <p:spPr>
          <a:xfrm>
            <a:off x="702277" y="165100"/>
            <a:ext cx="1370470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lang="en-US" dirty="0"/>
          </a:p>
        </p:txBody>
      </p:sp>
      <p:sp>
        <p:nvSpPr>
          <p:cNvPr id="571" name="Google Shape;571;p40"/>
          <p:cNvSpPr txBox="1"/>
          <p:nvPr/>
        </p:nvSpPr>
        <p:spPr>
          <a:xfrm>
            <a:off x="702277" y="994343"/>
            <a:ext cx="17331589" cy="1117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847" b="1" dirty="0"/>
              <a:t>Vprašanje</a:t>
            </a:r>
            <a:r>
              <a:rPr lang="en-US" sz="2847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Kateri od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naslednjih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ciljev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ključni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cilj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vodami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A)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Povečano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izgubljanje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odpadne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C)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Odprava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D)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Izogibanje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sodelovanju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skupnostjo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847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Vprašanje</a:t>
            </a:r>
            <a:r>
              <a:rPr lang="en-US" sz="2847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Pravilno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847" dirty="0"/>
              <a:t>napačno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Digitalni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dvojniki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fizične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replike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sistemov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virov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847" b="1" dirty="0"/>
              <a:t>Vprašanje</a:t>
            </a:r>
            <a:r>
              <a:rPr lang="en-US" sz="2847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Katera od naslednjih ni tehnika upravljanja z vodo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A)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deževnice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Kapljično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namakanje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C)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Neupoštevanje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sezonskih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nihanj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povpraševanja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D)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odpadne</a:t>
            </a:r>
            <a:r>
              <a:rPr lang="en-US" sz="2847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47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dirty="0"/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47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47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47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6" name="Google Shape;576;p41"/>
          <p:cNvGrpSpPr/>
          <p:nvPr/>
        </p:nvGrpSpPr>
        <p:grpSpPr>
          <a:xfrm>
            <a:off x="0" y="8205337"/>
            <a:ext cx="18288000" cy="2081663"/>
            <a:chOff x="0" y="-38100"/>
            <a:chExt cx="4816593" cy="548257"/>
          </a:xfrm>
        </p:grpSpPr>
        <p:sp>
          <p:nvSpPr>
            <p:cNvPr id="577" name="Google Shape;577;p41"/>
            <p:cNvSpPr/>
            <p:nvPr/>
          </p:nvSpPr>
          <p:spPr>
            <a:xfrm>
              <a:off x="0" y="0"/>
              <a:ext cx="4816592" cy="510157"/>
            </a:xfrm>
            <a:custGeom>
              <a:avLst/>
              <a:gdLst/>
              <a:ahLst/>
              <a:cxnLst/>
              <a:rect l="l" t="t" r="r" b="b"/>
              <a:pathLst>
                <a:path w="4816592" h="51015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0157"/>
                  </a:lnTo>
                  <a:lnTo>
                    <a:pt x="0" y="510157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41"/>
            <p:cNvSpPr txBox="1"/>
            <p:nvPr/>
          </p:nvSpPr>
          <p:spPr>
            <a:xfrm>
              <a:off x="0" y="-38100"/>
              <a:ext cx="4816593" cy="5482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79" name="Google Shape;579;p41"/>
          <p:cNvCxnSpPr/>
          <p:nvPr/>
        </p:nvCxnSpPr>
        <p:spPr>
          <a:xfrm rot="10800000" flipH="1">
            <a:off x="1028775" y="1878451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0" name="Google Shape;580;p41"/>
          <p:cNvSpPr txBox="1"/>
          <p:nvPr/>
        </p:nvSpPr>
        <p:spPr>
          <a:xfrm>
            <a:off x="1028700" y="923925"/>
            <a:ext cx="1370470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r>
              <a:rPr lang="sl-SI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sl-SI" sz="5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Odgovori</a:t>
            </a:r>
            <a:endParaRPr dirty="0"/>
          </a:p>
        </p:txBody>
      </p:sp>
      <p:sp>
        <p:nvSpPr>
          <p:cNvPr id="581" name="Google Shape;581;p41"/>
          <p:cNvSpPr txBox="1"/>
          <p:nvPr/>
        </p:nvSpPr>
        <p:spPr>
          <a:xfrm>
            <a:off x="1028700" y="2751478"/>
            <a:ext cx="15555469" cy="4039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4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Vprašanje</a:t>
            </a:r>
            <a:r>
              <a:rPr lang="en-US" sz="34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3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odpadne</a:t>
            </a: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dirty="0"/>
          </a:p>
          <a:p>
            <a:pPr marL="0" marR="0" lvl="0" indent="0" algn="l" rtl="0">
              <a:lnSpc>
                <a:spcPct val="15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433" b="1" dirty="0"/>
              <a:t>Vprašanje</a:t>
            </a:r>
            <a:r>
              <a:rPr lang="en-US" sz="34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sl-SI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Napačno</a:t>
            </a:r>
            <a:r>
              <a:rPr lang="en-US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it-IT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Digitalni</a:t>
            </a:r>
            <a:r>
              <a:rPr lang="it-IT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dvojniki</a:t>
            </a:r>
            <a:r>
              <a:rPr lang="it-IT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it-IT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virtualne</a:t>
            </a:r>
            <a:r>
              <a:rPr lang="it-IT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ne </a:t>
            </a:r>
            <a:r>
              <a:rPr lang="it-IT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fizične</a:t>
            </a:r>
            <a:r>
              <a:rPr lang="it-IT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predstavitve</a:t>
            </a:r>
            <a:r>
              <a:rPr lang="it-IT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vodnih</a:t>
            </a:r>
            <a:r>
              <a:rPr lang="it-IT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34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sistemov</a:t>
            </a:r>
            <a:r>
              <a:rPr lang="en-US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433" b="1" dirty="0"/>
              <a:t>Vprašanje</a:t>
            </a:r>
            <a:r>
              <a:rPr lang="en-US" sz="34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</a:t>
            </a:r>
            <a:r>
              <a:rPr lang="en-US" sz="34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C) </a:t>
            </a:r>
            <a:r>
              <a:rPr lang="en-US" sz="3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Neupoštevanje</a:t>
            </a: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sezonskih</a:t>
            </a: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nihanj</a:t>
            </a: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povpraševanja</a:t>
            </a:r>
            <a:endParaRPr dirty="0"/>
          </a:p>
          <a:p>
            <a:pPr marL="0" marR="0" lvl="0" indent="0" algn="l" rtl="0">
              <a:lnSpc>
                <a:spcPct val="15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3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" name="Google Shape;586;p42"/>
          <p:cNvGrpSpPr/>
          <p:nvPr/>
        </p:nvGrpSpPr>
        <p:grpSpPr>
          <a:xfrm>
            <a:off x="0" y="8328960"/>
            <a:ext cx="18288000" cy="1958040"/>
            <a:chOff x="0" y="-38100"/>
            <a:chExt cx="4816593" cy="515698"/>
          </a:xfrm>
        </p:grpSpPr>
        <p:sp>
          <p:nvSpPr>
            <p:cNvPr id="587" name="Google Shape;587;p42"/>
            <p:cNvSpPr/>
            <p:nvPr/>
          </p:nvSpPr>
          <p:spPr>
            <a:xfrm>
              <a:off x="0" y="0"/>
              <a:ext cx="4816592" cy="477598"/>
            </a:xfrm>
            <a:custGeom>
              <a:avLst/>
              <a:gdLst/>
              <a:ahLst/>
              <a:cxnLst/>
              <a:rect l="l" t="t" r="r" b="b"/>
              <a:pathLst>
                <a:path w="4816592" h="4775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477598"/>
                  </a:lnTo>
                  <a:lnTo>
                    <a:pt x="0" y="4775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42"/>
            <p:cNvSpPr txBox="1"/>
            <p:nvPr/>
          </p:nvSpPr>
          <p:spPr>
            <a:xfrm>
              <a:off x="0" y="-38100"/>
              <a:ext cx="4816593" cy="515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9" name="Google Shape;589;p42"/>
          <p:cNvGrpSpPr/>
          <p:nvPr/>
        </p:nvGrpSpPr>
        <p:grpSpPr>
          <a:xfrm>
            <a:off x="-83200" y="8256074"/>
            <a:ext cx="18120505" cy="2806539"/>
            <a:chOff x="0" y="-38100"/>
            <a:chExt cx="4816593" cy="739166"/>
          </a:xfrm>
        </p:grpSpPr>
        <p:sp>
          <p:nvSpPr>
            <p:cNvPr id="590" name="Google Shape;590;p42"/>
            <p:cNvSpPr/>
            <p:nvPr/>
          </p:nvSpPr>
          <p:spPr>
            <a:xfrm>
              <a:off x="0" y="0"/>
              <a:ext cx="4816592" cy="701066"/>
            </a:xfrm>
            <a:custGeom>
              <a:avLst/>
              <a:gdLst/>
              <a:ahLst/>
              <a:cxnLst/>
              <a:rect l="l" t="t" r="r" b="b"/>
              <a:pathLst>
                <a:path w="4816592" h="7010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01066"/>
                  </a:lnTo>
                  <a:lnTo>
                    <a:pt x="0" y="701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42"/>
            <p:cNvSpPr txBox="1"/>
            <p:nvPr/>
          </p:nvSpPr>
          <p:spPr>
            <a:xfrm>
              <a:off x="0" y="-38100"/>
              <a:ext cx="4816593" cy="739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2" name="Google Shape;592;p42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 extrusionOk="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t="-24269" b="-2426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93" name="Google Shape;593;p42"/>
          <p:cNvGrpSpPr/>
          <p:nvPr/>
        </p:nvGrpSpPr>
        <p:grpSpPr>
          <a:xfrm>
            <a:off x="7280796" y="-143767"/>
            <a:ext cx="3225156" cy="3230761"/>
            <a:chOff x="0" y="-192881"/>
            <a:chExt cx="4300208" cy="4307681"/>
          </a:xfrm>
        </p:grpSpPr>
        <p:grpSp>
          <p:nvGrpSpPr>
            <p:cNvPr id="594" name="Google Shape;594;p42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595" name="Google Shape;595;p42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6" name="Google Shape;596;p42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97" name="Google Shape;597;p42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8" name="Google Shape;598;p42"/>
          <p:cNvSpPr txBox="1"/>
          <p:nvPr/>
        </p:nvSpPr>
        <p:spPr>
          <a:xfrm>
            <a:off x="5489973" y="2844825"/>
            <a:ext cx="6806803" cy="1823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8465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Hvala</a:t>
            </a:r>
            <a:endParaRPr dirty="0"/>
          </a:p>
        </p:txBody>
      </p:sp>
      <p:grpSp>
        <p:nvGrpSpPr>
          <p:cNvPr id="599" name="Google Shape;599;p42"/>
          <p:cNvGrpSpPr/>
          <p:nvPr/>
        </p:nvGrpSpPr>
        <p:grpSpPr>
          <a:xfrm>
            <a:off x="447021" y="9043149"/>
            <a:ext cx="17394030" cy="1075500"/>
            <a:chOff x="0" y="228991"/>
            <a:chExt cx="23192039" cy="1434000"/>
          </a:xfrm>
        </p:grpSpPr>
        <p:sp>
          <p:nvSpPr>
            <p:cNvPr id="600" name="Google Shape;600;p42"/>
            <p:cNvSpPr/>
            <p:nvPr/>
          </p:nvSpPr>
          <p:spPr>
            <a:xfrm>
              <a:off x="0" y="267450"/>
              <a:ext cx="6436432" cy="1357079"/>
            </a:xfrm>
            <a:custGeom>
              <a:avLst/>
              <a:gdLst/>
              <a:ahLst/>
              <a:cxnLst/>
              <a:rect l="l" t="t" r="r" b="b"/>
              <a:pathLst>
                <a:path w="6436432" h="1357079" extrusionOk="0">
                  <a:moveTo>
                    <a:pt x="0" y="0"/>
                  </a:moveTo>
                  <a:lnTo>
                    <a:pt x="6436432" y="0"/>
                  </a:lnTo>
                  <a:lnTo>
                    <a:pt x="6436432" y="1357079"/>
                  </a:lnTo>
                  <a:lnTo>
                    <a:pt x="0" y="1357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42"/>
            <p:cNvSpPr txBox="1"/>
            <p:nvPr/>
          </p:nvSpPr>
          <p:spPr>
            <a:xfrm>
              <a:off x="6436439" y="228991"/>
              <a:ext cx="16755600" cy="143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3996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3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Funded by the European Union. Views and opinions expressed are however those of the author(s) only</a:t>
              </a:r>
              <a:endParaRPr/>
            </a:p>
            <a:p>
              <a:pPr marL="0" marR="0" lvl="0" indent="0" algn="just" rtl="0">
                <a:lnSpc>
                  <a:spcPct val="13996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3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and do not necessarily reflect those of the European Union or the Swedish Council for Higher Education</a:t>
              </a:r>
              <a:endParaRPr/>
            </a:p>
            <a:p>
              <a:pPr marL="0" marR="0" lvl="0" indent="0" algn="just" rtl="0">
                <a:lnSpc>
                  <a:spcPct val="13996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3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(UHR). Neither the European Union nor the granting authority can be held responsible for them.</a:t>
              </a:r>
              <a:endParaRPr/>
            </a:p>
          </p:txBody>
        </p:sp>
      </p:grpSp>
      <p:grpSp>
        <p:nvGrpSpPr>
          <p:cNvPr id="602" name="Google Shape;602;p42"/>
          <p:cNvGrpSpPr/>
          <p:nvPr/>
        </p:nvGrpSpPr>
        <p:grpSpPr>
          <a:xfrm>
            <a:off x="2490641" y="4287114"/>
            <a:ext cx="12805592" cy="3555937"/>
            <a:chOff x="0" y="-146805"/>
            <a:chExt cx="17074122" cy="4741250"/>
          </a:xfrm>
        </p:grpSpPr>
        <p:grpSp>
          <p:nvGrpSpPr>
            <p:cNvPr id="603" name="Google Shape;603;p42"/>
            <p:cNvGrpSpPr/>
            <p:nvPr/>
          </p:nvGrpSpPr>
          <p:grpSpPr>
            <a:xfrm>
              <a:off x="0" y="-146805"/>
              <a:ext cx="17074122" cy="4741250"/>
              <a:chOff x="0" y="-38100"/>
              <a:chExt cx="4431224" cy="1230490"/>
            </a:xfrm>
          </p:grpSpPr>
          <p:sp>
            <p:nvSpPr>
              <p:cNvPr id="604" name="Google Shape;604;p42"/>
              <p:cNvSpPr/>
              <p:nvPr/>
            </p:nvSpPr>
            <p:spPr>
              <a:xfrm>
                <a:off x="0" y="0"/>
                <a:ext cx="4431224" cy="119239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192390" extrusionOk="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1168923"/>
                    </a:lnTo>
                    <a:cubicBezTo>
                      <a:pt x="4431224" y="1175147"/>
                      <a:pt x="4428752" y="1181116"/>
                      <a:pt x="4424350" y="1185517"/>
                    </a:cubicBezTo>
                    <a:cubicBezTo>
                      <a:pt x="4419950" y="1189918"/>
                      <a:pt x="4413981" y="1192390"/>
                      <a:pt x="4407757" y="1192390"/>
                    </a:cubicBezTo>
                    <a:lnTo>
                      <a:pt x="23468" y="1192390"/>
                    </a:lnTo>
                    <a:cubicBezTo>
                      <a:pt x="17244" y="1192390"/>
                      <a:pt x="11275" y="1189918"/>
                      <a:pt x="6874" y="1185517"/>
                    </a:cubicBezTo>
                    <a:cubicBezTo>
                      <a:pt x="2472" y="1181116"/>
                      <a:pt x="0" y="1175147"/>
                      <a:pt x="0" y="1168923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30588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5" name="Google Shape;605;p42"/>
              <p:cNvSpPr txBox="1"/>
              <p:nvPr/>
            </p:nvSpPr>
            <p:spPr>
              <a:xfrm>
                <a:off x="0" y="-38100"/>
                <a:ext cx="4431224" cy="12304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06" name="Google Shape;606;p42"/>
            <p:cNvSpPr txBox="1"/>
            <p:nvPr/>
          </p:nvSpPr>
          <p:spPr>
            <a:xfrm>
              <a:off x="5491556" y="93291"/>
              <a:ext cx="6090900" cy="27576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789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800" b="1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Upravljanje</a:t>
              </a:r>
              <a:r>
                <a:rPr lang="en-US" sz="48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z </a:t>
              </a:r>
              <a:r>
                <a:rPr lang="en-US" sz="4800" b="1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vod</a:t>
              </a:r>
              <a:r>
                <a:rPr lang="sl-SI" sz="48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ami</a:t>
              </a:r>
              <a:endParaRPr dirty="0"/>
            </a:p>
          </p:txBody>
        </p:sp>
        <p:sp>
          <p:nvSpPr>
            <p:cNvPr id="607" name="Google Shape;607;p42"/>
            <p:cNvSpPr txBox="1"/>
            <p:nvPr/>
          </p:nvSpPr>
          <p:spPr>
            <a:xfrm>
              <a:off x="4133285" y="2220255"/>
              <a:ext cx="880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249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08" name="Google Shape;608;p42"/>
            <p:cNvGrpSpPr/>
            <p:nvPr/>
          </p:nvGrpSpPr>
          <p:grpSpPr>
            <a:xfrm>
              <a:off x="505073" y="3032183"/>
              <a:ext cx="15979540" cy="1233807"/>
              <a:chOff x="0" y="-38100"/>
              <a:chExt cx="4147148" cy="320208"/>
            </a:xfrm>
          </p:grpSpPr>
          <p:sp>
            <p:nvSpPr>
              <p:cNvPr id="609" name="Google Shape;609;p42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 extrusionOk="0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42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1" name="Google Shape;611;p42"/>
            <p:cNvSpPr txBox="1"/>
            <p:nvPr/>
          </p:nvSpPr>
          <p:spPr>
            <a:xfrm>
              <a:off x="2367871" y="3414200"/>
              <a:ext cx="12338400" cy="743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2587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Številka projekta</a:t>
              </a:r>
              <a:r>
                <a:rPr lang="en-US" sz="2587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</a:t>
              </a:r>
              <a:r>
                <a:rPr lang="sl-SI" sz="2587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587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2023-1-SE01-KA220-VET-000160614</a:t>
              </a:r>
              <a:endParaRPr dirty="0"/>
            </a:p>
          </p:txBody>
        </p:sp>
      </p:grpSp>
      <p:pic>
        <p:nvPicPr>
          <p:cNvPr id="612" name="Google Shape;61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225" y="7591300"/>
            <a:ext cx="17962548" cy="145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3106</Words>
  <Application>Microsoft Office PowerPoint</Application>
  <PresentationFormat>Po meri</PresentationFormat>
  <Paragraphs>360</Paragraphs>
  <Slides>41</Slides>
  <Notes>41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41</vt:i4>
      </vt:variant>
    </vt:vector>
  </HeadingPairs>
  <TitlesOfParts>
    <vt:vector size="45" baseType="lpstr">
      <vt:lpstr>Arial</vt:lpstr>
      <vt:lpstr>Montserrat</vt:lpstr>
      <vt:lpstr>Calibri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Barbara Turk</dc:creator>
  <cp:lastModifiedBy>Barbara Turk</cp:lastModifiedBy>
  <cp:revision>28</cp:revision>
  <dcterms:created xsi:type="dcterms:W3CDTF">2006-08-16T00:00:00Z</dcterms:created>
  <dcterms:modified xsi:type="dcterms:W3CDTF">2025-09-16T08:34:57Z</dcterms:modified>
</cp:coreProperties>
</file>