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8288000" cy="10287000"/>
  <p:notesSz cx="6858000" cy="9144000"/>
  <p:embeddedFontLst>
    <p:embeddedFont>
      <p:font typeface="Montserrat" panose="00000500000000000000" pitchFamily="2" charset="0"/>
      <p:regular r:id="rId40"/>
      <p:bold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5" roundtripDataSignature="AMtx7mgV5I2Job4TCdVkdKecC9YEfj983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2" d="100"/>
          <a:sy n="52" d="100"/>
        </p:scale>
        <p:origin x="850"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4" name="Google Shape;12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5" name="Google Shape;18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1" name="Google Shape;21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 name="Google Shape;22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3" name="Google Shape;26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3" name="Google Shape;27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3" name="Google Shape;283;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4" name="Google Shape;294;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6" name="Google Shape;316;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8" name="Google Shape;33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0" name="Google Shape;350;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5" name="Google Shape;365;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8" name="Google Shape;378;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1" name="Google Shape;39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5" name="Google Shape;405;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8" name="Google Shape;418;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1" name="Google Shape;431;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4" name="Google Shape;444;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7" name="Google Shape;457;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8" name="Google Shape;468;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9" name="Google Shape;479;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1" name="Google Shape;491;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2" name="Google Shape;502;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3" name="Google Shape;513;p3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4" name="Google Shape;524;p3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5" name="Google Shape;535;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3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3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40"/>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0"/>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4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3"/>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43"/>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4"/>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44"/>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44"/>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44"/>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6"/>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6"/>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46"/>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7"/>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7"/>
          <p:cNvSpPr>
            <a:spLocks noGrp="1"/>
          </p:cNvSpPr>
          <p:nvPr>
            <p:ph type="pic" idx="2"/>
          </p:nvPr>
        </p:nvSpPr>
        <p:spPr>
          <a:xfrm>
            <a:off x="1792288" y="612775"/>
            <a:ext cx="5486400" cy="4114800"/>
          </a:xfrm>
          <a:prstGeom prst="rect">
            <a:avLst/>
          </a:prstGeom>
          <a:noFill/>
          <a:ln>
            <a:noFill/>
          </a:ln>
        </p:spPr>
      </p:sp>
      <p:sp>
        <p:nvSpPr>
          <p:cNvPr id="64" name="Google Shape;64;p47"/>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8"/>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4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9"/>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49"/>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p:nvPr/>
        </p:nvSpPr>
        <p:spPr>
          <a:xfrm>
            <a:off x="0" y="0"/>
            <a:ext cx="18288000" cy="7321649"/>
          </a:xfrm>
          <a:custGeom>
            <a:avLst/>
            <a:gdLst/>
            <a:ahLst/>
            <a:cxnLst/>
            <a:rect l="l" t="t" r="r" b="b"/>
            <a:pathLst>
              <a:path w="18288000" h="7321649" extrusionOk="0">
                <a:moveTo>
                  <a:pt x="0" y="0"/>
                </a:moveTo>
                <a:lnTo>
                  <a:pt x="18288000" y="0"/>
                </a:lnTo>
                <a:lnTo>
                  <a:pt x="18288000" y="7321649"/>
                </a:lnTo>
                <a:lnTo>
                  <a:pt x="0" y="7321649"/>
                </a:lnTo>
                <a:lnTo>
                  <a:pt x="0" y="0"/>
                </a:lnTo>
                <a:close/>
              </a:path>
            </a:pathLst>
          </a:custGeom>
          <a:blipFill rotWithShape="1">
            <a:blip r:embed="rId3">
              <a:alphaModFix amt="55000"/>
            </a:blip>
            <a:stretch>
              <a:fillRect l="-452" t="-39677" b="-27278"/>
            </a:stretch>
          </a:blipFill>
          <a:ln>
            <a:noFill/>
          </a:ln>
        </p:spPr>
      </p:sp>
      <p:grpSp>
        <p:nvGrpSpPr>
          <p:cNvPr id="85" name="Google Shape;85;p1"/>
          <p:cNvGrpSpPr/>
          <p:nvPr/>
        </p:nvGrpSpPr>
        <p:grpSpPr>
          <a:xfrm>
            <a:off x="7531422" y="-144661"/>
            <a:ext cx="3225156" cy="3230761"/>
            <a:chOff x="0" y="-192881"/>
            <a:chExt cx="4300208" cy="4307681"/>
          </a:xfrm>
        </p:grpSpPr>
        <p:grpSp>
          <p:nvGrpSpPr>
            <p:cNvPr id="86" name="Google Shape;86;p1"/>
            <p:cNvGrpSpPr/>
            <p:nvPr/>
          </p:nvGrpSpPr>
          <p:grpSpPr>
            <a:xfrm>
              <a:off x="0" y="-192881"/>
              <a:ext cx="4300208" cy="4307681"/>
              <a:chOff x="0" y="-38100"/>
              <a:chExt cx="849424" cy="850900"/>
            </a:xfrm>
          </p:grpSpPr>
          <p:sp>
            <p:nvSpPr>
              <p:cNvPr id="87" name="Google Shape;87;p1"/>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txBox="1"/>
              <p:nvPr/>
            </p:nvSpPr>
            <p:spPr>
              <a:xfrm>
                <a:off x="0" y="-38100"/>
                <a:ext cx="849424"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89" name="Google Shape;89;p1"/>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4">
                <a:alphaModFix/>
              </a:blip>
              <a:stretch>
                <a:fillRect/>
              </a:stretch>
            </a:blipFill>
            <a:ln>
              <a:noFill/>
            </a:ln>
          </p:spPr>
        </p:sp>
      </p:grpSp>
      <p:sp>
        <p:nvSpPr>
          <p:cNvPr id="90" name="Google Shape;90;p1"/>
          <p:cNvSpPr txBox="1"/>
          <p:nvPr/>
        </p:nvSpPr>
        <p:spPr>
          <a:xfrm>
            <a:off x="2354675" y="4798268"/>
            <a:ext cx="9908017" cy="554880"/>
          </a:xfrm>
          <a:prstGeom prst="rect">
            <a:avLst/>
          </a:prstGeom>
          <a:noFill/>
          <a:ln>
            <a:noFill/>
          </a:ln>
        </p:spPr>
        <p:txBody>
          <a:bodyPr spcFirstLastPara="1" wrap="square" lIns="0" tIns="0" rIns="0" bIns="0" anchor="t" anchorCtr="0">
            <a:spAutoFit/>
          </a:bodyPr>
          <a:lstStyle/>
          <a:p>
            <a:pPr marL="0" marR="0" lvl="0" indent="0" algn="ctr" rtl="0">
              <a:lnSpc>
                <a:spcPct val="255055"/>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nvGrpSpPr>
          <p:cNvPr id="91" name="Google Shape;91;p1"/>
          <p:cNvGrpSpPr/>
          <p:nvPr/>
        </p:nvGrpSpPr>
        <p:grpSpPr>
          <a:xfrm>
            <a:off x="832448" y="3086092"/>
            <a:ext cx="16824914" cy="5936142"/>
            <a:chOff x="0" y="-38100"/>
            <a:chExt cx="4431224" cy="1563418"/>
          </a:xfrm>
        </p:grpSpPr>
        <p:sp>
          <p:nvSpPr>
            <p:cNvPr id="92" name="Google Shape;92;p1"/>
            <p:cNvSpPr/>
            <p:nvPr/>
          </p:nvSpPr>
          <p:spPr>
            <a:xfrm>
              <a:off x="0" y="0"/>
              <a:ext cx="4431224" cy="1525318"/>
            </a:xfrm>
            <a:custGeom>
              <a:avLst/>
              <a:gdLst/>
              <a:ahLst/>
              <a:cxnLst/>
              <a:rect l="l" t="t" r="r" b="b"/>
              <a:pathLst>
                <a:path w="4431224" h="1525318" extrusionOk="0">
                  <a:moveTo>
                    <a:pt x="23468" y="0"/>
                  </a:moveTo>
                  <a:lnTo>
                    <a:pt x="4407757" y="0"/>
                  </a:lnTo>
                  <a:cubicBezTo>
                    <a:pt x="4413981" y="0"/>
                    <a:pt x="4419950" y="2472"/>
                    <a:pt x="4424350" y="6874"/>
                  </a:cubicBezTo>
                  <a:cubicBezTo>
                    <a:pt x="4428752" y="11275"/>
                    <a:pt x="4431224" y="17244"/>
                    <a:pt x="4431224" y="23468"/>
                  </a:cubicBezTo>
                  <a:lnTo>
                    <a:pt x="4431224" y="1501850"/>
                  </a:lnTo>
                  <a:cubicBezTo>
                    <a:pt x="4431224" y="1508074"/>
                    <a:pt x="4428752" y="1514043"/>
                    <a:pt x="4424350" y="1518444"/>
                  </a:cubicBezTo>
                  <a:cubicBezTo>
                    <a:pt x="4419950" y="1522846"/>
                    <a:pt x="4413981" y="1525318"/>
                    <a:pt x="4407757" y="1525318"/>
                  </a:cubicBezTo>
                  <a:lnTo>
                    <a:pt x="23468" y="1525318"/>
                  </a:lnTo>
                  <a:cubicBezTo>
                    <a:pt x="17244" y="1525318"/>
                    <a:pt x="11275" y="1522846"/>
                    <a:pt x="6874" y="1518444"/>
                  </a:cubicBezTo>
                  <a:cubicBezTo>
                    <a:pt x="2472" y="1514043"/>
                    <a:pt x="0" y="1508074"/>
                    <a:pt x="0" y="1501850"/>
                  </a:cubicBezTo>
                  <a:lnTo>
                    <a:pt x="0" y="23468"/>
                  </a:lnTo>
                  <a:cubicBezTo>
                    <a:pt x="0" y="17244"/>
                    <a:pt x="2472" y="11275"/>
                    <a:pt x="6874" y="6874"/>
                  </a:cubicBezTo>
                  <a:cubicBezTo>
                    <a:pt x="11275" y="2472"/>
                    <a:pt x="17244" y="0"/>
                    <a:pt x="23468" y="0"/>
                  </a:cubicBezTo>
                  <a:close/>
                </a:path>
              </a:pathLst>
            </a:custGeom>
            <a:solidFill>
              <a:srgbClr val="FFFFFF">
                <a:alpha val="30588"/>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p:cNvSpPr txBox="1"/>
            <p:nvPr/>
          </p:nvSpPr>
          <p:spPr>
            <a:xfrm>
              <a:off x="0" y="-38100"/>
              <a:ext cx="4431224" cy="156341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4" name="Google Shape;94;p1"/>
          <p:cNvSpPr txBox="1"/>
          <p:nvPr/>
        </p:nvSpPr>
        <p:spPr>
          <a:xfrm>
            <a:off x="2464133" y="3254188"/>
            <a:ext cx="13359734" cy="1595565"/>
          </a:xfrm>
          <a:prstGeom prst="rect">
            <a:avLst/>
          </a:prstGeom>
          <a:noFill/>
          <a:ln>
            <a:noFill/>
          </a:ln>
        </p:spPr>
        <p:txBody>
          <a:bodyPr spcFirstLastPara="1" wrap="square" lIns="0" tIns="0" rIns="0" bIns="0" anchor="t" anchorCtr="0">
            <a:spAutoFit/>
          </a:bodyPr>
          <a:lstStyle/>
          <a:p>
            <a:pPr algn="ctr">
              <a:lnSpc>
                <a:spcPct val="140000"/>
              </a:lnSpc>
            </a:pPr>
            <a:r>
              <a:rPr lang="fr-FR" sz="3003" b="1" dirty="0"/>
              <a:t>AUTONOMISER LES AGRICULTEURS POUR BOUCLER LE CYCLE AVEC DES PRATIQUES D'AGRICULTURE RÉGÉNÉRATRICE GRÂCE À VET </a:t>
            </a:r>
          </a:p>
          <a:p>
            <a:pPr marL="0" marR="0" lvl="0" indent="0" algn="ctr" rtl="0">
              <a:lnSpc>
                <a:spcPct val="140000"/>
              </a:lnSpc>
              <a:spcBef>
                <a:spcPts val="0"/>
              </a:spcBef>
              <a:spcAft>
                <a:spcPts val="0"/>
              </a:spcAft>
              <a:buNone/>
            </a:pPr>
            <a:endParaRPr dirty="0"/>
          </a:p>
        </p:txBody>
      </p:sp>
      <p:sp>
        <p:nvSpPr>
          <p:cNvPr id="95" name="Google Shape;95;p1"/>
          <p:cNvSpPr txBox="1"/>
          <p:nvPr/>
        </p:nvSpPr>
        <p:spPr>
          <a:xfrm>
            <a:off x="2464258" y="4720721"/>
            <a:ext cx="13359600" cy="1460272"/>
          </a:xfrm>
          <a:prstGeom prst="rect">
            <a:avLst/>
          </a:prstGeom>
          <a:noFill/>
          <a:ln>
            <a:noFill/>
          </a:ln>
        </p:spPr>
        <p:txBody>
          <a:bodyPr spcFirstLastPara="1" wrap="square" lIns="0" tIns="0" rIns="0" bIns="0" anchor="t" anchorCtr="0">
            <a:spAutoFit/>
          </a:bodyPr>
          <a:lstStyle/>
          <a:p>
            <a:pPr lvl="0" algn="ctr">
              <a:lnSpc>
                <a:spcPct val="158008"/>
              </a:lnSpc>
            </a:pPr>
            <a:r>
              <a:rPr lang="en-US" sz="3003" b="1" i="0" u="none" strike="noStrike" cap="none" dirty="0">
                <a:solidFill>
                  <a:srgbClr val="000000"/>
                </a:solidFill>
                <a:latin typeface="Arial"/>
                <a:ea typeface="Arial"/>
                <a:cs typeface="Arial"/>
                <a:sym typeface="Arial"/>
              </a:rPr>
              <a:t>Module 2: </a:t>
            </a:r>
            <a:r>
              <a:rPr lang="fr-FR" sz="3003" b="1" dirty="0"/>
              <a:t>Santé des sols – La base de l'agriculture régénérative Prendre soin de la Terre pour un avenir durable</a:t>
            </a:r>
            <a:endParaRPr sz="3003" b="1" dirty="0"/>
          </a:p>
        </p:txBody>
      </p:sp>
      <p:grpSp>
        <p:nvGrpSpPr>
          <p:cNvPr id="96" name="Google Shape;96;p1"/>
          <p:cNvGrpSpPr/>
          <p:nvPr/>
        </p:nvGrpSpPr>
        <p:grpSpPr>
          <a:xfrm>
            <a:off x="3407913" y="6220848"/>
            <a:ext cx="11472269" cy="1017813"/>
            <a:chOff x="0" y="-38100"/>
            <a:chExt cx="3021483" cy="320208"/>
          </a:xfrm>
        </p:grpSpPr>
        <p:sp>
          <p:nvSpPr>
            <p:cNvPr id="97" name="Google Shape;97;p1"/>
            <p:cNvSpPr/>
            <p:nvPr/>
          </p:nvSpPr>
          <p:spPr>
            <a:xfrm>
              <a:off x="0" y="0"/>
              <a:ext cx="3021483" cy="282108"/>
            </a:xfrm>
            <a:custGeom>
              <a:avLst/>
              <a:gdLst/>
              <a:ahLst/>
              <a:cxnLst/>
              <a:rect l="l" t="t" r="r" b="b"/>
              <a:pathLst>
                <a:path w="3021483" h="282108" extrusionOk="0">
                  <a:moveTo>
                    <a:pt x="34417" y="0"/>
                  </a:moveTo>
                  <a:lnTo>
                    <a:pt x="2987066" y="0"/>
                  </a:lnTo>
                  <a:cubicBezTo>
                    <a:pt x="2996194" y="0"/>
                    <a:pt x="3004948" y="3626"/>
                    <a:pt x="3011402" y="10080"/>
                  </a:cubicBezTo>
                  <a:cubicBezTo>
                    <a:pt x="3017857" y="16535"/>
                    <a:pt x="3021483" y="25289"/>
                    <a:pt x="3021483" y="34417"/>
                  </a:cubicBezTo>
                  <a:lnTo>
                    <a:pt x="3021483" y="247691"/>
                  </a:lnTo>
                  <a:cubicBezTo>
                    <a:pt x="3021483" y="256819"/>
                    <a:pt x="3017857" y="265573"/>
                    <a:pt x="3011402" y="272028"/>
                  </a:cubicBezTo>
                  <a:cubicBezTo>
                    <a:pt x="3004948" y="278482"/>
                    <a:pt x="2996194" y="282108"/>
                    <a:pt x="2987066" y="282108"/>
                  </a:cubicBezTo>
                  <a:lnTo>
                    <a:pt x="34417" y="282108"/>
                  </a:lnTo>
                  <a:cubicBezTo>
                    <a:pt x="25289" y="282108"/>
                    <a:pt x="16535" y="278482"/>
                    <a:pt x="10080" y="272028"/>
                  </a:cubicBezTo>
                  <a:cubicBezTo>
                    <a:pt x="3626" y="265573"/>
                    <a:pt x="0" y="256819"/>
                    <a:pt x="0" y="247691"/>
                  </a:cubicBezTo>
                  <a:lnTo>
                    <a:pt x="0" y="34417"/>
                  </a:lnTo>
                  <a:cubicBezTo>
                    <a:pt x="0" y="25289"/>
                    <a:pt x="3626" y="16535"/>
                    <a:pt x="10080" y="10080"/>
                  </a:cubicBezTo>
                  <a:cubicBezTo>
                    <a:pt x="16535" y="3626"/>
                    <a:pt x="25289" y="0"/>
                    <a:pt x="34417"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
            <p:cNvSpPr txBox="1"/>
            <p:nvPr/>
          </p:nvSpPr>
          <p:spPr>
            <a:xfrm>
              <a:off x="0" y="-38100"/>
              <a:ext cx="3021483" cy="32020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9" name="Google Shape;99;p1"/>
          <p:cNvSpPr txBox="1"/>
          <p:nvPr/>
        </p:nvSpPr>
        <p:spPr>
          <a:xfrm>
            <a:off x="3407903" y="6498899"/>
            <a:ext cx="11472300" cy="689420"/>
          </a:xfrm>
          <a:prstGeom prst="rect">
            <a:avLst/>
          </a:prstGeom>
          <a:noFill/>
          <a:ln>
            <a:noFill/>
          </a:ln>
        </p:spPr>
        <p:txBody>
          <a:bodyPr spcFirstLastPara="1" wrap="square" lIns="0" tIns="0" rIns="0" bIns="0" anchor="t" anchorCtr="0">
            <a:spAutoFit/>
          </a:bodyPr>
          <a:lstStyle/>
          <a:p>
            <a:pPr lvl="0" algn="ctr">
              <a:lnSpc>
                <a:spcPct val="140000"/>
              </a:lnSpc>
            </a:pPr>
            <a:r>
              <a:rPr lang="en-US" sz="3200" b="1" dirty="0">
                <a:solidFill>
                  <a:srgbClr val="FFFFFF"/>
                </a:solidFill>
                <a:latin typeface="Montserrat"/>
                <a:ea typeface="Montserrat"/>
                <a:cs typeface="Montserrat"/>
                <a:sym typeface="Montserrat"/>
              </a:rPr>
              <a:t>PROJET </a:t>
            </a:r>
            <a:r>
              <a:rPr lang="nl-BE" sz="3200" b="1" dirty="0">
                <a:solidFill>
                  <a:srgbClr val="FFFFFF"/>
                </a:solidFill>
                <a:latin typeface="Montserrat"/>
              </a:rPr>
              <a:t>Numéro </a:t>
            </a:r>
            <a:r>
              <a:rPr lang="en-US" sz="3000" b="1" i="0" u="none" strike="noStrike" cap="none" dirty="0">
                <a:solidFill>
                  <a:srgbClr val="FFFFFF"/>
                </a:solidFill>
                <a:latin typeface="Montserrat"/>
                <a:ea typeface="Montserrat"/>
                <a:cs typeface="Montserrat"/>
                <a:sym typeface="Montserrat"/>
              </a:rPr>
              <a:t>:2023-1-SE01-KA220-VET-000160614</a:t>
            </a:r>
            <a:endParaRPr dirty="0"/>
          </a:p>
        </p:txBody>
      </p:sp>
      <p:grpSp>
        <p:nvGrpSpPr>
          <p:cNvPr id="100" name="Google Shape;100;p1"/>
          <p:cNvGrpSpPr/>
          <p:nvPr/>
        </p:nvGrpSpPr>
        <p:grpSpPr>
          <a:xfrm>
            <a:off x="0" y="-144661"/>
            <a:ext cx="3938798" cy="1173361"/>
            <a:chOff x="0" y="-38100"/>
            <a:chExt cx="1037379" cy="309033"/>
          </a:xfrm>
        </p:grpSpPr>
        <p:sp>
          <p:nvSpPr>
            <p:cNvPr id="101" name="Google Shape;101;p1"/>
            <p:cNvSpPr/>
            <p:nvPr/>
          </p:nvSpPr>
          <p:spPr>
            <a:xfrm>
              <a:off x="0" y="0"/>
              <a:ext cx="1037379" cy="270933"/>
            </a:xfrm>
            <a:custGeom>
              <a:avLst/>
              <a:gdLst/>
              <a:ahLst/>
              <a:cxnLst/>
              <a:rect l="l" t="t" r="r" b="b"/>
              <a:pathLst>
                <a:path w="1037379" h="270933" extrusionOk="0">
                  <a:moveTo>
                    <a:pt x="100243" y="0"/>
                  </a:moveTo>
                  <a:lnTo>
                    <a:pt x="937136" y="0"/>
                  </a:lnTo>
                  <a:cubicBezTo>
                    <a:pt x="963722" y="0"/>
                    <a:pt x="989219" y="10561"/>
                    <a:pt x="1008018" y="29361"/>
                  </a:cubicBezTo>
                  <a:cubicBezTo>
                    <a:pt x="1026818" y="48160"/>
                    <a:pt x="1037379" y="73657"/>
                    <a:pt x="1037379" y="100243"/>
                  </a:cubicBezTo>
                  <a:lnTo>
                    <a:pt x="1037379" y="170690"/>
                  </a:lnTo>
                  <a:cubicBezTo>
                    <a:pt x="1037379" y="197276"/>
                    <a:pt x="1026818" y="222774"/>
                    <a:pt x="1008018" y="241573"/>
                  </a:cubicBezTo>
                  <a:cubicBezTo>
                    <a:pt x="989219" y="260372"/>
                    <a:pt x="963722" y="270933"/>
                    <a:pt x="937136" y="270933"/>
                  </a:cubicBezTo>
                  <a:lnTo>
                    <a:pt x="100243" y="270933"/>
                  </a:lnTo>
                  <a:cubicBezTo>
                    <a:pt x="73657" y="270933"/>
                    <a:pt x="48160" y="260372"/>
                    <a:pt x="29361" y="241573"/>
                  </a:cubicBezTo>
                  <a:cubicBezTo>
                    <a:pt x="10561" y="222774"/>
                    <a:pt x="0" y="197276"/>
                    <a:pt x="0" y="170690"/>
                  </a:cubicBezTo>
                  <a:lnTo>
                    <a:pt x="0" y="100243"/>
                  </a:lnTo>
                  <a:cubicBezTo>
                    <a:pt x="0" y="73657"/>
                    <a:pt x="10561" y="48160"/>
                    <a:pt x="29361" y="29361"/>
                  </a:cubicBezTo>
                  <a:cubicBezTo>
                    <a:pt x="48160" y="10561"/>
                    <a:pt x="73657" y="0"/>
                    <a:pt x="100243" y="0"/>
                  </a:cubicBezTo>
                  <a:close/>
                </a:path>
              </a:pathLst>
            </a:custGeom>
            <a:solidFill>
              <a:srgbClr val="4D7344">
                <a:alpha val="5686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
            <p:cNvSpPr txBox="1"/>
            <p:nvPr/>
          </p:nvSpPr>
          <p:spPr>
            <a:xfrm>
              <a:off x="0" y="-38100"/>
              <a:ext cx="1037379" cy="30903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03" name="Google Shape;103;p1"/>
          <p:cNvSpPr txBox="1"/>
          <p:nvPr/>
        </p:nvSpPr>
        <p:spPr>
          <a:xfrm>
            <a:off x="688810" y="190500"/>
            <a:ext cx="2401342" cy="580390"/>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None/>
            </a:pPr>
            <a:r>
              <a:rPr lang="en-US" sz="3399" b="1" i="0" u="none" strike="noStrike" cap="none">
                <a:solidFill>
                  <a:srgbClr val="FFFFFF"/>
                </a:solidFill>
                <a:latin typeface="Montserrat"/>
                <a:ea typeface="Montserrat"/>
                <a:cs typeface="Montserrat"/>
                <a:sym typeface="Montserrat"/>
              </a:rPr>
              <a:t>MODULE 2</a:t>
            </a:r>
            <a:endParaRPr/>
          </a:p>
        </p:txBody>
      </p:sp>
      <p:pic>
        <p:nvPicPr>
          <p:cNvPr id="104" name="Google Shape;104;p1"/>
          <p:cNvPicPr preferRelativeResize="0"/>
          <p:nvPr/>
        </p:nvPicPr>
        <p:blipFill rotWithShape="1">
          <a:blip r:embed="rId5">
            <a:alphaModFix/>
          </a:blip>
          <a:srcRect l="820" r="-819"/>
          <a:stretch/>
        </p:blipFill>
        <p:spPr>
          <a:xfrm>
            <a:off x="1210225" y="7546275"/>
            <a:ext cx="16447126" cy="2505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108"/>
        <p:cNvGrpSpPr/>
        <p:nvPr/>
      </p:nvGrpSpPr>
      <p:grpSpPr>
        <a:xfrm>
          <a:off x="0" y="0"/>
          <a:ext cx="0" cy="0"/>
          <a:chOff x="0" y="0"/>
          <a:chExt cx="0" cy="0"/>
        </a:xfrm>
      </p:grpSpPr>
      <p:grpSp>
        <p:nvGrpSpPr>
          <p:cNvPr id="109" name="Google Shape;109;p2"/>
          <p:cNvGrpSpPr/>
          <p:nvPr/>
        </p:nvGrpSpPr>
        <p:grpSpPr>
          <a:xfrm>
            <a:off x="12631608" y="9304549"/>
            <a:ext cx="5656392" cy="1123377"/>
            <a:chOff x="0" y="-38100"/>
            <a:chExt cx="1489749" cy="295869"/>
          </a:xfrm>
        </p:grpSpPr>
        <p:sp>
          <p:nvSpPr>
            <p:cNvPr id="110" name="Google Shape;110;p2"/>
            <p:cNvSpPr/>
            <p:nvPr/>
          </p:nvSpPr>
          <p:spPr>
            <a:xfrm>
              <a:off x="0" y="0"/>
              <a:ext cx="1489749" cy="257769"/>
            </a:xfrm>
            <a:custGeom>
              <a:avLst/>
              <a:gdLst/>
              <a:ahLst/>
              <a:cxnLst/>
              <a:rect l="l" t="t" r="r" b="b"/>
              <a:pathLst>
                <a:path w="1489749" h="257769" extrusionOk="0">
                  <a:moveTo>
                    <a:pt x="0" y="0"/>
                  </a:moveTo>
                  <a:lnTo>
                    <a:pt x="1489749" y="0"/>
                  </a:lnTo>
                  <a:lnTo>
                    <a:pt x="1489749" y="257769"/>
                  </a:lnTo>
                  <a:lnTo>
                    <a:pt x="0" y="257769"/>
                  </a:lnTo>
                  <a:close/>
                </a:path>
              </a:pathLst>
            </a:custGeom>
            <a:solidFill>
              <a:srgbClr val="B4E795"/>
            </a:solidFill>
            <a:ln>
              <a:noFill/>
            </a:ln>
          </p:spPr>
        </p:sp>
        <p:sp>
          <p:nvSpPr>
            <p:cNvPr id="111" name="Google Shape;111;p2"/>
            <p:cNvSpPr txBox="1"/>
            <p:nvPr/>
          </p:nvSpPr>
          <p:spPr>
            <a:xfrm>
              <a:off x="0" y="-38100"/>
              <a:ext cx="1489749" cy="29586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12" name="Google Shape;112;p2"/>
          <p:cNvGrpSpPr/>
          <p:nvPr/>
        </p:nvGrpSpPr>
        <p:grpSpPr>
          <a:xfrm>
            <a:off x="0" y="7403150"/>
            <a:ext cx="10178673" cy="2535417"/>
            <a:chOff x="0" y="-38100"/>
            <a:chExt cx="2680785" cy="627361"/>
          </a:xfrm>
        </p:grpSpPr>
        <p:sp>
          <p:nvSpPr>
            <p:cNvPr id="113" name="Google Shape;113;p2"/>
            <p:cNvSpPr/>
            <p:nvPr/>
          </p:nvSpPr>
          <p:spPr>
            <a:xfrm>
              <a:off x="0" y="0"/>
              <a:ext cx="2680784" cy="589261"/>
            </a:xfrm>
            <a:custGeom>
              <a:avLst/>
              <a:gdLst/>
              <a:ahLst/>
              <a:cxnLst/>
              <a:rect l="l" t="t" r="r" b="b"/>
              <a:pathLst>
                <a:path w="2680784" h="589261" extrusionOk="0">
                  <a:moveTo>
                    <a:pt x="0" y="0"/>
                  </a:moveTo>
                  <a:lnTo>
                    <a:pt x="2680784" y="0"/>
                  </a:lnTo>
                  <a:lnTo>
                    <a:pt x="2680784" y="589261"/>
                  </a:lnTo>
                  <a:lnTo>
                    <a:pt x="0" y="589261"/>
                  </a:lnTo>
                  <a:close/>
                </a:path>
              </a:pathLst>
            </a:custGeom>
            <a:solidFill>
              <a:srgbClr val="85B27A"/>
            </a:solidFill>
            <a:ln>
              <a:noFill/>
            </a:ln>
          </p:spPr>
        </p:sp>
        <p:sp>
          <p:nvSpPr>
            <p:cNvPr id="114" name="Google Shape;114;p2"/>
            <p:cNvSpPr txBox="1"/>
            <p:nvPr/>
          </p:nvSpPr>
          <p:spPr>
            <a:xfrm>
              <a:off x="0" y="-38100"/>
              <a:ext cx="2680785" cy="627361"/>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15" name="Google Shape;115;p2"/>
          <p:cNvGrpSpPr/>
          <p:nvPr/>
        </p:nvGrpSpPr>
        <p:grpSpPr>
          <a:xfrm>
            <a:off x="0" y="9304549"/>
            <a:ext cx="14233302" cy="1123377"/>
            <a:chOff x="0" y="-38100"/>
            <a:chExt cx="3748689" cy="295869"/>
          </a:xfrm>
        </p:grpSpPr>
        <p:sp>
          <p:nvSpPr>
            <p:cNvPr id="116" name="Google Shape;116;p2"/>
            <p:cNvSpPr/>
            <p:nvPr/>
          </p:nvSpPr>
          <p:spPr>
            <a:xfrm>
              <a:off x="0" y="0"/>
              <a:ext cx="3748689" cy="257769"/>
            </a:xfrm>
            <a:custGeom>
              <a:avLst/>
              <a:gdLst/>
              <a:ahLst/>
              <a:cxnLst/>
              <a:rect l="l" t="t" r="r" b="b"/>
              <a:pathLst>
                <a:path w="3748689" h="257769" extrusionOk="0">
                  <a:moveTo>
                    <a:pt x="0" y="0"/>
                  </a:moveTo>
                  <a:lnTo>
                    <a:pt x="3748689" y="0"/>
                  </a:lnTo>
                  <a:lnTo>
                    <a:pt x="3748689" y="257769"/>
                  </a:lnTo>
                  <a:lnTo>
                    <a:pt x="0" y="257769"/>
                  </a:lnTo>
                  <a:close/>
                </a:path>
              </a:pathLst>
            </a:custGeom>
            <a:solidFill>
              <a:srgbClr val="B4E795"/>
            </a:solidFill>
            <a:ln>
              <a:noFill/>
            </a:ln>
          </p:spPr>
        </p:sp>
        <p:sp>
          <p:nvSpPr>
            <p:cNvPr id="117" name="Google Shape;117;p2"/>
            <p:cNvSpPr txBox="1"/>
            <p:nvPr/>
          </p:nvSpPr>
          <p:spPr>
            <a:xfrm>
              <a:off x="0" y="-38100"/>
              <a:ext cx="3748689" cy="29586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18" name="Google Shape;118;p2"/>
          <p:cNvSpPr/>
          <p:nvPr/>
        </p:nvSpPr>
        <p:spPr>
          <a:xfrm>
            <a:off x="10178604" y="0"/>
            <a:ext cx="8109396" cy="9449210"/>
          </a:xfrm>
          <a:custGeom>
            <a:avLst/>
            <a:gdLst/>
            <a:ahLst/>
            <a:cxnLst/>
            <a:rect l="l" t="t" r="r" b="b"/>
            <a:pathLst>
              <a:path w="958330" h="1116663" extrusionOk="0">
                <a:moveTo>
                  <a:pt x="0" y="0"/>
                </a:moveTo>
                <a:lnTo>
                  <a:pt x="958330" y="0"/>
                </a:lnTo>
                <a:lnTo>
                  <a:pt x="958330" y="1116663"/>
                </a:lnTo>
                <a:lnTo>
                  <a:pt x="0" y="1116663"/>
                </a:lnTo>
                <a:close/>
              </a:path>
            </a:pathLst>
          </a:custGeom>
          <a:blipFill rotWithShape="1">
            <a:blip r:embed="rId3">
              <a:alphaModFix/>
            </a:blip>
            <a:stretch>
              <a:fillRect l="-37443" r="-37443"/>
            </a:stretch>
          </a:blipFill>
          <a:ln>
            <a:noFill/>
          </a:ln>
        </p:spPr>
      </p:sp>
      <p:sp>
        <p:nvSpPr>
          <p:cNvPr id="119" name="Google Shape;119;p2"/>
          <p:cNvSpPr txBox="1"/>
          <p:nvPr/>
        </p:nvSpPr>
        <p:spPr>
          <a:xfrm>
            <a:off x="3306400" y="208211"/>
            <a:ext cx="3565800" cy="665700"/>
          </a:xfrm>
          <a:prstGeom prst="rect">
            <a:avLst/>
          </a:prstGeom>
          <a:noFill/>
          <a:ln>
            <a:noFill/>
          </a:ln>
        </p:spPr>
        <p:txBody>
          <a:bodyPr spcFirstLastPara="1" wrap="square" lIns="0" tIns="0" rIns="0" bIns="0" anchor="t" anchorCtr="0">
            <a:spAutoFit/>
          </a:bodyPr>
          <a:lstStyle/>
          <a:p>
            <a:pPr marL="0" marR="0" lvl="0" indent="0" algn="l" rtl="0">
              <a:lnSpc>
                <a:spcPct val="92000"/>
              </a:lnSpc>
              <a:spcBef>
                <a:spcPts val="0"/>
              </a:spcBef>
              <a:spcAft>
                <a:spcPts val="0"/>
              </a:spcAft>
              <a:buNone/>
            </a:pPr>
            <a:r>
              <a:rPr lang="en-US" sz="4700" b="1" i="0" u="none" strike="noStrike" cap="none" dirty="0">
                <a:solidFill>
                  <a:srgbClr val="000000"/>
                </a:solidFill>
                <a:latin typeface="Arial"/>
                <a:ea typeface="Arial"/>
                <a:cs typeface="Arial"/>
                <a:sym typeface="Arial"/>
              </a:rPr>
              <a:t>Introduction </a:t>
            </a:r>
            <a:endParaRPr dirty="0"/>
          </a:p>
        </p:txBody>
      </p:sp>
      <p:sp>
        <p:nvSpPr>
          <p:cNvPr id="120" name="Google Shape;120;p2"/>
          <p:cNvSpPr txBox="1"/>
          <p:nvPr/>
        </p:nvSpPr>
        <p:spPr>
          <a:xfrm>
            <a:off x="189048" y="911449"/>
            <a:ext cx="9800400" cy="6681444"/>
          </a:xfrm>
          <a:prstGeom prst="rect">
            <a:avLst/>
          </a:prstGeom>
          <a:noFill/>
          <a:ln>
            <a:noFill/>
          </a:ln>
        </p:spPr>
        <p:txBody>
          <a:bodyPr spcFirstLastPara="1" wrap="square" lIns="0" tIns="0" rIns="0" bIns="0" anchor="t" anchorCtr="0">
            <a:spAutoFit/>
          </a:bodyPr>
          <a:lstStyle/>
          <a:p>
            <a:pPr lvl="0" algn="just">
              <a:lnSpc>
                <a:spcPct val="201000"/>
              </a:lnSpc>
            </a:pPr>
            <a:r>
              <a:rPr lang="fr-FR" sz="2400" dirty="0"/>
              <a:t>La santé des sols est la pierre angulaire de l'agriculture régénérative, jouant un rôle crucial dans la restauration de l'équilibre écologique et l'amélioration des pratiques agricoles durables. Un sol sain soutient la biodiversité, augmente la productivité des cultures et assure la résilience environnementale en minimisant l'érosion, en optimisant la rétention d'eau et en séquestrant le carbone. Ce module explore des techniques pratiques, des fondements théoriques et des compétences clés pour favoriser la santé des sols en accord avec les objectifs plus larges de l'agriculture durable.</a:t>
            </a:r>
            <a:endParaRPr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D7344"/>
        </a:solidFill>
        <a:effectLst/>
      </p:bgPr>
    </p:bg>
    <p:spTree>
      <p:nvGrpSpPr>
        <p:cNvPr id="1" name="Shape 125"/>
        <p:cNvGrpSpPr/>
        <p:nvPr/>
      </p:nvGrpSpPr>
      <p:grpSpPr>
        <a:xfrm>
          <a:off x="0" y="0"/>
          <a:ext cx="0" cy="0"/>
          <a:chOff x="0" y="0"/>
          <a:chExt cx="0" cy="0"/>
        </a:xfrm>
      </p:grpSpPr>
      <p:sp>
        <p:nvSpPr>
          <p:cNvPr id="126" name="Google Shape;126;p3"/>
          <p:cNvSpPr/>
          <p:nvPr/>
        </p:nvSpPr>
        <p:spPr>
          <a:xfrm>
            <a:off x="9144000" y="0"/>
            <a:ext cx="8458963" cy="10287000"/>
          </a:xfrm>
          <a:custGeom>
            <a:avLst/>
            <a:gdLst/>
            <a:ahLst/>
            <a:cxnLst/>
            <a:rect l="l" t="t" r="r" b="b"/>
            <a:pathLst>
              <a:path w="999640" h="1215669" extrusionOk="0">
                <a:moveTo>
                  <a:pt x="0" y="0"/>
                </a:moveTo>
                <a:lnTo>
                  <a:pt x="999640" y="0"/>
                </a:lnTo>
                <a:lnTo>
                  <a:pt x="999640" y="1215669"/>
                </a:lnTo>
                <a:lnTo>
                  <a:pt x="0" y="1215669"/>
                </a:lnTo>
                <a:close/>
              </a:path>
            </a:pathLst>
          </a:custGeom>
          <a:blipFill rotWithShape="1">
            <a:blip r:embed="rId3">
              <a:alphaModFix/>
            </a:blip>
            <a:stretch>
              <a:fillRect t="-7602" b="-7601"/>
            </a:stretch>
          </a:blipFill>
          <a:ln>
            <a:noFill/>
          </a:ln>
        </p:spPr>
      </p:sp>
      <p:grpSp>
        <p:nvGrpSpPr>
          <p:cNvPr id="127" name="Google Shape;127;p3"/>
          <p:cNvGrpSpPr/>
          <p:nvPr/>
        </p:nvGrpSpPr>
        <p:grpSpPr>
          <a:xfrm>
            <a:off x="17602963" y="-144661"/>
            <a:ext cx="876228" cy="10431661"/>
            <a:chOff x="0" y="-38100"/>
            <a:chExt cx="230776" cy="2747433"/>
          </a:xfrm>
        </p:grpSpPr>
        <p:sp>
          <p:nvSpPr>
            <p:cNvPr id="128" name="Google Shape;128;p3"/>
            <p:cNvSpPr/>
            <p:nvPr/>
          </p:nvSpPr>
          <p:spPr>
            <a:xfrm>
              <a:off x="0" y="0"/>
              <a:ext cx="230776" cy="2709333"/>
            </a:xfrm>
            <a:custGeom>
              <a:avLst/>
              <a:gdLst/>
              <a:ahLst/>
              <a:cxnLst/>
              <a:rect l="l" t="t" r="r" b="b"/>
              <a:pathLst>
                <a:path w="230776" h="2709333" extrusionOk="0">
                  <a:moveTo>
                    <a:pt x="0" y="0"/>
                  </a:moveTo>
                  <a:lnTo>
                    <a:pt x="230776" y="0"/>
                  </a:lnTo>
                  <a:lnTo>
                    <a:pt x="230776" y="2709333"/>
                  </a:lnTo>
                  <a:lnTo>
                    <a:pt x="0" y="2709333"/>
                  </a:lnTo>
                  <a:close/>
                </a:path>
              </a:pathLst>
            </a:custGeom>
            <a:solidFill>
              <a:srgbClr val="85BE77"/>
            </a:solidFill>
            <a:ln>
              <a:noFill/>
            </a:ln>
          </p:spPr>
        </p:sp>
        <p:sp>
          <p:nvSpPr>
            <p:cNvPr id="129" name="Google Shape;129;p3"/>
            <p:cNvSpPr txBox="1"/>
            <p:nvPr/>
          </p:nvSpPr>
          <p:spPr>
            <a:xfrm>
              <a:off x="0" y="-38100"/>
              <a:ext cx="230776" cy="274743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30" name="Google Shape;130;p3"/>
          <p:cNvGrpSpPr/>
          <p:nvPr/>
        </p:nvGrpSpPr>
        <p:grpSpPr>
          <a:xfrm>
            <a:off x="0" y="-292142"/>
            <a:ext cx="9144059" cy="10431728"/>
            <a:chOff x="0" y="-38100"/>
            <a:chExt cx="2408296" cy="2747433"/>
          </a:xfrm>
        </p:grpSpPr>
        <p:sp>
          <p:nvSpPr>
            <p:cNvPr id="131" name="Google Shape;131;p3"/>
            <p:cNvSpPr/>
            <p:nvPr/>
          </p:nvSpPr>
          <p:spPr>
            <a:xfrm>
              <a:off x="0" y="0"/>
              <a:ext cx="2408296" cy="2709333"/>
            </a:xfrm>
            <a:custGeom>
              <a:avLst/>
              <a:gdLst/>
              <a:ahLst/>
              <a:cxnLst/>
              <a:rect l="l" t="t" r="r" b="b"/>
              <a:pathLst>
                <a:path w="2408296" h="2709333" extrusionOk="0">
                  <a:moveTo>
                    <a:pt x="0" y="0"/>
                  </a:moveTo>
                  <a:lnTo>
                    <a:pt x="2408296" y="0"/>
                  </a:lnTo>
                  <a:lnTo>
                    <a:pt x="2408296" y="2709333"/>
                  </a:lnTo>
                  <a:lnTo>
                    <a:pt x="0" y="2709333"/>
                  </a:lnTo>
                  <a:close/>
                </a:path>
              </a:pathLst>
            </a:custGeom>
            <a:solidFill>
              <a:srgbClr val="C5E7B0"/>
            </a:solidFill>
            <a:ln>
              <a:noFill/>
            </a:ln>
          </p:spPr>
        </p:sp>
        <p:sp>
          <p:nvSpPr>
            <p:cNvPr id="132" name="Google Shape;132;p3"/>
            <p:cNvSpPr txBox="1"/>
            <p:nvPr/>
          </p:nvSpPr>
          <p:spPr>
            <a:xfrm>
              <a:off x="0" y="-38100"/>
              <a:ext cx="2408296" cy="274743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33" name="Google Shape;133;p3"/>
          <p:cNvSpPr txBox="1"/>
          <p:nvPr/>
        </p:nvSpPr>
        <p:spPr>
          <a:xfrm>
            <a:off x="1676875" y="77369"/>
            <a:ext cx="5790300" cy="1302536"/>
          </a:xfrm>
          <a:prstGeom prst="rect">
            <a:avLst/>
          </a:prstGeom>
          <a:noFill/>
          <a:ln>
            <a:noFill/>
          </a:ln>
        </p:spPr>
        <p:txBody>
          <a:bodyPr spcFirstLastPara="1" wrap="square" lIns="0" tIns="0" rIns="0" bIns="0" anchor="t" anchorCtr="0">
            <a:spAutoFit/>
          </a:bodyPr>
          <a:lstStyle/>
          <a:p>
            <a:pPr lvl="0" algn="ctr">
              <a:lnSpc>
                <a:spcPct val="92000"/>
              </a:lnSpc>
            </a:pPr>
            <a:r>
              <a:rPr lang="nl-BE" sz="4600" dirty="0" err="1"/>
              <a:t>Objectifs</a:t>
            </a:r>
            <a:r>
              <a:rPr lang="nl-BE" sz="4600" dirty="0"/>
              <a:t> </a:t>
            </a:r>
            <a:r>
              <a:rPr lang="nl-BE" sz="4600" dirty="0" err="1"/>
              <a:t>d'apprentissage</a:t>
            </a:r>
            <a:endParaRPr sz="4600" dirty="0"/>
          </a:p>
        </p:txBody>
      </p:sp>
      <p:sp>
        <p:nvSpPr>
          <p:cNvPr id="134" name="Google Shape;134;p3"/>
          <p:cNvSpPr txBox="1"/>
          <p:nvPr/>
        </p:nvSpPr>
        <p:spPr>
          <a:xfrm>
            <a:off x="245459" y="1380456"/>
            <a:ext cx="8653083" cy="8309967"/>
          </a:xfrm>
          <a:prstGeom prst="rect">
            <a:avLst/>
          </a:prstGeom>
          <a:noFill/>
          <a:ln>
            <a:noFill/>
          </a:ln>
        </p:spPr>
        <p:txBody>
          <a:bodyPr spcFirstLastPara="1" wrap="square" lIns="0" tIns="0" rIns="0" bIns="0" anchor="t" anchorCtr="0">
            <a:spAutoFit/>
          </a:bodyPr>
          <a:lstStyle/>
          <a:p>
            <a:pPr marL="0" marR="0" lvl="0" indent="0" algn="just" rtl="0">
              <a:lnSpc>
                <a:spcPct val="250000"/>
              </a:lnSpc>
              <a:spcBef>
                <a:spcPts val="0"/>
              </a:spcBef>
              <a:spcAft>
                <a:spcPts val="0"/>
              </a:spcAft>
              <a:buNone/>
            </a:pPr>
            <a:r>
              <a:rPr lang="fr-FR" sz="2400" dirty="0"/>
              <a:t>À la fin de ce module, les participants seront capables de:</a:t>
            </a:r>
          </a:p>
          <a:p>
            <a:pPr marL="342900" marR="0" lvl="0" indent="-342900" algn="just" rtl="0">
              <a:lnSpc>
                <a:spcPct val="250000"/>
              </a:lnSpc>
              <a:spcBef>
                <a:spcPts val="0"/>
              </a:spcBef>
              <a:spcAft>
                <a:spcPts val="0"/>
              </a:spcAft>
              <a:buFontTx/>
              <a:buChar char="-"/>
            </a:pPr>
            <a:r>
              <a:rPr lang="fr-FR" sz="2400" dirty="0"/>
              <a:t>Définir les principes clés de la santé des sols et leur rôle dans l'agriculture régénératrice.</a:t>
            </a:r>
          </a:p>
          <a:p>
            <a:pPr marL="342900" marR="0" lvl="0" indent="-342900" algn="just" rtl="0">
              <a:lnSpc>
                <a:spcPct val="250000"/>
              </a:lnSpc>
              <a:spcBef>
                <a:spcPts val="0"/>
              </a:spcBef>
              <a:spcAft>
                <a:spcPts val="0"/>
              </a:spcAft>
              <a:buFontTx/>
              <a:buChar char="-"/>
            </a:pPr>
            <a:r>
              <a:rPr lang="fr-FR" sz="2400" dirty="0"/>
              <a:t>Identifier les avantages et les défis liés au maintien d'un sol sain.</a:t>
            </a:r>
          </a:p>
          <a:p>
            <a:pPr marL="342900" marR="0" lvl="0" indent="-342900" algn="just" rtl="0">
              <a:lnSpc>
                <a:spcPct val="250000"/>
              </a:lnSpc>
              <a:spcBef>
                <a:spcPts val="0"/>
              </a:spcBef>
              <a:spcAft>
                <a:spcPts val="0"/>
              </a:spcAft>
              <a:buFontTx/>
              <a:buChar char="-"/>
            </a:pPr>
            <a:r>
              <a:rPr lang="fr-FR" sz="2400" dirty="0"/>
              <a:t>Décrire les pratiques de gestion durable des sols.- Reconnaître le rôle des formateurs en formation professionnelle (VET) dans la promotion des connaissances et compétences sur la santé des sols.</a:t>
            </a:r>
            <a:endParaRPr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138"/>
        <p:cNvGrpSpPr/>
        <p:nvPr/>
      </p:nvGrpSpPr>
      <p:grpSpPr>
        <a:xfrm>
          <a:off x="0" y="0"/>
          <a:ext cx="0" cy="0"/>
          <a:chOff x="0" y="0"/>
          <a:chExt cx="0" cy="0"/>
        </a:xfrm>
      </p:grpSpPr>
      <p:grpSp>
        <p:nvGrpSpPr>
          <p:cNvPr id="139" name="Google Shape;139;p4"/>
          <p:cNvGrpSpPr/>
          <p:nvPr/>
        </p:nvGrpSpPr>
        <p:grpSpPr>
          <a:xfrm>
            <a:off x="0" y="9169974"/>
            <a:ext cx="18288000" cy="1117026"/>
            <a:chOff x="0" y="-38100"/>
            <a:chExt cx="4816593" cy="294196"/>
          </a:xfrm>
        </p:grpSpPr>
        <p:sp>
          <p:nvSpPr>
            <p:cNvPr id="140" name="Google Shape;140;p4"/>
            <p:cNvSpPr/>
            <p:nvPr/>
          </p:nvSpPr>
          <p:spPr>
            <a:xfrm>
              <a:off x="0" y="0"/>
              <a:ext cx="4816592" cy="256096"/>
            </a:xfrm>
            <a:custGeom>
              <a:avLst/>
              <a:gdLst/>
              <a:ahLst/>
              <a:cxnLst/>
              <a:rect l="l" t="t" r="r" b="b"/>
              <a:pathLst>
                <a:path w="4816592" h="256096" extrusionOk="0">
                  <a:moveTo>
                    <a:pt x="0" y="0"/>
                  </a:moveTo>
                  <a:lnTo>
                    <a:pt x="4816592" y="0"/>
                  </a:lnTo>
                  <a:lnTo>
                    <a:pt x="4816592" y="256096"/>
                  </a:lnTo>
                  <a:lnTo>
                    <a:pt x="0" y="256096"/>
                  </a:lnTo>
                  <a:close/>
                </a:path>
              </a:pathLst>
            </a:custGeom>
            <a:solidFill>
              <a:srgbClr val="85B27A"/>
            </a:solidFill>
            <a:ln>
              <a:noFill/>
            </a:ln>
          </p:spPr>
        </p:sp>
        <p:sp>
          <p:nvSpPr>
            <p:cNvPr id="141" name="Google Shape;141;p4"/>
            <p:cNvSpPr txBox="1"/>
            <p:nvPr/>
          </p:nvSpPr>
          <p:spPr>
            <a:xfrm>
              <a:off x="0" y="-38100"/>
              <a:ext cx="4816593" cy="294196"/>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42" name="Google Shape;142;p4"/>
          <p:cNvSpPr txBox="1"/>
          <p:nvPr/>
        </p:nvSpPr>
        <p:spPr>
          <a:xfrm>
            <a:off x="637413" y="1384073"/>
            <a:ext cx="17013300" cy="6227859"/>
          </a:xfrm>
          <a:prstGeom prst="rect">
            <a:avLst/>
          </a:prstGeom>
          <a:noFill/>
          <a:ln>
            <a:noFill/>
          </a:ln>
        </p:spPr>
        <p:txBody>
          <a:bodyPr spcFirstLastPara="1" wrap="square" lIns="0" tIns="0" rIns="0" bIns="0" anchor="t" anchorCtr="0">
            <a:spAutoFit/>
          </a:bodyPr>
          <a:lstStyle/>
          <a:p>
            <a:pPr lvl="0" algn="just">
              <a:lnSpc>
                <a:spcPct val="250037"/>
              </a:lnSpc>
            </a:pPr>
            <a:r>
              <a:rPr lang="en-US" sz="2698" b="0" i="0" u="none" strike="noStrike" cap="none" dirty="0">
                <a:solidFill>
                  <a:srgbClr val="000000"/>
                </a:solidFill>
                <a:latin typeface="Arial"/>
                <a:ea typeface="Arial"/>
                <a:cs typeface="Arial"/>
                <a:sym typeface="Arial"/>
              </a:rPr>
              <a:t>• </a:t>
            </a:r>
            <a:r>
              <a:rPr lang="fr-FR" sz="2698" b="1" dirty="0"/>
              <a:t>Santé des sols </a:t>
            </a:r>
            <a:r>
              <a:rPr lang="fr-FR" sz="2698" dirty="0"/>
              <a:t>: La capacité du sol à fonctionner comme un écosystème vivant qui soutient les plantes, les animaux et les humains. Un sol sain favorise la biodiversité, retient l'eau et réduit l'érosion.</a:t>
            </a:r>
            <a:endParaRPr sz="2698" dirty="0"/>
          </a:p>
          <a:p>
            <a:pPr lvl="0" algn="just">
              <a:lnSpc>
                <a:spcPct val="250037"/>
              </a:lnSpc>
            </a:pPr>
            <a:r>
              <a:rPr lang="en-US" sz="2698" b="0" i="0" u="none" strike="noStrike" cap="none" dirty="0">
                <a:solidFill>
                  <a:srgbClr val="000000"/>
                </a:solidFill>
                <a:latin typeface="Arial"/>
                <a:ea typeface="Arial"/>
                <a:cs typeface="Arial"/>
                <a:sym typeface="Arial"/>
              </a:rPr>
              <a:t>• </a:t>
            </a:r>
            <a:r>
              <a:rPr lang="fr-FR" sz="2698" b="1" dirty="0"/>
              <a:t>Matière organique du sol (MOS) </a:t>
            </a:r>
            <a:r>
              <a:rPr lang="fr-FR" sz="2698" dirty="0"/>
              <a:t>: Matériau organique décomposé dans le sol, essentiel pour la fertilité, la structure et la rétention d'eau. La MOS améliore l'activité microbienne et soutient le cycle des nutriments.</a:t>
            </a:r>
            <a:endParaRPr sz="2698" dirty="0"/>
          </a:p>
          <a:p>
            <a:pPr lvl="0" algn="just">
              <a:lnSpc>
                <a:spcPct val="250037"/>
              </a:lnSpc>
            </a:pPr>
            <a:r>
              <a:rPr lang="en-US" sz="2698" b="0" i="0" u="none" strike="noStrike" cap="none" dirty="0">
                <a:solidFill>
                  <a:srgbClr val="000000"/>
                </a:solidFill>
                <a:latin typeface="Arial"/>
                <a:ea typeface="Arial"/>
                <a:cs typeface="Arial"/>
                <a:sym typeface="Arial"/>
              </a:rPr>
              <a:t>•</a:t>
            </a:r>
            <a:r>
              <a:rPr lang="en-US" sz="2698" b="1" dirty="0"/>
              <a:t> </a:t>
            </a:r>
            <a:r>
              <a:rPr lang="fr-FR" sz="2698" b="1" dirty="0"/>
              <a:t>Érosion : </a:t>
            </a:r>
            <a:r>
              <a:rPr lang="fr-FR" sz="2698" dirty="0"/>
              <a:t>le processus de perte de la couche arable due au vent ou à l'eau. Cela réduit la productivité du sol et contribue à la dégradation des terres.</a:t>
            </a:r>
            <a:endParaRPr sz="2698" dirty="0"/>
          </a:p>
        </p:txBody>
      </p:sp>
      <p:sp>
        <p:nvSpPr>
          <p:cNvPr id="143" name="Google Shape;143;p4"/>
          <p:cNvSpPr/>
          <p:nvPr/>
        </p:nvSpPr>
        <p:spPr>
          <a:xfrm>
            <a:off x="15772210" y="8104762"/>
            <a:ext cx="2000177" cy="1923806"/>
          </a:xfrm>
          <a:custGeom>
            <a:avLst/>
            <a:gdLst/>
            <a:ahLst/>
            <a:cxnLst/>
            <a:rect l="l" t="t" r="r" b="b"/>
            <a:pathLst>
              <a:path w="2000177" h="1923806" extrusionOk="0">
                <a:moveTo>
                  <a:pt x="0" y="0"/>
                </a:moveTo>
                <a:lnTo>
                  <a:pt x="2000177" y="0"/>
                </a:lnTo>
                <a:lnTo>
                  <a:pt x="2000177" y="1923807"/>
                </a:lnTo>
                <a:lnTo>
                  <a:pt x="0" y="1923807"/>
                </a:lnTo>
                <a:lnTo>
                  <a:pt x="0" y="0"/>
                </a:lnTo>
                <a:close/>
              </a:path>
            </a:pathLst>
          </a:custGeom>
          <a:blipFill rotWithShape="1">
            <a:blip r:embed="rId3">
              <a:alphaModFix/>
            </a:blip>
            <a:stretch>
              <a:fillRect/>
            </a:stretch>
          </a:blipFill>
          <a:ln>
            <a:noFill/>
          </a:ln>
        </p:spPr>
      </p:sp>
      <p:sp>
        <p:nvSpPr>
          <p:cNvPr id="144" name="Google Shape;144;p4"/>
          <p:cNvSpPr txBox="1"/>
          <p:nvPr/>
        </p:nvSpPr>
        <p:spPr>
          <a:xfrm>
            <a:off x="637420" y="434669"/>
            <a:ext cx="9297900" cy="796949"/>
          </a:xfrm>
          <a:prstGeom prst="rect">
            <a:avLst/>
          </a:prstGeom>
          <a:noFill/>
          <a:ln>
            <a:noFill/>
          </a:ln>
        </p:spPr>
        <p:txBody>
          <a:bodyPr spcFirstLastPara="1" wrap="square" lIns="0" tIns="0" rIns="0" bIns="0" anchor="t" anchorCtr="0">
            <a:spAutoFit/>
          </a:bodyPr>
          <a:lstStyle/>
          <a:p>
            <a:pPr lvl="0" algn="ctr">
              <a:lnSpc>
                <a:spcPct val="140010"/>
              </a:lnSpc>
            </a:pPr>
            <a:r>
              <a:rPr lang="fr-FR" sz="3699" b="1" dirty="0"/>
              <a:t>Section 1 : Concepts clés et définitions</a:t>
            </a:r>
            <a:endParaRPr sz="3699"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148"/>
        <p:cNvGrpSpPr/>
        <p:nvPr/>
      </p:nvGrpSpPr>
      <p:grpSpPr>
        <a:xfrm>
          <a:off x="0" y="0"/>
          <a:ext cx="0" cy="0"/>
          <a:chOff x="0" y="0"/>
          <a:chExt cx="0" cy="0"/>
        </a:xfrm>
      </p:grpSpPr>
      <p:grpSp>
        <p:nvGrpSpPr>
          <p:cNvPr id="149" name="Google Shape;149;p5"/>
          <p:cNvGrpSpPr/>
          <p:nvPr/>
        </p:nvGrpSpPr>
        <p:grpSpPr>
          <a:xfrm>
            <a:off x="0" y="9169974"/>
            <a:ext cx="18288000" cy="1117026"/>
            <a:chOff x="0" y="-38100"/>
            <a:chExt cx="4816593" cy="294196"/>
          </a:xfrm>
        </p:grpSpPr>
        <p:sp>
          <p:nvSpPr>
            <p:cNvPr id="150" name="Google Shape;150;p5"/>
            <p:cNvSpPr/>
            <p:nvPr/>
          </p:nvSpPr>
          <p:spPr>
            <a:xfrm>
              <a:off x="0" y="0"/>
              <a:ext cx="4816592" cy="256096"/>
            </a:xfrm>
            <a:custGeom>
              <a:avLst/>
              <a:gdLst/>
              <a:ahLst/>
              <a:cxnLst/>
              <a:rect l="l" t="t" r="r" b="b"/>
              <a:pathLst>
                <a:path w="4816592" h="256096" extrusionOk="0">
                  <a:moveTo>
                    <a:pt x="0" y="0"/>
                  </a:moveTo>
                  <a:lnTo>
                    <a:pt x="4816592" y="0"/>
                  </a:lnTo>
                  <a:lnTo>
                    <a:pt x="4816592" y="256096"/>
                  </a:lnTo>
                  <a:lnTo>
                    <a:pt x="0" y="256096"/>
                  </a:lnTo>
                  <a:close/>
                </a:path>
              </a:pathLst>
            </a:custGeom>
            <a:solidFill>
              <a:srgbClr val="85B27A"/>
            </a:solidFill>
            <a:ln>
              <a:noFill/>
            </a:ln>
          </p:spPr>
        </p:sp>
        <p:sp>
          <p:nvSpPr>
            <p:cNvPr id="151" name="Google Shape;151;p5"/>
            <p:cNvSpPr txBox="1"/>
            <p:nvPr/>
          </p:nvSpPr>
          <p:spPr>
            <a:xfrm>
              <a:off x="0" y="-38100"/>
              <a:ext cx="4816593" cy="294196"/>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2" name="Google Shape;152;p5"/>
          <p:cNvSpPr txBox="1"/>
          <p:nvPr/>
        </p:nvSpPr>
        <p:spPr>
          <a:xfrm>
            <a:off x="589745" y="2758349"/>
            <a:ext cx="17013300" cy="6307881"/>
          </a:xfrm>
          <a:prstGeom prst="rect">
            <a:avLst/>
          </a:prstGeom>
          <a:noFill/>
          <a:ln>
            <a:noFill/>
          </a:ln>
        </p:spPr>
        <p:txBody>
          <a:bodyPr spcFirstLastPara="1" wrap="square" lIns="0" tIns="0" rIns="0" bIns="0" anchor="t" anchorCtr="0">
            <a:spAutoFit/>
          </a:bodyPr>
          <a:lstStyle/>
          <a:p>
            <a:pPr marL="0" marR="0" lvl="0" indent="0" algn="just" rtl="0">
              <a:lnSpc>
                <a:spcPct val="250037"/>
              </a:lnSpc>
              <a:spcBef>
                <a:spcPts val="0"/>
              </a:spcBef>
              <a:spcAft>
                <a:spcPts val="0"/>
              </a:spcAft>
              <a:buNone/>
            </a:pPr>
            <a:r>
              <a:rPr lang="en-US" sz="2698" b="1" i="0" u="none" strike="noStrike" cap="none" dirty="0" err="1">
                <a:solidFill>
                  <a:srgbClr val="000000"/>
                </a:solidFill>
                <a:latin typeface="Arial"/>
                <a:ea typeface="Arial"/>
                <a:cs typeface="Arial"/>
                <a:sym typeface="Arial"/>
              </a:rPr>
              <a:t>Exemple</a:t>
            </a:r>
            <a:r>
              <a:rPr lang="en-US" sz="2698" b="1" i="0" u="none" strike="noStrike" cap="none" dirty="0">
                <a:solidFill>
                  <a:srgbClr val="000000"/>
                </a:solidFill>
                <a:latin typeface="Arial"/>
                <a:ea typeface="Arial"/>
                <a:cs typeface="Arial"/>
                <a:sym typeface="Arial"/>
              </a:rPr>
              <a:t>:</a:t>
            </a:r>
          </a:p>
          <a:p>
            <a:pPr lvl="0" algn="just">
              <a:lnSpc>
                <a:spcPct val="250037"/>
              </a:lnSpc>
            </a:pPr>
            <a:r>
              <a:rPr lang="fr-FR" sz="2400" b="1" dirty="0"/>
              <a:t>Les exploitations agricoles qui utilisent du compost pour augmenter la matière organique du sol (MOS) ont constaté:</a:t>
            </a:r>
            <a:endParaRPr sz="2400" b="1" dirty="0"/>
          </a:p>
          <a:p>
            <a:pPr marL="582647" lvl="1" indent="-291323" algn="just">
              <a:lnSpc>
                <a:spcPct val="250037"/>
              </a:lnSpc>
              <a:buSzPts val="2698"/>
              <a:buFont typeface="Arial"/>
              <a:buChar char="•"/>
            </a:pPr>
            <a:r>
              <a:rPr lang="fr-FR" sz="2400" dirty="0"/>
              <a:t>Jusqu'à 20 % d'augmentation de la productivité des cultures.</a:t>
            </a:r>
            <a:endParaRPr sz="2400" dirty="0"/>
          </a:p>
          <a:p>
            <a:pPr marL="582647" lvl="1" indent="-291323" algn="just">
              <a:lnSpc>
                <a:spcPct val="250037"/>
              </a:lnSpc>
              <a:buSzPts val="2698"/>
              <a:buFont typeface="Arial"/>
              <a:buChar char="•"/>
            </a:pPr>
            <a:r>
              <a:rPr lang="fr-FR" sz="2400" dirty="0"/>
              <a:t>Structure du sol améliorée pour une meilleure croissance des racines</a:t>
            </a:r>
            <a:r>
              <a:rPr lang="fr-FR" dirty="0"/>
              <a:t>.</a:t>
            </a:r>
            <a:endParaRPr dirty="0"/>
          </a:p>
          <a:p>
            <a:pPr marL="582647" lvl="1" indent="-291323" algn="just">
              <a:lnSpc>
                <a:spcPct val="250037"/>
              </a:lnSpc>
              <a:buSzPts val="2698"/>
              <a:buFont typeface="Arial"/>
              <a:buChar char="•"/>
            </a:pPr>
            <a:r>
              <a:rPr lang="fr-FR" sz="2400" dirty="0"/>
              <a:t>Activité microbienne accrue, ce qui favorise le cycle des nutriments</a:t>
            </a:r>
            <a:r>
              <a:rPr lang="fr-FR" dirty="0"/>
              <a:t>.</a:t>
            </a:r>
            <a:endParaRPr dirty="0"/>
          </a:p>
          <a:p>
            <a:pPr marL="582647" lvl="1" indent="-291323" algn="just">
              <a:lnSpc>
                <a:spcPct val="250037"/>
              </a:lnSpc>
              <a:buSzPts val="2698"/>
              <a:buFont typeface="Arial"/>
              <a:buChar char="•"/>
            </a:pPr>
            <a:r>
              <a:rPr lang="fr-FR" sz="2400" dirty="0"/>
              <a:t>Amélioration de la rétention d'eau, cruciale pendant les périodes de sécheresse</a:t>
            </a:r>
            <a:r>
              <a:rPr lang="fr-FR" dirty="0"/>
              <a:t>.</a:t>
            </a:r>
            <a:endParaRPr lang="en-US" sz="2698" b="0" i="0" u="none" strike="noStrike" cap="none" dirty="0">
              <a:solidFill>
                <a:srgbClr val="000000"/>
              </a:solidFill>
              <a:latin typeface="Arial"/>
              <a:ea typeface="Arial"/>
              <a:cs typeface="Arial"/>
              <a:sym typeface="Arial"/>
            </a:endParaRPr>
          </a:p>
          <a:p>
            <a:pPr marL="291324" marR="0" lvl="1" algn="just" rtl="0">
              <a:lnSpc>
                <a:spcPct val="250037"/>
              </a:lnSpc>
              <a:spcBef>
                <a:spcPts val="0"/>
              </a:spcBef>
              <a:spcAft>
                <a:spcPts val="0"/>
              </a:spcAft>
              <a:buClr>
                <a:srgbClr val="000000"/>
              </a:buClr>
              <a:buSzPts val="2698"/>
            </a:pPr>
            <a:endParaRPr dirty="0"/>
          </a:p>
        </p:txBody>
      </p:sp>
      <p:sp>
        <p:nvSpPr>
          <p:cNvPr id="153" name="Google Shape;153;p5"/>
          <p:cNvSpPr/>
          <p:nvPr/>
        </p:nvSpPr>
        <p:spPr>
          <a:xfrm>
            <a:off x="16035975" y="7804739"/>
            <a:ext cx="2005102" cy="2061320"/>
          </a:xfrm>
          <a:custGeom>
            <a:avLst/>
            <a:gdLst/>
            <a:ahLst/>
            <a:cxnLst/>
            <a:rect l="l" t="t" r="r" b="b"/>
            <a:pathLst>
              <a:path w="2005102" h="2061320" extrusionOk="0">
                <a:moveTo>
                  <a:pt x="0" y="0"/>
                </a:moveTo>
                <a:lnTo>
                  <a:pt x="2005102" y="0"/>
                </a:lnTo>
                <a:lnTo>
                  <a:pt x="2005102" y="2061320"/>
                </a:lnTo>
                <a:lnTo>
                  <a:pt x="0" y="2061320"/>
                </a:lnTo>
                <a:lnTo>
                  <a:pt x="0" y="0"/>
                </a:lnTo>
                <a:close/>
              </a:path>
            </a:pathLst>
          </a:custGeom>
          <a:blipFill rotWithShape="1">
            <a:blip r:embed="rId3">
              <a:alphaModFix/>
            </a:blip>
            <a:stretch>
              <a:fillRect/>
            </a:stretch>
          </a:blipFill>
          <a:ln>
            <a:noFill/>
          </a:ln>
        </p:spPr>
      </p:sp>
      <p:sp>
        <p:nvSpPr>
          <p:cNvPr id="154" name="Google Shape;154;p5"/>
          <p:cNvSpPr txBox="1"/>
          <p:nvPr/>
        </p:nvSpPr>
        <p:spPr>
          <a:xfrm>
            <a:off x="589745" y="90437"/>
            <a:ext cx="17013300" cy="1593898"/>
          </a:xfrm>
          <a:prstGeom prst="rect">
            <a:avLst/>
          </a:prstGeom>
          <a:noFill/>
          <a:ln>
            <a:noFill/>
          </a:ln>
        </p:spPr>
        <p:txBody>
          <a:bodyPr spcFirstLastPara="1" wrap="square" lIns="0" tIns="0" rIns="0" bIns="0" anchor="t" anchorCtr="0">
            <a:spAutoFit/>
          </a:bodyPr>
          <a:lstStyle/>
          <a:p>
            <a:pPr lvl="0" algn="ctr">
              <a:lnSpc>
                <a:spcPct val="140010"/>
              </a:lnSpc>
            </a:pPr>
            <a:r>
              <a:rPr lang="en-US" sz="3699" b="1" i="0" u="none" strike="noStrike" cap="none" dirty="0">
                <a:solidFill>
                  <a:srgbClr val="000000"/>
                </a:solidFill>
                <a:latin typeface="Arial"/>
                <a:ea typeface="Arial"/>
                <a:cs typeface="Arial"/>
                <a:sym typeface="Arial"/>
              </a:rPr>
              <a:t> </a:t>
            </a:r>
            <a:r>
              <a:rPr lang="fr-FR" sz="3400" b="1" dirty="0"/>
              <a:t>Section 1 : Exemple de l'amélioration de la santé des sols augmentant les rendements des cultures grâce au comp</a:t>
            </a:r>
            <a:r>
              <a:rPr lang="fr-FR" sz="3699" b="1" dirty="0"/>
              <a:t>ost</a:t>
            </a:r>
            <a:endParaRPr sz="3699" b="1" dirty="0"/>
          </a:p>
        </p:txBody>
      </p:sp>
      <p:sp>
        <p:nvSpPr>
          <p:cNvPr id="155" name="Google Shape;155;p5"/>
          <p:cNvSpPr txBox="1"/>
          <p:nvPr/>
        </p:nvSpPr>
        <p:spPr>
          <a:xfrm>
            <a:off x="589745" y="1247147"/>
            <a:ext cx="17013300" cy="1961306"/>
          </a:xfrm>
          <a:prstGeom prst="rect">
            <a:avLst/>
          </a:prstGeom>
          <a:noFill/>
          <a:ln>
            <a:noFill/>
          </a:ln>
        </p:spPr>
        <p:txBody>
          <a:bodyPr spcFirstLastPara="1" wrap="square" lIns="0" tIns="0" rIns="0" bIns="0" anchor="t" anchorCtr="0">
            <a:spAutoFit/>
          </a:bodyPr>
          <a:lstStyle/>
          <a:p>
            <a:pPr lvl="0" algn="just">
              <a:lnSpc>
                <a:spcPct val="250037"/>
              </a:lnSpc>
            </a:pPr>
            <a:r>
              <a:rPr lang="nl-BE" sz="2400" b="1" dirty="0"/>
              <a:t>Aperçu </a:t>
            </a:r>
            <a:r>
              <a:rPr lang="nl-BE" sz="2400" b="1" dirty="0" err="1"/>
              <a:t>clé</a:t>
            </a:r>
            <a:r>
              <a:rPr lang="en-US" sz="2400" b="1" i="0" u="none" strike="noStrike" cap="none" dirty="0">
                <a:solidFill>
                  <a:srgbClr val="000000"/>
                </a:solidFill>
                <a:latin typeface="Arial"/>
                <a:ea typeface="Arial"/>
                <a:cs typeface="Arial"/>
                <a:sym typeface="Arial"/>
              </a:rPr>
              <a:t>:</a:t>
            </a:r>
            <a:endParaRPr lang="fr-FR" sz="2400" dirty="0"/>
          </a:p>
          <a:p>
            <a:pPr marL="582647" lvl="1" indent="-291323" algn="just">
              <a:lnSpc>
                <a:spcPct val="250037"/>
              </a:lnSpc>
              <a:buSzPts val="2698"/>
              <a:buFont typeface="Arial"/>
              <a:buChar char="•"/>
            </a:pPr>
            <a:r>
              <a:rPr lang="fr-FR" sz="2400" dirty="0"/>
              <a:t>Un sol sain a un impact direct sur la productivité agricole</a:t>
            </a:r>
            <a:r>
              <a:rPr lang="fr-FR" sz="2698" dirty="0"/>
              <a:t>.</a:t>
            </a:r>
          </a:p>
        </p:txBody>
      </p:sp>
      <p:sp>
        <p:nvSpPr>
          <p:cNvPr id="156" name="Google Shape;156;p5"/>
          <p:cNvSpPr txBox="1"/>
          <p:nvPr/>
        </p:nvSpPr>
        <p:spPr>
          <a:xfrm>
            <a:off x="589745" y="8260504"/>
            <a:ext cx="14551500" cy="846386"/>
          </a:xfrm>
          <a:prstGeom prst="rect">
            <a:avLst/>
          </a:prstGeom>
          <a:noFill/>
          <a:ln>
            <a:noFill/>
          </a:ln>
        </p:spPr>
        <p:txBody>
          <a:bodyPr spcFirstLastPara="1" wrap="square" lIns="0" tIns="0" rIns="0" bIns="0" anchor="t" anchorCtr="0">
            <a:spAutoFit/>
          </a:bodyPr>
          <a:lstStyle/>
          <a:p>
            <a:pPr lvl="0" algn="just">
              <a:lnSpc>
                <a:spcPct val="250037"/>
              </a:lnSpc>
            </a:pPr>
            <a:r>
              <a:rPr lang="fr-FR" sz="2200" dirty="0"/>
              <a:t>Preuves à l'appui : </a:t>
            </a:r>
            <a:r>
              <a:rPr lang="fr-FR" sz="2200" dirty="0" err="1"/>
              <a:t>Soil</a:t>
            </a:r>
            <a:r>
              <a:rPr lang="fr-FR" sz="2200" dirty="0"/>
              <a:t> Association, s.d., USDA </a:t>
            </a:r>
            <a:r>
              <a:rPr lang="fr-FR" sz="2200" dirty="0" err="1"/>
              <a:t>Research</a:t>
            </a:r>
            <a:r>
              <a:rPr lang="fr-FR" sz="2200" dirty="0"/>
              <a:t>, 2014, </a:t>
            </a:r>
            <a:r>
              <a:rPr lang="fr-FR" sz="2200" dirty="0" err="1"/>
              <a:t>Organic</a:t>
            </a:r>
            <a:r>
              <a:rPr lang="fr-FR" sz="2200" dirty="0"/>
              <a:t> Center, 2021</a:t>
            </a:r>
            <a:endParaRPr sz="2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160"/>
        <p:cNvGrpSpPr/>
        <p:nvPr/>
      </p:nvGrpSpPr>
      <p:grpSpPr>
        <a:xfrm>
          <a:off x="0" y="0"/>
          <a:ext cx="0" cy="0"/>
          <a:chOff x="0" y="0"/>
          <a:chExt cx="0" cy="0"/>
        </a:xfrm>
      </p:grpSpPr>
      <p:grpSp>
        <p:nvGrpSpPr>
          <p:cNvPr id="161" name="Google Shape;161;p6"/>
          <p:cNvGrpSpPr/>
          <p:nvPr/>
        </p:nvGrpSpPr>
        <p:grpSpPr>
          <a:xfrm>
            <a:off x="0" y="2614573"/>
            <a:ext cx="7444436" cy="7672427"/>
            <a:chOff x="0" y="0"/>
            <a:chExt cx="2268884" cy="2338370"/>
          </a:xfrm>
        </p:grpSpPr>
        <p:sp>
          <p:nvSpPr>
            <p:cNvPr id="162" name="Google Shape;162;p6"/>
            <p:cNvSpPr/>
            <p:nvPr/>
          </p:nvSpPr>
          <p:spPr>
            <a:xfrm>
              <a:off x="0" y="0"/>
              <a:ext cx="2268884" cy="2338370"/>
            </a:xfrm>
            <a:custGeom>
              <a:avLst/>
              <a:gdLst/>
              <a:ahLst/>
              <a:cxnLst/>
              <a:rect l="l" t="t" r="r" b="b"/>
              <a:pathLst>
                <a:path w="2268884" h="2338370" extrusionOk="0">
                  <a:moveTo>
                    <a:pt x="1134442" y="0"/>
                  </a:moveTo>
                  <a:cubicBezTo>
                    <a:pt x="507907" y="0"/>
                    <a:pt x="0" y="523462"/>
                    <a:pt x="0" y="1169185"/>
                  </a:cubicBezTo>
                  <a:cubicBezTo>
                    <a:pt x="0" y="1814908"/>
                    <a:pt x="507907" y="2338370"/>
                    <a:pt x="1134442" y="2338370"/>
                  </a:cubicBezTo>
                  <a:cubicBezTo>
                    <a:pt x="1760977" y="2338370"/>
                    <a:pt x="2268884" y="1814908"/>
                    <a:pt x="2268884" y="1169185"/>
                  </a:cubicBezTo>
                  <a:cubicBezTo>
                    <a:pt x="2268884" y="523462"/>
                    <a:pt x="1760977" y="0"/>
                    <a:pt x="1134442"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6"/>
            <p:cNvSpPr txBox="1"/>
            <p:nvPr/>
          </p:nvSpPr>
          <p:spPr>
            <a:xfrm>
              <a:off x="212708" y="181122"/>
              <a:ext cx="1843468" cy="193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64" name="Google Shape;164;p6"/>
          <p:cNvSpPr/>
          <p:nvPr/>
        </p:nvSpPr>
        <p:spPr>
          <a:xfrm>
            <a:off x="197771" y="2922564"/>
            <a:ext cx="7010588" cy="7090396"/>
          </a:xfrm>
          <a:custGeom>
            <a:avLst/>
            <a:gdLst/>
            <a:ahLst/>
            <a:cxnLst/>
            <a:rect l="l" t="t" r="r" b="b"/>
            <a:pathLst>
              <a:path w="1086124" h="1098488" extrusionOk="0">
                <a:moveTo>
                  <a:pt x="543062" y="0"/>
                </a:moveTo>
                <a:cubicBezTo>
                  <a:pt x="243137" y="0"/>
                  <a:pt x="0" y="245905"/>
                  <a:pt x="0" y="549244"/>
                </a:cubicBezTo>
                <a:cubicBezTo>
                  <a:pt x="0" y="852583"/>
                  <a:pt x="243137" y="1098488"/>
                  <a:pt x="543062" y="1098488"/>
                </a:cubicBezTo>
                <a:cubicBezTo>
                  <a:pt x="842987" y="1098488"/>
                  <a:pt x="1086124" y="852583"/>
                  <a:pt x="1086124" y="549244"/>
                </a:cubicBezTo>
                <a:cubicBezTo>
                  <a:pt x="1086124" y="245905"/>
                  <a:pt x="842987" y="0"/>
                  <a:pt x="543062" y="0"/>
                </a:cubicBezTo>
                <a:close/>
              </a:path>
            </a:pathLst>
          </a:custGeom>
          <a:blipFill rotWithShape="1">
            <a:blip r:embed="rId3">
              <a:alphaModFix/>
            </a:blip>
            <a:stretch>
              <a:fillRect l="-25899" r="-25898"/>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5" name="Google Shape;165;p6"/>
          <p:cNvGrpSpPr/>
          <p:nvPr/>
        </p:nvGrpSpPr>
        <p:grpSpPr>
          <a:xfrm>
            <a:off x="0" y="-144661"/>
            <a:ext cx="18288000" cy="2284960"/>
            <a:chOff x="0" y="-38100"/>
            <a:chExt cx="4816593" cy="601800"/>
          </a:xfrm>
        </p:grpSpPr>
        <p:sp>
          <p:nvSpPr>
            <p:cNvPr id="166" name="Google Shape;166;p6"/>
            <p:cNvSpPr/>
            <p:nvPr/>
          </p:nvSpPr>
          <p:spPr>
            <a:xfrm>
              <a:off x="0" y="0"/>
              <a:ext cx="4816592" cy="563700"/>
            </a:xfrm>
            <a:custGeom>
              <a:avLst/>
              <a:gdLst/>
              <a:ahLst/>
              <a:cxnLst/>
              <a:rect l="l" t="t" r="r" b="b"/>
              <a:pathLst>
                <a:path w="4816592" h="563700" extrusionOk="0">
                  <a:moveTo>
                    <a:pt x="0" y="0"/>
                  </a:moveTo>
                  <a:lnTo>
                    <a:pt x="4816592" y="0"/>
                  </a:lnTo>
                  <a:lnTo>
                    <a:pt x="4816592" y="563700"/>
                  </a:lnTo>
                  <a:lnTo>
                    <a:pt x="0" y="563700"/>
                  </a:lnTo>
                  <a:close/>
                </a:path>
              </a:pathLst>
            </a:custGeom>
            <a:solidFill>
              <a:srgbClr val="C5E7B0"/>
            </a:solidFill>
            <a:ln>
              <a:noFill/>
            </a:ln>
          </p:spPr>
        </p:sp>
        <p:sp>
          <p:nvSpPr>
            <p:cNvPr id="167" name="Google Shape;167;p6"/>
            <p:cNvSpPr txBox="1"/>
            <p:nvPr/>
          </p:nvSpPr>
          <p:spPr>
            <a:xfrm>
              <a:off x="0" y="-38100"/>
              <a:ext cx="4816593"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68" name="Google Shape;168;p6"/>
          <p:cNvSpPr txBox="1"/>
          <p:nvPr/>
        </p:nvSpPr>
        <p:spPr>
          <a:xfrm>
            <a:off x="7602750" y="2290387"/>
            <a:ext cx="10349100" cy="6352508"/>
          </a:xfrm>
          <a:prstGeom prst="rect">
            <a:avLst/>
          </a:prstGeom>
          <a:noFill/>
          <a:ln>
            <a:noFill/>
          </a:ln>
        </p:spPr>
        <p:txBody>
          <a:bodyPr spcFirstLastPara="1" wrap="square" lIns="0" tIns="0" rIns="0" bIns="0" anchor="t" anchorCtr="0">
            <a:spAutoFit/>
          </a:bodyPr>
          <a:lstStyle/>
          <a:p>
            <a:pPr lvl="0" algn="just">
              <a:lnSpc>
                <a:spcPct val="215042"/>
              </a:lnSpc>
            </a:pPr>
            <a:r>
              <a:rPr lang="fr-FR" sz="2400" b="1" dirty="0"/>
              <a:t>Ancré dans les écosystèmes naturels</a:t>
            </a:r>
            <a:endParaRPr sz="2400" b="1" dirty="0"/>
          </a:p>
          <a:p>
            <a:pPr marL="582925" lvl="1" indent="-291462" algn="just">
              <a:lnSpc>
                <a:spcPct val="215042"/>
              </a:lnSpc>
              <a:buSzPts val="2699"/>
              <a:buFont typeface="Arial"/>
              <a:buChar char="•"/>
            </a:pPr>
            <a:r>
              <a:rPr lang="fr-FR" sz="2400" b="1" dirty="0"/>
              <a:t>Les pratiques imitent les cycles naturels</a:t>
            </a:r>
            <a:r>
              <a:rPr lang="en-US" sz="2400" b="0" i="0" u="none" strike="noStrike" cap="none" dirty="0">
                <a:solidFill>
                  <a:srgbClr val="000000"/>
                </a:solidFill>
                <a:latin typeface="Arial"/>
                <a:ea typeface="Arial"/>
                <a:cs typeface="Arial"/>
                <a:sym typeface="Arial"/>
              </a:rPr>
              <a:t>: </a:t>
            </a:r>
            <a:r>
              <a:rPr lang="fr-FR" sz="2400" dirty="0"/>
              <a:t>le cycle des nutriments, la décomposition de la matière organique et les relations symbiotiques</a:t>
            </a:r>
          </a:p>
          <a:p>
            <a:pPr marL="582925" lvl="1" indent="-291462" algn="just">
              <a:lnSpc>
                <a:spcPct val="215042"/>
              </a:lnSpc>
              <a:buSzPts val="2699"/>
              <a:buFont typeface="Arial"/>
              <a:buChar char="•"/>
            </a:pPr>
            <a:r>
              <a:rPr lang="nl-BE" sz="2400" b="1" dirty="0"/>
              <a:t>Principes </a:t>
            </a:r>
            <a:r>
              <a:rPr lang="nl-BE" sz="2400" b="1" dirty="0" err="1"/>
              <a:t>clés</a:t>
            </a:r>
            <a:endParaRPr lang="en-US" sz="2400" b="1" dirty="0"/>
          </a:p>
          <a:p>
            <a:pPr marL="748663" lvl="1" indent="-457200" algn="just">
              <a:lnSpc>
                <a:spcPct val="215042"/>
              </a:lnSpc>
              <a:buSzPts val="2699"/>
              <a:buFont typeface="Arial" panose="020B0604020202020204" pitchFamily="34" charset="0"/>
              <a:buChar char="•"/>
            </a:pPr>
            <a:r>
              <a:rPr lang="nl-BE" sz="2400" b="1" dirty="0" err="1"/>
              <a:t>Cycle</a:t>
            </a:r>
            <a:r>
              <a:rPr lang="nl-BE" sz="2400" b="1" dirty="0"/>
              <a:t> des </a:t>
            </a:r>
            <a:r>
              <a:rPr lang="nl-BE" sz="2400" b="1" dirty="0" err="1"/>
              <a:t>nutriments</a:t>
            </a:r>
            <a:r>
              <a:rPr lang="en-US" sz="2400" b="0" i="0" u="none" strike="noStrike" cap="none" dirty="0">
                <a:solidFill>
                  <a:srgbClr val="000000"/>
                </a:solidFill>
                <a:latin typeface="Arial"/>
                <a:ea typeface="Arial"/>
                <a:cs typeface="Arial"/>
                <a:sym typeface="Arial"/>
              </a:rPr>
              <a:t>:</a:t>
            </a:r>
            <a:r>
              <a:rPr lang="fr-FR" sz="2400" dirty="0"/>
              <a:t>Recycler les nutriments grâce aux interactions plante-animal afin de réduire la dépendance aux intrants chimiques</a:t>
            </a:r>
            <a:endParaRPr sz="2400" dirty="0"/>
          </a:p>
          <a:p>
            <a:pPr marL="582925" lvl="1" indent="-291462" algn="just">
              <a:lnSpc>
                <a:spcPct val="215042"/>
              </a:lnSpc>
              <a:buSzPts val="2699"/>
              <a:buFont typeface="Arial"/>
              <a:buChar char="•"/>
            </a:pPr>
            <a:r>
              <a:rPr lang="fr-FR" sz="2400" b="1" dirty="0"/>
              <a:t>Perturbation du sol </a:t>
            </a:r>
            <a:r>
              <a:rPr lang="fr-FR" sz="2400" dirty="0"/>
              <a:t>: Minimiser le travail du sol pour restaurer la structure du sol et améliorer la rétention d'eau</a:t>
            </a:r>
            <a:endParaRPr sz="2400" dirty="0"/>
          </a:p>
        </p:txBody>
      </p:sp>
      <p:sp>
        <p:nvSpPr>
          <p:cNvPr id="169" name="Google Shape;169;p6"/>
          <p:cNvSpPr txBox="1"/>
          <p:nvPr/>
        </p:nvSpPr>
        <p:spPr>
          <a:xfrm>
            <a:off x="3341550" y="376175"/>
            <a:ext cx="13170000" cy="1620187"/>
          </a:xfrm>
          <a:prstGeom prst="rect">
            <a:avLst/>
          </a:prstGeom>
          <a:noFill/>
          <a:ln>
            <a:noFill/>
          </a:ln>
        </p:spPr>
        <p:txBody>
          <a:bodyPr spcFirstLastPara="1" wrap="square" lIns="0" tIns="0" rIns="0" bIns="0" anchor="t" anchorCtr="0">
            <a:spAutoFit/>
          </a:bodyPr>
          <a:lstStyle/>
          <a:p>
            <a:pPr lvl="0" algn="ctr">
              <a:lnSpc>
                <a:spcPct val="112000"/>
              </a:lnSpc>
            </a:pPr>
            <a:r>
              <a:rPr lang="en-US" sz="4700" b="1" i="0" u="none" strike="noStrike" cap="none" dirty="0">
                <a:solidFill>
                  <a:srgbClr val="000000"/>
                </a:solidFill>
                <a:latin typeface="Arial"/>
                <a:ea typeface="Arial"/>
                <a:cs typeface="Arial"/>
                <a:sym typeface="Arial"/>
              </a:rPr>
              <a:t>Section 2: </a:t>
            </a:r>
            <a:r>
              <a:rPr lang="fr-FR" dirty="0"/>
              <a:t> </a:t>
            </a:r>
            <a:r>
              <a:rPr lang="fr-FR" sz="4700" b="1" dirty="0"/>
              <a:t>Fondements théoriques - Contexte historique et agriculture régénératrice</a:t>
            </a:r>
            <a:endParaRPr sz="47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173"/>
        <p:cNvGrpSpPr/>
        <p:nvPr/>
      </p:nvGrpSpPr>
      <p:grpSpPr>
        <a:xfrm>
          <a:off x="0" y="0"/>
          <a:ext cx="0" cy="0"/>
          <a:chOff x="0" y="0"/>
          <a:chExt cx="0" cy="0"/>
        </a:xfrm>
      </p:grpSpPr>
      <p:grpSp>
        <p:nvGrpSpPr>
          <p:cNvPr id="174" name="Google Shape;174;p7"/>
          <p:cNvGrpSpPr/>
          <p:nvPr/>
        </p:nvGrpSpPr>
        <p:grpSpPr>
          <a:xfrm>
            <a:off x="0" y="-144661"/>
            <a:ext cx="18288000" cy="2284960"/>
            <a:chOff x="0" y="-38100"/>
            <a:chExt cx="4816593" cy="601800"/>
          </a:xfrm>
        </p:grpSpPr>
        <p:sp>
          <p:nvSpPr>
            <p:cNvPr id="175" name="Google Shape;175;p7"/>
            <p:cNvSpPr/>
            <p:nvPr/>
          </p:nvSpPr>
          <p:spPr>
            <a:xfrm>
              <a:off x="0" y="0"/>
              <a:ext cx="4816592" cy="563700"/>
            </a:xfrm>
            <a:custGeom>
              <a:avLst/>
              <a:gdLst/>
              <a:ahLst/>
              <a:cxnLst/>
              <a:rect l="l" t="t" r="r" b="b"/>
              <a:pathLst>
                <a:path w="4816592" h="563700" extrusionOk="0">
                  <a:moveTo>
                    <a:pt x="0" y="0"/>
                  </a:moveTo>
                  <a:lnTo>
                    <a:pt x="4816592" y="0"/>
                  </a:lnTo>
                  <a:lnTo>
                    <a:pt x="4816592" y="563700"/>
                  </a:lnTo>
                  <a:lnTo>
                    <a:pt x="0" y="563700"/>
                  </a:lnTo>
                  <a:close/>
                </a:path>
              </a:pathLst>
            </a:custGeom>
            <a:solidFill>
              <a:srgbClr val="C5E7B0"/>
            </a:solidFill>
            <a:ln>
              <a:noFill/>
            </a:ln>
          </p:spPr>
        </p:sp>
        <p:sp>
          <p:nvSpPr>
            <p:cNvPr id="176" name="Google Shape;176;p7"/>
            <p:cNvSpPr txBox="1"/>
            <p:nvPr/>
          </p:nvSpPr>
          <p:spPr>
            <a:xfrm>
              <a:off x="0" y="-38100"/>
              <a:ext cx="4816593"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77" name="Google Shape;177;p7"/>
          <p:cNvSpPr txBox="1"/>
          <p:nvPr/>
        </p:nvSpPr>
        <p:spPr>
          <a:xfrm>
            <a:off x="3278475" y="376175"/>
            <a:ext cx="14681700" cy="1861472"/>
          </a:xfrm>
          <a:prstGeom prst="rect">
            <a:avLst/>
          </a:prstGeom>
          <a:noFill/>
          <a:ln>
            <a:noFill/>
          </a:ln>
        </p:spPr>
        <p:txBody>
          <a:bodyPr spcFirstLastPara="1" wrap="square" lIns="0" tIns="0" rIns="0" bIns="0" anchor="t" anchorCtr="0">
            <a:spAutoFit/>
          </a:bodyPr>
          <a:lstStyle/>
          <a:p>
            <a:pPr algn="ctr">
              <a:lnSpc>
                <a:spcPct val="112000"/>
              </a:lnSpc>
            </a:pPr>
            <a:r>
              <a:rPr lang="fr-FR" sz="4700" b="1" dirty="0"/>
              <a:t>Section 2:  Fondements théoriques - Contexte historique et agriculture régénératrice</a:t>
            </a:r>
          </a:p>
          <a:p>
            <a:pPr marL="0" marR="0" lvl="0" indent="0" algn="l" rtl="0">
              <a:lnSpc>
                <a:spcPct val="112000"/>
              </a:lnSpc>
              <a:spcBef>
                <a:spcPts val="0"/>
              </a:spcBef>
              <a:spcAft>
                <a:spcPts val="0"/>
              </a:spcAft>
              <a:buNone/>
            </a:pPr>
            <a:endParaRPr dirty="0"/>
          </a:p>
        </p:txBody>
      </p:sp>
      <p:sp>
        <p:nvSpPr>
          <p:cNvPr id="178" name="Google Shape;178;p7"/>
          <p:cNvSpPr txBox="1"/>
          <p:nvPr/>
        </p:nvSpPr>
        <p:spPr>
          <a:xfrm>
            <a:off x="7610913" y="2445868"/>
            <a:ext cx="10349130" cy="8037585"/>
          </a:xfrm>
          <a:prstGeom prst="rect">
            <a:avLst/>
          </a:prstGeom>
          <a:noFill/>
          <a:ln>
            <a:noFill/>
          </a:ln>
        </p:spPr>
        <p:txBody>
          <a:bodyPr spcFirstLastPara="1" wrap="square" lIns="0" tIns="0" rIns="0" bIns="0" anchor="t" anchorCtr="0">
            <a:spAutoFit/>
          </a:bodyPr>
          <a:lstStyle/>
          <a:p>
            <a:pPr lvl="0" algn="just">
              <a:lnSpc>
                <a:spcPct val="215042"/>
              </a:lnSpc>
            </a:pPr>
            <a:r>
              <a:rPr lang="nl-BE" sz="2699" b="1" dirty="0"/>
              <a:t>Changement </a:t>
            </a:r>
            <a:r>
              <a:rPr lang="nl-BE" sz="2699" b="1" dirty="0" err="1"/>
              <a:t>historique</a:t>
            </a:r>
            <a:r>
              <a:rPr lang="nl-BE" sz="2699" b="1" dirty="0"/>
              <a:t> dans </a:t>
            </a:r>
            <a:r>
              <a:rPr lang="nl-BE" sz="2699" b="1" dirty="0" err="1"/>
              <a:t>l'agriculture</a:t>
            </a:r>
            <a:endParaRPr sz="2699" b="1" dirty="0"/>
          </a:p>
          <a:p>
            <a:pPr marL="582925" lvl="1" indent="-291462" algn="just">
              <a:lnSpc>
                <a:spcPct val="215042"/>
              </a:lnSpc>
              <a:buSzPts val="2699"/>
              <a:buFont typeface="Arial"/>
              <a:buChar char="•"/>
            </a:pPr>
            <a:r>
              <a:rPr lang="fr-FR" sz="2699" dirty="0"/>
              <a:t>L'agriculture traditionnelle alignée sur les systèmes naturels</a:t>
            </a:r>
            <a:endParaRPr sz="2699" dirty="0"/>
          </a:p>
          <a:p>
            <a:pPr marL="582925" lvl="1" indent="-291462" algn="just">
              <a:lnSpc>
                <a:spcPct val="215042"/>
              </a:lnSpc>
              <a:buSzPts val="2699"/>
              <a:buFont typeface="Arial"/>
              <a:buChar char="•"/>
            </a:pPr>
            <a:r>
              <a:rPr lang="fr-FR" sz="2699" dirty="0"/>
              <a:t>L'agriculture industrielle a conduit à la dégradation des sols (érosion, perte de fertilité, réduction de la biodiversité)</a:t>
            </a:r>
            <a:endParaRPr sz="2699" dirty="0"/>
          </a:p>
          <a:p>
            <a:pPr lvl="0" algn="just">
              <a:lnSpc>
                <a:spcPct val="215042"/>
              </a:lnSpc>
            </a:pPr>
            <a:r>
              <a:rPr lang="nl-BE" sz="2699" b="1" dirty="0" err="1"/>
              <a:t>Origines</a:t>
            </a:r>
            <a:r>
              <a:rPr lang="nl-BE" sz="2699" b="1" dirty="0"/>
              <a:t> de </a:t>
            </a:r>
            <a:r>
              <a:rPr lang="nl-BE" sz="2699" b="1" dirty="0" err="1"/>
              <a:t>l'agriculture</a:t>
            </a:r>
            <a:r>
              <a:rPr lang="nl-BE" sz="2699" b="1" dirty="0"/>
              <a:t> </a:t>
            </a:r>
            <a:r>
              <a:rPr lang="nl-BE" sz="2699" b="1" dirty="0" err="1"/>
              <a:t>régénératrice</a:t>
            </a:r>
            <a:endParaRPr sz="2699" b="1" dirty="0"/>
          </a:p>
          <a:p>
            <a:pPr marL="582925" lvl="1" indent="-291462" algn="just">
              <a:lnSpc>
                <a:spcPct val="215042"/>
              </a:lnSpc>
              <a:buSzPts val="2699"/>
              <a:buFont typeface="Arial"/>
              <a:buChar char="•"/>
            </a:pPr>
            <a:r>
              <a:rPr lang="fr-FR" sz="2699" dirty="0"/>
              <a:t>Apparu en réponse aux impacts négatifs de l'agriculture industrielle</a:t>
            </a:r>
            <a:endParaRPr sz="2699" dirty="0"/>
          </a:p>
          <a:p>
            <a:pPr marL="582925" lvl="1" indent="-291462" algn="just">
              <a:lnSpc>
                <a:spcPct val="215042"/>
              </a:lnSpc>
              <a:buSzPts val="2699"/>
              <a:buFont typeface="Arial"/>
              <a:buChar char="•"/>
            </a:pPr>
            <a:r>
              <a:rPr lang="fr-FR" sz="2699" dirty="0"/>
              <a:t>Concentrez-vous sur la restauration de la santé des sols en utilisant des principes écologiques</a:t>
            </a:r>
            <a:endParaRPr sz="2699" dirty="0"/>
          </a:p>
        </p:txBody>
      </p:sp>
      <p:grpSp>
        <p:nvGrpSpPr>
          <p:cNvPr id="179" name="Google Shape;179;p7"/>
          <p:cNvGrpSpPr/>
          <p:nvPr/>
        </p:nvGrpSpPr>
        <p:grpSpPr>
          <a:xfrm>
            <a:off x="0" y="2614573"/>
            <a:ext cx="7444436" cy="7672427"/>
            <a:chOff x="0" y="0"/>
            <a:chExt cx="2268884" cy="2338370"/>
          </a:xfrm>
        </p:grpSpPr>
        <p:sp>
          <p:nvSpPr>
            <p:cNvPr id="180" name="Google Shape;180;p7"/>
            <p:cNvSpPr/>
            <p:nvPr/>
          </p:nvSpPr>
          <p:spPr>
            <a:xfrm>
              <a:off x="0" y="0"/>
              <a:ext cx="2268884" cy="2338370"/>
            </a:xfrm>
            <a:custGeom>
              <a:avLst/>
              <a:gdLst/>
              <a:ahLst/>
              <a:cxnLst/>
              <a:rect l="l" t="t" r="r" b="b"/>
              <a:pathLst>
                <a:path w="2268884" h="2338370" extrusionOk="0">
                  <a:moveTo>
                    <a:pt x="1134442" y="0"/>
                  </a:moveTo>
                  <a:cubicBezTo>
                    <a:pt x="507907" y="0"/>
                    <a:pt x="0" y="523462"/>
                    <a:pt x="0" y="1169185"/>
                  </a:cubicBezTo>
                  <a:cubicBezTo>
                    <a:pt x="0" y="1814908"/>
                    <a:pt x="507907" y="2338370"/>
                    <a:pt x="1134442" y="2338370"/>
                  </a:cubicBezTo>
                  <a:cubicBezTo>
                    <a:pt x="1760977" y="2338370"/>
                    <a:pt x="2268884" y="1814908"/>
                    <a:pt x="2268884" y="1169185"/>
                  </a:cubicBezTo>
                  <a:cubicBezTo>
                    <a:pt x="2268884" y="523462"/>
                    <a:pt x="1760977" y="0"/>
                    <a:pt x="1134442"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7"/>
            <p:cNvSpPr txBox="1"/>
            <p:nvPr/>
          </p:nvSpPr>
          <p:spPr>
            <a:xfrm>
              <a:off x="212708" y="181122"/>
              <a:ext cx="1843468" cy="193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82" name="Google Shape;182;p7"/>
          <p:cNvSpPr/>
          <p:nvPr/>
        </p:nvSpPr>
        <p:spPr>
          <a:xfrm>
            <a:off x="197771" y="2922564"/>
            <a:ext cx="7010588" cy="7090396"/>
          </a:xfrm>
          <a:custGeom>
            <a:avLst/>
            <a:gdLst/>
            <a:ahLst/>
            <a:cxnLst/>
            <a:rect l="l" t="t" r="r" b="b"/>
            <a:pathLst>
              <a:path w="1086124" h="1098488" extrusionOk="0">
                <a:moveTo>
                  <a:pt x="543062" y="0"/>
                </a:moveTo>
                <a:cubicBezTo>
                  <a:pt x="243137" y="0"/>
                  <a:pt x="0" y="245905"/>
                  <a:pt x="0" y="549244"/>
                </a:cubicBezTo>
                <a:cubicBezTo>
                  <a:pt x="0" y="852583"/>
                  <a:pt x="243137" y="1098488"/>
                  <a:pt x="543062" y="1098488"/>
                </a:cubicBezTo>
                <a:cubicBezTo>
                  <a:pt x="842987" y="1098488"/>
                  <a:pt x="1086124" y="852583"/>
                  <a:pt x="1086124" y="549244"/>
                </a:cubicBezTo>
                <a:cubicBezTo>
                  <a:pt x="1086124" y="245905"/>
                  <a:pt x="842987" y="0"/>
                  <a:pt x="543062" y="0"/>
                </a:cubicBezTo>
                <a:close/>
              </a:path>
            </a:pathLst>
          </a:custGeom>
          <a:blipFill rotWithShape="1">
            <a:blip r:embed="rId3">
              <a:alphaModFix/>
            </a:blip>
            <a:stretch>
              <a:fillRect l="-25899" r="-25898"/>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186"/>
        <p:cNvGrpSpPr/>
        <p:nvPr/>
      </p:nvGrpSpPr>
      <p:grpSpPr>
        <a:xfrm>
          <a:off x="0" y="0"/>
          <a:ext cx="0" cy="0"/>
          <a:chOff x="0" y="0"/>
          <a:chExt cx="0" cy="0"/>
        </a:xfrm>
      </p:grpSpPr>
      <p:grpSp>
        <p:nvGrpSpPr>
          <p:cNvPr id="187" name="Google Shape;187;p8"/>
          <p:cNvGrpSpPr/>
          <p:nvPr/>
        </p:nvGrpSpPr>
        <p:grpSpPr>
          <a:xfrm>
            <a:off x="0" y="2485014"/>
            <a:ext cx="7444436" cy="7801986"/>
            <a:chOff x="0" y="0"/>
            <a:chExt cx="2268884" cy="2377856"/>
          </a:xfrm>
        </p:grpSpPr>
        <p:sp>
          <p:nvSpPr>
            <p:cNvPr id="188" name="Google Shape;188;p8"/>
            <p:cNvSpPr/>
            <p:nvPr/>
          </p:nvSpPr>
          <p:spPr>
            <a:xfrm>
              <a:off x="0" y="0"/>
              <a:ext cx="2268884" cy="2377856"/>
            </a:xfrm>
            <a:custGeom>
              <a:avLst/>
              <a:gdLst/>
              <a:ahLst/>
              <a:cxnLst/>
              <a:rect l="l" t="t" r="r" b="b"/>
              <a:pathLst>
                <a:path w="2268884" h="2377856" extrusionOk="0">
                  <a:moveTo>
                    <a:pt x="1134442" y="0"/>
                  </a:moveTo>
                  <a:cubicBezTo>
                    <a:pt x="507907" y="0"/>
                    <a:pt x="0" y="532301"/>
                    <a:pt x="0" y="1188928"/>
                  </a:cubicBezTo>
                  <a:cubicBezTo>
                    <a:pt x="0" y="1845555"/>
                    <a:pt x="507907" y="2377856"/>
                    <a:pt x="1134442" y="2377856"/>
                  </a:cubicBezTo>
                  <a:cubicBezTo>
                    <a:pt x="1760977" y="2377856"/>
                    <a:pt x="2268884" y="1845555"/>
                    <a:pt x="2268884" y="1188928"/>
                  </a:cubicBezTo>
                  <a:cubicBezTo>
                    <a:pt x="2268884" y="532301"/>
                    <a:pt x="1760977" y="0"/>
                    <a:pt x="1134442"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8"/>
            <p:cNvSpPr txBox="1"/>
            <p:nvPr/>
          </p:nvSpPr>
          <p:spPr>
            <a:xfrm>
              <a:off x="212708" y="184824"/>
              <a:ext cx="1843468" cy="197010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90" name="Google Shape;190;p8"/>
          <p:cNvSpPr/>
          <p:nvPr/>
        </p:nvSpPr>
        <p:spPr>
          <a:xfrm>
            <a:off x="276192" y="2840809"/>
            <a:ext cx="6866139" cy="7090396"/>
          </a:xfrm>
          <a:custGeom>
            <a:avLst/>
            <a:gdLst/>
            <a:ahLst/>
            <a:cxnLst/>
            <a:rect l="l" t="t" r="r" b="b"/>
            <a:pathLst>
              <a:path w="1063745" h="1098488" extrusionOk="0">
                <a:moveTo>
                  <a:pt x="531872" y="0"/>
                </a:moveTo>
                <a:cubicBezTo>
                  <a:pt x="238127" y="0"/>
                  <a:pt x="0" y="245905"/>
                  <a:pt x="0" y="549244"/>
                </a:cubicBezTo>
                <a:cubicBezTo>
                  <a:pt x="0" y="852583"/>
                  <a:pt x="238127" y="1098488"/>
                  <a:pt x="531872" y="1098488"/>
                </a:cubicBezTo>
                <a:cubicBezTo>
                  <a:pt x="825617" y="1098488"/>
                  <a:pt x="1063745" y="852583"/>
                  <a:pt x="1063745" y="549244"/>
                </a:cubicBezTo>
                <a:cubicBezTo>
                  <a:pt x="1063745" y="245905"/>
                  <a:pt x="825617" y="0"/>
                  <a:pt x="531872" y="0"/>
                </a:cubicBezTo>
                <a:close/>
              </a:path>
            </a:pathLst>
          </a:custGeom>
          <a:blipFill rotWithShape="1">
            <a:blip r:embed="rId3">
              <a:alphaModFix/>
            </a:blip>
            <a:stretch>
              <a:fillRect l="-27495" r="-27497"/>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1" name="Google Shape;191;p8"/>
          <p:cNvGrpSpPr/>
          <p:nvPr/>
        </p:nvGrpSpPr>
        <p:grpSpPr>
          <a:xfrm>
            <a:off x="0" y="-144661"/>
            <a:ext cx="18288000" cy="2284960"/>
            <a:chOff x="0" y="-38100"/>
            <a:chExt cx="4816593" cy="601800"/>
          </a:xfrm>
        </p:grpSpPr>
        <p:sp>
          <p:nvSpPr>
            <p:cNvPr id="192" name="Google Shape;192;p8"/>
            <p:cNvSpPr/>
            <p:nvPr/>
          </p:nvSpPr>
          <p:spPr>
            <a:xfrm>
              <a:off x="0" y="0"/>
              <a:ext cx="4816592" cy="563700"/>
            </a:xfrm>
            <a:custGeom>
              <a:avLst/>
              <a:gdLst/>
              <a:ahLst/>
              <a:cxnLst/>
              <a:rect l="l" t="t" r="r" b="b"/>
              <a:pathLst>
                <a:path w="4816592" h="563700" extrusionOk="0">
                  <a:moveTo>
                    <a:pt x="0" y="0"/>
                  </a:moveTo>
                  <a:lnTo>
                    <a:pt x="4816592" y="0"/>
                  </a:lnTo>
                  <a:lnTo>
                    <a:pt x="4816592" y="563700"/>
                  </a:lnTo>
                  <a:lnTo>
                    <a:pt x="0" y="563700"/>
                  </a:lnTo>
                  <a:close/>
                </a:path>
              </a:pathLst>
            </a:custGeom>
            <a:solidFill>
              <a:srgbClr val="C5E7B0"/>
            </a:solidFill>
            <a:ln>
              <a:noFill/>
            </a:ln>
          </p:spPr>
        </p:sp>
        <p:sp>
          <p:nvSpPr>
            <p:cNvPr id="193" name="Google Shape;193;p8"/>
            <p:cNvSpPr txBox="1"/>
            <p:nvPr/>
          </p:nvSpPr>
          <p:spPr>
            <a:xfrm>
              <a:off x="0" y="-38100"/>
              <a:ext cx="4816593"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94" name="Google Shape;194;p8"/>
          <p:cNvSpPr txBox="1"/>
          <p:nvPr/>
        </p:nvSpPr>
        <p:spPr>
          <a:xfrm>
            <a:off x="3341550" y="376175"/>
            <a:ext cx="12996000" cy="1861472"/>
          </a:xfrm>
          <a:prstGeom prst="rect">
            <a:avLst/>
          </a:prstGeom>
          <a:noFill/>
          <a:ln>
            <a:noFill/>
          </a:ln>
        </p:spPr>
        <p:txBody>
          <a:bodyPr spcFirstLastPara="1" wrap="square" lIns="0" tIns="0" rIns="0" bIns="0" anchor="t" anchorCtr="0">
            <a:spAutoFit/>
          </a:bodyPr>
          <a:lstStyle/>
          <a:p>
            <a:pPr algn="ctr">
              <a:lnSpc>
                <a:spcPct val="112000"/>
              </a:lnSpc>
            </a:pPr>
            <a:r>
              <a:rPr lang="en-US" sz="4700" b="1" i="0" u="none" strike="noStrike" cap="none" dirty="0">
                <a:solidFill>
                  <a:srgbClr val="000000"/>
                </a:solidFill>
                <a:latin typeface="Arial"/>
                <a:ea typeface="Arial"/>
                <a:cs typeface="Arial"/>
                <a:sym typeface="Arial"/>
              </a:rPr>
              <a:t>Section 2: </a:t>
            </a:r>
            <a:r>
              <a:rPr lang="fr-FR" sz="4700" b="1" dirty="0"/>
              <a:t>Fondements théoriques - Contexte historique et agriculture régénératrice</a:t>
            </a:r>
          </a:p>
          <a:p>
            <a:pPr marL="0" marR="0" lvl="0" indent="0" algn="l" rtl="0">
              <a:lnSpc>
                <a:spcPct val="112000"/>
              </a:lnSpc>
              <a:spcBef>
                <a:spcPts val="0"/>
              </a:spcBef>
              <a:spcAft>
                <a:spcPts val="0"/>
              </a:spcAft>
              <a:buNone/>
            </a:pPr>
            <a:endParaRPr dirty="0"/>
          </a:p>
        </p:txBody>
      </p:sp>
      <p:sp>
        <p:nvSpPr>
          <p:cNvPr id="195" name="Google Shape;195;p8"/>
          <p:cNvSpPr txBox="1"/>
          <p:nvPr/>
        </p:nvSpPr>
        <p:spPr>
          <a:xfrm>
            <a:off x="7595800" y="2771947"/>
            <a:ext cx="10349130" cy="7144520"/>
          </a:xfrm>
          <a:prstGeom prst="rect">
            <a:avLst/>
          </a:prstGeom>
          <a:noFill/>
          <a:ln>
            <a:noFill/>
          </a:ln>
        </p:spPr>
        <p:txBody>
          <a:bodyPr spcFirstLastPara="1" wrap="square" lIns="0" tIns="0" rIns="0" bIns="0" anchor="t" anchorCtr="0">
            <a:spAutoFit/>
          </a:bodyPr>
          <a:lstStyle/>
          <a:p>
            <a:pPr lvl="0" algn="just">
              <a:lnSpc>
                <a:spcPct val="215042"/>
              </a:lnSpc>
            </a:pPr>
            <a:r>
              <a:rPr lang="fr-FR" sz="2699" b="1" dirty="0"/>
              <a:t>Matière organique et séquestration du carbone</a:t>
            </a:r>
            <a:endParaRPr sz="2699" b="1" dirty="0"/>
          </a:p>
          <a:p>
            <a:pPr marL="582925" lvl="1" indent="-291462" algn="just">
              <a:lnSpc>
                <a:spcPct val="215042"/>
              </a:lnSpc>
              <a:buSzPts val="2699"/>
              <a:buFont typeface="Arial"/>
              <a:buChar char="•"/>
            </a:pPr>
            <a:r>
              <a:rPr lang="fr-FR" sz="2699" dirty="0"/>
              <a:t>La matière organique du sol stocke le carbone, contribuant à l'atténuation du changement climatique</a:t>
            </a:r>
            <a:endParaRPr sz="2699" dirty="0"/>
          </a:p>
          <a:p>
            <a:pPr marL="582925" lvl="1" indent="-291462" algn="just">
              <a:lnSpc>
                <a:spcPct val="215042"/>
              </a:lnSpc>
              <a:buSzPts val="2699"/>
              <a:buFont typeface="Arial"/>
              <a:buChar char="•"/>
            </a:pPr>
            <a:r>
              <a:rPr lang="fr-FR" sz="2699" dirty="0"/>
              <a:t>Ravive les pratiques traditionnelles (rotation des cultures, intrants biologiques, perturbation minimale)</a:t>
            </a:r>
            <a:endParaRPr sz="2699" dirty="0"/>
          </a:p>
          <a:p>
            <a:pPr lvl="0" algn="just">
              <a:lnSpc>
                <a:spcPct val="215042"/>
              </a:lnSpc>
            </a:pPr>
            <a:r>
              <a:rPr lang="fr-FR" dirty="0"/>
              <a:t> </a:t>
            </a:r>
            <a:r>
              <a:rPr lang="fr-FR" sz="2699" b="1" dirty="0"/>
              <a:t>L'agriculture régénérative </a:t>
            </a:r>
            <a:r>
              <a:rPr lang="fr-FR" sz="2699" dirty="0"/>
              <a:t>s'inspire des connaissances écologiques et agricoles traditionnelles pour améliorer la biodiversité et la durabilité.</a:t>
            </a:r>
            <a:endParaRPr sz="2699"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199"/>
        <p:cNvGrpSpPr/>
        <p:nvPr/>
      </p:nvGrpSpPr>
      <p:grpSpPr>
        <a:xfrm>
          <a:off x="0" y="0"/>
          <a:ext cx="0" cy="0"/>
          <a:chOff x="0" y="0"/>
          <a:chExt cx="0" cy="0"/>
        </a:xfrm>
      </p:grpSpPr>
      <p:grpSp>
        <p:nvGrpSpPr>
          <p:cNvPr id="200" name="Google Shape;200;p9"/>
          <p:cNvGrpSpPr/>
          <p:nvPr/>
        </p:nvGrpSpPr>
        <p:grpSpPr>
          <a:xfrm>
            <a:off x="0" y="-144661"/>
            <a:ext cx="18288000" cy="2284960"/>
            <a:chOff x="0" y="-38100"/>
            <a:chExt cx="4816593" cy="601800"/>
          </a:xfrm>
        </p:grpSpPr>
        <p:sp>
          <p:nvSpPr>
            <p:cNvPr id="201" name="Google Shape;201;p9"/>
            <p:cNvSpPr/>
            <p:nvPr/>
          </p:nvSpPr>
          <p:spPr>
            <a:xfrm>
              <a:off x="0" y="0"/>
              <a:ext cx="4816592" cy="563700"/>
            </a:xfrm>
            <a:custGeom>
              <a:avLst/>
              <a:gdLst/>
              <a:ahLst/>
              <a:cxnLst/>
              <a:rect l="l" t="t" r="r" b="b"/>
              <a:pathLst>
                <a:path w="4816592" h="563700" extrusionOk="0">
                  <a:moveTo>
                    <a:pt x="0" y="0"/>
                  </a:moveTo>
                  <a:lnTo>
                    <a:pt x="4816592" y="0"/>
                  </a:lnTo>
                  <a:lnTo>
                    <a:pt x="4816592" y="563700"/>
                  </a:lnTo>
                  <a:lnTo>
                    <a:pt x="0" y="563700"/>
                  </a:lnTo>
                  <a:close/>
                </a:path>
              </a:pathLst>
            </a:custGeom>
            <a:solidFill>
              <a:srgbClr val="C5E7B0"/>
            </a:solidFill>
            <a:ln>
              <a:noFill/>
            </a:ln>
          </p:spPr>
        </p:sp>
        <p:sp>
          <p:nvSpPr>
            <p:cNvPr id="202" name="Google Shape;202;p9"/>
            <p:cNvSpPr txBox="1"/>
            <p:nvPr/>
          </p:nvSpPr>
          <p:spPr>
            <a:xfrm>
              <a:off x="0" y="-38100"/>
              <a:ext cx="4816593"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03" name="Google Shape;203;p9"/>
          <p:cNvSpPr txBox="1"/>
          <p:nvPr/>
        </p:nvSpPr>
        <p:spPr>
          <a:xfrm>
            <a:off x="3354175" y="417625"/>
            <a:ext cx="14934000" cy="1861472"/>
          </a:xfrm>
          <a:prstGeom prst="rect">
            <a:avLst/>
          </a:prstGeom>
          <a:noFill/>
          <a:ln>
            <a:noFill/>
          </a:ln>
        </p:spPr>
        <p:txBody>
          <a:bodyPr spcFirstLastPara="1" wrap="square" lIns="0" tIns="0" rIns="0" bIns="0" anchor="t" anchorCtr="0">
            <a:spAutoFit/>
          </a:bodyPr>
          <a:lstStyle/>
          <a:p>
            <a:pPr algn="ctr">
              <a:lnSpc>
                <a:spcPct val="112000"/>
              </a:lnSpc>
            </a:pPr>
            <a:r>
              <a:rPr lang="en-US" sz="4700" b="1" dirty="0"/>
              <a:t>Section 2: </a:t>
            </a:r>
            <a:r>
              <a:rPr lang="fr-FR" sz="4700" b="1" dirty="0"/>
              <a:t>Fondements théoriques - Contexte historique et agriculture régénératrice</a:t>
            </a:r>
          </a:p>
          <a:p>
            <a:pPr marL="0" marR="0" lvl="0" indent="0" algn="l" rtl="0">
              <a:lnSpc>
                <a:spcPct val="112000"/>
              </a:lnSpc>
              <a:spcBef>
                <a:spcPts val="0"/>
              </a:spcBef>
              <a:spcAft>
                <a:spcPts val="0"/>
              </a:spcAft>
              <a:buNone/>
            </a:pPr>
            <a:endParaRPr dirty="0"/>
          </a:p>
        </p:txBody>
      </p:sp>
      <p:sp>
        <p:nvSpPr>
          <p:cNvPr id="204" name="Google Shape;204;p9"/>
          <p:cNvSpPr txBox="1"/>
          <p:nvPr/>
        </p:nvSpPr>
        <p:spPr>
          <a:xfrm>
            <a:off x="7671483" y="2337546"/>
            <a:ext cx="10349100" cy="8006807"/>
          </a:xfrm>
          <a:prstGeom prst="rect">
            <a:avLst/>
          </a:prstGeom>
          <a:noFill/>
          <a:ln>
            <a:noFill/>
          </a:ln>
        </p:spPr>
        <p:txBody>
          <a:bodyPr spcFirstLastPara="1" wrap="square" lIns="0" tIns="0" rIns="0" bIns="0" anchor="t" anchorCtr="0">
            <a:spAutoFit/>
          </a:bodyPr>
          <a:lstStyle/>
          <a:p>
            <a:pPr lvl="0" algn="just">
              <a:lnSpc>
                <a:spcPct val="215042"/>
              </a:lnSpc>
            </a:pPr>
            <a:r>
              <a:rPr lang="fr-FR" sz="2200" b="1" dirty="0"/>
              <a:t>Rôle des micro-organismes dans la santé des sols</a:t>
            </a:r>
            <a:endParaRPr sz="2200" b="1" dirty="0"/>
          </a:p>
          <a:p>
            <a:pPr lvl="0" algn="just">
              <a:lnSpc>
                <a:spcPct val="215042"/>
              </a:lnSpc>
            </a:pPr>
            <a:r>
              <a:rPr lang="nl-BE" sz="2200" b="1" dirty="0" err="1"/>
              <a:t>Rôles</a:t>
            </a:r>
            <a:r>
              <a:rPr lang="nl-BE" sz="2200" b="1" dirty="0"/>
              <a:t> </a:t>
            </a:r>
            <a:r>
              <a:rPr lang="nl-BE" sz="2200" b="1" dirty="0" err="1"/>
              <a:t>clés</a:t>
            </a:r>
            <a:r>
              <a:rPr lang="nl-BE" sz="2200" b="1" dirty="0"/>
              <a:t> </a:t>
            </a:r>
            <a:r>
              <a:rPr lang="en-US" sz="2200" b="1" dirty="0"/>
              <a:t>: </a:t>
            </a:r>
            <a:endParaRPr sz="2200" b="1" dirty="0"/>
          </a:p>
          <a:p>
            <a:pPr marL="582925" lvl="1" indent="-291462" algn="just">
              <a:lnSpc>
                <a:spcPct val="215042"/>
              </a:lnSpc>
              <a:buSzPts val="2699"/>
              <a:buFont typeface="Arial"/>
              <a:buChar char="•"/>
            </a:pPr>
            <a:r>
              <a:rPr lang="fr-FR" sz="2200" dirty="0"/>
              <a:t>Décompose la matière organique, la transformant en nutriments.</a:t>
            </a:r>
            <a:r>
              <a:rPr lang="en-US" sz="2200" dirty="0"/>
              <a:t> </a:t>
            </a:r>
            <a:endParaRPr sz="2200" dirty="0"/>
          </a:p>
          <a:p>
            <a:pPr marL="582925" lvl="1" indent="-291462" algn="just">
              <a:lnSpc>
                <a:spcPct val="215042"/>
              </a:lnSpc>
              <a:buSzPts val="2699"/>
              <a:buFont typeface="Arial"/>
              <a:buChar char="•"/>
            </a:pPr>
            <a:r>
              <a:rPr lang="fr-FR" sz="2200" dirty="0"/>
              <a:t>Fixer l'azote atmosphérique, le rendant disponible pour les plantes.</a:t>
            </a:r>
            <a:endParaRPr sz="2200" dirty="0"/>
          </a:p>
          <a:p>
            <a:pPr marL="582925" lvl="1" indent="-291462" algn="just">
              <a:lnSpc>
                <a:spcPct val="215042"/>
              </a:lnSpc>
              <a:buSzPts val="2699"/>
              <a:buFont typeface="Arial"/>
              <a:buChar char="•"/>
            </a:pPr>
            <a:r>
              <a:rPr lang="fr-FR" sz="2200" dirty="0"/>
              <a:t>Supprimer les agents pathogènes du sol pour réduire les maladies des plantes.</a:t>
            </a:r>
            <a:endParaRPr sz="2200" dirty="0"/>
          </a:p>
          <a:p>
            <a:pPr marL="582925" lvl="1" indent="-291462" algn="just">
              <a:lnSpc>
                <a:spcPct val="215042"/>
              </a:lnSpc>
              <a:buSzPts val="2699"/>
              <a:buFont typeface="Arial"/>
              <a:buChar char="•"/>
            </a:pPr>
            <a:r>
              <a:rPr lang="fr-FR" sz="2200" dirty="0"/>
              <a:t>Améliorez la structure du sol en liant les particules entre elles.</a:t>
            </a:r>
            <a:endParaRPr sz="2200" dirty="0"/>
          </a:p>
          <a:p>
            <a:pPr lvl="0" algn="just">
              <a:lnSpc>
                <a:spcPct val="215042"/>
              </a:lnSpc>
            </a:pPr>
            <a:r>
              <a:rPr lang="nl-BE" sz="2200" b="1" dirty="0" err="1"/>
              <a:t>Avantages</a:t>
            </a:r>
            <a:r>
              <a:rPr lang="nl-BE" sz="2200" b="1" dirty="0"/>
              <a:t> pour les </a:t>
            </a:r>
            <a:r>
              <a:rPr lang="nl-BE" sz="2200" b="1" dirty="0" err="1"/>
              <a:t>agriculteurs</a:t>
            </a:r>
            <a:r>
              <a:rPr lang="nl-BE" sz="2200" b="1" dirty="0"/>
              <a:t> </a:t>
            </a:r>
            <a:r>
              <a:rPr lang="en-US" sz="2200" b="1" i="0" u="none" strike="noStrike" cap="none" dirty="0">
                <a:solidFill>
                  <a:srgbClr val="000000"/>
                </a:solidFill>
                <a:latin typeface="Arial"/>
                <a:ea typeface="Arial"/>
                <a:cs typeface="Arial"/>
                <a:sym typeface="Arial"/>
              </a:rPr>
              <a:t>: </a:t>
            </a:r>
            <a:endParaRPr sz="2200" dirty="0"/>
          </a:p>
          <a:p>
            <a:pPr marL="582925" lvl="1" indent="-291462" algn="just">
              <a:lnSpc>
                <a:spcPct val="215042"/>
              </a:lnSpc>
              <a:buSzPts val="2699"/>
              <a:buFont typeface="Arial"/>
              <a:buChar char="•"/>
            </a:pPr>
            <a:r>
              <a:rPr lang="fr-FR" sz="2200" dirty="0"/>
              <a:t>Augmentez les rendements des cultures grâce au recyclage naturel des nutriments.</a:t>
            </a:r>
            <a:endParaRPr sz="2200" dirty="0"/>
          </a:p>
          <a:p>
            <a:pPr marL="582925" lvl="1" indent="-291462" algn="just">
              <a:lnSpc>
                <a:spcPct val="215042"/>
              </a:lnSpc>
              <a:buSzPts val="2699"/>
              <a:buFont typeface="Arial"/>
              <a:buChar char="•"/>
            </a:pPr>
            <a:r>
              <a:rPr lang="fr-FR" sz="2200" dirty="0"/>
              <a:t>Réduire la dépendance aux engrais chimiques et aux pesticides</a:t>
            </a:r>
            <a:endParaRPr sz="2200" dirty="0"/>
          </a:p>
        </p:txBody>
      </p:sp>
      <p:grpSp>
        <p:nvGrpSpPr>
          <p:cNvPr id="205" name="Google Shape;205;p9"/>
          <p:cNvGrpSpPr/>
          <p:nvPr/>
        </p:nvGrpSpPr>
        <p:grpSpPr>
          <a:xfrm>
            <a:off x="0" y="2485014"/>
            <a:ext cx="7444436" cy="7801986"/>
            <a:chOff x="0" y="0"/>
            <a:chExt cx="2268884" cy="2377856"/>
          </a:xfrm>
        </p:grpSpPr>
        <p:sp>
          <p:nvSpPr>
            <p:cNvPr id="206" name="Google Shape;206;p9"/>
            <p:cNvSpPr/>
            <p:nvPr/>
          </p:nvSpPr>
          <p:spPr>
            <a:xfrm>
              <a:off x="0" y="0"/>
              <a:ext cx="2268884" cy="2377856"/>
            </a:xfrm>
            <a:custGeom>
              <a:avLst/>
              <a:gdLst/>
              <a:ahLst/>
              <a:cxnLst/>
              <a:rect l="l" t="t" r="r" b="b"/>
              <a:pathLst>
                <a:path w="2268884" h="2377856" extrusionOk="0">
                  <a:moveTo>
                    <a:pt x="1134442" y="0"/>
                  </a:moveTo>
                  <a:cubicBezTo>
                    <a:pt x="507907" y="0"/>
                    <a:pt x="0" y="532301"/>
                    <a:pt x="0" y="1188928"/>
                  </a:cubicBezTo>
                  <a:cubicBezTo>
                    <a:pt x="0" y="1845555"/>
                    <a:pt x="507907" y="2377856"/>
                    <a:pt x="1134442" y="2377856"/>
                  </a:cubicBezTo>
                  <a:cubicBezTo>
                    <a:pt x="1760977" y="2377856"/>
                    <a:pt x="2268884" y="1845555"/>
                    <a:pt x="2268884" y="1188928"/>
                  </a:cubicBezTo>
                  <a:cubicBezTo>
                    <a:pt x="2268884" y="532301"/>
                    <a:pt x="1760977" y="0"/>
                    <a:pt x="1134442"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9"/>
            <p:cNvSpPr txBox="1"/>
            <p:nvPr/>
          </p:nvSpPr>
          <p:spPr>
            <a:xfrm>
              <a:off x="212708" y="184824"/>
              <a:ext cx="1843468" cy="197010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08" name="Google Shape;208;p9"/>
          <p:cNvSpPr/>
          <p:nvPr/>
        </p:nvSpPr>
        <p:spPr>
          <a:xfrm>
            <a:off x="276192" y="2840809"/>
            <a:ext cx="6866139" cy="7090396"/>
          </a:xfrm>
          <a:custGeom>
            <a:avLst/>
            <a:gdLst/>
            <a:ahLst/>
            <a:cxnLst/>
            <a:rect l="l" t="t" r="r" b="b"/>
            <a:pathLst>
              <a:path w="1063745" h="1098488" extrusionOk="0">
                <a:moveTo>
                  <a:pt x="531872" y="0"/>
                </a:moveTo>
                <a:cubicBezTo>
                  <a:pt x="238127" y="0"/>
                  <a:pt x="0" y="245905"/>
                  <a:pt x="0" y="549244"/>
                </a:cubicBezTo>
                <a:cubicBezTo>
                  <a:pt x="0" y="852583"/>
                  <a:pt x="238127" y="1098488"/>
                  <a:pt x="531872" y="1098488"/>
                </a:cubicBezTo>
                <a:cubicBezTo>
                  <a:pt x="825617" y="1098488"/>
                  <a:pt x="1063745" y="852583"/>
                  <a:pt x="1063745" y="549244"/>
                </a:cubicBezTo>
                <a:cubicBezTo>
                  <a:pt x="1063745" y="245905"/>
                  <a:pt x="825617" y="0"/>
                  <a:pt x="531872" y="0"/>
                </a:cubicBezTo>
                <a:close/>
              </a:path>
            </a:pathLst>
          </a:custGeom>
          <a:blipFill rotWithShape="1">
            <a:blip r:embed="rId3">
              <a:alphaModFix/>
            </a:blip>
            <a:stretch>
              <a:fillRect l="-27495" r="-27497"/>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212"/>
        <p:cNvGrpSpPr/>
        <p:nvPr/>
      </p:nvGrpSpPr>
      <p:grpSpPr>
        <a:xfrm>
          <a:off x="0" y="0"/>
          <a:ext cx="0" cy="0"/>
          <a:chOff x="0" y="0"/>
          <a:chExt cx="0" cy="0"/>
        </a:xfrm>
      </p:grpSpPr>
      <p:grpSp>
        <p:nvGrpSpPr>
          <p:cNvPr id="213" name="Google Shape;213;p10"/>
          <p:cNvGrpSpPr/>
          <p:nvPr/>
        </p:nvGrpSpPr>
        <p:grpSpPr>
          <a:xfrm>
            <a:off x="0" y="-144661"/>
            <a:ext cx="18288000" cy="2284960"/>
            <a:chOff x="0" y="-38100"/>
            <a:chExt cx="4816593" cy="601800"/>
          </a:xfrm>
        </p:grpSpPr>
        <p:sp>
          <p:nvSpPr>
            <p:cNvPr id="214" name="Google Shape;214;p10"/>
            <p:cNvSpPr/>
            <p:nvPr/>
          </p:nvSpPr>
          <p:spPr>
            <a:xfrm>
              <a:off x="0" y="0"/>
              <a:ext cx="4816592" cy="563700"/>
            </a:xfrm>
            <a:custGeom>
              <a:avLst/>
              <a:gdLst/>
              <a:ahLst/>
              <a:cxnLst/>
              <a:rect l="l" t="t" r="r" b="b"/>
              <a:pathLst>
                <a:path w="4816592" h="563700" extrusionOk="0">
                  <a:moveTo>
                    <a:pt x="0" y="0"/>
                  </a:moveTo>
                  <a:lnTo>
                    <a:pt x="4816592" y="0"/>
                  </a:lnTo>
                  <a:lnTo>
                    <a:pt x="4816592" y="563700"/>
                  </a:lnTo>
                  <a:lnTo>
                    <a:pt x="0" y="563700"/>
                  </a:lnTo>
                  <a:close/>
                </a:path>
              </a:pathLst>
            </a:custGeom>
            <a:solidFill>
              <a:srgbClr val="C5E7B0"/>
            </a:solidFill>
            <a:ln>
              <a:noFill/>
            </a:ln>
          </p:spPr>
        </p:sp>
        <p:sp>
          <p:nvSpPr>
            <p:cNvPr id="215" name="Google Shape;215;p10"/>
            <p:cNvSpPr txBox="1"/>
            <p:nvPr/>
          </p:nvSpPr>
          <p:spPr>
            <a:xfrm>
              <a:off x="0" y="-38100"/>
              <a:ext cx="4816593"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16" name="Google Shape;216;p10"/>
          <p:cNvSpPr txBox="1"/>
          <p:nvPr/>
        </p:nvSpPr>
        <p:spPr>
          <a:xfrm>
            <a:off x="2786575" y="363850"/>
            <a:ext cx="15501300" cy="1861472"/>
          </a:xfrm>
          <a:prstGeom prst="rect">
            <a:avLst/>
          </a:prstGeom>
          <a:noFill/>
          <a:ln>
            <a:noFill/>
          </a:ln>
        </p:spPr>
        <p:txBody>
          <a:bodyPr spcFirstLastPara="1" wrap="square" lIns="0" tIns="0" rIns="0" bIns="0" anchor="t" anchorCtr="0">
            <a:spAutoFit/>
          </a:bodyPr>
          <a:lstStyle/>
          <a:p>
            <a:pPr marL="0" marR="0" lvl="0" indent="0" algn="ctr" rtl="0">
              <a:lnSpc>
                <a:spcPct val="112000"/>
              </a:lnSpc>
              <a:spcBef>
                <a:spcPts val="0"/>
              </a:spcBef>
              <a:spcAft>
                <a:spcPts val="0"/>
              </a:spcAft>
              <a:buNone/>
            </a:pPr>
            <a:r>
              <a:rPr lang="en-US" sz="4700" b="1" dirty="0"/>
              <a:t>Section 2: </a:t>
            </a:r>
            <a:r>
              <a:rPr lang="fr-FR" sz="4700" b="1" dirty="0"/>
              <a:t>Fondements théoriques - Contexte historique et agriculture régénératrice</a:t>
            </a:r>
          </a:p>
          <a:p>
            <a:pPr marL="0" marR="0" lvl="0" indent="0" algn="l" rtl="0">
              <a:lnSpc>
                <a:spcPct val="112000"/>
              </a:lnSpc>
              <a:spcBef>
                <a:spcPts val="0"/>
              </a:spcBef>
              <a:spcAft>
                <a:spcPts val="0"/>
              </a:spcAft>
              <a:buNone/>
            </a:pPr>
            <a:endParaRPr dirty="0"/>
          </a:p>
        </p:txBody>
      </p:sp>
      <p:sp>
        <p:nvSpPr>
          <p:cNvPr id="217" name="Google Shape;217;p10"/>
          <p:cNvSpPr txBox="1"/>
          <p:nvPr/>
        </p:nvSpPr>
        <p:spPr>
          <a:xfrm>
            <a:off x="7257557" y="2630679"/>
            <a:ext cx="10573372" cy="6463308"/>
          </a:xfrm>
          <a:prstGeom prst="rect">
            <a:avLst/>
          </a:prstGeom>
          <a:noFill/>
          <a:ln>
            <a:noFill/>
          </a:ln>
        </p:spPr>
        <p:txBody>
          <a:bodyPr spcFirstLastPara="1" wrap="square" lIns="0" tIns="0" rIns="0" bIns="0" anchor="t" anchorCtr="0">
            <a:spAutoFit/>
          </a:bodyPr>
          <a:lstStyle/>
          <a:p>
            <a:pPr lvl="0" algn="just">
              <a:lnSpc>
                <a:spcPct val="250055"/>
              </a:lnSpc>
            </a:pPr>
            <a:r>
              <a:rPr lang="nl-BE" sz="2400" b="1" dirty="0" err="1"/>
              <a:t>Avantages</a:t>
            </a:r>
            <a:endParaRPr sz="2400" b="1" dirty="0"/>
          </a:p>
          <a:p>
            <a:pPr marL="582925" lvl="1" indent="-291462" algn="just">
              <a:lnSpc>
                <a:spcPct val="250055"/>
              </a:lnSpc>
              <a:buSzPts val="2699"/>
              <a:buFont typeface="Arial"/>
              <a:buChar char="•"/>
            </a:pPr>
            <a:r>
              <a:rPr lang="fr-FR" sz="2400" b="1" dirty="0"/>
              <a:t>Amélioration de la fertilité des sols</a:t>
            </a:r>
            <a:r>
              <a:rPr lang="en-US" sz="2400" b="1" i="0" u="none" strike="noStrike" cap="none" dirty="0">
                <a:solidFill>
                  <a:srgbClr val="000000"/>
                </a:solidFill>
                <a:latin typeface="Arial"/>
                <a:ea typeface="Arial"/>
                <a:cs typeface="Arial"/>
                <a:sym typeface="Arial"/>
              </a:rPr>
              <a:t>: </a:t>
            </a:r>
            <a:r>
              <a:rPr lang="fr-FR" sz="2400" dirty="0"/>
              <a:t>Un cycle des nutriments amélioré et une matière organique accrue conduisent à une meilleure santé du sol à long terme et à des rendements agricoles plus élevés.</a:t>
            </a:r>
          </a:p>
          <a:p>
            <a:pPr marL="582925" lvl="1" indent="-291462" algn="just">
              <a:lnSpc>
                <a:spcPct val="250055"/>
              </a:lnSpc>
              <a:buSzPts val="2699"/>
              <a:buFont typeface="Arial"/>
              <a:buChar char="•"/>
            </a:pPr>
            <a:r>
              <a:rPr lang="fr-FR" sz="2400" b="1" dirty="0"/>
              <a:t>Biodiversité :</a:t>
            </a:r>
            <a:r>
              <a:rPr lang="fr-FR" dirty="0"/>
              <a:t> </a:t>
            </a:r>
            <a:r>
              <a:rPr lang="fr-FR" sz="2400" dirty="0"/>
              <a:t>soutient la diversité des écosystèmes, favorise les organismes bénéfiques du sol et réduit les pressions des parasites et des maladies</a:t>
            </a:r>
            <a:r>
              <a:rPr lang="fr-FR" dirty="0"/>
              <a:t>.</a:t>
            </a:r>
            <a:endParaRPr sz="2400" dirty="0"/>
          </a:p>
        </p:txBody>
      </p:sp>
      <p:grpSp>
        <p:nvGrpSpPr>
          <p:cNvPr id="218" name="Google Shape;218;p10"/>
          <p:cNvGrpSpPr/>
          <p:nvPr/>
        </p:nvGrpSpPr>
        <p:grpSpPr>
          <a:xfrm>
            <a:off x="0" y="2419581"/>
            <a:ext cx="7257557" cy="7867419"/>
            <a:chOff x="0" y="0"/>
            <a:chExt cx="2211928" cy="2397799"/>
          </a:xfrm>
        </p:grpSpPr>
        <p:sp>
          <p:nvSpPr>
            <p:cNvPr id="219" name="Google Shape;219;p10"/>
            <p:cNvSpPr/>
            <p:nvPr/>
          </p:nvSpPr>
          <p:spPr>
            <a:xfrm>
              <a:off x="0" y="0"/>
              <a:ext cx="2211928" cy="2397799"/>
            </a:xfrm>
            <a:custGeom>
              <a:avLst/>
              <a:gdLst/>
              <a:ahLst/>
              <a:cxnLst/>
              <a:rect l="l" t="t" r="r" b="b"/>
              <a:pathLst>
                <a:path w="2211928" h="2397799" extrusionOk="0">
                  <a:moveTo>
                    <a:pt x="1105964" y="0"/>
                  </a:moveTo>
                  <a:cubicBezTo>
                    <a:pt x="495157" y="0"/>
                    <a:pt x="0" y="536766"/>
                    <a:pt x="0" y="1198899"/>
                  </a:cubicBezTo>
                  <a:cubicBezTo>
                    <a:pt x="0" y="1861033"/>
                    <a:pt x="495157" y="2397799"/>
                    <a:pt x="1105964" y="2397799"/>
                  </a:cubicBezTo>
                  <a:cubicBezTo>
                    <a:pt x="1716771" y="2397799"/>
                    <a:pt x="2211928" y="1861033"/>
                    <a:pt x="2211928" y="1198899"/>
                  </a:cubicBezTo>
                  <a:cubicBezTo>
                    <a:pt x="2211928" y="536766"/>
                    <a:pt x="1716771" y="0"/>
                    <a:pt x="1105964"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0"/>
            <p:cNvSpPr txBox="1"/>
            <p:nvPr/>
          </p:nvSpPr>
          <p:spPr>
            <a:xfrm>
              <a:off x="207368" y="186694"/>
              <a:ext cx="1797191" cy="198631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21" name="Google Shape;221;p10"/>
          <p:cNvSpPr/>
          <p:nvPr/>
        </p:nvSpPr>
        <p:spPr>
          <a:xfrm>
            <a:off x="194286" y="2817495"/>
            <a:ext cx="6816302" cy="7090396"/>
          </a:xfrm>
          <a:custGeom>
            <a:avLst/>
            <a:gdLst/>
            <a:ahLst/>
            <a:cxnLst/>
            <a:rect l="l" t="t" r="r" b="b"/>
            <a:pathLst>
              <a:path w="1056024" h="1098488" extrusionOk="0">
                <a:moveTo>
                  <a:pt x="528012" y="0"/>
                </a:moveTo>
                <a:cubicBezTo>
                  <a:pt x="236399" y="0"/>
                  <a:pt x="0" y="245905"/>
                  <a:pt x="0" y="549244"/>
                </a:cubicBezTo>
                <a:cubicBezTo>
                  <a:pt x="0" y="852583"/>
                  <a:pt x="236399" y="1098488"/>
                  <a:pt x="528012" y="1098488"/>
                </a:cubicBezTo>
                <a:cubicBezTo>
                  <a:pt x="819625" y="1098488"/>
                  <a:pt x="1056024" y="852583"/>
                  <a:pt x="1056024" y="549244"/>
                </a:cubicBezTo>
                <a:cubicBezTo>
                  <a:pt x="1056024" y="245905"/>
                  <a:pt x="819625" y="0"/>
                  <a:pt x="528012" y="0"/>
                </a:cubicBezTo>
                <a:close/>
              </a:path>
            </a:pathLst>
          </a:custGeom>
          <a:blipFill rotWithShape="1">
            <a:blip r:embed="rId3">
              <a:alphaModFix/>
            </a:blip>
            <a:stretch>
              <a:fillRect l="-28061" r="-28061"/>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225"/>
        <p:cNvGrpSpPr/>
        <p:nvPr/>
      </p:nvGrpSpPr>
      <p:grpSpPr>
        <a:xfrm>
          <a:off x="0" y="0"/>
          <a:ext cx="0" cy="0"/>
          <a:chOff x="0" y="0"/>
          <a:chExt cx="0" cy="0"/>
        </a:xfrm>
      </p:grpSpPr>
      <p:grpSp>
        <p:nvGrpSpPr>
          <p:cNvPr id="226" name="Google Shape;226;p11"/>
          <p:cNvGrpSpPr/>
          <p:nvPr/>
        </p:nvGrpSpPr>
        <p:grpSpPr>
          <a:xfrm>
            <a:off x="0" y="-144661"/>
            <a:ext cx="18288000" cy="2284960"/>
            <a:chOff x="0" y="-38100"/>
            <a:chExt cx="4816593" cy="601800"/>
          </a:xfrm>
        </p:grpSpPr>
        <p:sp>
          <p:nvSpPr>
            <p:cNvPr id="227" name="Google Shape;227;p11"/>
            <p:cNvSpPr/>
            <p:nvPr/>
          </p:nvSpPr>
          <p:spPr>
            <a:xfrm>
              <a:off x="0" y="0"/>
              <a:ext cx="4816592" cy="563700"/>
            </a:xfrm>
            <a:custGeom>
              <a:avLst/>
              <a:gdLst/>
              <a:ahLst/>
              <a:cxnLst/>
              <a:rect l="l" t="t" r="r" b="b"/>
              <a:pathLst>
                <a:path w="4816592" h="563700" extrusionOk="0">
                  <a:moveTo>
                    <a:pt x="0" y="0"/>
                  </a:moveTo>
                  <a:lnTo>
                    <a:pt x="4816592" y="0"/>
                  </a:lnTo>
                  <a:lnTo>
                    <a:pt x="4816592" y="563700"/>
                  </a:lnTo>
                  <a:lnTo>
                    <a:pt x="0" y="563700"/>
                  </a:lnTo>
                  <a:close/>
                </a:path>
              </a:pathLst>
            </a:custGeom>
            <a:solidFill>
              <a:srgbClr val="C5E7B0"/>
            </a:solidFill>
            <a:ln>
              <a:noFill/>
            </a:ln>
          </p:spPr>
        </p:sp>
        <p:sp>
          <p:nvSpPr>
            <p:cNvPr id="228" name="Google Shape;228;p11"/>
            <p:cNvSpPr txBox="1"/>
            <p:nvPr/>
          </p:nvSpPr>
          <p:spPr>
            <a:xfrm>
              <a:off x="0" y="-38100"/>
              <a:ext cx="4816593"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29" name="Google Shape;229;p11"/>
          <p:cNvSpPr txBox="1"/>
          <p:nvPr/>
        </p:nvSpPr>
        <p:spPr>
          <a:xfrm>
            <a:off x="2837050" y="363850"/>
            <a:ext cx="15451200" cy="1861472"/>
          </a:xfrm>
          <a:prstGeom prst="rect">
            <a:avLst/>
          </a:prstGeom>
          <a:noFill/>
          <a:ln>
            <a:noFill/>
          </a:ln>
        </p:spPr>
        <p:txBody>
          <a:bodyPr spcFirstLastPara="1" wrap="square" lIns="0" tIns="0" rIns="0" bIns="0" anchor="t" anchorCtr="0">
            <a:spAutoFit/>
          </a:bodyPr>
          <a:lstStyle/>
          <a:p>
            <a:pPr marL="0" marR="0" lvl="0" indent="0" algn="ctr" rtl="0">
              <a:lnSpc>
                <a:spcPct val="112000"/>
              </a:lnSpc>
              <a:spcBef>
                <a:spcPts val="0"/>
              </a:spcBef>
              <a:spcAft>
                <a:spcPts val="0"/>
              </a:spcAft>
              <a:buNone/>
            </a:pPr>
            <a:r>
              <a:rPr lang="en-US" sz="4700" b="1" dirty="0"/>
              <a:t>Section 2: </a:t>
            </a:r>
            <a:r>
              <a:rPr lang="fr-FR" sz="4700" b="1" dirty="0"/>
              <a:t>Fondements théoriques - Contexte historique et agriculture régénératrice</a:t>
            </a:r>
          </a:p>
          <a:p>
            <a:pPr marL="0" marR="0" lvl="0" indent="0" algn="l" rtl="0">
              <a:lnSpc>
                <a:spcPct val="112000"/>
              </a:lnSpc>
              <a:spcBef>
                <a:spcPts val="0"/>
              </a:spcBef>
              <a:spcAft>
                <a:spcPts val="0"/>
              </a:spcAft>
              <a:buNone/>
            </a:pPr>
            <a:endParaRPr dirty="0"/>
          </a:p>
        </p:txBody>
      </p:sp>
      <p:sp>
        <p:nvSpPr>
          <p:cNvPr id="230" name="Google Shape;230;p11"/>
          <p:cNvSpPr txBox="1"/>
          <p:nvPr/>
        </p:nvSpPr>
        <p:spPr>
          <a:xfrm>
            <a:off x="7257557" y="2630679"/>
            <a:ext cx="10848773" cy="7501734"/>
          </a:xfrm>
          <a:prstGeom prst="rect">
            <a:avLst/>
          </a:prstGeom>
          <a:noFill/>
          <a:ln>
            <a:noFill/>
          </a:ln>
        </p:spPr>
        <p:txBody>
          <a:bodyPr spcFirstLastPara="1" wrap="square" lIns="0" tIns="0" rIns="0" bIns="0" anchor="t" anchorCtr="0">
            <a:spAutoFit/>
          </a:bodyPr>
          <a:lstStyle/>
          <a:p>
            <a:pPr marL="582925" lvl="1" indent="-291462" algn="just">
              <a:lnSpc>
                <a:spcPct val="250055"/>
              </a:lnSpc>
              <a:buSzPts val="2699"/>
              <a:buFont typeface="Arial"/>
              <a:buChar char="•"/>
            </a:pPr>
            <a:r>
              <a:rPr lang="fr-FR" sz="2400" b="1" dirty="0"/>
              <a:t>Séquestration du carbone: </a:t>
            </a:r>
            <a:r>
              <a:rPr lang="fr-FR" sz="2400" dirty="0"/>
              <a:t>aide à atténuer le changement climatique en capturant le carbone dans le sol, réduisant ainsi les niveaux de CO2 atmosphérique</a:t>
            </a:r>
            <a:r>
              <a:rPr lang="en-US" sz="2400" dirty="0"/>
              <a:t>.</a:t>
            </a:r>
          </a:p>
          <a:p>
            <a:pPr marL="582925" lvl="1" indent="-291462" algn="just">
              <a:lnSpc>
                <a:spcPct val="250055"/>
              </a:lnSpc>
              <a:buSzPts val="2699"/>
              <a:buFont typeface="Arial"/>
              <a:buChar char="•"/>
            </a:pPr>
            <a:r>
              <a:rPr lang="fr-FR" sz="2400" b="1" dirty="0"/>
              <a:t>Rétention d'eau et résilience : </a:t>
            </a:r>
            <a:r>
              <a:rPr lang="fr-FR" sz="2400" dirty="0"/>
              <a:t>Les sols sains retiennent l'eau plus efficacement, rendant les cultures plus résistantes aux sécheresses et aux inondations.</a:t>
            </a:r>
          </a:p>
          <a:p>
            <a:pPr marL="582925" lvl="1" indent="-291462" algn="just">
              <a:lnSpc>
                <a:spcPct val="250055"/>
              </a:lnSpc>
              <a:buSzPts val="2699"/>
              <a:buFont typeface="Arial"/>
              <a:buChar char="•"/>
            </a:pPr>
            <a:r>
              <a:rPr lang="fr-FR" sz="2400" b="1" dirty="0"/>
              <a:t>Durabilité économique :</a:t>
            </a:r>
            <a:r>
              <a:rPr lang="fr-FR" sz="2400" dirty="0"/>
              <a:t> Réduit la dépendance aux intrants chimiques coûteux, diminuant ainsi les coûts agricoles sur le long terme</a:t>
            </a:r>
            <a:r>
              <a:rPr lang="fr-FR" sz="2699" dirty="0"/>
              <a:t>.</a:t>
            </a:r>
            <a:endParaRPr sz="2699" dirty="0"/>
          </a:p>
        </p:txBody>
      </p:sp>
      <p:grpSp>
        <p:nvGrpSpPr>
          <p:cNvPr id="231" name="Google Shape;231;p11"/>
          <p:cNvGrpSpPr/>
          <p:nvPr/>
        </p:nvGrpSpPr>
        <p:grpSpPr>
          <a:xfrm>
            <a:off x="0" y="2419581"/>
            <a:ext cx="7257557" cy="7867419"/>
            <a:chOff x="0" y="0"/>
            <a:chExt cx="2211928" cy="2397799"/>
          </a:xfrm>
        </p:grpSpPr>
        <p:sp>
          <p:nvSpPr>
            <p:cNvPr id="232" name="Google Shape;232;p11"/>
            <p:cNvSpPr/>
            <p:nvPr/>
          </p:nvSpPr>
          <p:spPr>
            <a:xfrm>
              <a:off x="0" y="0"/>
              <a:ext cx="2211928" cy="2397799"/>
            </a:xfrm>
            <a:custGeom>
              <a:avLst/>
              <a:gdLst/>
              <a:ahLst/>
              <a:cxnLst/>
              <a:rect l="l" t="t" r="r" b="b"/>
              <a:pathLst>
                <a:path w="2211928" h="2397799" extrusionOk="0">
                  <a:moveTo>
                    <a:pt x="1105964" y="0"/>
                  </a:moveTo>
                  <a:cubicBezTo>
                    <a:pt x="495157" y="0"/>
                    <a:pt x="0" y="536766"/>
                    <a:pt x="0" y="1198899"/>
                  </a:cubicBezTo>
                  <a:cubicBezTo>
                    <a:pt x="0" y="1861033"/>
                    <a:pt x="495157" y="2397799"/>
                    <a:pt x="1105964" y="2397799"/>
                  </a:cubicBezTo>
                  <a:cubicBezTo>
                    <a:pt x="1716771" y="2397799"/>
                    <a:pt x="2211928" y="1861033"/>
                    <a:pt x="2211928" y="1198899"/>
                  </a:cubicBezTo>
                  <a:cubicBezTo>
                    <a:pt x="2211928" y="536766"/>
                    <a:pt x="1716771" y="0"/>
                    <a:pt x="1105964"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1"/>
            <p:cNvSpPr txBox="1"/>
            <p:nvPr/>
          </p:nvSpPr>
          <p:spPr>
            <a:xfrm>
              <a:off x="207368" y="186694"/>
              <a:ext cx="1797191" cy="198631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34" name="Google Shape;234;p11"/>
          <p:cNvSpPr/>
          <p:nvPr/>
        </p:nvSpPr>
        <p:spPr>
          <a:xfrm>
            <a:off x="194286" y="2817495"/>
            <a:ext cx="6816302" cy="7090396"/>
          </a:xfrm>
          <a:custGeom>
            <a:avLst/>
            <a:gdLst/>
            <a:ahLst/>
            <a:cxnLst/>
            <a:rect l="l" t="t" r="r" b="b"/>
            <a:pathLst>
              <a:path w="1056024" h="1098488" extrusionOk="0">
                <a:moveTo>
                  <a:pt x="528012" y="0"/>
                </a:moveTo>
                <a:cubicBezTo>
                  <a:pt x="236399" y="0"/>
                  <a:pt x="0" y="245905"/>
                  <a:pt x="0" y="549244"/>
                </a:cubicBezTo>
                <a:cubicBezTo>
                  <a:pt x="0" y="852583"/>
                  <a:pt x="236399" y="1098488"/>
                  <a:pt x="528012" y="1098488"/>
                </a:cubicBezTo>
                <a:cubicBezTo>
                  <a:pt x="819625" y="1098488"/>
                  <a:pt x="1056024" y="852583"/>
                  <a:pt x="1056024" y="549244"/>
                </a:cubicBezTo>
                <a:cubicBezTo>
                  <a:pt x="1056024" y="245905"/>
                  <a:pt x="819625" y="0"/>
                  <a:pt x="528012" y="0"/>
                </a:cubicBezTo>
                <a:close/>
              </a:path>
            </a:pathLst>
          </a:custGeom>
          <a:blipFill rotWithShape="1">
            <a:blip r:embed="rId3">
              <a:alphaModFix/>
            </a:blip>
            <a:stretch>
              <a:fillRect l="-28061" r="-28061"/>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238"/>
        <p:cNvGrpSpPr/>
        <p:nvPr/>
      </p:nvGrpSpPr>
      <p:grpSpPr>
        <a:xfrm>
          <a:off x="0" y="0"/>
          <a:ext cx="0" cy="0"/>
          <a:chOff x="0" y="0"/>
          <a:chExt cx="0" cy="0"/>
        </a:xfrm>
      </p:grpSpPr>
      <p:grpSp>
        <p:nvGrpSpPr>
          <p:cNvPr id="239" name="Google Shape;239;p12"/>
          <p:cNvGrpSpPr/>
          <p:nvPr/>
        </p:nvGrpSpPr>
        <p:grpSpPr>
          <a:xfrm>
            <a:off x="0" y="2341845"/>
            <a:ext cx="7262765" cy="7945155"/>
            <a:chOff x="0" y="0"/>
            <a:chExt cx="2213515" cy="2421491"/>
          </a:xfrm>
        </p:grpSpPr>
        <p:sp>
          <p:nvSpPr>
            <p:cNvPr id="240" name="Google Shape;240;p12"/>
            <p:cNvSpPr/>
            <p:nvPr/>
          </p:nvSpPr>
          <p:spPr>
            <a:xfrm>
              <a:off x="0" y="0"/>
              <a:ext cx="2213515" cy="2421491"/>
            </a:xfrm>
            <a:custGeom>
              <a:avLst/>
              <a:gdLst/>
              <a:ahLst/>
              <a:cxnLst/>
              <a:rect l="l" t="t" r="r" b="b"/>
              <a:pathLst>
                <a:path w="2213515" h="2421491" extrusionOk="0">
                  <a:moveTo>
                    <a:pt x="1106757" y="0"/>
                  </a:moveTo>
                  <a:cubicBezTo>
                    <a:pt x="495512" y="0"/>
                    <a:pt x="0" y="542069"/>
                    <a:pt x="0" y="1210745"/>
                  </a:cubicBezTo>
                  <a:cubicBezTo>
                    <a:pt x="0" y="1879422"/>
                    <a:pt x="495512" y="2421491"/>
                    <a:pt x="1106757" y="2421491"/>
                  </a:cubicBezTo>
                  <a:cubicBezTo>
                    <a:pt x="1718003" y="2421491"/>
                    <a:pt x="2213515" y="1879422"/>
                    <a:pt x="2213515" y="1210745"/>
                  </a:cubicBezTo>
                  <a:cubicBezTo>
                    <a:pt x="2213515" y="542069"/>
                    <a:pt x="1718003" y="0"/>
                    <a:pt x="1106757"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2"/>
            <p:cNvSpPr txBox="1"/>
            <p:nvPr/>
          </p:nvSpPr>
          <p:spPr>
            <a:xfrm>
              <a:off x="207517" y="188915"/>
              <a:ext cx="1798481" cy="2005561"/>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42" name="Google Shape;242;p12"/>
          <p:cNvSpPr/>
          <p:nvPr/>
        </p:nvSpPr>
        <p:spPr>
          <a:xfrm>
            <a:off x="195986" y="2636112"/>
            <a:ext cx="6814315" cy="7271779"/>
          </a:xfrm>
          <a:custGeom>
            <a:avLst/>
            <a:gdLst/>
            <a:ahLst/>
            <a:cxnLst/>
            <a:rect l="l" t="t" r="r" b="b"/>
            <a:pathLst>
              <a:path w="1055716" h="1126589" extrusionOk="0">
                <a:moveTo>
                  <a:pt x="527858" y="0"/>
                </a:moveTo>
                <a:cubicBezTo>
                  <a:pt x="236330" y="0"/>
                  <a:pt x="0" y="252196"/>
                  <a:pt x="0" y="563294"/>
                </a:cubicBezTo>
                <a:cubicBezTo>
                  <a:pt x="0" y="874393"/>
                  <a:pt x="236330" y="1126589"/>
                  <a:pt x="527858" y="1126589"/>
                </a:cubicBezTo>
                <a:cubicBezTo>
                  <a:pt x="819386" y="1126589"/>
                  <a:pt x="1055716" y="874393"/>
                  <a:pt x="1055716" y="563294"/>
                </a:cubicBezTo>
                <a:cubicBezTo>
                  <a:pt x="1055716" y="252196"/>
                  <a:pt x="819386" y="0"/>
                  <a:pt x="527858" y="0"/>
                </a:cubicBezTo>
                <a:close/>
              </a:path>
            </a:pathLst>
          </a:custGeom>
          <a:blipFill rotWithShape="1">
            <a:blip r:embed="rId3">
              <a:alphaModFix/>
            </a:blip>
            <a:stretch>
              <a:fillRect l="-29933" r="-29931"/>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3" name="Google Shape;243;p12"/>
          <p:cNvGrpSpPr/>
          <p:nvPr/>
        </p:nvGrpSpPr>
        <p:grpSpPr>
          <a:xfrm>
            <a:off x="125" y="-144650"/>
            <a:ext cx="18287874" cy="2284974"/>
            <a:chOff x="0" y="-38100"/>
            <a:chExt cx="4957138" cy="601800"/>
          </a:xfrm>
        </p:grpSpPr>
        <p:sp>
          <p:nvSpPr>
            <p:cNvPr id="244" name="Google Shape;244;p12"/>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245" name="Google Shape;245;p12"/>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46" name="Google Shape;246;p12"/>
          <p:cNvSpPr txBox="1"/>
          <p:nvPr/>
        </p:nvSpPr>
        <p:spPr>
          <a:xfrm>
            <a:off x="2428275" y="373375"/>
            <a:ext cx="15953400" cy="2050754"/>
          </a:xfrm>
          <a:prstGeom prst="rect">
            <a:avLst/>
          </a:prstGeom>
          <a:noFill/>
          <a:ln>
            <a:noFill/>
          </a:ln>
        </p:spPr>
        <p:txBody>
          <a:bodyPr spcFirstLastPara="1" wrap="square" lIns="0" tIns="0" rIns="0" bIns="0" anchor="t" anchorCtr="0">
            <a:spAutoFit/>
          </a:bodyPr>
          <a:lstStyle/>
          <a:p>
            <a:pPr marL="0" marR="0" lvl="0" indent="0" algn="ctr" rtl="0">
              <a:lnSpc>
                <a:spcPct val="112002"/>
              </a:lnSpc>
              <a:spcBef>
                <a:spcPts val="0"/>
              </a:spcBef>
              <a:spcAft>
                <a:spcPts val="0"/>
              </a:spcAft>
              <a:buNone/>
            </a:pPr>
            <a:r>
              <a:rPr lang="en-US" sz="5249" b="1" i="0" u="none" strike="noStrike" cap="none" dirty="0">
                <a:solidFill>
                  <a:srgbClr val="000000"/>
                </a:solidFill>
                <a:latin typeface="Arial"/>
                <a:ea typeface="Arial"/>
                <a:cs typeface="Arial"/>
                <a:sym typeface="Arial"/>
              </a:rPr>
              <a:t>Section 2: </a:t>
            </a:r>
            <a:r>
              <a:rPr lang="en-US" sz="4700" b="1" i="0" u="none" strike="noStrike" cap="none" dirty="0">
                <a:solidFill>
                  <a:srgbClr val="000000"/>
                </a:solidFill>
                <a:latin typeface="Arial"/>
                <a:ea typeface="Arial"/>
                <a:cs typeface="Arial"/>
                <a:sym typeface="Arial"/>
              </a:rPr>
              <a:t> </a:t>
            </a:r>
            <a:r>
              <a:rPr lang="fr-FR" sz="5249" b="1" dirty="0"/>
              <a:t>Fondements théoriques - Contexte historique et agriculture régénératrice</a:t>
            </a:r>
          </a:p>
          <a:p>
            <a:pPr marL="0" marR="0" lvl="0" indent="0" algn="l" rtl="0">
              <a:lnSpc>
                <a:spcPct val="112000"/>
              </a:lnSpc>
              <a:spcBef>
                <a:spcPts val="0"/>
              </a:spcBef>
              <a:spcAft>
                <a:spcPts val="0"/>
              </a:spcAft>
              <a:buNone/>
            </a:pPr>
            <a:endParaRPr dirty="0"/>
          </a:p>
        </p:txBody>
      </p:sp>
      <p:sp>
        <p:nvSpPr>
          <p:cNvPr id="247" name="Google Shape;247;p12"/>
          <p:cNvSpPr txBox="1"/>
          <p:nvPr/>
        </p:nvSpPr>
        <p:spPr>
          <a:xfrm>
            <a:off x="7262765" y="2428941"/>
            <a:ext cx="10512301" cy="6463308"/>
          </a:xfrm>
          <a:prstGeom prst="rect">
            <a:avLst/>
          </a:prstGeom>
          <a:noFill/>
          <a:ln>
            <a:noFill/>
          </a:ln>
        </p:spPr>
        <p:txBody>
          <a:bodyPr spcFirstLastPara="1" wrap="square" lIns="0" tIns="0" rIns="0" bIns="0" anchor="t" anchorCtr="0">
            <a:spAutoFit/>
          </a:bodyPr>
          <a:lstStyle/>
          <a:p>
            <a:pPr lvl="0" algn="just">
              <a:lnSpc>
                <a:spcPct val="250055"/>
              </a:lnSpc>
            </a:pPr>
            <a:r>
              <a:rPr lang="nl-BE" sz="2400" b="1" dirty="0" err="1"/>
              <a:t>Défis</a:t>
            </a:r>
            <a:endParaRPr lang="en-US" sz="2400" b="1" dirty="0"/>
          </a:p>
          <a:p>
            <a:pPr marL="582925" lvl="1" indent="-291462" algn="just">
              <a:lnSpc>
                <a:spcPct val="250055"/>
              </a:lnSpc>
              <a:buSzPts val="2699"/>
              <a:buFont typeface="Arial"/>
              <a:buChar char="•"/>
            </a:pPr>
            <a:r>
              <a:rPr lang="fr-FR" sz="2400" b="1" dirty="0"/>
              <a:t>Coûts de transition: </a:t>
            </a:r>
            <a:r>
              <a:rPr lang="fr-FR" sz="2400" dirty="0"/>
              <a:t>Passer des pratiques conventionnelles aux pratiques régénératives peut nécessiter un investissement initial et du temps pour en voir les résultats.</a:t>
            </a:r>
          </a:p>
          <a:p>
            <a:pPr marL="582925" lvl="1" indent="-291462" algn="just">
              <a:lnSpc>
                <a:spcPct val="250055"/>
              </a:lnSpc>
              <a:buSzPts val="2699"/>
              <a:buFont typeface="Arial"/>
              <a:buChar char="•"/>
            </a:pPr>
            <a:r>
              <a:rPr lang="fr-FR" sz="2400" b="1" dirty="0"/>
              <a:t>Lacunes en matière de connaissances : </a:t>
            </a:r>
            <a:r>
              <a:rPr lang="fr-FR" sz="2400" dirty="0"/>
              <a:t>Accès limité à la connaissance et à la formation pour les agriculteurs sur les techniques régénératives.</a:t>
            </a: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251"/>
        <p:cNvGrpSpPr/>
        <p:nvPr/>
      </p:nvGrpSpPr>
      <p:grpSpPr>
        <a:xfrm>
          <a:off x="0" y="0"/>
          <a:ext cx="0" cy="0"/>
          <a:chOff x="0" y="0"/>
          <a:chExt cx="0" cy="0"/>
        </a:xfrm>
      </p:grpSpPr>
      <p:grpSp>
        <p:nvGrpSpPr>
          <p:cNvPr id="252" name="Google Shape;252;p13"/>
          <p:cNvGrpSpPr/>
          <p:nvPr/>
        </p:nvGrpSpPr>
        <p:grpSpPr>
          <a:xfrm>
            <a:off x="125" y="-144650"/>
            <a:ext cx="18287874" cy="2284974"/>
            <a:chOff x="0" y="-38100"/>
            <a:chExt cx="4957138" cy="601800"/>
          </a:xfrm>
        </p:grpSpPr>
        <p:sp>
          <p:nvSpPr>
            <p:cNvPr id="253" name="Google Shape;253;p13"/>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254" name="Google Shape;254;p13"/>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55" name="Google Shape;255;p13"/>
          <p:cNvSpPr txBox="1"/>
          <p:nvPr/>
        </p:nvSpPr>
        <p:spPr>
          <a:xfrm>
            <a:off x="2453500" y="373375"/>
            <a:ext cx="15834600" cy="1861472"/>
          </a:xfrm>
          <a:prstGeom prst="rect">
            <a:avLst/>
          </a:prstGeom>
          <a:noFill/>
          <a:ln>
            <a:noFill/>
          </a:ln>
        </p:spPr>
        <p:txBody>
          <a:bodyPr spcFirstLastPara="1" wrap="square" lIns="0" tIns="0" rIns="0" bIns="0" anchor="t" anchorCtr="0">
            <a:spAutoFit/>
          </a:bodyPr>
          <a:lstStyle/>
          <a:p>
            <a:pPr marL="0" marR="0" lvl="0" indent="0" algn="ctr" rtl="0">
              <a:lnSpc>
                <a:spcPct val="112002"/>
              </a:lnSpc>
              <a:spcBef>
                <a:spcPts val="0"/>
              </a:spcBef>
              <a:spcAft>
                <a:spcPts val="0"/>
              </a:spcAft>
              <a:buNone/>
            </a:pPr>
            <a:r>
              <a:rPr lang="en-US" sz="4700" b="1" dirty="0"/>
              <a:t>Section 2:  </a:t>
            </a:r>
            <a:r>
              <a:rPr lang="fr-FR" sz="4700" b="1" dirty="0"/>
              <a:t>Fondements théoriques - Contexte historique et agriculture régénératrice</a:t>
            </a:r>
          </a:p>
          <a:p>
            <a:pPr marL="0" marR="0" lvl="0" indent="0" algn="l" rtl="0">
              <a:lnSpc>
                <a:spcPct val="112000"/>
              </a:lnSpc>
              <a:spcBef>
                <a:spcPts val="0"/>
              </a:spcBef>
              <a:spcAft>
                <a:spcPts val="0"/>
              </a:spcAft>
              <a:buNone/>
            </a:pPr>
            <a:endParaRPr dirty="0"/>
          </a:p>
        </p:txBody>
      </p:sp>
      <p:sp>
        <p:nvSpPr>
          <p:cNvPr id="256" name="Google Shape;256;p13"/>
          <p:cNvSpPr txBox="1"/>
          <p:nvPr/>
        </p:nvSpPr>
        <p:spPr>
          <a:xfrm>
            <a:off x="7444436" y="4032672"/>
            <a:ext cx="10608300" cy="4616648"/>
          </a:xfrm>
          <a:prstGeom prst="rect">
            <a:avLst/>
          </a:prstGeom>
          <a:noFill/>
          <a:ln>
            <a:noFill/>
          </a:ln>
        </p:spPr>
        <p:txBody>
          <a:bodyPr spcFirstLastPara="1" wrap="square" lIns="0" tIns="0" rIns="0" bIns="0" anchor="t" anchorCtr="0">
            <a:spAutoFit/>
          </a:bodyPr>
          <a:lstStyle/>
          <a:p>
            <a:pPr marL="582925" lvl="1" indent="-291462" algn="just">
              <a:lnSpc>
                <a:spcPct val="250055"/>
              </a:lnSpc>
              <a:buSzPts val="2699"/>
              <a:buFont typeface="Arial"/>
              <a:buChar char="•"/>
            </a:pPr>
            <a:r>
              <a:rPr lang="fr-FR" sz="2400" b="1" dirty="0"/>
              <a:t>Demande du marché : </a:t>
            </a:r>
            <a:r>
              <a:rPr lang="fr-FR" sz="2400" dirty="0"/>
              <a:t>un besoin de meilleures structures de marché pour soutenir et inciter les pratiques agricoles régénératrices.</a:t>
            </a:r>
          </a:p>
          <a:p>
            <a:pPr marL="582925" lvl="1" indent="-291462" algn="just">
              <a:lnSpc>
                <a:spcPct val="250055"/>
              </a:lnSpc>
              <a:buSzPts val="2699"/>
              <a:buFont typeface="Arial"/>
              <a:buChar char="•"/>
            </a:pPr>
            <a:r>
              <a:rPr lang="fr-FR" sz="2400" b="1" dirty="0"/>
              <a:t>Engagement à long terme :</a:t>
            </a:r>
            <a:r>
              <a:rPr lang="fr-FR" sz="2400" dirty="0"/>
              <a:t> Les pratiques régénératrices exigent de la patience et une gestion constante, car les bénéfices mettent souvent du temps à se manifester.</a:t>
            </a:r>
            <a:endParaRPr sz="2400" dirty="0"/>
          </a:p>
        </p:txBody>
      </p:sp>
      <p:grpSp>
        <p:nvGrpSpPr>
          <p:cNvPr id="257" name="Google Shape;257;p13"/>
          <p:cNvGrpSpPr/>
          <p:nvPr/>
        </p:nvGrpSpPr>
        <p:grpSpPr>
          <a:xfrm>
            <a:off x="0" y="2341845"/>
            <a:ext cx="7262765" cy="7945155"/>
            <a:chOff x="0" y="0"/>
            <a:chExt cx="2213515" cy="2421491"/>
          </a:xfrm>
        </p:grpSpPr>
        <p:sp>
          <p:nvSpPr>
            <p:cNvPr id="258" name="Google Shape;258;p13"/>
            <p:cNvSpPr/>
            <p:nvPr/>
          </p:nvSpPr>
          <p:spPr>
            <a:xfrm>
              <a:off x="0" y="0"/>
              <a:ext cx="2213515" cy="2421491"/>
            </a:xfrm>
            <a:custGeom>
              <a:avLst/>
              <a:gdLst/>
              <a:ahLst/>
              <a:cxnLst/>
              <a:rect l="l" t="t" r="r" b="b"/>
              <a:pathLst>
                <a:path w="2213515" h="2421491" extrusionOk="0">
                  <a:moveTo>
                    <a:pt x="1106757" y="0"/>
                  </a:moveTo>
                  <a:cubicBezTo>
                    <a:pt x="495512" y="0"/>
                    <a:pt x="0" y="542069"/>
                    <a:pt x="0" y="1210745"/>
                  </a:cubicBezTo>
                  <a:cubicBezTo>
                    <a:pt x="0" y="1879422"/>
                    <a:pt x="495512" y="2421491"/>
                    <a:pt x="1106757" y="2421491"/>
                  </a:cubicBezTo>
                  <a:cubicBezTo>
                    <a:pt x="1718003" y="2421491"/>
                    <a:pt x="2213515" y="1879422"/>
                    <a:pt x="2213515" y="1210745"/>
                  </a:cubicBezTo>
                  <a:cubicBezTo>
                    <a:pt x="2213515" y="542069"/>
                    <a:pt x="1718003" y="0"/>
                    <a:pt x="1106757"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3"/>
            <p:cNvSpPr txBox="1"/>
            <p:nvPr/>
          </p:nvSpPr>
          <p:spPr>
            <a:xfrm>
              <a:off x="207517" y="188915"/>
              <a:ext cx="1798481" cy="2005561"/>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60" name="Google Shape;260;p13"/>
          <p:cNvSpPr/>
          <p:nvPr/>
        </p:nvSpPr>
        <p:spPr>
          <a:xfrm>
            <a:off x="195986" y="2636112"/>
            <a:ext cx="6814315" cy="7271779"/>
          </a:xfrm>
          <a:custGeom>
            <a:avLst/>
            <a:gdLst/>
            <a:ahLst/>
            <a:cxnLst/>
            <a:rect l="l" t="t" r="r" b="b"/>
            <a:pathLst>
              <a:path w="1055716" h="1126589" extrusionOk="0">
                <a:moveTo>
                  <a:pt x="527858" y="0"/>
                </a:moveTo>
                <a:cubicBezTo>
                  <a:pt x="236330" y="0"/>
                  <a:pt x="0" y="252196"/>
                  <a:pt x="0" y="563294"/>
                </a:cubicBezTo>
                <a:cubicBezTo>
                  <a:pt x="0" y="874393"/>
                  <a:pt x="236330" y="1126589"/>
                  <a:pt x="527858" y="1126589"/>
                </a:cubicBezTo>
                <a:cubicBezTo>
                  <a:pt x="819386" y="1126589"/>
                  <a:pt x="1055716" y="874393"/>
                  <a:pt x="1055716" y="563294"/>
                </a:cubicBezTo>
                <a:cubicBezTo>
                  <a:pt x="1055716" y="252196"/>
                  <a:pt x="819386" y="0"/>
                  <a:pt x="527858" y="0"/>
                </a:cubicBezTo>
                <a:close/>
              </a:path>
            </a:pathLst>
          </a:custGeom>
          <a:blipFill rotWithShape="1">
            <a:blip r:embed="rId3">
              <a:alphaModFix/>
            </a:blip>
            <a:stretch>
              <a:fillRect l="-29933" r="-29931"/>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264"/>
        <p:cNvGrpSpPr/>
        <p:nvPr/>
      </p:nvGrpSpPr>
      <p:grpSpPr>
        <a:xfrm>
          <a:off x="0" y="0"/>
          <a:ext cx="0" cy="0"/>
          <a:chOff x="0" y="0"/>
          <a:chExt cx="0" cy="0"/>
        </a:xfrm>
      </p:grpSpPr>
      <p:grpSp>
        <p:nvGrpSpPr>
          <p:cNvPr id="265" name="Google Shape;265;p14"/>
          <p:cNvGrpSpPr/>
          <p:nvPr/>
        </p:nvGrpSpPr>
        <p:grpSpPr>
          <a:xfrm>
            <a:off x="0" y="108433"/>
            <a:ext cx="9031264" cy="1787042"/>
            <a:chOff x="0" y="-38100"/>
            <a:chExt cx="2246393" cy="444500"/>
          </a:xfrm>
        </p:grpSpPr>
        <p:sp>
          <p:nvSpPr>
            <p:cNvPr id="266" name="Google Shape;266;p14"/>
            <p:cNvSpPr/>
            <p:nvPr/>
          </p:nvSpPr>
          <p:spPr>
            <a:xfrm>
              <a:off x="0" y="0"/>
              <a:ext cx="2246393" cy="406400"/>
            </a:xfrm>
            <a:custGeom>
              <a:avLst/>
              <a:gdLst/>
              <a:ahLst/>
              <a:cxnLst/>
              <a:rect l="l" t="t" r="r" b="b"/>
              <a:pathLst>
                <a:path w="2246393" h="406400" extrusionOk="0">
                  <a:moveTo>
                    <a:pt x="2043193" y="0"/>
                  </a:moveTo>
                  <a:lnTo>
                    <a:pt x="0" y="0"/>
                  </a:lnTo>
                  <a:lnTo>
                    <a:pt x="0" y="406400"/>
                  </a:lnTo>
                  <a:lnTo>
                    <a:pt x="2043193" y="406400"/>
                  </a:lnTo>
                  <a:lnTo>
                    <a:pt x="2246393" y="203200"/>
                  </a:lnTo>
                  <a:lnTo>
                    <a:pt x="2043193" y="0"/>
                  </a:lnTo>
                  <a:close/>
                </a:path>
              </a:pathLst>
            </a:custGeom>
            <a:solidFill>
              <a:srgbClr val="85B27A"/>
            </a:solidFill>
            <a:ln>
              <a:noFill/>
            </a:ln>
          </p:spPr>
        </p:sp>
        <p:sp>
          <p:nvSpPr>
            <p:cNvPr id="267" name="Google Shape;267;p14"/>
            <p:cNvSpPr txBox="1"/>
            <p:nvPr/>
          </p:nvSpPr>
          <p:spPr>
            <a:xfrm>
              <a:off x="0" y="-38100"/>
              <a:ext cx="2132093"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68" name="Google Shape;268;p14"/>
          <p:cNvSpPr txBox="1"/>
          <p:nvPr/>
        </p:nvSpPr>
        <p:spPr>
          <a:xfrm>
            <a:off x="526175" y="444750"/>
            <a:ext cx="8505000" cy="1330877"/>
          </a:xfrm>
          <a:prstGeom prst="rect">
            <a:avLst/>
          </a:prstGeom>
          <a:noFill/>
          <a:ln>
            <a:noFill/>
          </a:ln>
        </p:spPr>
        <p:txBody>
          <a:bodyPr spcFirstLastPara="1" wrap="square" lIns="0" tIns="0" rIns="0" bIns="0" anchor="t" anchorCtr="0">
            <a:spAutoFit/>
          </a:bodyPr>
          <a:lstStyle/>
          <a:p>
            <a:pPr lvl="0" algn="ctr">
              <a:lnSpc>
                <a:spcPct val="92000"/>
              </a:lnSpc>
            </a:pPr>
            <a:r>
              <a:rPr lang="en-US" sz="4700" b="1" i="0" u="none" strike="noStrike" cap="none" dirty="0">
                <a:solidFill>
                  <a:srgbClr val="000000"/>
                </a:solidFill>
                <a:latin typeface="Arial"/>
                <a:ea typeface="Arial"/>
                <a:cs typeface="Arial"/>
                <a:sym typeface="Arial"/>
              </a:rPr>
              <a:t>Section 3: </a:t>
            </a:r>
            <a:r>
              <a:rPr lang="nl-BE" sz="4700" b="1" dirty="0"/>
              <a:t>Application en </a:t>
            </a:r>
            <a:r>
              <a:rPr lang="nl-BE" sz="4700" b="1" dirty="0" err="1"/>
              <a:t>agriculture</a:t>
            </a:r>
            <a:r>
              <a:rPr lang="nl-BE" sz="4700" b="1" dirty="0"/>
              <a:t> </a:t>
            </a:r>
            <a:r>
              <a:rPr lang="nl-BE" sz="4700" b="1" dirty="0" err="1"/>
              <a:t>régénératrice</a:t>
            </a:r>
            <a:endParaRPr sz="4700" b="1" dirty="0"/>
          </a:p>
        </p:txBody>
      </p:sp>
      <p:sp>
        <p:nvSpPr>
          <p:cNvPr id="269" name="Google Shape;269;p14"/>
          <p:cNvSpPr txBox="1"/>
          <p:nvPr/>
        </p:nvSpPr>
        <p:spPr>
          <a:xfrm>
            <a:off x="181671" y="2226184"/>
            <a:ext cx="11406384" cy="7972952"/>
          </a:xfrm>
          <a:prstGeom prst="rect">
            <a:avLst/>
          </a:prstGeom>
          <a:noFill/>
          <a:ln>
            <a:noFill/>
          </a:ln>
        </p:spPr>
        <p:txBody>
          <a:bodyPr spcFirstLastPara="1" wrap="square" lIns="0" tIns="0" rIns="0" bIns="0" anchor="t" anchorCtr="0">
            <a:spAutoFit/>
          </a:bodyPr>
          <a:lstStyle/>
          <a:p>
            <a:pPr lvl="0" algn="just">
              <a:lnSpc>
                <a:spcPct val="197000"/>
              </a:lnSpc>
            </a:pPr>
            <a:r>
              <a:rPr lang="nl-BE" sz="2400" b="1" dirty="0" err="1"/>
              <a:t>Rotation</a:t>
            </a:r>
            <a:r>
              <a:rPr lang="nl-BE" sz="2400" b="1" dirty="0"/>
              <a:t> des cultures</a:t>
            </a:r>
            <a:endParaRPr sz="2400" b="1" dirty="0"/>
          </a:p>
          <a:p>
            <a:pPr marL="1165863" lvl="2" indent="-388621" algn="just">
              <a:lnSpc>
                <a:spcPct val="197000"/>
              </a:lnSpc>
              <a:buSzPts val="2700"/>
              <a:buFont typeface="Arial"/>
              <a:buChar char="⚬"/>
            </a:pPr>
            <a:r>
              <a:rPr lang="fr-FR" sz="2400" dirty="0"/>
              <a:t>Alternez les cultures ayant des besoins nutritifs différents (par exemple, légumineuses et céréales) pour éviter l’épuisement des nutriments.</a:t>
            </a:r>
            <a:endParaRPr sz="2400" dirty="0"/>
          </a:p>
          <a:p>
            <a:pPr marL="1165863" lvl="2" indent="-388621" algn="just">
              <a:lnSpc>
                <a:spcPct val="197000"/>
              </a:lnSpc>
              <a:buSzPts val="2700"/>
              <a:buFont typeface="Arial"/>
              <a:buChar char="⚬"/>
            </a:pPr>
            <a:r>
              <a:rPr lang="fr-FR" sz="2400" dirty="0"/>
              <a:t>Réduit l'accumulation de ravageurs et de maladies en interrompant les cycles de vie des parasites.</a:t>
            </a:r>
            <a:endParaRPr sz="2400" dirty="0"/>
          </a:p>
          <a:p>
            <a:pPr marL="1165863" lvl="2" indent="-388621" algn="just">
              <a:lnSpc>
                <a:spcPct val="197000"/>
              </a:lnSpc>
              <a:buSzPts val="2700"/>
              <a:buFont typeface="Arial"/>
              <a:buChar char="⚬"/>
            </a:pPr>
            <a:r>
              <a:rPr lang="fr-FR" sz="2400" dirty="0"/>
              <a:t>Améliore la structure du sol et l'équilibre des nutriments au fil du temps</a:t>
            </a:r>
            <a:endParaRPr sz="2400" dirty="0"/>
          </a:p>
          <a:p>
            <a:pPr lvl="0" algn="just">
              <a:lnSpc>
                <a:spcPct val="197000"/>
              </a:lnSpc>
            </a:pPr>
            <a:r>
              <a:rPr lang="nl-BE" sz="2400" b="1" dirty="0"/>
              <a:t>Cultures de couverture</a:t>
            </a:r>
            <a:endParaRPr sz="2400" b="1" dirty="0"/>
          </a:p>
          <a:p>
            <a:pPr marL="1165863" lvl="2" indent="-388621" algn="just">
              <a:lnSpc>
                <a:spcPct val="197000"/>
              </a:lnSpc>
              <a:buSzPts val="2700"/>
              <a:buFont typeface="Arial"/>
              <a:buChar char="⚬"/>
            </a:pPr>
            <a:r>
              <a:rPr lang="fr-FR" sz="2400" dirty="0"/>
              <a:t>Plantez des cultures comme le trèfle, la vesce ou le seigle pendant les périodes creuses pour protéger le sol de l'érosion.</a:t>
            </a:r>
            <a:endParaRPr sz="2400" dirty="0"/>
          </a:p>
          <a:p>
            <a:pPr marL="1165863" lvl="2" indent="-388621" algn="just">
              <a:lnSpc>
                <a:spcPct val="197000"/>
              </a:lnSpc>
              <a:buSzPts val="2700"/>
              <a:buFont typeface="Arial"/>
              <a:buChar char="⚬"/>
            </a:pPr>
            <a:r>
              <a:rPr lang="fr-FR" sz="2400" dirty="0"/>
              <a:t>Améliore la matière organique du sol et favorise la fixation de l'azote.</a:t>
            </a:r>
            <a:endParaRPr sz="2400" dirty="0"/>
          </a:p>
          <a:p>
            <a:pPr marL="1165863" lvl="2" indent="-388621" algn="just">
              <a:lnSpc>
                <a:spcPct val="197000"/>
              </a:lnSpc>
              <a:buSzPts val="2700"/>
              <a:buFont typeface="Arial"/>
              <a:buChar char="⚬"/>
            </a:pPr>
            <a:r>
              <a:rPr lang="en-US" sz="2300" dirty="0"/>
              <a:t>A</a:t>
            </a:r>
            <a:r>
              <a:rPr lang="fr-FR" sz="2300" dirty="0"/>
              <a:t>ide à supprimer les mauvaises herbes et à augmenter la biodiversité du sol.</a:t>
            </a:r>
            <a:endParaRPr sz="2300" dirty="0"/>
          </a:p>
        </p:txBody>
      </p:sp>
      <p:sp>
        <p:nvSpPr>
          <p:cNvPr id="270" name="Google Shape;270;p14"/>
          <p:cNvSpPr/>
          <p:nvPr/>
        </p:nvSpPr>
        <p:spPr>
          <a:xfrm>
            <a:off x="11292840" y="0"/>
            <a:ext cx="6995160" cy="10287000"/>
          </a:xfrm>
          <a:custGeom>
            <a:avLst/>
            <a:gdLst/>
            <a:ahLst/>
            <a:cxnLst/>
            <a:rect l="l" t="t" r="r" b="b"/>
            <a:pathLst>
              <a:path w="812800" h="1195294" extrusionOk="0">
                <a:moveTo>
                  <a:pt x="609600" y="0"/>
                </a:moveTo>
                <a:lnTo>
                  <a:pt x="0" y="0"/>
                </a:lnTo>
                <a:lnTo>
                  <a:pt x="203200" y="1195294"/>
                </a:lnTo>
                <a:lnTo>
                  <a:pt x="812800" y="1195294"/>
                </a:lnTo>
                <a:lnTo>
                  <a:pt x="609600" y="0"/>
                </a:lnTo>
                <a:close/>
              </a:path>
            </a:pathLst>
          </a:custGeom>
          <a:blipFill rotWithShape="1">
            <a:blip r:embed="rId3">
              <a:alphaModFix/>
            </a:blip>
            <a:stretch>
              <a:fillRect l="-75868" r="-44852"/>
            </a:stretch>
          </a:blipFill>
          <a:ln>
            <a:noFill/>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274"/>
        <p:cNvGrpSpPr/>
        <p:nvPr/>
      </p:nvGrpSpPr>
      <p:grpSpPr>
        <a:xfrm>
          <a:off x="0" y="0"/>
          <a:ext cx="0" cy="0"/>
          <a:chOff x="0" y="0"/>
          <a:chExt cx="0" cy="0"/>
        </a:xfrm>
      </p:grpSpPr>
      <p:sp>
        <p:nvSpPr>
          <p:cNvPr id="275" name="Google Shape;275;p15"/>
          <p:cNvSpPr/>
          <p:nvPr/>
        </p:nvSpPr>
        <p:spPr>
          <a:xfrm>
            <a:off x="11292840" y="0"/>
            <a:ext cx="6995160" cy="10287000"/>
          </a:xfrm>
          <a:custGeom>
            <a:avLst/>
            <a:gdLst/>
            <a:ahLst/>
            <a:cxnLst/>
            <a:rect l="l" t="t" r="r" b="b"/>
            <a:pathLst>
              <a:path w="812800" h="1195294" extrusionOk="0">
                <a:moveTo>
                  <a:pt x="609600" y="0"/>
                </a:moveTo>
                <a:lnTo>
                  <a:pt x="0" y="0"/>
                </a:lnTo>
                <a:lnTo>
                  <a:pt x="203200" y="1195294"/>
                </a:lnTo>
                <a:lnTo>
                  <a:pt x="812800" y="1195294"/>
                </a:lnTo>
                <a:lnTo>
                  <a:pt x="609600" y="0"/>
                </a:lnTo>
                <a:close/>
              </a:path>
            </a:pathLst>
          </a:custGeom>
          <a:blipFill rotWithShape="1">
            <a:blip r:embed="rId3">
              <a:alphaModFix/>
            </a:blip>
            <a:stretch>
              <a:fillRect l="-75868" r="-44852"/>
            </a:stretch>
          </a:blipFill>
          <a:ln>
            <a:noFill/>
          </a:ln>
        </p:spPr>
      </p:sp>
      <p:grpSp>
        <p:nvGrpSpPr>
          <p:cNvPr id="276" name="Google Shape;276;p15"/>
          <p:cNvGrpSpPr/>
          <p:nvPr/>
        </p:nvGrpSpPr>
        <p:grpSpPr>
          <a:xfrm>
            <a:off x="0" y="108433"/>
            <a:ext cx="9069364" cy="1787042"/>
            <a:chOff x="0" y="-38100"/>
            <a:chExt cx="2255869" cy="444500"/>
          </a:xfrm>
        </p:grpSpPr>
        <p:sp>
          <p:nvSpPr>
            <p:cNvPr id="277" name="Google Shape;277;p15"/>
            <p:cNvSpPr/>
            <p:nvPr/>
          </p:nvSpPr>
          <p:spPr>
            <a:xfrm>
              <a:off x="0" y="0"/>
              <a:ext cx="2255869" cy="406400"/>
            </a:xfrm>
            <a:custGeom>
              <a:avLst/>
              <a:gdLst/>
              <a:ahLst/>
              <a:cxnLst/>
              <a:rect l="l" t="t" r="r" b="b"/>
              <a:pathLst>
                <a:path w="2255869" h="406400" extrusionOk="0">
                  <a:moveTo>
                    <a:pt x="2052669" y="0"/>
                  </a:moveTo>
                  <a:lnTo>
                    <a:pt x="0" y="0"/>
                  </a:lnTo>
                  <a:lnTo>
                    <a:pt x="0" y="406400"/>
                  </a:lnTo>
                  <a:lnTo>
                    <a:pt x="2052669" y="406400"/>
                  </a:lnTo>
                  <a:lnTo>
                    <a:pt x="2255869" y="203200"/>
                  </a:lnTo>
                  <a:lnTo>
                    <a:pt x="2052669" y="0"/>
                  </a:lnTo>
                  <a:close/>
                </a:path>
              </a:pathLst>
            </a:custGeom>
            <a:solidFill>
              <a:srgbClr val="85B27A"/>
            </a:solidFill>
            <a:ln>
              <a:noFill/>
            </a:ln>
          </p:spPr>
        </p:sp>
        <p:sp>
          <p:nvSpPr>
            <p:cNvPr id="278" name="Google Shape;278;p15"/>
            <p:cNvSpPr txBox="1"/>
            <p:nvPr/>
          </p:nvSpPr>
          <p:spPr>
            <a:xfrm>
              <a:off x="0" y="-38100"/>
              <a:ext cx="2141569"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79" name="Google Shape;279;p15"/>
          <p:cNvSpPr txBox="1"/>
          <p:nvPr/>
        </p:nvSpPr>
        <p:spPr>
          <a:xfrm>
            <a:off x="299550" y="336388"/>
            <a:ext cx="8544900" cy="1330877"/>
          </a:xfrm>
          <a:prstGeom prst="rect">
            <a:avLst/>
          </a:prstGeom>
          <a:noFill/>
          <a:ln>
            <a:noFill/>
          </a:ln>
        </p:spPr>
        <p:txBody>
          <a:bodyPr spcFirstLastPara="1" wrap="square" lIns="0" tIns="0" rIns="0" bIns="0" anchor="t" anchorCtr="0">
            <a:spAutoFit/>
          </a:bodyPr>
          <a:lstStyle/>
          <a:p>
            <a:pPr lvl="0">
              <a:lnSpc>
                <a:spcPct val="92000"/>
              </a:lnSpc>
            </a:pPr>
            <a:r>
              <a:rPr lang="en-US" sz="4700" b="1" i="0" u="none" strike="noStrike" cap="none" dirty="0">
                <a:solidFill>
                  <a:srgbClr val="000000"/>
                </a:solidFill>
                <a:latin typeface="Arial"/>
                <a:ea typeface="Arial"/>
                <a:cs typeface="Arial"/>
                <a:sym typeface="Arial"/>
              </a:rPr>
              <a:t>Section 3: Application </a:t>
            </a:r>
            <a:r>
              <a:rPr lang="nl-BE" b="1" dirty="0"/>
              <a:t> </a:t>
            </a:r>
            <a:r>
              <a:rPr lang="nl-BE" sz="4700" b="1" dirty="0"/>
              <a:t>en </a:t>
            </a:r>
            <a:r>
              <a:rPr lang="nl-BE" sz="4700" b="1" dirty="0" err="1"/>
              <a:t>agriculture</a:t>
            </a:r>
            <a:r>
              <a:rPr lang="nl-BE" sz="4700" b="1" dirty="0"/>
              <a:t> </a:t>
            </a:r>
            <a:r>
              <a:rPr lang="nl-BE" sz="4700" b="1" dirty="0" err="1"/>
              <a:t>régénératrice</a:t>
            </a:r>
            <a:endParaRPr sz="4700" b="1" dirty="0"/>
          </a:p>
        </p:txBody>
      </p:sp>
      <p:sp>
        <p:nvSpPr>
          <p:cNvPr id="280" name="Google Shape;280;p15"/>
          <p:cNvSpPr txBox="1"/>
          <p:nvPr/>
        </p:nvSpPr>
        <p:spPr>
          <a:xfrm>
            <a:off x="219771" y="2499184"/>
            <a:ext cx="11406384" cy="5820568"/>
          </a:xfrm>
          <a:prstGeom prst="rect">
            <a:avLst/>
          </a:prstGeom>
          <a:noFill/>
          <a:ln>
            <a:noFill/>
          </a:ln>
        </p:spPr>
        <p:txBody>
          <a:bodyPr spcFirstLastPara="1" wrap="square" lIns="0" tIns="0" rIns="0" bIns="0" anchor="t" anchorCtr="0">
            <a:spAutoFit/>
          </a:bodyPr>
          <a:lstStyle/>
          <a:p>
            <a:pPr lvl="0" algn="just">
              <a:lnSpc>
                <a:spcPct val="197000"/>
              </a:lnSpc>
            </a:pPr>
            <a:r>
              <a:rPr lang="nl-BE" sz="2400" b="1" dirty="0" err="1"/>
              <a:t>Compostage</a:t>
            </a:r>
            <a:endParaRPr lang="en-US" sz="2400" b="1" dirty="0"/>
          </a:p>
          <a:p>
            <a:pPr marL="1165863" lvl="2" indent="-388621" algn="just">
              <a:lnSpc>
                <a:spcPct val="197000"/>
              </a:lnSpc>
              <a:buSzPts val="2700"/>
              <a:buFont typeface="Arial"/>
              <a:buChar char="⚬"/>
            </a:pPr>
            <a:r>
              <a:rPr lang="fr-FR" sz="2400" dirty="0"/>
              <a:t>Convertir les déchets organiques (par exemple, les restes de nourriture, les résidus agricoles) en compost riche en nutriments.</a:t>
            </a:r>
            <a:endParaRPr sz="2400" dirty="0"/>
          </a:p>
          <a:p>
            <a:pPr marL="1165863" lvl="2" indent="-388621" algn="just">
              <a:lnSpc>
                <a:spcPct val="197000"/>
              </a:lnSpc>
              <a:buSzPts val="2700"/>
              <a:buFont typeface="Arial"/>
              <a:buChar char="⚬"/>
            </a:pPr>
            <a:r>
              <a:rPr lang="fr-FR" sz="2400" dirty="0"/>
              <a:t>Améliore la fertilité du sol, la rétention d'humidité et l'activité microbienne.</a:t>
            </a:r>
            <a:endParaRPr sz="2400" dirty="0"/>
          </a:p>
          <a:p>
            <a:pPr marL="1165863" lvl="2" indent="-388621" algn="just">
              <a:lnSpc>
                <a:spcPct val="197000"/>
              </a:lnSpc>
              <a:buSzPts val="2700"/>
              <a:buFont typeface="Arial"/>
              <a:buChar char="⚬"/>
            </a:pPr>
            <a:r>
              <a:rPr lang="fr-FR" sz="2400" dirty="0"/>
              <a:t>Réduit les déchets tout en enrichissant le sol en nutriments essentiels.</a:t>
            </a:r>
            <a:endParaRPr sz="2400" dirty="0"/>
          </a:p>
          <a:p>
            <a:pPr lvl="0" algn="just">
              <a:lnSpc>
                <a:spcPct val="197000"/>
              </a:lnSpc>
            </a:pPr>
            <a:r>
              <a:rPr lang="nl-BE" sz="2400" b="1" dirty="0" err="1"/>
              <a:t>Agroforesterie</a:t>
            </a:r>
            <a:endParaRPr sz="2400" b="1" dirty="0"/>
          </a:p>
          <a:p>
            <a:pPr marL="1165863" lvl="2" indent="-388621" algn="just">
              <a:lnSpc>
                <a:spcPct val="197000"/>
              </a:lnSpc>
              <a:buSzPts val="2700"/>
              <a:buFont typeface="Arial"/>
              <a:buChar char="⚬"/>
            </a:pPr>
            <a:r>
              <a:rPr lang="fr-FR" sz="2400" dirty="0"/>
              <a:t>Combine les arbres avec les cultures/l'élevage</a:t>
            </a:r>
            <a:endParaRPr sz="2400" dirty="0"/>
          </a:p>
          <a:p>
            <a:pPr marL="1165863" lvl="2" indent="-388621" algn="just">
              <a:lnSpc>
                <a:spcPct val="197000"/>
              </a:lnSpc>
              <a:buSzPts val="2700"/>
              <a:buFont typeface="Arial"/>
              <a:buChar char="⚬"/>
            </a:pPr>
            <a:r>
              <a:rPr lang="fr-FR" sz="2400" dirty="0"/>
              <a:t>Favorise la biodiversité et le contrôle de l'érosion.</a:t>
            </a:r>
            <a:endParaRPr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284"/>
        <p:cNvGrpSpPr/>
        <p:nvPr/>
      </p:nvGrpSpPr>
      <p:grpSpPr>
        <a:xfrm>
          <a:off x="0" y="0"/>
          <a:ext cx="0" cy="0"/>
          <a:chOff x="0" y="0"/>
          <a:chExt cx="0" cy="0"/>
        </a:xfrm>
      </p:grpSpPr>
      <p:sp>
        <p:nvSpPr>
          <p:cNvPr id="285" name="Google Shape;285;p16"/>
          <p:cNvSpPr/>
          <p:nvPr/>
        </p:nvSpPr>
        <p:spPr>
          <a:xfrm>
            <a:off x="11292840" y="0"/>
            <a:ext cx="6995160" cy="10287000"/>
          </a:xfrm>
          <a:custGeom>
            <a:avLst/>
            <a:gdLst/>
            <a:ahLst/>
            <a:cxnLst/>
            <a:rect l="l" t="t" r="r" b="b"/>
            <a:pathLst>
              <a:path w="812800" h="1195294" extrusionOk="0">
                <a:moveTo>
                  <a:pt x="609600" y="0"/>
                </a:moveTo>
                <a:lnTo>
                  <a:pt x="0" y="0"/>
                </a:lnTo>
                <a:lnTo>
                  <a:pt x="203200" y="1195294"/>
                </a:lnTo>
                <a:lnTo>
                  <a:pt x="812800" y="1195294"/>
                </a:lnTo>
                <a:lnTo>
                  <a:pt x="609600" y="0"/>
                </a:lnTo>
                <a:close/>
              </a:path>
            </a:pathLst>
          </a:custGeom>
          <a:blipFill rotWithShape="1">
            <a:blip r:embed="rId3">
              <a:alphaModFix/>
            </a:blip>
            <a:stretch>
              <a:fillRect l="-85244" r="-35476"/>
            </a:stretch>
          </a:blipFill>
          <a:ln>
            <a:noFill/>
          </a:ln>
        </p:spPr>
      </p:sp>
      <p:grpSp>
        <p:nvGrpSpPr>
          <p:cNvPr id="286" name="Google Shape;286;p16"/>
          <p:cNvGrpSpPr/>
          <p:nvPr/>
        </p:nvGrpSpPr>
        <p:grpSpPr>
          <a:xfrm>
            <a:off x="0" y="108433"/>
            <a:ext cx="9069364" cy="1787042"/>
            <a:chOff x="0" y="-38100"/>
            <a:chExt cx="2255869" cy="444500"/>
          </a:xfrm>
        </p:grpSpPr>
        <p:sp>
          <p:nvSpPr>
            <p:cNvPr id="287" name="Google Shape;287;p16"/>
            <p:cNvSpPr/>
            <p:nvPr/>
          </p:nvSpPr>
          <p:spPr>
            <a:xfrm>
              <a:off x="0" y="0"/>
              <a:ext cx="2255869" cy="406400"/>
            </a:xfrm>
            <a:custGeom>
              <a:avLst/>
              <a:gdLst/>
              <a:ahLst/>
              <a:cxnLst/>
              <a:rect l="l" t="t" r="r" b="b"/>
              <a:pathLst>
                <a:path w="2255869" h="406400" extrusionOk="0">
                  <a:moveTo>
                    <a:pt x="2052669" y="0"/>
                  </a:moveTo>
                  <a:lnTo>
                    <a:pt x="0" y="0"/>
                  </a:lnTo>
                  <a:lnTo>
                    <a:pt x="0" y="406400"/>
                  </a:lnTo>
                  <a:lnTo>
                    <a:pt x="2052669" y="406400"/>
                  </a:lnTo>
                  <a:lnTo>
                    <a:pt x="2255869" y="203200"/>
                  </a:lnTo>
                  <a:lnTo>
                    <a:pt x="2052669" y="0"/>
                  </a:lnTo>
                  <a:close/>
                </a:path>
              </a:pathLst>
            </a:custGeom>
            <a:solidFill>
              <a:srgbClr val="85B27A"/>
            </a:solidFill>
            <a:ln>
              <a:noFill/>
            </a:ln>
          </p:spPr>
        </p:sp>
        <p:sp>
          <p:nvSpPr>
            <p:cNvPr id="288" name="Google Shape;288;p16"/>
            <p:cNvSpPr txBox="1"/>
            <p:nvPr/>
          </p:nvSpPr>
          <p:spPr>
            <a:xfrm>
              <a:off x="0" y="-38100"/>
              <a:ext cx="2141569"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89" name="Google Shape;289;p16"/>
          <p:cNvSpPr txBox="1"/>
          <p:nvPr/>
        </p:nvSpPr>
        <p:spPr>
          <a:xfrm>
            <a:off x="219775" y="336388"/>
            <a:ext cx="8115300" cy="1330877"/>
          </a:xfrm>
          <a:prstGeom prst="rect">
            <a:avLst/>
          </a:prstGeom>
          <a:noFill/>
          <a:ln>
            <a:noFill/>
          </a:ln>
        </p:spPr>
        <p:txBody>
          <a:bodyPr spcFirstLastPara="1" wrap="square" lIns="0" tIns="0" rIns="0" bIns="0" anchor="t" anchorCtr="0">
            <a:spAutoFit/>
          </a:bodyPr>
          <a:lstStyle/>
          <a:p>
            <a:pPr lvl="0" algn="ctr">
              <a:lnSpc>
                <a:spcPct val="92000"/>
              </a:lnSpc>
            </a:pPr>
            <a:r>
              <a:rPr lang="en-US" sz="4700" b="1" i="0" u="none" strike="noStrike" cap="none" dirty="0">
                <a:solidFill>
                  <a:srgbClr val="000000"/>
                </a:solidFill>
                <a:latin typeface="Arial"/>
                <a:ea typeface="Arial"/>
                <a:cs typeface="Arial"/>
                <a:sym typeface="Arial"/>
              </a:rPr>
              <a:t>Section 3: Application </a:t>
            </a:r>
            <a:r>
              <a:rPr lang="nl-BE" sz="4700" b="1" dirty="0"/>
              <a:t>en </a:t>
            </a:r>
            <a:r>
              <a:rPr lang="nl-BE" sz="4700" b="1" dirty="0" err="1"/>
              <a:t>agriculture</a:t>
            </a:r>
            <a:r>
              <a:rPr lang="nl-BE" sz="4700" b="1" dirty="0"/>
              <a:t> </a:t>
            </a:r>
            <a:r>
              <a:rPr lang="nl-BE" sz="4700" b="1" dirty="0" err="1"/>
              <a:t>régénératrice</a:t>
            </a:r>
            <a:endParaRPr sz="4700" b="1" dirty="0"/>
          </a:p>
        </p:txBody>
      </p:sp>
      <p:sp>
        <p:nvSpPr>
          <p:cNvPr id="290" name="Google Shape;290;p16"/>
          <p:cNvSpPr txBox="1"/>
          <p:nvPr/>
        </p:nvSpPr>
        <p:spPr>
          <a:xfrm>
            <a:off x="219771" y="2632111"/>
            <a:ext cx="8924100" cy="1637115"/>
          </a:xfrm>
          <a:prstGeom prst="rect">
            <a:avLst/>
          </a:prstGeom>
          <a:noFill/>
          <a:ln>
            <a:noFill/>
          </a:ln>
        </p:spPr>
        <p:txBody>
          <a:bodyPr spcFirstLastPara="1" wrap="square" lIns="0" tIns="0" rIns="0" bIns="0" anchor="t" anchorCtr="0">
            <a:spAutoFit/>
          </a:bodyPr>
          <a:lstStyle/>
          <a:p>
            <a:pPr lvl="0" algn="just">
              <a:lnSpc>
                <a:spcPct val="197000"/>
              </a:lnSpc>
            </a:pPr>
            <a:r>
              <a:rPr lang="fr-FR" sz="2700" b="1" dirty="0"/>
              <a:t>Comparaison des pratiques traditionnelles et régénératives</a:t>
            </a:r>
            <a:endParaRPr sz="2700" b="1" dirty="0"/>
          </a:p>
        </p:txBody>
      </p:sp>
      <p:sp>
        <p:nvSpPr>
          <p:cNvPr id="291" name="Google Shape;291;p16"/>
          <p:cNvSpPr txBox="1"/>
          <p:nvPr/>
        </p:nvSpPr>
        <p:spPr>
          <a:xfrm>
            <a:off x="219771" y="4149059"/>
            <a:ext cx="11282752" cy="4911344"/>
          </a:xfrm>
          <a:prstGeom prst="rect">
            <a:avLst/>
          </a:prstGeom>
          <a:noFill/>
          <a:ln>
            <a:noFill/>
          </a:ln>
        </p:spPr>
        <p:txBody>
          <a:bodyPr spcFirstLastPara="1" wrap="square" lIns="0" tIns="0" rIns="0" bIns="0" anchor="t" anchorCtr="0">
            <a:spAutoFit/>
          </a:bodyPr>
          <a:lstStyle/>
          <a:p>
            <a:pPr lvl="0" algn="just">
              <a:lnSpc>
                <a:spcPct val="197000"/>
              </a:lnSpc>
            </a:pPr>
            <a:r>
              <a:rPr lang="fr-FR" sz="2700" b="1" dirty="0"/>
              <a:t>Pratiques traditionnelles </a:t>
            </a:r>
            <a:r>
              <a:rPr lang="en-US" sz="2700" b="1" i="0" u="none" strike="noStrike" cap="none" dirty="0">
                <a:solidFill>
                  <a:srgbClr val="000000"/>
                </a:solidFill>
                <a:latin typeface="Arial"/>
                <a:ea typeface="Arial"/>
                <a:cs typeface="Arial"/>
                <a:sym typeface="Arial"/>
              </a:rPr>
              <a:t>:</a:t>
            </a:r>
            <a:endParaRPr dirty="0"/>
          </a:p>
          <a:p>
            <a:pPr marL="1165863" lvl="2" indent="-388621" algn="just">
              <a:lnSpc>
                <a:spcPct val="197000"/>
              </a:lnSpc>
              <a:buSzPts val="2700"/>
              <a:buFont typeface="Arial"/>
              <a:buChar char="⚬"/>
            </a:pPr>
            <a:r>
              <a:rPr lang="fr-FR" sz="2700" dirty="0"/>
              <a:t>Dépendance excessive aux engrais chimiques et aux pesticides.</a:t>
            </a:r>
            <a:endParaRPr sz="2700" dirty="0"/>
          </a:p>
          <a:p>
            <a:pPr marL="1165863" lvl="2" indent="-388621" algn="just">
              <a:lnSpc>
                <a:spcPct val="197000"/>
              </a:lnSpc>
              <a:buSzPts val="2700"/>
              <a:buFont typeface="Arial"/>
              <a:buChar char="⚬"/>
            </a:pPr>
            <a:r>
              <a:rPr lang="fr-FR" sz="2700" dirty="0"/>
              <a:t>Le labour fréquent entraîne l'érosion des sols et la dégradation de leur structure.</a:t>
            </a:r>
            <a:endParaRPr sz="2700" dirty="0"/>
          </a:p>
          <a:p>
            <a:pPr marL="1165863" lvl="2" indent="-388621" algn="just">
              <a:lnSpc>
                <a:spcPct val="197000"/>
              </a:lnSpc>
              <a:buSzPts val="2700"/>
              <a:buFont typeface="Arial"/>
              <a:buChar char="⚬"/>
            </a:pPr>
            <a:r>
              <a:rPr lang="fr-FR" sz="2700" dirty="0"/>
              <a:t>La monoculture réduit la biodiversité</a:t>
            </a:r>
            <a:r>
              <a:rPr lang="fr-FR" dirty="0"/>
              <a:t>.</a:t>
            </a:r>
            <a:endParaRPr dirty="0"/>
          </a:p>
          <a:p>
            <a:pPr marL="1165863" lvl="2" indent="-388621" algn="just">
              <a:lnSpc>
                <a:spcPct val="197000"/>
              </a:lnSpc>
              <a:buSzPts val="2700"/>
              <a:buFont typeface="Arial"/>
              <a:buChar char="⚬"/>
            </a:pPr>
            <a:r>
              <a:rPr lang="fr-FR" sz="2700" dirty="0"/>
              <a:t>Concentrez-vous sur les gains de rendement à court terme.</a:t>
            </a:r>
            <a:endParaRPr sz="2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295"/>
        <p:cNvGrpSpPr/>
        <p:nvPr/>
      </p:nvGrpSpPr>
      <p:grpSpPr>
        <a:xfrm>
          <a:off x="0" y="0"/>
          <a:ext cx="0" cy="0"/>
          <a:chOff x="0" y="0"/>
          <a:chExt cx="0" cy="0"/>
        </a:xfrm>
      </p:grpSpPr>
      <p:grpSp>
        <p:nvGrpSpPr>
          <p:cNvPr id="296" name="Google Shape;296;p17"/>
          <p:cNvGrpSpPr/>
          <p:nvPr/>
        </p:nvGrpSpPr>
        <p:grpSpPr>
          <a:xfrm>
            <a:off x="0" y="108433"/>
            <a:ext cx="9069364" cy="1787042"/>
            <a:chOff x="0" y="-38100"/>
            <a:chExt cx="2255869" cy="444500"/>
          </a:xfrm>
        </p:grpSpPr>
        <p:sp>
          <p:nvSpPr>
            <p:cNvPr id="297" name="Google Shape;297;p17"/>
            <p:cNvSpPr/>
            <p:nvPr/>
          </p:nvSpPr>
          <p:spPr>
            <a:xfrm>
              <a:off x="0" y="0"/>
              <a:ext cx="2255869" cy="406400"/>
            </a:xfrm>
            <a:custGeom>
              <a:avLst/>
              <a:gdLst/>
              <a:ahLst/>
              <a:cxnLst/>
              <a:rect l="l" t="t" r="r" b="b"/>
              <a:pathLst>
                <a:path w="2255869" h="406400" extrusionOk="0">
                  <a:moveTo>
                    <a:pt x="2052669" y="0"/>
                  </a:moveTo>
                  <a:lnTo>
                    <a:pt x="0" y="0"/>
                  </a:lnTo>
                  <a:lnTo>
                    <a:pt x="0" y="406400"/>
                  </a:lnTo>
                  <a:lnTo>
                    <a:pt x="2052669" y="406400"/>
                  </a:lnTo>
                  <a:lnTo>
                    <a:pt x="2255869" y="203200"/>
                  </a:lnTo>
                  <a:lnTo>
                    <a:pt x="2052669" y="0"/>
                  </a:lnTo>
                  <a:close/>
                </a:path>
              </a:pathLst>
            </a:custGeom>
            <a:solidFill>
              <a:srgbClr val="85B27A"/>
            </a:solidFill>
            <a:ln>
              <a:noFill/>
            </a:ln>
          </p:spPr>
        </p:sp>
        <p:sp>
          <p:nvSpPr>
            <p:cNvPr id="298" name="Google Shape;298;p17"/>
            <p:cNvSpPr txBox="1"/>
            <p:nvPr/>
          </p:nvSpPr>
          <p:spPr>
            <a:xfrm>
              <a:off x="0" y="-38100"/>
              <a:ext cx="2141569"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99" name="Google Shape;299;p17"/>
          <p:cNvSpPr txBox="1"/>
          <p:nvPr/>
        </p:nvSpPr>
        <p:spPr>
          <a:xfrm>
            <a:off x="219775" y="336388"/>
            <a:ext cx="8436300" cy="1330877"/>
          </a:xfrm>
          <a:prstGeom prst="rect">
            <a:avLst/>
          </a:prstGeom>
          <a:noFill/>
          <a:ln>
            <a:noFill/>
          </a:ln>
        </p:spPr>
        <p:txBody>
          <a:bodyPr spcFirstLastPara="1" wrap="square" lIns="0" tIns="0" rIns="0" bIns="0" anchor="t" anchorCtr="0">
            <a:spAutoFit/>
          </a:bodyPr>
          <a:lstStyle/>
          <a:p>
            <a:pPr lvl="0">
              <a:lnSpc>
                <a:spcPct val="92000"/>
              </a:lnSpc>
            </a:pPr>
            <a:r>
              <a:rPr lang="en-US" sz="4700" b="1" i="0" u="none" strike="noStrike" cap="none" dirty="0">
                <a:solidFill>
                  <a:srgbClr val="000000"/>
                </a:solidFill>
                <a:latin typeface="Arial"/>
                <a:ea typeface="Arial"/>
                <a:cs typeface="Arial"/>
                <a:sym typeface="Arial"/>
              </a:rPr>
              <a:t>Section 3: Application </a:t>
            </a:r>
            <a:r>
              <a:rPr lang="nl-BE" sz="4700" b="1" dirty="0"/>
              <a:t>en </a:t>
            </a:r>
            <a:r>
              <a:rPr lang="nl-BE" sz="4700" b="1" dirty="0" err="1"/>
              <a:t>agriculture</a:t>
            </a:r>
            <a:r>
              <a:rPr lang="nl-BE" sz="4700" b="1" dirty="0"/>
              <a:t> </a:t>
            </a:r>
            <a:r>
              <a:rPr lang="nl-BE" sz="4700" b="1" dirty="0" err="1"/>
              <a:t>régénératrice</a:t>
            </a:r>
            <a:endParaRPr sz="4700" b="1" dirty="0"/>
          </a:p>
        </p:txBody>
      </p:sp>
      <p:sp>
        <p:nvSpPr>
          <p:cNvPr id="300" name="Google Shape;300;p17"/>
          <p:cNvSpPr txBox="1"/>
          <p:nvPr/>
        </p:nvSpPr>
        <p:spPr>
          <a:xfrm>
            <a:off x="219771" y="2189661"/>
            <a:ext cx="8924229" cy="2061526"/>
          </a:xfrm>
          <a:prstGeom prst="rect">
            <a:avLst/>
          </a:prstGeom>
          <a:noFill/>
          <a:ln>
            <a:noFill/>
          </a:ln>
        </p:spPr>
        <p:txBody>
          <a:bodyPr spcFirstLastPara="1" wrap="square" lIns="0" tIns="0" rIns="0" bIns="0" anchor="t" anchorCtr="0">
            <a:spAutoFit/>
          </a:bodyPr>
          <a:lstStyle/>
          <a:p>
            <a:pPr algn="just">
              <a:lnSpc>
                <a:spcPct val="197000"/>
              </a:lnSpc>
            </a:pPr>
            <a:r>
              <a:rPr lang="en-US" sz="2700" b="1" i="0" u="none" strike="noStrike" cap="none" dirty="0">
                <a:solidFill>
                  <a:srgbClr val="000000"/>
                </a:solidFill>
                <a:latin typeface="Arial"/>
                <a:ea typeface="Arial"/>
                <a:cs typeface="Arial"/>
                <a:sym typeface="Arial"/>
              </a:rPr>
              <a:t>Comparison </a:t>
            </a:r>
            <a:r>
              <a:rPr lang="fr-FR" b="1" dirty="0"/>
              <a:t> </a:t>
            </a:r>
            <a:r>
              <a:rPr lang="fr-FR" sz="2700" b="1" dirty="0"/>
              <a:t>des pratiques traditionnelles et régénératives</a:t>
            </a:r>
          </a:p>
          <a:p>
            <a:pPr marL="0" marR="0" lvl="0" indent="0" algn="just" rtl="0">
              <a:lnSpc>
                <a:spcPct val="197000"/>
              </a:lnSpc>
              <a:spcBef>
                <a:spcPts val="0"/>
              </a:spcBef>
              <a:spcAft>
                <a:spcPts val="0"/>
              </a:spcAft>
              <a:buNone/>
            </a:pPr>
            <a:endParaRPr dirty="0"/>
          </a:p>
        </p:txBody>
      </p:sp>
      <p:sp>
        <p:nvSpPr>
          <p:cNvPr id="301" name="Google Shape;301;p17"/>
          <p:cNvSpPr txBox="1"/>
          <p:nvPr/>
        </p:nvSpPr>
        <p:spPr>
          <a:xfrm>
            <a:off x="219771" y="4149059"/>
            <a:ext cx="11282752" cy="5092997"/>
          </a:xfrm>
          <a:prstGeom prst="rect">
            <a:avLst/>
          </a:prstGeom>
          <a:noFill/>
          <a:ln>
            <a:noFill/>
          </a:ln>
        </p:spPr>
        <p:txBody>
          <a:bodyPr spcFirstLastPara="1" wrap="square" lIns="0" tIns="0" rIns="0" bIns="0" anchor="t" anchorCtr="0">
            <a:spAutoFit/>
          </a:bodyPr>
          <a:lstStyle/>
          <a:p>
            <a:pPr lvl="0" algn="just">
              <a:lnSpc>
                <a:spcPct val="197000"/>
              </a:lnSpc>
            </a:pPr>
            <a:r>
              <a:rPr lang="nl-BE" sz="2400" b="1" dirty="0" err="1"/>
              <a:t>Pratiques</a:t>
            </a:r>
            <a:r>
              <a:rPr lang="nl-BE" sz="2400" b="1" dirty="0"/>
              <a:t> </a:t>
            </a:r>
            <a:r>
              <a:rPr lang="nl-BE" sz="2400" b="1" dirty="0" err="1"/>
              <a:t>régénératives</a:t>
            </a:r>
            <a:r>
              <a:rPr lang="nl-BE" sz="2400" b="1" dirty="0"/>
              <a:t> </a:t>
            </a:r>
            <a:r>
              <a:rPr lang="en-US" sz="2400" b="1" i="0" u="none" strike="noStrike" cap="none" dirty="0">
                <a:solidFill>
                  <a:srgbClr val="000000"/>
                </a:solidFill>
                <a:latin typeface="Arial"/>
                <a:ea typeface="Arial"/>
                <a:cs typeface="Arial"/>
                <a:sym typeface="Arial"/>
              </a:rPr>
              <a:t>:</a:t>
            </a:r>
            <a:endParaRPr sz="2400" dirty="0"/>
          </a:p>
          <a:p>
            <a:pPr marL="1165863" lvl="2" indent="-388621" algn="just">
              <a:lnSpc>
                <a:spcPct val="197000"/>
              </a:lnSpc>
              <a:buSzPts val="2700"/>
              <a:buFont typeface="Arial"/>
              <a:buChar char="⚬"/>
            </a:pPr>
            <a:r>
              <a:rPr lang="fr-FR" sz="2400" dirty="0"/>
              <a:t>Utilisation d'intrants biologiques (par exemple, compost, engrais verts) au lieu de produits chimiques synthétiques.</a:t>
            </a:r>
            <a:endParaRPr sz="2400" dirty="0"/>
          </a:p>
          <a:p>
            <a:pPr marL="1165863" lvl="2" indent="-388621" algn="just">
              <a:lnSpc>
                <a:spcPct val="197000"/>
              </a:lnSpc>
              <a:buSzPts val="2700"/>
              <a:buFont typeface="Arial"/>
              <a:buChar char="⚬"/>
            </a:pPr>
            <a:r>
              <a:rPr lang="fr-FR" sz="2400" dirty="0"/>
              <a:t>Travail du sol minimal ou nul pour préserver la structure du sol</a:t>
            </a:r>
            <a:r>
              <a:rPr lang="en-US" sz="2400" dirty="0"/>
              <a:t>.</a:t>
            </a:r>
            <a:endParaRPr sz="2400" dirty="0"/>
          </a:p>
          <a:p>
            <a:pPr marL="1165863" lvl="2" indent="-388621" algn="just">
              <a:lnSpc>
                <a:spcPct val="197000"/>
              </a:lnSpc>
              <a:buSzPts val="2700"/>
              <a:buFont typeface="Arial"/>
              <a:buChar char="⚬"/>
            </a:pPr>
            <a:r>
              <a:rPr lang="fr-FR" sz="2400" dirty="0"/>
              <a:t>Rotation des cultures et association de cultures pour maintenir la biodiversité et l'équilibre des nutriments</a:t>
            </a:r>
            <a:r>
              <a:rPr lang="en-US" sz="2400" dirty="0"/>
              <a:t>.</a:t>
            </a:r>
            <a:endParaRPr sz="2400" dirty="0"/>
          </a:p>
          <a:p>
            <a:pPr marL="1165863" lvl="2" indent="-388621" algn="just">
              <a:lnSpc>
                <a:spcPct val="197000"/>
              </a:lnSpc>
              <a:buSzPts val="2700"/>
              <a:buFont typeface="Arial"/>
              <a:buChar char="⚬"/>
            </a:pPr>
            <a:r>
              <a:rPr lang="fr-FR" sz="2400" dirty="0"/>
              <a:t>Accent sur la santé du sol à long terme et la durabilité</a:t>
            </a:r>
            <a:r>
              <a:rPr lang="en-US" sz="2400" dirty="0"/>
              <a:t>.</a:t>
            </a:r>
            <a:endParaRPr sz="2400" dirty="0"/>
          </a:p>
        </p:txBody>
      </p:sp>
      <p:sp>
        <p:nvSpPr>
          <p:cNvPr id="302" name="Google Shape;302;p17"/>
          <p:cNvSpPr/>
          <p:nvPr/>
        </p:nvSpPr>
        <p:spPr>
          <a:xfrm>
            <a:off x="11292840" y="0"/>
            <a:ext cx="6995160" cy="10287000"/>
          </a:xfrm>
          <a:custGeom>
            <a:avLst/>
            <a:gdLst/>
            <a:ahLst/>
            <a:cxnLst/>
            <a:rect l="l" t="t" r="r" b="b"/>
            <a:pathLst>
              <a:path w="812800" h="1195294" extrusionOk="0">
                <a:moveTo>
                  <a:pt x="609600" y="0"/>
                </a:moveTo>
                <a:lnTo>
                  <a:pt x="0" y="0"/>
                </a:lnTo>
                <a:lnTo>
                  <a:pt x="203200" y="1195294"/>
                </a:lnTo>
                <a:lnTo>
                  <a:pt x="812800" y="1195294"/>
                </a:lnTo>
                <a:lnTo>
                  <a:pt x="609600" y="0"/>
                </a:lnTo>
                <a:close/>
              </a:path>
            </a:pathLst>
          </a:custGeom>
          <a:blipFill rotWithShape="1">
            <a:blip r:embed="rId3">
              <a:alphaModFix/>
            </a:blip>
            <a:stretch>
              <a:fillRect l="-85244" r="-35476"/>
            </a:stretch>
          </a:blipFill>
          <a:ln>
            <a:noFill/>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306"/>
        <p:cNvGrpSpPr/>
        <p:nvPr/>
      </p:nvGrpSpPr>
      <p:grpSpPr>
        <a:xfrm>
          <a:off x="0" y="0"/>
          <a:ext cx="0" cy="0"/>
          <a:chOff x="0" y="0"/>
          <a:chExt cx="0" cy="0"/>
        </a:xfrm>
      </p:grpSpPr>
      <p:grpSp>
        <p:nvGrpSpPr>
          <p:cNvPr id="307" name="Google Shape;307;p18"/>
          <p:cNvGrpSpPr/>
          <p:nvPr/>
        </p:nvGrpSpPr>
        <p:grpSpPr>
          <a:xfrm>
            <a:off x="0" y="108433"/>
            <a:ext cx="7935582" cy="1787042"/>
            <a:chOff x="0" y="-38100"/>
            <a:chExt cx="1973858" cy="444500"/>
          </a:xfrm>
        </p:grpSpPr>
        <p:sp>
          <p:nvSpPr>
            <p:cNvPr id="308" name="Google Shape;308;p18"/>
            <p:cNvSpPr/>
            <p:nvPr/>
          </p:nvSpPr>
          <p:spPr>
            <a:xfrm>
              <a:off x="0" y="0"/>
              <a:ext cx="1973858" cy="406400"/>
            </a:xfrm>
            <a:custGeom>
              <a:avLst/>
              <a:gdLst/>
              <a:ahLst/>
              <a:cxnLst/>
              <a:rect l="l" t="t" r="r" b="b"/>
              <a:pathLst>
                <a:path w="1973858" h="406400" extrusionOk="0">
                  <a:moveTo>
                    <a:pt x="1770658" y="0"/>
                  </a:moveTo>
                  <a:lnTo>
                    <a:pt x="0" y="0"/>
                  </a:lnTo>
                  <a:lnTo>
                    <a:pt x="0" y="406400"/>
                  </a:lnTo>
                  <a:lnTo>
                    <a:pt x="1770658" y="406400"/>
                  </a:lnTo>
                  <a:lnTo>
                    <a:pt x="1973858" y="203200"/>
                  </a:lnTo>
                  <a:lnTo>
                    <a:pt x="1770658" y="0"/>
                  </a:lnTo>
                  <a:close/>
                </a:path>
              </a:pathLst>
            </a:custGeom>
            <a:solidFill>
              <a:srgbClr val="85B27A"/>
            </a:solidFill>
            <a:ln>
              <a:noFill/>
            </a:ln>
          </p:spPr>
        </p:sp>
        <p:sp>
          <p:nvSpPr>
            <p:cNvPr id="309" name="Google Shape;309;p18"/>
            <p:cNvSpPr txBox="1"/>
            <p:nvPr/>
          </p:nvSpPr>
          <p:spPr>
            <a:xfrm>
              <a:off x="0" y="-38100"/>
              <a:ext cx="1859558"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10" name="Google Shape;310;p18"/>
          <p:cNvSpPr/>
          <p:nvPr/>
        </p:nvSpPr>
        <p:spPr>
          <a:xfrm>
            <a:off x="8130560" y="0"/>
            <a:ext cx="10157440" cy="10287000"/>
          </a:xfrm>
          <a:custGeom>
            <a:avLst/>
            <a:gdLst/>
            <a:ahLst/>
            <a:cxnLst/>
            <a:rect l="l" t="t" r="r" b="b"/>
            <a:pathLst>
              <a:path w="10157440" h="10287000" extrusionOk="0">
                <a:moveTo>
                  <a:pt x="0" y="0"/>
                </a:moveTo>
                <a:lnTo>
                  <a:pt x="10157440" y="0"/>
                </a:lnTo>
                <a:lnTo>
                  <a:pt x="10157440" y="10287000"/>
                </a:lnTo>
                <a:lnTo>
                  <a:pt x="0" y="10287000"/>
                </a:lnTo>
                <a:lnTo>
                  <a:pt x="0" y="0"/>
                </a:lnTo>
                <a:close/>
              </a:path>
            </a:pathLst>
          </a:custGeom>
          <a:blipFill rotWithShape="1">
            <a:blip r:embed="rId3">
              <a:alphaModFix/>
            </a:blip>
            <a:stretch>
              <a:fillRect l="-1274"/>
            </a:stretch>
          </a:blipFill>
          <a:ln>
            <a:noFill/>
          </a:ln>
        </p:spPr>
      </p:sp>
      <p:sp>
        <p:nvSpPr>
          <p:cNvPr id="311" name="Google Shape;311;p18"/>
          <p:cNvSpPr txBox="1"/>
          <p:nvPr/>
        </p:nvSpPr>
        <p:spPr>
          <a:xfrm>
            <a:off x="0" y="301625"/>
            <a:ext cx="7640400" cy="1605696"/>
          </a:xfrm>
          <a:prstGeom prst="rect">
            <a:avLst/>
          </a:prstGeom>
          <a:noFill/>
          <a:ln>
            <a:noFill/>
          </a:ln>
        </p:spPr>
        <p:txBody>
          <a:bodyPr spcFirstLastPara="1" wrap="square" lIns="0" tIns="0" rIns="0" bIns="0" anchor="t" anchorCtr="0">
            <a:spAutoFit/>
          </a:bodyPr>
          <a:lstStyle/>
          <a:p>
            <a:pPr lvl="0">
              <a:lnSpc>
                <a:spcPct val="111000"/>
              </a:lnSpc>
            </a:pPr>
            <a:r>
              <a:rPr lang="en-US" sz="4700" b="1" i="0" u="none" strike="noStrike" cap="none" dirty="0">
                <a:solidFill>
                  <a:srgbClr val="000000"/>
                </a:solidFill>
                <a:latin typeface="Arial"/>
                <a:ea typeface="Arial"/>
                <a:cs typeface="Arial"/>
                <a:sym typeface="Arial"/>
              </a:rPr>
              <a:t>Section 3</a:t>
            </a:r>
            <a:r>
              <a:rPr lang="en-US" sz="4700" b="1" dirty="0"/>
              <a:t>: </a:t>
            </a:r>
            <a:r>
              <a:rPr lang="en-US" sz="4700" b="1" i="0" u="none" strike="noStrike" cap="none" dirty="0">
                <a:solidFill>
                  <a:srgbClr val="000000"/>
                </a:solidFill>
                <a:latin typeface="Arial"/>
                <a:ea typeface="Arial"/>
                <a:cs typeface="Arial"/>
                <a:sym typeface="Arial"/>
              </a:rPr>
              <a:t>Application </a:t>
            </a:r>
            <a:r>
              <a:rPr lang="nl-BE" sz="4700" b="1" dirty="0"/>
              <a:t>en </a:t>
            </a:r>
            <a:r>
              <a:rPr lang="nl-BE" sz="4700" b="1" dirty="0" err="1"/>
              <a:t>agriculture</a:t>
            </a:r>
            <a:r>
              <a:rPr lang="nl-BE" sz="4700" b="1" dirty="0"/>
              <a:t> </a:t>
            </a:r>
            <a:r>
              <a:rPr lang="nl-BE" sz="4700" b="1" dirty="0" err="1"/>
              <a:t>régénératrice</a:t>
            </a:r>
            <a:r>
              <a:rPr lang="en-US" sz="4700" b="1" i="0" u="none" strike="noStrike" cap="none" dirty="0">
                <a:solidFill>
                  <a:srgbClr val="000000"/>
                </a:solidFill>
                <a:latin typeface="Arial"/>
                <a:ea typeface="Arial"/>
                <a:cs typeface="Arial"/>
                <a:sym typeface="Arial"/>
              </a:rPr>
              <a:t> </a:t>
            </a:r>
            <a:endParaRPr dirty="0"/>
          </a:p>
        </p:txBody>
      </p:sp>
      <p:sp>
        <p:nvSpPr>
          <p:cNvPr id="312" name="Google Shape;312;p18"/>
          <p:cNvSpPr txBox="1"/>
          <p:nvPr/>
        </p:nvSpPr>
        <p:spPr>
          <a:xfrm>
            <a:off x="219771" y="2020058"/>
            <a:ext cx="6099900" cy="666977"/>
          </a:xfrm>
          <a:prstGeom prst="rect">
            <a:avLst/>
          </a:prstGeom>
          <a:noFill/>
          <a:ln>
            <a:noFill/>
          </a:ln>
        </p:spPr>
        <p:txBody>
          <a:bodyPr spcFirstLastPara="1" wrap="square" lIns="0" tIns="0" rIns="0" bIns="0" anchor="t" anchorCtr="0">
            <a:spAutoFit/>
          </a:bodyPr>
          <a:lstStyle/>
          <a:p>
            <a:pPr lvl="0" algn="just">
              <a:lnSpc>
                <a:spcPct val="197000"/>
              </a:lnSpc>
            </a:pPr>
            <a:r>
              <a:rPr lang="fr-FR" sz="2200" b="1" dirty="0"/>
              <a:t>Étapes pour mettre en place le compostage</a:t>
            </a:r>
            <a:endParaRPr sz="2200" b="1" dirty="0"/>
          </a:p>
        </p:txBody>
      </p:sp>
      <p:sp>
        <p:nvSpPr>
          <p:cNvPr id="313" name="Google Shape;313;p18"/>
          <p:cNvSpPr txBox="1"/>
          <p:nvPr/>
        </p:nvSpPr>
        <p:spPr>
          <a:xfrm>
            <a:off x="219771" y="2735560"/>
            <a:ext cx="7715700" cy="7305398"/>
          </a:xfrm>
          <a:prstGeom prst="rect">
            <a:avLst/>
          </a:prstGeom>
          <a:noFill/>
          <a:ln>
            <a:noFill/>
          </a:ln>
        </p:spPr>
        <p:txBody>
          <a:bodyPr spcFirstLastPara="1" wrap="square" lIns="0" tIns="0" rIns="0" bIns="0" anchor="t" anchorCtr="0">
            <a:spAutoFit/>
          </a:bodyPr>
          <a:lstStyle/>
          <a:p>
            <a:pPr lvl="0" algn="just">
              <a:lnSpc>
                <a:spcPct val="172000"/>
              </a:lnSpc>
            </a:pPr>
            <a:r>
              <a:rPr lang="fr-FR" sz="2400" b="1" dirty="0"/>
              <a:t>Étape 1 : Collecter les déchets organiques</a:t>
            </a:r>
            <a:endParaRPr sz="2400" b="1" dirty="0"/>
          </a:p>
          <a:p>
            <a:pPr marL="582932" lvl="1" indent="-291465" algn="just">
              <a:lnSpc>
                <a:spcPct val="172000"/>
              </a:lnSpc>
              <a:buSzPts val="2700"/>
              <a:buFont typeface="Arial"/>
              <a:buChar char="•"/>
            </a:pPr>
            <a:r>
              <a:rPr lang="en-US" sz="2400" b="1" i="0" u="none" strike="noStrike" cap="none" dirty="0" err="1">
                <a:solidFill>
                  <a:srgbClr val="000000"/>
                </a:solidFill>
                <a:latin typeface="Arial"/>
                <a:ea typeface="Arial"/>
                <a:cs typeface="Arial"/>
                <a:sym typeface="Arial"/>
              </a:rPr>
              <a:t>Exemples</a:t>
            </a:r>
            <a:r>
              <a:rPr lang="en-US" sz="2400" b="1" i="0" u="none" strike="noStrike" cap="none" dirty="0">
                <a:solidFill>
                  <a:srgbClr val="000000"/>
                </a:solidFill>
                <a:latin typeface="Arial"/>
                <a:ea typeface="Arial"/>
                <a:cs typeface="Arial"/>
                <a:sym typeface="Arial"/>
              </a:rPr>
              <a:t>: </a:t>
            </a:r>
            <a:r>
              <a:rPr lang="fr-FR" sz="2400" dirty="0"/>
              <a:t>restes alimentaires, résidus de ferme, feuilles et tontes de gazon.</a:t>
            </a:r>
            <a:endParaRPr sz="2400" dirty="0"/>
          </a:p>
          <a:p>
            <a:pPr lvl="0" algn="just">
              <a:lnSpc>
                <a:spcPct val="172000"/>
              </a:lnSpc>
            </a:pPr>
            <a:r>
              <a:rPr lang="fr-FR" sz="2400" b="1" dirty="0"/>
              <a:t>Étape</a:t>
            </a:r>
            <a:r>
              <a:rPr lang="en-US" sz="2400" b="1" i="0" u="none" strike="noStrike" cap="none" dirty="0">
                <a:solidFill>
                  <a:srgbClr val="000000"/>
                </a:solidFill>
                <a:latin typeface="Arial"/>
                <a:ea typeface="Arial"/>
                <a:cs typeface="Arial"/>
                <a:sym typeface="Arial"/>
              </a:rPr>
              <a:t> 2:</a:t>
            </a:r>
            <a:r>
              <a:rPr lang="en-US" sz="2400" b="0" i="0" u="none" strike="noStrike" cap="none" dirty="0">
                <a:solidFill>
                  <a:srgbClr val="000000"/>
                </a:solidFill>
                <a:latin typeface="Arial"/>
                <a:ea typeface="Arial"/>
                <a:cs typeface="Arial"/>
                <a:sym typeface="Arial"/>
              </a:rPr>
              <a:t> </a:t>
            </a:r>
            <a:r>
              <a:rPr lang="fr-FR" sz="2400" b="1" dirty="0"/>
              <a:t>Couche avec terre et eau</a:t>
            </a:r>
            <a:endParaRPr sz="2400" b="1" dirty="0"/>
          </a:p>
          <a:p>
            <a:pPr marL="582932" lvl="1" indent="-291465" algn="just">
              <a:lnSpc>
                <a:spcPct val="172000"/>
              </a:lnSpc>
              <a:buSzPts val="2700"/>
              <a:buFont typeface="Arial"/>
              <a:buChar char="•"/>
            </a:pPr>
            <a:r>
              <a:rPr lang="fr-FR" sz="2400" dirty="0"/>
              <a:t>Couches alternées de matière organique et de sol</a:t>
            </a:r>
            <a:r>
              <a:rPr lang="en-US" sz="2400" dirty="0"/>
              <a:t>.</a:t>
            </a:r>
            <a:endParaRPr sz="2400" dirty="0"/>
          </a:p>
          <a:p>
            <a:pPr marL="582932" lvl="1" indent="-291465" algn="just">
              <a:lnSpc>
                <a:spcPct val="172000"/>
              </a:lnSpc>
              <a:buSzPts val="2700"/>
              <a:buFont typeface="Arial"/>
              <a:buChar char="•"/>
            </a:pPr>
            <a:r>
              <a:rPr lang="fr-FR" sz="2400" dirty="0"/>
              <a:t>Humidifiez légèrement le tas pour maintenir l'activité microbienne.</a:t>
            </a:r>
            <a:endParaRPr sz="2400" dirty="0"/>
          </a:p>
          <a:p>
            <a:pPr lvl="0" algn="just">
              <a:lnSpc>
                <a:spcPct val="172000"/>
              </a:lnSpc>
            </a:pPr>
            <a:r>
              <a:rPr lang="fr-FR" sz="2400" b="1" dirty="0"/>
              <a:t>Étape</a:t>
            </a:r>
            <a:r>
              <a:rPr lang="en-US" sz="2400" b="1" dirty="0"/>
              <a:t> 3</a:t>
            </a:r>
            <a:r>
              <a:rPr lang="en-US" sz="2700" b="1" i="0" u="none" strike="noStrike" cap="none" dirty="0">
                <a:solidFill>
                  <a:srgbClr val="000000"/>
                </a:solidFill>
                <a:latin typeface="Arial"/>
                <a:ea typeface="Arial"/>
                <a:cs typeface="Arial"/>
                <a:sym typeface="Arial"/>
              </a:rPr>
              <a:t>: </a:t>
            </a:r>
            <a:r>
              <a:rPr lang="nl-BE" sz="2700" b="1" dirty="0" err="1"/>
              <a:t>Aérer</a:t>
            </a:r>
            <a:r>
              <a:rPr lang="nl-BE" sz="2700" b="1" dirty="0"/>
              <a:t> </a:t>
            </a:r>
            <a:r>
              <a:rPr lang="nl-BE" sz="2700" b="1" dirty="0" err="1"/>
              <a:t>régulièrement</a:t>
            </a:r>
            <a:endParaRPr sz="2700" b="1" dirty="0"/>
          </a:p>
          <a:p>
            <a:pPr marL="582932" lvl="1" indent="-291465" algn="just">
              <a:lnSpc>
                <a:spcPct val="172000"/>
              </a:lnSpc>
              <a:buSzPts val="2700"/>
              <a:buFont typeface="Arial"/>
              <a:buChar char="•"/>
            </a:pPr>
            <a:r>
              <a:rPr lang="fr-FR" sz="2400" dirty="0"/>
              <a:t>Retournez le tas de compost toutes les 1 à 2 semaines pour favoriser la circulation de l'air et accélérer la décomposition</a:t>
            </a:r>
            <a:r>
              <a:rPr lang="fr-FR" dirty="0"/>
              <a:t>.</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317"/>
        <p:cNvGrpSpPr/>
        <p:nvPr/>
      </p:nvGrpSpPr>
      <p:grpSpPr>
        <a:xfrm>
          <a:off x="0" y="0"/>
          <a:ext cx="0" cy="0"/>
          <a:chOff x="0" y="0"/>
          <a:chExt cx="0" cy="0"/>
        </a:xfrm>
      </p:grpSpPr>
      <p:sp>
        <p:nvSpPr>
          <p:cNvPr id="318" name="Google Shape;318;p19"/>
          <p:cNvSpPr/>
          <p:nvPr/>
        </p:nvSpPr>
        <p:spPr>
          <a:xfrm>
            <a:off x="8130560" y="0"/>
            <a:ext cx="10157440" cy="10287000"/>
          </a:xfrm>
          <a:custGeom>
            <a:avLst/>
            <a:gdLst/>
            <a:ahLst/>
            <a:cxnLst/>
            <a:rect l="l" t="t" r="r" b="b"/>
            <a:pathLst>
              <a:path w="10157440" h="10287000" extrusionOk="0">
                <a:moveTo>
                  <a:pt x="0" y="0"/>
                </a:moveTo>
                <a:lnTo>
                  <a:pt x="10157440" y="0"/>
                </a:lnTo>
                <a:lnTo>
                  <a:pt x="10157440" y="10287000"/>
                </a:lnTo>
                <a:lnTo>
                  <a:pt x="0" y="10287000"/>
                </a:lnTo>
                <a:lnTo>
                  <a:pt x="0" y="0"/>
                </a:lnTo>
                <a:close/>
              </a:path>
            </a:pathLst>
          </a:custGeom>
          <a:blipFill rotWithShape="1">
            <a:blip r:embed="rId3">
              <a:alphaModFix/>
            </a:blip>
            <a:stretch>
              <a:fillRect l="-1274"/>
            </a:stretch>
          </a:blipFill>
          <a:ln>
            <a:noFill/>
          </a:ln>
        </p:spPr>
      </p:sp>
      <p:sp>
        <p:nvSpPr>
          <p:cNvPr id="319" name="Google Shape;319;p19"/>
          <p:cNvSpPr txBox="1"/>
          <p:nvPr/>
        </p:nvSpPr>
        <p:spPr>
          <a:xfrm>
            <a:off x="219771" y="2123294"/>
            <a:ext cx="6099828" cy="1091389"/>
          </a:xfrm>
          <a:prstGeom prst="rect">
            <a:avLst/>
          </a:prstGeom>
          <a:noFill/>
          <a:ln>
            <a:noFill/>
          </a:ln>
        </p:spPr>
        <p:txBody>
          <a:bodyPr spcFirstLastPara="1" wrap="square" lIns="0" tIns="0" rIns="0" bIns="0" anchor="t" anchorCtr="0">
            <a:spAutoFit/>
          </a:bodyPr>
          <a:lstStyle/>
          <a:p>
            <a:pPr>
              <a:lnSpc>
                <a:spcPct val="197000"/>
              </a:lnSpc>
            </a:pPr>
            <a:r>
              <a:rPr lang="fr-FR" sz="2200" b="1" dirty="0"/>
              <a:t>Étapes pour mettre en place le compostage</a:t>
            </a:r>
          </a:p>
          <a:p>
            <a:pPr marL="0" marR="0" lvl="0" indent="0" algn="just" rtl="0">
              <a:lnSpc>
                <a:spcPct val="197000"/>
              </a:lnSpc>
              <a:spcBef>
                <a:spcPts val="0"/>
              </a:spcBef>
              <a:spcAft>
                <a:spcPts val="0"/>
              </a:spcAft>
              <a:buNone/>
            </a:pPr>
            <a:endParaRPr dirty="0"/>
          </a:p>
        </p:txBody>
      </p:sp>
      <p:sp>
        <p:nvSpPr>
          <p:cNvPr id="320" name="Google Shape;320;p19"/>
          <p:cNvSpPr txBox="1"/>
          <p:nvPr/>
        </p:nvSpPr>
        <p:spPr>
          <a:xfrm>
            <a:off x="219771" y="3059410"/>
            <a:ext cx="7534427" cy="6811801"/>
          </a:xfrm>
          <a:prstGeom prst="rect">
            <a:avLst/>
          </a:prstGeom>
          <a:noFill/>
          <a:ln>
            <a:noFill/>
          </a:ln>
        </p:spPr>
        <p:txBody>
          <a:bodyPr spcFirstLastPara="1" wrap="square" lIns="0" tIns="0" rIns="0" bIns="0" anchor="t" anchorCtr="0">
            <a:spAutoFit/>
          </a:bodyPr>
          <a:lstStyle/>
          <a:p>
            <a:pPr lvl="0" algn="just">
              <a:lnSpc>
                <a:spcPct val="227000"/>
              </a:lnSpc>
            </a:pPr>
            <a:r>
              <a:rPr lang="fr-FR" sz="2400" b="1" dirty="0"/>
              <a:t>Étape</a:t>
            </a:r>
            <a:r>
              <a:rPr lang="en-US" sz="2400" b="1" i="0" u="none" strike="noStrike" cap="none" dirty="0">
                <a:solidFill>
                  <a:srgbClr val="000000"/>
                </a:solidFill>
                <a:latin typeface="Arial"/>
                <a:ea typeface="Arial"/>
                <a:cs typeface="Arial"/>
                <a:sym typeface="Arial"/>
              </a:rPr>
              <a:t> 4:</a:t>
            </a:r>
            <a:r>
              <a:rPr lang="fr-FR" sz="2400" b="1" dirty="0"/>
              <a:t>Surveiller la température et l'humidité</a:t>
            </a:r>
            <a:endParaRPr sz="2400" b="1" dirty="0"/>
          </a:p>
          <a:p>
            <a:pPr marL="582932" lvl="1" indent="-291465" algn="just">
              <a:lnSpc>
                <a:spcPct val="227000"/>
              </a:lnSpc>
              <a:buSzPts val="2700"/>
              <a:buFont typeface="Arial"/>
              <a:buChar char="•"/>
            </a:pPr>
            <a:r>
              <a:rPr lang="fr-FR" sz="2400" dirty="0"/>
              <a:t>Gardez le tas chaud et humide, mais pas détrempé, pour une activité microbienne optimale.</a:t>
            </a:r>
            <a:endParaRPr sz="2400" dirty="0"/>
          </a:p>
          <a:p>
            <a:pPr lvl="0" algn="just">
              <a:lnSpc>
                <a:spcPct val="227000"/>
              </a:lnSpc>
            </a:pPr>
            <a:r>
              <a:rPr lang="fr-FR" sz="2400" b="1" dirty="0"/>
              <a:t>Étape</a:t>
            </a:r>
            <a:r>
              <a:rPr lang="en-US" sz="2400" b="1" i="0" u="none" strike="noStrike" cap="none" dirty="0">
                <a:solidFill>
                  <a:srgbClr val="000000"/>
                </a:solidFill>
                <a:latin typeface="Arial"/>
                <a:ea typeface="Arial"/>
                <a:cs typeface="Arial"/>
                <a:sym typeface="Arial"/>
              </a:rPr>
              <a:t> 5: </a:t>
            </a:r>
            <a:r>
              <a:rPr lang="nl-BE" sz="2400" b="1" dirty="0" err="1"/>
              <a:t>Récolter</a:t>
            </a:r>
            <a:r>
              <a:rPr lang="nl-BE" sz="2400" b="1" dirty="0"/>
              <a:t> </a:t>
            </a:r>
            <a:r>
              <a:rPr lang="nl-BE" sz="2400" b="1" dirty="0" err="1"/>
              <a:t>le</a:t>
            </a:r>
            <a:r>
              <a:rPr lang="nl-BE" sz="2400" b="1" dirty="0"/>
              <a:t> compost</a:t>
            </a:r>
            <a:endParaRPr sz="2400" b="1" dirty="0"/>
          </a:p>
          <a:p>
            <a:pPr marL="582932" lvl="1" indent="-291465" algn="just">
              <a:lnSpc>
                <a:spcPct val="227000"/>
              </a:lnSpc>
              <a:buSzPts val="2700"/>
              <a:buFont typeface="Arial"/>
              <a:buChar char="•"/>
            </a:pPr>
            <a:r>
              <a:rPr lang="fr-FR" sz="2400" dirty="0"/>
              <a:t>Après 6 à 8 semaines (ou plus longtemps, selon le matériau), le compost deviendra sombre et friable.</a:t>
            </a:r>
            <a:endParaRPr sz="2400" dirty="0"/>
          </a:p>
          <a:p>
            <a:pPr marL="582932" lvl="1" indent="-291465" algn="just">
              <a:lnSpc>
                <a:spcPct val="227000"/>
              </a:lnSpc>
              <a:buSzPts val="2700"/>
              <a:buFont typeface="Arial"/>
              <a:buChar char="•"/>
            </a:pPr>
            <a:r>
              <a:rPr lang="fr-FR" sz="2400" dirty="0"/>
              <a:t>Utilisez-le comme un amendement riche en nutriments pour le sol</a:t>
            </a:r>
            <a:r>
              <a:rPr lang="en-US" sz="2400" dirty="0"/>
              <a:t>.</a:t>
            </a:r>
            <a:endParaRPr sz="2400" dirty="0"/>
          </a:p>
        </p:txBody>
      </p:sp>
      <p:grpSp>
        <p:nvGrpSpPr>
          <p:cNvPr id="321" name="Google Shape;321;p19"/>
          <p:cNvGrpSpPr/>
          <p:nvPr/>
        </p:nvGrpSpPr>
        <p:grpSpPr>
          <a:xfrm>
            <a:off x="0" y="108433"/>
            <a:ext cx="7935582" cy="1787042"/>
            <a:chOff x="0" y="-38100"/>
            <a:chExt cx="1973858" cy="444500"/>
          </a:xfrm>
        </p:grpSpPr>
        <p:sp>
          <p:nvSpPr>
            <p:cNvPr id="322" name="Google Shape;322;p19"/>
            <p:cNvSpPr/>
            <p:nvPr/>
          </p:nvSpPr>
          <p:spPr>
            <a:xfrm>
              <a:off x="0" y="0"/>
              <a:ext cx="1973858" cy="406400"/>
            </a:xfrm>
            <a:custGeom>
              <a:avLst/>
              <a:gdLst/>
              <a:ahLst/>
              <a:cxnLst/>
              <a:rect l="l" t="t" r="r" b="b"/>
              <a:pathLst>
                <a:path w="1973858" h="406400" extrusionOk="0">
                  <a:moveTo>
                    <a:pt x="1770658" y="0"/>
                  </a:moveTo>
                  <a:lnTo>
                    <a:pt x="0" y="0"/>
                  </a:lnTo>
                  <a:lnTo>
                    <a:pt x="0" y="406400"/>
                  </a:lnTo>
                  <a:lnTo>
                    <a:pt x="1770658" y="406400"/>
                  </a:lnTo>
                  <a:lnTo>
                    <a:pt x="1973858" y="203200"/>
                  </a:lnTo>
                  <a:lnTo>
                    <a:pt x="1770658" y="0"/>
                  </a:lnTo>
                  <a:close/>
                </a:path>
              </a:pathLst>
            </a:custGeom>
            <a:solidFill>
              <a:srgbClr val="85B27A"/>
            </a:solidFill>
            <a:ln>
              <a:noFill/>
            </a:ln>
          </p:spPr>
        </p:sp>
        <p:sp>
          <p:nvSpPr>
            <p:cNvPr id="323" name="Google Shape;323;p19"/>
            <p:cNvSpPr txBox="1"/>
            <p:nvPr/>
          </p:nvSpPr>
          <p:spPr>
            <a:xfrm>
              <a:off x="0" y="-38100"/>
              <a:ext cx="1859558"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24" name="Google Shape;324;p19"/>
          <p:cNvSpPr txBox="1"/>
          <p:nvPr/>
        </p:nvSpPr>
        <p:spPr>
          <a:xfrm>
            <a:off x="0" y="273050"/>
            <a:ext cx="7640400" cy="1605696"/>
          </a:xfrm>
          <a:prstGeom prst="rect">
            <a:avLst/>
          </a:prstGeom>
          <a:noFill/>
          <a:ln>
            <a:noFill/>
          </a:ln>
        </p:spPr>
        <p:txBody>
          <a:bodyPr spcFirstLastPara="1" wrap="square" lIns="0" tIns="0" rIns="0" bIns="0" anchor="t" anchorCtr="0">
            <a:spAutoFit/>
          </a:bodyPr>
          <a:lstStyle/>
          <a:p>
            <a:pPr lvl="0">
              <a:lnSpc>
                <a:spcPct val="111000"/>
              </a:lnSpc>
            </a:pPr>
            <a:r>
              <a:rPr lang="en-US" sz="4700" b="1" i="0" u="none" strike="noStrike" cap="none" dirty="0">
                <a:solidFill>
                  <a:srgbClr val="000000"/>
                </a:solidFill>
                <a:latin typeface="Arial"/>
                <a:ea typeface="Arial"/>
                <a:cs typeface="Arial"/>
                <a:sym typeface="Arial"/>
              </a:rPr>
              <a:t>Section 3: Application </a:t>
            </a:r>
            <a:r>
              <a:rPr lang="nl-BE" sz="4700" b="1" dirty="0"/>
              <a:t>en </a:t>
            </a:r>
            <a:r>
              <a:rPr lang="nl-BE" sz="4700" b="1" dirty="0" err="1"/>
              <a:t>agriculture</a:t>
            </a:r>
            <a:r>
              <a:rPr lang="nl-BE" sz="4700" b="1" dirty="0"/>
              <a:t> </a:t>
            </a:r>
            <a:r>
              <a:rPr lang="nl-BE" sz="4700" b="1" dirty="0" err="1"/>
              <a:t>régénératrice</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328"/>
        <p:cNvGrpSpPr/>
        <p:nvPr/>
      </p:nvGrpSpPr>
      <p:grpSpPr>
        <a:xfrm>
          <a:off x="0" y="0"/>
          <a:ext cx="0" cy="0"/>
          <a:chOff x="0" y="0"/>
          <a:chExt cx="0" cy="0"/>
        </a:xfrm>
      </p:grpSpPr>
      <p:sp>
        <p:nvSpPr>
          <p:cNvPr id="329" name="Google Shape;329;p20"/>
          <p:cNvSpPr/>
          <p:nvPr/>
        </p:nvSpPr>
        <p:spPr>
          <a:xfrm>
            <a:off x="11292840" y="0"/>
            <a:ext cx="6995160" cy="10287000"/>
          </a:xfrm>
          <a:custGeom>
            <a:avLst/>
            <a:gdLst/>
            <a:ahLst/>
            <a:cxnLst/>
            <a:rect l="l" t="t" r="r" b="b"/>
            <a:pathLst>
              <a:path w="812800" h="1195294" extrusionOk="0">
                <a:moveTo>
                  <a:pt x="609600" y="0"/>
                </a:moveTo>
                <a:lnTo>
                  <a:pt x="0" y="0"/>
                </a:lnTo>
                <a:lnTo>
                  <a:pt x="203200" y="1195294"/>
                </a:lnTo>
                <a:lnTo>
                  <a:pt x="812800" y="1195294"/>
                </a:lnTo>
                <a:lnTo>
                  <a:pt x="609600" y="0"/>
                </a:lnTo>
                <a:close/>
              </a:path>
            </a:pathLst>
          </a:custGeom>
          <a:blipFill rotWithShape="1">
            <a:blip r:embed="rId3">
              <a:alphaModFix/>
            </a:blip>
            <a:stretch>
              <a:fillRect l="-52425" r="-68295"/>
            </a:stretch>
          </a:blipFill>
          <a:ln>
            <a:noFill/>
          </a:ln>
        </p:spPr>
      </p:sp>
      <p:sp>
        <p:nvSpPr>
          <p:cNvPr id="330" name="Google Shape;330;p20"/>
          <p:cNvSpPr txBox="1"/>
          <p:nvPr/>
        </p:nvSpPr>
        <p:spPr>
          <a:xfrm>
            <a:off x="340633" y="2599691"/>
            <a:ext cx="10211368" cy="1246495"/>
          </a:xfrm>
          <a:prstGeom prst="rect">
            <a:avLst/>
          </a:prstGeom>
          <a:noFill/>
          <a:ln>
            <a:noFill/>
          </a:ln>
        </p:spPr>
        <p:txBody>
          <a:bodyPr spcFirstLastPara="1" wrap="square" lIns="0" tIns="0" rIns="0" bIns="0" anchor="t" anchorCtr="0">
            <a:spAutoFit/>
          </a:bodyPr>
          <a:lstStyle/>
          <a:p>
            <a:pPr lvl="0" algn="just">
              <a:lnSpc>
                <a:spcPct val="150000"/>
              </a:lnSpc>
            </a:pPr>
            <a:r>
              <a:rPr lang="fr-FR" sz="2700" b="1" dirty="0"/>
              <a:t>Étude de cas – Culture de couverture sur une ferme de taille moyenne en Suède</a:t>
            </a:r>
            <a:endParaRPr sz="2700" b="1" dirty="0"/>
          </a:p>
        </p:txBody>
      </p:sp>
      <p:sp>
        <p:nvSpPr>
          <p:cNvPr id="331" name="Google Shape;331;p20"/>
          <p:cNvSpPr txBox="1"/>
          <p:nvPr/>
        </p:nvSpPr>
        <p:spPr>
          <a:xfrm>
            <a:off x="340633" y="3572512"/>
            <a:ext cx="10952207" cy="5539978"/>
          </a:xfrm>
          <a:prstGeom prst="rect">
            <a:avLst/>
          </a:prstGeom>
          <a:noFill/>
          <a:ln>
            <a:noFill/>
          </a:ln>
        </p:spPr>
        <p:txBody>
          <a:bodyPr spcFirstLastPara="1" wrap="square" lIns="0" tIns="0" rIns="0" bIns="0" anchor="t" anchorCtr="0">
            <a:spAutoFit/>
          </a:bodyPr>
          <a:lstStyle/>
          <a:p>
            <a:pPr lvl="0" algn="just">
              <a:lnSpc>
                <a:spcPct val="250000"/>
              </a:lnSpc>
            </a:pPr>
            <a:r>
              <a:rPr lang="nl-BE" sz="2400" b="1" dirty="0"/>
              <a:t>Emplacement :</a:t>
            </a:r>
            <a:r>
              <a:rPr lang="nl-BE" sz="2400" dirty="0"/>
              <a:t> Suède</a:t>
            </a:r>
            <a:endParaRPr sz="2400" dirty="0"/>
          </a:p>
          <a:p>
            <a:pPr lvl="0" algn="just">
              <a:lnSpc>
                <a:spcPct val="250000"/>
              </a:lnSpc>
            </a:pPr>
            <a:r>
              <a:rPr lang="fr-FR" sz="2400" b="1" dirty="0"/>
              <a:t>Type de ferme : </a:t>
            </a:r>
            <a:r>
              <a:rPr lang="fr-FR" sz="2400" dirty="0"/>
              <a:t>Ferme de taille moyenne à usage mixte (cultures et élevage)</a:t>
            </a:r>
            <a:endParaRPr sz="2400" dirty="0"/>
          </a:p>
          <a:p>
            <a:pPr lvl="0" algn="just">
              <a:lnSpc>
                <a:spcPct val="250000"/>
              </a:lnSpc>
            </a:pPr>
            <a:r>
              <a:rPr lang="en-US" sz="2400" b="1" i="0" u="none" strike="noStrike" cap="none" dirty="0">
                <a:solidFill>
                  <a:srgbClr val="000000"/>
                </a:solidFill>
                <a:latin typeface="Arial"/>
                <a:ea typeface="Arial"/>
                <a:cs typeface="Arial"/>
                <a:sym typeface="Arial"/>
              </a:rPr>
              <a:t>Focus</a:t>
            </a:r>
            <a:r>
              <a:rPr lang="en-US" sz="2400" b="0" i="0" u="none" strike="noStrike" cap="none" dirty="0">
                <a:solidFill>
                  <a:srgbClr val="000000"/>
                </a:solidFill>
                <a:latin typeface="Arial"/>
                <a:ea typeface="Arial"/>
                <a:cs typeface="Arial"/>
                <a:sym typeface="Arial"/>
              </a:rPr>
              <a:t>: </a:t>
            </a:r>
            <a:r>
              <a:rPr lang="fr-FR" sz="2400" dirty="0"/>
              <a:t>Santé des sols et pratiques agricoles durables</a:t>
            </a:r>
            <a:endParaRPr sz="2400" dirty="0"/>
          </a:p>
          <a:p>
            <a:pPr lvl="0" algn="just">
              <a:lnSpc>
                <a:spcPct val="250000"/>
              </a:lnSpc>
            </a:pPr>
            <a:r>
              <a:rPr lang="nl-BE" sz="2400" b="1" i="1" u="sng" dirty="0" err="1"/>
              <a:t>Pratique</a:t>
            </a:r>
            <a:r>
              <a:rPr lang="nl-BE" sz="2400" b="1" i="1" u="sng" dirty="0"/>
              <a:t> mise en </a:t>
            </a:r>
            <a:r>
              <a:rPr lang="nl-BE" sz="2400" b="1" i="1" u="sng" dirty="0" err="1"/>
              <a:t>œuvre</a:t>
            </a:r>
            <a:endParaRPr sz="2400" b="1" i="1" u="sng" dirty="0"/>
          </a:p>
          <a:p>
            <a:pPr marL="1165863" lvl="2" indent="-388621" algn="just">
              <a:lnSpc>
                <a:spcPct val="250000"/>
              </a:lnSpc>
              <a:buSzPts val="2700"/>
              <a:buFont typeface="Arial"/>
              <a:buChar char="⚬"/>
            </a:pPr>
            <a:r>
              <a:rPr lang="fr-FR" sz="2400" b="1" dirty="0"/>
              <a:t>Couverture végétale : </a:t>
            </a:r>
            <a:r>
              <a:rPr lang="fr-FR" sz="2400" dirty="0"/>
              <a:t>Introduction de cultures de couverture telles que le trèfle et le seigle pendant les saisons mortes pour protéger le sol</a:t>
            </a:r>
            <a:endParaRPr sz="2400" dirty="0"/>
          </a:p>
        </p:txBody>
      </p:sp>
      <p:grpSp>
        <p:nvGrpSpPr>
          <p:cNvPr id="332" name="Google Shape;332;p20"/>
          <p:cNvGrpSpPr/>
          <p:nvPr/>
        </p:nvGrpSpPr>
        <p:grpSpPr>
          <a:xfrm>
            <a:off x="0" y="108435"/>
            <a:ext cx="7935501" cy="1787023"/>
            <a:chOff x="0" y="-38100"/>
            <a:chExt cx="1973858" cy="444500"/>
          </a:xfrm>
        </p:grpSpPr>
        <p:sp>
          <p:nvSpPr>
            <p:cNvPr id="333" name="Google Shape;333;p20"/>
            <p:cNvSpPr/>
            <p:nvPr/>
          </p:nvSpPr>
          <p:spPr>
            <a:xfrm>
              <a:off x="0" y="0"/>
              <a:ext cx="1973858" cy="406400"/>
            </a:xfrm>
            <a:custGeom>
              <a:avLst/>
              <a:gdLst/>
              <a:ahLst/>
              <a:cxnLst/>
              <a:rect l="l" t="t" r="r" b="b"/>
              <a:pathLst>
                <a:path w="1973858" h="406400" extrusionOk="0">
                  <a:moveTo>
                    <a:pt x="1770658" y="0"/>
                  </a:moveTo>
                  <a:lnTo>
                    <a:pt x="0" y="0"/>
                  </a:lnTo>
                  <a:lnTo>
                    <a:pt x="0" y="406400"/>
                  </a:lnTo>
                  <a:lnTo>
                    <a:pt x="1770658" y="406400"/>
                  </a:lnTo>
                  <a:lnTo>
                    <a:pt x="1973858" y="203200"/>
                  </a:lnTo>
                  <a:lnTo>
                    <a:pt x="1770658" y="0"/>
                  </a:lnTo>
                  <a:close/>
                </a:path>
              </a:pathLst>
            </a:custGeom>
            <a:solidFill>
              <a:srgbClr val="85B27A"/>
            </a:solidFill>
            <a:ln>
              <a:noFill/>
            </a:ln>
          </p:spPr>
        </p:sp>
        <p:sp>
          <p:nvSpPr>
            <p:cNvPr id="334" name="Google Shape;334;p20"/>
            <p:cNvSpPr txBox="1"/>
            <p:nvPr/>
          </p:nvSpPr>
          <p:spPr>
            <a:xfrm>
              <a:off x="0" y="-38100"/>
              <a:ext cx="1859558"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35" name="Google Shape;335;p20"/>
          <p:cNvSpPr txBox="1"/>
          <p:nvPr/>
        </p:nvSpPr>
        <p:spPr>
          <a:xfrm>
            <a:off x="89325" y="238738"/>
            <a:ext cx="7935600" cy="1605696"/>
          </a:xfrm>
          <a:prstGeom prst="rect">
            <a:avLst/>
          </a:prstGeom>
          <a:noFill/>
          <a:ln>
            <a:noFill/>
          </a:ln>
        </p:spPr>
        <p:txBody>
          <a:bodyPr spcFirstLastPara="1" wrap="square" lIns="0" tIns="0" rIns="0" bIns="0" anchor="t" anchorCtr="0">
            <a:spAutoFit/>
          </a:bodyPr>
          <a:lstStyle/>
          <a:p>
            <a:pPr lvl="0">
              <a:lnSpc>
                <a:spcPct val="111000"/>
              </a:lnSpc>
            </a:pPr>
            <a:r>
              <a:rPr lang="en-US" sz="4700" b="1" i="0" u="none" strike="noStrike" cap="none" dirty="0">
                <a:solidFill>
                  <a:srgbClr val="000000"/>
                </a:solidFill>
                <a:latin typeface="Arial"/>
                <a:ea typeface="Arial"/>
                <a:cs typeface="Arial"/>
                <a:sym typeface="Arial"/>
              </a:rPr>
              <a:t>Section 3: Application </a:t>
            </a:r>
            <a:r>
              <a:rPr lang="nl-BE" sz="4700" b="1" dirty="0"/>
              <a:t>en </a:t>
            </a:r>
            <a:r>
              <a:rPr lang="nl-BE" sz="4700" b="1" dirty="0" err="1"/>
              <a:t>agriculture</a:t>
            </a:r>
            <a:r>
              <a:rPr lang="nl-BE" sz="4700" b="1" dirty="0"/>
              <a:t> </a:t>
            </a:r>
            <a:r>
              <a:rPr lang="nl-BE" sz="4700" b="1" dirty="0" err="1"/>
              <a:t>régénératrice</a:t>
            </a:r>
            <a:endParaRPr sz="47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339"/>
        <p:cNvGrpSpPr/>
        <p:nvPr/>
      </p:nvGrpSpPr>
      <p:grpSpPr>
        <a:xfrm>
          <a:off x="0" y="0"/>
          <a:ext cx="0" cy="0"/>
          <a:chOff x="0" y="0"/>
          <a:chExt cx="0" cy="0"/>
        </a:xfrm>
      </p:grpSpPr>
      <p:sp>
        <p:nvSpPr>
          <p:cNvPr id="340" name="Google Shape;340;p21"/>
          <p:cNvSpPr/>
          <p:nvPr/>
        </p:nvSpPr>
        <p:spPr>
          <a:xfrm>
            <a:off x="11292840" y="0"/>
            <a:ext cx="6995160" cy="10287000"/>
          </a:xfrm>
          <a:custGeom>
            <a:avLst/>
            <a:gdLst/>
            <a:ahLst/>
            <a:cxnLst/>
            <a:rect l="l" t="t" r="r" b="b"/>
            <a:pathLst>
              <a:path w="812800" h="1195294" extrusionOk="0">
                <a:moveTo>
                  <a:pt x="609600" y="0"/>
                </a:moveTo>
                <a:lnTo>
                  <a:pt x="0" y="0"/>
                </a:lnTo>
                <a:lnTo>
                  <a:pt x="203200" y="1195294"/>
                </a:lnTo>
                <a:lnTo>
                  <a:pt x="812800" y="1195294"/>
                </a:lnTo>
                <a:lnTo>
                  <a:pt x="609600" y="0"/>
                </a:lnTo>
                <a:close/>
              </a:path>
            </a:pathLst>
          </a:custGeom>
          <a:solidFill>
            <a:srgbClr val="000000">
              <a:alpha val="0"/>
            </a:srgbClr>
          </a:solidFill>
          <a:ln w="12700" cap="flat" cmpd="sng">
            <a:solidFill>
              <a:srgbClr val="000000"/>
            </a:solidFill>
            <a:prstDash val="solid"/>
            <a:round/>
            <a:headEnd type="none" w="sm" len="sm"/>
            <a:tailEnd type="none" w="sm" len="sm"/>
          </a:ln>
        </p:spPr>
      </p:sp>
      <p:sp>
        <p:nvSpPr>
          <p:cNvPr id="341" name="Google Shape;341;p21"/>
          <p:cNvSpPr txBox="1"/>
          <p:nvPr/>
        </p:nvSpPr>
        <p:spPr>
          <a:xfrm>
            <a:off x="340633" y="2599691"/>
            <a:ext cx="10211368" cy="1569660"/>
          </a:xfrm>
          <a:prstGeom prst="rect">
            <a:avLst/>
          </a:prstGeom>
          <a:noFill/>
          <a:ln>
            <a:noFill/>
          </a:ln>
        </p:spPr>
        <p:txBody>
          <a:bodyPr spcFirstLastPara="1" wrap="square" lIns="0" tIns="0" rIns="0" bIns="0" anchor="t" anchorCtr="0">
            <a:spAutoFit/>
          </a:bodyPr>
          <a:lstStyle/>
          <a:p>
            <a:pPr algn="just">
              <a:lnSpc>
                <a:spcPct val="150000"/>
              </a:lnSpc>
            </a:pPr>
            <a:r>
              <a:rPr lang="fr-FR" sz="2700" b="1" dirty="0"/>
              <a:t>Étude de cas – Culture de couverture sur une ferme de taille moyenne en Suède</a:t>
            </a:r>
          </a:p>
          <a:p>
            <a:pPr marL="0" marR="0" lvl="0" indent="0" algn="just" rtl="0">
              <a:lnSpc>
                <a:spcPct val="150000"/>
              </a:lnSpc>
              <a:spcBef>
                <a:spcPts val="0"/>
              </a:spcBef>
              <a:spcAft>
                <a:spcPts val="0"/>
              </a:spcAft>
              <a:buNone/>
            </a:pPr>
            <a:endParaRPr dirty="0"/>
          </a:p>
        </p:txBody>
      </p:sp>
      <p:sp>
        <p:nvSpPr>
          <p:cNvPr id="342" name="Google Shape;342;p21"/>
          <p:cNvSpPr txBox="1"/>
          <p:nvPr/>
        </p:nvSpPr>
        <p:spPr>
          <a:xfrm>
            <a:off x="340633" y="3572512"/>
            <a:ext cx="10952207" cy="6501780"/>
          </a:xfrm>
          <a:prstGeom prst="rect">
            <a:avLst/>
          </a:prstGeom>
          <a:noFill/>
          <a:ln>
            <a:noFill/>
          </a:ln>
        </p:spPr>
        <p:txBody>
          <a:bodyPr spcFirstLastPara="1" wrap="square" lIns="0" tIns="0" rIns="0" bIns="0" anchor="t" anchorCtr="0">
            <a:spAutoFit/>
          </a:bodyPr>
          <a:lstStyle/>
          <a:p>
            <a:pPr marL="0" marR="0" lvl="0" indent="0" algn="just" rtl="0">
              <a:lnSpc>
                <a:spcPct val="250000"/>
              </a:lnSpc>
              <a:spcBef>
                <a:spcPts val="0"/>
              </a:spcBef>
              <a:spcAft>
                <a:spcPts val="0"/>
              </a:spcAft>
              <a:buNone/>
            </a:pPr>
            <a:r>
              <a:rPr lang="en-US" sz="2500" b="1" i="0" u="none" strike="noStrike" cap="none" dirty="0">
                <a:solidFill>
                  <a:srgbClr val="000000"/>
                </a:solidFill>
                <a:latin typeface="Arial"/>
                <a:ea typeface="Arial"/>
                <a:cs typeface="Arial"/>
                <a:sym typeface="Arial"/>
              </a:rPr>
              <a:t>Results</a:t>
            </a:r>
            <a:endParaRPr dirty="0"/>
          </a:p>
          <a:p>
            <a:pPr marL="1079505" lvl="2" indent="-359835" algn="just">
              <a:lnSpc>
                <a:spcPct val="250000"/>
              </a:lnSpc>
              <a:buSzPts val="2500"/>
              <a:buFont typeface="Arial"/>
              <a:buChar char="⚬"/>
            </a:pPr>
            <a:r>
              <a:rPr lang="fr-FR" sz="2400" dirty="0"/>
              <a:t>Réduction de 15 % de l'érosion des sols : protection efficace contre l'érosion due au vent et à l'eau.</a:t>
            </a:r>
            <a:endParaRPr sz="2400" dirty="0"/>
          </a:p>
          <a:p>
            <a:pPr marL="1079505" lvl="2" indent="-359835" algn="just">
              <a:lnSpc>
                <a:spcPct val="250000"/>
              </a:lnSpc>
              <a:buSzPts val="2500"/>
              <a:buFont typeface="Arial"/>
              <a:buChar char="⚬"/>
            </a:pPr>
            <a:r>
              <a:rPr lang="fr-FR" sz="2400" dirty="0"/>
              <a:t>Biodiversité accrue : diversité accrue des organismes du sol, améliorant la santé et la résilience de l'écosystème.</a:t>
            </a:r>
            <a:endParaRPr sz="2400" dirty="0"/>
          </a:p>
          <a:p>
            <a:pPr marL="1079505" lvl="2" indent="-359835" algn="just">
              <a:lnSpc>
                <a:spcPct val="250000"/>
              </a:lnSpc>
              <a:buSzPts val="2500"/>
              <a:buFont typeface="Arial"/>
              <a:buChar char="⚬"/>
            </a:pPr>
            <a:r>
              <a:rPr lang="fr-FR" sz="2400" dirty="0"/>
              <a:t>Structure du sol améliorée : Augmentation de la teneur en matière organique et du cycle des nutriments</a:t>
            </a:r>
            <a:endParaRPr sz="2400" dirty="0"/>
          </a:p>
        </p:txBody>
      </p:sp>
      <p:sp>
        <p:nvSpPr>
          <p:cNvPr id="343" name="Google Shape;343;p21"/>
          <p:cNvSpPr/>
          <p:nvPr/>
        </p:nvSpPr>
        <p:spPr>
          <a:xfrm>
            <a:off x="11292840" y="0"/>
            <a:ext cx="6995160" cy="10287000"/>
          </a:xfrm>
          <a:custGeom>
            <a:avLst/>
            <a:gdLst/>
            <a:ahLst/>
            <a:cxnLst/>
            <a:rect l="l" t="t" r="r" b="b"/>
            <a:pathLst>
              <a:path w="812800" h="1195294" extrusionOk="0">
                <a:moveTo>
                  <a:pt x="609600" y="0"/>
                </a:moveTo>
                <a:lnTo>
                  <a:pt x="0" y="0"/>
                </a:lnTo>
                <a:lnTo>
                  <a:pt x="203200" y="1195294"/>
                </a:lnTo>
                <a:lnTo>
                  <a:pt x="812800" y="1195294"/>
                </a:lnTo>
                <a:lnTo>
                  <a:pt x="609600" y="0"/>
                </a:lnTo>
                <a:close/>
              </a:path>
            </a:pathLst>
          </a:custGeom>
          <a:blipFill rotWithShape="1">
            <a:blip r:embed="rId3">
              <a:alphaModFix/>
            </a:blip>
            <a:stretch>
              <a:fillRect l="-52425" r="-68295"/>
            </a:stretch>
          </a:blipFill>
          <a:ln>
            <a:noFill/>
          </a:ln>
        </p:spPr>
      </p:sp>
      <p:grpSp>
        <p:nvGrpSpPr>
          <p:cNvPr id="344" name="Google Shape;344;p21"/>
          <p:cNvGrpSpPr/>
          <p:nvPr/>
        </p:nvGrpSpPr>
        <p:grpSpPr>
          <a:xfrm>
            <a:off x="0" y="108433"/>
            <a:ext cx="7935582" cy="1787042"/>
            <a:chOff x="0" y="-38100"/>
            <a:chExt cx="1973858" cy="444500"/>
          </a:xfrm>
        </p:grpSpPr>
        <p:sp>
          <p:nvSpPr>
            <p:cNvPr id="345" name="Google Shape;345;p21"/>
            <p:cNvSpPr/>
            <p:nvPr/>
          </p:nvSpPr>
          <p:spPr>
            <a:xfrm>
              <a:off x="0" y="0"/>
              <a:ext cx="1973858" cy="406400"/>
            </a:xfrm>
            <a:custGeom>
              <a:avLst/>
              <a:gdLst/>
              <a:ahLst/>
              <a:cxnLst/>
              <a:rect l="l" t="t" r="r" b="b"/>
              <a:pathLst>
                <a:path w="1973858" h="406400" extrusionOk="0">
                  <a:moveTo>
                    <a:pt x="1770658" y="0"/>
                  </a:moveTo>
                  <a:lnTo>
                    <a:pt x="0" y="0"/>
                  </a:lnTo>
                  <a:lnTo>
                    <a:pt x="0" y="406400"/>
                  </a:lnTo>
                  <a:lnTo>
                    <a:pt x="1770658" y="406400"/>
                  </a:lnTo>
                  <a:lnTo>
                    <a:pt x="1973858" y="203200"/>
                  </a:lnTo>
                  <a:lnTo>
                    <a:pt x="1770658" y="0"/>
                  </a:lnTo>
                  <a:close/>
                </a:path>
              </a:pathLst>
            </a:custGeom>
            <a:solidFill>
              <a:srgbClr val="85B27A"/>
            </a:solidFill>
            <a:ln>
              <a:noFill/>
            </a:ln>
          </p:spPr>
        </p:sp>
        <p:sp>
          <p:nvSpPr>
            <p:cNvPr id="346" name="Google Shape;346;p21"/>
            <p:cNvSpPr txBox="1"/>
            <p:nvPr/>
          </p:nvSpPr>
          <p:spPr>
            <a:xfrm>
              <a:off x="0" y="-38100"/>
              <a:ext cx="1859558"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47" name="Google Shape;347;p21"/>
          <p:cNvSpPr txBox="1"/>
          <p:nvPr/>
        </p:nvSpPr>
        <p:spPr>
          <a:xfrm>
            <a:off x="245050" y="238738"/>
            <a:ext cx="7445400" cy="1605696"/>
          </a:xfrm>
          <a:prstGeom prst="rect">
            <a:avLst/>
          </a:prstGeom>
          <a:noFill/>
          <a:ln>
            <a:noFill/>
          </a:ln>
        </p:spPr>
        <p:txBody>
          <a:bodyPr spcFirstLastPara="1" wrap="square" lIns="0" tIns="0" rIns="0" bIns="0" anchor="t" anchorCtr="0">
            <a:spAutoFit/>
          </a:bodyPr>
          <a:lstStyle/>
          <a:p>
            <a:pPr lvl="0">
              <a:lnSpc>
                <a:spcPct val="111000"/>
              </a:lnSpc>
            </a:pPr>
            <a:r>
              <a:rPr lang="en-US" sz="4700" b="1" i="0" u="none" strike="noStrike" cap="none" dirty="0">
                <a:solidFill>
                  <a:srgbClr val="000000"/>
                </a:solidFill>
                <a:latin typeface="Arial"/>
                <a:ea typeface="Arial"/>
                <a:cs typeface="Arial"/>
                <a:sym typeface="Arial"/>
              </a:rPr>
              <a:t>Section 3: Application </a:t>
            </a:r>
            <a:r>
              <a:rPr lang="nl-BE" sz="4700" b="1" dirty="0"/>
              <a:t>en </a:t>
            </a:r>
            <a:r>
              <a:rPr lang="nl-BE" sz="4700" b="1" dirty="0" err="1"/>
              <a:t>agriculture</a:t>
            </a:r>
            <a:r>
              <a:rPr lang="nl-BE" sz="4700" b="1" dirty="0"/>
              <a:t> </a:t>
            </a:r>
            <a:r>
              <a:rPr lang="nl-BE" sz="4700" b="1" dirty="0" err="1"/>
              <a:t>régénératrice</a:t>
            </a:r>
            <a:r>
              <a:rPr lang="nl-BE" sz="4700" b="1" dirty="0"/>
              <a:t> </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351"/>
        <p:cNvGrpSpPr/>
        <p:nvPr/>
      </p:nvGrpSpPr>
      <p:grpSpPr>
        <a:xfrm>
          <a:off x="0" y="0"/>
          <a:ext cx="0" cy="0"/>
          <a:chOff x="0" y="0"/>
          <a:chExt cx="0" cy="0"/>
        </a:xfrm>
      </p:grpSpPr>
      <p:sp>
        <p:nvSpPr>
          <p:cNvPr id="352" name="Google Shape;352;p22"/>
          <p:cNvSpPr/>
          <p:nvPr/>
        </p:nvSpPr>
        <p:spPr>
          <a:xfrm>
            <a:off x="11292840" y="0"/>
            <a:ext cx="6995160" cy="10287000"/>
          </a:xfrm>
          <a:custGeom>
            <a:avLst/>
            <a:gdLst/>
            <a:ahLst/>
            <a:cxnLst/>
            <a:rect l="l" t="t" r="r" b="b"/>
            <a:pathLst>
              <a:path w="812800" h="1195294" extrusionOk="0">
                <a:moveTo>
                  <a:pt x="609600" y="0"/>
                </a:moveTo>
                <a:lnTo>
                  <a:pt x="0" y="0"/>
                </a:lnTo>
                <a:lnTo>
                  <a:pt x="203200" y="1195294"/>
                </a:lnTo>
                <a:lnTo>
                  <a:pt x="812800" y="1195294"/>
                </a:lnTo>
                <a:lnTo>
                  <a:pt x="609600" y="0"/>
                </a:lnTo>
                <a:close/>
              </a:path>
            </a:pathLst>
          </a:custGeom>
          <a:blipFill rotWithShape="1">
            <a:blip r:embed="rId3">
              <a:alphaModFix/>
            </a:blip>
            <a:stretch>
              <a:fillRect l="-76026" r="-85404"/>
            </a:stretch>
          </a:blipFill>
          <a:ln>
            <a:noFill/>
          </a:ln>
        </p:spPr>
      </p:sp>
      <p:grpSp>
        <p:nvGrpSpPr>
          <p:cNvPr id="353" name="Google Shape;353;p22"/>
          <p:cNvGrpSpPr/>
          <p:nvPr/>
        </p:nvGrpSpPr>
        <p:grpSpPr>
          <a:xfrm>
            <a:off x="181671" y="108433"/>
            <a:ext cx="8849594" cy="1787042"/>
            <a:chOff x="0" y="-38100"/>
            <a:chExt cx="2201205" cy="444500"/>
          </a:xfrm>
        </p:grpSpPr>
        <p:sp>
          <p:nvSpPr>
            <p:cNvPr id="354" name="Google Shape;354;p22"/>
            <p:cNvSpPr/>
            <p:nvPr/>
          </p:nvSpPr>
          <p:spPr>
            <a:xfrm>
              <a:off x="0" y="0"/>
              <a:ext cx="2201205" cy="406400"/>
            </a:xfrm>
            <a:custGeom>
              <a:avLst/>
              <a:gdLst/>
              <a:ahLst/>
              <a:cxnLst/>
              <a:rect l="l" t="t" r="r" b="b"/>
              <a:pathLst>
                <a:path w="2201205" h="406400" extrusionOk="0">
                  <a:moveTo>
                    <a:pt x="1998005" y="0"/>
                  </a:moveTo>
                  <a:lnTo>
                    <a:pt x="0" y="0"/>
                  </a:lnTo>
                  <a:lnTo>
                    <a:pt x="0" y="406400"/>
                  </a:lnTo>
                  <a:lnTo>
                    <a:pt x="1998005" y="406400"/>
                  </a:lnTo>
                  <a:lnTo>
                    <a:pt x="2201205" y="203200"/>
                  </a:lnTo>
                  <a:lnTo>
                    <a:pt x="1998005" y="0"/>
                  </a:lnTo>
                  <a:close/>
                </a:path>
              </a:pathLst>
            </a:custGeom>
            <a:solidFill>
              <a:srgbClr val="85B27A"/>
            </a:solidFill>
            <a:ln>
              <a:noFill/>
            </a:ln>
          </p:spPr>
        </p:sp>
        <p:sp>
          <p:nvSpPr>
            <p:cNvPr id="355" name="Google Shape;355;p22"/>
            <p:cNvSpPr txBox="1"/>
            <p:nvPr/>
          </p:nvSpPr>
          <p:spPr>
            <a:xfrm>
              <a:off x="0" y="-38100"/>
              <a:ext cx="2086905"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56" name="Google Shape;356;p22"/>
          <p:cNvSpPr txBox="1"/>
          <p:nvPr/>
        </p:nvSpPr>
        <p:spPr>
          <a:xfrm>
            <a:off x="959858" y="553479"/>
            <a:ext cx="6415500" cy="1331100"/>
          </a:xfrm>
          <a:prstGeom prst="rect">
            <a:avLst/>
          </a:prstGeom>
          <a:noFill/>
          <a:ln>
            <a:noFill/>
          </a:ln>
        </p:spPr>
        <p:txBody>
          <a:bodyPr spcFirstLastPara="1" wrap="square" lIns="0" tIns="0" rIns="0" bIns="0" anchor="t" anchorCtr="0">
            <a:spAutoFit/>
          </a:bodyPr>
          <a:lstStyle/>
          <a:p>
            <a:pPr marL="0" marR="0" lvl="0" indent="0" algn="l" rtl="0">
              <a:lnSpc>
                <a:spcPct val="92000"/>
              </a:lnSpc>
              <a:spcBef>
                <a:spcPts val="0"/>
              </a:spcBef>
              <a:spcAft>
                <a:spcPts val="0"/>
              </a:spcAft>
              <a:buNone/>
            </a:pPr>
            <a:r>
              <a:rPr lang="en-US" sz="4700" b="1" i="0" u="none" strike="noStrike" cap="none">
                <a:solidFill>
                  <a:srgbClr val="000000"/>
                </a:solidFill>
                <a:latin typeface="Arial"/>
                <a:ea typeface="Arial"/>
                <a:cs typeface="Arial"/>
                <a:sym typeface="Arial"/>
              </a:rPr>
              <a:t>Section 3: Application in Regenerative </a:t>
            </a:r>
            <a:endParaRPr/>
          </a:p>
        </p:txBody>
      </p:sp>
      <p:sp>
        <p:nvSpPr>
          <p:cNvPr id="357" name="Google Shape;357;p22"/>
          <p:cNvSpPr txBox="1"/>
          <p:nvPr/>
        </p:nvSpPr>
        <p:spPr>
          <a:xfrm>
            <a:off x="340633" y="2599691"/>
            <a:ext cx="10211368" cy="623248"/>
          </a:xfrm>
          <a:prstGeom prst="rect">
            <a:avLst/>
          </a:prstGeom>
          <a:noFill/>
          <a:ln>
            <a:noFill/>
          </a:ln>
        </p:spPr>
        <p:txBody>
          <a:bodyPr spcFirstLastPara="1" wrap="square" lIns="0" tIns="0" rIns="0" bIns="0" anchor="t" anchorCtr="0">
            <a:spAutoFit/>
          </a:bodyPr>
          <a:lstStyle/>
          <a:p>
            <a:pPr lvl="0" algn="just">
              <a:lnSpc>
                <a:spcPct val="150000"/>
              </a:lnSpc>
            </a:pPr>
            <a:r>
              <a:rPr lang="fr-FR" sz="2700" b="1" dirty="0"/>
              <a:t>Les avantages économiques d'un sol sain</a:t>
            </a:r>
            <a:endParaRPr sz="2700" b="1" dirty="0"/>
          </a:p>
        </p:txBody>
      </p:sp>
      <p:sp>
        <p:nvSpPr>
          <p:cNvPr id="358" name="Google Shape;358;p22"/>
          <p:cNvSpPr txBox="1"/>
          <p:nvPr/>
        </p:nvSpPr>
        <p:spPr>
          <a:xfrm>
            <a:off x="340633" y="3744596"/>
            <a:ext cx="10952207" cy="5770811"/>
          </a:xfrm>
          <a:prstGeom prst="rect">
            <a:avLst/>
          </a:prstGeom>
          <a:noFill/>
          <a:ln>
            <a:noFill/>
          </a:ln>
        </p:spPr>
        <p:txBody>
          <a:bodyPr spcFirstLastPara="1" wrap="square" lIns="0" tIns="0" rIns="0" bIns="0" anchor="t" anchorCtr="0">
            <a:spAutoFit/>
          </a:bodyPr>
          <a:lstStyle/>
          <a:p>
            <a:pPr lvl="0" algn="just">
              <a:lnSpc>
                <a:spcPct val="250000"/>
              </a:lnSpc>
            </a:pPr>
            <a:r>
              <a:rPr lang="nl-BE" sz="2500" b="1" dirty="0" err="1"/>
              <a:t>Gains</a:t>
            </a:r>
            <a:r>
              <a:rPr lang="nl-BE" sz="2500" b="1" dirty="0"/>
              <a:t> à court </a:t>
            </a:r>
            <a:r>
              <a:rPr lang="nl-BE" sz="2500" b="1" dirty="0" err="1"/>
              <a:t>terme</a:t>
            </a:r>
            <a:r>
              <a:rPr lang="nl-BE" sz="2500" b="1" dirty="0"/>
              <a:t> </a:t>
            </a:r>
            <a:r>
              <a:rPr lang="en-US" sz="2500" b="1" i="0" u="none" strike="noStrike" cap="none" dirty="0">
                <a:solidFill>
                  <a:srgbClr val="000000"/>
                </a:solidFill>
                <a:latin typeface="Arial"/>
                <a:ea typeface="Arial"/>
                <a:cs typeface="Arial"/>
                <a:sym typeface="Arial"/>
              </a:rPr>
              <a:t>:</a:t>
            </a:r>
            <a:endParaRPr dirty="0"/>
          </a:p>
          <a:p>
            <a:pPr marL="539753" lvl="1" indent="-269875" algn="just">
              <a:lnSpc>
                <a:spcPct val="250000"/>
              </a:lnSpc>
              <a:buSzPts val="2500"/>
              <a:buFont typeface="Arial"/>
              <a:buChar char="•"/>
            </a:pPr>
            <a:r>
              <a:rPr lang="fr-FR" sz="2500" dirty="0"/>
              <a:t>Réduction des coûts des intrants chimiques (engrais, pesticides)</a:t>
            </a:r>
            <a:r>
              <a:rPr lang="en-US" sz="2500" dirty="0"/>
              <a:t>.</a:t>
            </a:r>
            <a:endParaRPr sz="2500" dirty="0"/>
          </a:p>
          <a:p>
            <a:pPr marL="539753" lvl="1" indent="-269875" algn="just">
              <a:lnSpc>
                <a:spcPct val="250000"/>
              </a:lnSpc>
              <a:buSzPts val="2500"/>
              <a:buFont typeface="Arial"/>
              <a:buChar char="•"/>
            </a:pPr>
            <a:r>
              <a:rPr lang="fr-FR" sz="2500" dirty="0"/>
              <a:t>Efficacité accrue de l'eau, réduction des dépenses d'irrigation</a:t>
            </a:r>
            <a:r>
              <a:rPr lang="en-US" sz="2500" dirty="0"/>
              <a:t>.</a:t>
            </a:r>
            <a:endParaRPr sz="2500" dirty="0"/>
          </a:p>
          <a:p>
            <a:pPr lvl="0" algn="just">
              <a:lnSpc>
                <a:spcPct val="250000"/>
              </a:lnSpc>
            </a:pPr>
            <a:r>
              <a:rPr lang="nl-BE" sz="2500" b="1" dirty="0" err="1"/>
              <a:t>Gains</a:t>
            </a:r>
            <a:r>
              <a:rPr lang="nl-BE" sz="2500" b="1" dirty="0"/>
              <a:t> à long </a:t>
            </a:r>
            <a:r>
              <a:rPr lang="nl-BE" sz="2500" b="1" dirty="0" err="1"/>
              <a:t>terme</a:t>
            </a:r>
            <a:r>
              <a:rPr lang="nl-BE" sz="2500" b="1" dirty="0"/>
              <a:t> </a:t>
            </a:r>
            <a:r>
              <a:rPr lang="en-US" sz="2500" b="1" i="0" u="none" strike="noStrike" cap="none" dirty="0">
                <a:solidFill>
                  <a:srgbClr val="000000"/>
                </a:solidFill>
                <a:latin typeface="Arial"/>
                <a:ea typeface="Arial"/>
                <a:cs typeface="Arial"/>
                <a:sym typeface="Arial"/>
              </a:rPr>
              <a:t>:</a:t>
            </a:r>
            <a:endParaRPr dirty="0"/>
          </a:p>
          <a:p>
            <a:pPr marL="539753" lvl="1" indent="-269875" algn="just">
              <a:lnSpc>
                <a:spcPct val="250000"/>
              </a:lnSpc>
              <a:buSzPts val="2500"/>
              <a:buFont typeface="Arial"/>
              <a:buChar char="•"/>
            </a:pPr>
            <a:r>
              <a:rPr lang="fr-FR" sz="2500" dirty="0"/>
              <a:t>Augmentation de la productivité des cultures grâce à un sol plus sain</a:t>
            </a:r>
            <a:r>
              <a:rPr lang="en-US" sz="2500" b="0" i="0" u="none" strike="noStrike" cap="none" dirty="0">
                <a:solidFill>
                  <a:srgbClr val="000000"/>
                </a:solidFill>
                <a:latin typeface="Arial"/>
                <a:ea typeface="Arial"/>
                <a:cs typeface="Arial"/>
                <a:sym typeface="Arial"/>
              </a:rPr>
              <a:t>.</a:t>
            </a:r>
            <a:endParaRPr dirty="0"/>
          </a:p>
          <a:p>
            <a:pPr marL="539753" lvl="1" indent="-269875" algn="just">
              <a:lnSpc>
                <a:spcPct val="250000"/>
              </a:lnSpc>
              <a:buSzPts val="2500"/>
              <a:buFont typeface="Arial"/>
              <a:buChar char="•"/>
            </a:pPr>
            <a:r>
              <a:rPr lang="fr-FR" sz="2500" dirty="0"/>
              <a:t>Meilleure commercialisation des produits cultivés de manière durable</a:t>
            </a:r>
            <a:r>
              <a:rPr lang="en-US" sz="2500" b="0" i="0" u="none" strike="noStrike" cap="none" dirty="0">
                <a:solidFill>
                  <a:srgbClr val="000000"/>
                </a:solidFill>
                <a:latin typeface="Arial"/>
                <a:ea typeface="Arial"/>
                <a:cs typeface="Arial"/>
                <a:sym typeface="Arial"/>
              </a:rPr>
              <a:t>.</a:t>
            </a:r>
            <a:endParaRPr dirty="0"/>
          </a:p>
        </p:txBody>
      </p:sp>
      <p:grpSp>
        <p:nvGrpSpPr>
          <p:cNvPr id="359" name="Google Shape;359;p22"/>
          <p:cNvGrpSpPr/>
          <p:nvPr/>
        </p:nvGrpSpPr>
        <p:grpSpPr>
          <a:xfrm>
            <a:off x="0" y="108433"/>
            <a:ext cx="7935582" cy="1787042"/>
            <a:chOff x="0" y="-38100"/>
            <a:chExt cx="1973858" cy="444500"/>
          </a:xfrm>
        </p:grpSpPr>
        <p:sp>
          <p:nvSpPr>
            <p:cNvPr id="360" name="Google Shape;360;p22"/>
            <p:cNvSpPr/>
            <p:nvPr/>
          </p:nvSpPr>
          <p:spPr>
            <a:xfrm>
              <a:off x="0" y="0"/>
              <a:ext cx="1973858" cy="406400"/>
            </a:xfrm>
            <a:custGeom>
              <a:avLst/>
              <a:gdLst/>
              <a:ahLst/>
              <a:cxnLst/>
              <a:rect l="l" t="t" r="r" b="b"/>
              <a:pathLst>
                <a:path w="1973858" h="406400" extrusionOk="0">
                  <a:moveTo>
                    <a:pt x="1770658" y="0"/>
                  </a:moveTo>
                  <a:lnTo>
                    <a:pt x="0" y="0"/>
                  </a:lnTo>
                  <a:lnTo>
                    <a:pt x="0" y="406400"/>
                  </a:lnTo>
                  <a:lnTo>
                    <a:pt x="1770658" y="406400"/>
                  </a:lnTo>
                  <a:lnTo>
                    <a:pt x="1973858" y="203200"/>
                  </a:lnTo>
                  <a:lnTo>
                    <a:pt x="1770658" y="0"/>
                  </a:lnTo>
                  <a:close/>
                </a:path>
              </a:pathLst>
            </a:custGeom>
            <a:solidFill>
              <a:srgbClr val="85B27A"/>
            </a:solidFill>
            <a:ln>
              <a:noFill/>
            </a:ln>
          </p:spPr>
        </p:sp>
        <p:sp>
          <p:nvSpPr>
            <p:cNvPr id="361" name="Google Shape;361;p22"/>
            <p:cNvSpPr txBox="1"/>
            <p:nvPr/>
          </p:nvSpPr>
          <p:spPr>
            <a:xfrm>
              <a:off x="0" y="-38100"/>
              <a:ext cx="1859558"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62" name="Google Shape;362;p22"/>
          <p:cNvSpPr txBox="1"/>
          <p:nvPr/>
        </p:nvSpPr>
        <p:spPr>
          <a:xfrm>
            <a:off x="490225" y="382725"/>
            <a:ext cx="9039900" cy="1605696"/>
          </a:xfrm>
          <a:prstGeom prst="rect">
            <a:avLst/>
          </a:prstGeom>
          <a:noFill/>
          <a:ln>
            <a:noFill/>
          </a:ln>
        </p:spPr>
        <p:txBody>
          <a:bodyPr spcFirstLastPara="1" wrap="square" lIns="0" tIns="0" rIns="0" bIns="0" anchor="t" anchorCtr="0">
            <a:spAutoFit/>
          </a:bodyPr>
          <a:lstStyle/>
          <a:p>
            <a:pPr lvl="0">
              <a:lnSpc>
                <a:spcPct val="111000"/>
              </a:lnSpc>
            </a:pPr>
            <a:r>
              <a:rPr lang="en-US" sz="4700" b="1" i="0" u="none" strike="noStrike" cap="none" dirty="0">
                <a:solidFill>
                  <a:srgbClr val="000000"/>
                </a:solidFill>
                <a:latin typeface="Arial"/>
                <a:ea typeface="Arial"/>
                <a:cs typeface="Arial"/>
                <a:sym typeface="Arial"/>
              </a:rPr>
              <a:t>Section 3: Application </a:t>
            </a:r>
            <a:r>
              <a:rPr lang="nl-BE" sz="4700" b="1" dirty="0"/>
              <a:t>en </a:t>
            </a:r>
            <a:r>
              <a:rPr lang="nl-BE" sz="4700" b="1" dirty="0" err="1"/>
              <a:t>agriculture</a:t>
            </a:r>
            <a:r>
              <a:rPr lang="nl-BE" sz="4700" b="1" dirty="0"/>
              <a:t> </a:t>
            </a:r>
            <a:r>
              <a:rPr lang="nl-BE" sz="4700" b="1" dirty="0" err="1"/>
              <a:t>régénératrice</a:t>
            </a:r>
            <a:r>
              <a:rPr lang="nl-BE" sz="4700" b="1" dirty="0"/>
              <a:t> </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366"/>
        <p:cNvGrpSpPr/>
        <p:nvPr/>
      </p:nvGrpSpPr>
      <p:grpSpPr>
        <a:xfrm>
          <a:off x="0" y="0"/>
          <a:ext cx="0" cy="0"/>
          <a:chOff x="0" y="0"/>
          <a:chExt cx="0" cy="0"/>
        </a:xfrm>
      </p:grpSpPr>
      <p:grpSp>
        <p:nvGrpSpPr>
          <p:cNvPr id="367" name="Google Shape;367;p23"/>
          <p:cNvGrpSpPr/>
          <p:nvPr/>
        </p:nvGrpSpPr>
        <p:grpSpPr>
          <a:xfrm>
            <a:off x="0" y="1887923"/>
            <a:ext cx="18288000" cy="7202737"/>
            <a:chOff x="0" y="-38100"/>
            <a:chExt cx="4816593" cy="1897017"/>
          </a:xfrm>
        </p:grpSpPr>
        <p:sp>
          <p:nvSpPr>
            <p:cNvPr id="368" name="Google Shape;368;p23"/>
            <p:cNvSpPr/>
            <p:nvPr/>
          </p:nvSpPr>
          <p:spPr>
            <a:xfrm>
              <a:off x="0" y="0"/>
              <a:ext cx="4816592" cy="1858917"/>
            </a:xfrm>
            <a:custGeom>
              <a:avLst/>
              <a:gdLst/>
              <a:ahLst/>
              <a:cxnLst/>
              <a:rect l="l" t="t" r="r" b="b"/>
              <a:pathLst>
                <a:path w="4816592" h="1858917" extrusionOk="0">
                  <a:moveTo>
                    <a:pt x="0" y="0"/>
                  </a:moveTo>
                  <a:lnTo>
                    <a:pt x="4816592" y="0"/>
                  </a:lnTo>
                  <a:lnTo>
                    <a:pt x="4816592" y="1858917"/>
                  </a:lnTo>
                  <a:lnTo>
                    <a:pt x="0" y="1858917"/>
                  </a:lnTo>
                  <a:close/>
                </a:path>
              </a:pathLst>
            </a:custGeom>
            <a:solidFill>
              <a:srgbClr val="85B27A"/>
            </a:solidFill>
            <a:ln>
              <a:noFill/>
            </a:ln>
          </p:spPr>
        </p:sp>
        <p:sp>
          <p:nvSpPr>
            <p:cNvPr id="369" name="Google Shape;369;p23"/>
            <p:cNvSpPr txBox="1"/>
            <p:nvPr/>
          </p:nvSpPr>
          <p:spPr>
            <a:xfrm>
              <a:off x="0" y="-38100"/>
              <a:ext cx="4816593" cy="189701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370" name="Google Shape;370;p23"/>
          <p:cNvGrpSpPr/>
          <p:nvPr/>
        </p:nvGrpSpPr>
        <p:grpSpPr>
          <a:xfrm>
            <a:off x="0" y="76"/>
            <a:ext cx="6877967" cy="10286920"/>
            <a:chOff x="0" y="-38100"/>
            <a:chExt cx="1811469" cy="2773577"/>
          </a:xfrm>
        </p:grpSpPr>
        <p:sp>
          <p:nvSpPr>
            <p:cNvPr id="371" name="Google Shape;371;p23"/>
            <p:cNvSpPr/>
            <p:nvPr/>
          </p:nvSpPr>
          <p:spPr>
            <a:xfrm>
              <a:off x="0" y="0"/>
              <a:ext cx="1811469" cy="2735476"/>
            </a:xfrm>
            <a:custGeom>
              <a:avLst/>
              <a:gdLst/>
              <a:ahLst/>
              <a:cxnLst/>
              <a:rect l="l" t="t" r="r" b="b"/>
              <a:pathLst>
                <a:path w="1811469" h="2735476" extrusionOk="0">
                  <a:moveTo>
                    <a:pt x="0" y="0"/>
                  </a:moveTo>
                  <a:lnTo>
                    <a:pt x="1811469" y="0"/>
                  </a:lnTo>
                  <a:lnTo>
                    <a:pt x="1811469" y="2735476"/>
                  </a:lnTo>
                  <a:lnTo>
                    <a:pt x="0" y="2735476"/>
                  </a:lnTo>
                  <a:close/>
                </a:path>
              </a:pathLst>
            </a:custGeom>
            <a:solidFill>
              <a:srgbClr val="C5E7B0"/>
            </a:solidFill>
            <a:ln>
              <a:noFill/>
            </a:ln>
          </p:spPr>
        </p:sp>
        <p:sp>
          <p:nvSpPr>
            <p:cNvPr id="372" name="Google Shape;372;p23"/>
            <p:cNvSpPr txBox="1"/>
            <p:nvPr/>
          </p:nvSpPr>
          <p:spPr>
            <a:xfrm>
              <a:off x="0" y="-38100"/>
              <a:ext cx="1811469" cy="277357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73" name="Google Shape;373;p23"/>
          <p:cNvSpPr/>
          <p:nvPr/>
        </p:nvSpPr>
        <p:spPr>
          <a:xfrm>
            <a:off x="0" y="2032584"/>
            <a:ext cx="6877921" cy="7058076"/>
          </a:xfrm>
          <a:custGeom>
            <a:avLst/>
            <a:gdLst/>
            <a:ahLst/>
            <a:cxnLst/>
            <a:rect l="l" t="t" r="r" b="b"/>
            <a:pathLst>
              <a:path w="812800" h="834090" extrusionOk="0">
                <a:moveTo>
                  <a:pt x="0" y="0"/>
                </a:moveTo>
                <a:lnTo>
                  <a:pt x="812800" y="0"/>
                </a:lnTo>
                <a:lnTo>
                  <a:pt x="812800" y="834090"/>
                </a:lnTo>
                <a:lnTo>
                  <a:pt x="0" y="834090"/>
                </a:lnTo>
                <a:close/>
              </a:path>
            </a:pathLst>
          </a:custGeom>
          <a:blipFill rotWithShape="1">
            <a:blip r:embed="rId3">
              <a:alphaModFix/>
            </a:blip>
            <a:stretch>
              <a:fillRect r="-54021"/>
            </a:stretch>
          </a:blipFill>
          <a:ln>
            <a:noFill/>
          </a:ln>
        </p:spPr>
      </p:sp>
      <p:sp>
        <p:nvSpPr>
          <p:cNvPr id="374" name="Google Shape;374;p23"/>
          <p:cNvSpPr txBox="1"/>
          <p:nvPr/>
        </p:nvSpPr>
        <p:spPr>
          <a:xfrm>
            <a:off x="3297901" y="676999"/>
            <a:ext cx="11692200" cy="1330877"/>
          </a:xfrm>
          <a:prstGeom prst="rect">
            <a:avLst/>
          </a:prstGeom>
          <a:noFill/>
          <a:ln>
            <a:noFill/>
          </a:ln>
        </p:spPr>
        <p:txBody>
          <a:bodyPr spcFirstLastPara="1" wrap="square" lIns="0" tIns="0" rIns="0" bIns="0" anchor="t" anchorCtr="0">
            <a:spAutoFit/>
          </a:bodyPr>
          <a:lstStyle/>
          <a:p>
            <a:pPr lvl="0" algn="ctr">
              <a:lnSpc>
                <a:spcPct val="92000"/>
              </a:lnSpc>
            </a:pPr>
            <a:r>
              <a:rPr lang="en-US" sz="4700" b="1" i="0" u="none" strike="noStrike" cap="none" dirty="0">
                <a:solidFill>
                  <a:srgbClr val="000000"/>
                </a:solidFill>
                <a:latin typeface="Arial"/>
                <a:ea typeface="Arial"/>
                <a:cs typeface="Arial"/>
                <a:sym typeface="Arial"/>
              </a:rPr>
              <a:t>Section 4: </a:t>
            </a:r>
            <a:r>
              <a:rPr lang="fr-FR" sz="4700" b="1" dirty="0"/>
              <a:t>Compétences clés pour les formateurs VET</a:t>
            </a:r>
            <a:endParaRPr sz="4700" b="1" dirty="0"/>
          </a:p>
        </p:txBody>
      </p:sp>
      <p:sp>
        <p:nvSpPr>
          <p:cNvPr id="375" name="Google Shape;375;p23"/>
          <p:cNvSpPr txBox="1"/>
          <p:nvPr/>
        </p:nvSpPr>
        <p:spPr>
          <a:xfrm>
            <a:off x="7014174" y="2441342"/>
            <a:ext cx="11105084" cy="6117700"/>
          </a:xfrm>
          <a:prstGeom prst="rect">
            <a:avLst/>
          </a:prstGeom>
          <a:noFill/>
          <a:ln>
            <a:noFill/>
          </a:ln>
        </p:spPr>
        <p:txBody>
          <a:bodyPr spcFirstLastPara="1" wrap="square" lIns="0" tIns="0" rIns="0" bIns="0" anchor="t" anchorCtr="0">
            <a:spAutoFit/>
          </a:bodyPr>
          <a:lstStyle/>
          <a:p>
            <a:pPr lvl="0" algn="just">
              <a:lnSpc>
                <a:spcPct val="250018"/>
              </a:lnSpc>
            </a:pPr>
            <a:r>
              <a:rPr lang="en-US" sz="2701" b="1" i="0" u="none" strike="noStrike" cap="none" dirty="0">
                <a:solidFill>
                  <a:srgbClr val="000000"/>
                </a:solidFill>
                <a:latin typeface="Arial"/>
                <a:ea typeface="Arial"/>
                <a:cs typeface="Arial"/>
                <a:sym typeface="Arial"/>
              </a:rPr>
              <a:t>1. </a:t>
            </a:r>
            <a:r>
              <a:rPr lang="fr-FR" sz="2701" b="1" dirty="0"/>
              <a:t>Élaborer des plans de gestion des sols sur mesure</a:t>
            </a:r>
            <a:endParaRPr sz="2701" b="1" dirty="0"/>
          </a:p>
          <a:p>
            <a:pPr marL="1166433" lvl="2" indent="-388811" algn="just">
              <a:lnSpc>
                <a:spcPct val="250018"/>
              </a:lnSpc>
              <a:buSzPts val="2701"/>
              <a:buFont typeface="Arial"/>
              <a:buChar char="⚬"/>
            </a:pPr>
            <a:r>
              <a:rPr lang="fr-FR" sz="2100" dirty="0"/>
              <a:t>Comprendre les types de sols régionaux, les conditions climatiques et les pratiques agricoles</a:t>
            </a:r>
            <a:endParaRPr sz="2100" dirty="0"/>
          </a:p>
          <a:p>
            <a:pPr marL="1166433" lvl="2" indent="-388811" algn="just">
              <a:lnSpc>
                <a:spcPct val="250018"/>
              </a:lnSpc>
              <a:buSzPts val="2701"/>
              <a:buFont typeface="Arial"/>
              <a:buChar char="⚬"/>
            </a:pPr>
            <a:r>
              <a:rPr lang="fr-FR" sz="2100" dirty="0"/>
              <a:t>Personnalisez les stratégies de santé des sols pour s'adapter à divers contextes agricoles.</a:t>
            </a:r>
            <a:endParaRPr sz="2100" dirty="0"/>
          </a:p>
          <a:p>
            <a:pPr marL="1166433" lvl="2" indent="-388811" algn="just">
              <a:lnSpc>
                <a:spcPct val="250018"/>
              </a:lnSpc>
              <a:buSzPts val="2701"/>
              <a:buFont typeface="Arial"/>
              <a:buChar char="⚬"/>
            </a:pPr>
            <a:r>
              <a:rPr lang="fr-FR" sz="2100" dirty="0"/>
              <a:t>Travailler avec les agriculteurs pour mettre en œuvre des pratiques adaptées au contexte, telles que la rotation des cultures et le semis de cultures de couverture</a:t>
            </a:r>
            <a:r>
              <a:rPr lang="fr-FR" dirty="0"/>
              <a:t>.</a:t>
            </a:r>
            <a:r>
              <a:rPr lang="en-US" sz="2701" b="0" i="0" u="none" strike="noStrike" cap="none" dirty="0">
                <a:solidFill>
                  <a:srgbClr val="000000"/>
                </a:solidFill>
                <a:latin typeface="Arial"/>
                <a:ea typeface="Arial"/>
                <a:cs typeface="Arial"/>
                <a:sym typeface="Arial"/>
              </a:rPr>
              <a:t>.</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379"/>
        <p:cNvGrpSpPr/>
        <p:nvPr/>
      </p:nvGrpSpPr>
      <p:grpSpPr>
        <a:xfrm>
          <a:off x="0" y="0"/>
          <a:ext cx="0" cy="0"/>
          <a:chOff x="0" y="0"/>
          <a:chExt cx="0" cy="0"/>
        </a:xfrm>
      </p:grpSpPr>
      <p:grpSp>
        <p:nvGrpSpPr>
          <p:cNvPr id="380" name="Google Shape;380;p24"/>
          <p:cNvGrpSpPr/>
          <p:nvPr/>
        </p:nvGrpSpPr>
        <p:grpSpPr>
          <a:xfrm>
            <a:off x="0" y="1887923"/>
            <a:ext cx="18288000" cy="7202737"/>
            <a:chOff x="0" y="-38100"/>
            <a:chExt cx="4816593" cy="1897017"/>
          </a:xfrm>
        </p:grpSpPr>
        <p:sp>
          <p:nvSpPr>
            <p:cNvPr id="381" name="Google Shape;381;p24"/>
            <p:cNvSpPr/>
            <p:nvPr/>
          </p:nvSpPr>
          <p:spPr>
            <a:xfrm>
              <a:off x="0" y="0"/>
              <a:ext cx="4816592" cy="1858917"/>
            </a:xfrm>
            <a:custGeom>
              <a:avLst/>
              <a:gdLst/>
              <a:ahLst/>
              <a:cxnLst/>
              <a:rect l="l" t="t" r="r" b="b"/>
              <a:pathLst>
                <a:path w="4816592" h="1858917" extrusionOk="0">
                  <a:moveTo>
                    <a:pt x="0" y="0"/>
                  </a:moveTo>
                  <a:lnTo>
                    <a:pt x="4816592" y="0"/>
                  </a:lnTo>
                  <a:lnTo>
                    <a:pt x="4816592" y="1858917"/>
                  </a:lnTo>
                  <a:lnTo>
                    <a:pt x="0" y="1858917"/>
                  </a:lnTo>
                  <a:close/>
                </a:path>
              </a:pathLst>
            </a:custGeom>
            <a:solidFill>
              <a:srgbClr val="85B27A"/>
            </a:solidFill>
            <a:ln>
              <a:noFill/>
            </a:ln>
          </p:spPr>
        </p:sp>
        <p:sp>
          <p:nvSpPr>
            <p:cNvPr id="382" name="Google Shape;382;p24"/>
            <p:cNvSpPr txBox="1"/>
            <p:nvPr/>
          </p:nvSpPr>
          <p:spPr>
            <a:xfrm>
              <a:off x="0" y="-38100"/>
              <a:ext cx="4816593" cy="189701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383" name="Google Shape;383;p24"/>
          <p:cNvGrpSpPr/>
          <p:nvPr/>
        </p:nvGrpSpPr>
        <p:grpSpPr>
          <a:xfrm>
            <a:off x="0" y="76"/>
            <a:ext cx="6877967" cy="10286920"/>
            <a:chOff x="0" y="-38100"/>
            <a:chExt cx="1811469" cy="2773577"/>
          </a:xfrm>
        </p:grpSpPr>
        <p:sp>
          <p:nvSpPr>
            <p:cNvPr id="384" name="Google Shape;384;p24"/>
            <p:cNvSpPr/>
            <p:nvPr/>
          </p:nvSpPr>
          <p:spPr>
            <a:xfrm>
              <a:off x="0" y="0"/>
              <a:ext cx="1811469" cy="2735476"/>
            </a:xfrm>
            <a:custGeom>
              <a:avLst/>
              <a:gdLst/>
              <a:ahLst/>
              <a:cxnLst/>
              <a:rect l="l" t="t" r="r" b="b"/>
              <a:pathLst>
                <a:path w="1811469" h="2735476" extrusionOk="0">
                  <a:moveTo>
                    <a:pt x="0" y="0"/>
                  </a:moveTo>
                  <a:lnTo>
                    <a:pt x="1811469" y="0"/>
                  </a:lnTo>
                  <a:lnTo>
                    <a:pt x="1811469" y="2735476"/>
                  </a:lnTo>
                  <a:lnTo>
                    <a:pt x="0" y="2735476"/>
                  </a:lnTo>
                  <a:close/>
                </a:path>
              </a:pathLst>
            </a:custGeom>
            <a:solidFill>
              <a:srgbClr val="C5E7B0"/>
            </a:solidFill>
            <a:ln>
              <a:noFill/>
            </a:ln>
          </p:spPr>
        </p:sp>
        <p:sp>
          <p:nvSpPr>
            <p:cNvPr id="385" name="Google Shape;385;p24"/>
            <p:cNvSpPr txBox="1"/>
            <p:nvPr/>
          </p:nvSpPr>
          <p:spPr>
            <a:xfrm>
              <a:off x="0" y="-38100"/>
              <a:ext cx="1811469" cy="277357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86" name="Google Shape;386;p24"/>
          <p:cNvSpPr/>
          <p:nvPr/>
        </p:nvSpPr>
        <p:spPr>
          <a:xfrm>
            <a:off x="0" y="2032584"/>
            <a:ext cx="6877921" cy="7058076"/>
          </a:xfrm>
          <a:custGeom>
            <a:avLst/>
            <a:gdLst/>
            <a:ahLst/>
            <a:cxnLst/>
            <a:rect l="l" t="t" r="r" b="b"/>
            <a:pathLst>
              <a:path w="812800" h="834090" extrusionOk="0">
                <a:moveTo>
                  <a:pt x="0" y="0"/>
                </a:moveTo>
                <a:lnTo>
                  <a:pt x="812800" y="0"/>
                </a:lnTo>
                <a:lnTo>
                  <a:pt x="812800" y="834090"/>
                </a:lnTo>
                <a:lnTo>
                  <a:pt x="0" y="834090"/>
                </a:lnTo>
                <a:close/>
              </a:path>
            </a:pathLst>
          </a:custGeom>
          <a:blipFill rotWithShape="1">
            <a:blip r:embed="rId3">
              <a:alphaModFix/>
            </a:blip>
            <a:stretch>
              <a:fillRect l="-53926"/>
            </a:stretch>
          </a:blipFill>
          <a:ln>
            <a:noFill/>
          </a:ln>
        </p:spPr>
      </p:sp>
      <p:sp>
        <p:nvSpPr>
          <p:cNvPr id="387" name="Google Shape;387;p24"/>
          <p:cNvSpPr txBox="1"/>
          <p:nvPr/>
        </p:nvSpPr>
        <p:spPr>
          <a:xfrm>
            <a:off x="6995124" y="2220122"/>
            <a:ext cx="11127793" cy="7041992"/>
          </a:xfrm>
          <a:prstGeom prst="rect">
            <a:avLst/>
          </a:prstGeom>
          <a:noFill/>
          <a:ln>
            <a:noFill/>
          </a:ln>
        </p:spPr>
        <p:txBody>
          <a:bodyPr spcFirstLastPara="1" wrap="square" lIns="0" tIns="0" rIns="0" bIns="0" anchor="t" anchorCtr="0">
            <a:spAutoFit/>
          </a:bodyPr>
          <a:lstStyle/>
          <a:p>
            <a:pPr lvl="0" algn="just">
              <a:lnSpc>
                <a:spcPct val="250018"/>
              </a:lnSpc>
            </a:pPr>
            <a:r>
              <a:rPr lang="en-US" sz="2701" b="1" i="0" u="none" strike="noStrike" cap="none" dirty="0">
                <a:solidFill>
                  <a:srgbClr val="000000"/>
                </a:solidFill>
                <a:latin typeface="Arial"/>
                <a:ea typeface="Arial"/>
                <a:cs typeface="Arial"/>
                <a:sym typeface="Arial"/>
              </a:rPr>
              <a:t>2. </a:t>
            </a:r>
            <a:r>
              <a:rPr lang="fr-FR" sz="2400" b="1" dirty="0"/>
              <a:t>Sensibiliser aux pratiques biologiques (par exemple, le compostage)</a:t>
            </a:r>
            <a:endParaRPr sz="2400" b="1" dirty="0"/>
          </a:p>
          <a:p>
            <a:pPr marL="1166433" lvl="2" indent="-388811" algn="just">
              <a:lnSpc>
                <a:spcPct val="250018"/>
              </a:lnSpc>
              <a:buSzPts val="2701"/>
              <a:buFont typeface="Arial"/>
              <a:buChar char="⚬"/>
            </a:pPr>
            <a:r>
              <a:rPr lang="fr-FR" sz="2400" dirty="0"/>
              <a:t>Enseigner des techniques d'agriculture durable, en insistant sur les pratiques biologiques telles que le compostage et le paillage</a:t>
            </a:r>
            <a:r>
              <a:rPr lang="en-US" sz="2701" b="0" i="0" u="none" strike="noStrike" cap="none" dirty="0">
                <a:solidFill>
                  <a:srgbClr val="000000"/>
                </a:solidFill>
                <a:latin typeface="Arial"/>
                <a:ea typeface="Arial"/>
                <a:cs typeface="Arial"/>
                <a:sym typeface="Arial"/>
              </a:rPr>
              <a:t>.</a:t>
            </a:r>
            <a:endParaRPr dirty="0"/>
          </a:p>
          <a:p>
            <a:pPr marL="1166433" lvl="2" indent="-388811" algn="just">
              <a:lnSpc>
                <a:spcPct val="250018"/>
              </a:lnSpc>
              <a:buSzPts val="2701"/>
              <a:buFont typeface="Arial"/>
              <a:buChar char="⚬"/>
            </a:pPr>
            <a:r>
              <a:rPr lang="fr-FR" sz="2400" dirty="0"/>
              <a:t>Promouvoir les avantages des intrants biologiques pour maintenir la santé du sol et réduire la dépendance aux produits chimiques externes</a:t>
            </a:r>
            <a:r>
              <a:rPr lang="en-US" sz="2701" b="0" i="0" u="none" strike="noStrike" cap="none" dirty="0">
                <a:solidFill>
                  <a:srgbClr val="000000"/>
                </a:solidFill>
                <a:latin typeface="Arial"/>
                <a:ea typeface="Arial"/>
                <a:cs typeface="Arial"/>
                <a:sym typeface="Arial"/>
              </a:rPr>
              <a:t>.</a:t>
            </a:r>
            <a:endParaRPr dirty="0"/>
          </a:p>
          <a:p>
            <a:pPr marL="1166433" lvl="2" indent="-388811" algn="just">
              <a:lnSpc>
                <a:spcPct val="250018"/>
              </a:lnSpc>
              <a:buSzPts val="2701"/>
              <a:buFont typeface="Arial"/>
              <a:buChar char="⚬"/>
            </a:pPr>
            <a:r>
              <a:rPr lang="fr-FR" sz="2400" dirty="0"/>
              <a:t>Guider les agriculteurs dans la mise en œuvre pratique grâce à des démonstrations et à l'apprentissage pratique</a:t>
            </a:r>
            <a:r>
              <a:rPr lang="en-US" sz="2701" b="0" i="0" u="none" strike="noStrike" cap="none" dirty="0">
                <a:solidFill>
                  <a:srgbClr val="000000"/>
                </a:solidFill>
                <a:latin typeface="Arial"/>
                <a:ea typeface="Arial"/>
                <a:cs typeface="Arial"/>
                <a:sym typeface="Arial"/>
              </a:rPr>
              <a:t>.</a:t>
            </a:r>
            <a:endParaRPr dirty="0"/>
          </a:p>
        </p:txBody>
      </p:sp>
      <p:sp>
        <p:nvSpPr>
          <p:cNvPr id="388" name="Google Shape;388;p24"/>
          <p:cNvSpPr txBox="1"/>
          <p:nvPr/>
        </p:nvSpPr>
        <p:spPr>
          <a:xfrm>
            <a:off x="3580050" y="713472"/>
            <a:ext cx="11127900" cy="1330877"/>
          </a:xfrm>
          <a:prstGeom prst="rect">
            <a:avLst/>
          </a:prstGeom>
          <a:noFill/>
          <a:ln>
            <a:noFill/>
          </a:ln>
        </p:spPr>
        <p:txBody>
          <a:bodyPr spcFirstLastPara="1" wrap="square" lIns="0" tIns="0" rIns="0" bIns="0" anchor="t" anchorCtr="0">
            <a:spAutoFit/>
          </a:bodyPr>
          <a:lstStyle/>
          <a:p>
            <a:pPr lvl="0" algn="ctr">
              <a:lnSpc>
                <a:spcPct val="92000"/>
              </a:lnSpc>
            </a:pPr>
            <a:r>
              <a:rPr lang="en-US" sz="4700" b="1" i="0" u="none" strike="noStrike" cap="none" dirty="0">
                <a:solidFill>
                  <a:srgbClr val="000000"/>
                </a:solidFill>
                <a:latin typeface="Arial"/>
                <a:ea typeface="Arial"/>
                <a:cs typeface="Arial"/>
                <a:sym typeface="Arial"/>
              </a:rPr>
              <a:t>Section 4: </a:t>
            </a:r>
            <a:r>
              <a:rPr lang="fr-FR" sz="4700" b="1" dirty="0"/>
              <a:t>Compétences clés pour les formateurs VET</a:t>
            </a:r>
            <a:endParaRPr sz="47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392"/>
        <p:cNvGrpSpPr/>
        <p:nvPr/>
      </p:nvGrpSpPr>
      <p:grpSpPr>
        <a:xfrm>
          <a:off x="0" y="0"/>
          <a:ext cx="0" cy="0"/>
          <a:chOff x="0" y="0"/>
          <a:chExt cx="0" cy="0"/>
        </a:xfrm>
      </p:grpSpPr>
      <p:grpSp>
        <p:nvGrpSpPr>
          <p:cNvPr id="393" name="Google Shape;393;p25"/>
          <p:cNvGrpSpPr/>
          <p:nvPr/>
        </p:nvGrpSpPr>
        <p:grpSpPr>
          <a:xfrm>
            <a:off x="0" y="1887927"/>
            <a:ext cx="18288122" cy="7370670"/>
            <a:chOff x="0" y="-38100"/>
            <a:chExt cx="4816593" cy="1897017"/>
          </a:xfrm>
        </p:grpSpPr>
        <p:sp>
          <p:nvSpPr>
            <p:cNvPr id="394" name="Google Shape;394;p25"/>
            <p:cNvSpPr/>
            <p:nvPr/>
          </p:nvSpPr>
          <p:spPr>
            <a:xfrm>
              <a:off x="0" y="0"/>
              <a:ext cx="4816592" cy="1858917"/>
            </a:xfrm>
            <a:custGeom>
              <a:avLst/>
              <a:gdLst/>
              <a:ahLst/>
              <a:cxnLst/>
              <a:rect l="l" t="t" r="r" b="b"/>
              <a:pathLst>
                <a:path w="4816592" h="1858917" extrusionOk="0">
                  <a:moveTo>
                    <a:pt x="0" y="0"/>
                  </a:moveTo>
                  <a:lnTo>
                    <a:pt x="4816592" y="0"/>
                  </a:lnTo>
                  <a:lnTo>
                    <a:pt x="4816592" y="1858917"/>
                  </a:lnTo>
                  <a:lnTo>
                    <a:pt x="0" y="1858917"/>
                  </a:lnTo>
                  <a:close/>
                </a:path>
              </a:pathLst>
            </a:custGeom>
            <a:solidFill>
              <a:srgbClr val="85B27A"/>
            </a:solidFill>
            <a:ln>
              <a:noFill/>
            </a:ln>
          </p:spPr>
        </p:sp>
        <p:sp>
          <p:nvSpPr>
            <p:cNvPr id="395" name="Google Shape;395;p25"/>
            <p:cNvSpPr txBox="1"/>
            <p:nvPr/>
          </p:nvSpPr>
          <p:spPr>
            <a:xfrm>
              <a:off x="0" y="-38100"/>
              <a:ext cx="4816593" cy="189701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396" name="Google Shape;396;p25"/>
          <p:cNvGrpSpPr/>
          <p:nvPr/>
        </p:nvGrpSpPr>
        <p:grpSpPr>
          <a:xfrm>
            <a:off x="0" y="76"/>
            <a:ext cx="6877967" cy="10286920"/>
            <a:chOff x="0" y="-38100"/>
            <a:chExt cx="1811469" cy="2773577"/>
          </a:xfrm>
        </p:grpSpPr>
        <p:sp>
          <p:nvSpPr>
            <p:cNvPr id="397" name="Google Shape;397;p25"/>
            <p:cNvSpPr/>
            <p:nvPr/>
          </p:nvSpPr>
          <p:spPr>
            <a:xfrm>
              <a:off x="0" y="0"/>
              <a:ext cx="1811469" cy="2735476"/>
            </a:xfrm>
            <a:custGeom>
              <a:avLst/>
              <a:gdLst/>
              <a:ahLst/>
              <a:cxnLst/>
              <a:rect l="l" t="t" r="r" b="b"/>
              <a:pathLst>
                <a:path w="1811469" h="2735476" extrusionOk="0">
                  <a:moveTo>
                    <a:pt x="0" y="0"/>
                  </a:moveTo>
                  <a:lnTo>
                    <a:pt x="1811469" y="0"/>
                  </a:lnTo>
                  <a:lnTo>
                    <a:pt x="1811469" y="2735476"/>
                  </a:lnTo>
                  <a:lnTo>
                    <a:pt x="0" y="2735476"/>
                  </a:lnTo>
                  <a:close/>
                </a:path>
              </a:pathLst>
            </a:custGeom>
            <a:solidFill>
              <a:srgbClr val="C5E7B0"/>
            </a:solidFill>
            <a:ln>
              <a:noFill/>
            </a:ln>
          </p:spPr>
        </p:sp>
        <p:sp>
          <p:nvSpPr>
            <p:cNvPr id="398" name="Google Shape;398;p25"/>
            <p:cNvSpPr txBox="1"/>
            <p:nvPr/>
          </p:nvSpPr>
          <p:spPr>
            <a:xfrm>
              <a:off x="0" y="-38100"/>
              <a:ext cx="1811469" cy="277357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99" name="Google Shape;399;p25"/>
          <p:cNvSpPr/>
          <p:nvPr/>
        </p:nvSpPr>
        <p:spPr>
          <a:xfrm>
            <a:off x="0" y="2032584"/>
            <a:ext cx="6877921" cy="7058076"/>
          </a:xfrm>
          <a:custGeom>
            <a:avLst/>
            <a:gdLst/>
            <a:ahLst/>
            <a:cxnLst/>
            <a:rect l="l" t="t" r="r" b="b"/>
            <a:pathLst>
              <a:path w="812800" h="834090" extrusionOk="0">
                <a:moveTo>
                  <a:pt x="0" y="0"/>
                </a:moveTo>
                <a:lnTo>
                  <a:pt x="812800" y="0"/>
                </a:lnTo>
                <a:lnTo>
                  <a:pt x="812800" y="834090"/>
                </a:lnTo>
                <a:lnTo>
                  <a:pt x="0" y="834090"/>
                </a:lnTo>
                <a:close/>
              </a:path>
            </a:pathLst>
          </a:custGeom>
          <a:solidFill>
            <a:srgbClr val="000000">
              <a:alpha val="0"/>
            </a:srgbClr>
          </a:solidFill>
          <a:ln w="12700" cap="flat" cmpd="sng">
            <a:solidFill>
              <a:srgbClr val="000000"/>
            </a:solidFill>
            <a:prstDash val="solid"/>
            <a:round/>
            <a:headEnd type="none" w="sm" len="sm"/>
            <a:tailEnd type="none" w="sm" len="sm"/>
          </a:ln>
        </p:spPr>
      </p:sp>
      <p:sp>
        <p:nvSpPr>
          <p:cNvPr id="400" name="Google Shape;400;p25"/>
          <p:cNvSpPr txBox="1"/>
          <p:nvPr/>
        </p:nvSpPr>
        <p:spPr>
          <a:xfrm>
            <a:off x="6878325" y="2032575"/>
            <a:ext cx="11316300" cy="7393884"/>
          </a:xfrm>
          <a:prstGeom prst="rect">
            <a:avLst/>
          </a:prstGeom>
          <a:noFill/>
          <a:ln>
            <a:noFill/>
          </a:ln>
        </p:spPr>
        <p:txBody>
          <a:bodyPr spcFirstLastPara="1" wrap="square" lIns="0" tIns="0" rIns="0" bIns="0" anchor="t" anchorCtr="0">
            <a:spAutoFit/>
          </a:bodyPr>
          <a:lstStyle/>
          <a:p>
            <a:pPr lvl="0" algn="just">
              <a:lnSpc>
                <a:spcPct val="182006"/>
              </a:lnSpc>
            </a:pPr>
            <a:r>
              <a:rPr lang="fr-FR" sz="2400" b="1" dirty="0"/>
              <a:t>Politiques et soutien communautaire pour la santé des sols</a:t>
            </a:r>
            <a:endParaRPr sz="2400" b="1" dirty="0"/>
          </a:p>
          <a:p>
            <a:pPr lvl="0" algn="just">
              <a:lnSpc>
                <a:spcPct val="182006"/>
              </a:lnSpc>
            </a:pPr>
            <a:r>
              <a:rPr lang="nl-BE" sz="2400" b="1" dirty="0" err="1"/>
              <a:t>Politiques</a:t>
            </a:r>
            <a:r>
              <a:rPr lang="nl-BE" sz="2400" b="1" dirty="0"/>
              <a:t> </a:t>
            </a:r>
            <a:r>
              <a:rPr lang="en-US" sz="2400" b="1" i="0" u="none" strike="noStrike" cap="none" dirty="0">
                <a:solidFill>
                  <a:srgbClr val="000000"/>
                </a:solidFill>
                <a:latin typeface="Arial"/>
                <a:ea typeface="Arial"/>
                <a:cs typeface="Arial"/>
                <a:sym typeface="Arial"/>
              </a:rPr>
              <a:t>:</a:t>
            </a:r>
            <a:endParaRPr sz="2400" dirty="0"/>
          </a:p>
          <a:p>
            <a:pPr marL="1166433" lvl="2" indent="-388811" algn="just">
              <a:lnSpc>
                <a:spcPct val="182006"/>
              </a:lnSpc>
              <a:buSzPts val="2701"/>
              <a:buFont typeface="Arial"/>
              <a:buChar char="⚬"/>
            </a:pPr>
            <a:r>
              <a:rPr lang="fr-FR" sz="2400" dirty="0"/>
              <a:t>Incitations à adopter des pratiques régénératrices</a:t>
            </a:r>
            <a:r>
              <a:rPr lang="en-US" sz="2400" b="0" i="0" u="none" strike="noStrike" cap="none" dirty="0">
                <a:solidFill>
                  <a:srgbClr val="000000"/>
                </a:solidFill>
                <a:latin typeface="Arial"/>
                <a:ea typeface="Arial"/>
                <a:cs typeface="Arial"/>
                <a:sym typeface="Arial"/>
              </a:rPr>
              <a:t>.</a:t>
            </a:r>
            <a:endParaRPr sz="2400" dirty="0"/>
          </a:p>
          <a:p>
            <a:pPr marL="1166433" lvl="2" indent="-388811" algn="just">
              <a:lnSpc>
                <a:spcPct val="182006"/>
              </a:lnSpc>
              <a:buSzPts val="2701"/>
              <a:buFont typeface="Arial"/>
              <a:buChar char="⚬"/>
            </a:pPr>
            <a:r>
              <a:rPr lang="fr-FR" sz="2400" dirty="0"/>
              <a:t>Subventions pour l'achat d'intrants biologiques ou la transition vers le travail réduit du sol</a:t>
            </a:r>
            <a:r>
              <a:rPr lang="en-US" sz="2400" b="0" i="0" u="none" strike="noStrike" cap="none" dirty="0">
                <a:solidFill>
                  <a:srgbClr val="000000"/>
                </a:solidFill>
                <a:latin typeface="Arial"/>
                <a:ea typeface="Arial"/>
                <a:cs typeface="Arial"/>
                <a:sym typeface="Arial"/>
              </a:rPr>
              <a:t>.</a:t>
            </a:r>
            <a:endParaRPr sz="2400" dirty="0"/>
          </a:p>
          <a:p>
            <a:pPr lvl="0" algn="just">
              <a:lnSpc>
                <a:spcPct val="182006"/>
              </a:lnSpc>
            </a:pPr>
            <a:r>
              <a:rPr lang="nl-BE" sz="2400" b="1" dirty="0"/>
              <a:t>Actions </a:t>
            </a:r>
            <a:r>
              <a:rPr lang="nl-BE" sz="2400" b="1" dirty="0" err="1"/>
              <a:t>communautaires</a:t>
            </a:r>
            <a:r>
              <a:rPr lang="nl-BE" sz="2400" b="1" dirty="0"/>
              <a:t> </a:t>
            </a:r>
            <a:r>
              <a:rPr lang="en-US" sz="2400" b="1" i="0" u="none" strike="noStrike" cap="none" dirty="0">
                <a:solidFill>
                  <a:srgbClr val="000000"/>
                </a:solidFill>
                <a:latin typeface="Arial"/>
                <a:ea typeface="Arial"/>
                <a:cs typeface="Arial"/>
                <a:sym typeface="Arial"/>
              </a:rPr>
              <a:t>:</a:t>
            </a:r>
            <a:endParaRPr sz="2400" dirty="0"/>
          </a:p>
          <a:p>
            <a:pPr marL="1166433" lvl="2" indent="-388811" algn="just">
              <a:lnSpc>
                <a:spcPct val="182006"/>
              </a:lnSpc>
              <a:buSzPts val="2701"/>
              <a:buFont typeface="Arial"/>
              <a:buChar char="⚬"/>
            </a:pPr>
            <a:r>
              <a:rPr lang="fr-FR" sz="2400" dirty="0"/>
              <a:t>Établir des coopératives agricoles pour le partage des ressources</a:t>
            </a:r>
            <a:r>
              <a:rPr lang="en-US" sz="2400" b="0" i="0" u="none" strike="noStrike" cap="none" dirty="0">
                <a:solidFill>
                  <a:srgbClr val="000000"/>
                </a:solidFill>
                <a:latin typeface="Arial"/>
                <a:ea typeface="Arial"/>
                <a:cs typeface="Arial"/>
                <a:sym typeface="Arial"/>
              </a:rPr>
              <a:t>.</a:t>
            </a:r>
            <a:endParaRPr sz="2400" dirty="0"/>
          </a:p>
          <a:p>
            <a:pPr marL="1166433" lvl="2" indent="-388811" algn="just">
              <a:lnSpc>
                <a:spcPct val="182006"/>
              </a:lnSpc>
              <a:buSzPts val="2701"/>
              <a:buFont typeface="Arial"/>
              <a:buChar char="⚬"/>
            </a:pPr>
            <a:r>
              <a:rPr lang="fr-FR" sz="2400" dirty="0"/>
              <a:t>Ateliers communautaires pour diffuser les connaissances sur l'agriculture régénératrice</a:t>
            </a:r>
            <a:r>
              <a:rPr lang="en-US" sz="2400" b="0" i="0" u="none" strike="noStrike" cap="none" dirty="0">
                <a:solidFill>
                  <a:srgbClr val="000000"/>
                </a:solidFill>
                <a:latin typeface="Arial"/>
                <a:ea typeface="Arial"/>
                <a:cs typeface="Arial"/>
                <a:sym typeface="Arial"/>
              </a:rPr>
              <a:t>.</a:t>
            </a:r>
            <a:endParaRPr sz="2400" dirty="0"/>
          </a:p>
          <a:p>
            <a:pPr lvl="0" algn="just">
              <a:lnSpc>
                <a:spcPct val="182006"/>
              </a:lnSpc>
            </a:pPr>
            <a:r>
              <a:rPr lang="nl-BE" sz="2400" b="1" dirty="0"/>
              <a:t>Impact </a:t>
            </a:r>
            <a:r>
              <a:rPr lang="nl-BE" sz="2400" b="1" dirty="0" err="1"/>
              <a:t>mondial</a:t>
            </a:r>
            <a:r>
              <a:rPr lang="nl-BE" sz="2400" b="1" dirty="0"/>
              <a:t> </a:t>
            </a:r>
            <a:r>
              <a:rPr lang="en-US" sz="2400" b="1" i="0" u="none" strike="noStrike" cap="none" dirty="0">
                <a:solidFill>
                  <a:srgbClr val="000000"/>
                </a:solidFill>
                <a:latin typeface="Arial"/>
                <a:ea typeface="Arial"/>
                <a:cs typeface="Arial"/>
                <a:sym typeface="Arial"/>
              </a:rPr>
              <a:t>:</a:t>
            </a:r>
            <a:endParaRPr sz="2400" dirty="0"/>
          </a:p>
          <a:p>
            <a:pPr marL="1166433" lvl="2" indent="-388811" algn="just">
              <a:lnSpc>
                <a:spcPct val="182006"/>
              </a:lnSpc>
              <a:buSzPts val="2701"/>
              <a:buFont typeface="Arial"/>
              <a:buChar char="⚬"/>
            </a:pPr>
            <a:r>
              <a:rPr lang="fr-FR" sz="2400" dirty="0"/>
              <a:t>Contributions à la résilience climatique et à la sécurité alimentaire.</a:t>
            </a:r>
            <a:r>
              <a:rPr lang="en-US" sz="2400" b="0" i="0" u="none" strike="noStrike" cap="none" dirty="0">
                <a:solidFill>
                  <a:srgbClr val="000000"/>
                </a:solidFill>
                <a:latin typeface="Arial"/>
                <a:ea typeface="Arial"/>
                <a:cs typeface="Arial"/>
                <a:sym typeface="Arial"/>
              </a:rPr>
              <a:t>.</a:t>
            </a:r>
            <a:endParaRPr sz="2400" dirty="0"/>
          </a:p>
        </p:txBody>
      </p:sp>
      <p:sp>
        <p:nvSpPr>
          <p:cNvPr id="401" name="Google Shape;401;p25"/>
          <p:cNvSpPr/>
          <p:nvPr/>
        </p:nvSpPr>
        <p:spPr>
          <a:xfrm>
            <a:off x="0" y="2032575"/>
            <a:ext cx="6878320" cy="7225305"/>
          </a:xfrm>
          <a:custGeom>
            <a:avLst/>
            <a:gdLst/>
            <a:ahLst/>
            <a:cxnLst/>
            <a:rect l="l" t="t" r="r" b="b"/>
            <a:pathLst>
              <a:path w="812800" h="834090" extrusionOk="0">
                <a:moveTo>
                  <a:pt x="0" y="0"/>
                </a:moveTo>
                <a:lnTo>
                  <a:pt x="812800" y="0"/>
                </a:lnTo>
                <a:lnTo>
                  <a:pt x="812800" y="834090"/>
                </a:lnTo>
                <a:lnTo>
                  <a:pt x="0" y="834090"/>
                </a:lnTo>
                <a:close/>
              </a:path>
            </a:pathLst>
          </a:custGeom>
          <a:blipFill rotWithShape="1">
            <a:blip r:embed="rId3">
              <a:alphaModFix/>
            </a:blip>
            <a:stretch>
              <a:fillRect l="-71030"/>
            </a:stretch>
          </a:blipFill>
          <a:ln>
            <a:noFill/>
          </a:ln>
        </p:spPr>
      </p:sp>
      <p:sp>
        <p:nvSpPr>
          <p:cNvPr id="402" name="Google Shape;402;p25"/>
          <p:cNvSpPr txBox="1"/>
          <p:nvPr/>
        </p:nvSpPr>
        <p:spPr>
          <a:xfrm>
            <a:off x="3754650" y="832225"/>
            <a:ext cx="10778700" cy="1330877"/>
          </a:xfrm>
          <a:prstGeom prst="rect">
            <a:avLst/>
          </a:prstGeom>
          <a:noFill/>
          <a:ln>
            <a:noFill/>
          </a:ln>
        </p:spPr>
        <p:txBody>
          <a:bodyPr spcFirstLastPara="1" wrap="square" lIns="0" tIns="0" rIns="0" bIns="0" anchor="t" anchorCtr="0">
            <a:spAutoFit/>
          </a:bodyPr>
          <a:lstStyle/>
          <a:p>
            <a:pPr lvl="0" algn="ctr">
              <a:lnSpc>
                <a:spcPct val="92000"/>
              </a:lnSpc>
            </a:pPr>
            <a:r>
              <a:rPr lang="en-US" sz="4700" b="1" i="0" u="none" strike="noStrike" cap="none" dirty="0">
                <a:solidFill>
                  <a:srgbClr val="000000"/>
                </a:solidFill>
                <a:latin typeface="Arial"/>
                <a:ea typeface="Arial"/>
                <a:cs typeface="Arial"/>
                <a:sym typeface="Arial"/>
              </a:rPr>
              <a:t>Section 4: </a:t>
            </a:r>
            <a:r>
              <a:rPr lang="fr-FR" sz="4700" b="1" dirty="0"/>
              <a:t>Compétences clés pour les formateurs VET</a:t>
            </a:r>
            <a:endParaRPr sz="47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406"/>
        <p:cNvGrpSpPr/>
        <p:nvPr/>
      </p:nvGrpSpPr>
      <p:grpSpPr>
        <a:xfrm>
          <a:off x="0" y="0"/>
          <a:ext cx="0" cy="0"/>
          <a:chOff x="0" y="0"/>
          <a:chExt cx="0" cy="0"/>
        </a:xfrm>
      </p:grpSpPr>
      <p:grpSp>
        <p:nvGrpSpPr>
          <p:cNvPr id="407" name="Google Shape;407;p26"/>
          <p:cNvGrpSpPr/>
          <p:nvPr/>
        </p:nvGrpSpPr>
        <p:grpSpPr>
          <a:xfrm>
            <a:off x="0" y="1887923"/>
            <a:ext cx="18288000" cy="7202737"/>
            <a:chOff x="0" y="-38100"/>
            <a:chExt cx="4816593" cy="1897017"/>
          </a:xfrm>
        </p:grpSpPr>
        <p:sp>
          <p:nvSpPr>
            <p:cNvPr id="408" name="Google Shape;408;p26"/>
            <p:cNvSpPr/>
            <p:nvPr/>
          </p:nvSpPr>
          <p:spPr>
            <a:xfrm>
              <a:off x="0" y="0"/>
              <a:ext cx="4816592" cy="1858917"/>
            </a:xfrm>
            <a:custGeom>
              <a:avLst/>
              <a:gdLst/>
              <a:ahLst/>
              <a:cxnLst/>
              <a:rect l="l" t="t" r="r" b="b"/>
              <a:pathLst>
                <a:path w="4816592" h="1858917" extrusionOk="0">
                  <a:moveTo>
                    <a:pt x="0" y="0"/>
                  </a:moveTo>
                  <a:lnTo>
                    <a:pt x="4816592" y="0"/>
                  </a:lnTo>
                  <a:lnTo>
                    <a:pt x="4816592" y="1858917"/>
                  </a:lnTo>
                  <a:lnTo>
                    <a:pt x="0" y="1858917"/>
                  </a:lnTo>
                  <a:close/>
                </a:path>
              </a:pathLst>
            </a:custGeom>
            <a:solidFill>
              <a:srgbClr val="85B27A"/>
            </a:solidFill>
            <a:ln>
              <a:noFill/>
            </a:ln>
          </p:spPr>
        </p:sp>
        <p:sp>
          <p:nvSpPr>
            <p:cNvPr id="409" name="Google Shape;409;p26"/>
            <p:cNvSpPr txBox="1"/>
            <p:nvPr/>
          </p:nvSpPr>
          <p:spPr>
            <a:xfrm>
              <a:off x="0" y="-38100"/>
              <a:ext cx="4816593" cy="189701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410" name="Google Shape;410;p26"/>
          <p:cNvGrpSpPr/>
          <p:nvPr/>
        </p:nvGrpSpPr>
        <p:grpSpPr>
          <a:xfrm>
            <a:off x="0" y="76"/>
            <a:ext cx="6877967" cy="10286920"/>
            <a:chOff x="0" y="-38100"/>
            <a:chExt cx="1811469" cy="2773577"/>
          </a:xfrm>
        </p:grpSpPr>
        <p:sp>
          <p:nvSpPr>
            <p:cNvPr id="411" name="Google Shape;411;p26"/>
            <p:cNvSpPr/>
            <p:nvPr/>
          </p:nvSpPr>
          <p:spPr>
            <a:xfrm>
              <a:off x="0" y="0"/>
              <a:ext cx="1811469" cy="2735476"/>
            </a:xfrm>
            <a:custGeom>
              <a:avLst/>
              <a:gdLst/>
              <a:ahLst/>
              <a:cxnLst/>
              <a:rect l="l" t="t" r="r" b="b"/>
              <a:pathLst>
                <a:path w="1811469" h="2735476" extrusionOk="0">
                  <a:moveTo>
                    <a:pt x="0" y="0"/>
                  </a:moveTo>
                  <a:lnTo>
                    <a:pt x="1811469" y="0"/>
                  </a:lnTo>
                  <a:lnTo>
                    <a:pt x="1811469" y="2735476"/>
                  </a:lnTo>
                  <a:lnTo>
                    <a:pt x="0" y="2735476"/>
                  </a:lnTo>
                  <a:close/>
                </a:path>
              </a:pathLst>
            </a:custGeom>
            <a:solidFill>
              <a:srgbClr val="C5E7B0"/>
            </a:solidFill>
            <a:ln>
              <a:noFill/>
            </a:ln>
          </p:spPr>
        </p:sp>
        <p:sp>
          <p:nvSpPr>
            <p:cNvPr id="412" name="Google Shape;412;p26"/>
            <p:cNvSpPr txBox="1"/>
            <p:nvPr/>
          </p:nvSpPr>
          <p:spPr>
            <a:xfrm>
              <a:off x="0" y="-38100"/>
              <a:ext cx="1811469" cy="277357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413" name="Google Shape;413;p26"/>
          <p:cNvSpPr/>
          <p:nvPr/>
        </p:nvSpPr>
        <p:spPr>
          <a:xfrm>
            <a:off x="0" y="2032584"/>
            <a:ext cx="6877921" cy="7058076"/>
          </a:xfrm>
          <a:custGeom>
            <a:avLst/>
            <a:gdLst/>
            <a:ahLst/>
            <a:cxnLst/>
            <a:rect l="l" t="t" r="r" b="b"/>
            <a:pathLst>
              <a:path w="812800" h="834090" extrusionOk="0">
                <a:moveTo>
                  <a:pt x="0" y="0"/>
                </a:moveTo>
                <a:lnTo>
                  <a:pt x="812800" y="0"/>
                </a:lnTo>
                <a:lnTo>
                  <a:pt x="812800" y="834090"/>
                </a:lnTo>
                <a:lnTo>
                  <a:pt x="0" y="834090"/>
                </a:lnTo>
                <a:close/>
              </a:path>
            </a:pathLst>
          </a:custGeom>
          <a:blipFill rotWithShape="1">
            <a:blip r:embed="rId3">
              <a:alphaModFix/>
            </a:blip>
            <a:stretch>
              <a:fillRect r="-54021"/>
            </a:stretch>
          </a:blipFill>
          <a:ln>
            <a:noFill/>
          </a:ln>
        </p:spPr>
      </p:sp>
      <p:sp>
        <p:nvSpPr>
          <p:cNvPr id="414" name="Google Shape;414;p26"/>
          <p:cNvSpPr txBox="1"/>
          <p:nvPr/>
        </p:nvSpPr>
        <p:spPr>
          <a:xfrm>
            <a:off x="6954121" y="2441342"/>
            <a:ext cx="11150501" cy="6694781"/>
          </a:xfrm>
          <a:prstGeom prst="rect">
            <a:avLst/>
          </a:prstGeom>
          <a:noFill/>
          <a:ln>
            <a:noFill/>
          </a:ln>
        </p:spPr>
        <p:txBody>
          <a:bodyPr spcFirstLastPara="1" wrap="square" lIns="0" tIns="0" rIns="0" bIns="0" anchor="t" anchorCtr="0">
            <a:spAutoFit/>
          </a:bodyPr>
          <a:lstStyle/>
          <a:p>
            <a:pPr lvl="0" algn="just">
              <a:lnSpc>
                <a:spcPct val="250018"/>
              </a:lnSpc>
            </a:pPr>
            <a:r>
              <a:rPr lang="en-US" sz="2701" b="1" i="0" u="none" strike="noStrike" cap="none" dirty="0">
                <a:solidFill>
                  <a:srgbClr val="000000"/>
                </a:solidFill>
                <a:latin typeface="Arial"/>
                <a:ea typeface="Arial"/>
                <a:cs typeface="Arial"/>
                <a:sym typeface="Arial"/>
              </a:rPr>
              <a:t>3. </a:t>
            </a:r>
            <a:r>
              <a:rPr lang="fr-FR" sz="2701" b="1" dirty="0"/>
              <a:t>Animer des ateliers sur les indicateurs de la santé des sols</a:t>
            </a:r>
            <a:endParaRPr sz="2701" b="1" dirty="0"/>
          </a:p>
          <a:p>
            <a:pPr marL="583217" lvl="1" indent="-291608" algn="just">
              <a:lnSpc>
                <a:spcPct val="250018"/>
              </a:lnSpc>
              <a:buSzPts val="2701"/>
              <a:buFont typeface="Arial"/>
              <a:buChar char="•"/>
            </a:pPr>
            <a:r>
              <a:rPr lang="fr-FR" sz="2400" dirty="0"/>
              <a:t>Former les agriculteurs à la manière de surveiller la santé du sol grâce à des indicateurs tels que la texture du sol, le pH et la teneur en matière organique</a:t>
            </a:r>
            <a:r>
              <a:rPr lang="en-US" sz="2400" b="0" i="0" u="none" strike="noStrike" cap="none" dirty="0">
                <a:solidFill>
                  <a:srgbClr val="000000"/>
                </a:solidFill>
                <a:latin typeface="Arial"/>
                <a:ea typeface="Arial"/>
                <a:cs typeface="Arial"/>
                <a:sym typeface="Arial"/>
              </a:rPr>
              <a:t>.</a:t>
            </a:r>
            <a:endParaRPr sz="2400" dirty="0"/>
          </a:p>
          <a:p>
            <a:pPr marL="583217" lvl="1" indent="-291608" algn="just">
              <a:lnSpc>
                <a:spcPct val="250018"/>
              </a:lnSpc>
              <a:buSzPts val="2701"/>
              <a:buFont typeface="Arial"/>
              <a:buChar char="•"/>
            </a:pPr>
            <a:r>
              <a:rPr lang="fr-FR" sz="2400" dirty="0"/>
              <a:t>Encourager les approches basées sur les données pour suivre les améliorations de la santé des sols</a:t>
            </a:r>
            <a:r>
              <a:rPr lang="en-US" sz="2701" b="0" i="0" u="none" strike="noStrike" cap="none" dirty="0">
                <a:solidFill>
                  <a:srgbClr val="000000"/>
                </a:solidFill>
                <a:latin typeface="Arial"/>
                <a:ea typeface="Arial"/>
                <a:cs typeface="Arial"/>
                <a:sym typeface="Arial"/>
              </a:rPr>
              <a:t>.</a:t>
            </a:r>
            <a:endParaRPr dirty="0"/>
          </a:p>
          <a:p>
            <a:pPr marL="583217" lvl="1" indent="-291608" algn="just">
              <a:lnSpc>
                <a:spcPct val="250018"/>
              </a:lnSpc>
              <a:buSzPts val="2701"/>
              <a:buFont typeface="Arial"/>
              <a:buChar char="•"/>
            </a:pPr>
            <a:r>
              <a:rPr lang="fr-FR" sz="2400" dirty="0"/>
              <a:t>Aider les agriculteurs à évaluer l'efficacité des pratiques de gestion des sols et à ajuster leurs stratégies en conséquence</a:t>
            </a:r>
            <a:endParaRPr sz="2400" dirty="0"/>
          </a:p>
        </p:txBody>
      </p:sp>
      <p:sp>
        <p:nvSpPr>
          <p:cNvPr id="415" name="Google Shape;415;p26"/>
          <p:cNvSpPr txBox="1"/>
          <p:nvPr/>
        </p:nvSpPr>
        <p:spPr>
          <a:xfrm>
            <a:off x="3809101" y="788725"/>
            <a:ext cx="10669800" cy="1330877"/>
          </a:xfrm>
          <a:prstGeom prst="rect">
            <a:avLst/>
          </a:prstGeom>
          <a:noFill/>
          <a:ln>
            <a:noFill/>
          </a:ln>
        </p:spPr>
        <p:txBody>
          <a:bodyPr spcFirstLastPara="1" wrap="square" lIns="0" tIns="0" rIns="0" bIns="0" anchor="t" anchorCtr="0">
            <a:spAutoFit/>
          </a:bodyPr>
          <a:lstStyle/>
          <a:p>
            <a:pPr lvl="0" algn="ctr">
              <a:lnSpc>
                <a:spcPct val="92000"/>
              </a:lnSpc>
            </a:pPr>
            <a:r>
              <a:rPr lang="en-US" sz="4700" b="1" i="0" u="none" strike="noStrike" cap="none" dirty="0">
                <a:solidFill>
                  <a:srgbClr val="000000"/>
                </a:solidFill>
                <a:latin typeface="Arial"/>
                <a:ea typeface="Arial"/>
                <a:cs typeface="Arial"/>
                <a:sym typeface="Arial"/>
              </a:rPr>
              <a:t>Section 4: </a:t>
            </a:r>
            <a:r>
              <a:rPr lang="fr-FR" sz="4700" b="1" dirty="0"/>
              <a:t>Compétences clés pour les formateurs VET</a:t>
            </a:r>
            <a:endParaRPr sz="47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419"/>
        <p:cNvGrpSpPr/>
        <p:nvPr/>
      </p:nvGrpSpPr>
      <p:grpSpPr>
        <a:xfrm>
          <a:off x="0" y="0"/>
          <a:ext cx="0" cy="0"/>
          <a:chOff x="0" y="0"/>
          <a:chExt cx="0" cy="0"/>
        </a:xfrm>
      </p:grpSpPr>
      <p:grpSp>
        <p:nvGrpSpPr>
          <p:cNvPr id="420" name="Google Shape;420;p27"/>
          <p:cNvGrpSpPr/>
          <p:nvPr/>
        </p:nvGrpSpPr>
        <p:grpSpPr>
          <a:xfrm>
            <a:off x="0" y="1887923"/>
            <a:ext cx="18288000" cy="7202737"/>
            <a:chOff x="0" y="-38100"/>
            <a:chExt cx="4816593" cy="1897017"/>
          </a:xfrm>
        </p:grpSpPr>
        <p:sp>
          <p:nvSpPr>
            <p:cNvPr id="421" name="Google Shape;421;p27"/>
            <p:cNvSpPr/>
            <p:nvPr/>
          </p:nvSpPr>
          <p:spPr>
            <a:xfrm>
              <a:off x="0" y="0"/>
              <a:ext cx="4816592" cy="1858917"/>
            </a:xfrm>
            <a:custGeom>
              <a:avLst/>
              <a:gdLst/>
              <a:ahLst/>
              <a:cxnLst/>
              <a:rect l="l" t="t" r="r" b="b"/>
              <a:pathLst>
                <a:path w="4816592" h="1858917" extrusionOk="0">
                  <a:moveTo>
                    <a:pt x="0" y="0"/>
                  </a:moveTo>
                  <a:lnTo>
                    <a:pt x="4816592" y="0"/>
                  </a:lnTo>
                  <a:lnTo>
                    <a:pt x="4816592" y="1858917"/>
                  </a:lnTo>
                  <a:lnTo>
                    <a:pt x="0" y="1858917"/>
                  </a:lnTo>
                  <a:close/>
                </a:path>
              </a:pathLst>
            </a:custGeom>
            <a:solidFill>
              <a:srgbClr val="85B27A"/>
            </a:solidFill>
            <a:ln>
              <a:noFill/>
            </a:ln>
          </p:spPr>
        </p:sp>
        <p:sp>
          <p:nvSpPr>
            <p:cNvPr id="422" name="Google Shape;422;p27"/>
            <p:cNvSpPr txBox="1"/>
            <p:nvPr/>
          </p:nvSpPr>
          <p:spPr>
            <a:xfrm>
              <a:off x="0" y="-38100"/>
              <a:ext cx="4816593" cy="189701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423" name="Google Shape;423;p27"/>
          <p:cNvGrpSpPr/>
          <p:nvPr/>
        </p:nvGrpSpPr>
        <p:grpSpPr>
          <a:xfrm>
            <a:off x="0" y="76"/>
            <a:ext cx="6877967" cy="10286920"/>
            <a:chOff x="0" y="-38100"/>
            <a:chExt cx="1811469" cy="2773577"/>
          </a:xfrm>
        </p:grpSpPr>
        <p:sp>
          <p:nvSpPr>
            <p:cNvPr id="424" name="Google Shape;424;p27"/>
            <p:cNvSpPr/>
            <p:nvPr/>
          </p:nvSpPr>
          <p:spPr>
            <a:xfrm>
              <a:off x="0" y="0"/>
              <a:ext cx="1811469" cy="2735476"/>
            </a:xfrm>
            <a:custGeom>
              <a:avLst/>
              <a:gdLst/>
              <a:ahLst/>
              <a:cxnLst/>
              <a:rect l="l" t="t" r="r" b="b"/>
              <a:pathLst>
                <a:path w="1811469" h="2735476" extrusionOk="0">
                  <a:moveTo>
                    <a:pt x="0" y="0"/>
                  </a:moveTo>
                  <a:lnTo>
                    <a:pt x="1811469" y="0"/>
                  </a:lnTo>
                  <a:lnTo>
                    <a:pt x="1811469" y="2735476"/>
                  </a:lnTo>
                  <a:lnTo>
                    <a:pt x="0" y="2735476"/>
                  </a:lnTo>
                  <a:close/>
                </a:path>
              </a:pathLst>
            </a:custGeom>
            <a:solidFill>
              <a:srgbClr val="C5E7B0"/>
            </a:solidFill>
            <a:ln>
              <a:noFill/>
            </a:ln>
          </p:spPr>
        </p:sp>
        <p:sp>
          <p:nvSpPr>
            <p:cNvPr id="425" name="Google Shape;425;p27"/>
            <p:cNvSpPr txBox="1"/>
            <p:nvPr/>
          </p:nvSpPr>
          <p:spPr>
            <a:xfrm>
              <a:off x="0" y="-38100"/>
              <a:ext cx="1811469" cy="277357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426" name="Google Shape;426;p27"/>
          <p:cNvSpPr/>
          <p:nvPr/>
        </p:nvSpPr>
        <p:spPr>
          <a:xfrm>
            <a:off x="0" y="2032584"/>
            <a:ext cx="6877921" cy="7058076"/>
          </a:xfrm>
          <a:custGeom>
            <a:avLst/>
            <a:gdLst/>
            <a:ahLst/>
            <a:cxnLst/>
            <a:rect l="l" t="t" r="r" b="b"/>
            <a:pathLst>
              <a:path w="812800" h="834090" extrusionOk="0">
                <a:moveTo>
                  <a:pt x="0" y="0"/>
                </a:moveTo>
                <a:lnTo>
                  <a:pt x="812800" y="0"/>
                </a:lnTo>
                <a:lnTo>
                  <a:pt x="812800" y="834090"/>
                </a:lnTo>
                <a:lnTo>
                  <a:pt x="0" y="834090"/>
                </a:lnTo>
                <a:close/>
              </a:path>
            </a:pathLst>
          </a:custGeom>
          <a:blipFill rotWithShape="1">
            <a:blip r:embed="rId3">
              <a:alphaModFix/>
            </a:blip>
            <a:stretch>
              <a:fillRect l="-47785" r="-6233"/>
            </a:stretch>
          </a:blipFill>
          <a:ln>
            <a:noFill/>
          </a:ln>
        </p:spPr>
      </p:sp>
      <p:sp>
        <p:nvSpPr>
          <p:cNvPr id="427" name="Google Shape;427;p27"/>
          <p:cNvSpPr txBox="1"/>
          <p:nvPr/>
        </p:nvSpPr>
        <p:spPr>
          <a:xfrm>
            <a:off x="1908150" y="832225"/>
            <a:ext cx="14471700" cy="1330877"/>
          </a:xfrm>
          <a:prstGeom prst="rect">
            <a:avLst/>
          </a:prstGeom>
          <a:noFill/>
          <a:ln>
            <a:noFill/>
          </a:ln>
        </p:spPr>
        <p:txBody>
          <a:bodyPr spcFirstLastPara="1" wrap="square" lIns="0" tIns="0" rIns="0" bIns="0" anchor="t" anchorCtr="0">
            <a:spAutoFit/>
          </a:bodyPr>
          <a:lstStyle/>
          <a:p>
            <a:pPr lvl="0" algn="ctr">
              <a:lnSpc>
                <a:spcPct val="92000"/>
              </a:lnSpc>
            </a:pPr>
            <a:r>
              <a:rPr lang="en-US" sz="4700" b="1" i="0" u="none" strike="noStrike" cap="none" dirty="0">
                <a:solidFill>
                  <a:srgbClr val="000000"/>
                </a:solidFill>
                <a:latin typeface="Arial"/>
                <a:ea typeface="Arial"/>
                <a:cs typeface="Arial"/>
                <a:sym typeface="Arial"/>
              </a:rPr>
              <a:t>Section 4: </a:t>
            </a:r>
            <a:r>
              <a:rPr lang="fr-FR" sz="4700" b="1" dirty="0"/>
              <a:t>Compétences clés pour les formateurs VET</a:t>
            </a:r>
            <a:r>
              <a:rPr lang="en-US" sz="4700" b="1" i="0" u="none" strike="noStrike" cap="none" dirty="0">
                <a:solidFill>
                  <a:srgbClr val="000000"/>
                </a:solidFill>
                <a:latin typeface="Arial"/>
                <a:ea typeface="Arial"/>
                <a:cs typeface="Arial"/>
                <a:sym typeface="Arial"/>
              </a:rPr>
              <a:t> - Application</a:t>
            </a:r>
            <a:endParaRPr dirty="0"/>
          </a:p>
        </p:txBody>
      </p:sp>
      <p:sp>
        <p:nvSpPr>
          <p:cNvPr id="428" name="Google Shape;428;p27"/>
          <p:cNvSpPr txBox="1"/>
          <p:nvPr/>
        </p:nvSpPr>
        <p:spPr>
          <a:xfrm>
            <a:off x="7112565" y="2880470"/>
            <a:ext cx="10920600" cy="4848122"/>
          </a:xfrm>
          <a:prstGeom prst="rect">
            <a:avLst/>
          </a:prstGeom>
          <a:noFill/>
          <a:ln>
            <a:noFill/>
          </a:ln>
        </p:spPr>
        <p:txBody>
          <a:bodyPr spcFirstLastPara="1" wrap="square" lIns="0" tIns="0" rIns="0" bIns="0" anchor="t" anchorCtr="0">
            <a:spAutoFit/>
          </a:bodyPr>
          <a:lstStyle/>
          <a:p>
            <a:pPr lvl="0" algn="just">
              <a:lnSpc>
                <a:spcPct val="250018"/>
              </a:lnSpc>
            </a:pPr>
            <a:r>
              <a:rPr lang="nl-BE" sz="2701" b="1" dirty="0" err="1"/>
              <a:t>Réfléchir</a:t>
            </a:r>
            <a:r>
              <a:rPr lang="nl-BE" sz="2701" b="1" dirty="0"/>
              <a:t> </a:t>
            </a:r>
            <a:r>
              <a:rPr lang="nl-BE" sz="2701" b="1" dirty="0" err="1"/>
              <a:t>aux</a:t>
            </a:r>
            <a:r>
              <a:rPr lang="nl-BE" sz="2701" b="1" dirty="0"/>
              <a:t> </a:t>
            </a:r>
            <a:r>
              <a:rPr lang="nl-BE" sz="2701" b="1" dirty="0" err="1"/>
              <a:t>besoins</a:t>
            </a:r>
            <a:r>
              <a:rPr lang="nl-BE" sz="2701" b="1" dirty="0"/>
              <a:t> </a:t>
            </a:r>
            <a:r>
              <a:rPr lang="nl-BE" sz="2701" b="1" dirty="0" err="1"/>
              <a:t>locaux</a:t>
            </a:r>
            <a:endParaRPr sz="2701" b="1" dirty="0"/>
          </a:p>
          <a:p>
            <a:pPr marL="583217" lvl="1" indent="-291608" algn="just">
              <a:lnSpc>
                <a:spcPct val="250018"/>
              </a:lnSpc>
              <a:buSzPts val="2701"/>
              <a:buFont typeface="Arial"/>
              <a:buChar char="•"/>
            </a:pPr>
            <a:r>
              <a:rPr lang="fr-FR" sz="2400" dirty="0"/>
              <a:t>Prenez en compte les pratiques agricoles locales, les conditions climatiques et les types de sols lors de l'élaboration des supports de formation.</a:t>
            </a:r>
            <a:endParaRPr dirty="0"/>
          </a:p>
          <a:p>
            <a:pPr marL="583217" lvl="1" indent="-291608" algn="just">
              <a:lnSpc>
                <a:spcPct val="250018"/>
              </a:lnSpc>
              <a:buSzPts val="2701"/>
              <a:buFont typeface="Arial"/>
              <a:buChar char="•"/>
            </a:pPr>
            <a:r>
              <a:rPr lang="fr-FR" sz="2400" dirty="0"/>
              <a:t>Adapter le contenu aux besoins uniques de la région garantit la pertinence et l'efficacité dans le traitement des défis spécifiques</a:t>
            </a:r>
            <a:r>
              <a:rPr lang="en-US" sz="2701" b="0" i="0" u="none" strike="noStrike" cap="none" dirty="0">
                <a:solidFill>
                  <a:srgbClr val="000000"/>
                </a:solidFill>
                <a:latin typeface="Arial"/>
                <a:ea typeface="Arial"/>
                <a:cs typeface="Arial"/>
                <a:sym typeface="Arial"/>
              </a:rPr>
              <a:t>.</a:t>
            </a: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432"/>
        <p:cNvGrpSpPr/>
        <p:nvPr/>
      </p:nvGrpSpPr>
      <p:grpSpPr>
        <a:xfrm>
          <a:off x="0" y="0"/>
          <a:ext cx="0" cy="0"/>
          <a:chOff x="0" y="0"/>
          <a:chExt cx="0" cy="0"/>
        </a:xfrm>
      </p:grpSpPr>
      <p:grpSp>
        <p:nvGrpSpPr>
          <p:cNvPr id="433" name="Google Shape;433;p28"/>
          <p:cNvGrpSpPr/>
          <p:nvPr/>
        </p:nvGrpSpPr>
        <p:grpSpPr>
          <a:xfrm>
            <a:off x="0" y="1887923"/>
            <a:ext cx="18288000" cy="7202737"/>
            <a:chOff x="0" y="-38100"/>
            <a:chExt cx="4816593" cy="1897017"/>
          </a:xfrm>
        </p:grpSpPr>
        <p:sp>
          <p:nvSpPr>
            <p:cNvPr id="434" name="Google Shape;434;p28"/>
            <p:cNvSpPr/>
            <p:nvPr/>
          </p:nvSpPr>
          <p:spPr>
            <a:xfrm>
              <a:off x="0" y="0"/>
              <a:ext cx="4816592" cy="1858917"/>
            </a:xfrm>
            <a:custGeom>
              <a:avLst/>
              <a:gdLst/>
              <a:ahLst/>
              <a:cxnLst/>
              <a:rect l="l" t="t" r="r" b="b"/>
              <a:pathLst>
                <a:path w="4816592" h="1858917" extrusionOk="0">
                  <a:moveTo>
                    <a:pt x="0" y="0"/>
                  </a:moveTo>
                  <a:lnTo>
                    <a:pt x="4816592" y="0"/>
                  </a:lnTo>
                  <a:lnTo>
                    <a:pt x="4816592" y="1858917"/>
                  </a:lnTo>
                  <a:lnTo>
                    <a:pt x="0" y="1858917"/>
                  </a:lnTo>
                  <a:close/>
                </a:path>
              </a:pathLst>
            </a:custGeom>
            <a:solidFill>
              <a:srgbClr val="85B27A"/>
            </a:solidFill>
            <a:ln>
              <a:noFill/>
            </a:ln>
          </p:spPr>
        </p:sp>
        <p:sp>
          <p:nvSpPr>
            <p:cNvPr id="435" name="Google Shape;435;p28"/>
            <p:cNvSpPr txBox="1"/>
            <p:nvPr/>
          </p:nvSpPr>
          <p:spPr>
            <a:xfrm>
              <a:off x="0" y="-38100"/>
              <a:ext cx="4816593" cy="189701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436" name="Google Shape;436;p28"/>
          <p:cNvGrpSpPr/>
          <p:nvPr/>
        </p:nvGrpSpPr>
        <p:grpSpPr>
          <a:xfrm>
            <a:off x="0" y="76"/>
            <a:ext cx="6877967" cy="10286920"/>
            <a:chOff x="0" y="-38100"/>
            <a:chExt cx="1811469" cy="2773577"/>
          </a:xfrm>
        </p:grpSpPr>
        <p:sp>
          <p:nvSpPr>
            <p:cNvPr id="437" name="Google Shape;437;p28"/>
            <p:cNvSpPr/>
            <p:nvPr/>
          </p:nvSpPr>
          <p:spPr>
            <a:xfrm>
              <a:off x="0" y="0"/>
              <a:ext cx="1811469" cy="2735476"/>
            </a:xfrm>
            <a:custGeom>
              <a:avLst/>
              <a:gdLst/>
              <a:ahLst/>
              <a:cxnLst/>
              <a:rect l="l" t="t" r="r" b="b"/>
              <a:pathLst>
                <a:path w="1811469" h="2735476" extrusionOk="0">
                  <a:moveTo>
                    <a:pt x="0" y="0"/>
                  </a:moveTo>
                  <a:lnTo>
                    <a:pt x="1811469" y="0"/>
                  </a:lnTo>
                  <a:lnTo>
                    <a:pt x="1811469" y="2735476"/>
                  </a:lnTo>
                  <a:lnTo>
                    <a:pt x="0" y="2735476"/>
                  </a:lnTo>
                  <a:close/>
                </a:path>
              </a:pathLst>
            </a:custGeom>
            <a:solidFill>
              <a:srgbClr val="C5E7B0"/>
            </a:solidFill>
            <a:ln>
              <a:noFill/>
            </a:ln>
          </p:spPr>
        </p:sp>
        <p:sp>
          <p:nvSpPr>
            <p:cNvPr id="438" name="Google Shape;438;p28"/>
            <p:cNvSpPr txBox="1"/>
            <p:nvPr/>
          </p:nvSpPr>
          <p:spPr>
            <a:xfrm>
              <a:off x="0" y="-38100"/>
              <a:ext cx="1811469" cy="277357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439" name="Google Shape;439;p28"/>
          <p:cNvSpPr/>
          <p:nvPr/>
        </p:nvSpPr>
        <p:spPr>
          <a:xfrm>
            <a:off x="0" y="2032584"/>
            <a:ext cx="6877921" cy="7058076"/>
          </a:xfrm>
          <a:custGeom>
            <a:avLst/>
            <a:gdLst/>
            <a:ahLst/>
            <a:cxnLst/>
            <a:rect l="l" t="t" r="r" b="b"/>
            <a:pathLst>
              <a:path w="812800" h="834090" extrusionOk="0">
                <a:moveTo>
                  <a:pt x="0" y="0"/>
                </a:moveTo>
                <a:lnTo>
                  <a:pt x="812800" y="0"/>
                </a:lnTo>
                <a:lnTo>
                  <a:pt x="812800" y="834090"/>
                </a:lnTo>
                <a:lnTo>
                  <a:pt x="0" y="834090"/>
                </a:lnTo>
                <a:close/>
              </a:path>
            </a:pathLst>
          </a:custGeom>
          <a:blipFill rotWithShape="1">
            <a:blip r:embed="rId3">
              <a:alphaModFix/>
            </a:blip>
            <a:stretch>
              <a:fillRect l="-37867" r="-15860"/>
            </a:stretch>
          </a:blipFill>
          <a:ln>
            <a:noFill/>
          </a:ln>
        </p:spPr>
      </p:sp>
      <p:sp>
        <p:nvSpPr>
          <p:cNvPr id="440" name="Google Shape;440;p28"/>
          <p:cNvSpPr txBox="1"/>
          <p:nvPr/>
        </p:nvSpPr>
        <p:spPr>
          <a:xfrm>
            <a:off x="1942500" y="853975"/>
            <a:ext cx="14403000" cy="1330877"/>
          </a:xfrm>
          <a:prstGeom prst="rect">
            <a:avLst/>
          </a:prstGeom>
          <a:noFill/>
          <a:ln>
            <a:noFill/>
          </a:ln>
        </p:spPr>
        <p:txBody>
          <a:bodyPr spcFirstLastPara="1" wrap="square" lIns="0" tIns="0" rIns="0" bIns="0" anchor="t" anchorCtr="0">
            <a:spAutoFit/>
          </a:bodyPr>
          <a:lstStyle/>
          <a:p>
            <a:pPr lvl="0" algn="ctr">
              <a:lnSpc>
                <a:spcPct val="92000"/>
              </a:lnSpc>
            </a:pPr>
            <a:r>
              <a:rPr lang="en-US" sz="4700" b="1" i="0" u="none" strike="noStrike" cap="none" dirty="0">
                <a:solidFill>
                  <a:srgbClr val="000000"/>
                </a:solidFill>
                <a:latin typeface="Arial"/>
                <a:ea typeface="Arial"/>
                <a:cs typeface="Arial"/>
                <a:sym typeface="Arial"/>
              </a:rPr>
              <a:t>Section 4: </a:t>
            </a:r>
            <a:r>
              <a:rPr lang="fr-FR" sz="4700" b="1" dirty="0"/>
              <a:t>Compétences clés pour les formateurs VET</a:t>
            </a:r>
            <a:r>
              <a:rPr lang="en-US" sz="4700" b="1" dirty="0"/>
              <a:t> - Application</a:t>
            </a:r>
            <a:endParaRPr sz="4700" b="1" dirty="0"/>
          </a:p>
        </p:txBody>
      </p:sp>
      <p:sp>
        <p:nvSpPr>
          <p:cNvPr id="441" name="Google Shape;441;p28"/>
          <p:cNvSpPr txBox="1"/>
          <p:nvPr/>
        </p:nvSpPr>
        <p:spPr>
          <a:xfrm>
            <a:off x="7059592" y="2869967"/>
            <a:ext cx="11046738" cy="4963859"/>
          </a:xfrm>
          <a:prstGeom prst="rect">
            <a:avLst/>
          </a:prstGeom>
          <a:noFill/>
          <a:ln>
            <a:noFill/>
          </a:ln>
        </p:spPr>
        <p:txBody>
          <a:bodyPr spcFirstLastPara="1" wrap="square" lIns="0" tIns="0" rIns="0" bIns="0" anchor="t" anchorCtr="0">
            <a:spAutoFit/>
          </a:bodyPr>
          <a:lstStyle/>
          <a:p>
            <a:pPr lvl="0" algn="just">
              <a:lnSpc>
                <a:spcPct val="250018"/>
              </a:lnSpc>
            </a:pPr>
            <a:r>
              <a:rPr lang="nl-BE" sz="2701" b="1" dirty="0"/>
              <a:t>Application </a:t>
            </a:r>
            <a:r>
              <a:rPr lang="nl-BE" sz="2701" b="1" dirty="0" err="1"/>
              <a:t>pratique</a:t>
            </a:r>
            <a:endParaRPr sz="2701" b="1" dirty="0"/>
          </a:p>
          <a:p>
            <a:pPr marL="583217" lvl="1" indent="-291608" algn="just">
              <a:lnSpc>
                <a:spcPct val="250018"/>
              </a:lnSpc>
              <a:buSzPts val="2701"/>
              <a:buFont typeface="Arial"/>
              <a:buChar char="•"/>
            </a:pPr>
            <a:r>
              <a:rPr lang="fr-FR" sz="2400" dirty="0"/>
              <a:t>Concevez des ateliers et des contenus éducatifs qui traitent directement des défis et des opportunités auxquels sont confrontés les agriculteurs locaux</a:t>
            </a:r>
            <a:r>
              <a:rPr lang="en-US" sz="2701" b="0" i="0" u="none" strike="noStrike" cap="none" dirty="0">
                <a:solidFill>
                  <a:srgbClr val="000000"/>
                </a:solidFill>
                <a:latin typeface="Arial"/>
                <a:ea typeface="Arial"/>
                <a:cs typeface="Arial"/>
                <a:sym typeface="Arial"/>
              </a:rPr>
              <a:t>.</a:t>
            </a:r>
            <a:endParaRPr dirty="0"/>
          </a:p>
          <a:p>
            <a:pPr marL="583217" lvl="1" indent="-291608" algn="just">
              <a:lnSpc>
                <a:spcPct val="250018"/>
              </a:lnSpc>
              <a:buSzPts val="2701"/>
              <a:buFont typeface="Arial"/>
              <a:buChar char="•"/>
            </a:pPr>
            <a:r>
              <a:rPr lang="fr-FR" sz="2400" dirty="0"/>
              <a:t>Se concentrer sur les préoccupations régionales rend l'expérience d'apprentissage plus pertinente et efficace.</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445"/>
        <p:cNvGrpSpPr/>
        <p:nvPr/>
      </p:nvGrpSpPr>
      <p:grpSpPr>
        <a:xfrm>
          <a:off x="0" y="0"/>
          <a:ext cx="0" cy="0"/>
          <a:chOff x="0" y="0"/>
          <a:chExt cx="0" cy="0"/>
        </a:xfrm>
      </p:grpSpPr>
      <p:grpSp>
        <p:nvGrpSpPr>
          <p:cNvPr id="446" name="Google Shape;446;p29"/>
          <p:cNvGrpSpPr/>
          <p:nvPr/>
        </p:nvGrpSpPr>
        <p:grpSpPr>
          <a:xfrm>
            <a:off x="0" y="1887923"/>
            <a:ext cx="18288000" cy="7202737"/>
            <a:chOff x="0" y="-38100"/>
            <a:chExt cx="4816593" cy="1897017"/>
          </a:xfrm>
        </p:grpSpPr>
        <p:sp>
          <p:nvSpPr>
            <p:cNvPr id="447" name="Google Shape;447;p29"/>
            <p:cNvSpPr/>
            <p:nvPr/>
          </p:nvSpPr>
          <p:spPr>
            <a:xfrm>
              <a:off x="0" y="0"/>
              <a:ext cx="4816592" cy="1858917"/>
            </a:xfrm>
            <a:custGeom>
              <a:avLst/>
              <a:gdLst/>
              <a:ahLst/>
              <a:cxnLst/>
              <a:rect l="l" t="t" r="r" b="b"/>
              <a:pathLst>
                <a:path w="4816592" h="1858917" extrusionOk="0">
                  <a:moveTo>
                    <a:pt x="0" y="0"/>
                  </a:moveTo>
                  <a:lnTo>
                    <a:pt x="4816592" y="0"/>
                  </a:lnTo>
                  <a:lnTo>
                    <a:pt x="4816592" y="1858917"/>
                  </a:lnTo>
                  <a:lnTo>
                    <a:pt x="0" y="1858917"/>
                  </a:lnTo>
                  <a:close/>
                </a:path>
              </a:pathLst>
            </a:custGeom>
            <a:solidFill>
              <a:srgbClr val="85B27A"/>
            </a:solidFill>
            <a:ln>
              <a:noFill/>
            </a:ln>
          </p:spPr>
        </p:sp>
        <p:sp>
          <p:nvSpPr>
            <p:cNvPr id="448" name="Google Shape;448;p29"/>
            <p:cNvSpPr txBox="1"/>
            <p:nvPr/>
          </p:nvSpPr>
          <p:spPr>
            <a:xfrm>
              <a:off x="0" y="-38100"/>
              <a:ext cx="4816593" cy="189701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449" name="Google Shape;449;p29"/>
          <p:cNvGrpSpPr/>
          <p:nvPr/>
        </p:nvGrpSpPr>
        <p:grpSpPr>
          <a:xfrm>
            <a:off x="0" y="76"/>
            <a:ext cx="6877967" cy="10286920"/>
            <a:chOff x="0" y="-38100"/>
            <a:chExt cx="1811469" cy="2773577"/>
          </a:xfrm>
        </p:grpSpPr>
        <p:sp>
          <p:nvSpPr>
            <p:cNvPr id="450" name="Google Shape;450;p29"/>
            <p:cNvSpPr/>
            <p:nvPr/>
          </p:nvSpPr>
          <p:spPr>
            <a:xfrm>
              <a:off x="0" y="0"/>
              <a:ext cx="1811469" cy="2735476"/>
            </a:xfrm>
            <a:custGeom>
              <a:avLst/>
              <a:gdLst/>
              <a:ahLst/>
              <a:cxnLst/>
              <a:rect l="l" t="t" r="r" b="b"/>
              <a:pathLst>
                <a:path w="1811469" h="2735476" extrusionOk="0">
                  <a:moveTo>
                    <a:pt x="0" y="0"/>
                  </a:moveTo>
                  <a:lnTo>
                    <a:pt x="1811469" y="0"/>
                  </a:lnTo>
                  <a:lnTo>
                    <a:pt x="1811469" y="2735476"/>
                  </a:lnTo>
                  <a:lnTo>
                    <a:pt x="0" y="2735476"/>
                  </a:lnTo>
                  <a:close/>
                </a:path>
              </a:pathLst>
            </a:custGeom>
            <a:solidFill>
              <a:srgbClr val="C5E7B0"/>
            </a:solidFill>
            <a:ln>
              <a:noFill/>
            </a:ln>
          </p:spPr>
        </p:sp>
        <p:sp>
          <p:nvSpPr>
            <p:cNvPr id="451" name="Google Shape;451;p29"/>
            <p:cNvSpPr txBox="1"/>
            <p:nvPr/>
          </p:nvSpPr>
          <p:spPr>
            <a:xfrm>
              <a:off x="0" y="-38100"/>
              <a:ext cx="1811469" cy="277357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452" name="Google Shape;452;p29"/>
          <p:cNvSpPr/>
          <p:nvPr/>
        </p:nvSpPr>
        <p:spPr>
          <a:xfrm>
            <a:off x="0" y="2032584"/>
            <a:ext cx="6877921" cy="7058076"/>
          </a:xfrm>
          <a:custGeom>
            <a:avLst/>
            <a:gdLst/>
            <a:ahLst/>
            <a:cxnLst/>
            <a:rect l="l" t="t" r="r" b="b"/>
            <a:pathLst>
              <a:path w="812800" h="834090" extrusionOk="0">
                <a:moveTo>
                  <a:pt x="0" y="0"/>
                </a:moveTo>
                <a:lnTo>
                  <a:pt x="812800" y="0"/>
                </a:lnTo>
                <a:lnTo>
                  <a:pt x="812800" y="834090"/>
                </a:lnTo>
                <a:lnTo>
                  <a:pt x="0" y="834090"/>
                </a:lnTo>
                <a:close/>
              </a:path>
            </a:pathLst>
          </a:custGeom>
          <a:blipFill rotWithShape="1">
            <a:blip r:embed="rId3">
              <a:alphaModFix/>
            </a:blip>
            <a:stretch>
              <a:fillRect l="-33979" r="-20039"/>
            </a:stretch>
          </a:blipFill>
          <a:ln>
            <a:noFill/>
          </a:ln>
        </p:spPr>
      </p:sp>
      <p:sp>
        <p:nvSpPr>
          <p:cNvPr id="453" name="Google Shape;453;p29"/>
          <p:cNvSpPr txBox="1"/>
          <p:nvPr/>
        </p:nvSpPr>
        <p:spPr>
          <a:xfrm>
            <a:off x="6916021" y="2441342"/>
            <a:ext cx="11205699" cy="6694781"/>
          </a:xfrm>
          <a:prstGeom prst="rect">
            <a:avLst/>
          </a:prstGeom>
          <a:noFill/>
          <a:ln>
            <a:noFill/>
          </a:ln>
        </p:spPr>
        <p:txBody>
          <a:bodyPr spcFirstLastPara="1" wrap="square" lIns="0" tIns="0" rIns="0" bIns="0" anchor="t" anchorCtr="0">
            <a:spAutoFit/>
          </a:bodyPr>
          <a:lstStyle/>
          <a:p>
            <a:pPr lvl="0" algn="just">
              <a:lnSpc>
                <a:spcPct val="250018"/>
              </a:lnSpc>
            </a:pPr>
            <a:r>
              <a:rPr lang="nl-BE" sz="2701" b="1" dirty="0"/>
              <a:t>Apprentissage continu</a:t>
            </a:r>
            <a:endParaRPr sz="2701" b="1" dirty="0"/>
          </a:p>
          <a:p>
            <a:pPr marL="583217" lvl="1" indent="-291608" algn="just">
              <a:lnSpc>
                <a:spcPct val="250018"/>
              </a:lnSpc>
              <a:buSzPts val="2701"/>
              <a:buFont typeface="Arial"/>
              <a:buChar char="•"/>
            </a:pPr>
            <a:r>
              <a:rPr lang="fr-FR" sz="2400" dirty="0"/>
              <a:t>Restez informé des dernières recherches et des meilleures pratiques en matière de santé des sols et d'agriculture régénérative</a:t>
            </a:r>
            <a:r>
              <a:rPr lang="en-US" sz="2400" b="0" i="0" u="none" strike="noStrike" cap="none" dirty="0">
                <a:solidFill>
                  <a:srgbClr val="000000"/>
                </a:solidFill>
                <a:latin typeface="Arial"/>
                <a:ea typeface="Arial"/>
                <a:cs typeface="Arial"/>
                <a:sym typeface="Arial"/>
              </a:rPr>
              <a:t>.</a:t>
            </a:r>
            <a:endParaRPr sz="2400" dirty="0"/>
          </a:p>
          <a:p>
            <a:pPr marL="583217" lvl="1" indent="-291608" algn="just">
              <a:lnSpc>
                <a:spcPct val="250018"/>
              </a:lnSpc>
              <a:buSzPts val="2701"/>
              <a:buFont typeface="Arial"/>
              <a:buChar char="•"/>
            </a:pPr>
            <a:r>
              <a:rPr lang="fr-FR" sz="2400" dirty="0"/>
              <a:t>Le développement professionnel continu aide à améliorer les méthodes d'enseignement et fournit des connaissances actualisées</a:t>
            </a:r>
            <a:r>
              <a:rPr lang="en-US" sz="2400" dirty="0"/>
              <a:t>.</a:t>
            </a:r>
            <a:endParaRPr sz="2400" dirty="0"/>
          </a:p>
          <a:p>
            <a:pPr marL="583217" lvl="1" indent="-291608" algn="just">
              <a:lnSpc>
                <a:spcPct val="250018"/>
              </a:lnSpc>
              <a:buSzPts val="2701"/>
              <a:buFont typeface="Arial"/>
              <a:buChar char="•"/>
            </a:pPr>
            <a:r>
              <a:rPr lang="fr-FR" sz="2400" dirty="0"/>
              <a:t>Collaborer avec les agriculteurs locaux et les experts aide à affiner et à adapter les stratégies de formation pour convenir à la communauté</a:t>
            </a:r>
            <a:r>
              <a:rPr lang="en-US" sz="2701" b="0" i="0" u="none" strike="noStrike" cap="none" dirty="0">
                <a:solidFill>
                  <a:srgbClr val="000000"/>
                </a:solidFill>
                <a:latin typeface="Arial"/>
                <a:ea typeface="Arial"/>
                <a:cs typeface="Arial"/>
                <a:sym typeface="Arial"/>
              </a:rPr>
              <a:t>.</a:t>
            </a:r>
            <a:endParaRPr dirty="0"/>
          </a:p>
        </p:txBody>
      </p:sp>
      <p:sp>
        <p:nvSpPr>
          <p:cNvPr id="454" name="Google Shape;454;p29"/>
          <p:cNvSpPr txBox="1"/>
          <p:nvPr/>
        </p:nvSpPr>
        <p:spPr>
          <a:xfrm>
            <a:off x="1899000" y="853975"/>
            <a:ext cx="14490000" cy="1330877"/>
          </a:xfrm>
          <a:prstGeom prst="rect">
            <a:avLst/>
          </a:prstGeom>
          <a:noFill/>
          <a:ln>
            <a:noFill/>
          </a:ln>
        </p:spPr>
        <p:txBody>
          <a:bodyPr spcFirstLastPara="1" wrap="square" lIns="0" tIns="0" rIns="0" bIns="0" anchor="t" anchorCtr="0">
            <a:spAutoFit/>
          </a:bodyPr>
          <a:lstStyle/>
          <a:p>
            <a:pPr lvl="0" algn="ctr">
              <a:lnSpc>
                <a:spcPct val="92000"/>
              </a:lnSpc>
            </a:pPr>
            <a:r>
              <a:rPr lang="en-US" sz="4700" b="1" i="0" u="none" strike="noStrike" cap="none" dirty="0">
                <a:solidFill>
                  <a:srgbClr val="000000"/>
                </a:solidFill>
                <a:latin typeface="Arial"/>
                <a:ea typeface="Arial"/>
                <a:cs typeface="Arial"/>
                <a:sym typeface="Arial"/>
              </a:rPr>
              <a:t>Section 4: </a:t>
            </a:r>
            <a:r>
              <a:rPr lang="fr-FR" sz="4700" b="1" dirty="0"/>
              <a:t>Compétences clés pour les formateurs VET</a:t>
            </a:r>
            <a:r>
              <a:rPr lang="en-US" sz="4700" b="1" dirty="0"/>
              <a:t> - Application</a:t>
            </a:r>
            <a:endParaRPr sz="4700"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85BE77"/>
        </a:solidFill>
        <a:effectLst/>
      </p:bgPr>
    </p:bg>
    <p:spTree>
      <p:nvGrpSpPr>
        <p:cNvPr id="1" name="Shape 458"/>
        <p:cNvGrpSpPr/>
        <p:nvPr/>
      </p:nvGrpSpPr>
      <p:grpSpPr>
        <a:xfrm>
          <a:off x="0" y="0"/>
          <a:ext cx="0" cy="0"/>
          <a:chOff x="0" y="0"/>
          <a:chExt cx="0" cy="0"/>
        </a:xfrm>
      </p:grpSpPr>
      <p:grpSp>
        <p:nvGrpSpPr>
          <p:cNvPr id="459" name="Google Shape;459;p30"/>
          <p:cNvGrpSpPr/>
          <p:nvPr/>
        </p:nvGrpSpPr>
        <p:grpSpPr>
          <a:xfrm>
            <a:off x="0" y="8745297"/>
            <a:ext cx="18288000" cy="1541703"/>
            <a:chOff x="0" y="-38100"/>
            <a:chExt cx="4816593" cy="406045"/>
          </a:xfrm>
        </p:grpSpPr>
        <p:sp>
          <p:nvSpPr>
            <p:cNvPr id="460" name="Google Shape;460;p30"/>
            <p:cNvSpPr/>
            <p:nvPr/>
          </p:nvSpPr>
          <p:spPr>
            <a:xfrm>
              <a:off x="0" y="0"/>
              <a:ext cx="4816592" cy="367945"/>
            </a:xfrm>
            <a:custGeom>
              <a:avLst/>
              <a:gdLst/>
              <a:ahLst/>
              <a:cxnLst/>
              <a:rect l="l" t="t" r="r" b="b"/>
              <a:pathLst>
                <a:path w="4816592" h="367945" extrusionOk="0">
                  <a:moveTo>
                    <a:pt x="0" y="0"/>
                  </a:moveTo>
                  <a:lnTo>
                    <a:pt x="4816592" y="0"/>
                  </a:lnTo>
                  <a:lnTo>
                    <a:pt x="4816592" y="367945"/>
                  </a:lnTo>
                  <a:lnTo>
                    <a:pt x="0" y="367945"/>
                  </a:lnTo>
                  <a:close/>
                </a:path>
              </a:pathLst>
            </a:custGeom>
            <a:solidFill>
              <a:srgbClr val="C5E7B0"/>
            </a:solidFill>
            <a:ln>
              <a:noFill/>
            </a:ln>
          </p:spPr>
        </p:sp>
        <p:sp>
          <p:nvSpPr>
            <p:cNvPr id="461" name="Google Shape;461;p30"/>
            <p:cNvSpPr txBox="1"/>
            <p:nvPr/>
          </p:nvSpPr>
          <p:spPr>
            <a:xfrm>
              <a:off x="0" y="-38100"/>
              <a:ext cx="4816593" cy="40604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462" name="Google Shape;462;p30"/>
          <p:cNvSpPr txBox="1"/>
          <p:nvPr/>
        </p:nvSpPr>
        <p:spPr>
          <a:xfrm>
            <a:off x="4206877" y="598781"/>
            <a:ext cx="9874246" cy="877163"/>
          </a:xfrm>
          <a:prstGeom prst="rect">
            <a:avLst/>
          </a:prstGeom>
          <a:noFill/>
          <a:ln>
            <a:noFill/>
          </a:ln>
        </p:spPr>
        <p:txBody>
          <a:bodyPr spcFirstLastPara="1" wrap="square" lIns="0" tIns="0" rIns="0" bIns="0" anchor="t" anchorCtr="0">
            <a:spAutoFit/>
          </a:bodyPr>
          <a:lstStyle/>
          <a:p>
            <a:pPr lvl="1" algn="ctr">
              <a:lnSpc>
                <a:spcPct val="150000"/>
              </a:lnSpc>
            </a:pPr>
            <a:r>
              <a:rPr lang="fr-FR" sz="3800" b="1" dirty="0"/>
              <a:t>Activité 1 : Application dans le monde réel</a:t>
            </a:r>
            <a:endParaRPr sz="3800" b="1" dirty="0"/>
          </a:p>
        </p:txBody>
      </p:sp>
      <p:cxnSp>
        <p:nvCxnSpPr>
          <p:cNvPr id="463" name="Google Shape;463;p30"/>
          <p:cNvCxnSpPr/>
          <p:nvPr/>
        </p:nvCxnSpPr>
        <p:spPr>
          <a:xfrm rot="10800000" flipH="1">
            <a:off x="4329841" y="1429360"/>
            <a:ext cx="9628318" cy="38100"/>
          </a:xfrm>
          <a:prstGeom prst="straightConnector1">
            <a:avLst/>
          </a:prstGeom>
          <a:noFill/>
          <a:ln w="38100" cap="flat" cmpd="sng">
            <a:solidFill>
              <a:srgbClr val="000000"/>
            </a:solidFill>
            <a:prstDash val="solid"/>
            <a:round/>
            <a:headEnd type="none" w="sm" len="sm"/>
            <a:tailEnd type="none" w="sm" len="sm"/>
          </a:ln>
        </p:spPr>
      </p:cxnSp>
      <p:sp>
        <p:nvSpPr>
          <p:cNvPr id="464" name="Google Shape;464;p30"/>
          <p:cNvSpPr txBox="1"/>
          <p:nvPr/>
        </p:nvSpPr>
        <p:spPr>
          <a:xfrm>
            <a:off x="1028700" y="1931350"/>
            <a:ext cx="16230600" cy="6230552"/>
          </a:xfrm>
          <a:prstGeom prst="rect">
            <a:avLst/>
          </a:prstGeom>
          <a:noFill/>
          <a:ln>
            <a:noFill/>
          </a:ln>
        </p:spPr>
        <p:txBody>
          <a:bodyPr spcFirstLastPara="1" wrap="square" lIns="0" tIns="0" rIns="0" bIns="0" anchor="t" anchorCtr="0">
            <a:spAutoFit/>
          </a:bodyPr>
          <a:lstStyle/>
          <a:p>
            <a:pPr lvl="0">
              <a:lnSpc>
                <a:spcPct val="250055"/>
              </a:lnSpc>
            </a:pPr>
            <a:r>
              <a:rPr lang="nl-BE" sz="2699" b="1" dirty="0"/>
              <a:t>Scénario</a:t>
            </a:r>
            <a:r>
              <a:rPr lang="nl-BE" dirty="0"/>
              <a:t> </a:t>
            </a:r>
            <a:r>
              <a:rPr lang="en-US" sz="2699" b="0" i="0" u="none" strike="noStrike" cap="none" dirty="0">
                <a:solidFill>
                  <a:srgbClr val="000000"/>
                </a:solidFill>
                <a:latin typeface="Arial"/>
                <a:ea typeface="Arial"/>
                <a:cs typeface="Arial"/>
                <a:sym typeface="Arial"/>
              </a:rPr>
              <a:t>:</a:t>
            </a:r>
            <a:endParaRPr dirty="0"/>
          </a:p>
          <a:p>
            <a:pPr marL="582925" lvl="1" indent="-291462">
              <a:lnSpc>
                <a:spcPct val="250055"/>
              </a:lnSpc>
              <a:buSzPts val="2699"/>
              <a:buFont typeface="Arial"/>
              <a:buChar char="•"/>
            </a:pPr>
            <a:r>
              <a:rPr lang="fr-FR" sz="2699" dirty="0"/>
              <a:t>Une ferme fait face à une baisse de productivité en raison d’un sol pauvre en nutriments et de l’érosion. Proposez des interventions pratiques en utilisant les principes de santé des sols</a:t>
            </a:r>
            <a:r>
              <a:rPr lang="fr-FR" dirty="0"/>
              <a:t>.</a:t>
            </a:r>
            <a:endParaRPr sz="2699" b="0" i="0" u="none" strike="noStrike" cap="none" dirty="0">
              <a:solidFill>
                <a:srgbClr val="000000"/>
              </a:solidFill>
              <a:latin typeface="Arial"/>
              <a:ea typeface="Arial"/>
              <a:cs typeface="Arial"/>
              <a:sym typeface="Arial"/>
            </a:endParaRPr>
          </a:p>
          <a:p>
            <a:pPr lvl="0">
              <a:lnSpc>
                <a:spcPct val="250055"/>
              </a:lnSpc>
            </a:pPr>
            <a:r>
              <a:rPr lang="en-US" sz="2699" b="1" i="0" u="none" strike="noStrike" cap="none" dirty="0">
                <a:solidFill>
                  <a:srgbClr val="000000"/>
                </a:solidFill>
                <a:latin typeface="Arial"/>
                <a:ea typeface="Arial"/>
                <a:cs typeface="Arial"/>
                <a:sym typeface="Arial"/>
              </a:rPr>
              <a:t>T</a:t>
            </a:r>
            <a:r>
              <a:rPr lang="nl-BE" sz="2699" b="1" dirty="0" err="1"/>
              <a:t>âche</a:t>
            </a:r>
            <a:r>
              <a:rPr lang="nl-BE" sz="2699" b="1" dirty="0"/>
              <a:t>:</a:t>
            </a:r>
            <a:endParaRPr dirty="0"/>
          </a:p>
          <a:p>
            <a:pPr marL="582925" lvl="1" indent="-291462">
              <a:lnSpc>
                <a:spcPct val="250055"/>
              </a:lnSpc>
              <a:buSzPts val="2699"/>
              <a:buFont typeface="Arial"/>
              <a:buChar char="•"/>
            </a:pPr>
            <a:r>
              <a:rPr lang="fr-FR" sz="2699" dirty="0"/>
              <a:t>Élaborez une stratégie en 3 points intégrant le compostage, le couvert végétal et la réduction du travail du sol pour restaurer la santé des sols</a:t>
            </a:r>
            <a:r>
              <a:rPr lang="fr-FR" dirty="0"/>
              <a:t>.</a:t>
            </a:r>
            <a:endParaRPr dirty="0"/>
          </a:p>
        </p:txBody>
      </p:sp>
      <p:sp>
        <p:nvSpPr>
          <p:cNvPr id="465" name="Google Shape;465;p30"/>
          <p:cNvSpPr/>
          <p:nvPr/>
        </p:nvSpPr>
        <p:spPr>
          <a:xfrm>
            <a:off x="14887995" y="8118206"/>
            <a:ext cx="2371305" cy="1543504"/>
          </a:xfrm>
          <a:custGeom>
            <a:avLst/>
            <a:gdLst/>
            <a:ahLst/>
            <a:cxnLst/>
            <a:rect l="l" t="t" r="r" b="b"/>
            <a:pathLst>
              <a:path w="2371305" h="1543504" extrusionOk="0">
                <a:moveTo>
                  <a:pt x="0" y="0"/>
                </a:moveTo>
                <a:lnTo>
                  <a:pt x="2371305" y="0"/>
                </a:lnTo>
                <a:lnTo>
                  <a:pt x="2371305" y="1543504"/>
                </a:lnTo>
                <a:lnTo>
                  <a:pt x="0" y="1543504"/>
                </a:lnTo>
                <a:lnTo>
                  <a:pt x="0" y="0"/>
                </a:lnTo>
                <a:close/>
              </a:path>
            </a:pathLst>
          </a:custGeom>
          <a:blipFill rotWithShape="1">
            <a:blip r:embed="rId3">
              <a:alphaModFix/>
            </a:blip>
            <a:stretch>
              <a:fillRect/>
            </a:stretch>
          </a:blipFill>
          <a:ln>
            <a:noFill/>
          </a:ln>
        </p:spPr>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85BE77"/>
        </a:solidFill>
        <a:effectLst/>
      </p:bgPr>
    </p:bg>
    <p:spTree>
      <p:nvGrpSpPr>
        <p:cNvPr id="1" name="Shape 469"/>
        <p:cNvGrpSpPr/>
        <p:nvPr/>
      </p:nvGrpSpPr>
      <p:grpSpPr>
        <a:xfrm>
          <a:off x="0" y="0"/>
          <a:ext cx="0" cy="0"/>
          <a:chOff x="0" y="0"/>
          <a:chExt cx="0" cy="0"/>
        </a:xfrm>
      </p:grpSpPr>
      <p:grpSp>
        <p:nvGrpSpPr>
          <p:cNvPr id="470" name="Google Shape;470;p31"/>
          <p:cNvGrpSpPr/>
          <p:nvPr/>
        </p:nvGrpSpPr>
        <p:grpSpPr>
          <a:xfrm>
            <a:off x="0" y="8745297"/>
            <a:ext cx="18288000" cy="1541703"/>
            <a:chOff x="0" y="-38100"/>
            <a:chExt cx="4816593" cy="406045"/>
          </a:xfrm>
        </p:grpSpPr>
        <p:sp>
          <p:nvSpPr>
            <p:cNvPr id="471" name="Google Shape;471;p31"/>
            <p:cNvSpPr/>
            <p:nvPr/>
          </p:nvSpPr>
          <p:spPr>
            <a:xfrm>
              <a:off x="0" y="0"/>
              <a:ext cx="4816592" cy="367945"/>
            </a:xfrm>
            <a:custGeom>
              <a:avLst/>
              <a:gdLst/>
              <a:ahLst/>
              <a:cxnLst/>
              <a:rect l="l" t="t" r="r" b="b"/>
              <a:pathLst>
                <a:path w="4816592" h="367945" extrusionOk="0">
                  <a:moveTo>
                    <a:pt x="0" y="0"/>
                  </a:moveTo>
                  <a:lnTo>
                    <a:pt x="4816592" y="0"/>
                  </a:lnTo>
                  <a:lnTo>
                    <a:pt x="4816592" y="367945"/>
                  </a:lnTo>
                  <a:lnTo>
                    <a:pt x="0" y="367945"/>
                  </a:lnTo>
                  <a:close/>
                </a:path>
              </a:pathLst>
            </a:custGeom>
            <a:solidFill>
              <a:srgbClr val="C5E7B0"/>
            </a:solidFill>
            <a:ln>
              <a:noFill/>
            </a:ln>
          </p:spPr>
        </p:sp>
        <p:sp>
          <p:nvSpPr>
            <p:cNvPr id="472" name="Google Shape;472;p31"/>
            <p:cNvSpPr txBox="1"/>
            <p:nvPr/>
          </p:nvSpPr>
          <p:spPr>
            <a:xfrm>
              <a:off x="0" y="-38100"/>
              <a:ext cx="4816593" cy="40604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473" name="Google Shape;473;p31"/>
          <p:cNvSpPr txBox="1"/>
          <p:nvPr/>
        </p:nvSpPr>
        <p:spPr>
          <a:xfrm>
            <a:off x="4194263" y="598781"/>
            <a:ext cx="9899474" cy="1200329"/>
          </a:xfrm>
          <a:prstGeom prst="rect">
            <a:avLst/>
          </a:prstGeom>
          <a:noFill/>
          <a:ln>
            <a:noFill/>
          </a:ln>
        </p:spPr>
        <p:txBody>
          <a:bodyPr spcFirstLastPara="1" wrap="square" lIns="0" tIns="0" rIns="0" bIns="0" anchor="t" anchorCtr="0">
            <a:spAutoFit/>
          </a:bodyPr>
          <a:lstStyle/>
          <a:p>
            <a:pPr lvl="1" algn="just">
              <a:lnSpc>
                <a:spcPct val="150000"/>
              </a:lnSpc>
            </a:pPr>
            <a:r>
              <a:rPr lang="fr-FR" sz="3800" b="1" dirty="0"/>
              <a:t>Activité 1 : Application dans le monde réel</a:t>
            </a:r>
          </a:p>
          <a:p>
            <a:pPr marL="0" marR="0" lvl="1" indent="0" algn="just" rtl="0">
              <a:lnSpc>
                <a:spcPct val="150000"/>
              </a:lnSpc>
              <a:spcBef>
                <a:spcPts val="0"/>
              </a:spcBef>
              <a:spcAft>
                <a:spcPts val="0"/>
              </a:spcAft>
              <a:buNone/>
            </a:pPr>
            <a:endParaRPr dirty="0"/>
          </a:p>
        </p:txBody>
      </p:sp>
      <p:cxnSp>
        <p:nvCxnSpPr>
          <p:cNvPr id="474" name="Google Shape;474;p31"/>
          <p:cNvCxnSpPr/>
          <p:nvPr/>
        </p:nvCxnSpPr>
        <p:spPr>
          <a:xfrm rot="10800000" flipH="1">
            <a:off x="4329841" y="1467460"/>
            <a:ext cx="9628318" cy="38100"/>
          </a:xfrm>
          <a:prstGeom prst="straightConnector1">
            <a:avLst/>
          </a:prstGeom>
          <a:noFill/>
          <a:ln w="38100" cap="flat" cmpd="sng">
            <a:solidFill>
              <a:srgbClr val="000000"/>
            </a:solidFill>
            <a:prstDash val="solid"/>
            <a:round/>
            <a:headEnd type="none" w="sm" len="sm"/>
            <a:tailEnd type="none" w="sm" len="sm"/>
          </a:ln>
        </p:spPr>
      </p:cxnSp>
      <p:sp>
        <p:nvSpPr>
          <p:cNvPr id="475" name="Google Shape;475;p31"/>
          <p:cNvSpPr/>
          <p:nvPr/>
        </p:nvSpPr>
        <p:spPr>
          <a:xfrm>
            <a:off x="15133955" y="7619990"/>
            <a:ext cx="2125345" cy="2125345"/>
          </a:xfrm>
          <a:custGeom>
            <a:avLst/>
            <a:gdLst/>
            <a:ahLst/>
            <a:cxnLst/>
            <a:rect l="l" t="t" r="r" b="b"/>
            <a:pathLst>
              <a:path w="2125345" h="2125345" extrusionOk="0">
                <a:moveTo>
                  <a:pt x="0" y="0"/>
                </a:moveTo>
                <a:lnTo>
                  <a:pt x="2125345" y="0"/>
                </a:lnTo>
                <a:lnTo>
                  <a:pt x="2125345" y="2125345"/>
                </a:lnTo>
                <a:lnTo>
                  <a:pt x="0" y="2125345"/>
                </a:lnTo>
                <a:lnTo>
                  <a:pt x="0" y="0"/>
                </a:lnTo>
                <a:close/>
              </a:path>
            </a:pathLst>
          </a:custGeom>
          <a:blipFill rotWithShape="1">
            <a:blip r:embed="rId3">
              <a:alphaModFix/>
            </a:blip>
            <a:stretch>
              <a:fillRect/>
            </a:stretch>
          </a:blipFill>
          <a:ln>
            <a:noFill/>
          </a:ln>
        </p:spPr>
      </p:sp>
      <p:sp>
        <p:nvSpPr>
          <p:cNvPr id="476" name="Google Shape;476;p31"/>
          <p:cNvSpPr txBox="1"/>
          <p:nvPr/>
        </p:nvSpPr>
        <p:spPr>
          <a:xfrm>
            <a:off x="2856762" y="1858992"/>
            <a:ext cx="12574476" cy="6230552"/>
          </a:xfrm>
          <a:prstGeom prst="rect">
            <a:avLst/>
          </a:prstGeom>
          <a:noFill/>
          <a:ln>
            <a:noFill/>
          </a:ln>
        </p:spPr>
        <p:txBody>
          <a:bodyPr spcFirstLastPara="1" wrap="square" lIns="0" tIns="0" rIns="0" bIns="0" anchor="t" anchorCtr="0">
            <a:spAutoFit/>
          </a:bodyPr>
          <a:lstStyle/>
          <a:p>
            <a:pPr lvl="0" algn="just">
              <a:lnSpc>
                <a:spcPct val="250055"/>
              </a:lnSpc>
            </a:pPr>
            <a:r>
              <a:rPr lang="nl-BE" sz="2699" b="1" dirty="0"/>
              <a:t>Solution </a:t>
            </a:r>
            <a:r>
              <a:rPr lang="nl-BE" sz="2699" b="1" dirty="0" err="1"/>
              <a:t>possible</a:t>
            </a:r>
            <a:r>
              <a:rPr lang="nl-BE" sz="2699" b="1" dirty="0"/>
              <a:t> </a:t>
            </a:r>
            <a:r>
              <a:rPr lang="en-US" sz="2699" b="1" i="0" u="none" strike="noStrike" cap="none" dirty="0">
                <a:solidFill>
                  <a:srgbClr val="000000"/>
                </a:solidFill>
                <a:latin typeface="Arial"/>
                <a:ea typeface="Arial"/>
                <a:cs typeface="Arial"/>
                <a:sym typeface="Arial"/>
              </a:rPr>
              <a:t>:</a:t>
            </a:r>
            <a:endParaRPr dirty="0"/>
          </a:p>
          <a:p>
            <a:pPr marL="582925" lvl="1" indent="-291462" algn="just">
              <a:lnSpc>
                <a:spcPct val="250055"/>
              </a:lnSpc>
              <a:buSzPts val="2699"/>
              <a:buFont typeface="Arial"/>
              <a:buAutoNum type="arabicPeriod"/>
            </a:pPr>
            <a:r>
              <a:rPr lang="fr-FR" sz="2699" dirty="0"/>
              <a:t>Introduire le compostage pour renouveler la matière </a:t>
            </a:r>
            <a:r>
              <a:rPr lang="nl-BE" sz="2699" dirty="0" err="1"/>
              <a:t>organique</a:t>
            </a:r>
            <a:r>
              <a:rPr lang="en-US" sz="2699" b="0" i="0" u="none" strike="noStrike" cap="none" dirty="0">
                <a:solidFill>
                  <a:srgbClr val="000000"/>
                </a:solidFill>
                <a:latin typeface="Arial"/>
                <a:ea typeface="Arial"/>
                <a:cs typeface="Arial"/>
                <a:sym typeface="Arial"/>
              </a:rPr>
              <a:t>.</a:t>
            </a:r>
            <a:endParaRPr dirty="0"/>
          </a:p>
          <a:p>
            <a:pPr marL="582925" lvl="1" indent="-291462" algn="just">
              <a:lnSpc>
                <a:spcPct val="250055"/>
              </a:lnSpc>
              <a:buSzPts val="2699"/>
              <a:buFont typeface="Arial"/>
              <a:buAutoNum type="arabicPeriod"/>
            </a:pPr>
            <a:r>
              <a:rPr lang="fr-FR" sz="2699" dirty="0"/>
              <a:t>Plantez des cultures de couverture pour prévenir l'érosion et améliorer la structure du sol</a:t>
            </a:r>
            <a:r>
              <a:rPr lang="en-US" sz="2699" b="0" i="0" u="none" strike="noStrike" cap="none" dirty="0">
                <a:solidFill>
                  <a:srgbClr val="000000"/>
                </a:solidFill>
                <a:latin typeface="Arial"/>
                <a:ea typeface="Arial"/>
                <a:cs typeface="Arial"/>
                <a:sym typeface="Arial"/>
              </a:rPr>
              <a:t>.</a:t>
            </a:r>
            <a:endParaRPr dirty="0"/>
          </a:p>
          <a:p>
            <a:pPr marL="582925" lvl="1" indent="-291462" algn="just">
              <a:lnSpc>
                <a:spcPct val="250055"/>
              </a:lnSpc>
              <a:buSzPts val="2699"/>
              <a:buFont typeface="Arial"/>
              <a:buAutoNum type="arabicPeriod"/>
            </a:pPr>
            <a:r>
              <a:rPr lang="fr-FR" sz="2699" dirty="0"/>
              <a:t>Transition vers des pratiques de travail du sol minimal afin de préserver l'écosystème du sol</a:t>
            </a:r>
            <a:r>
              <a:rPr lang="en-US" sz="2699" dirty="0"/>
              <a:t>.</a:t>
            </a:r>
            <a:endParaRPr sz="2699"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480"/>
        <p:cNvGrpSpPr/>
        <p:nvPr/>
      </p:nvGrpSpPr>
      <p:grpSpPr>
        <a:xfrm>
          <a:off x="0" y="0"/>
          <a:ext cx="0" cy="0"/>
          <a:chOff x="0" y="0"/>
          <a:chExt cx="0" cy="0"/>
        </a:xfrm>
      </p:grpSpPr>
      <p:cxnSp>
        <p:nvCxnSpPr>
          <p:cNvPr id="481" name="Google Shape;481;p32"/>
          <p:cNvCxnSpPr/>
          <p:nvPr/>
        </p:nvCxnSpPr>
        <p:spPr>
          <a:xfrm>
            <a:off x="4297810" y="1742338"/>
            <a:ext cx="9462979" cy="0"/>
          </a:xfrm>
          <a:prstGeom prst="straightConnector1">
            <a:avLst/>
          </a:prstGeom>
          <a:noFill/>
          <a:ln w="38100" cap="flat" cmpd="sng">
            <a:solidFill>
              <a:srgbClr val="000000"/>
            </a:solidFill>
            <a:prstDash val="solid"/>
            <a:round/>
            <a:headEnd type="none" w="sm" len="sm"/>
            <a:tailEnd type="none" w="sm" len="sm"/>
          </a:ln>
        </p:spPr>
      </p:cxnSp>
      <p:sp>
        <p:nvSpPr>
          <p:cNvPr id="482" name="Google Shape;482;p32"/>
          <p:cNvSpPr/>
          <p:nvPr/>
        </p:nvSpPr>
        <p:spPr>
          <a:xfrm>
            <a:off x="0" y="5377386"/>
            <a:ext cx="4997531" cy="4909614"/>
          </a:xfrm>
          <a:custGeom>
            <a:avLst/>
            <a:gdLst/>
            <a:ahLst/>
            <a:cxnLst/>
            <a:rect l="l" t="t" r="r" b="b"/>
            <a:pathLst>
              <a:path w="826015" h="811484" extrusionOk="0">
                <a:moveTo>
                  <a:pt x="413007" y="0"/>
                </a:moveTo>
                <a:cubicBezTo>
                  <a:pt x="184910" y="0"/>
                  <a:pt x="0" y="181657"/>
                  <a:pt x="0" y="405742"/>
                </a:cubicBezTo>
                <a:cubicBezTo>
                  <a:pt x="0" y="629827"/>
                  <a:pt x="184910" y="811484"/>
                  <a:pt x="413007" y="811484"/>
                </a:cubicBezTo>
                <a:cubicBezTo>
                  <a:pt x="641105" y="811484"/>
                  <a:pt x="826015" y="629827"/>
                  <a:pt x="826015" y="405742"/>
                </a:cubicBezTo>
                <a:cubicBezTo>
                  <a:pt x="826015" y="181657"/>
                  <a:pt x="641105" y="0"/>
                  <a:pt x="413007" y="0"/>
                </a:cubicBezTo>
                <a:close/>
              </a:path>
            </a:pathLst>
          </a:custGeom>
          <a:blipFill rotWithShape="1">
            <a:blip r:embed="rId3">
              <a:alphaModFix/>
            </a:blip>
            <a:stretch>
              <a:fillRect t="-894" b="-894"/>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3" name="Google Shape;483;p32"/>
          <p:cNvGrpSpPr/>
          <p:nvPr/>
        </p:nvGrpSpPr>
        <p:grpSpPr>
          <a:xfrm>
            <a:off x="1708746" y="1940577"/>
            <a:ext cx="15188689" cy="6728957"/>
            <a:chOff x="0" y="-38100"/>
            <a:chExt cx="4000313" cy="1772235"/>
          </a:xfrm>
        </p:grpSpPr>
        <p:sp>
          <p:nvSpPr>
            <p:cNvPr id="484" name="Google Shape;484;p32"/>
            <p:cNvSpPr/>
            <p:nvPr/>
          </p:nvSpPr>
          <p:spPr>
            <a:xfrm>
              <a:off x="0" y="0"/>
              <a:ext cx="4000313" cy="1734135"/>
            </a:xfrm>
            <a:custGeom>
              <a:avLst/>
              <a:gdLst/>
              <a:ahLst/>
              <a:cxnLst/>
              <a:rect l="l" t="t" r="r" b="b"/>
              <a:pathLst>
                <a:path w="4000313" h="1734135" extrusionOk="0">
                  <a:moveTo>
                    <a:pt x="0" y="0"/>
                  </a:moveTo>
                  <a:lnTo>
                    <a:pt x="4000313" y="0"/>
                  </a:lnTo>
                  <a:lnTo>
                    <a:pt x="4000313" y="1734135"/>
                  </a:lnTo>
                  <a:lnTo>
                    <a:pt x="0" y="1734135"/>
                  </a:lnTo>
                  <a:close/>
                </a:path>
              </a:pathLst>
            </a:custGeom>
            <a:solidFill>
              <a:srgbClr val="85BE77"/>
            </a:solidFill>
            <a:ln>
              <a:noFill/>
            </a:ln>
          </p:spPr>
        </p:sp>
        <p:sp>
          <p:nvSpPr>
            <p:cNvPr id="485" name="Google Shape;485;p32"/>
            <p:cNvSpPr txBox="1"/>
            <p:nvPr/>
          </p:nvSpPr>
          <p:spPr>
            <a:xfrm>
              <a:off x="0" y="-38100"/>
              <a:ext cx="4000313" cy="177223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486" name="Google Shape;486;p32"/>
          <p:cNvSpPr txBox="1"/>
          <p:nvPr/>
        </p:nvSpPr>
        <p:spPr>
          <a:xfrm>
            <a:off x="1885338" y="2182229"/>
            <a:ext cx="14835600" cy="6800836"/>
          </a:xfrm>
          <a:prstGeom prst="rect">
            <a:avLst/>
          </a:prstGeom>
          <a:noFill/>
          <a:ln>
            <a:noFill/>
          </a:ln>
        </p:spPr>
        <p:txBody>
          <a:bodyPr spcFirstLastPara="1" wrap="square" lIns="0" tIns="0" rIns="0" bIns="0" anchor="t" anchorCtr="0">
            <a:spAutoFit/>
          </a:bodyPr>
          <a:lstStyle/>
          <a:p>
            <a:pPr marL="0" marR="0" lvl="0" indent="0" algn="just" rtl="0">
              <a:lnSpc>
                <a:spcPct val="233988"/>
              </a:lnSpc>
              <a:spcBef>
                <a:spcPts val="0"/>
              </a:spcBef>
              <a:spcAft>
                <a:spcPts val="0"/>
              </a:spcAft>
              <a:buNone/>
            </a:pPr>
            <a:r>
              <a:rPr lang="en-US" sz="2698" b="1" i="0" u="none" strike="noStrike" cap="none" dirty="0">
                <a:solidFill>
                  <a:srgbClr val="000000"/>
                </a:solidFill>
                <a:latin typeface="Arial"/>
                <a:ea typeface="Arial"/>
                <a:cs typeface="Arial"/>
                <a:sym typeface="Arial"/>
              </a:rPr>
              <a:t>Exercise:</a:t>
            </a:r>
            <a:endParaRPr dirty="0"/>
          </a:p>
          <a:p>
            <a:pPr lvl="0" algn="just">
              <a:lnSpc>
                <a:spcPct val="233988"/>
              </a:lnSpc>
            </a:pPr>
            <a:r>
              <a:rPr lang="fr-FR" sz="2400" dirty="0"/>
              <a:t>Créez un plan de rotation des cultures qui comprend au moins trois types de cultures et explique comment la séquence minimise l'érosion et maintient les nutriments du sol</a:t>
            </a:r>
            <a:r>
              <a:rPr lang="en-US" sz="2400" b="0" i="0" u="none" strike="noStrike" cap="none" dirty="0">
                <a:solidFill>
                  <a:srgbClr val="000000"/>
                </a:solidFill>
                <a:latin typeface="Arial"/>
                <a:ea typeface="Arial"/>
                <a:cs typeface="Arial"/>
                <a:sym typeface="Arial"/>
              </a:rPr>
              <a:t>.</a:t>
            </a:r>
            <a:endParaRPr sz="2400" b="0" i="0" u="none" strike="noStrike" cap="none" dirty="0">
              <a:solidFill>
                <a:srgbClr val="000000"/>
              </a:solidFill>
              <a:latin typeface="Arial"/>
              <a:ea typeface="Arial"/>
              <a:cs typeface="Arial"/>
              <a:sym typeface="Arial"/>
            </a:endParaRPr>
          </a:p>
          <a:p>
            <a:pPr lvl="0" algn="just">
              <a:lnSpc>
                <a:spcPct val="233988"/>
              </a:lnSpc>
            </a:pPr>
            <a:r>
              <a:rPr lang="nl-BE" dirty="0"/>
              <a:t> </a:t>
            </a:r>
            <a:r>
              <a:rPr lang="nl-BE" sz="2698" b="1" dirty="0" err="1"/>
              <a:t>Modèle</a:t>
            </a:r>
            <a:r>
              <a:rPr lang="nl-BE" sz="2698" b="1" dirty="0"/>
              <a:t> </a:t>
            </a:r>
            <a:r>
              <a:rPr lang="en-US" sz="2698" b="1" dirty="0"/>
              <a:t>:</a:t>
            </a:r>
            <a:endParaRPr sz="2698" b="1" dirty="0"/>
          </a:p>
          <a:p>
            <a:pPr lvl="0" algn="just">
              <a:lnSpc>
                <a:spcPct val="233988"/>
              </a:lnSpc>
            </a:pPr>
            <a:r>
              <a:rPr lang="en-US" sz="2698" b="0" i="0" u="none" strike="noStrike" cap="none" dirty="0">
                <a:solidFill>
                  <a:srgbClr val="000000"/>
                </a:solidFill>
                <a:latin typeface="Arial"/>
                <a:ea typeface="Arial"/>
                <a:cs typeface="Arial"/>
                <a:sym typeface="Arial"/>
              </a:rPr>
              <a:t>Crop 1: </a:t>
            </a:r>
            <a:r>
              <a:rPr lang="nl-BE" sz="2400" dirty="0" err="1"/>
              <a:t>Légumineuse</a:t>
            </a:r>
            <a:r>
              <a:rPr lang="nl-BE" sz="2400" dirty="0"/>
              <a:t> </a:t>
            </a:r>
            <a:r>
              <a:rPr lang="nl-BE" sz="2400" dirty="0" err="1"/>
              <a:t>fixatrice</a:t>
            </a:r>
            <a:r>
              <a:rPr lang="nl-BE" sz="2400" dirty="0"/>
              <a:t> </a:t>
            </a:r>
            <a:r>
              <a:rPr lang="nl-BE" sz="2400" dirty="0" err="1"/>
              <a:t>d'azote</a:t>
            </a:r>
            <a:r>
              <a:rPr lang="nl-BE" sz="2400" dirty="0"/>
              <a:t>.</a:t>
            </a:r>
            <a:endParaRPr sz="2400" dirty="0"/>
          </a:p>
          <a:p>
            <a:pPr lvl="0" algn="just">
              <a:lnSpc>
                <a:spcPct val="233988"/>
              </a:lnSpc>
            </a:pPr>
            <a:r>
              <a:rPr lang="en-US" sz="2698" b="0" i="0" u="none" strike="noStrike" cap="none" dirty="0">
                <a:solidFill>
                  <a:srgbClr val="000000"/>
                </a:solidFill>
                <a:latin typeface="Arial"/>
                <a:ea typeface="Arial"/>
                <a:cs typeface="Arial"/>
                <a:sym typeface="Arial"/>
              </a:rPr>
              <a:t>Crop 2: </a:t>
            </a:r>
            <a:r>
              <a:rPr lang="nl-BE" sz="2400" b="0" i="0" u="none" strike="noStrike" cap="none" dirty="0">
                <a:solidFill>
                  <a:srgbClr val="000000"/>
                </a:solidFill>
                <a:latin typeface="Arial"/>
                <a:ea typeface="Arial"/>
                <a:cs typeface="Arial"/>
                <a:sym typeface="Arial"/>
              </a:rPr>
              <a:t>M</a:t>
            </a:r>
            <a:r>
              <a:rPr lang="nl-BE" sz="2400" dirty="0"/>
              <a:t>aïs </a:t>
            </a:r>
            <a:r>
              <a:rPr lang="nl-BE" sz="2400" dirty="0" err="1"/>
              <a:t>ou</a:t>
            </a:r>
            <a:r>
              <a:rPr lang="nl-BE" sz="2400" dirty="0"/>
              <a:t> </a:t>
            </a:r>
            <a:r>
              <a:rPr lang="nl-BE" sz="2400" dirty="0" err="1"/>
              <a:t>blé</a:t>
            </a:r>
            <a:r>
              <a:rPr lang="nl-BE" sz="2400" dirty="0"/>
              <a:t> </a:t>
            </a:r>
            <a:endParaRPr dirty="0"/>
          </a:p>
          <a:p>
            <a:pPr lvl="0" algn="just">
              <a:lnSpc>
                <a:spcPct val="233988"/>
              </a:lnSpc>
            </a:pPr>
            <a:r>
              <a:rPr lang="en-US" sz="2698" b="0" i="0" u="none" strike="noStrike" cap="none" dirty="0">
                <a:solidFill>
                  <a:srgbClr val="000000"/>
                </a:solidFill>
                <a:latin typeface="Arial"/>
                <a:ea typeface="Arial"/>
                <a:cs typeface="Arial"/>
                <a:sym typeface="Arial"/>
              </a:rPr>
              <a:t>Crop 3: </a:t>
            </a:r>
            <a:r>
              <a:rPr lang="fr-FR" sz="2400" dirty="0"/>
              <a:t>Plante à racines profondes pour aérer le sol</a:t>
            </a:r>
            <a:endParaRPr sz="2400" dirty="0"/>
          </a:p>
        </p:txBody>
      </p:sp>
      <p:sp>
        <p:nvSpPr>
          <p:cNvPr id="487" name="Google Shape;487;p32"/>
          <p:cNvSpPr/>
          <p:nvPr/>
        </p:nvSpPr>
        <p:spPr>
          <a:xfrm>
            <a:off x="14737950" y="7353767"/>
            <a:ext cx="2159485" cy="2057400"/>
          </a:xfrm>
          <a:custGeom>
            <a:avLst/>
            <a:gdLst/>
            <a:ahLst/>
            <a:cxnLst/>
            <a:rect l="l" t="t" r="r" b="b"/>
            <a:pathLst>
              <a:path w="2159485" h="2057400" extrusionOk="0">
                <a:moveTo>
                  <a:pt x="0" y="0"/>
                </a:moveTo>
                <a:lnTo>
                  <a:pt x="2159484" y="0"/>
                </a:lnTo>
                <a:lnTo>
                  <a:pt x="2159484" y="2057400"/>
                </a:lnTo>
                <a:lnTo>
                  <a:pt x="0" y="2057400"/>
                </a:lnTo>
                <a:lnTo>
                  <a:pt x="0" y="0"/>
                </a:lnTo>
                <a:close/>
              </a:path>
            </a:pathLst>
          </a:custGeom>
          <a:blipFill rotWithShape="1">
            <a:blip r:embed="rId4">
              <a:alphaModFix/>
            </a:blip>
            <a:stretch>
              <a:fillRect/>
            </a:stretch>
          </a:blipFill>
          <a:ln>
            <a:noFill/>
          </a:ln>
        </p:spPr>
      </p:sp>
      <p:sp>
        <p:nvSpPr>
          <p:cNvPr id="488" name="Google Shape;488;p32"/>
          <p:cNvSpPr txBox="1"/>
          <p:nvPr/>
        </p:nvSpPr>
        <p:spPr>
          <a:xfrm>
            <a:off x="4997525" y="734983"/>
            <a:ext cx="8292950" cy="818686"/>
          </a:xfrm>
          <a:prstGeom prst="rect">
            <a:avLst/>
          </a:prstGeom>
          <a:noFill/>
          <a:ln>
            <a:noFill/>
          </a:ln>
        </p:spPr>
        <p:txBody>
          <a:bodyPr spcFirstLastPara="1" wrap="square" lIns="0" tIns="0" rIns="0" bIns="0" anchor="t" anchorCtr="0">
            <a:spAutoFit/>
          </a:bodyPr>
          <a:lstStyle/>
          <a:p>
            <a:pPr lvl="0" algn="ctr">
              <a:lnSpc>
                <a:spcPct val="140000"/>
              </a:lnSpc>
            </a:pPr>
            <a:r>
              <a:rPr lang="fr-FR" sz="3800" b="1" dirty="0"/>
              <a:t>Activité 2 : Exercice de planification</a:t>
            </a:r>
            <a:endParaRPr sz="3800"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492"/>
        <p:cNvGrpSpPr/>
        <p:nvPr/>
      </p:nvGrpSpPr>
      <p:grpSpPr>
        <a:xfrm>
          <a:off x="0" y="0"/>
          <a:ext cx="0" cy="0"/>
          <a:chOff x="0" y="0"/>
          <a:chExt cx="0" cy="0"/>
        </a:xfrm>
      </p:grpSpPr>
      <p:grpSp>
        <p:nvGrpSpPr>
          <p:cNvPr id="493" name="Google Shape;493;p33"/>
          <p:cNvGrpSpPr/>
          <p:nvPr/>
        </p:nvGrpSpPr>
        <p:grpSpPr>
          <a:xfrm>
            <a:off x="1028700" y="745597"/>
            <a:ext cx="15924309" cy="8795819"/>
            <a:chOff x="0" y="-38100"/>
            <a:chExt cx="4194029" cy="2316579"/>
          </a:xfrm>
        </p:grpSpPr>
        <p:sp>
          <p:nvSpPr>
            <p:cNvPr id="494" name="Google Shape;494;p33"/>
            <p:cNvSpPr/>
            <p:nvPr/>
          </p:nvSpPr>
          <p:spPr>
            <a:xfrm>
              <a:off x="0" y="0"/>
              <a:ext cx="4194029" cy="2278479"/>
            </a:xfrm>
            <a:custGeom>
              <a:avLst/>
              <a:gdLst/>
              <a:ahLst/>
              <a:cxnLst/>
              <a:rect l="l" t="t" r="r" b="b"/>
              <a:pathLst>
                <a:path w="4194029" h="2278479" extrusionOk="0">
                  <a:moveTo>
                    <a:pt x="24795" y="0"/>
                  </a:moveTo>
                  <a:lnTo>
                    <a:pt x="4169234" y="0"/>
                  </a:lnTo>
                  <a:cubicBezTo>
                    <a:pt x="4175811" y="0"/>
                    <a:pt x="4182117" y="2612"/>
                    <a:pt x="4186767" y="7262"/>
                  </a:cubicBezTo>
                  <a:cubicBezTo>
                    <a:pt x="4191417" y="11912"/>
                    <a:pt x="4194029" y="18219"/>
                    <a:pt x="4194029" y="24795"/>
                  </a:cubicBezTo>
                  <a:lnTo>
                    <a:pt x="4194029" y="2253685"/>
                  </a:lnTo>
                  <a:cubicBezTo>
                    <a:pt x="4194029" y="2260260"/>
                    <a:pt x="4191417" y="2266567"/>
                    <a:pt x="4186767" y="2271217"/>
                  </a:cubicBezTo>
                  <a:cubicBezTo>
                    <a:pt x="4182117" y="2275867"/>
                    <a:pt x="4175811" y="2278479"/>
                    <a:pt x="4169234" y="2278479"/>
                  </a:cubicBezTo>
                  <a:lnTo>
                    <a:pt x="24795" y="2278479"/>
                  </a:lnTo>
                  <a:cubicBezTo>
                    <a:pt x="18219" y="2278479"/>
                    <a:pt x="11912" y="2275867"/>
                    <a:pt x="7262" y="2271217"/>
                  </a:cubicBezTo>
                  <a:cubicBezTo>
                    <a:pt x="2612" y="2266567"/>
                    <a:pt x="0" y="2260260"/>
                    <a:pt x="0" y="2253685"/>
                  </a:cubicBezTo>
                  <a:lnTo>
                    <a:pt x="0" y="24795"/>
                  </a:lnTo>
                  <a:cubicBezTo>
                    <a:pt x="0" y="18219"/>
                    <a:pt x="2612" y="11912"/>
                    <a:pt x="7262" y="7262"/>
                  </a:cubicBezTo>
                  <a:cubicBezTo>
                    <a:pt x="11912" y="2612"/>
                    <a:pt x="18219" y="0"/>
                    <a:pt x="24795" y="0"/>
                  </a:cubicBezTo>
                  <a:close/>
                </a:path>
              </a:pathLst>
            </a:custGeom>
            <a:solidFill>
              <a:srgbClr val="7BB0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33"/>
            <p:cNvSpPr txBox="1"/>
            <p:nvPr/>
          </p:nvSpPr>
          <p:spPr>
            <a:xfrm>
              <a:off x="0" y="-38100"/>
              <a:ext cx="4194029" cy="231657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496" name="Google Shape;496;p33"/>
          <p:cNvSpPr txBox="1"/>
          <p:nvPr/>
        </p:nvSpPr>
        <p:spPr>
          <a:xfrm>
            <a:off x="1108200" y="1200063"/>
            <a:ext cx="15765300" cy="8501238"/>
          </a:xfrm>
          <a:prstGeom prst="rect">
            <a:avLst/>
          </a:prstGeom>
          <a:noFill/>
          <a:ln>
            <a:noFill/>
          </a:ln>
        </p:spPr>
        <p:txBody>
          <a:bodyPr spcFirstLastPara="1" wrap="square" lIns="0" tIns="0" rIns="0" bIns="0" anchor="t" anchorCtr="0">
            <a:spAutoFit/>
          </a:bodyPr>
          <a:lstStyle/>
          <a:p>
            <a:pPr lvl="0" algn="just">
              <a:lnSpc>
                <a:spcPct val="186000"/>
              </a:lnSpc>
            </a:pPr>
            <a:r>
              <a:rPr lang="en-US" sz="2700" b="0" i="0" u="none" strike="noStrike" cap="none" dirty="0">
                <a:solidFill>
                  <a:srgbClr val="1B181A"/>
                </a:solidFill>
                <a:latin typeface="Arial"/>
                <a:ea typeface="Arial"/>
                <a:cs typeface="Arial"/>
                <a:sym typeface="Arial"/>
              </a:rPr>
              <a:t>1) </a:t>
            </a:r>
            <a:r>
              <a:rPr lang="fr-FR" sz="2700" dirty="0">
                <a:solidFill>
                  <a:srgbClr val="1B181A"/>
                </a:solidFill>
              </a:rPr>
              <a:t>Quel est le principal avantage de la rotation des cultures pour la santé du sol ?</a:t>
            </a:r>
            <a:endParaRPr dirty="0"/>
          </a:p>
          <a:p>
            <a:pPr marL="582930" lvl="1" indent="-291465" algn="just">
              <a:lnSpc>
                <a:spcPct val="186000"/>
              </a:lnSpc>
              <a:buClr>
                <a:srgbClr val="1B181A"/>
              </a:buClr>
              <a:buSzPts val="2700"/>
              <a:buFont typeface="Arial"/>
              <a:buChar char="•"/>
            </a:pPr>
            <a:r>
              <a:rPr lang="en-US" sz="2700" b="0" i="0" u="none" strike="noStrike" cap="none" dirty="0">
                <a:solidFill>
                  <a:srgbClr val="1B181A"/>
                </a:solidFill>
                <a:latin typeface="Arial"/>
                <a:ea typeface="Arial"/>
                <a:cs typeface="Arial"/>
                <a:sym typeface="Arial"/>
              </a:rPr>
              <a:t>A) </a:t>
            </a:r>
            <a:r>
              <a:rPr lang="fr-FR" sz="2700" dirty="0">
                <a:solidFill>
                  <a:srgbClr val="1B181A"/>
                </a:solidFill>
              </a:rPr>
              <a:t>Augmente la résistance aux parasites</a:t>
            </a:r>
            <a:endParaRPr sz="2700" dirty="0">
              <a:solidFill>
                <a:srgbClr val="1B181A"/>
              </a:solidFill>
            </a:endParaRPr>
          </a:p>
          <a:p>
            <a:pPr marL="582930" lvl="1" indent="-291465" algn="just">
              <a:lnSpc>
                <a:spcPct val="186000"/>
              </a:lnSpc>
              <a:buClr>
                <a:srgbClr val="1B181A"/>
              </a:buClr>
              <a:buSzPts val="2700"/>
              <a:buFont typeface="Arial"/>
              <a:buChar char="•"/>
            </a:pPr>
            <a:r>
              <a:rPr lang="en-US" sz="2700" b="0" i="0" u="none" strike="noStrike" cap="none" dirty="0">
                <a:solidFill>
                  <a:srgbClr val="1B181A"/>
                </a:solidFill>
                <a:latin typeface="Arial"/>
                <a:ea typeface="Arial"/>
                <a:cs typeface="Arial"/>
                <a:sym typeface="Arial"/>
              </a:rPr>
              <a:t>B) </a:t>
            </a:r>
            <a:r>
              <a:rPr lang="fr-FR" sz="2700" dirty="0">
                <a:solidFill>
                  <a:srgbClr val="1B181A"/>
                </a:solidFill>
              </a:rPr>
              <a:t>Prévention de l'épuisement des nutriments</a:t>
            </a:r>
            <a:endParaRPr sz="2700" dirty="0">
              <a:solidFill>
                <a:srgbClr val="1B181A"/>
              </a:solidFill>
            </a:endParaRPr>
          </a:p>
          <a:p>
            <a:pPr marL="582930" lvl="1" indent="-291465" algn="just">
              <a:lnSpc>
                <a:spcPct val="186000"/>
              </a:lnSpc>
              <a:buClr>
                <a:srgbClr val="1B181A"/>
              </a:buClr>
              <a:buSzPts val="2700"/>
              <a:buFont typeface="Arial"/>
              <a:buChar char="•"/>
            </a:pPr>
            <a:r>
              <a:rPr lang="en-US" sz="2700" b="0" i="0" u="none" strike="noStrike" cap="none" dirty="0">
                <a:solidFill>
                  <a:srgbClr val="1B181A"/>
                </a:solidFill>
                <a:latin typeface="Arial"/>
                <a:ea typeface="Arial"/>
                <a:cs typeface="Arial"/>
                <a:sym typeface="Arial"/>
              </a:rPr>
              <a:t>C) </a:t>
            </a:r>
            <a:r>
              <a:rPr lang="nl-BE" sz="2700" dirty="0" err="1">
                <a:solidFill>
                  <a:srgbClr val="1B181A"/>
                </a:solidFill>
              </a:rPr>
              <a:t>Réduit</a:t>
            </a:r>
            <a:r>
              <a:rPr lang="nl-BE" sz="2700" dirty="0">
                <a:solidFill>
                  <a:srgbClr val="1B181A"/>
                </a:solidFill>
              </a:rPr>
              <a:t> la </a:t>
            </a:r>
            <a:r>
              <a:rPr lang="nl-BE" sz="2700" dirty="0" err="1">
                <a:solidFill>
                  <a:srgbClr val="1B181A"/>
                </a:solidFill>
              </a:rPr>
              <a:t>consommation</a:t>
            </a:r>
            <a:r>
              <a:rPr lang="nl-BE" sz="2700" dirty="0">
                <a:solidFill>
                  <a:srgbClr val="1B181A"/>
                </a:solidFill>
              </a:rPr>
              <a:t> </a:t>
            </a:r>
            <a:r>
              <a:rPr lang="nl-BE" sz="2700" dirty="0" err="1">
                <a:solidFill>
                  <a:srgbClr val="1B181A"/>
                </a:solidFill>
              </a:rPr>
              <a:t>d'eau</a:t>
            </a:r>
            <a:endParaRPr sz="2700" dirty="0">
              <a:solidFill>
                <a:srgbClr val="1B181A"/>
              </a:solidFill>
            </a:endParaRPr>
          </a:p>
          <a:p>
            <a:pPr marL="582930" lvl="1" indent="-291465" algn="just">
              <a:lnSpc>
                <a:spcPct val="186000"/>
              </a:lnSpc>
              <a:buClr>
                <a:srgbClr val="1B181A"/>
              </a:buClr>
              <a:buSzPts val="2700"/>
              <a:buFont typeface="Arial"/>
              <a:buChar char="•"/>
            </a:pPr>
            <a:r>
              <a:rPr lang="en-US" sz="2700" b="0" i="0" u="none" strike="noStrike" cap="none" dirty="0">
                <a:solidFill>
                  <a:srgbClr val="1B181A"/>
                </a:solidFill>
                <a:latin typeface="Arial"/>
                <a:ea typeface="Arial"/>
                <a:cs typeface="Arial"/>
                <a:sym typeface="Arial"/>
              </a:rPr>
              <a:t>D) </a:t>
            </a:r>
            <a:r>
              <a:rPr lang="nl-BE" sz="2700" dirty="0" err="1">
                <a:solidFill>
                  <a:srgbClr val="1B181A"/>
                </a:solidFill>
              </a:rPr>
              <a:t>Favorise</a:t>
            </a:r>
            <a:r>
              <a:rPr lang="nl-BE" sz="2700" dirty="0">
                <a:solidFill>
                  <a:srgbClr val="1B181A"/>
                </a:solidFill>
              </a:rPr>
              <a:t> la </a:t>
            </a:r>
            <a:r>
              <a:rPr lang="nl-BE" sz="2700" dirty="0" err="1">
                <a:solidFill>
                  <a:srgbClr val="1B181A"/>
                </a:solidFill>
              </a:rPr>
              <a:t>monoculture</a:t>
            </a:r>
            <a:endParaRPr sz="2700" dirty="0">
              <a:solidFill>
                <a:srgbClr val="1B181A"/>
              </a:solidFill>
            </a:endParaRPr>
          </a:p>
          <a:p>
            <a:pPr marL="0" marR="0" lvl="0" indent="0" algn="just" rtl="0">
              <a:lnSpc>
                <a:spcPct val="186000"/>
              </a:lnSpc>
              <a:spcBef>
                <a:spcPts val="0"/>
              </a:spcBef>
              <a:spcAft>
                <a:spcPts val="0"/>
              </a:spcAft>
              <a:buNone/>
            </a:pPr>
            <a:endParaRPr sz="2700" b="0" i="0" u="none" strike="noStrike" cap="none" dirty="0">
              <a:solidFill>
                <a:srgbClr val="1B181A"/>
              </a:solidFill>
              <a:latin typeface="Arial"/>
              <a:ea typeface="Arial"/>
              <a:cs typeface="Arial"/>
              <a:sym typeface="Arial"/>
            </a:endParaRPr>
          </a:p>
          <a:p>
            <a:pPr lvl="0" algn="just">
              <a:lnSpc>
                <a:spcPct val="186000"/>
              </a:lnSpc>
            </a:pPr>
            <a:r>
              <a:rPr lang="en-US" sz="2700" b="0" i="0" u="none" strike="noStrike" cap="none" dirty="0">
                <a:solidFill>
                  <a:srgbClr val="1B181A"/>
                </a:solidFill>
                <a:latin typeface="Arial"/>
                <a:ea typeface="Arial"/>
                <a:cs typeface="Arial"/>
                <a:sym typeface="Arial"/>
              </a:rPr>
              <a:t>2) </a:t>
            </a:r>
            <a:r>
              <a:rPr lang="fr-FR" sz="2700" dirty="0">
                <a:solidFill>
                  <a:srgbClr val="1B181A"/>
                </a:solidFill>
              </a:rPr>
              <a:t>Quelle pratique aide à protéger le sol de l'érosion pendant les périodes hors saison </a:t>
            </a:r>
            <a:r>
              <a:rPr lang="en-US" sz="2700" b="0" i="0" u="none" strike="noStrike" cap="none" dirty="0">
                <a:solidFill>
                  <a:srgbClr val="1B181A"/>
                </a:solidFill>
                <a:latin typeface="Arial"/>
                <a:ea typeface="Arial"/>
                <a:cs typeface="Arial"/>
                <a:sym typeface="Arial"/>
              </a:rPr>
              <a:t>?</a:t>
            </a:r>
            <a:endParaRPr dirty="0"/>
          </a:p>
          <a:p>
            <a:pPr marL="582930" lvl="1" indent="-291465" algn="just">
              <a:lnSpc>
                <a:spcPct val="186000"/>
              </a:lnSpc>
              <a:buClr>
                <a:srgbClr val="1B181A"/>
              </a:buClr>
              <a:buSzPts val="2700"/>
              <a:buFont typeface="Arial"/>
              <a:buChar char="•"/>
            </a:pPr>
            <a:r>
              <a:rPr lang="en-US" sz="2700" b="0" i="0" u="none" strike="noStrike" cap="none" dirty="0">
                <a:solidFill>
                  <a:srgbClr val="1B181A"/>
                </a:solidFill>
                <a:latin typeface="Arial"/>
                <a:ea typeface="Arial"/>
                <a:cs typeface="Arial"/>
                <a:sym typeface="Arial"/>
              </a:rPr>
              <a:t>A) </a:t>
            </a:r>
            <a:r>
              <a:rPr lang="nl-BE" sz="2700" dirty="0">
                <a:solidFill>
                  <a:srgbClr val="1B181A"/>
                </a:solidFill>
              </a:rPr>
              <a:t>Labour</a:t>
            </a:r>
            <a:endParaRPr sz="2700" dirty="0">
              <a:solidFill>
                <a:srgbClr val="1B181A"/>
              </a:solidFill>
            </a:endParaRPr>
          </a:p>
          <a:p>
            <a:pPr marL="582930" lvl="1" indent="-291465" algn="just">
              <a:lnSpc>
                <a:spcPct val="186000"/>
              </a:lnSpc>
              <a:buClr>
                <a:srgbClr val="1B181A"/>
              </a:buClr>
              <a:buSzPts val="2700"/>
              <a:buFont typeface="Arial"/>
              <a:buChar char="•"/>
            </a:pPr>
            <a:r>
              <a:rPr lang="en-US" sz="2700" b="0" i="0" u="none" strike="noStrike" cap="none" dirty="0">
                <a:solidFill>
                  <a:srgbClr val="1B181A"/>
                </a:solidFill>
                <a:latin typeface="Arial"/>
                <a:ea typeface="Arial"/>
                <a:cs typeface="Arial"/>
                <a:sym typeface="Arial"/>
              </a:rPr>
              <a:t>B) </a:t>
            </a:r>
            <a:r>
              <a:rPr lang="nl-BE" sz="2700" dirty="0">
                <a:solidFill>
                  <a:srgbClr val="1B181A"/>
                </a:solidFill>
              </a:rPr>
              <a:t>Culture de couverture</a:t>
            </a:r>
            <a:endParaRPr sz="2700" dirty="0">
              <a:solidFill>
                <a:srgbClr val="1B181A"/>
              </a:solidFill>
            </a:endParaRPr>
          </a:p>
          <a:p>
            <a:pPr marL="582930" lvl="1" indent="-291465" algn="just">
              <a:lnSpc>
                <a:spcPct val="186000"/>
              </a:lnSpc>
              <a:buClr>
                <a:srgbClr val="1B181A"/>
              </a:buClr>
              <a:buSzPts val="2700"/>
              <a:buFont typeface="Arial"/>
              <a:buChar char="•"/>
            </a:pPr>
            <a:r>
              <a:rPr lang="en-US" sz="2700" b="0" i="0" u="none" strike="noStrike" cap="none" dirty="0">
                <a:solidFill>
                  <a:srgbClr val="1B181A"/>
                </a:solidFill>
                <a:latin typeface="Arial"/>
                <a:ea typeface="Arial"/>
                <a:cs typeface="Arial"/>
                <a:sym typeface="Arial"/>
              </a:rPr>
              <a:t>C) </a:t>
            </a:r>
            <a:r>
              <a:rPr lang="nl-BE" sz="2700" dirty="0" err="1">
                <a:solidFill>
                  <a:srgbClr val="1B181A"/>
                </a:solidFill>
              </a:rPr>
              <a:t>Monoculture</a:t>
            </a:r>
            <a:endParaRPr sz="2700" dirty="0">
              <a:solidFill>
                <a:srgbClr val="1B181A"/>
              </a:solidFill>
            </a:endParaRPr>
          </a:p>
          <a:p>
            <a:pPr marL="582930" lvl="1" indent="-291465" algn="just">
              <a:lnSpc>
                <a:spcPct val="186000"/>
              </a:lnSpc>
              <a:buClr>
                <a:srgbClr val="1B181A"/>
              </a:buClr>
              <a:buSzPts val="2700"/>
              <a:buFont typeface="Arial"/>
              <a:buChar char="•"/>
            </a:pPr>
            <a:r>
              <a:rPr lang="en-US" sz="2700" b="0" i="0" u="none" strike="noStrike" cap="none" dirty="0">
                <a:solidFill>
                  <a:srgbClr val="1B181A"/>
                </a:solidFill>
                <a:latin typeface="Arial"/>
                <a:ea typeface="Arial"/>
                <a:cs typeface="Arial"/>
                <a:sym typeface="Arial"/>
              </a:rPr>
              <a:t>D) </a:t>
            </a:r>
            <a:r>
              <a:rPr lang="nl-BE" sz="2700" dirty="0" err="1">
                <a:solidFill>
                  <a:srgbClr val="1B181A"/>
                </a:solidFill>
              </a:rPr>
              <a:t>Utilisation</a:t>
            </a:r>
            <a:r>
              <a:rPr lang="nl-BE" sz="2700" dirty="0">
                <a:solidFill>
                  <a:srgbClr val="1B181A"/>
                </a:solidFill>
              </a:rPr>
              <a:t> </a:t>
            </a:r>
            <a:r>
              <a:rPr lang="nl-BE" sz="2700" dirty="0" err="1">
                <a:solidFill>
                  <a:srgbClr val="1B181A"/>
                </a:solidFill>
              </a:rPr>
              <a:t>d'engrais</a:t>
            </a:r>
            <a:r>
              <a:rPr lang="nl-BE" sz="2700" dirty="0">
                <a:solidFill>
                  <a:srgbClr val="1B181A"/>
                </a:solidFill>
              </a:rPr>
              <a:t> </a:t>
            </a:r>
            <a:r>
              <a:rPr lang="nl-BE" sz="2700" dirty="0" err="1">
                <a:solidFill>
                  <a:srgbClr val="1B181A"/>
                </a:solidFill>
              </a:rPr>
              <a:t>synthétiques</a:t>
            </a:r>
            <a:endParaRPr sz="2700" dirty="0">
              <a:solidFill>
                <a:srgbClr val="1B181A"/>
              </a:solidFill>
            </a:endParaRPr>
          </a:p>
        </p:txBody>
      </p:sp>
      <p:cxnSp>
        <p:nvCxnSpPr>
          <p:cNvPr id="497" name="Google Shape;497;p33"/>
          <p:cNvCxnSpPr/>
          <p:nvPr/>
        </p:nvCxnSpPr>
        <p:spPr>
          <a:xfrm>
            <a:off x="5626519" y="723310"/>
            <a:ext cx="7035000" cy="0"/>
          </a:xfrm>
          <a:prstGeom prst="straightConnector1">
            <a:avLst/>
          </a:prstGeom>
          <a:noFill/>
          <a:ln w="38100" cap="flat" cmpd="sng">
            <a:solidFill>
              <a:srgbClr val="000000"/>
            </a:solidFill>
            <a:prstDash val="solid"/>
            <a:round/>
            <a:headEnd type="none" w="sm" len="sm"/>
            <a:tailEnd type="none" w="sm" len="sm"/>
          </a:ln>
        </p:spPr>
      </p:cxnSp>
      <p:sp>
        <p:nvSpPr>
          <p:cNvPr id="498" name="Google Shape;498;p33"/>
          <p:cNvSpPr/>
          <p:nvPr/>
        </p:nvSpPr>
        <p:spPr>
          <a:xfrm>
            <a:off x="15966895" y="393491"/>
            <a:ext cx="1292405" cy="1344504"/>
          </a:xfrm>
          <a:custGeom>
            <a:avLst/>
            <a:gdLst/>
            <a:ahLst/>
            <a:cxnLst/>
            <a:rect l="l" t="t" r="r" b="b"/>
            <a:pathLst>
              <a:path w="1292405" h="1344504" extrusionOk="0">
                <a:moveTo>
                  <a:pt x="0" y="0"/>
                </a:moveTo>
                <a:lnTo>
                  <a:pt x="1292405" y="0"/>
                </a:lnTo>
                <a:lnTo>
                  <a:pt x="1292405" y="1344504"/>
                </a:lnTo>
                <a:lnTo>
                  <a:pt x="0" y="1344504"/>
                </a:lnTo>
                <a:lnTo>
                  <a:pt x="0" y="0"/>
                </a:lnTo>
                <a:close/>
              </a:path>
            </a:pathLst>
          </a:custGeom>
          <a:blipFill rotWithShape="1">
            <a:blip r:embed="rId3">
              <a:alphaModFix/>
            </a:blip>
            <a:stretch>
              <a:fillRect/>
            </a:stretch>
          </a:blipFill>
          <a:ln>
            <a:noFill/>
          </a:ln>
        </p:spPr>
      </p:sp>
      <p:sp>
        <p:nvSpPr>
          <p:cNvPr id="499" name="Google Shape;499;p33"/>
          <p:cNvSpPr txBox="1"/>
          <p:nvPr/>
        </p:nvSpPr>
        <p:spPr>
          <a:xfrm>
            <a:off x="6227624" y="0"/>
            <a:ext cx="5832900" cy="1572738"/>
          </a:xfrm>
          <a:prstGeom prst="rect">
            <a:avLst/>
          </a:prstGeom>
          <a:noFill/>
          <a:ln>
            <a:noFill/>
          </a:ln>
        </p:spPr>
        <p:txBody>
          <a:bodyPr spcFirstLastPara="1" wrap="square" lIns="0" tIns="0" rIns="0" bIns="0" anchor="t" anchorCtr="0">
            <a:spAutoFit/>
          </a:bodyPr>
          <a:lstStyle/>
          <a:p>
            <a:pPr lvl="0" algn="ctr">
              <a:lnSpc>
                <a:spcPct val="140000"/>
              </a:lnSpc>
            </a:pPr>
            <a:r>
              <a:rPr lang="en-US" sz="4700" b="1" i="0" u="none" strike="noStrike" cap="none" dirty="0">
                <a:solidFill>
                  <a:srgbClr val="1B181A"/>
                </a:solidFill>
                <a:latin typeface="Arial"/>
                <a:ea typeface="Arial"/>
                <a:cs typeface="Arial"/>
                <a:sym typeface="Arial"/>
              </a:rPr>
              <a:t>4. </a:t>
            </a:r>
            <a:r>
              <a:rPr lang="nl-BE" sz="2600" b="1" dirty="0" err="1"/>
              <a:t>Vérification</a:t>
            </a:r>
            <a:r>
              <a:rPr lang="nl-BE" sz="2600" b="1" dirty="0"/>
              <a:t> des </a:t>
            </a:r>
            <a:r>
              <a:rPr lang="nl-BE" sz="2600" b="1" dirty="0" err="1"/>
              <a:t>connaissances</a:t>
            </a:r>
            <a:endParaRPr lang="nl-BE" sz="2600" b="1" dirty="0"/>
          </a:p>
          <a:p>
            <a:pPr lvl="0" algn="ctr">
              <a:lnSpc>
                <a:spcPct val="140000"/>
              </a:lnSpc>
            </a:pPr>
            <a:endParaRPr sz="2600"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503"/>
        <p:cNvGrpSpPr/>
        <p:nvPr/>
      </p:nvGrpSpPr>
      <p:grpSpPr>
        <a:xfrm>
          <a:off x="0" y="0"/>
          <a:ext cx="0" cy="0"/>
          <a:chOff x="0" y="0"/>
          <a:chExt cx="0" cy="0"/>
        </a:xfrm>
      </p:grpSpPr>
      <p:grpSp>
        <p:nvGrpSpPr>
          <p:cNvPr id="504" name="Google Shape;504;p34"/>
          <p:cNvGrpSpPr/>
          <p:nvPr/>
        </p:nvGrpSpPr>
        <p:grpSpPr>
          <a:xfrm>
            <a:off x="1028700" y="637935"/>
            <a:ext cx="15924204" cy="8795762"/>
            <a:chOff x="0" y="-38100"/>
            <a:chExt cx="4194029" cy="2316579"/>
          </a:xfrm>
        </p:grpSpPr>
        <p:sp>
          <p:nvSpPr>
            <p:cNvPr id="505" name="Google Shape;505;p34"/>
            <p:cNvSpPr/>
            <p:nvPr/>
          </p:nvSpPr>
          <p:spPr>
            <a:xfrm>
              <a:off x="0" y="0"/>
              <a:ext cx="4194029" cy="2278479"/>
            </a:xfrm>
            <a:custGeom>
              <a:avLst/>
              <a:gdLst/>
              <a:ahLst/>
              <a:cxnLst/>
              <a:rect l="l" t="t" r="r" b="b"/>
              <a:pathLst>
                <a:path w="4194029" h="2278479" extrusionOk="0">
                  <a:moveTo>
                    <a:pt x="24795" y="0"/>
                  </a:moveTo>
                  <a:lnTo>
                    <a:pt x="4169234" y="0"/>
                  </a:lnTo>
                  <a:cubicBezTo>
                    <a:pt x="4175811" y="0"/>
                    <a:pt x="4182117" y="2612"/>
                    <a:pt x="4186767" y="7262"/>
                  </a:cubicBezTo>
                  <a:cubicBezTo>
                    <a:pt x="4191417" y="11912"/>
                    <a:pt x="4194029" y="18219"/>
                    <a:pt x="4194029" y="24795"/>
                  </a:cubicBezTo>
                  <a:lnTo>
                    <a:pt x="4194029" y="2253685"/>
                  </a:lnTo>
                  <a:cubicBezTo>
                    <a:pt x="4194029" y="2260260"/>
                    <a:pt x="4191417" y="2266567"/>
                    <a:pt x="4186767" y="2271217"/>
                  </a:cubicBezTo>
                  <a:cubicBezTo>
                    <a:pt x="4182117" y="2275867"/>
                    <a:pt x="4175811" y="2278479"/>
                    <a:pt x="4169234" y="2278479"/>
                  </a:cubicBezTo>
                  <a:lnTo>
                    <a:pt x="24795" y="2278479"/>
                  </a:lnTo>
                  <a:cubicBezTo>
                    <a:pt x="18219" y="2278479"/>
                    <a:pt x="11912" y="2275867"/>
                    <a:pt x="7262" y="2271217"/>
                  </a:cubicBezTo>
                  <a:cubicBezTo>
                    <a:pt x="2612" y="2266567"/>
                    <a:pt x="0" y="2260260"/>
                    <a:pt x="0" y="2253685"/>
                  </a:cubicBezTo>
                  <a:lnTo>
                    <a:pt x="0" y="24795"/>
                  </a:lnTo>
                  <a:cubicBezTo>
                    <a:pt x="0" y="18219"/>
                    <a:pt x="2612" y="11912"/>
                    <a:pt x="7262" y="7262"/>
                  </a:cubicBezTo>
                  <a:cubicBezTo>
                    <a:pt x="11912" y="2612"/>
                    <a:pt x="18219" y="0"/>
                    <a:pt x="24795" y="0"/>
                  </a:cubicBezTo>
                  <a:close/>
                </a:path>
              </a:pathLst>
            </a:custGeom>
            <a:solidFill>
              <a:srgbClr val="7BB0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4"/>
            <p:cNvSpPr txBox="1"/>
            <p:nvPr/>
          </p:nvSpPr>
          <p:spPr>
            <a:xfrm>
              <a:off x="0" y="-38100"/>
              <a:ext cx="4194029" cy="231657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507" name="Google Shape;507;p34"/>
          <p:cNvSpPr txBox="1"/>
          <p:nvPr/>
        </p:nvSpPr>
        <p:spPr>
          <a:xfrm>
            <a:off x="1181950" y="1428150"/>
            <a:ext cx="15924300" cy="7890430"/>
          </a:xfrm>
          <a:prstGeom prst="rect">
            <a:avLst/>
          </a:prstGeom>
          <a:noFill/>
          <a:ln>
            <a:noFill/>
          </a:ln>
        </p:spPr>
        <p:txBody>
          <a:bodyPr spcFirstLastPara="1" wrap="square" lIns="0" tIns="0" rIns="0" bIns="0" anchor="t" anchorCtr="0">
            <a:spAutoFit/>
          </a:bodyPr>
          <a:lstStyle/>
          <a:p>
            <a:pPr lvl="0" algn="just">
              <a:lnSpc>
                <a:spcPct val="210999"/>
              </a:lnSpc>
            </a:pPr>
            <a:r>
              <a:rPr lang="en-US" sz="2700" b="0" i="0" u="none" strike="noStrike" cap="none" dirty="0">
                <a:solidFill>
                  <a:srgbClr val="1B181A"/>
                </a:solidFill>
                <a:latin typeface="Arial"/>
                <a:ea typeface="Arial"/>
                <a:cs typeface="Arial"/>
                <a:sym typeface="Arial"/>
              </a:rPr>
              <a:t>3) </a:t>
            </a:r>
            <a:r>
              <a:rPr lang="fr-FR" sz="2700" dirty="0">
                <a:solidFill>
                  <a:srgbClr val="1B181A"/>
                </a:solidFill>
              </a:rPr>
              <a:t>Vrai ou faux : Le compostage peut transformer les déchets organiques en matière riche en nutriments pour la santé du sol.</a:t>
            </a:r>
            <a:endParaRPr sz="2700" dirty="0">
              <a:solidFill>
                <a:srgbClr val="1B181A"/>
              </a:solidFill>
            </a:endParaRPr>
          </a:p>
          <a:p>
            <a:pPr marL="582930" lvl="1" indent="-291465" algn="just">
              <a:lnSpc>
                <a:spcPct val="210999"/>
              </a:lnSpc>
              <a:buClr>
                <a:srgbClr val="1B181A"/>
              </a:buClr>
              <a:buSzPts val="2700"/>
              <a:buFont typeface="Arial"/>
              <a:buChar char="•"/>
            </a:pPr>
            <a:r>
              <a:rPr lang="en-US" sz="2700" b="0" i="0" u="none" strike="noStrike" cap="none" dirty="0">
                <a:solidFill>
                  <a:srgbClr val="1B181A"/>
                </a:solidFill>
                <a:latin typeface="Arial"/>
                <a:ea typeface="Arial"/>
                <a:cs typeface="Arial"/>
                <a:sym typeface="Arial"/>
              </a:rPr>
              <a:t>A) </a:t>
            </a:r>
            <a:r>
              <a:rPr lang="fr-FR" sz="2700" dirty="0">
                <a:solidFill>
                  <a:srgbClr val="1B181A"/>
                </a:solidFill>
              </a:rPr>
              <a:t>Vrai</a:t>
            </a:r>
            <a:endParaRPr sz="2700" dirty="0">
              <a:solidFill>
                <a:srgbClr val="1B181A"/>
              </a:solidFill>
            </a:endParaRPr>
          </a:p>
          <a:p>
            <a:pPr marL="582930" lvl="1" indent="-291465" algn="just">
              <a:lnSpc>
                <a:spcPct val="210999"/>
              </a:lnSpc>
              <a:buClr>
                <a:srgbClr val="1B181A"/>
              </a:buClr>
              <a:buSzPts val="2700"/>
              <a:buFont typeface="Arial"/>
              <a:buChar char="•"/>
            </a:pPr>
            <a:r>
              <a:rPr lang="en-US" sz="2700" dirty="0">
                <a:solidFill>
                  <a:srgbClr val="1B181A"/>
                </a:solidFill>
              </a:rPr>
              <a:t>B) </a:t>
            </a:r>
            <a:r>
              <a:rPr lang="fr-FR" sz="2700" dirty="0">
                <a:solidFill>
                  <a:srgbClr val="1B181A"/>
                </a:solidFill>
              </a:rPr>
              <a:t>faux </a:t>
            </a:r>
            <a:endParaRPr sz="2700" dirty="0">
              <a:solidFill>
                <a:srgbClr val="1B181A"/>
              </a:solidFill>
            </a:endParaRPr>
          </a:p>
          <a:p>
            <a:pPr lvl="0" algn="just">
              <a:lnSpc>
                <a:spcPct val="210999"/>
              </a:lnSpc>
            </a:pPr>
            <a:r>
              <a:rPr lang="en-US" sz="2700" b="0" i="0" u="none" strike="noStrike" cap="none" dirty="0">
                <a:solidFill>
                  <a:srgbClr val="1B181A"/>
                </a:solidFill>
                <a:latin typeface="Arial"/>
                <a:ea typeface="Arial"/>
                <a:cs typeface="Arial"/>
                <a:sym typeface="Arial"/>
              </a:rPr>
              <a:t>4) </a:t>
            </a:r>
            <a:r>
              <a:rPr lang="fr-FR" sz="2700" dirty="0">
                <a:solidFill>
                  <a:srgbClr val="1B181A"/>
                </a:solidFill>
              </a:rPr>
              <a:t>À quoi sert le cycle des nutriments dans l'agriculture régénérative pour réduire</a:t>
            </a:r>
            <a:r>
              <a:rPr lang="en-US" sz="2700" dirty="0">
                <a:solidFill>
                  <a:srgbClr val="1B181A"/>
                </a:solidFill>
              </a:rPr>
              <a:t>?</a:t>
            </a:r>
            <a:endParaRPr sz="2700" dirty="0">
              <a:solidFill>
                <a:srgbClr val="1B181A"/>
              </a:solidFill>
            </a:endParaRPr>
          </a:p>
          <a:p>
            <a:pPr marL="582930" lvl="1" indent="-291465" algn="just">
              <a:lnSpc>
                <a:spcPct val="210999"/>
              </a:lnSpc>
              <a:buClr>
                <a:srgbClr val="1B181A"/>
              </a:buClr>
              <a:buSzPts val="2700"/>
              <a:buFont typeface="Arial"/>
              <a:buChar char="•"/>
            </a:pPr>
            <a:r>
              <a:rPr lang="en-US" sz="2700" b="0" i="0" u="none" strike="noStrike" cap="none" dirty="0">
                <a:solidFill>
                  <a:srgbClr val="1B181A"/>
                </a:solidFill>
                <a:latin typeface="Arial"/>
                <a:ea typeface="Arial"/>
                <a:cs typeface="Arial"/>
                <a:sym typeface="Arial"/>
              </a:rPr>
              <a:t>A) </a:t>
            </a:r>
            <a:r>
              <a:rPr lang="nl-BE" sz="2700" dirty="0" err="1">
                <a:solidFill>
                  <a:srgbClr val="1B181A"/>
                </a:solidFill>
              </a:rPr>
              <a:t>Rétention</a:t>
            </a:r>
            <a:r>
              <a:rPr lang="nl-BE" sz="2700" dirty="0">
                <a:solidFill>
                  <a:srgbClr val="1B181A"/>
                </a:solidFill>
              </a:rPr>
              <a:t> </a:t>
            </a:r>
            <a:r>
              <a:rPr lang="nl-BE" sz="2700" dirty="0" err="1">
                <a:solidFill>
                  <a:srgbClr val="1B181A"/>
                </a:solidFill>
              </a:rPr>
              <a:t>d'eau</a:t>
            </a:r>
            <a:endParaRPr sz="2700" dirty="0">
              <a:solidFill>
                <a:srgbClr val="1B181A"/>
              </a:solidFill>
            </a:endParaRPr>
          </a:p>
          <a:p>
            <a:pPr marL="582930" lvl="1" indent="-291465" algn="just">
              <a:lnSpc>
                <a:spcPct val="210999"/>
              </a:lnSpc>
              <a:buClr>
                <a:srgbClr val="1B181A"/>
              </a:buClr>
              <a:buSzPts val="2700"/>
              <a:buFont typeface="Arial"/>
              <a:buChar char="•"/>
            </a:pPr>
            <a:r>
              <a:rPr lang="en-US" sz="2700" b="0" i="0" u="none" strike="noStrike" cap="none" dirty="0">
                <a:solidFill>
                  <a:srgbClr val="1B181A"/>
                </a:solidFill>
                <a:latin typeface="Arial"/>
                <a:ea typeface="Arial"/>
                <a:cs typeface="Arial"/>
                <a:sym typeface="Arial"/>
              </a:rPr>
              <a:t>B) </a:t>
            </a:r>
            <a:r>
              <a:rPr lang="nl-BE" sz="2700" dirty="0">
                <a:solidFill>
                  <a:srgbClr val="1B181A"/>
                </a:solidFill>
              </a:rPr>
              <a:t>Le </a:t>
            </a:r>
            <a:r>
              <a:rPr lang="nl-BE" sz="2700" dirty="0" err="1">
                <a:solidFill>
                  <a:srgbClr val="1B181A"/>
                </a:solidFill>
              </a:rPr>
              <a:t>besoin</a:t>
            </a:r>
            <a:r>
              <a:rPr lang="nl-BE" sz="2700" dirty="0">
                <a:solidFill>
                  <a:srgbClr val="1B181A"/>
                </a:solidFill>
              </a:rPr>
              <a:t> </a:t>
            </a:r>
            <a:r>
              <a:rPr lang="nl-BE" sz="2700" dirty="0" err="1">
                <a:solidFill>
                  <a:srgbClr val="1B181A"/>
                </a:solidFill>
              </a:rPr>
              <a:t>d'engrais</a:t>
            </a:r>
            <a:r>
              <a:rPr lang="nl-BE" sz="2700" dirty="0">
                <a:solidFill>
                  <a:srgbClr val="1B181A"/>
                </a:solidFill>
              </a:rPr>
              <a:t> </a:t>
            </a:r>
            <a:r>
              <a:rPr lang="nl-BE" sz="2700" dirty="0" err="1">
                <a:solidFill>
                  <a:srgbClr val="1B181A"/>
                </a:solidFill>
              </a:rPr>
              <a:t>synthétiques</a:t>
            </a:r>
            <a:endParaRPr sz="2700" dirty="0">
              <a:solidFill>
                <a:srgbClr val="1B181A"/>
              </a:solidFill>
            </a:endParaRPr>
          </a:p>
          <a:p>
            <a:pPr marL="582930" marR="0" lvl="1" indent="-291465" algn="just" rtl="0">
              <a:lnSpc>
                <a:spcPct val="210999"/>
              </a:lnSpc>
              <a:spcBef>
                <a:spcPts val="0"/>
              </a:spcBef>
              <a:spcAft>
                <a:spcPts val="0"/>
              </a:spcAft>
              <a:buClr>
                <a:srgbClr val="1B181A"/>
              </a:buClr>
              <a:buSzPts val="2700"/>
              <a:buFont typeface="Arial"/>
              <a:buChar char="•"/>
            </a:pPr>
            <a:r>
              <a:rPr lang="en-US" sz="2700" b="0" i="0" u="none" strike="noStrike" cap="none" dirty="0">
                <a:solidFill>
                  <a:srgbClr val="1B181A"/>
                </a:solidFill>
                <a:latin typeface="Arial"/>
                <a:ea typeface="Arial"/>
                <a:cs typeface="Arial"/>
                <a:sym typeface="Arial"/>
              </a:rPr>
              <a:t>C) Soil erosion</a:t>
            </a:r>
            <a:endParaRPr dirty="0"/>
          </a:p>
          <a:p>
            <a:pPr marL="582930" marR="0" lvl="1" indent="-291465" algn="just" rtl="0">
              <a:lnSpc>
                <a:spcPct val="210999"/>
              </a:lnSpc>
              <a:spcBef>
                <a:spcPts val="0"/>
              </a:spcBef>
              <a:spcAft>
                <a:spcPts val="0"/>
              </a:spcAft>
              <a:buClr>
                <a:srgbClr val="1B181A"/>
              </a:buClr>
              <a:buSzPts val="2700"/>
              <a:buFont typeface="Arial"/>
              <a:buChar char="•"/>
            </a:pPr>
            <a:r>
              <a:rPr lang="en-US" sz="2700" b="0" i="0" u="none" strike="noStrike" cap="none" dirty="0">
                <a:solidFill>
                  <a:srgbClr val="1B181A"/>
                </a:solidFill>
                <a:latin typeface="Arial"/>
                <a:ea typeface="Arial"/>
                <a:cs typeface="Arial"/>
                <a:sym typeface="Arial"/>
              </a:rPr>
              <a:t>D) Crop rotation</a:t>
            </a:r>
            <a:endParaRPr dirty="0"/>
          </a:p>
        </p:txBody>
      </p:sp>
      <p:sp>
        <p:nvSpPr>
          <p:cNvPr id="508" name="Google Shape;508;p34"/>
          <p:cNvSpPr txBox="1"/>
          <p:nvPr/>
        </p:nvSpPr>
        <p:spPr>
          <a:xfrm>
            <a:off x="6227624" y="-176976"/>
            <a:ext cx="5832900" cy="1012585"/>
          </a:xfrm>
          <a:prstGeom prst="rect">
            <a:avLst/>
          </a:prstGeom>
          <a:noFill/>
          <a:ln>
            <a:noFill/>
          </a:ln>
        </p:spPr>
        <p:txBody>
          <a:bodyPr spcFirstLastPara="1" wrap="square" lIns="0" tIns="0" rIns="0" bIns="0" anchor="t" anchorCtr="0">
            <a:spAutoFit/>
          </a:bodyPr>
          <a:lstStyle/>
          <a:p>
            <a:pPr lvl="0" algn="ctr">
              <a:lnSpc>
                <a:spcPct val="140000"/>
              </a:lnSpc>
            </a:pPr>
            <a:r>
              <a:rPr lang="en-US" sz="4700" b="1" i="0" u="none" strike="noStrike" cap="none" dirty="0">
                <a:solidFill>
                  <a:srgbClr val="1B181A"/>
                </a:solidFill>
                <a:latin typeface="Arial"/>
                <a:ea typeface="Arial"/>
                <a:cs typeface="Arial"/>
                <a:sym typeface="Arial"/>
              </a:rPr>
              <a:t>4. </a:t>
            </a:r>
            <a:r>
              <a:rPr lang="nl-BE" sz="2600" b="1" dirty="0" err="1"/>
              <a:t>Vérification</a:t>
            </a:r>
            <a:r>
              <a:rPr lang="nl-BE" sz="2600" b="1" dirty="0"/>
              <a:t> des </a:t>
            </a:r>
            <a:r>
              <a:rPr lang="nl-BE" sz="2600" b="1" dirty="0" err="1"/>
              <a:t>connaissances</a:t>
            </a:r>
            <a:endParaRPr sz="2600" dirty="0"/>
          </a:p>
        </p:txBody>
      </p:sp>
      <p:cxnSp>
        <p:nvCxnSpPr>
          <p:cNvPr id="509" name="Google Shape;509;p34"/>
          <p:cNvCxnSpPr/>
          <p:nvPr/>
        </p:nvCxnSpPr>
        <p:spPr>
          <a:xfrm>
            <a:off x="5626594" y="770667"/>
            <a:ext cx="7035000" cy="0"/>
          </a:xfrm>
          <a:prstGeom prst="straightConnector1">
            <a:avLst/>
          </a:prstGeom>
          <a:noFill/>
          <a:ln w="38100" cap="flat" cmpd="sng">
            <a:solidFill>
              <a:srgbClr val="000000"/>
            </a:solidFill>
            <a:prstDash val="solid"/>
            <a:round/>
            <a:headEnd type="none" w="sm" len="sm"/>
            <a:tailEnd type="none" w="sm" len="sm"/>
          </a:ln>
        </p:spPr>
      </p:cxnSp>
      <p:sp>
        <p:nvSpPr>
          <p:cNvPr id="510" name="Google Shape;510;p34"/>
          <p:cNvSpPr/>
          <p:nvPr/>
        </p:nvSpPr>
        <p:spPr>
          <a:xfrm>
            <a:off x="15966895" y="393491"/>
            <a:ext cx="1292405" cy="1344504"/>
          </a:xfrm>
          <a:custGeom>
            <a:avLst/>
            <a:gdLst/>
            <a:ahLst/>
            <a:cxnLst/>
            <a:rect l="l" t="t" r="r" b="b"/>
            <a:pathLst>
              <a:path w="1292405" h="1344504" extrusionOk="0">
                <a:moveTo>
                  <a:pt x="0" y="0"/>
                </a:moveTo>
                <a:lnTo>
                  <a:pt x="1292405" y="0"/>
                </a:lnTo>
                <a:lnTo>
                  <a:pt x="1292405" y="1344504"/>
                </a:lnTo>
                <a:lnTo>
                  <a:pt x="0" y="1344504"/>
                </a:lnTo>
                <a:lnTo>
                  <a:pt x="0" y="0"/>
                </a:lnTo>
                <a:close/>
              </a:path>
            </a:pathLst>
          </a:custGeom>
          <a:blipFill rotWithShape="1">
            <a:blip r:embed="rId3">
              <a:alphaModFix/>
            </a:blip>
            <a:stretch>
              <a:fillRect/>
            </a:stretch>
          </a:blipFill>
          <a:ln>
            <a:noFill/>
          </a:ln>
        </p:spPr>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514"/>
        <p:cNvGrpSpPr/>
        <p:nvPr/>
      </p:nvGrpSpPr>
      <p:grpSpPr>
        <a:xfrm>
          <a:off x="0" y="0"/>
          <a:ext cx="0" cy="0"/>
          <a:chOff x="0" y="0"/>
          <a:chExt cx="0" cy="0"/>
        </a:xfrm>
      </p:grpSpPr>
      <p:grpSp>
        <p:nvGrpSpPr>
          <p:cNvPr id="515" name="Google Shape;515;p35"/>
          <p:cNvGrpSpPr/>
          <p:nvPr/>
        </p:nvGrpSpPr>
        <p:grpSpPr>
          <a:xfrm>
            <a:off x="1028700" y="637935"/>
            <a:ext cx="15924204" cy="8795762"/>
            <a:chOff x="0" y="-38100"/>
            <a:chExt cx="4194029" cy="2316579"/>
          </a:xfrm>
        </p:grpSpPr>
        <p:sp>
          <p:nvSpPr>
            <p:cNvPr id="516" name="Google Shape;516;p35"/>
            <p:cNvSpPr/>
            <p:nvPr/>
          </p:nvSpPr>
          <p:spPr>
            <a:xfrm>
              <a:off x="0" y="0"/>
              <a:ext cx="4194029" cy="2278479"/>
            </a:xfrm>
            <a:custGeom>
              <a:avLst/>
              <a:gdLst/>
              <a:ahLst/>
              <a:cxnLst/>
              <a:rect l="l" t="t" r="r" b="b"/>
              <a:pathLst>
                <a:path w="4194029" h="2278479" extrusionOk="0">
                  <a:moveTo>
                    <a:pt x="24795" y="0"/>
                  </a:moveTo>
                  <a:lnTo>
                    <a:pt x="4169234" y="0"/>
                  </a:lnTo>
                  <a:cubicBezTo>
                    <a:pt x="4175811" y="0"/>
                    <a:pt x="4182117" y="2612"/>
                    <a:pt x="4186767" y="7262"/>
                  </a:cubicBezTo>
                  <a:cubicBezTo>
                    <a:pt x="4191417" y="11912"/>
                    <a:pt x="4194029" y="18219"/>
                    <a:pt x="4194029" y="24795"/>
                  </a:cubicBezTo>
                  <a:lnTo>
                    <a:pt x="4194029" y="2253685"/>
                  </a:lnTo>
                  <a:cubicBezTo>
                    <a:pt x="4194029" y="2260260"/>
                    <a:pt x="4191417" y="2266567"/>
                    <a:pt x="4186767" y="2271217"/>
                  </a:cubicBezTo>
                  <a:cubicBezTo>
                    <a:pt x="4182117" y="2275867"/>
                    <a:pt x="4175811" y="2278479"/>
                    <a:pt x="4169234" y="2278479"/>
                  </a:cubicBezTo>
                  <a:lnTo>
                    <a:pt x="24795" y="2278479"/>
                  </a:lnTo>
                  <a:cubicBezTo>
                    <a:pt x="18219" y="2278479"/>
                    <a:pt x="11912" y="2275867"/>
                    <a:pt x="7262" y="2271217"/>
                  </a:cubicBezTo>
                  <a:cubicBezTo>
                    <a:pt x="2612" y="2266567"/>
                    <a:pt x="0" y="2260260"/>
                    <a:pt x="0" y="2253685"/>
                  </a:cubicBezTo>
                  <a:lnTo>
                    <a:pt x="0" y="24795"/>
                  </a:lnTo>
                  <a:cubicBezTo>
                    <a:pt x="0" y="18219"/>
                    <a:pt x="2612" y="11912"/>
                    <a:pt x="7262" y="7262"/>
                  </a:cubicBezTo>
                  <a:cubicBezTo>
                    <a:pt x="11912" y="2612"/>
                    <a:pt x="18219" y="0"/>
                    <a:pt x="24795" y="0"/>
                  </a:cubicBezTo>
                  <a:close/>
                </a:path>
              </a:pathLst>
            </a:custGeom>
            <a:solidFill>
              <a:srgbClr val="7BB0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5"/>
            <p:cNvSpPr txBox="1"/>
            <p:nvPr/>
          </p:nvSpPr>
          <p:spPr>
            <a:xfrm>
              <a:off x="0" y="-38100"/>
              <a:ext cx="4194029" cy="231657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518" name="Google Shape;518;p35"/>
          <p:cNvSpPr txBox="1"/>
          <p:nvPr/>
        </p:nvSpPr>
        <p:spPr>
          <a:xfrm>
            <a:off x="1398450" y="1045800"/>
            <a:ext cx="15184800" cy="8195400"/>
          </a:xfrm>
          <a:prstGeom prst="rect">
            <a:avLst/>
          </a:prstGeom>
          <a:noFill/>
          <a:ln>
            <a:noFill/>
          </a:ln>
        </p:spPr>
        <p:txBody>
          <a:bodyPr spcFirstLastPara="1" wrap="square" lIns="0" tIns="0" rIns="0" bIns="0" anchor="t" anchorCtr="0">
            <a:spAutoFit/>
          </a:bodyPr>
          <a:lstStyle/>
          <a:p>
            <a:pPr marL="0" marR="0" lvl="0" indent="0" algn="just" rtl="0">
              <a:lnSpc>
                <a:spcPct val="208000"/>
              </a:lnSpc>
              <a:spcBef>
                <a:spcPts val="0"/>
              </a:spcBef>
              <a:spcAft>
                <a:spcPts val="0"/>
              </a:spcAft>
              <a:buNone/>
            </a:pPr>
            <a:r>
              <a:rPr lang="en-US" sz="2700" b="0" i="0" u="none" strike="noStrike" cap="none">
                <a:solidFill>
                  <a:srgbClr val="1B181A"/>
                </a:solidFill>
                <a:latin typeface="Arial"/>
                <a:ea typeface="Arial"/>
                <a:cs typeface="Arial"/>
                <a:sym typeface="Arial"/>
              </a:rPr>
              <a:t>5) Which of the following is </a:t>
            </a:r>
            <a:r>
              <a:rPr lang="en-US" sz="2700" b="1" i="0" u="none" strike="noStrike" cap="none">
                <a:solidFill>
                  <a:srgbClr val="1B181A"/>
                </a:solidFill>
                <a:latin typeface="Arial"/>
                <a:ea typeface="Arial"/>
                <a:cs typeface="Arial"/>
                <a:sym typeface="Arial"/>
              </a:rPr>
              <a:t>NOT</a:t>
            </a:r>
            <a:r>
              <a:rPr lang="en-US" sz="2700" b="0" i="0" u="none" strike="noStrike" cap="none">
                <a:solidFill>
                  <a:srgbClr val="1B181A"/>
                </a:solidFill>
                <a:latin typeface="Arial"/>
                <a:ea typeface="Arial"/>
                <a:cs typeface="Arial"/>
                <a:sym typeface="Arial"/>
              </a:rPr>
              <a:t> a benefit of soil health in regenerative agriculture?</a:t>
            </a:r>
            <a:endParaRPr/>
          </a:p>
          <a:p>
            <a:pPr marL="582930" marR="0" lvl="1" indent="-291465" algn="just" rtl="0">
              <a:lnSpc>
                <a:spcPct val="208000"/>
              </a:lnSpc>
              <a:spcBef>
                <a:spcPts val="0"/>
              </a:spcBef>
              <a:spcAft>
                <a:spcPts val="0"/>
              </a:spcAft>
              <a:buClr>
                <a:srgbClr val="1B181A"/>
              </a:buClr>
              <a:buSzPts val="2700"/>
              <a:buFont typeface="Arial"/>
              <a:buChar char="•"/>
            </a:pPr>
            <a:r>
              <a:rPr lang="en-US" sz="2700" b="0" i="0" u="none" strike="noStrike" cap="none">
                <a:solidFill>
                  <a:srgbClr val="1B181A"/>
                </a:solidFill>
                <a:latin typeface="Arial"/>
                <a:ea typeface="Arial"/>
                <a:cs typeface="Arial"/>
                <a:sym typeface="Arial"/>
              </a:rPr>
              <a:t>A) Increased crop yields</a:t>
            </a:r>
            <a:endParaRPr/>
          </a:p>
          <a:p>
            <a:pPr marL="582930" marR="0" lvl="1" indent="-291465" algn="just" rtl="0">
              <a:lnSpc>
                <a:spcPct val="208000"/>
              </a:lnSpc>
              <a:spcBef>
                <a:spcPts val="0"/>
              </a:spcBef>
              <a:spcAft>
                <a:spcPts val="0"/>
              </a:spcAft>
              <a:buClr>
                <a:srgbClr val="1B181A"/>
              </a:buClr>
              <a:buSzPts val="2700"/>
              <a:buFont typeface="Arial"/>
              <a:buChar char="•"/>
            </a:pPr>
            <a:r>
              <a:rPr lang="en-US" sz="2700" b="0" i="0" u="none" strike="noStrike" cap="none">
                <a:solidFill>
                  <a:srgbClr val="1B181A"/>
                </a:solidFill>
                <a:latin typeface="Arial"/>
                <a:ea typeface="Arial"/>
                <a:cs typeface="Arial"/>
                <a:sym typeface="Arial"/>
              </a:rPr>
              <a:t>B) Soil erosion</a:t>
            </a:r>
            <a:endParaRPr/>
          </a:p>
          <a:p>
            <a:pPr marL="582930" marR="0" lvl="1" indent="-291465" algn="just" rtl="0">
              <a:lnSpc>
                <a:spcPct val="208000"/>
              </a:lnSpc>
              <a:spcBef>
                <a:spcPts val="0"/>
              </a:spcBef>
              <a:spcAft>
                <a:spcPts val="0"/>
              </a:spcAft>
              <a:buClr>
                <a:srgbClr val="1B181A"/>
              </a:buClr>
              <a:buSzPts val="2700"/>
              <a:buFont typeface="Arial"/>
              <a:buChar char="•"/>
            </a:pPr>
            <a:r>
              <a:rPr lang="en-US" sz="2700" b="0" i="0" u="none" strike="noStrike" cap="none">
                <a:solidFill>
                  <a:srgbClr val="1B181A"/>
                </a:solidFill>
                <a:latin typeface="Arial"/>
                <a:ea typeface="Arial"/>
                <a:cs typeface="Arial"/>
                <a:sym typeface="Arial"/>
              </a:rPr>
              <a:t>C) Carbon sequestration</a:t>
            </a:r>
            <a:endParaRPr/>
          </a:p>
          <a:p>
            <a:pPr marL="582930" marR="0" lvl="1" indent="-291465" algn="just" rtl="0">
              <a:lnSpc>
                <a:spcPct val="208000"/>
              </a:lnSpc>
              <a:spcBef>
                <a:spcPts val="0"/>
              </a:spcBef>
              <a:spcAft>
                <a:spcPts val="0"/>
              </a:spcAft>
              <a:buClr>
                <a:srgbClr val="1B181A"/>
              </a:buClr>
              <a:buSzPts val="2700"/>
              <a:buFont typeface="Arial"/>
              <a:buChar char="•"/>
            </a:pPr>
            <a:r>
              <a:rPr lang="en-US" sz="2700" b="0" i="0" u="none" strike="noStrike" cap="none">
                <a:solidFill>
                  <a:srgbClr val="1B181A"/>
                </a:solidFill>
                <a:latin typeface="Arial"/>
                <a:ea typeface="Arial"/>
                <a:cs typeface="Arial"/>
                <a:sym typeface="Arial"/>
              </a:rPr>
              <a:t>D) Enhanced biodiversity</a:t>
            </a:r>
            <a:endParaRPr/>
          </a:p>
          <a:p>
            <a:pPr marL="0" marR="0" lvl="0" indent="0" algn="just" rtl="0">
              <a:lnSpc>
                <a:spcPct val="208000"/>
              </a:lnSpc>
              <a:spcBef>
                <a:spcPts val="0"/>
              </a:spcBef>
              <a:spcAft>
                <a:spcPts val="0"/>
              </a:spcAft>
              <a:buNone/>
            </a:pPr>
            <a:endParaRPr sz="2700" b="0" i="0" u="none" strike="noStrike" cap="none">
              <a:solidFill>
                <a:srgbClr val="1B181A"/>
              </a:solidFill>
              <a:latin typeface="Arial"/>
              <a:ea typeface="Arial"/>
              <a:cs typeface="Arial"/>
              <a:sym typeface="Arial"/>
            </a:endParaRPr>
          </a:p>
          <a:p>
            <a:pPr marL="0" marR="0" lvl="0" indent="0" algn="just" rtl="0">
              <a:lnSpc>
                <a:spcPct val="208000"/>
              </a:lnSpc>
              <a:spcBef>
                <a:spcPts val="0"/>
              </a:spcBef>
              <a:spcAft>
                <a:spcPts val="0"/>
              </a:spcAft>
              <a:buNone/>
            </a:pPr>
            <a:r>
              <a:rPr lang="en-US" sz="2700" b="0" i="0" u="none" strike="noStrike" cap="none">
                <a:solidFill>
                  <a:srgbClr val="1B181A"/>
                </a:solidFill>
                <a:latin typeface="Arial"/>
                <a:ea typeface="Arial"/>
                <a:cs typeface="Arial"/>
                <a:sym typeface="Arial"/>
              </a:rPr>
              <a:t>6) True or False: Regenerative agriculture aims to restore soil health by mimicking natural processes.</a:t>
            </a:r>
            <a:endParaRPr/>
          </a:p>
          <a:p>
            <a:pPr marL="582930" marR="0" lvl="1" indent="-291465" algn="just" rtl="0">
              <a:lnSpc>
                <a:spcPct val="208000"/>
              </a:lnSpc>
              <a:spcBef>
                <a:spcPts val="0"/>
              </a:spcBef>
              <a:spcAft>
                <a:spcPts val="0"/>
              </a:spcAft>
              <a:buClr>
                <a:srgbClr val="1B181A"/>
              </a:buClr>
              <a:buSzPts val="2700"/>
              <a:buFont typeface="Arial"/>
              <a:buChar char="•"/>
            </a:pPr>
            <a:r>
              <a:rPr lang="en-US" sz="2700" b="0" i="0" u="none" strike="noStrike" cap="none">
                <a:solidFill>
                  <a:srgbClr val="1B181A"/>
                </a:solidFill>
                <a:latin typeface="Arial"/>
                <a:ea typeface="Arial"/>
                <a:cs typeface="Arial"/>
                <a:sym typeface="Arial"/>
              </a:rPr>
              <a:t>A) True</a:t>
            </a:r>
            <a:endParaRPr/>
          </a:p>
          <a:p>
            <a:pPr marL="582930" marR="0" lvl="1" indent="-291465" algn="just" rtl="0">
              <a:lnSpc>
                <a:spcPct val="208000"/>
              </a:lnSpc>
              <a:spcBef>
                <a:spcPts val="0"/>
              </a:spcBef>
              <a:spcAft>
                <a:spcPts val="0"/>
              </a:spcAft>
              <a:buClr>
                <a:srgbClr val="1B181A"/>
              </a:buClr>
              <a:buSzPts val="2700"/>
              <a:buFont typeface="Arial"/>
              <a:buChar char="•"/>
            </a:pPr>
            <a:r>
              <a:rPr lang="en-US" sz="2700" b="0" i="0" u="none" strike="noStrike" cap="none">
                <a:solidFill>
                  <a:srgbClr val="1B181A"/>
                </a:solidFill>
                <a:latin typeface="Arial"/>
                <a:ea typeface="Arial"/>
                <a:cs typeface="Arial"/>
                <a:sym typeface="Arial"/>
              </a:rPr>
              <a:t>B) False</a:t>
            </a:r>
            <a:endParaRPr/>
          </a:p>
        </p:txBody>
      </p:sp>
      <p:sp>
        <p:nvSpPr>
          <p:cNvPr id="519" name="Google Shape;519;p35"/>
          <p:cNvSpPr txBox="1"/>
          <p:nvPr/>
        </p:nvSpPr>
        <p:spPr>
          <a:xfrm>
            <a:off x="6227624" y="-3"/>
            <a:ext cx="5832900" cy="7233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700" b="1" i="0" u="none" strike="noStrike" cap="none">
                <a:solidFill>
                  <a:srgbClr val="1B181A"/>
                </a:solidFill>
                <a:latin typeface="Arial"/>
                <a:ea typeface="Arial"/>
                <a:cs typeface="Arial"/>
                <a:sym typeface="Arial"/>
              </a:rPr>
              <a:t>4. Knowledge Check</a:t>
            </a:r>
            <a:endParaRPr/>
          </a:p>
        </p:txBody>
      </p:sp>
      <p:cxnSp>
        <p:nvCxnSpPr>
          <p:cNvPr id="520" name="Google Shape;520;p35"/>
          <p:cNvCxnSpPr/>
          <p:nvPr/>
        </p:nvCxnSpPr>
        <p:spPr>
          <a:xfrm>
            <a:off x="5626594" y="723306"/>
            <a:ext cx="7035000" cy="0"/>
          </a:xfrm>
          <a:prstGeom prst="straightConnector1">
            <a:avLst/>
          </a:prstGeom>
          <a:noFill/>
          <a:ln w="38100" cap="flat" cmpd="sng">
            <a:solidFill>
              <a:srgbClr val="000000"/>
            </a:solidFill>
            <a:prstDash val="solid"/>
            <a:round/>
            <a:headEnd type="none" w="sm" len="sm"/>
            <a:tailEnd type="none" w="sm" len="sm"/>
          </a:ln>
        </p:spPr>
      </p:cxnSp>
      <p:sp>
        <p:nvSpPr>
          <p:cNvPr id="521" name="Google Shape;521;p35"/>
          <p:cNvSpPr/>
          <p:nvPr/>
        </p:nvSpPr>
        <p:spPr>
          <a:xfrm>
            <a:off x="15966895" y="393491"/>
            <a:ext cx="1292405" cy="1344504"/>
          </a:xfrm>
          <a:custGeom>
            <a:avLst/>
            <a:gdLst/>
            <a:ahLst/>
            <a:cxnLst/>
            <a:rect l="l" t="t" r="r" b="b"/>
            <a:pathLst>
              <a:path w="1292405" h="1344504" extrusionOk="0">
                <a:moveTo>
                  <a:pt x="0" y="0"/>
                </a:moveTo>
                <a:lnTo>
                  <a:pt x="1292405" y="0"/>
                </a:lnTo>
                <a:lnTo>
                  <a:pt x="1292405" y="1344504"/>
                </a:lnTo>
                <a:lnTo>
                  <a:pt x="0" y="1344504"/>
                </a:lnTo>
                <a:lnTo>
                  <a:pt x="0" y="0"/>
                </a:lnTo>
                <a:close/>
              </a:path>
            </a:pathLst>
          </a:custGeom>
          <a:blipFill rotWithShape="1">
            <a:blip r:embed="rId3">
              <a:alphaModFix/>
            </a:blip>
            <a:stretch>
              <a:fillRect/>
            </a:stretch>
          </a:blipFill>
          <a:ln>
            <a:noFill/>
          </a:ln>
        </p:spPr>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525"/>
        <p:cNvGrpSpPr/>
        <p:nvPr/>
      </p:nvGrpSpPr>
      <p:grpSpPr>
        <a:xfrm>
          <a:off x="0" y="0"/>
          <a:ext cx="0" cy="0"/>
          <a:chOff x="0" y="0"/>
          <a:chExt cx="0" cy="0"/>
        </a:xfrm>
      </p:grpSpPr>
      <p:grpSp>
        <p:nvGrpSpPr>
          <p:cNvPr id="526" name="Google Shape;526;p36"/>
          <p:cNvGrpSpPr/>
          <p:nvPr/>
        </p:nvGrpSpPr>
        <p:grpSpPr>
          <a:xfrm>
            <a:off x="1028700" y="745597"/>
            <a:ext cx="15924309" cy="8795819"/>
            <a:chOff x="0" y="-38100"/>
            <a:chExt cx="4194029" cy="2316579"/>
          </a:xfrm>
        </p:grpSpPr>
        <p:sp>
          <p:nvSpPr>
            <p:cNvPr id="527" name="Google Shape;527;p36"/>
            <p:cNvSpPr/>
            <p:nvPr/>
          </p:nvSpPr>
          <p:spPr>
            <a:xfrm>
              <a:off x="0" y="0"/>
              <a:ext cx="4194029" cy="2278479"/>
            </a:xfrm>
            <a:custGeom>
              <a:avLst/>
              <a:gdLst/>
              <a:ahLst/>
              <a:cxnLst/>
              <a:rect l="l" t="t" r="r" b="b"/>
              <a:pathLst>
                <a:path w="4194029" h="2278479" extrusionOk="0">
                  <a:moveTo>
                    <a:pt x="24795" y="0"/>
                  </a:moveTo>
                  <a:lnTo>
                    <a:pt x="4169234" y="0"/>
                  </a:lnTo>
                  <a:cubicBezTo>
                    <a:pt x="4175811" y="0"/>
                    <a:pt x="4182117" y="2612"/>
                    <a:pt x="4186767" y="7262"/>
                  </a:cubicBezTo>
                  <a:cubicBezTo>
                    <a:pt x="4191417" y="11912"/>
                    <a:pt x="4194029" y="18219"/>
                    <a:pt x="4194029" y="24795"/>
                  </a:cubicBezTo>
                  <a:lnTo>
                    <a:pt x="4194029" y="2253685"/>
                  </a:lnTo>
                  <a:cubicBezTo>
                    <a:pt x="4194029" y="2260260"/>
                    <a:pt x="4191417" y="2266567"/>
                    <a:pt x="4186767" y="2271217"/>
                  </a:cubicBezTo>
                  <a:cubicBezTo>
                    <a:pt x="4182117" y="2275867"/>
                    <a:pt x="4175811" y="2278479"/>
                    <a:pt x="4169234" y="2278479"/>
                  </a:cubicBezTo>
                  <a:lnTo>
                    <a:pt x="24795" y="2278479"/>
                  </a:lnTo>
                  <a:cubicBezTo>
                    <a:pt x="18219" y="2278479"/>
                    <a:pt x="11912" y="2275867"/>
                    <a:pt x="7262" y="2271217"/>
                  </a:cubicBezTo>
                  <a:cubicBezTo>
                    <a:pt x="2612" y="2266567"/>
                    <a:pt x="0" y="2260260"/>
                    <a:pt x="0" y="2253685"/>
                  </a:cubicBezTo>
                  <a:lnTo>
                    <a:pt x="0" y="24795"/>
                  </a:lnTo>
                  <a:cubicBezTo>
                    <a:pt x="0" y="18219"/>
                    <a:pt x="2612" y="11912"/>
                    <a:pt x="7262" y="7262"/>
                  </a:cubicBezTo>
                  <a:cubicBezTo>
                    <a:pt x="11912" y="2612"/>
                    <a:pt x="18219" y="0"/>
                    <a:pt x="24795" y="0"/>
                  </a:cubicBezTo>
                  <a:close/>
                </a:path>
              </a:pathLst>
            </a:custGeom>
            <a:solidFill>
              <a:srgbClr val="7BB0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36"/>
            <p:cNvSpPr txBox="1"/>
            <p:nvPr/>
          </p:nvSpPr>
          <p:spPr>
            <a:xfrm>
              <a:off x="0" y="-38100"/>
              <a:ext cx="4194029" cy="231657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529" name="Google Shape;529;p36"/>
          <p:cNvSpPr txBox="1"/>
          <p:nvPr/>
        </p:nvSpPr>
        <p:spPr>
          <a:xfrm>
            <a:off x="1921351" y="1257745"/>
            <a:ext cx="14445300" cy="7771500"/>
          </a:xfrm>
          <a:prstGeom prst="rect">
            <a:avLst/>
          </a:prstGeom>
          <a:noFill/>
          <a:ln>
            <a:noFill/>
          </a:ln>
        </p:spPr>
        <p:txBody>
          <a:bodyPr spcFirstLastPara="1" wrap="square" lIns="0" tIns="0" rIns="0" bIns="0" anchor="t" anchorCtr="0">
            <a:spAutoFit/>
          </a:bodyPr>
          <a:lstStyle/>
          <a:p>
            <a:pPr marL="0" marR="0" lvl="0" indent="0" algn="just" rtl="0">
              <a:lnSpc>
                <a:spcPct val="177000"/>
              </a:lnSpc>
              <a:spcBef>
                <a:spcPts val="0"/>
              </a:spcBef>
              <a:spcAft>
                <a:spcPts val="0"/>
              </a:spcAft>
              <a:buNone/>
            </a:pPr>
            <a:r>
              <a:rPr lang="en-US" sz="2700" b="0" i="0" u="none" strike="noStrike" cap="none">
                <a:solidFill>
                  <a:srgbClr val="1B181A"/>
                </a:solidFill>
                <a:latin typeface="Arial"/>
                <a:ea typeface="Arial"/>
                <a:cs typeface="Arial"/>
                <a:sym typeface="Arial"/>
              </a:rPr>
              <a:t>1) (</a:t>
            </a:r>
            <a:r>
              <a:rPr lang="en-US" sz="2700" b="1" i="0" u="none" strike="noStrike" cap="none">
                <a:solidFill>
                  <a:srgbClr val="1B181A"/>
                </a:solidFill>
                <a:latin typeface="Arial"/>
                <a:ea typeface="Arial"/>
                <a:cs typeface="Arial"/>
                <a:sym typeface="Arial"/>
              </a:rPr>
              <a:t>Answer: B</a:t>
            </a:r>
            <a:r>
              <a:rPr lang="en-US" sz="2700" b="0" i="0" u="none" strike="noStrike" cap="none">
                <a:solidFill>
                  <a:srgbClr val="1B181A"/>
                </a:solidFill>
                <a:latin typeface="Arial"/>
                <a:ea typeface="Arial"/>
                <a:cs typeface="Arial"/>
                <a:sym typeface="Arial"/>
              </a:rPr>
              <a:t>) Prevents nutrient depletion</a:t>
            </a:r>
            <a:endParaRPr/>
          </a:p>
          <a:p>
            <a:pPr marL="0" marR="0" lvl="0" indent="0" algn="just" rtl="0">
              <a:lnSpc>
                <a:spcPct val="177000"/>
              </a:lnSpc>
              <a:spcBef>
                <a:spcPts val="0"/>
              </a:spcBef>
              <a:spcAft>
                <a:spcPts val="0"/>
              </a:spcAft>
              <a:buNone/>
            </a:pPr>
            <a:endParaRPr sz="2700" b="0" i="0" u="none" strike="noStrike" cap="none">
              <a:solidFill>
                <a:srgbClr val="1B181A"/>
              </a:solidFill>
              <a:latin typeface="Arial"/>
              <a:ea typeface="Arial"/>
              <a:cs typeface="Arial"/>
              <a:sym typeface="Arial"/>
            </a:endParaRPr>
          </a:p>
          <a:p>
            <a:pPr marL="0" marR="0" lvl="0" indent="0" algn="just" rtl="0">
              <a:lnSpc>
                <a:spcPct val="177000"/>
              </a:lnSpc>
              <a:spcBef>
                <a:spcPts val="0"/>
              </a:spcBef>
              <a:spcAft>
                <a:spcPts val="0"/>
              </a:spcAft>
              <a:buNone/>
            </a:pPr>
            <a:r>
              <a:rPr lang="en-US" sz="2700" b="0" i="0" u="none" strike="noStrike" cap="none">
                <a:solidFill>
                  <a:srgbClr val="1B181A"/>
                </a:solidFill>
                <a:latin typeface="Arial"/>
                <a:ea typeface="Arial"/>
                <a:cs typeface="Arial"/>
                <a:sym typeface="Arial"/>
              </a:rPr>
              <a:t>2) (</a:t>
            </a:r>
            <a:r>
              <a:rPr lang="en-US" sz="2700" b="1" i="0" u="none" strike="noStrike" cap="none">
                <a:solidFill>
                  <a:srgbClr val="1B181A"/>
                </a:solidFill>
                <a:latin typeface="Arial"/>
                <a:ea typeface="Arial"/>
                <a:cs typeface="Arial"/>
                <a:sym typeface="Arial"/>
              </a:rPr>
              <a:t>Answer: B</a:t>
            </a:r>
            <a:r>
              <a:rPr lang="en-US" sz="2700" b="0" i="0" u="none" strike="noStrike" cap="none">
                <a:solidFill>
                  <a:srgbClr val="1B181A"/>
                </a:solidFill>
                <a:latin typeface="Arial"/>
                <a:ea typeface="Arial"/>
                <a:cs typeface="Arial"/>
                <a:sym typeface="Arial"/>
              </a:rPr>
              <a:t>) Cover cropping</a:t>
            </a:r>
            <a:endParaRPr/>
          </a:p>
          <a:p>
            <a:pPr marL="0" marR="0" lvl="0" indent="0" algn="just" rtl="0">
              <a:lnSpc>
                <a:spcPct val="177000"/>
              </a:lnSpc>
              <a:spcBef>
                <a:spcPts val="0"/>
              </a:spcBef>
              <a:spcAft>
                <a:spcPts val="0"/>
              </a:spcAft>
              <a:buNone/>
            </a:pPr>
            <a:endParaRPr sz="2700" b="0" i="0" u="none" strike="noStrike" cap="none">
              <a:solidFill>
                <a:srgbClr val="1B181A"/>
              </a:solidFill>
              <a:latin typeface="Arial"/>
              <a:ea typeface="Arial"/>
              <a:cs typeface="Arial"/>
              <a:sym typeface="Arial"/>
            </a:endParaRPr>
          </a:p>
          <a:p>
            <a:pPr marL="0" marR="0" lvl="0" indent="0" algn="just" rtl="0">
              <a:lnSpc>
                <a:spcPct val="177000"/>
              </a:lnSpc>
              <a:spcBef>
                <a:spcPts val="0"/>
              </a:spcBef>
              <a:spcAft>
                <a:spcPts val="0"/>
              </a:spcAft>
              <a:buNone/>
            </a:pPr>
            <a:r>
              <a:rPr lang="en-US" sz="2700" b="0" i="0" u="none" strike="noStrike" cap="none">
                <a:solidFill>
                  <a:srgbClr val="1B181A"/>
                </a:solidFill>
                <a:latin typeface="Arial"/>
                <a:ea typeface="Arial"/>
                <a:cs typeface="Arial"/>
                <a:sym typeface="Arial"/>
              </a:rPr>
              <a:t>3) (</a:t>
            </a:r>
            <a:r>
              <a:rPr lang="en-US" sz="2700" b="1" i="0" u="none" strike="noStrike" cap="none">
                <a:solidFill>
                  <a:srgbClr val="1B181A"/>
                </a:solidFill>
                <a:latin typeface="Arial"/>
                <a:ea typeface="Arial"/>
                <a:cs typeface="Arial"/>
                <a:sym typeface="Arial"/>
              </a:rPr>
              <a:t>Answer: A</a:t>
            </a:r>
            <a:r>
              <a:rPr lang="en-US" sz="2700" b="0" i="0" u="none" strike="noStrike" cap="none">
                <a:solidFill>
                  <a:srgbClr val="1B181A"/>
                </a:solidFill>
                <a:latin typeface="Arial"/>
                <a:ea typeface="Arial"/>
                <a:cs typeface="Arial"/>
                <a:sym typeface="Arial"/>
              </a:rPr>
              <a:t>) True</a:t>
            </a:r>
            <a:endParaRPr/>
          </a:p>
          <a:p>
            <a:pPr marL="0" marR="0" lvl="0" indent="0" algn="just" rtl="0">
              <a:lnSpc>
                <a:spcPct val="177000"/>
              </a:lnSpc>
              <a:spcBef>
                <a:spcPts val="0"/>
              </a:spcBef>
              <a:spcAft>
                <a:spcPts val="0"/>
              </a:spcAft>
              <a:buNone/>
            </a:pPr>
            <a:endParaRPr sz="2700" b="0" i="0" u="none" strike="noStrike" cap="none">
              <a:solidFill>
                <a:srgbClr val="1B181A"/>
              </a:solidFill>
              <a:latin typeface="Arial"/>
              <a:ea typeface="Arial"/>
              <a:cs typeface="Arial"/>
              <a:sym typeface="Arial"/>
            </a:endParaRPr>
          </a:p>
          <a:p>
            <a:pPr marL="0" marR="0" lvl="0" indent="0" algn="just" rtl="0">
              <a:lnSpc>
                <a:spcPct val="177000"/>
              </a:lnSpc>
              <a:spcBef>
                <a:spcPts val="0"/>
              </a:spcBef>
              <a:spcAft>
                <a:spcPts val="0"/>
              </a:spcAft>
              <a:buNone/>
            </a:pPr>
            <a:r>
              <a:rPr lang="en-US" sz="2700" b="0" i="0" u="none" strike="noStrike" cap="none">
                <a:solidFill>
                  <a:srgbClr val="1B181A"/>
                </a:solidFill>
                <a:latin typeface="Arial"/>
                <a:ea typeface="Arial"/>
                <a:cs typeface="Arial"/>
                <a:sym typeface="Arial"/>
              </a:rPr>
              <a:t>4) (</a:t>
            </a:r>
            <a:r>
              <a:rPr lang="en-US" sz="2700" b="1" i="0" u="none" strike="noStrike" cap="none">
                <a:solidFill>
                  <a:srgbClr val="1B181A"/>
                </a:solidFill>
                <a:latin typeface="Arial"/>
                <a:ea typeface="Arial"/>
                <a:cs typeface="Arial"/>
                <a:sym typeface="Arial"/>
              </a:rPr>
              <a:t>Answer: B</a:t>
            </a:r>
            <a:r>
              <a:rPr lang="en-US" sz="2700" b="0" i="0" u="none" strike="noStrike" cap="none">
                <a:solidFill>
                  <a:srgbClr val="1B181A"/>
                </a:solidFill>
                <a:latin typeface="Arial"/>
                <a:ea typeface="Arial"/>
                <a:cs typeface="Arial"/>
                <a:sym typeface="Arial"/>
              </a:rPr>
              <a:t>) The need for synthetic fertilizers</a:t>
            </a:r>
            <a:endParaRPr/>
          </a:p>
          <a:p>
            <a:pPr marL="0" marR="0" lvl="0" indent="0" algn="just" rtl="0">
              <a:lnSpc>
                <a:spcPct val="177000"/>
              </a:lnSpc>
              <a:spcBef>
                <a:spcPts val="0"/>
              </a:spcBef>
              <a:spcAft>
                <a:spcPts val="0"/>
              </a:spcAft>
              <a:buNone/>
            </a:pPr>
            <a:endParaRPr sz="2700" b="0" i="0" u="none" strike="noStrike" cap="none">
              <a:solidFill>
                <a:srgbClr val="1B181A"/>
              </a:solidFill>
              <a:latin typeface="Arial"/>
              <a:ea typeface="Arial"/>
              <a:cs typeface="Arial"/>
              <a:sym typeface="Arial"/>
            </a:endParaRPr>
          </a:p>
          <a:p>
            <a:pPr marL="0" marR="0" lvl="0" indent="0" algn="just" rtl="0">
              <a:lnSpc>
                <a:spcPct val="177000"/>
              </a:lnSpc>
              <a:spcBef>
                <a:spcPts val="0"/>
              </a:spcBef>
              <a:spcAft>
                <a:spcPts val="0"/>
              </a:spcAft>
              <a:buNone/>
            </a:pPr>
            <a:r>
              <a:rPr lang="en-US" sz="2700" b="0" i="0" u="none" strike="noStrike" cap="none">
                <a:solidFill>
                  <a:srgbClr val="1B181A"/>
                </a:solidFill>
                <a:latin typeface="Arial"/>
                <a:ea typeface="Arial"/>
                <a:cs typeface="Arial"/>
                <a:sym typeface="Arial"/>
              </a:rPr>
              <a:t>5) (</a:t>
            </a:r>
            <a:r>
              <a:rPr lang="en-US" sz="2700" b="1" i="0" u="none" strike="noStrike" cap="none">
                <a:solidFill>
                  <a:srgbClr val="1B181A"/>
                </a:solidFill>
                <a:latin typeface="Arial"/>
                <a:ea typeface="Arial"/>
                <a:cs typeface="Arial"/>
                <a:sym typeface="Arial"/>
              </a:rPr>
              <a:t>Answer: B</a:t>
            </a:r>
            <a:r>
              <a:rPr lang="en-US" sz="2700" b="0" i="0" u="none" strike="noStrike" cap="none">
                <a:solidFill>
                  <a:srgbClr val="1B181A"/>
                </a:solidFill>
                <a:latin typeface="Arial"/>
                <a:ea typeface="Arial"/>
                <a:cs typeface="Arial"/>
                <a:sym typeface="Arial"/>
              </a:rPr>
              <a:t>) Soil erosion</a:t>
            </a:r>
            <a:endParaRPr/>
          </a:p>
          <a:p>
            <a:pPr marL="0" marR="0" lvl="0" indent="0" algn="just" rtl="0">
              <a:lnSpc>
                <a:spcPct val="177000"/>
              </a:lnSpc>
              <a:spcBef>
                <a:spcPts val="0"/>
              </a:spcBef>
              <a:spcAft>
                <a:spcPts val="0"/>
              </a:spcAft>
              <a:buNone/>
            </a:pPr>
            <a:endParaRPr sz="2700" b="0" i="0" u="none" strike="noStrike" cap="none">
              <a:solidFill>
                <a:srgbClr val="1B181A"/>
              </a:solidFill>
              <a:latin typeface="Arial"/>
              <a:ea typeface="Arial"/>
              <a:cs typeface="Arial"/>
              <a:sym typeface="Arial"/>
            </a:endParaRPr>
          </a:p>
          <a:p>
            <a:pPr marL="0" marR="0" lvl="0" indent="0" algn="just" rtl="0">
              <a:lnSpc>
                <a:spcPct val="177000"/>
              </a:lnSpc>
              <a:spcBef>
                <a:spcPts val="0"/>
              </a:spcBef>
              <a:spcAft>
                <a:spcPts val="0"/>
              </a:spcAft>
              <a:buNone/>
            </a:pPr>
            <a:r>
              <a:rPr lang="en-US" sz="2700" b="0" i="0" u="none" strike="noStrike" cap="none">
                <a:solidFill>
                  <a:srgbClr val="1B181A"/>
                </a:solidFill>
                <a:latin typeface="Arial"/>
                <a:ea typeface="Arial"/>
                <a:cs typeface="Arial"/>
                <a:sym typeface="Arial"/>
              </a:rPr>
              <a:t>6) (</a:t>
            </a:r>
            <a:r>
              <a:rPr lang="en-US" sz="2700" b="1" i="0" u="none" strike="noStrike" cap="none">
                <a:solidFill>
                  <a:srgbClr val="1B181A"/>
                </a:solidFill>
                <a:latin typeface="Arial"/>
                <a:ea typeface="Arial"/>
                <a:cs typeface="Arial"/>
                <a:sym typeface="Arial"/>
              </a:rPr>
              <a:t>Answer: A</a:t>
            </a:r>
            <a:r>
              <a:rPr lang="en-US" sz="2700" b="0" i="0" u="none" strike="noStrike" cap="none">
                <a:solidFill>
                  <a:srgbClr val="1B181A"/>
                </a:solidFill>
                <a:latin typeface="Arial"/>
                <a:ea typeface="Arial"/>
                <a:cs typeface="Arial"/>
                <a:sym typeface="Arial"/>
              </a:rPr>
              <a:t>) True</a:t>
            </a:r>
            <a:endParaRPr/>
          </a:p>
        </p:txBody>
      </p:sp>
      <p:sp>
        <p:nvSpPr>
          <p:cNvPr id="530" name="Google Shape;530;p36"/>
          <p:cNvSpPr txBox="1"/>
          <p:nvPr/>
        </p:nvSpPr>
        <p:spPr>
          <a:xfrm>
            <a:off x="6227649" y="0"/>
            <a:ext cx="5832900" cy="7233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700" b="1" i="0" u="none" strike="noStrike" cap="none">
                <a:solidFill>
                  <a:srgbClr val="1B181A"/>
                </a:solidFill>
                <a:latin typeface="Arial"/>
                <a:ea typeface="Arial"/>
                <a:cs typeface="Arial"/>
                <a:sym typeface="Arial"/>
              </a:rPr>
              <a:t>4. Knowledge Check</a:t>
            </a:r>
            <a:endParaRPr/>
          </a:p>
        </p:txBody>
      </p:sp>
      <p:cxnSp>
        <p:nvCxnSpPr>
          <p:cNvPr id="531" name="Google Shape;531;p36"/>
          <p:cNvCxnSpPr/>
          <p:nvPr/>
        </p:nvCxnSpPr>
        <p:spPr>
          <a:xfrm>
            <a:off x="5626594" y="637935"/>
            <a:ext cx="7035000" cy="0"/>
          </a:xfrm>
          <a:prstGeom prst="straightConnector1">
            <a:avLst/>
          </a:prstGeom>
          <a:noFill/>
          <a:ln w="38100" cap="flat" cmpd="sng">
            <a:solidFill>
              <a:srgbClr val="000000"/>
            </a:solidFill>
            <a:prstDash val="solid"/>
            <a:round/>
            <a:headEnd type="none" w="sm" len="sm"/>
            <a:tailEnd type="none" w="sm" len="sm"/>
          </a:ln>
        </p:spPr>
      </p:cxnSp>
      <p:sp>
        <p:nvSpPr>
          <p:cNvPr id="532" name="Google Shape;532;p36"/>
          <p:cNvSpPr/>
          <p:nvPr/>
        </p:nvSpPr>
        <p:spPr>
          <a:xfrm>
            <a:off x="15966895" y="393491"/>
            <a:ext cx="1292405" cy="1344504"/>
          </a:xfrm>
          <a:custGeom>
            <a:avLst/>
            <a:gdLst/>
            <a:ahLst/>
            <a:cxnLst/>
            <a:rect l="l" t="t" r="r" b="b"/>
            <a:pathLst>
              <a:path w="1292405" h="1344504" extrusionOk="0">
                <a:moveTo>
                  <a:pt x="0" y="0"/>
                </a:moveTo>
                <a:lnTo>
                  <a:pt x="1292405" y="0"/>
                </a:lnTo>
                <a:lnTo>
                  <a:pt x="1292405" y="1344504"/>
                </a:lnTo>
                <a:lnTo>
                  <a:pt x="0" y="1344504"/>
                </a:lnTo>
                <a:lnTo>
                  <a:pt x="0" y="0"/>
                </a:lnTo>
                <a:close/>
              </a:path>
            </a:pathLst>
          </a:custGeom>
          <a:blipFill rotWithShape="1">
            <a:blip r:embed="rId3">
              <a:alphaModFix/>
            </a:blip>
            <a:stretch>
              <a:fillRect/>
            </a:stretch>
          </a:blipFill>
          <a:ln>
            <a:noFill/>
          </a:ln>
        </p:spPr>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grpSp>
        <p:nvGrpSpPr>
          <p:cNvPr id="537" name="Google Shape;537;p37"/>
          <p:cNvGrpSpPr/>
          <p:nvPr/>
        </p:nvGrpSpPr>
        <p:grpSpPr>
          <a:xfrm>
            <a:off x="0" y="8328960"/>
            <a:ext cx="18288000" cy="1958040"/>
            <a:chOff x="0" y="-38100"/>
            <a:chExt cx="4816593" cy="515698"/>
          </a:xfrm>
        </p:grpSpPr>
        <p:sp>
          <p:nvSpPr>
            <p:cNvPr id="538" name="Google Shape;538;p37"/>
            <p:cNvSpPr/>
            <p:nvPr/>
          </p:nvSpPr>
          <p:spPr>
            <a:xfrm>
              <a:off x="0" y="0"/>
              <a:ext cx="4816592" cy="477598"/>
            </a:xfrm>
            <a:custGeom>
              <a:avLst/>
              <a:gdLst/>
              <a:ahLst/>
              <a:cxnLst/>
              <a:rect l="l" t="t" r="r" b="b"/>
              <a:pathLst>
                <a:path w="4816592" h="477598" extrusionOk="0">
                  <a:moveTo>
                    <a:pt x="0" y="0"/>
                  </a:moveTo>
                  <a:lnTo>
                    <a:pt x="4816592" y="0"/>
                  </a:lnTo>
                  <a:lnTo>
                    <a:pt x="4816592" y="477598"/>
                  </a:lnTo>
                  <a:lnTo>
                    <a:pt x="0" y="477598"/>
                  </a:lnTo>
                  <a:close/>
                </a:path>
              </a:pathLst>
            </a:custGeom>
            <a:solidFill>
              <a:srgbClr val="FFFFFF"/>
            </a:solidFill>
            <a:ln>
              <a:noFill/>
            </a:ln>
          </p:spPr>
        </p:sp>
        <p:sp>
          <p:nvSpPr>
            <p:cNvPr id="539" name="Google Shape;539;p37"/>
            <p:cNvSpPr txBox="1"/>
            <p:nvPr/>
          </p:nvSpPr>
          <p:spPr>
            <a:xfrm>
              <a:off x="0" y="-38100"/>
              <a:ext cx="4816593" cy="51569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540" name="Google Shape;540;p37"/>
          <p:cNvGrpSpPr/>
          <p:nvPr/>
        </p:nvGrpSpPr>
        <p:grpSpPr>
          <a:xfrm>
            <a:off x="-250587" y="8256071"/>
            <a:ext cx="18288122" cy="2806539"/>
            <a:chOff x="0" y="-38100"/>
            <a:chExt cx="4816593" cy="739166"/>
          </a:xfrm>
        </p:grpSpPr>
        <p:sp>
          <p:nvSpPr>
            <p:cNvPr id="541" name="Google Shape;541;p37"/>
            <p:cNvSpPr/>
            <p:nvPr/>
          </p:nvSpPr>
          <p:spPr>
            <a:xfrm>
              <a:off x="0" y="0"/>
              <a:ext cx="4816592" cy="701066"/>
            </a:xfrm>
            <a:custGeom>
              <a:avLst/>
              <a:gdLst/>
              <a:ahLst/>
              <a:cxnLst/>
              <a:rect l="l" t="t" r="r" b="b"/>
              <a:pathLst>
                <a:path w="4816592" h="701066" extrusionOk="0">
                  <a:moveTo>
                    <a:pt x="0" y="0"/>
                  </a:moveTo>
                  <a:lnTo>
                    <a:pt x="4816592" y="0"/>
                  </a:lnTo>
                  <a:lnTo>
                    <a:pt x="4816592" y="701066"/>
                  </a:lnTo>
                  <a:lnTo>
                    <a:pt x="0" y="701066"/>
                  </a:lnTo>
                  <a:close/>
                </a:path>
              </a:pathLst>
            </a:custGeom>
            <a:solidFill>
              <a:srgbClr val="FFFFFF"/>
            </a:solidFill>
            <a:ln>
              <a:noFill/>
            </a:ln>
          </p:spPr>
        </p:sp>
        <p:sp>
          <p:nvSpPr>
            <p:cNvPr id="542" name="Google Shape;542;p37"/>
            <p:cNvSpPr txBox="1"/>
            <p:nvPr/>
          </p:nvSpPr>
          <p:spPr>
            <a:xfrm>
              <a:off x="0" y="-38100"/>
              <a:ext cx="4816593" cy="739166"/>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543" name="Google Shape;543;p37"/>
          <p:cNvSpPr/>
          <p:nvPr/>
        </p:nvSpPr>
        <p:spPr>
          <a:xfrm>
            <a:off x="0" y="894"/>
            <a:ext cx="18288000" cy="7320755"/>
          </a:xfrm>
          <a:custGeom>
            <a:avLst/>
            <a:gdLst/>
            <a:ahLst/>
            <a:cxnLst/>
            <a:rect l="l" t="t" r="r" b="b"/>
            <a:pathLst>
              <a:path w="18288000" h="7320755" extrusionOk="0">
                <a:moveTo>
                  <a:pt x="0" y="0"/>
                </a:moveTo>
                <a:lnTo>
                  <a:pt x="18288000" y="0"/>
                </a:lnTo>
                <a:lnTo>
                  <a:pt x="18288000" y="7320755"/>
                </a:lnTo>
                <a:lnTo>
                  <a:pt x="0" y="7320755"/>
                </a:lnTo>
                <a:lnTo>
                  <a:pt x="0" y="0"/>
                </a:lnTo>
                <a:close/>
              </a:path>
            </a:pathLst>
          </a:custGeom>
          <a:blipFill rotWithShape="1">
            <a:blip r:embed="rId3">
              <a:alphaModFix amt="55000"/>
            </a:blip>
            <a:stretch>
              <a:fillRect l="-452" t="-39697" b="-27280"/>
            </a:stretch>
          </a:blipFill>
          <a:ln>
            <a:noFill/>
          </a:ln>
        </p:spPr>
      </p:sp>
      <p:grpSp>
        <p:nvGrpSpPr>
          <p:cNvPr id="544" name="Google Shape;544;p37"/>
          <p:cNvGrpSpPr/>
          <p:nvPr/>
        </p:nvGrpSpPr>
        <p:grpSpPr>
          <a:xfrm>
            <a:off x="7280896" y="-278242"/>
            <a:ext cx="3225156" cy="3230761"/>
            <a:chOff x="0" y="-192881"/>
            <a:chExt cx="4300208" cy="4307681"/>
          </a:xfrm>
        </p:grpSpPr>
        <p:grpSp>
          <p:nvGrpSpPr>
            <p:cNvPr id="545" name="Google Shape;545;p37"/>
            <p:cNvGrpSpPr/>
            <p:nvPr/>
          </p:nvGrpSpPr>
          <p:grpSpPr>
            <a:xfrm>
              <a:off x="0" y="-192881"/>
              <a:ext cx="4300208" cy="4307681"/>
              <a:chOff x="0" y="-38100"/>
              <a:chExt cx="849424" cy="850900"/>
            </a:xfrm>
          </p:grpSpPr>
          <p:sp>
            <p:nvSpPr>
              <p:cNvPr id="546" name="Google Shape;546;p37"/>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7"/>
              <p:cNvSpPr txBox="1"/>
              <p:nvPr/>
            </p:nvSpPr>
            <p:spPr>
              <a:xfrm>
                <a:off x="0" y="-38100"/>
                <a:ext cx="849424"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548" name="Google Shape;548;p37"/>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4">
                <a:alphaModFix/>
              </a:blip>
              <a:stretch>
                <a:fillRect/>
              </a:stretch>
            </a:blipFill>
            <a:ln>
              <a:noFill/>
            </a:ln>
          </p:spPr>
        </p:sp>
      </p:grpSp>
      <p:sp>
        <p:nvSpPr>
          <p:cNvPr id="549" name="Google Shape;549;p37"/>
          <p:cNvSpPr txBox="1"/>
          <p:nvPr/>
        </p:nvSpPr>
        <p:spPr>
          <a:xfrm>
            <a:off x="5489973" y="2496297"/>
            <a:ext cx="6806803" cy="1823704"/>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None/>
            </a:pPr>
            <a:r>
              <a:rPr lang="en-US" sz="8465" b="1" i="0" u="none" strike="noStrike" cap="none" dirty="0">
                <a:solidFill>
                  <a:srgbClr val="000000"/>
                </a:solidFill>
                <a:latin typeface="Montserrat"/>
                <a:ea typeface="Montserrat"/>
                <a:cs typeface="Montserrat"/>
                <a:sym typeface="Montserrat"/>
              </a:rPr>
              <a:t>MERCI </a:t>
            </a:r>
            <a:endParaRPr dirty="0"/>
          </a:p>
        </p:txBody>
      </p:sp>
      <p:grpSp>
        <p:nvGrpSpPr>
          <p:cNvPr id="550" name="Google Shape;550;p37"/>
          <p:cNvGrpSpPr/>
          <p:nvPr/>
        </p:nvGrpSpPr>
        <p:grpSpPr>
          <a:xfrm>
            <a:off x="447050" y="9130725"/>
            <a:ext cx="17394029" cy="1181931"/>
            <a:chOff x="0" y="0"/>
            <a:chExt cx="23192039" cy="1740438"/>
          </a:xfrm>
        </p:grpSpPr>
        <p:sp>
          <p:nvSpPr>
            <p:cNvPr id="551" name="Google Shape;551;p37"/>
            <p:cNvSpPr/>
            <p:nvPr/>
          </p:nvSpPr>
          <p:spPr>
            <a:xfrm>
              <a:off x="0" y="0"/>
              <a:ext cx="6436432" cy="1357079"/>
            </a:xfrm>
            <a:custGeom>
              <a:avLst/>
              <a:gdLst/>
              <a:ahLst/>
              <a:cxnLst/>
              <a:rect l="l" t="t" r="r" b="b"/>
              <a:pathLst>
                <a:path w="6436432" h="1357079" extrusionOk="0">
                  <a:moveTo>
                    <a:pt x="0" y="0"/>
                  </a:moveTo>
                  <a:lnTo>
                    <a:pt x="6436432" y="0"/>
                  </a:lnTo>
                  <a:lnTo>
                    <a:pt x="6436432" y="1357079"/>
                  </a:lnTo>
                  <a:lnTo>
                    <a:pt x="0" y="1357079"/>
                  </a:lnTo>
                  <a:lnTo>
                    <a:pt x="0" y="0"/>
                  </a:lnTo>
                  <a:close/>
                </a:path>
              </a:pathLst>
            </a:custGeom>
            <a:blipFill rotWithShape="1">
              <a:blip r:embed="rId5">
                <a:alphaModFix/>
              </a:blip>
              <a:stretch>
                <a:fillRect/>
              </a:stretch>
            </a:blipFill>
            <a:ln>
              <a:noFill/>
            </a:ln>
          </p:spPr>
        </p:sp>
        <p:sp>
          <p:nvSpPr>
            <p:cNvPr id="552" name="Google Shape;552;p37"/>
            <p:cNvSpPr txBox="1"/>
            <p:nvPr/>
          </p:nvSpPr>
          <p:spPr>
            <a:xfrm>
              <a:off x="6436439" y="27295"/>
              <a:ext cx="16755600" cy="1713143"/>
            </a:xfrm>
            <a:prstGeom prst="rect">
              <a:avLst/>
            </a:prstGeom>
            <a:noFill/>
            <a:ln>
              <a:noFill/>
            </a:ln>
          </p:spPr>
          <p:txBody>
            <a:bodyPr spcFirstLastPara="1" wrap="square" lIns="0" tIns="0" rIns="0" bIns="0" anchor="t" anchorCtr="0">
              <a:spAutoFit/>
            </a:bodyPr>
            <a:lstStyle/>
            <a:p>
              <a:pPr lvl="0" algn="just">
                <a:lnSpc>
                  <a:spcPct val="139967"/>
                </a:lnSpc>
              </a:pPr>
              <a:r>
                <a:rPr lang="fr-FR" sz="1800" dirty="0"/>
                <a:t>Financé par l'Union européenne. Les points de vue et opinions exprimés sont toutefois ceux de l'auteur ou des auteurs uniquement et ne reflètent pas nécessairement ceux de l'Union européenne ou du Conseil suédois pour l'enseignement supérieur (UHR). Ni l'Union européenne ni l'autorité subventionnaire ne peuvent être tenues responsables à leur égard.</a:t>
              </a:r>
              <a:r>
                <a:rPr lang="en-US" sz="1800" b="0" i="0" u="none" strike="noStrike" cap="none" dirty="0">
                  <a:solidFill>
                    <a:srgbClr val="000000"/>
                  </a:solidFill>
                  <a:latin typeface="Montserrat"/>
                  <a:ea typeface="Montserrat"/>
                  <a:cs typeface="Montserrat"/>
                  <a:sym typeface="Montserrat"/>
                </a:rPr>
                <a:t>.</a:t>
              </a:r>
              <a:endParaRPr sz="1800" dirty="0"/>
            </a:p>
          </p:txBody>
        </p:sp>
      </p:grpSp>
      <p:grpSp>
        <p:nvGrpSpPr>
          <p:cNvPr id="553" name="Google Shape;553;p37"/>
          <p:cNvGrpSpPr/>
          <p:nvPr/>
        </p:nvGrpSpPr>
        <p:grpSpPr>
          <a:xfrm>
            <a:off x="1740309" y="1906943"/>
            <a:ext cx="14535915" cy="6285566"/>
            <a:chOff x="0" y="-38100"/>
            <a:chExt cx="4431224" cy="2402831"/>
          </a:xfrm>
        </p:grpSpPr>
        <p:sp>
          <p:nvSpPr>
            <p:cNvPr id="554" name="Google Shape;554;p37"/>
            <p:cNvSpPr/>
            <p:nvPr/>
          </p:nvSpPr>
          <p:spPr>
            <a:xfrm>
              <a:off x="0" y="0"/>
              <a:ext cx="4431224" cy="2364731"/>
            </a:xfrm>
            <a:custGeom>
              <a:avLst/>
              <a:gdLst/>
              <a:ahLst/>
              <a:cxnLst/>
              <a:rect l="l" t="t" r="r" b="b"/>
              <a:pathLst>
                <a:path w="4431224" h="2364731" extrusionOk="0">
                  <a:moveTo>
                    <a:pt x="30833" y="0"/>
                  </a:moveTo>
                  <a:lnTo>
                    <a:pt x="4400391" y="0"/>
                  </a:lnTo>
                  <a:cubicBezTo>
                    <a:pt x="4417420" y="0"/>
                    <a:pt x="4431224" y="13805"/>
                    <a:pt x="4431224" y="30833"/>
                  </a:cubicBezTo>
                  <a:lnTo>
                    <a:pt x="4431224" y="2333897"/>
                  </a:lnTo>
                  <a:cubicBezTo>
                    <a:pt x="4431224" y="2350926"/>
                    <a:pt x="4417420" y="2364731"/>
                    <a:pt x="4400391" y="2364731"/>
                  </a:cubicBezTo>
                  <a:lnTo>
                    <a:pt x="30833" y="2364731"/>
                  </a:lnTo>
                  <a:cubicBezTo>
                    <a:pt x="13805" y="2364731"/>
                    <a:pt x="0" y="2350926"/>
                    <a:pt x="0" y="2333897"/>
                  </a:cubicBezTo>
                  <a:lnTo>
                    <a:pt x="0" y="30833"/>
                  </a:lnTo>
                  <a:cubicBezTo>
                    <a:pt x="0" y="13805"/>
                    <a:pt x="13805" y="0"/>
                    <a:pt x="30833" y="0"/>
                  </a:cubicBezTo>
                  <a:close/>
                </a:path>
              </a:pathLst>
            </a:custGeom>
            <a:solidFill>
              <a:srgbClr val="FFFFFF">
                <a:alpha val="30588"/>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7"/>
            <p:cNvSpPr txBox="1"/>
            <p:nvPr/>
          </p:nvSpPr>
          <p:spPr>
            <a:xfrm>
              <a:off x="0" y="-38100"/>
              <a:ext cx="4431224" cy="2402831"/>
            </a:xfrm>
            <a:prstGeom prst="rect">
              <a:avLst/>
            </a:prstGeom>
            <a:noFill/>
            <a:ln>
              <a:noFill/>
            </a:ln>
          </p:spPr>
          <p:txBody>
            <a:bodyPr spcFirstLastPara="1" wrap="square" lIns="38650" tIns="38650" rIns="38650" bIns="38650" anchor="ctr" anchorCtr="0">
              <a:noAutofit/>
            </a:bodyPr>
            <a:lstStyle/>
            <a:p>
              <a:pPr marL="0" marR="0" lvl="0" indent="0" algn="ctr" rtl="0">
                <a:lnSpc>
                  <a:spcPct val="147722"/>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sp>
        <p:nvSpPr>
          <p:cNvPr id="556" name="Google Shape;556;p37"/>
          <p:cNvSpPr txBox="1"/>
          <p:nvPr/>
        </p:nvSpPr>
        <p:spPr>
          <a:xfrm>
            <a:off x="2490579" y="3944081"/>
            <a:ext cx="12805591" cy="1938992"/>
          </a:xfrm>
          <a:prstGeom prst="rect">
            <a:avLst/>
          </a:prstGeom>
          <a:noFill/>
          <a:ln>
            <a:noFill/>
          </a:ln>
        </p:spPr>
        <p:txBody>
          <a:bodyPr spcFirstLastPara="1" wrap="square" lIns="0" tIns="0" rIns="0" bIns="0" anchor="t" anchorCtr="0">
            <a:spAutoFit/>
          </a:bodyPr>
          <a:lstStyle/>
          <a:p>
            <a:pPr lvl="0" algn="ctr">
              <a:lnSpc>
                <a:spcPct val="140011"/>
              </a:lnSpc>
            </a:pPr>
            <a:r>
              <a:rPr lang="fr-FR" sz="3000" b="1" dirty="0"/>
              <a:t>AUTONOMISER LES AGRICULTEURS POUR BOUCLER LE CYCLE AVEC DES PRATIQUES D'AGRICULTURE RÉGÉNÉRATRICE GRÂCE À VET</a:t>
            </a:r>
            <a:r>
              <a:rPr lang="en-US" sz="3000" b="1" dirty="0"/>
              <a:t> </a:t>
            </a:r>
            <a:endParaRPr sz="3000" b="1" dirty="0"/>
          </a:p>
        </p:txBody>
      </p:sp>
      <p:sp>
        <p:nvSpPr>
          <p:cNvPr id="557" name="Google Shape;557;p37"/>
          <p:cNvSpPr txBox="1"/>
          <p:nvPr/>
        </p:nvSpPr>
        <p:spPr>
          <a:xfrm>
            <a:off x="2011775" y="5533911"/>
            <a:ext cx="13763400" cy="1846659"/>
          </a:xfrm>
          <a:prstGeom prst="rect">
            <a:avLst/>
          </a:prstGeom>
          <a:noFill/>
          <a:ln>
            <a:noFill/>
          </a:ln>
        </p:spPr>
        <p:txBody>
          <a:bodyPr spcFirstLastPara="1" wrap="square" lIns="0" tIns="0" rIns="0" bIns="0" anchor="t" anchorCtr="0">
            <a:spAutoFit/>
          </a:bodyPr>
          <a:lstStyle/>
          <a:p>
            <a:pPr lvl="0" algn="ctr">
              <a:lnSpc>
                <a:spcPct val="250000"/>
              </a:lnSpc>
            </a:pPr>
            <a:r>
              <a:rPr lang="fr-FR" sz="2400" b="1" dirty="0"/>
              <a:t>Module 2 : Santé des sols – La fondation de l'agriculture régénératrice Prendre soin de la Terre pour un avenir durable</a:t>
            </a:r>
            <a:endParaRPr sz="2400" b="1" dirty="0"/>
          </a:p>
        </p:txBody>
      </p:sp>
      <p:sp>
        <p:nvSpPr>
          <p:cNvPr id="558" name="Google Shape;558;p37"/>
          <p:cNvSpPr txBox="1"/>
          <p:nvPr/>
        </p:nvSpPr>
        <p:spPr>
          <a:xfrm>
            <a:off x="4266481" y="10233306"/>
            <a:ext cx="9253787" cy="438621"/>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2587" b="1" i="0" u="none" strike="noStrike" cap="none">
                <a:solidFill>
                  <a:srgbClr val="FFFFFF"/>
                </a:solidFill>
                <a:latin typeface="Montserrat"/>
                <a:ea typeface="Montserrat"/>
                <a:cs typeface="Montserrat"/>
                <a:sym typeface="Montserrat"/>
              </a:rPr>
              <a:t>PROJECT NUMBER:2023-1-SE01-KA220-VET-000160614</a:t>
            </a:r>
            <a:endParaRPr/>
          </a:p>
        </p:txBody>
      </p:sp>
      <p:grpSp>
        <p:nvGrpSpPr>
          <p:cNvPr id="559" name="Google Shape;559;p37"/>
          <p:cNvGrpSpPr/>
          <p:nvPr/>
        </p:nvGrpSpPr>
        <p:grpSpPr>
          <a:xfrm>
            <a:off x="3407638" y="7060074"/>
            <a:ext cx="11472713" cy="907303"/>
            <a:chOff x="-16" y="-80915"/>
            <a:chExt cx="3021600" cy="363023"/>
          </a:xfrm>
        </p:grpSpPr>
        <p:sp>
          <p:nvSpPr>
            <p:cNvPr id="560" name="Google Shape;560;p37"/>
            <p:cNvSpPr/>
            <p:nvPr/>
          </p:nvSpPr>
          <p:spPr>
            <a:xfrm>
              <a:off x="0" y="0"/>
              <a:ext cx="3021483" cy="282108"/>
            </a:xfrm>
            <a:custGeom>
              <a:avLst/>
              <a:gdLst/>
              <a:ahLst/>
              <a:cxnLst/>
              <a:rect l="l" t="t" r="r" b="b"/>
              <a:pathLst>
                <a:path w="3021483" h="282108" extrusionOk="0">
                  <a:moveTo>
                    <a:pt x="34417" y="0"/>
                  </a:moveTo>
                  <a:lnTo>
                    <a:pt x="2987066" y="0"/>
                  </a:lnTo>
                  <a:cubicBezTo>
                    <a:pt x="2996194" y="0"/>
                    <a:pt x="3004948" y="3626"/>
                    <a:pt x="3011402" y="10080"/>
                  </a:cubicBezTo>
                  <a:cubicBezTo>
                    <a:pt x="3017857" y="16535"/>
                    <a:pt x="3021483" y="25289"/>
                    <a:pt x="3021483" y="34417"/>
                  </a:cubicBezTo>
                  <a:lnTo>
                    <a:pt x="3021483" y="247691"/>
                  </a:lnTo>
                  <a:cubicBezTo>
                    <a:pt x="3021483" y="256819"/>
                    <a:pt x="3017857" y="265573"/>
                    <a:pt x="3011402" y="272028"/>
                  </a:cubicBezTo>
                  <a:cubicBezTo>
                    <a:pt x="3004948" y="278482"/>
                    <a:pt x="2996194" y="282108"/>
                    <a:pt x="2987066" y="282108"/>
                  </a:cubicBezTo>
                  <a:lnTo>
                    <a:pt x="34417" y="282108"/>
                  </a:lnTo>
                  <a:cubicBezTo>
                    <a:pt x="25289" y="282108"/>
                    <a:pt x="16535" y="278482"/>
                    <a:pt x="10080" y="272028"/>
                  </a:cubicBezTo>
                  <a:cubicBezTo>
                    <a:pt x="3626" y="265573"/>
                    <a:pt x="0" y="256819"/>
                    <a:pt x="0" y="247691"/>
                  </a:cubicBezTo>
                  <a:lnTo>
                    <a:pt x="0" y="34417"/>
                  </a:lnTo>
                  <a:cubicBezTo>
                    <a:pt x="0" y="25289"/>
                    <a:pt x="3626" y="16535"/>
                    <a:pt x="10080" y="10080"/>
                  </a:cubicBezTo>
                  <a:cubicBezTo>
                    <a:pt x="16535" y="3626"/>
                    <a:pt x="25289" y="0"/>
                    <a:pt x="34417"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7"/>
            <p:cNvSpPr txBox="1"/>
            <p:nvPr/>
          </p:nvSpPr>
          <p:spPr>
            <a:xfrm>
              <a:off x="-16" y="-80915"/>
              <a:ext cx="3021600" cy="3201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562" name="Google Shape;562;p37"/>
          <p:cNvSpPr txBox="1"/>
          <p:nvPr/>
        </p:nvSpPr>
        <p:spPr>
          <a:xfrm>
            <a:off x="3290241" y="7413674"/>
            <a:ext cx="11472300" cy="646331"/>
          </a:xfrm>
          <a:prstGeom prst="rect">
            <a:avLst/>
          </a:prstGeom>
          <a:noFill/>
          <a:ln>
            <a:noFill/>
          </a:ln>
        </p:spPr>
        <p:txBody>
          <a:bodyPr spcFirstLastPara="1" wrap="square" lIns="0" tIns="0" rIns="0" bIns="0" anchor="t" anchorCtr="0">
            <a:spAutoFit/>
          </a:bodyPr>
          <a:lstStyle/>
          <a:p>
            <a:pPr lvl="0" algn="ctr">
              <a:lnSpc>
                <a:spcPct val="140000"/>
              </a:lnSpc>
            </a:pPr>
            <a:r>
              <a:rPr lang="en-US" sz="3000" b="1" i="0" u="none" strike="noStrike" cap="none" dirty="0">
                <a:solidFill>
                  <a:srgbClr val="FFFFFF"/>
                </a:solidFill>
                <a:latin typeface="Montserrat"/>
                <a:ea typeface="Montserrat"/>
                <a:cs typeface="Montserrat"/>
                <a:sym typeface="Montserrat"/>
              </a:rPr>
              <a:t>PROJET </a:t>
            </a:r>
            <a:r>
              <a:rPr lang="nl-BE" sz="3000" b="1" dirty="0">
                <a:solidFill>
                  <a:srgbClr val="FFFFFF"/>
                </a:solidFill>
                <a:latin typeface="Montserrat"/>
              </a:rPr>
              <a:t>NUMÉRO </a:t>
            </a:r>
            <a:r>
              <a:rPr lang="en-US" sz="3000" b="1" i="0" u="none" strike="noStrike" cap="none" dirty="0">
                <a:solidFill>
                  <a:srgbClr val="FFFFFF"/>
                </a:solidFill>
                <a:latin typeface="Montserrat"/>
                <a:ea typeface="Montserrat"/>
                <a:cs typeface="Montserrat"/>
                <a:sym typeface="Montserrat"/>
              </a:rPr>
              <a:t>:2023-1-SE01-KA220-VET-000160614</a:t>
            </a:r>
            <a:endParaRPr dirty="0"/>
          </a:p>
        </p:txBody>
      </p:sp>
      <p:grpSp>
        <p:nvGrpSpPr>
          <p:cNvPr id="563" name="Google Shape;563;p37"/>
          <p:cNvGrpSpPr/>
          <p:nvPr/>
        </p:nvGrpSpPr>
        <p:grpSpPr>
          <a:xfrm>
            <a:off x="0" y="-144661"/>
            <a:ext cx="3938798" cy="1173361"/>
            <a:chOff x="0" y="-38100"/>
            <a:chExt cx="1037379" cy="309033"/>
          </a:xfrm>
        </p:grpSpPr>
        <p:sp>
          <p:nvSpPr>
            <p:cNvPr id="564" name="Google Shape;564;p37"/>
            <p:cNvSpPr/>
            <p:nvPr/>
          </p:nvSpPr>
          <p:spPr>
            <a:xfrm>
              <a:off x="0" y="0"/>
              <a:ext cx="1037379" cy="270933"/>
            </a:xfrm>
            <a:custGeom>
              <a:avLst/>
              <a:gdLst/>
              <a:ahLst/>
              <a:cxnLst/>
              <a:rect l="l" t="t" r="r" b="b"/>
              <a:pathLst>
                <a:path w="1037379" h="270933" extrusionOk="0">
                  <a:moveTo>
                    <a:pt x="100243" y="0"/>
                  </a:moveTo>
                  <a:lnTo>
                    <a:pt x="937136" y="0"/>
                  </a:lnTo>
                  <a:cubicBezTo>
                    <a:pt x="963722" y="0"/>
                    <a:pt x="989219" y="10561"/>
                    <a:pt x="1008018" y="29361"/>
                  </a:cubicBezTo>
                  <a:cubicBezTo>
                    <a:pt x="1026818" y="48160"/>
                    <a:pt x="1037379" y="73657"/>
                    <a:pt x="1037379" y="100243"/>
                  </a:cubicBezTo>
                  <a:lnTo>
                    <a:pt x="1037379" y="170690"/>
                  </a:lnTo>
                  <a:cubicBezTo>
                    <a:pt x="1037379" y="197276"/>
                    <a:pt x="1026818" y="222774"/>
                    <a:pt x="1008018" y="241573"/>
                  </a:cubicBezTo>
                  <a:cubicBezTo>
                    <a:pt x="989219" y="260372"/>
                    <a:pt x="963722" y="270933"/>
                    <a:pt x="937136" y="270933"/>
                  </a:cubicBezTo>
                  <a:lnTo>
                    <a:pt x="100243" y="270933"/>
                  </a:lnTo>
                  <a:cubicBezTo>
                    <a:pt x="73657" y="270933"/>
                    <a:pt x="48160" y="260372"/>
                    <a:pt x="29361" y="241573"/>
                  </a:cubicBezTo>
                  <a:cubicBezTo>
                    <a:pt x="10561" y="222774"/>
                    <a:pt x="0" y="197276"/>
                    <a:pt x="0" y="170690"/>
                  </a:cubicBezTo>
                  <a:lnTo>
                    <a:pt x="0" y="100243"/>
                  </a:lnTo>
                  <a:cubicBezTo>
                    <a:pt x="0" y="73657"/>
                    <a:pt x="10561" y="48160"/>
                    <a:pt x="29361" y="29361"/>
                  </a:cubicBezTo>
                  <a:cubicBezTo>
                    <a:pt x="48160" y="10561"/>
                    <a:pt x="73657" y="0"/>
                    <a:pt x="100243" y="0"/>
                  </a:cubicBezTo>
                  <a:close/>
                </a:path>
              </a:pathLst>
            </a:custGeom>
            <a:solidFill>
              <a:srgbClr val="4D7344">
                <a:alpha val="5686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37"/>
            <p:cNvSpPr txBox="1"/>
            <p:nvPr/>
          </p:nvSpPr>
          <p:spPr>
            <a:xfrm>
              <a:off x="0" y="-38100"/>
              <a:ext cx="1037379" cy="30903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566" name="Google Shape;566;p37"/>
          <p:cNvSpPr txBox="1"/>
          <p:nvPr/>
        </p:nvSpPr>
        <p:spPr>
          <a:xfrm>
            <a:off x="688810" y="190500"/>
            <a:ext cx="2401342" cy="580390"/>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None/>
            </a:pPr>
            <a:r>
              <a:rPr lang="en-US" sz="3399" b="1" i="0" u="none" strike="noStrike" cap="none">
                <a:solidFill>
                  <a:srgbClr val="FFFFFF"/>
                </a:solidFill>
                <a:latin typeface="Montserrat"/>
                <a:ea typeface="Montserrat"/>
                <a:cs typeface="Montserrat"/>
                <a:sym typeface="Montserrat"/>
              </a:rPr>
              <a:t>MODULE 2</a:t>
            </a:r>
            <a:endParaRPr/>
          </a:p>
        </p:txBody>
      </p:sp>
      <p:pic>
        <p:nvPicPr>
          <p:cNvPr id="567" name="Google Shape;567;p37"/>
          <p:cNvPicPr preferRelativeResize="0"/>
          <p:nvPr/>
        </p:nvPicPr>
        <p:blipFill>
          <a:blip r:embed="rId6">
            <a:alphaModFix/>
          </a:blip>
          <a:stretch>
            <a:fillRect/>
          </a:stretch>
        </p:blipFill>
        <p:spPr>
          <a:xfrm>
            <a:off x="841863" y="7967400"/>
            <a:ext cx="16103225" cy="11733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2820</Words>
  <Application>Microsoft Office PowerPoint</Application>
  <PresentationFormat>Aangepast</PresentationFormat>
  <Paragraphs>242</Paragraphs>
  <Slides>37</Slides>
  <Notes>37</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37</vt:i4>
      </vt:variant>
    </vt:vector>
  </HeadingPairs>
  <TitlesOfParts>
    <vt:vector size="41" baseType="lpstr">
      <vt:lpstr>Calibri</vt:lpstr>
      <vt:lpstr>Arial</vt:lpstr>
      <vt:lpstr>Montserrat</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Green Growth</dc:creator>
  <cp:lastModifiedBy>Green Growth</cp:lastModifiedBy>
  <cp:revision>1</cp:revision>
  <dcterms:created xsi:type="dcterms:W3CDTF">2006-08-16T00:00:00Z</dcterms:created>
  <dcterms:modified xsi:type="dcterms:W3CDTF">2025-10-26T15:37:48Z</dcterms:modified>
</cp:coreProperties>
</file>