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Montserrat" panose="00000500000000000000" pitchFamily="2" charset="-18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V5I2Job4TCdVkdKecC9YEfj98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3" name="Google Shape;2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7321649"/>
          </a:xfrm>
          <a:custGeom>
            <a:avLst/>
            <a:gdLst/>
            <a:ahLst/>
            <a:cxnLst/>
            <a:rect l="l" t="t" r="r" b="b"/>
            <a:pathLst>
              <a:path w="18288000" h="7321649" extrusionOk="0">
                <a:moveTo>
                  <a:pt x="0" y="0"/>
                </a:moveTo>
                <a:lnTo>
                  <a:pt x="18288000" y="0"/>
                </a:lnTo>
                <a:lnTo>
                  <a:pt x="18288000" y="7321649"/>
                </a:lnTo>
                <a:lnTo>
                  <a:pt x="0" y="7321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77" b="-27278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832437" y="3106746"/>
            <a:ext cx="16824914" cy="5936142"/>
            <a:chOff x="0" y="-38100"/>
            <a:chExt cx="4431224" cy="1563418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431224" cy="1525318"/>
            </a:xfrm>
            <a:custGeom>
              <a:avLst/>
              <a:gdLst/>
              <a:ahLst/>
              <a:cxnLst/>
              <a:rect l="l" t="t" r="r" b="b"/>
              <a:pathLst>
                <a:path w="4431224" h="1525318" extrusionOk="0">
                  <a:moveTo>
                    <a:pt x="23468" y="0"/>
                  </a:moveTo>
                  <a:lnTo>
                    <a:pt x="4407757" y="0"/>
                  </a:lnTo>
                  <a:cubicBezTo>
                    <a:pt x="4413981" y="0"/>
                    <a:pt x="4419950" y="2472"/>
                    <a:pt x="4424350" y="6874"/>
                  </a:cubicBezTo>
                  <a:cubicBezTo>
                    <a:pt x="4428752" y="11275"/>
                    <a:pt x="4431224" y="17244"/>
                    <a:pt x="4431224" y="23468"/>
                  </a:cubicBezTo>
                  <a:lnTo>
                    <a:pt x="4431224" y="1501850"/>
                  </a:lnTo>
                  <a:cubicBezTo>
                    <a:pt x="4431224" y="1508074"/>
                    <a:pt x="4428752" y="1514043"/>
                    <a:pt x="4424350" y="1518444"/>
                  </a:cubicBezTo>
                  <a:cubicBezTo>
                    <a:pt x="4419950" y="1522846"/>
                    <a:pt x="4413981" y="1525318"/>
                    <a:pt x="4407757" y="1525318"/>
                  </a:cubicBezTo>
                  <a:lnTo>
                    <a:pt x="23468" y="1525318"/>
                  </a:lnTo>
                  <a:cubicBezTo>
                    <a:pt x="17244" y="1525318"/>
                    <a:pt x="11275" y="1522846"/>
                    <a:pt x="6874" y="1518444"/>
                  </a:cubicBezTo>
                  <a:cubicBezTo>
                    <a:pt x="2472" y="1514043"/>
                    <a:pt x="0" y="1508074"/>
                    <a:pt x="0" y="1501850"/>
                  </a:cubicBezTo>
                  <a:lnTo>
                    <a:pt x="0" y="23468"/>
                  </a:lnTo>
                  <a:cubicBezTo>
                    <a:pt x="0" y="17244"/>
                    <a:pt x="2472" y="11275"/>
                    <a:pt x="6874" y="6874"/>
                  </a:cubicBezTo>
                  <a:cubicBezTo>
                    <a:pt x="11275" y="2472"/>
                    <a:pt x="17244" y="0"/>
                    <a:pt x="23468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4431224" cy="1563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 txBox="1"/>
          <p:nvPr/>
        </p:nvSpPr>
        <p:spPr>
          <a:xfrm>
            <a:off x="2354675" y="4282402"/>
            <a:ext cx="13359734" cy="192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OPOLNOMOČANJE KMETOV, DA ZAPREJO KROG Z REGENERATIVNIMI KMETIJSKIMI PRAKSAJMI PREK PIU</a:t>
            </a:r>
            <a:endParaRPr lang="en-US" sz="2400" b="1"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1969399" y="3264983"/>
            <a:ext cx="13359600" cy="146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 2: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skrbi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Zemljo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3003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3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prihodnost</a:t>
            </a:r>
            <a:endParaRPr dirty="0"/>
          </a:p>
        </p:txBody>
      </p:sp>
      <p:grpSp>
        <p:nvGrpSpPr>
          <p:cNvPr id="96" name="Google Shape;96;p1"/>
          <p:cNvGrpSpPr/>
          <p:nvPr/>
        </p:nvGrpSpPr>
        <p:grpSpPr>
          <a:xfrm>
            <a:off x="3407913" y="6220848"/>
            <a:ext cx="11472269" cy="1017813"/>
            <a:chOff x="0" y="-38100"/>
            <a:chExt cx="3021483" cy="320208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38100"/>
              <a:ext cx="3021483" cy="320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 txBox="1"/>
          <p:nvPr/>
        </p:nvSpPr>
        <p:spPr>
          <a:xfrm>
            <a:off x="3407903" y="6498899"/>
            <a:ext cx="114723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</a:t>
            </a: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sl-SI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2023-1-SE01-KA220-VET-000160614</a:t>
            </a:r>
            <a:endParaRPr dirty="0"/>
          </a:p>
        </p:txBody>
      </p:sp>
      <p:grpSp>
        <p:nvGrpSpPr>
          <p:cNvPr id="100" name="Google Shape;100;p1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"/>
          <p:cNvSpPr txBox="1"/>
          <p:nvPr/>
        </p:nvSpPr>
        <p:spPr>
          <a:xfrm>
            <a:off x="688810" y="190500"/>
            <a:ext cx="2401342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2</a:t>
            </a:r>
            <a:endParaRPr dirty="0"/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l="820" r="-819"/>
          <a:stretch/>
        </p:blipFill>
        <p:spPr>
          <a:xfrm>
            <a:off x="1210225" y="7546275"/>
            <a:ext cx="16447126" cy="25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1" name="Google Shape;111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0" y="7403150"/>
            <a:ext cx="10178673" cy="2535417"/>
            <a:chOff x="0" y="-38100"/>
            <a:chExt cx="2680785" cy="627361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2"/>
          <p:cNvSpPr/>
          <p:nvPr/>
        </p:nvSpPr>
        <p:spPr>
          <a:xfrm>
            <a:off x="10178604" y="0"/>
            <a:ext cx="8109396" cy="9449210"/>
          </a:xfrm>
          <a:custGeom>
            <a:avLst/>
            <a:gdLst/>
            <a:ahLst/>
            <a:cxnLst/>
            <a:rect l="l" t="t" r="r" b="b"/>
            <a:pathLst>
              <a:path w="958330" h="1116663" extrusionOk="0">
                <a:moveTo>
                  <a:pt x="0" y="0"/>
                </a:moveTo>
                <a:lnTo>
                  <a:pt x="958330" y="0"/>
                </a:lnTo>
                <a:lnTo>
                  <a:pt x="958330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443" r="-37443"/>
            </a:stretch>
          </a:blipFill>
          <a:ln>
            <a:noFill/>
          </a:ln>
        </p:spPr>
      </p:sp>
      <p:sp>
        <p:nvSpPr>
          <p:cNvPr id="119" name="Google Shape;119;p2"/>
          <p:cNvSpPr txBox="1"/>
          <p:nvPr/>
        </p:nvSpPr>
        <p:spPr>
          <a:xfrm>
            <a:off x="3306400" y="842375"/>
            <a:ext cx="35658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20" name="Google Shape;120;p2"/>
          <p:cNvSpPr txBox="1"/>
          <p:nvPr/>
        </p:nvSpPr>
        <p:spPr>
          <a:xfrm>
            <a:off x="189048" y="2504257"/>
            <a:ext cx="9800400" cy="501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saj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igra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obnavljanju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krepitvi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podpirajo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povečujejo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pridelkov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zagotavljajo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okoljsko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zmanjševanjem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optimizacijo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vezavo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ogljika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21" name="Google Shape;121;p2"/>
          <p:cNvSpPr txBox="1"/>
          <p:nvPr/>
        </p:nvSpPr>
        <p:spPr>
          <a:xfrm>
            <a:off x="189086" y="7556413"/>
            <a:ext cx="9800400" cy="220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raziskuje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skladu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širšimi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9144000" y="0"/>
            <a:ext cx="8458963" cy="10287000"/>
          </a:xfrm>
          <a:custGeom>
            <a:avLst/>
            <a:gdLst/>
            <a:ahLst/>
            <a:cxnLst/>
            <a:rect l="l" t="t" r="r" b="b"/>
            <a:pathLst>
              <a:path w="999640" h="1215669" extrusionOk="0">
                <a:moveTo>
                  <a:pt x="0" y="0"/>
                </a:moveTo>
                <a:lnTo>
                  <a:pt x="999640" y="0"/>
                </a:lnTo>
                <a:lnTo>
                  <a:pt x="999640" y="1215669"/>
                </a:lnTo>
                <a:lnTo>
                  <a:pt x="0" y="121566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7602" b="-7601"/>
            </a:stretch>
          </a:blipFill>
          <a:ln>
            <a:noFill/>
          </a:ln>
        </p:spPr>
      </p:sp>
      <p:grpSp>
        <p:nvGrpSpPr>
          <p:cNvPr id="127" name="Google Shape;127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29" name="Google Shape;129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0" y="-144662"/>
            <a:ext cx="9144059" cy="10431728"/>
            <a:chOff x="0" y="-38100"/>
            <a:chExt cx="2408296" cy="2747433"/>
          </a:xfrm>
        </p:grpSpPr>
        <p:sp>
          <p:nvSpPr>
            <p:cNvPr id="131" name="Google Shape;131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2" name="Google Shape;132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3"/>
          <p:cNvSpPr txBox="1"/>
          <p:nvPr/>
        </p:nvSpPr>
        <p:spPr>
          <a:xfrm>
            <a:off x="1676875" y="401825"/>
            <a:ext cx="57903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Učni izidi</a:t>
            </a:r>
            <a:endParaRPr dirty="0"/>
          </a:p>
        </p:txBody>
      </p:sp>
      <p:sp>
        <p:nvSpPr>
          <p:cNvPr id="134" name="Google Shape;134;p3"/>
          <p:cNvSpPr txBox="1"/>
          <p:nvPr/>
        </p:nvSpPr>
        <p:spPr>
          <a:xfrm>
            <a:off x="245459" y="1645920"/>
            <a:ext cx="8653083" cy="8309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udeleženci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znali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457200" marR="0" lvl="0" indent="-4572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Opredeliti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njegovo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Prepoznati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Opisati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Prepoznati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poklicnega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promociji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zdravju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1" name="Google Shape;141;p4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4"/>
          <p:cNvSpPr txBox="1"/>
          <p:nvPr/>
        </p:nvSpPr>
        <p:spPr>
          <a:xfrm>
            <a:off x="637413" y="1384073"/>
            <a:ext cx="17013300" cy="830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Sposobnost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delujejo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živali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ljudi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povečujejo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zadržujejo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zmanjšujejo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Organska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(SOM):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Razgrajena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rodovitnost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SOM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mikrobno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Erozija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zgornje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vetra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To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prispeva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degradaciji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43" name="Google Shape;143;p4"/>
          <p:cNvSpPr/>
          <p:nvPr/>
        </p:nvSpPr>
        <p:spPr>
          <a:xfrm>
            <a:off x="15772210" y="8104762"/>
            <a:ext cx="2000177" cy="1923806"/>
          </a:xfrm>
          <a:custGeom>
            <a:avLst/>
            <a:gdLst/>
            <a:ahLst/>
            <a:cxnLst/>
            <a:rect l="l" t="t" r="r" b="b"/>
            <a:pathLst>
              <a:path w="2000177" h="1923806" extrusionOk="0">
                <a:moveTo>
                  <a:pt x="0" y="0"/>
                </a:moveTo>
                <a:lnTo>
                  <a:pt x="2000177" y="0"/>
                </a:lnTo>
                <a:lnTo>
                  <a:pt x="2000177" y="1923807"/>
                </a:lnTo>
                <a:lnTo>
                  <a:pt x="0" y="1923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4"/>
          <p:cNvSpPr txBox="1"/>
          <p:nvPr/>
        </p:nvSpPr>
        <p:spPr>
          <a:xfrm>
            <a:off x="637420" y="434669"/>
            <a:ext cx="9297900" cy="79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koncepti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definicije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5"/>
          <p:cNvGrpSpPr/>
          <p:nvPr/>
        </p:nvGrpSpPr>
        <p:grpSpPr>
          <a:xfrm>
            <a:off x="0" y="9169974"/>
            <a:ext cx="18288000" cy="1117026"/>
            <a:chOff x="0" y="-38100"/>
            <a:chExt cx="4816593" cy="294196"/>
          </a:xfrm>
        </p:grpSpPr>
        <p:sp>
          <p:nvSpPr>
            <p:cNvPr id="150" name="Google Shape;150;p5"/>
            <p:cNvSpPr/>
            <p:nvPr/>
          </p:nvSpPr>
          <p:spPr>
            <a:xfrm>
              <a:off x="0" y="0"/>
              <a:ext cx="4816592" cy="256096"/>
            </a:xfrm>
            <a:custGeom>
              <a:avLst/>
              <a:gdLst/>
              <a:ahLst/>
              <a:cxnLst/>
              <a:rect l="l" t="t" r="r" b="b"/>
              <a:pathLst>
                <a:path w="4816592" h="25609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56096"/>
                  </a:lnTo>
                  <a:lnTo>
                    <a:pt x="0" y="256096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51" name="Google Shape;151;p5"/>
            <p:cNvSpPr txBox="1"/>
            <p:nvPr/>
          </p:nvSpPr>
          <p:spPr>
            <a:xfrm>
              <a:off x="0" y="-38100"/>
              <a:ext cx="4816593" cy="29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5"/>
          <p:cNvSpPr txBox="1"/>
          <p:nvPr/>
        </p:nvSpPr>
        <p:spPr>
          <a:xfrm>
            <a:off x="589745" y="2876333"/>
            <a:ext cx="17013300" cy="622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Kmetije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uporabljajo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povečanje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(SOM), so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opazile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20 %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produktivnosti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pridelkov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boljšo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korenin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mikrobna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kroženju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</a:t>
            </a:r>
            <a:r>
              <a:rPr lang="sl-SI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ključnega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</p:txBody>
      </p:sp>
      <p:sp>
        <p:nvSpPr>
          <p:cNvPr id="153" name="Google Shape;153;p5"/>
          <p:cNvSpPr/>
          <p:nvPr/>
        </p:nvSpPr>
        <p:spPr>
          <a:xfrm>
            <a:off x="16035975" y="7804739"/>
            <a:ext cx="2005102" cy="2061320"/>
          </a:xfrm>
          <a:custGeom>
            <a:avLst/>
            <a:gdLst/>
            <a:ahLst/>
            <a:cxnLst/>
            <a:rect l="l" t="t" r="r" b="b"/>
            <a:pathLst>
              <a:path w="2005102" h="2061320" extrusionOk="0">
                <a:moveTo>
                  <a:pt x="0" y="0"/>
                </a:moveTo>
                <a:lnTo>
                  <a:pt x="2005102" y="0"/>
                </a:lnTo>
                <a:lnTo>
                  <a:pt x="2005102" y="2061320"/>
                </a:lnTo>
                <a:lnTo>
                  <a:pt x="0" y="2061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589745" y="385397"/>
            <a:ext cx="17013300" cy="79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3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3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Primer izboljšanja zdravja tal s kompostom</a:t>
            </a:r>
            <a:endParaRPr dirty="0"/>
          </a:p>
        </p:txBody>
      </p:sp>
      <p:sp>
        <p:nvSpPr>
          <p:cNvPr id="155" name="Google Shape;155;p5"/>
          <p:cNvSpPr txBox="1"/>
          <p:nvPr/>
        </p:nvSpPr>
        <p:spPr>
          <a:xfrm>
            <a:off x="589745" y="1158659"/>
            <a:ext cx="17013300" cy="2075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vpogled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647" marR="0" lvl="1" indent="-291323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8"/>
              <a:buFont typeface="Arial"/>
              <a:buChar char="•"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neposredno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vplivajo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56" name="Google Shape;156;p5"/>
          <p:cNvSpPr txBox="1"/>
          <p:nvPr/>
        </p:nvSpPr>
        <p:spPr>
          <a:xfrm>
            <a:off x="589745" y="8747190"/>
            <a:ext cx="14551500" cy="103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Podporni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dokazi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 Association, n.d., USDA Research, 2014, Organic Center, 2021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6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62" name="Google Shape;162;p6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6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" name="Google Shape;165;p6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66" name="Google Shape;166;p6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7" name="Google Shape;167;p6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6"/>
          <p:cNvSpPr txBox="1"/>
          <p:nvPr/>
        </p:nvSpPr>
        <p:spPr>
          <a:xfrm>
            <a:off x="7602750" y="3116289"/>
            <a:ext cx="10349100" cy="714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Ukoreninjeno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naravnih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ekosistemih</a:t>
            </a:r>
            <a:endParaRPr lang="sl-SI" sz="2699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posnema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cikle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razgradnjo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​​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simbiotske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odnose</a:t>
            </a:r>
            <a:endParaRPr lang="sl-SI" sz="2699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l-SI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 načela</a:t>
            </a:r>
            <a:endParaRPr dirty="0"/>
          </a:p>
          <a:p>
            <a:pPr marL="582925" marR="0" lvl="1" indent="-291462" algn="ctr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Recikliranje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prek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interakcij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rastlinami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živalmi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kemikalij</a:t>
            </a:r>
            <a:endParaRPr lang="sl-SI" sz="2699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ctr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Motnje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obnovitev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dirty="0"/>
          </a:p>
        </p:txBody>
      </p:sp>
      <p:sp>
        <p:nvSpPr>
          <p:cNvPr id="169" name="Google Shape;169;p6"/>
          <p:cNvSpPr txBox="1"/>
          <p:nvPr/>
        </p:nvSpPr>
        <p:spPr>
          <a:xfrm>
            <a:off x="3341550" y="376175"/>
            <a:ext cx="13170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zgodovinski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75" name="Google Shape;175;p7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76" name="Google Shape;176;p7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7"/>
          <p:cNvSpPr txBox="1"/>
          <p:nvPr/>
        </p:nvSpPr>
        <p:spPr>
          <a:xfrm>
            <a:off x="3278475" y="376175"/>
            <a:ext cx="146817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Theoretical Foundations - </a:t>
            </a:r>
            <a:endParaRPr dirty="0"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Historical Context &amp; Regenerative Agriculture</a:t>
            </a:r>
            <a:endParaRPr dirty="0"/>
          </a:p>
        </p:txBody>
      </p:sp>
      <p:sp>
        <p:nvSpPr>
          <p:cNvPr id="178" name="Google Shape;178;p7"/>
          <p:cNvSpPr txBox="1"/>
          <p:nvPr/>
        </p:nvSpPr>
        <p:spPr>
          <a:xfrm>
            <a:off x="7610913" y="3301271"/>
            <a:ext cx="10349130" cy="625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Zgodovinski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premik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lang="sl-SI" sz="2699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usklajeno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naravnimi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</a:t>
            </a:r>
            <a:endParaRPr lang="en-US"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Industrijsko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povzročilo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degradacijo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izguba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rodovitnosti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sl-SI"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Izvor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endParaRPr lang="sl-SI" sz="2699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Nastalo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negativne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industrijskega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endParaRPr lang="en-US"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Osredotočenost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obnovo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ekoloških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</a:t>
            </a:r>
            <a:endParaRPr dirty="0"/>
          </a:p>
        </p:txBody>
      </p:sp>
      <p:grpSp>
        <p:nvGrpSpPr>
          <p:cNvPr id="179" name="Google Shape;179;p7"/>
          <p:cNvGrpSpPr/>
          <p:nvPr/>
        </p:nvGrpSpPr>
        <p:grpSpPr>
          <a:xfrm>
            <a:off x="0" y="2614573"/>
            <a:ext cx="7444436" cy="7672427"/>
            <a:chOff x="0" y="0"/>
            <a:chExt cx="2268884" cy="2338370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2268884" cy="2338370"/>
            </a:xfrm>
            <a:custGeom>
              <a:avLst/>
              <a:gdLst/>
              <a:ahLst/>
              <a:cxnLst/>
              <a:rect l="l" t="t" r="r" b="b"/>
              <a:pathLst>
                <a:path w="2268884" h="2338370" extrusionOk="0">
                  <a:moveTo>
                    <a:pt x="1134442" y="0"/>
                  </a:moveTo>
                  <a:cubicBezTo>
                    <a:pt x="507907" y="0"/>
                    <a:pt x="0" y="523462"/>
                    <a:pt x="0" y="1169185"/>
                  </a:cubicBezTo>
                  <a:cubicBezTo>
                    <a:pt x="0" y="1814908"/>
                    <a:pt x="507907" y="2338370"/>
                    <a:pt x="1134442" y="2338370"/>
                  </a:cubicBezTo>
                  <a:cubicBezTo>
                    <a:pt x="1760977" y="2338370"/>
                    <a:pt x="2268884" y="1814908"/>
                    <a:pt x="2268884" y="1169185"/>
                  </a:cubicBezTo>
                  <a:cubicBezTo>
                    <a:pt x="2268884" y="523462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 txBox="1"/>
            <p:nvPr/>
          </p:nvSpPr>
          <p:spPr>
            <a:xfrm>
              <a:off x="212708" y="181122"/>
              <a:ext cx="1843468" cy="193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7"/>
          <p:cNvSpPr/>
          <p:nvPr/>
        </p:nvSpPr>
        <p:spPr>
          <a:xfrm>
            <a:off x="197771" y="2922564"/>
            <a:ext cx="7010588" cy="7090396"/>
          </a:xfrm>
          <a:custGeom>
            <a:avLst/>
            <a:gdLst/>
            <a:ahLst/>
            <a:cxnLst/>
            <a:rect l="l" t="t" r="r" b="b"/>
            <a:pathLst>
              <a:path w="1086124" h="1098488" extrusionOk="0">
                <a:moveTo>
                  <a:pt x="543062" y="0"/>
                </a:moveTo>
                <a:cubicBezTo>
                  <a:pt x="243137" y="0"/>
                  <a:pt x="0" y="245905"/>
                  <a:pt x="0" y="549244"/>
                </a:cubicBezTo>
                <a:cubicBezTo>
                  <a:pt x="0" y="852583"/>
                  <a:pt x="243137" y="1098488"/>
                  <a:pt x="543062" y="1098488"/>
                </a:cubicBezTo>
                <a:cubicBezTo>
                  <a:pt x="842987" y="1098488"/>
                  <a:pt x="1086124" y="852583"/>
                  <a:pt x="1086124" y="549244"/>
                </a:cubicBezTo>
                <a:cubicBezTo>
                  <a:pt x="1086124" y="245905"/>
                  <a:pt x="842987" y="0"/>
                  <a:pt x="5430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899" r="-2589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8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188" name="Google Shape;188;p8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8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" name="Google Shape;191;p8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192" name="Google Shape;192;p8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93" name="Google Shape;193;p8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8"/>
          <p:cNvSpPr txBox="1"/>
          <p:nvPr/>
        </p:nvSpPr>
        <p:spPr>
          <a:xfrm>
            <a:off x="3341550" y="376175"/>
            <a:ext cx="12996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zgodovinski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endParaRPr dirty="0"/>
          </a:p>
        </p:txBody>
      </p:sp>
      <p:sp>
        <p:nvSpPr>
          <p:cNvPr id="195" name="Google Shape;195;p8"/>
          <p:cNvSpPr txBox="1"/>
          <p:nvPr/>
        </p:nvSpPr>
        <p:spPr>
          <a:xfrm>
            <a:off x="7595800" y="3111151"/>
            <a:ext cx="10349130" cy="625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​​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sekvestracija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ogljika</a:t>
            </a:r>
            <a:endParaRPr lang="sl-SI" sz="2699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shranjuje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ogljik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blaženje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podnebnih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Obuja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kolobarjenje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vnosi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minimalne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črpa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ekološkega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tradicionalnega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kmetijskega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9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01" name="Google Shape;201;p9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02" name="Google Shape;202;p9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9"/>
          <p:cNvSpPr txBox="1"/>
          <p:nvPr/>
        </p:nvSpPr>
        <p:spPr>
          <a:xfrm>
            <a:off x="3354175" y="417625"/>
            <a:ext cx="149340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Zgodovinski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endParaRPr dirty="0"/>
          </a:p>
        </p:txBody>
      </p:sp>
      <p:sp>
        <p:nvSpPr>
          <p:cNvPr id="204" name="Google Shape;204;p9"/>
          <p:cNvSpPr txBox="1"/>
          <p:nvPr/>
        </p:nvSpPr>
        <p:spPr>
          <a:xfrm>
            <a:off x="7444435" y="1740443"/>
            <a:ext cx="10843565" cy="893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Vloga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talnih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mikroorganizmov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zdravju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lang="sl-SI"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vloge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60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Razgradijo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​​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pretvorijo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Vežejo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atmosferski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dušik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ga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naredijo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dostopnega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rastlinam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Zatirajo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patogene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se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prenašajo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tlemi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rastlinske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bolezni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Izboljšajo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vezavo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delcev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skupaj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  <a:p>
            <a:pPr marL="0" marR="0" lvl="0" indent="0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kmete</a:t>
            </a: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600" dirty="0"/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Povečajte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naravnim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kroženjem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just" rtl="0">
              <a:lnSpc>
                <a:spcPct val="215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Zmanjšajte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kemičnih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gnojil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pesticidov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205" name="Google Shape;205;p9"/>
          <p:cNvGrpSpPr/>
          <p:nvPr/>
        </p:nvGrpSpPr>
        <p:grpSpPr>
          <a:xfrm>
            <a:off x="0" y="2485014"/>
            <a:ext cx="7444436" cy="7801986"/>
            <a:chOff x="0" y="0"/>
            <a:chExt cx="2268884" cy="2377856"/>
          </a:xfrm>
        </p:grpSpPr>
        <p:sp>
          <p:nvSpPr>
            <p:cNvPr id="206" name="Google Shape;206;p9"/>
            <p:cNvSpPr/>
            <p:nvPr/>
          </p:nvSpPr>
          <p:spPr>
            <a:xfrm>
              <a:off x="0" y="0"/>
              <a:ext cx="2268884" cy="2377856"/>
            </a:xfrm>
            <a:custGeom>
              <a:avLst/>
              <a:gdLst/>
              <a:ahLst/>
              <a:cxnLst/>
              <a:rect l="l" t="t" r="r" b="b"/>
              <a:pathLst>
                <a:path w="2268884" h="2377856" extrusionOk="0">
                  <a:moveTo>
                    <a:pt x="1134442" y="0"/>
                  </a:moveTo>
                  <a:cubicBezTo>
                    <a:pt x="507907" y="0"/>
                    <a:pt x="0" y="532301"/>
                    <a:pt x="0" y="1188928"/>
                  </a:cubicBezTo>
                  <a:cubicBezTo>
                    <a:pt x="0" y="1845555"/>
                    <a:pt x="507907" y="2377856"/>
                    <a:pt x="1134442" y="2377856"/>
                  </a:cubicBezTo>
                  <a:cubicBezTo>
                    <a:pt x="1760977" y="2377856"/>
                    <a:pt x="2268884" y="1845555"/>
                    <a:pt x="2268884" y="1188928"/>
                  </a:cubicBezTo>
                  <a:cubicBezTo>
                    <a:pt x="2268884" y="532301"/>
                    <a:pt x="1760977" y="0"/>
                    <a:pt x="1134442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 txBox="1"/>
            <p:nvPr/>
          </p:nvSpPr>
          <p:spPr>
            <a:xfrm>
              <a:off x="212708" y="184824"/>
              <a:ext cx="1843468" cy="197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9"/>
          <p:cNvSpPr/>
          <p:nvPr/>
        </p:nvSpPr>
        <p:spPr>
          <a:xfrm>
            <a:off x="276192" y="2840809"/>
            <a:ext cx="6866139" cy="7090396"/>
          </a:xfrm>
          <a:custGeom>
            <a:avLst/>
            <a:gdLst/>
            <a:ahLst/>
            <a:cxnLst/>
            <a:rect l="l" t="t" r="r" b="b"/>
            <a:pathLst>
              <a:path w="1063745" h="1098488" extrusionOk="0">
                <a:moveTo>
                  <a:pt x="531872" y="0"/>
                </a:moveTo>
                <a:cubicBezTo>
                  <a:pt x="238127" y="0"/>
                  <a:pt x="0" y="245905"/>
                  <a:pt x="0" y="549244"/>
                </a:cubicBezTo>
                <a:cubicBezTo>
                  <a:pt x="0" y="852583"/>
                  <a:pt x="238127" y="1098488"/>
                  <a:pt x="531872" y="1098488"/>
                </a:cubicBezTo>
                <a:cubicBezTo>
                  <a:pt x="825617" y="1098488"/>
                  <a:pt x="1063745" y="852583"/>
                  <a:pt x="1063745" y="549244"/>
                </a:cubicBezTo>
                <a:cubicBezTo>
                  <a:pt x="1063745" y="245905"/>
                  <a:pt x="825617" y="0"/>
                  <a:pt x="53187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495" r="-27497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0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14" name="Google Shape;214;p10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15" name="Google Shape;215;p10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0"/>
          <p:cNvSpPr txBox="1"/>
          <p:nvPr/>
        </p:nvSpPr>
        <p:spPr>
          <a:xfrm>
            <a:off x="2786575" y="363850"/>
            <a:ext cx="155013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7348997" y="2284960"/>
            <a:ext cx="10573372" cy="7268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endParaRPr lang="sl-SI" sz="2699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rodovitnost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boljšega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dolgoročnega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donosa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pridelkov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Podpira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raznolike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koristne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organizme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pritisk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škodljivcev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bolezni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218" name="Google Shape;218;p10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19" name="Google Shape;219;p10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10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1"/>
          <p:cNvGrpSpPr/>
          <p:nvPr/>
        </p:nvGrpSpPr>
        <p:grpSpPr>
          <a:xfrm>
            <a:off x="0" y="-144661"/>
            <a:ext cx="18288000" cy="2284960"/>
            <a:chOff x="0" y="-38100"/>
            <a:chExt cx="4816593" cy="601800"/>
          </a:xfrm>
        </p:grpSpPr>
        <p:sp>
          <p:nvSpPr>
            <p:cNvPr id="227" name="Google Shape;227;p11"/>
            <p:cNvSpPr/>
            <p:nvPr/>
          </p:nvSpPr>
          <p:spPr>
            <a:xfrm>
              <a:off x="0" y="0"/>
              <a:ext cx="4816592" cy="563700"/>
            </a:xfrm>
            <a:custGeom>
              <a:avLst/>
              <a:gdLst/>
              <a:ahLst/>
              <a:cxnLst/>
              <a:rect l="l" t="t" r="r" b="b"/>
              <a:pathLst>
                <a:path w="4816592" h="56370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28" name="Google Shape;228;p11"/>
            <p:cNvSpPr txBox="1"/>
            <p:nvPr/>
          </p:nvSpPr>
          <p:spPr>
            <a:xfrm>
              <a:off x="0" y="-38100"/>
              <a:ext cx="4816593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1"/>
          <p:cNvSpPr txBox="1"/>
          <p:nvPr/>
        </p:nvSpPr>
        <p:spPr>
          <a:xfrm>
            <a:off x="2837050" y="363850"/>
            <a:ext cx="15451200" cy="162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30" name="Google Shape;230;p11"/>
          <p:cNvSpPr txBox="1"/>
          <p:nvPr/>
        </p:nvSpPr>
        <p:spPr>
          <a:xfrm>
            <a:off x="7257557" y="2656298"/>
            <a:ext cx="10848773" cy="7268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Sekvestracija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ogljika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blažiti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zajemanjem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ogljika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zmanjševanjem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CO2 v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ozračju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učinkoviteje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zadržujejo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česar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sušo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poplave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Ekonomska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dragih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kemičnih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sčasoma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znižuje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kmetovanja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231" name="Google Shape;231;p11"/>
          <p:cNvGrpSpPr/>
          <p:nvPr/>
        </p:nvGrpSpPr>
        <p:grpSpPr>
          <a:xfrm>
            <a:off x="0" y="2419581"/>
            <a:ext cx="7257557" cy="7867419"/>
            <a:chOff x="0" y="0"/>
            <a:chExt cx="2211928" cy="2397799"/>
          </a:xfrm>
        </p:grpSpPr>
        <p:sp>
          <p:nvSpPr>
            <p:cNvPr id="232" name="Google Shape;232;p11"/>
            <p:cNvSpPr/>
            <p:nvPr/>
          </p:nvSpPr>
          <p:spPr>
            <a:xfrm>
              <a:off x="0" y="0"/>
              <a:ext cx="2211928" cy="2397799"/>
            </a:xfrm>
            <a:custGeom>
              <a:avLst/>
              <a:gdLst/>
              <a:ahLst/>
              <a:cxnLst/>
              <a:rect l="l" t="t" r="r" b="b"/>
              <a:pathLst>
                <a:path w="2211928" h="2397799" extrusionOk="0">
                  <a:moveTo>
                    <a:pt x="1105964" y="0"/>
                  </a:moveTo>
                  <a:cubicBezTo>
                    <a:pt x="495157" y="0"/>
                    <a:pt x="0" y="536766"/>
                    <a:pt x="0" y="1198899"/>
                  </a:cubicBezTo>
                  <a:cubicBezTo>
                    <a:pt x="0" y="1861033"/>
                    <a:pt x="495157" y="2397799"/>
                    <a:pt x="1105964" y="2397799"/>
                  </a:cubicBezTo>
                  <a:cubicBezTo>
                    <a:pt x="1716771" y="2397799"/>
                    <a:pt x="2211928" y="1861033"/>
                    <a:pt x="2211928" y="1198899"/>
                  </a:cubicBezTo>
                  <a:cubicBezTo>
                    <a:pt x="2211928" y="536766"/>
                    <a:pt x="1716771" y="0"/>
                    <a:pt x="1105964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1"/>
            <p:cNvSpPr txBox="1"/>
            <p:nvPr/>
          </p:nvSpPr>
          <p:spPr>
            <a:xfrm>
              <a:off x="207368" y="186694"/>
              <a:ext cx="1797191" cy="1986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1"/>
          <p:cNvSpPr/>
          <p:nvPr/>
        </p:nvSpPr>
        <p:spPr>
          <a:xfrm>
            <a:off x="194286" y="2817495"/>
            <a:ext cx="6816302" cy="7090396"/>
          </a:xfrm>
          <a:custGeom>
            <a:avLst/>
            <a:gdLst/>
            <a:ahLst/>
            <a:cxnLst/>
            <a:rect l="l" t="t" r="r" b="b"/>
            <a:pathLst>
              <a:path w="1056024" h="1098488" extrusionOk="0">
                <a:moveTo>
                  <a:pt x="528012" y="0"/>
                </a:moveTo>
                <a:cubicBezTo>
                  <a:pt x="236399" y="0"/>
                  <a:pt x="0" y="245905"/>
                  <a:pt x="0" y="549244"/>
                </a:cubicBezTo>
                <a:cubicBezTo>
                  <a:pt x="0" y="852583"/>
                  <a:pt x="236399" y="1098488"/>
                  <a:pt x="528012" y="1098488"/>
                </a:cubicBezTo>
                <a:cubicBezTo>
                  <a:pt x="819625" y="1098488"/>
                  <a:pt x="1056024" y="852583"/>
                  <a:pt x="1056024" y="549244"/>
                </a:cubicBezTo>
                <a:cubicBezTo>
                  <a:pt x="1056024" y="245905"/>
                  <a:pt x="819625" y="0"/>
                  <a:pt x="5280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8061" r="-2806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12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40" name="Google Shape;240;p12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12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" name="Google Shape;243;p12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44" name="Google Shape;244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45" name="Google Shape;245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2"/>
          <p:cNvSpPr txBox="1"/>
          <p:nvPr/>
        </p:nvSpPr>
        <p:spPr>
          <a:xfrm>
            <a:off x="2428275" y="373375"/>
            <a:ext cx="15953400" cy="183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Teoretične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osnove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47" name="Google Shape;247;p12"/>
          <p:cNvSpPr txBox="1"/>
          <p:nvPr/>
        </p:nvSpPr>
        <p:spPr>
          <a:xfrm>
            <a:off x="7262765" y="3608809"/>
            <a:ext cx="10512301" cy="62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prehoda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Prehod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konvencionalnih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začetne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naložbe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doseganje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rezultatov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699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Vrzeli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znanju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Omejen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kmetov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13"/>
          <p:cNvGrpSpPr/>
          <p:nvPr/>
        </p:nvGrpSpPr>
        <p:grpSpPr>
          <a:xfrm>
            <a:off x="125" y="-144650"/>
            <a:ext cx="18287874" cy="2284974"/>
            <a:chOff x="0" y="-38100"/>
            <a:chExt cx="4957138" cy="601800"/>
          </a:xfrm>
        </p:grpSpPr>
        <p:sp>
          <p:nvSpPr>
            <p:cNvPr id="253" name="Google Shape;253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4" name="Google Shape;254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13"/>
          <p:cNvSpPr txBox="1"/>
          <p:nvPr/>
        </p:nvSpPr>
        <p:spPr>
          <a:xfrm>
            <a:off x="2453500" y="373375"/>
            <a:ext cx="15834600" cy="183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sl-SI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 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Teoretične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osnove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56" name="Google Shape;256;p13"/>
          <p:cNvSpPr txBox="1"/>
          <p:nvPr/>
        </p:nvSpPr>
        <p:spPr>
          <a:xfrm>
            <a:off x="7444436" y="4032672"/>
            <a:ext cx="10608300" cy="519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Tržno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povpraševanje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boljših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tržnih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strukturah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podporo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zaveza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zahtevajo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potrpežljivost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dosledno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saj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pogosto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pokažejo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šele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določenem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času</a:t>
            </a:r>
            <a:r>
              <a:rPr lang="en-US" sz="2699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257" name="Google Shape;257;p13"/>
          <p:cNvGrpSpPr/>
          <p:nvPr/>
        </p:nvGrpSpPr>
        <p:grpSpPr>
          <a:xfrm>
            <a:off x="0" y="2341845"/>
            <a:ext cx="7262765" cy="7945155"/>
            <a:chOff x="0" y="0"/>
            <a:chExt cx="2213515" cy="2421491"/>
          </a:xfrm>
        </p:grpSpPr>
        <p:sp>
          <p:nvSpPr>
            <p:cNvPr id="258" name="Google Shape;258;p13"/>
            <p:cNvSpPr/>
            <p:nvPr/>
          </p:nvSpPr>
          <p:spPr>
            <a:xfrm>
              <a:off x="0" y="0"/>
              <a:ext cx="2213515" cy="2421491"/>
            </a:xfrm>
            <a:custGeom>
              <a:avLst/>
              <a:gdLst/>
              <a:ahLst/>
              <a:cxnLst/>
              <a:rect l="l" t="t" r="r" b="b"/>
              <a:pathLst>
                <a:path w="2213515" h="2421491" extrusionOk="0">
                  <a:moveTo>
                    <a:pt x="1106757" y="0"/>
                  </a:moveTo>
                  <a:cubicBezTo>
                    <a:pt x="495512" y="0"/>
                    <a:pt x="0" y="542069"/>
                    <a:pt x="0" y="1210745"/>
                  </a:cubicBezTo>
                  <a:cubicBezTo>
                    <a:pt x="0" y="1879422"/>
                    <a:pt x="495512" y="2421491"/>
                    <a:pt x="1106757" y="2421491"/>
                  </a:cubicBezTo>
                  <a:cubicBezTo>
                    <a:pt x="1718003" y="2421491"/>
                    <a:pt x="2213515" y="1879422"/>
                    <a:pt x="2213515" y="1210745"/>
                  </a:cubicBezTo>
                  <a:cubicBezTo>
                    <a:pt x="2213515" y="542069"/>
                    <a:pt x="1718003" y="0"/>
                    <a:pt x="110675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 txBox="1"/>
            <p:nvPr/>
          </p:nvSpPr>
          <p:spPr>
            <a:xfrm>
              <a:off x="207517" y="188915"/>
              <a:ext cx="1798481" cy="2005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3"/>
          <p:cNvSpPr/>
          <p:nvPr/>
        </p:nvSpPr>
        <p:spPr>
          <a:xfrm>
            <a:off x="195986" y="2636112"/>
            <a:ext cx="6814315" cy="7271779"/>
          </a:xfrm>
          <a:custGeom>
            <a:avLst/>
            <a:gdLst/>
            <a:ahLst/>
            <a:cxnLst/>
            <a:rect l="l" t="t" r="r" b="b"/>
            <a:pathLst>
              <a:path w="1055716" h="1126589" extrusionOk="0">
                <a:moveTo>
                  <a:pt x="527858" y="0"/>
                </a:moveTo>
                <a:cubicBezTo>
                  <a:pt x="236330" y="0"/>
                  <a:pt x="0" y="252196"/>
                  <a:pt x="0" y="563294"/>
                </a:cubicBezTo>
                <a:cubicBezTo>
                  <a:pt x="0" y="874393"/>
                  <a:pt x="236330" y="1126589"/>
                  <a:pt x="527858" y="1126589"/>
                </a:cubicBezTo>
                <a:cubicBezTo>
                  <a:pt x="819386" y="1126589"/>
                  <a:pt x="1055716" y="874393"/>
                  <a:pt x="1055716" y="563294"/>
                </a:cubicBezTo>
                <a:cubicBezTo>
                  <a:pt x="1055716" y="252196"/>
                  <a:pt x="819386" y="0"/>
                  <a:pt x="52785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9933" r="-2993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4"/>
          <p:cNvGrpSpPr/>
          <p:nvPr/>
        </p:nvGrpSpPr>
        <p:grpSpPr>
          <a:xfrm>
            <a:off x="0" y="108433"/>
            <a:ext cx="9031264" cy="1787042"/>
            <a:chOff x="0" y="-38100"/>
            <a:chExt cx="2246393" cy="444500"/>
          </a:xfrm>
        </p:grpSpPr>
        <p:sp>
          <p:nvSpPr>
            <p:cNvPr id="266" name="Google Shape;266;p14"/>
            <p:cNvSpPr/>
            <p:nvPr/>
          </p:nvSpPr>
          <p:spPr>
            <a:xfrm>
              <a:off x="0" y="0"/>
              <a:ext cx="2246393" cy="406400"/>
            </a:xfrm>
            <a:custGeom>
              <a:avLst/>
              <a:gdLst/>
              <a:ahLst/>
              <a:cxnLst/>
              <a:rect l="l" t="t" r="r" b="b"/>
              <a:pathLst>
                <a:path w="2246393" h="406400" extrusionOk="0">
                  <a:moveTo>
                    <a:pt x="20431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43193" y="406400"/>
                  </a:lnTo>
                  <a:lnTo>
                    <a:pt x="2246393" y="203200"/>
                  </a:lnTo>
                  <a:lnTo>
                    <a:pt x="2043193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7" name="Google Shape;267;p14"/>
            <p:cNvSpPr txBox="1"/>
            <p:nvPr/>
          </p:nvSpPr>
          <p:spPr>
            <a:xfrm>
              <a:off x="0" y="-38100"/>
              <a:ext cx="2132093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4"/>
          <p:cNvSpPr txBox="1"/>
          <p:nvPr/>
        </p:nvSpPr>
        <p:spPr>
          <a:xfrm>
            <a:off x="526175" y="444750"/>
            <a:ext cx="8505000" cy="134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800" b="1" dirty="0"/>
              <a:t>3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69" name="Google Shape;269;p14"/>
          <p:cNvSpPr txBox="1"/>
          <p:nvPr/>
        </p:nvSpPr>
        <p:spPr>
          <a:xfrm>
            <a:off x="181671" y="2226184"/>
            <a:ext cx="11406384" cy="8003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Kolobarjenje</a:t>
            </a:r>
            <a:endParaRPr sz="240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Izmenjujte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različnimi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potrebami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hranilih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stročnice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žita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), da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preprečite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izčrpavanje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kopičenje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škodljivcev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bolezni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prekinitvijo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njihovih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življenjskih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ciklov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Sčasoma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/>
          </a:p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 posevki</a:t>
            </a:r>
            <a:endParaRPr sz="2400"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izvensezonskem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sadite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detelja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grašica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zaščitite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pred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količino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vezavo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dušika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zatirati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plevel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povečati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/>
          </a:p>
        </p:txBody>
      </p:sp>
      <p:sp>
        <p:nvSpPr>
          <p:cNvPr id="270" name="Google Shape;270;p14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5868" r="-44852"/>
            </a:stretch>
          </a:blipFill>
          <a:ln>
            <a:noFill/>
          </a:ln>
        </p:spPr>
      </p:sp>
      <p:grpSp>
        <p:nvGrpSpPr>
          <p:cNvPr id="276" name="Google Shape;276;p15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77" name="Google Shape;277;p15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8" name="Google Shape;278;p15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5"/>
          <p:cNvSpPr txBox="1"/>
          <p:nvPr/>
        </p:nvSpPr>
        <p:spPr>
          <a:xfrm>
            <a:off x="299550" y="336388"/>
            <a:ext cx="85449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80" name="Google Shape;280;p15"/>
          <p:cNvSpPr txBox="1"/>
          <p:nvPr/>
        </p:nvSpPr>
        <p:spPr>
          <a:xfrm>
            <a:off x="219771" y="2631918"/>
            <a:ext cx="11406384" cy="736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endParaRPr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Pretvori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ostanke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ostanke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v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bogat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rodovitnost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zadrževanje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vlage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mikrobno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količino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odpadkov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hkrati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bogati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bistvenimi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Agrogozdarska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dejavnost</a:t>
            </a:r>
            <a:endParaRPr lang="sl-SI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Združuje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drevesa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nadzor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  <p:grpSp>
        <p:nvGrpSpPr>
          <p:cNvPr id="286" name="Google Shape;286;p16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87" name="Google Shape;287;p16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88" name="Google Shape;288;p16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6"/>
          <p:cNvSpPr txBox="1"/>
          <p:nvPr/>
        </p:nvSpPr>
        <p:spPr>
          <a:xfrm>
            <a:off x="219775" y="336388"/>
            <a:ext cx="81153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290" name="Google Shape;290;p16"/>
          <p:cNvSpPr txBox="1"/>
          <p:nvPr/>
        </p:nvSpPr>
        <p:spPr>
          <a:xfrm>
            <a:off x="219771" y="2632111"/>
            <a:ext cx="8924100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Primerjava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endParaRPr dirty="0"/>
          </a:p>
        </p:txBody>
      </p:sp>
      <p:sp>
        <p:nvSpPr>
          <p:cNvPr id="291" name="Google Shape;291;p16"/>
          <p:cNvSpPr txBox="1"/>
          <p:nvPr/>
        </p:nvSpPr>
        <p:spPr>
          <a:xfrm>
            <a:off x="219771" y="4149059"/>
            <a:ext cx="11282752" cy="49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Velika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kemičnih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gnojil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pesticidov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Pogosto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obdelovanje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degradacije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Monokulturna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pridelava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Osredotočenost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kratkoročno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17"/>
          <p:cNvGrpSpPr/>
          <p:nvPr/>
        </p:nvGrpSpPr>
        <p:grpSpPr>
          <a:xfrm>
            <a:off x="0" y="108433"/>
            <a:ext cx="9069364" cy="1787042"/>
            <a:chOff x="0" y="-38100"/>
            <a:chExt cx="2255869" cy="444500"/>
          </a:xfrm>
        </p:grpSpPr>
        <p:sp>
          <p:nvSpPr>
            <p:cNvPr id="297" name="Google Shape;297;p17"/>
            <p:cNvSpPr/>
            <p:nvPr/>
          </p:nvSpPr>
          <p:spPr>
            <a:xfrm>
              <a:off x="0" y="0"/>
              <a:ext cx="2255869" cy="406400"/>
            </a:xfrm>
            <a:custGeom>
              <a:avLst/>
              <a:gdLst/>
              <a:ahLst/>
              <a:cxnLst/>
              <a:rect l="l" t="t" r="r" b="b"/>
              <a:pathLst>
                <a:path w="2255869" h="406400" extrusionOk="0">
                  <a:moveTo>
                    <a:pt x="20526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52669" y="406400"/>
                  </a:lnTo>
                  <a:lnTo>
                    <a:pt x="2255869" y="203200"/>
                  </a:lnTo>
                  <a:lnTo>
                    <a:pt x="2052669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98" name="Google Shape;298;p17"/>
            <p:cNvSpPr txBox="1"/>
            <p:nvPr/>
          </p:nvSpPr>
          <p:spPr>
            <a:xfrm>
              <a:off x="0" y="-38100"/>
              <a:ext cx="2141569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7"/>
          <p:cNvSpPr txBox="1"/>
          <p:nvPr/>
        </p:nvSpPr>
        <p:spPr>
          <a:xfrm>
            <a:off x="219775" y="336388"/>
            <a:ext cx="84363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300" name="Google Shape;300;p17"/>
          <p:cNvSpPr txBox="1"/>
          <p:nvPr/>
        </p:nvSpPr>
        <p:spPr>
          <a:xfrm>
            <a:off x="219771" y="2632111"/>
            <a:ext cx="8924229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Primerjava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tradicionalnih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endParaRPr lang="en-US" sz="2800" dirty="0"/>
          </a:p>
        </p:txBody>
      </p:sp>
      <p:sp>
        <p:nvSpPr>
          <p:cNvPr id="301" name="Google Shape;301;p17"/>
          <p:cNvSpPr txBox="1"/>
          <p:nvPr/>
        </p:nvSpPr>
        <p:spPr>
          <a:xfrm>
            <a:off x="219771" y="4149059"/>
            <a:ext cx="11282752" cy="572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gnojil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zelenega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gnojenja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namesto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sintetičnih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kemikalij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Minimalna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brez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ohranitev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Kolobarjenje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medsebojno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sajenje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biotske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ravnovesja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5863" marR="0" lvl="2" indent="-388621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⚬"/>
            </a:pP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Poudarek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dolgoročnem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zdravju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trajnosti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302" name="Google Shape;302;p17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85244" r="-35476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8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08" name="Google Shape;308;p18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09" name="Google Shape;309;p18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8"/>
          <p:cNvSpPr/>
          <p:nvPr/>
        </p:nvSpPr>
        <p:spPr>
          <a:xfrm>
            <a:off x="8130560" y="0"/>
            <a:ext cx="1015744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311" name="Google Shape;311;p18"/>
          <p:cNvSpPr txBox="1"/>
          <p:nvPr/>
        </p:nvSpPr>
        <p:spPr>
          <a:xfrm>
            <a:off x="0" y="301625"/>
            <a:ext cx="76404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  <p:sp>
        <p:nvSpPr>
          <p:cNvPr id="312" name="Google Shape;312;p18"/>
          <p:cNvSpPr txBox="1"/>
          <p:nvPr/>
        </p:nvSpPr>
        <p:spPr>
          <a:xfrm>
            <a:off x="219771" y="2123294"/>
            <a:ext cx="6099900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kompostiranja</a:t>
            </a:r>
            <a:endParaRPr dirty="0"/>
          </a:p>
        </p:txBody>
      </p:sp>
      <p:sp>
        <p:nvSpPr>
          <p:cNvPr id="313" name="Google Shape;313;p18"/>
          <p:cNvSpPr txBox="1"/>
          <p:nvPr/>
        </p:nvSpPr>
        <p:spPr>
          <a:xfrm>
            <a:off x="219771" y="2735560"/>
            <a:ext cx="7715700" cy="7146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Zbiranje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odpadkov</a:t>
            </a:r>
            <a:endParaRPr lang="en-US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ostanki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ostanki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listje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pokošena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trava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Nanos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lang="en-US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Izmenjujte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organskega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Kup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rahlo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navlažite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ohranite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mikrobno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Redno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prezračevanje</a:t>
            </a:r>
            <a:endParaRPr lang="en-US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Kompostni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kup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obračajte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vsakih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1–2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tedna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omogočite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pretok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kisika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pospešite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razgradnjo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8130560" y="0"/>
            <a:ext cx="10157440" cy="10287000"/>
          </a:xfrm>
          <a:custGeom>
            <a:avLst/>
            <a:gdLst/>
            <a:ahLst/>
            <a:cxnLst/>
            <a:rect l="l" t="t" r="r" b="b"/>
            <a:pathLst>
              <a:path w="10157440" h="10287000" extrusionOk="0">
                <a:moveTo>
                  <a:pt x="0" y="0"/>
                </a:moveTo>
                <a:lnTo>
                  <a:pt x="10157440" y="0"/>
                </a:lnTo>
                <a:lnTo>
                  <a:pt x="101574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74"/>
            </a:stretch>
          </a:blipFill>
          <a:ln>
            <a:noFill/>
          </a:ln>
        </p:spPr>
      </p:sp>
      <p:sp>
        <p:nvSpPr>
          <p:cNvPr id="319" name="Google Shape;319;p19"/>
          <p:cNvSpPr txBox="1"/>
          <p:nvPr/>
        </p:nvSpPr>
        <p:spPr>
          <a:xfrm>
            <a:off x="219771" y="2123294"/>
            <a:ext cx="6099828" cy="81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kompostiranja</a:t>
            </a:r>
            <a:endParaRPr lang="en-US" sz="2800" dirty="0"/>
          </a:p>
        </p:txBody>
      </p:sp>
      <p:sp>
        <p:nvSpPr>
          <p:cNvPr id="320" name="Google Shape;320;p19"/>
          <p:cNvSpPr txBox="1"/>
          <p:nvPr/>
        </p:nvSpPr>
        <p:spPr>
          <a:xfrm>
            <a:off x="219771" y="2941851"/>
            <a:ext cx="7534427" cy="7545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Spremljajte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temperaturo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vlago</a:t>
            </a:r>
            <a:endParaRPr lang="en-US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optimalno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mikrobno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kup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topel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vlažen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vendar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premočen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korak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Pobirajte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</a:t>
            </a:r>
            <a:endParaRPr lang="en-US" sz="2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 6–8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tednih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dlje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postal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temen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drobljiv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2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Uporabite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hranilno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bogato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gnojilo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321" name="Google Shape;321;p19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22" name="Google Shape;322;p19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23" name="Google Shape;323;p19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19"/>
          <p:cNvSpPr txBox="1"/>
          <p:nvPr/>
        </p:nvSpPr>
        <p:spPr>
          <a:xfrm>
            <a:off x="0" y="273050"/>
            <a:ext cx="76404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sp>
        <p:nvSpPr>
          <p:cNvPr id="330" name="Google Shape;330;p20"/>
          <p:cNvSpPr txBox="1"/>
          <p:nvPr/>
        </p:nvSpPr>
        <p:spPr>
          <a:xfrm>
            <a:off x="340633" y="2599691"/>
            <a:ext cx="10211368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Študija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</a:t>
            </a:r>
            <a:r>
              <a:rPr lang="sl-SI" sz="2700" b="1" dirty="0" err="1"/>
              <a:t>osevki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srednje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Švedskem</a:t>
            </a:r>
            <a:endParaRPr dirty="0"/>
          </a:p>
        </p:txBody>
      </p:sp>
      <p:sp>
        <p:nvSpPr>
          <p:cNvPr id="331" name="Google Shape;331;p20"/>
          <p:cNvSpPr txBox="1"/>
          <p:nvPr/>
        </p:nvSpPr>
        <p:spPr>
          <a:xfrm>
            <a:off x="340633" y="3572512"/>
            <a:ext cx="10952207" cy="6001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Lokacija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Švedska</a:t>
            </a:r>
            <a:endParaRPr lang="sl-SI" sz="25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Vrsta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kmetije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Srednje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velika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kmetija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mešano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rabo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pridelki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živinoreja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sl-SI" sz="25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Poudarek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kmetijske</a:t>
            </a:r>
            <a:r>
              <a:rPr lang="en-US" sz="25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endParaRPr sz="25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1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Izvedena</a:t>
            </a:r>
            <a:r>
              <a:rPr lang="en-US" sz="2700" b="1" i="1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1" u="sng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</a:t>
            </a:r>
            <a:endParaRPr lang="sl-SI" sz="2700" b="1" i="1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</a:t>
            </a:r>
            <a:r>
              <a:rPr lang="sl-SI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vni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posevki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izvensezonskem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času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bili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uvedeni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 posevki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detelja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rž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za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zaščito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332" name="Google Shape;332;p20"/>
          <p:cNvGrpSpPr/>
          <p:nvPr/>
        </p:nvGrpSpPr>
        <p:grpSpPr>
          <a:xfrm>
            <a:off x="0" y="108435"/>
            <a:ext cx="7935501" cy="1787023"/>
            <a:chOff x="0" y="-38100"/>
            <a:chExt cx="1973858" cy="444500"/>
          </a:xfrm>
        </p:grpSpPr>
        <p:sp>
          <p:nvSpPr>
            <p:cNvPr id="333" name="Google Shape;333;p20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34" name="Google Shape;334;p20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20"/>
          <p:cNvSpPr txBox="1"/>
          <p:nvPr/>
        </p:nvSpPr>
        <p:spPr>
          <a:xfrm>
            <a:off x="89325" y="238738"/>
            <a:ext cx="79356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1"/>
          <p:cNvSpPr txBox="1"/>
          <p:nvPr/>
        </p:nvSpPr>
        <p:spPr>
          <a:xfrm>
            <a:off x="340633" y="2599691"/>
            <a:ext cx="10211368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Študija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2700" b="1" dirty="0" err="1"/>
              <a:t>osevki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srednje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veliki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Švedskem</a:t>
            </a:r>
            <a:endParaRPr lang="en-US" sz="2800" dirty="0"/>
          </a:p>
        </p:txBody>
      </p:sp>
      <p:sp>
        <p:nvSpPr>
          <p:cNvPr id="342" name="Google Shape;342;p21"/>
          <p:cNvSpPr txBox="1"/>
          <p:nvPr/>
        </p:nvSpPr>
        <p:spPr>
          <a:xfrm>
            <a:off x="340633" y="3572512"/>
            <a:ext cx="10952207" cy="673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Rezultati</a:t>
            </a:r>
            <a:endParaRPr dirty="0"/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15-odstotno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zmanjšanje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pred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vetrno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vodno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erozijo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biotska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raznolikost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talnih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organizmov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izboljšuje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079505" marR="0" lvl="2" indent="-35983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⚬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vsebnost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​​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343" name="Google Shape;343;p21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2425" r="-68295"/>
            </a:stretch>
          </a:blipFill>
          <a:ln>
            <a:noFill/>
          </a:ln>
        </p:spPr>
      </p:sp>
      <p:grpSp>
        <p:nvGrpSpPr>
          <p:cNvPr id="344" name="Google Shape;344;p21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45" name="Google Shape;345;p21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46" name="Google Shape;346;p21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21"/>
          <p:cNvSpPr txBox="1"/>
          <p:nvPr/>
        </p:nvSpPr>
        <p:spPr>
          <a:xfrm>
            <a:off x="245050" y="238738"/>
            <a:ext cx="7445400" cy="2408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6026" r="-85404"/>
            </a:stretch>
          </a:blipFill>
          <a:ln>
            <a:noFill/>
          </a:ln>
        </p:spPr>
      </p:sp>
      <p:grpSp>
        <p:nvGrpSpPr>
          <p:cNvPr id="353" name="Google Shape;353;p22"/>
          <p:cNvGrpSpPr/>
          <p:nvPr/>
        </p:nvGrpSpPr>
        <p:grpSpPr>
          <a:xfrm>
            <a:off x="181671" y="108433"/>
            <a:ext cx="8849594" cy="1787042"/>
            <a:chOff x="0" y="-38100"/>
            <a:chExt cx="2201205" cy="444500"/>
          </a:xfrm>
        </p:grpSpPr>
        <p:sp>
          <p:nvSpPr>
            <p:cNvPr id="354" name="Google Shape;354;p22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55" name="Google Shape;355;p22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22"/>
          <p:cNvSpPr txBox="1"/>
          <p:nvPr/>
        </p:nvSpPr>
        <p:spPr>
          <a:xfrm>
            <a:off x="959858" y="553479"/>
            <a:ext cx="64155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Section 3: Application in Regenerative </a:t>
            </a:r>
            <a:endParaRPr/>
          </a:p>
        </p:txBody>
      </p:sp>
      <p:sp>
        <p:nvSpPr>
          <p:cNvPr id="357" name="Google Shape;357;p22"/>
          <p:cNvSpPr txBox="1"/>
          <p:nvPr/>
        </p:nvSpPr>
        <p:spPr>
          <a:xfrm>
            <a:off x="340633" y="2599691"/>
            <a:ext cx="10211368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Ekonomske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zdravih</a:t>
            </a:r>
            <a:r>
              <a:rPr lang="en-US" sz="2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dirty="0"/>
          </a:p>
        </p:txBody>
      </p:sp>
      <p:sp>
        <p:nvSpPr>
          <p:cNvPr id="358" name="Google Shape;358;p22"/>
          <p:cNvSpPr txBox="1"/>
          <p:nvPr/>
        </p:nvSpPr>
        <p:spPr>
          <a:xfrm>
            <a:off x="340633" y="3744596"/>
            <a:ext cx="10952207" cy="5770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Kratkoročn</a:t>
            </a:r>
            <a:r>
              <a:rPr lang="sl-SI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pridobitve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kemičnih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gnojila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pesticidi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lang="sl-SI" sz="2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rabe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nižji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stroški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namakanja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Dolgoročne pridobitve</a:t>
            </a:r>
            <a:r>
              <a:rPr lang="en-US" sz="2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Večja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pridelkov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zdravih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39753" marR="0" lvl="1" indent="-269875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tržnost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pridelanih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pridelkov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grpSp>
        <p:nvGrpSpPr>
          <p:cNvPr id="359" name="Google Shape;359;p22"/>
          <p:cNvGrpSpPr/>
          <p:nvPr/>
        </p:nvGrpSpPr>
        <p:grpSpPr>
          <a:xfrm>
            <a:off x="0" y="108433"/>
            <a:ext cx="7935582" cy="1787042"/>
            <a:chOff x="0" y="-38100"/>
            <a:chExt cx="1973858" cy="444500"/>
          </a:xfrm>
        </p:grpSpPr>
        <p:sp>
          <p:nvSpPr>
            <p:cNvPr id="360" name="Google Shape;360;p22"/>
            <p:cNvSpPr/>
            <p:nvPr/>
          </p:nvSpPr>
          <p:spPr>
            <a:xfrm>
              <a:off x="0" y="0"/>
              <a:ext cx="1973858" cy="406400"/>
            </a:xfrm>
            <a:custGeom>
              <a:avLst/>
              <a:gdLst/>
              <a:ahLst/>
              <a:cxnLst/>
              <a:rect l="l" t="t" r="r" b="b"/>
              <a:pathLst>
                <a:path w="1973858" h="406400" extrusionOk="0">
                  <a:moveTo>
                    <a:pt x="177065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70658" y="406400"/>
                  </a:lnTo>
                  <a:lnTo>
                    <a:pt x="1973858" y="203200"/>
                  </a:lnTo>
                  <a:lnTo>
                    <a:pt x="1770658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1" name="Google Shape;361;p22"/>
            <p:cNvSpPr txBox="1"/>
            <p:nvPr/>
          </p:nvSpPr>
          <p:spPr>
            <a:xfrm>
              <a:off x="0" y="-38100"/>
              <a:ext cx="185955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2" name="Google Shape;362;p22"/>
          <p:cNvSpPr txBox="1"/>
          <p:nvPr/>
        </p:nvSpPr>
        <p:spPr>
          <a:xfrm>
            <a:off x="490225" y="382725"/>
            <a:ext cx="9039900" cy="16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dirty="0"/>
              <a:t>3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23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68" name="Google Shape;368;p23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69" name="Google Shape;369;p23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23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71" name="Google Shape;371;p23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72" name="Google Shape;372;p23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3" name="Google Shape;373;p23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374" name="Google Shape;374;p23"/>
          <p:cNvSpPr txBox="1"/>
          <p:nvPr/>
        </p:nvSpPr>
        <p:spPr>
          <a:xfrm>
            <a:off x="1658983" y="853975"/>
            <a:ext cx="13331118" cy="679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</a:t>
            </a:r>
            <a:endParaRPr dirty="0"/>
          </a:p>
        </p:txBody>
      </p:sp>
      <p:sp>
        <p:nvSpPr>
          <p:cNvPr id="375" name="Google Shape;375;p23"/>
          <p:cNvSpPr txBox="1"/>
          <p:nvPr/>
        </p:nvSpPr>
        <p:spPr>
          <a:xfrm>
            <a:off x="7014174" y="2441342"/>
            <a:ext cx="11105084" cy="727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prilagojenih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dirty="0"/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Razumeti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razmere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1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Prilagoditi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kontekstom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1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6433" marR="0" lvl="2" indent="-388811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specifičnih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kolobarjenje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sl-SI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pokrivnimi posevki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4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381" name="Google Shape;381;p24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82" name="Google Shape;382;p24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3" name="Google Shape;383;p24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84" name="Google Shape;384;p24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5" name="Google Shape;385;p24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6" name="Google Shape;386;p24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3926"/>
            </a:stretch>
          </a:blipFill>
          <a:ln>
            <a:noFill/>
          </a:ln>
        </p:spPr>
      </p:sp>
      <p:sp>
        <p:nvSpPr>
          <p:cNvPr id="387" name="Google Shape;387;p24"/>
          <p:cNvSpPr txBox="1"/>
          <p:nvPr/>
        </p:nvSpPr>
        <p:spPr>
          <a:xfrm>
            <a:off x="6995124" y="2441342"/>
            <a:ext cx="11127793" cy="727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Izobraževanje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ekoloških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praksah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sl-SI" sz="2701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Poučite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trajnostnega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kmetovanja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poudarkom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mulčenje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Spodbujajte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koristi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ekoloških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zmanjševanju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odvisnosti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zunanjih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kemikalij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Vodite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izvedbi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demonstracijami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praktičnim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učenjem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388" name="Google Shape;388;p24"/>
          <p:cNvSpPr txBox="1"/>
          <p:nvPr/>
        </p:nvSpPr>
        <p:spPr>
          <a:xfrm>
            <a:off x="3580050" y="875700"/>
            <a:ext cx="13127344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5"/>
          <p:cNvGrpSpPr/>
          <p:nvPr/>
        </p:nvGrpSpPr>
        <p:grpSpPr>
          <a:xfrm>
            <a:off x="0" y="1887927"/>
            <a:ext cx="18288122" cy="7370670"/>
            <a:chOff x="0" y="-38100"/>
            <a:chExt cx="4816593" cy="1897017"/>
          </a:xfrm>
        </p:grpSpPr>
        <p:sp>
          <p:nvSpPr>
            <p:cNvPr id="394" name="Google Shape;394;p25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95" name="Google Shape;395;p25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25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397" name="Google Shape;397;p25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8" name="Google Shape;398;p25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9" name="Google Shape;399;p25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5"/>
          <p:cNvSpPr txBox="1"/>
          <p:nvPr/>
        </p:nvSpPr>
        <p:spPr>
          <a:xfrm>
            <a:off x="6877921" y="1423391"/>
            <a:ext cx="11316300" cy="90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Politika in podpora skupnosti za zdravje tal</a:t>
            </a:r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sl-SI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olitike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Spodbude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uvajanje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Subvencije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nakup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vložkov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prehod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minimalno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Dejanja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Ustanovitev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zadrug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Delavnice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širjenje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lobalni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vpliv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dirty="0"/>
          </a:p>
          <a:p>
            <a:pPr marL="1166433" marR="0" lvl="2" indent="-388811" algn="just" rtl="0">
              <a:lnSpc>
                <a:spcPct val="182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⚬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Prispevki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prehranski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01" name="Google Shape;401;p25"/>
          <p:cNvSpPr/>
          <p:nvPr/>
        </p:nvSpPr>
        <p:spPr>
          <a:xfrm>
            <a:off x="0" y="2032575"/>
            <a:ext cx="6878320" cy="7225305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1030"/>
            </a:stretch>
          </a:blipFill>
          <a:ln>
            <a:noFill/>
          </a:ln>
        </p:spPr>
      </p:sp>
      <p:sp>
        <p:nvSpPr>
          <p:cNvPr id="402" name="Google Shape;402;p25"/>
          <p:cNvSpPr txBox="1"/>
          <p:nvPr/>
        </p:nvSpPr>
        <p:spPr>
          <a:xfrm>
            <a:off x="1502229" y="832225"/>
            <a:ext cx="13031121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26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08" name="Google Shape;408;p26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09" name="Google Shape;409;p26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26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11" name="Google Shape;411;p26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2" name="Google Shape;412;p26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6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54021"/>
            </a:stretch>
          </a:blipFill>
          <a:ln>
            <a:noFill/>
          </a:ln>
        </p:spPr>
      </p:sp>
      <p:sp>
        <p:nvSpPr>
          <p:cNvPr id="414" name="Google Shape;414;p26"/>
          <p:cNvSpPr txBox="1"/>
          <p:nvPr/>
        </p:nvSpPr>
        <p:spPr>
          <a:xfrm>
            <a:off x="6954121" y="2441342"/>
            <a:ext cx="11150501" cy="727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pt-BR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Organizirajte delavnice o metrikah zdravja tal</a:t>
            </a:r>
            <a:endParaRPr dirty="0"/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kazalniki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tekstura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pH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vsebnost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podatkovno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podprtih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pristopov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3217" marR="0" lvl="1" indent="-291608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kmetom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ocenjevanju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ustreznem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prilagajanju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15" name="Google Shape;415;p26"/>
          <p:cNvSpPr txBox="1"/>
          <p:nvPr/>
        </p:nvSpPr>
        <p:spPr>
          <a:xfrm>
            <a:off x="2808514" y="788725"/>
            <a:ext cx="12827725" cy="6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21" name="Google Shape;421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22" name="Google Shape;422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3" name="Google Shape;423;p27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24" name="Google Shape;424;p27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5" name="Google Shape;425;p27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6" name="Google Shape;426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7785" r="-6233"/>
            </a:stretch>
          </a:blipFill>
          <a:ln>
            <a:noFill/>
          </a:ln>
        </p:spPr>
      </p:sp>
      <p:sp>
        <p:nvSpPr>
          <p:cNvPr id="427" name="Google Shape;427;p27"/>
          <p:cNvSpPr txBox="1"/>
          <p:nvPr/>
        </p:nvSpPr>
        <p:spPr>
          <a:xfrm>
            <a:off x="1908150" y="832225"/>
            <a:ext cx="14471700" cy="1330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endParaRPr dirty="0"/>
          </a:p>
        </p:txBody>
      </p:sp>
      <p:sp>
        <p:nvSpPr>
          <p:cNvPr id="428" name="Google Shape;428;p27"/>
          <p:cNvSpPr txBox="1"/>
          <p:nvPr/>
        </p:nvSpPr>
        <p:spPr>
          <a:xfrm>
            <a:off x="7112565" y="2880470"/>
            <a:ext cx="10920600" cy="519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Razmislite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lokalnih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potrebah</a:t>
            </a:r>
            <a:endParaRPr lang="sl-SI" sz="2701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pripravi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gradiv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upoštevajte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kmetijske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podnebne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razmere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vrste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Prilagajanje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vsebine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edinstvenim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potrebam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ustreznost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reševanju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specifičnih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izzivov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28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34" name="Google Shape;434;p28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35" name="Google Shape;435;p28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28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37" name="Google Shape;437;p28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38" name="Google Shape;438;p28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9" name="Google Shape;439;p28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867" r="-15860"/>
            </a:stretch>
          </a:blipFill>
          <a:ln>
            <a:noFill/>
          </a:ln>
        </p:spPr>
      </p:sp>
      <p:sp>
        <p:nvSpPr>
          <p:cNvPr id="440" name="Google Shape;440;p28"/>
          <p:cNvSpPr txBox="1"/>
          <p:nvPr/>
        </p:nvSpPr>
        <p:spPr>
          <a:xfrm>
            <a:off x="1942500" y="853975"/>
            <a:ext cx="14403000" cy="1330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endParaRPr dirty="0"/>
          </a:p>
        </p:txBody>
      </p:sp>
      <p:sp>
        <p:nvSpPr>
          <p:cNvPr id="441" name="Google Shape;441;p28"/>
          <p:cNvSpPr txBox="1"/>
          <p:nvPr/>
        </p:nvSpPr>
        <p:spPr>
          <a:xfrm>
            <a:off x="7059592" y="2869967"/>
            <a:ext cx="11046738" cy="519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Praktična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endParaRPr lang="sl-SI" sz="2701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Oblikujte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delavnice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izobraževalne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vsebine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neposredno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obravnavajo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priložnosti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katerimi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soočajo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Osredotočenost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probleme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naredi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izkušnjo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bolj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učinkovito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29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47" name="Google Shape;447;p29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48" name="Google Shape;448;p29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9" name="Google Shape;449;p29"/>
          <p:cNvGrpSpPr/>
          <p:nvPr/>
        </p:nvGrpSpPr>
        <p:grpSpPr>
          <a:xfrm>
            <a:off x="0" y="76"/>
            <a:ext cx="6877967" cy="10286920"/>
            <a:chOff x="0" y="-38100"/>
            <a:chExt cx="1811469" cy="2773577"/>
          </a:xfrm>
        </p:grpSpPr>
        <p:sp>
          <p:nvSpPr>
            <p:cNvPr id="450" name="Google Shape;450;p29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1" name="Google Shape;451;p29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2" name="Google Shape;452;p29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3979" r="-20039"/>
            </a:stretch>
          </a:blipFill>
          <a:ln>
            <a:noFill/>
          </a:ln>
        </p:spPr>
      </p:sp>
      <p:sp>
        <p:nvSpPr>
          <p:cNvPr id="453" name="Google Shape;453;p29"/>
          <p:cNvSpPr txBox="1"/>
          <p:nvPr/>
        </p:nvSpPr>
        <p:spPr>
          <a:xfrm>
            <a:off x="6916021" y="2441342"/>
            <a:ext cx="11205699" cy="727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Neprekinjeno</a:t>
            </a:r>
            <a:r>
              <a:rPr lang="en-US" sz="2701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učenje</a:t>
            </a:r>
            <a:endParaRPr lang="sl-SI" sz="2701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Bodite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tekočem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najnovejšimi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raziskavami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najboljšimi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praksami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1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Stalno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strokovno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izpopolnjevanje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poučevanja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aktualno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701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250018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Sodelovanje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lokalnimi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strokovnjaki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prilagoditi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54" name="Google Shape;454;p29"/>
          <p:cNvSpPr txBox="1"/>
          <p:nvPr/>
        </p:nvSpPr>
        <p:spPr>
          <a:xfrm>
            <a:off x="1899000" y="853975"/>
            <a:ext cx="14490000" cy="1330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PIU 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sl-SI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30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60" name="Google Shape;460;p30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61" name="Google Shape;461;p30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30"/>
          <p:cNvSpPr txBox="1"/>
          <p:nvPr/>
        </p:nvSpPr>
        <p:spPr>
          <a:xfrm>
            <a:off x="3017520" y="598781"/>
            <a:ext cx="11665131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endParaRPr dirty="0"/>
          </a:p>
        </p:txBody>
      </p:sp>
      <p:cxnSp>
        <p:nvCxnSpPr>
          <p:cNvPr id="463" name="Google Shape;463;p30"/>
          <p:cNvCxnSpPr/>
          <p:nvPr/>
        </p:nvCxnSpPr>
        <p:spPr>
          <a:xfrm rot="10800000" flipH="1">
            <a:off x="4329841" y="1429360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4" name="Google Shape;464;p30"/>
          <p:cNvSpPr txBox="1"/>
          <p:nvPr/>
        </p:nvSpPr>
        <p:spPr>
          <a:xfrm>
            <a:off x="1028700" y="1931350"/>
            <a:ext cx="16230600" cy="7268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</a:t>
            </a:r>
            <a:r>
              <a:rPr lang="sl-SI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marR="0" lvl="1" indent="-291462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sooča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upadajočo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produktivnostjo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zaradi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revnih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Predlagajte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posege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načel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Naloga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marR="0" lvl="1" indent="-291462" algn="l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Char char="•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Razviti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3-točkovno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pokrovne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posevke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zmanjšano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obnovitev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65" name="Google Shape;465;p30"/>
          <p:cNvSpPr/>
          <p:nvPr/>
        </p:nvSpPr>
        <p:spPr>
          <a:xfrm>
            <a:off x="14887995" y="8118206"/>
            <a:ext cx="2371305" cy="1543504"/>
          </a:xfrm>
          <a:custGeom>
            <a:avLst/>
            <a:gdLst/>
            <a:ahLst/>
            <a:cxnLst/>
            <a:rect l="l" t="t" r="r" b="b"/>
            <a:pathLst>
              <a:path w="2371305" h="1543504" extrusionOk="0">
                <a:moveTo>
                  <a:pt x="0" y="0"/>
                </a:moveTo>
                <a:lnTo>
                  <a:pt x="2371305" y="0"/>
                </a:lnTo>
                <a:lnTo>
                  <a:pt x="2371305" y="1543504"/>
                </a:lnTo>
                <a:lnTo>
                  <a:pt x="0" y="1543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31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471" name="Google Shape;471;p31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2" name="Google Shape;472;p31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3" name="Google Shape;473;p31"/>
          <p:cNvSpPr txBox="1"/>
          <p:nvPr/>
        </p:nvSpPr>
        <p:spPr>
          <a:xfrm>
            <a:off x="2468880" y="598781"/>
            <a:ext cx="11624857" cy="10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endParaRPr lang="en-US" sz="4800" dirty="0"/>
          </a:p>
        </p:txBody>
      </p:sp>
      <p:cxnSp>
        <p:nvCxnSpPr>
          <p:cNvPr id="474" name="Google Shape;474;p31"/>
          <p:cNvCxnSpPr/>
          <p:nvPr/>
        </p:nvCxnSpPr>
        <p:spPr>
          <a:xfrm rot="10800000" flipH="1">
            <a:off x="4329841" y="1467460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5" name="Google Shape;475;p31"/>
          <p:cNvSpPr/>
          <p:nvPr/>
        </p:nvSpPr>
        <p:spPr>
          <a:xfrm>
            <a:off x="15133955" y="7619990"/>
            <a:ext cx="2125345" cy="2125345"/>
          </a:xfrm>
          <a:custGeom>
            <a:avLst/>
            <a:gdLst/>
            <a:ahLst/>
            <a:cxnLst/>
            <a:rect l="l" t="t" r="r" b="b"/>
            <a:pathLst>
              <a:path w="2125345" h="2125345" extrusionOk="0">
                <a:moveTo>
                  <a:pt x="0" y="0"/>
                </a:moveTo>
                <a:lnTo>
                  <a:pt x="2125345" y="0"/>
                </a:lnTo>
                <a:lnTo>
                  <a:pt x="2125345" y="2125345"/>
                </a:lnTo>
                <a:lnTo>
                  <a:pt x="0" y="2125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6" name="Google Shape;476;p31"/>
          <p:cNvSpPr txBox="1"/>
          <p:nvPr/>
        </p:nvSpPr>
        <p:spPr>
          <a:xfrm>
            <a:off x="2856762" y="3260088"/>
            <a:ext cx="12574476" cy="415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Možna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rešitev</a:t>
            </a:r>
            <a:r>
              <a:rPr lang="en-US" sz="2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Uvedite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obnavljanje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snovi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Posadite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pokrovne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preprečevanje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strukture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82925" marR="0" lvl="1" indent="-291462" algn="just" rtl="0">
              <a:lnSpc>
                <a:spcPct val="250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AutoNum type="arabicPeriod"/>
            </a:pP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Prehod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minimalno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obdelavo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ohranitev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talnega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ekosistema</a:t>
            </a:r>
            <a:r>
              <a:rPr lang="en-US" sz="26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1" name="Google Shape;481;p32"/>
          <p:cNvCxnSpPr/>
          <p:nvPr/>
        </p:nvCxnSpPr>
        <p:spPr>
          <a:xfrm>
            <a:off x="4297810" y="1742338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2" name="Google Shape;482;p32"/>
          <p:cNvSpPr/>
          <p:nvPr/>
        </p:nvSpPr>
        <p:spPr>
          <a:xfrm>
            <a:off x="0" y="5377386"/>
            <a:ext cx="4997531" cy="4909614"/>
          </a:xfrm>
          <a:custGeom>
            <a:avLst/>
            <a:gdLst/>
            <a:ahLst/>
            <a:cxnLst/>
            <a:rect l="l" t="t" r="r" b="b"/>
            <a:pathLst>
              <a:path w="826015" h="811484" extrusionOk="0">
                <a:moveTo>
                  <a:pt x="413007" y="0"/>
                </a:moveTo>
                <a:cubicBezTo>
                  <a:pt x="184910" y="0"/>
                  <a:pt x="0" y="181657"/>
                  <a:pt x="0" y="405742"/>
                </a:cubicBezTo>
                <a:cubicBezTo>
                  <a:pt x="0" y="629827"/>
                  <a:pt x="184910" y="811484"/>
                  <a:pt x="413007" y="811484"/>
                </a:cubicBezTo>
                <a:cubicBezTo>
                  <a:pt x="641105" y="811484"/>
                  <a:pt x="826015" y="629827"/>
                  <a:pt x="826015" y="405742"/>
                </a:cubicBezTo>
                <a:cubicBezTo>
                  <a:pt x="826015" y="181657"/>
                  <a:pt x="641105" y="0"/>
                  <a:pt x="41300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94" b="-89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3" name="Google Shape;483;p32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484" name="Google Shape;484;p32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485" name="Google Shape;485;p32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32"/>
          <p:cNvSpPr txBox="1"/>
          <p:nvPr/>
        </p:nvSpPr>
        <p:spPr>
          <a:xfrm>
            <a:off x="1885338" y="2182229"/>
            <a:ext cx="14835600" cy="68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Ustvarite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kolobarjenja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vključuje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vsaj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pridelke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pojasnjuje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zaporedje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erozijo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ohranja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tleh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Predloga</a:t>
            </a:r>
            <a:r>
              <a:rPr lang="en-US" sz="269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Stročnica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veže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dušik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porabi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veliko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koruza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pšenica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Rastlina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globokimi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koreninami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prezračevanje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8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698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87" name="Google Shape;487;p32"/>
          <p:cNvSpPr/>
          <p:nvPr/>
        </p:nvSpPr>
        <p:spPr>
          <a:xfrm>
            <a:off x="14737950" y="7353767"/>
            <a:ext cx="2159485" cy="2057400"/>
          </a:xfrm>
          <a:custGeom>
            <a:avLst/>
            <a:gdLst/>
            <a:ahLst/>
            <a:cxnLst/>
            <a:rect l="l" t="t" r="r" b="b"/>
            <a:pathLst>
              <a:path w="2159485" h="2057400" extrusionOk="0">
                <a:moveTo>
                  <a:pt x="0" y="0"/>
                </a:moveTo>
                <a:lnTo>
                  <a:pt x="2159484" y="0"/>
                </a:lnTo>
                <a:lnTo>
                  <a:pt x="21594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8" name="Google Shape;488;p32"/>
          <p:cNvSpPr txBox="1"/>
          <p:nvPr/>
        </p:nvSpPr>
        <p:spPr>
          <a:xfrm>
            <a:off x="4527211" y="734983"/>
            <a:ext cx="8763264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7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sl-SI" sz="4700" b="1" dirty="0"/>
              <a:t>Vaja načrtovanja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p33"/>
          <p:cNvGrpSpPr/>
          <p:nvPr/>
        </p:nvGrpSpPr>
        <p:grpSpPr>
          <a:xfrm>
            <a:off x="1028700" y="745597"/>
            <a:ext cx="15924309" cy="8795819"/>
            <a:chOff x="0" y="-38100"/>
            <a:chExt cx="4194029" cy="2316579"/>
          </a:xfrm>
        </p:grpSpPr>
        <p:sp>
          <p:nvSpPr>
            <p:cNvPr id="494" name="Google Shape;494;p33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3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p33"/>
          <p:cNvSpPr txBox="1"/>
          <p:nvPr/>
        </p:nvSpPr>
        <p:spPr>
          <a:xfrm>
            <a:off x="1108200" y="1200063"/>
            <a:ext cx="15765300" cy="850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Kakšna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glavna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korist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kolobarjenja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Poveča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odpornost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proti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škodljivcem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Preprečuje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izčrpavanje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Zmanjšuje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porabo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monokulturno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gojenje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Katera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praksa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zaščititi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tla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pred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erozijo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izvensezonskem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času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Obdelava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Pokrovni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pridelki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Monokulturno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gojenje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8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sintetičnih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gnojil</a:t>
            </a:r>
            <a:endParaRPr dirty="0"/>
          </a:p>
        </p:txBody>
      </p:sp>
      <p:cxnSp>
        <p:nvCxnSpPr>
          <p:cNvPr id="497" name="Google Shape;497;p33"/>
          <p:cNvCxnSpPr/>
          <p:nvPr/>
        </p:nvCxnSpPr>
        <p:spPr>
          <a:xfrm>
            <a:off x="5626519" y="723310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8" name="Google Shape;498;p33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9" name="Google Shape;499;p33"/>
          <p:cNvSpPr txBox="1"/>
          <p:nvPr/>
        </p:nvSpPr>
        <p:spPr>
          <a:xfrm>
            <a:off x="5826034" y="0"/>
            <a:ext cx="6234490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sl-SI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 znanja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34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05" name="Google Shape;505;p34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4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7" name="Google Shape;507;p34"/>
          <p:cNvSpPr txBox="1"/>
          <p:nvPr/>
        </p:nvSpPr>
        <p:spPr>
          <a:xfrm>
            <a:off x="1181950" y="1428150"/>
            <a:ext cx="15924300" cy="876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Kompostiranje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pretvori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organske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odpadke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v material,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bogat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hranili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, za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Kaj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pomaga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zmanjšati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kroženje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Zadrževanje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vode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Potreba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sintetičnih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gnojilih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Erozija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10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Kolobarjenje</a:t>
            </a:r>
            <a:endParaRPr dirty="0"/>
          </a:p>
        </p:txBody>
      </p:sp>
      <p:sp>
        <p:nvSpPr>
          <p:cNvPr id="508" name="Google Shape;508;p34"/>
          <p:cNvSpPr txBox="1"/>
          <p:nvPr/>
        </p:nvSpPr>
        <p:spPr>
          <a:xfrm>
            <a:off x="5473248" y="0"/>
            <a:ext cx="6587202" cy="131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sz="480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509" name="Google Shape;509;p34"/>
          <p:cNvCxnSpPr/>
          <p:nvPr/>
        </p:nvCxnSpPr>
        <p:spPr>
          <a:xfrm>
            <a:off x="5626500" y="858828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0" name="Google Shape;510;p34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35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16" name="Google Shape;516;p35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5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35"/>
          <p:cNvSpPr txBox="1"/>
          <p:nvPr/>
        </p:nvSpPr>
        <p:spPr>
          <a:xfrm>
            <a:off x="1398450" y="1045800"/>
            <a:ext cx="15184800" cy="864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Katera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naslednjih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trditev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NI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korist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Povečan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pridelek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Erozija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Sekvestracija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ogljika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Izboljšana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biotska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raznovrstnost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ali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Regenerativno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kmetijstvo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prizadeva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obnoviti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posnemanjem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naravnih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procesov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Napačno</a:t>
            </a:r>
            <a:endParaRPr dirty="0"/>
          </a:p>
        </p:txBody>
      </p:sp>
      <p:sp>
        <p:nvSpPr>
          <p:cNvPr id="519" name="Google Shape;519;p35"/>
          <p:cNvSpPr txBox="1"/>
          <p:nvPr/>
        </p:nvSpPr>
        <p:spPr>
          <a:xfrm>
            <a:off x="5852160" y="-3"/>
            <a:ext cx="6208364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sz="4800" dirty="0"/>
          </a:p>
        </p:txBody>
      </p:sp>
      <p:cxnSp>
        <p:nvCxnSpPr>
          <p:cNvPr id="520" name="Google Shape;520;p35"/>
          <p:cNvCxnSpPr/>
          <p:nvPr/>
        </p:nvCxnSpPr>
        <p:spPr>
          <a:xfrm>
            <a:off x="5626594" y="723306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1" name="Google Shape;521;p35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6"/>
          <p:cNvGrpSpPr/>
          <p:nvPr/>
        </p:nvGrpSpPr>
        <p:grpSpPr>
          <a:xfrm>
            <a:off x="1028700" y="745597"/>
            <a:ext cx="15924309" cy="8795819"/>
            <a:chOff x="0" y="-38100"/>
            <a:chExt cx="4194029" cy="2316579"/>
          </a:xfrm>
        </p:grpSpPr>
        <p:sp>
          <p:nvSpPr>
            <p:cNvPr id="527" name="Google Shape;527;p36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6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6"/>
          <p:cNvSpPr txBox="1"/>
          <p:nvPr/>
        </p:nvSpPr>
        <p:spPr>
          <a:xfrm>
            <a:off x="1921351" y="1257745"/>
            <a:ext cx="14445300" cy="809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1)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Preprečuje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izčrpavanje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hranil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2)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Pokrovni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pridelki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3)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Potreba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sintetičnih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gnojilih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5)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B)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Erozija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6) (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Odgovor</a:t>
            </a:r>
            <a:r>
              <a:rPr lang="en-US" sz="2700" b="0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: A) </a:t>
            </a:r>
            <a:r>
              <a:rPr lang="en-US" sz="2700" b="0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Pravilno</a:t>
            </a:r>
            <a:endParaRPr dirty="0"/>
          </a:p>
        </p:txBody>
      </p:sp>
      <p:sp>
        <p:nvSpPr>
          <p:cNvPr id="530" name="Google Shape;530;p36"/>
          <p:cNvSpPr txBox="1"/>
          <p:nvPr/>
        </p:nvSpPr>
        <p:spPr>
          <a:xfrm>
            <a:off x="5320303" y="0"/>
            <a:ext cx="6740246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4700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700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sz="4800" dirty="0"/>
          </a:p>
        </p:txBody>
      </p:sp>
      <p:cxnSp>
        <p:nvCxnSpPr>
          <p:cNvPr id="531" name="Google Shape;531;p36"/>
          <p:cNvCxnSpPr/>
          <p:nvPr/>
        </p:nvCxnSpPr>
        <p:spPr>
          <a:xfrm>
            <a:off x="5320303" y="971251"/>
            <a:ext cx="7035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2" name="Google Shape;532;p36"/>
          <p:cNvSpPr/>
          <p:nvPr/>
        </p:nvSpPr>
        <p:spPr>
          <a:xfrm>
            <a:off x="15966895" y="393491"/>
            <a:ext cx="1292405" cy="1344504"/>
          </a:xfrm>
          <a:custGeom>
            <a:avLst/>
            <a:gdLst/>
            <a:ahLst/>
            <a:cxnLst/>
            <a:rect l="l" t="t" r="r" b="b"/>
            <a:pathLst>
              <a:path w="1292405" h="1344504" extrusionOk="0">
                <a:moveTo>
                  <a:pt x="0" y="0"/>
                </a:moveTo>
                <a:lnTo>
                  <a:pt x="1292405" y="0"/>
                </a:lnTo>
                <a:lnTo>
                  <a:pt x="1292405" y="1344504"/>
                </a:lnTo>
                <a:lnTo>
                  <a:pt x="0" y="134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7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538" name="Google Shape;538;p37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39" name="Google Shape;539;p37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37"/>
          <p:cNvGrpSpPr/>
          <p:nvPr/>
        </p:nvGrpSpPr>
        <p:grpSpPr>
          <a:xfrm>
            <a:off x="-250587" y="8256071"/>
            <a:ext cx="18288122" cy="2806539"/>
            <a:chOff x="0" y="-38100"/>
            <a:chExt cx="4816593" cy="739166"/>
          </a:xfrm>
        </p:grpSpPr>
        <p:sp>
          <p:nvSpPr>
            <p:cNvPr id="541" name="Google Shape;541;p37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2" name="Google Shape;542;p37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3" name="Google Shape;543;p37"/>
          <p:cNvSpPr/>
          <p:nvPr/>
        </p:nvSpPr>
        <p:spPr>
          <a:xfrm>
            <a:off x="0" y="894"/>
            <a:ext cx="18288000" cy="7320755"/>
          </a:xfrm>
          <a:custGeom>
            <a:avLst/>
            <a:gdLst/>
            <a:ahLst/>
            <a:cxnLst/>
            <a:rect l="l" t="t" r="r" b="b"/>
            <a:pathLst>
              <a:path w="18288000" h="7320755" extrusionOk="0">
                <a:moveTo>
                  <a:pt x="0" y="0"/>
                </a:moveTo>
                <a:lnTo>
                  <a:pt x="18288000" y="0"/>
                </a:lnTo>
                <a:lnTo>
                  <a:pt x="18288000" y="7320755"/>
                </a:lnTo>
                <a:lnTo>
                  <a:pt x="0" y="73207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l="-452" t="-39697" b="-27280"/>
            </a:stretch>
          </a:blipFill>
          <a:ln>
            <a:noFill/>
          </a:ln>
        </p:spPr>
      </p:sp>
      <p:grpSp>
        <p:nvGrpSpPr>
          <p:cNvPr id="544" name="Google Shape;544;p37"/>
          <p:cNvGrpSpPr/>
          <p:nvPr/>
        </p:nvGrpSpPr>
        <p:grpSpPr>
          <a:xfrm>
            <a:off x="7280896" y="-278242"/>
            <a:ext cx="3225156" cy="3230761"/>
            <a:chOff x="0" y="-192881"/>
            <a:chExt cx="4300208" cy="4307681"/>
          </a:xfrm>
        </p:grpSpPr>
        <p:grpSp>
          <p:nvGrpSpPr>
            <p:cNvPr id="545" name="Google Shape;545;p37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546" name="Google Shape;546;p37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7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8" name="Google Shape;548;p37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49" name="Google Shape;549;p37"/>
          <p:cNvSpPr txBox="1"/>
          <p:nvPr/>
        </p:nvSpPr>
        <p:spPr>
          <a:xfrm>
            <a:off x="5489973" y="2796097"/>
            <a:ext cx="6806803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465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Hvala</a:t>
            </a:r>
            <a:endParaRPr dirty="0"/>
          </a:p>
        </p:txBody>
      </p:sp>
      <p:grpSp>
        <p:nvGrpSpPr>
          <p:cNvPr id="550" name="Google Shape;550;p37"/>
          <p:cNvGrpSpPr/>
          <p:nvPr/>
        </p:nvGrpSpPr>
        <p:grpSpPr>
          <a:xfrm>
            <a:off x="447050" y="9130725"/>
            <a:ext cx="17394029" cy="1094027"/>
            <a:chOff x="0" y="0"/>
            <a:chExt cx="23192039" cy="1610995"/>
          </a:xfrm>
        </p:grpSpPr>
        <p:sp>
          <p:nvSpPr>
            <p:cNvPr id="551" name="Google Shape;551;p37"/>
            <p:cNvSpPr/>
            <p:nvPr/>
          </p:nvSpPr>
          <p:spPr>
            <a:xfrm>
              <a:off x="0" y="0"/>
              <a:ext cx="6436432" cy="1357079"/>
            </a:xfrm>
            <a:custGeom>
              <a:avLst/>
              <a:gdLst/>
              <a:ahLst/>
              <a:cxnLst/>
              <a:rect l="l" t="t" r="r" b="b"/>
              <a:pathLst>
                <a:path w="6436432" h="1357079" extrusionOk="0">
                  <a:moveTo>
                    <a:pt x="0" y="0"/>
                  </a:moveTo>
                  <a:lnTo>
                    <a:pt x="6436432" y="0"/>
                  </a:lnTo>
                  <a:lnTo>
                    <a:pt x="6436432" y="1357079"/>
                  </a:lnTo>
                  <a:lnTo>
                    <a:pt x="0" y="1357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52" name="Google Shape;552;p37"/>
            <p:cNvSpPr txBox="1"/>
            <p:nvPr/>
          </p:nvSpPr>
          <p:spPr>
            <a:xfrm>
              <a:off x="6436439" y="27295"/>
              <a:ext cx="16755600" cy="158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Funded by the European Union. Views and opinions expressed are however those of the author(s) only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and do not necessarily reflect those of the European Union or the Swedish Council for Higher Education</a:t>
              </a:r>
              <a:endParaRPr/>
            </a:p>
            <a:p>
              <a:pPr marL="0" marR="0" lvl="0" indent="0" algn="just" rtl="0">
                <a:lnSpc>
                  <a:spcPct val="13996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39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(UHR). Neither the European Union nor the granting authority can be held responsible for them.</a:t>
              </a:r>
              <a:endParaRPr/>
            </a:p>
          </p:txBody>
        </p:sp>
      </p:grpSp>
      <p:grpSp>
        <p:nvGrpSpPr>
          <p:cNvPr id="553" name="Google Shape;553;p37"/>
          <p:cNvGrpSpPr/>
          <p:nvPr/>
        </p:nvGrpSpPr>
        <p:grpSpPr>
          <a:xfrm>
            <a:off x="2991830" y="3627267"/>
            <a:ext cx="12805794" cy="6291813"/>
            <a:chOff x="0" y="0"/>
            <a:chExt cx="4431224" cy="2405219"/>
          </a:xfrm>
        </p:grpSpPr>
        <p:sp>
          <p:nvSpPr>
            <p:cNvPr id="554" name="Google Shape;554;p37"/>
            <p:cNvSpPr/>
            <p:nvPr/>
          </p:nvSpPr>
          <p:spPr>
            <a:xfrm>
              <a:off x="0" y="0"/>
              <a:ext cx="4431224" cy="2364731"/>
            </a:xfrm>
            <a:custGeom>
              <a:avLst/>
              <a:gdLst/>
              <a:ahLst/>
              <a:cxnLst/>
              <a:rect l="l" t="t" r="r" b="b"/>
              <a:pathLst>
                <a:path w="4431224" h="2364731" extrusionOk="0">
                  <a:moveTo>
                    <a:pt x="30833" y="0"/>
                  </a:moveTo>
                  <a:lnTo>
                    <a:pt x="4400391" y="0"/>
                  </a:lnTo>
                  <a:cubicBezTo>
                    <a:pt x="4417420" y="0"/>
                    <a:pt x="4431224" y="13805"/>
                    <a:pt x="4431224" y="30833"/>
                  </a:cubicBezTo>
                  <a:lnTo>
                    <a:pt x="4431224" y="2333897"/>
                  </a:lnTo>
                  <a:cubicBezTo>
                    <a:pt x="4431224" y="2350926"/>
                    <a:pt x="4417420" y="2364731"/>
                    <a:pt x="4400391" y="2364731"/>
                  </a:cubicBezTo>
                  <a:lnTo>
                    <a:pt x="30833" y="2364731"/>
                  </a:lnTo>
                  <a:cubicBezTo>
                    <a:pt x="13805" y="2364731"/>
                    <a:pt x="0" y="2350926"/>
                    <a:pt x="0" y="2333897"/>
                  </a:cubicBezTo>
                  <a:lnTo>
                    <a:pt x="0" y="30833"/>
                  </a:lnTo>
                  <a:cubicBezTo>
                    <a:pt x="0" y="13805"/>
                    <a:pt x="13805" y="0"/>
                    <a:pt x="30833" y="0"/>
                  </a:cubicBezTo>
                  <a:close/>
                </a:path>
              </a:pathLst>
            </a:custGeom>
            <a:solidFill>
              <a:srgbClr val="FFFFFF">
                <a:alpha val="3058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7"/>
            <p:cNvSpPr txBox="1"/>
            <p:nvPr/>
          </p:nvSpPr>
          <p:spPr>
            <a:xfrm>
              <a:off x="0" y="2388"/>
              <a:ext cx="4431224" cy="2402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650" tIns="38650" rIns="38650" bIns="38650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r>
                <a:rPr lang="en-US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OPOLNOMOČANJE KMETOV, DA ZAPREJO KROG Z REGENERATIVNIMI KMETIJSKIMI PRAKSAJMI PREK PIU</a:t>
              </a:r>
              <a:endParaRPr lang="en-US" sz="1800" b="1" dirty="0"/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37"/>
          <p:cNvSpPr txBox="1"/>
          <p:nvPr/>
        </p:nvSpPr>
        <p:spPr>
          <a:xfrm>
            <a:off x="2490579" y="4228891"/>
            <a:ext cx="12805591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2005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/>
          </a:p>
        </p:txBody>
      </p:sp>
      <p:sp>
        <p:nvSpPr>
          <p:cNvPr id="557" name="Google Shape;557;p37"/>
          <p:cNvSpPr txBox="1"/>
          <p:nvPr/>
        </p:nvSpPr>
        <p:spPr>
          <a:xfrm>
            <a:off x="2462483" y="4735034"/>
            <a:ext cx="13763400" cy="136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 2: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skrbi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prihodnost</a:t>
            </a:r>
            <a:endParaRPr lang="en-US" sz="3200" dirty="0"/>
          </a:p>
        </p:txBody>
      </p:sp>
      <p:sp>
        <p:nvSpPr>
          <p:cNvPr id="558" name="Google Shape;558;p37"/>
          <p:cNvSpPr txBox="1"/>
          <p:nvPr/>
        </p:nvSpPr>
        <p:spPr>
          <a:xfrm>
            <a:off x="4266481" y="10233306"/>
            <a:ext cx="9253787" cy="43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87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NUMBER:2023-1-SE01-KA220-VET-000160614</a:t>
            </a:r>
            <a:endParaRPr/>
          </a:p>
        </p:txBody>
      </p:sp>
      <p:grpSp>
        <p:nvGrpSpPr>
          <p:cNvPr id="559" name="Google Shape;559;p37"/>
          <p:cNvGrpSpPr/>
          <p:nvPr/>
        </p:nvGrpSpPr>
        <p:grpSpPr>
          <a:xfrm>
            <a:off x="3407638" y="7060074"/>
            <a:ext cx="11472713" cy="907303"/>
            <a:chOff x="-16" y="-80915"/>
            <a:chExt cx="3021600" cy="363023"/>
          </a:xfrm>
        </p:grpSpPr>
        <p:sp>
          <p:nvSpPr>
            <p:cNvPr id="560" name="Google Shape;560;p37"/>
            <p:cNvSpPr/>
            <p:nvPr/>
          </p:nvSpPr>
          <p:spPr>
            <a:xfrm>
              <a:off x="0" y="0"/>
              <a:ext cx="3021483" cy="282108"/>
            </a:xfrm>
            <a:custGeom>
              <a:avLst/>
              <a:gdLst/>
              <a:ahLst/>
              <a:cxnLst/>
              <a:rect l="l" t="t" r="r" b="b"/>
              <a:pathLst>
                <a:path w="3021483" h="282108" extrusionOk="0">
                  <a:moveTo>
                    <a:pt x="34417" y="0"/>
                  </a:moveTo>
                  <a:lnTo>
                    <a:pt x="2987066" y="0"/>
                  </a:lnTo>
                  <a:cubicBezTo>
                    <a:pt x="2996194" y="0"/>
                    <a:pt x="3004948" y="3626"/>
                    <a:pt x="3011402" y="10080"/>
                  </a:cubicBezTo>
                  <a:cubicBezTo>
                    <a:pt x="3017857" y="16535"/>
                    <a:pt x="3021483" y="25289"/>
                    <a:pt x="3021483" y="34417"/>
                  </a:cubicBezTo>
                  <a:lnTo>
                    <a:pt x="3021483" y="247691"/>
                  </a:lnTo>
                  <a:cubicBezTo>
                    <a:pt x="3021483" y="256819"/>
                    <a:pt x="3017857" y="265573"/>
                    <a:pt x="3011402" y="272028"/>
                  </a:cubicBezTo>
                  <a:cubicBezTo>
                    <a:pt x="3004948" y="278482"/>
                    <a:pt x="2996194" y="282108"/>
                    <a:pt x="2987066" y="282108"/>
                  </a:cubicBezTo>
                  <a:lnTo>
                    <a:pt x="34417" y="282108"/>
                  </a:lnTo>
                  <a:cubicBezTo>
                    <a:pt x="25289" y="282108"/>
                    <a:pt x="16535" y="278482"/>
                    <a:pt x="10080" y="272028"/>
                  </a:cubicBezTo>
                  <a:cubicBezTo>
                    <a:pt x="3626" y="265573"/>
                    <a:pt x="0" y="256819"/>
                    <a:pt x="0" y="247691"/>
                  </a:cubicBezTo>
                  <a:lnTo>
                    <a:pt x="0" y="34417"/>
                  </a:lnTo>
                  <a:cubicBezTo>
                    <a:pt x="0" y="25289"/>
                    <a:pt x="3626" y="16535"/>
                    <a:pt x="10080" y="10080"/>
                  </a:cubicBezTo>
                  <a:cubicBezTo>
                    <a:pt x="16535" y="3626"/>
                    <a:pt x="25289" y="0"/>
                    <a:pt x="34417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 txBox="1"/>
            <p:nvPr/>
          </p:nvSpPr>
          <p:spPr>
            <a:xfrm>
              <a:off x="-16" y="-80915"/>
              <a:ext cx="30216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p37"/>
          <p:cNvSpPr txBox="1"/>
          <p:nvPr/>
        </p:nvSpPr>
        <p:spPr>
          <a:xfrm>
            <a:off x="3290241" y="7413674"/>
            <a:ext cx="114723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</a:t>
            </a: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sl-SI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2023-1-SE01-KA220-VET-000160614</a:t>
            </a:r>
            <a:endParaRPr dirty="0"/>
          </a:p>
        </p:txBody>
      </p:sp>
      <p:grpSp>
        <p:nvGrpSpPr>
          <p:cNvPr id="563" name="Google Shape;563;p37"/>
          <p:cNvGrpSpPr/>
          <p:nvPr/>
        </p:nvGrpSpPr>
        <p:grpSpPr>
          <a:xfrm>
            <a:off x="0" y="-144661"/>
            <a:ext cx="3938798" cy="1173361"/>
            <a:chOff x="0" y="-38100"/>
            <a:chExt cx="1037379" cy="309033"/>
          </a:xfrm>
        </p:grpSpPr>
        <p:sp>
          <p:nvSpPr>
            <p:cNvPr id="564" name="Google Shape;564;p37"/>
            <p:cNvSpPr/>
            <p:nvPr/>
          </p:nvSpPr>
          <p:spPr>
            <a:xfrm>
              <a:off x="0" y="0"/>
              <a:ext cx="1037379" cy="270933"/>
            </a:xfrm>
            <a:custGeom>
              <a:avLst/>
              <a:gdLst/>
              <a:ahLst/>
              <a:cxnLst/>
              <a:rect l="l" t="t" r="r" b="b"/>
              <a:pathLst>
                <a:path w="1037379" h="270933" extrusionOk="0">
                  <a:moveTo>
                    <a:pt x="100243" y="0"/>
                  </a:moveTo>
                  <a:lnTo>
                    <a:pt x="937136" y="0"/>
                  </a:lnTo>
                  <a:cubicBezTo>
                    <a:pt x="963722" y="0"/>
                    <a:pt x="989219" y="10561"/>
                    <a:pt x="1008018" y="29361"/>
                  </a:cubicBezTo>
                  <a:cubicBezTo>
                    <a:pt x="1026818" y="48160"/>
                    <a:pt x="1037379" y="73657"/>
                    <a:pt x="1037379" y="100243"/>
                  </a:cubicBezTo>
                  <a:lnTo>
                    <a:pt x="1037379" y="170690"/>
                  </a:lnTo>
                  <a:cubicBezTo>
                    <a:pt x="1037379" y="197276"/>
                    <a:pt x="1026818" y="222774"/>
                    <a:pt x="1008018" y="241573"/>
                  </a:cubicBezTo>
                  <a:cubicBezTo>
                    <a:pt x="989219" y="260372"/>
                    <a:pt x="963722" y="270933"/>
                    <a:pt x="937136" y="270933"/>
                  </a:cubicBezTo>
                  <a:lnTo>
                    <a:pt x="100243" y="270933"/>
                  </a:lnTo>
                  <a:cubicBezTo>
                    <a:pt x="73657" y="270933"/>
                    <a:pt x="48160" y="260372"/>
                    <a:pt x="29361" y="241573"/>
                  </a:cubicBezTo>
                  <a:cubicBezTo>
                    <a:pt x="10561" y="222774"/>
                    <a:pt x="0" y="197276"/>
                    <a:pt x="0" y="170690"/>
                  </a:cubicBezTo>
                  <a:lnTo>
                    <a:pt x="0" y="100243"/>
                  </a:lnTo>
                  <a:cubicBezTo>
                    <a:pt x="0" y="73657"/>
                    <a:pt x="10561" y="48160"/>
                    <a:pt x="29361" y="29361"/>
                  </a:cubicBezTo>
                  <a:cubicBezTo>
                    <a:pt x="48160" y="10561"/>
                    <a:pt x="73657" y="0"/>
                    <a:pt x="100243" y="0"/>
                  </a:cubicBezTo>
                  <a:close/>
                </a:path>
              </a:pathLst>
            </a:custGeom>
            <a:solidFill>
              <a:srgbClr val="4D7344">
                <a:alpha val="5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 txBox="1"/>
            <p:nvPr/>
          </p:nvSpPr>
          <p:spPr>
            <a:xfrm>
              <a:off x="0" y="-38100"/>
              <a:ext cx="1037379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6" name="Google Shape;566;p37"/>
          <p:cNvSpPr txBox="1"/>
          <p:nvPr/>
        </p:nvSpPr>
        <p:spPr>
          <a:xfrm>
            <a:off x="688810" y="190500"/>
            <a:ext cx="2401342" cy="58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 2</a:t>
            </a:r>
            <a:endParaRPr/>
          </a:p>
        </p:txBody>
      </p:sp>
      <p:pic>
        <p:nvPicPr>
          <p:cNvPr id="567" name="Google Shape;56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1863" y="7967400"/>
            <a:ext cx="16103225" cy="11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2337</Words>
  <Application>Microsoft Office PowerPoint</Application>
  <PresentationFormat>Po meri</PresentationFormat>
  <Paragraphs>251</Paragraphs>
  <Slides>37</Slides>
  <Notes>37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37</vt:i4>
      </vt:variant>
    </vt:vector>
  </HeadingPairs>
  <TitlesOfParts>
    <vt:vector size="42" baseType="lpstr">
      <vt:lpstr>Arial</vt:lpstr>
      <vt:lpstr>Montserrat</vt:lpstr>
      <vt:lpstr>Courier New</vt:lpstr>
      <vt:lpstr>Calibri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Barbara Turk</dc:creator>
  <cp:lastModifiedBy>Barbara Turk</cp:lastModifiedBy>
  <cp:revision>9</cp:revision>
  <dcterms:created xsi:type="dcterms:W3CDTF">2006-08-16T00:00:00Z</dcterms:created>
  <dcterms:modified xsi:type="dcterms:W3CDTF">2025-09-16T10:57:00Z</dcterms:modified>
</cp:coreProperties>
</file>