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8288000" cy="10287000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Montserrat" panose="00000500000000000000" pitchFamily="2" charset="-18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ixQsDphQ3qF9MCNSf/VptNhY/K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FE2179C-8F19-48AC-B781-2FE3B4BFEB97}">
  <a:tblStyle styleId="{9FE2179C-8F19-48AC-B781-2FE3B4BFEB9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4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4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5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 extrusionOk="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41000"/>
            </a:blip>
            <a:stretch>
              <a:fillRect t="-24269" b="-24269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7531422" y="-144661"/>
            <a:ext cx="3225156" cy="3230761"/>
            <a:chOff x="0" y="-192881"/>
            <a:chExt cx="4300208" cy="4307681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90" name="Google Shape;90;p1"/>
          <p:cNvSpPr txBox="1"/>
          <p:nvPr/>
        </p:nvSpPr>
        <p:spPr>
          <a:xfrm>
            <a:off x="2354675" y="4798268"/>
            <a:ext cx="9908017" cy="55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550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731598" y="3058793"/>
            <a:ext cx="16824803" cy="3946318"/>
            <a:chOff x="0" y="-192881"/>
            <a:chExt cx="22433071" cy="5261757"/>
          </a:xfrm>
        </p:grpSpPr>
        <p:grpSp>
          <p:nvGrpSpPr>
            <p:cNvPr id="92" name="Google Shape;92;p1"/>
            <p:cNvGrpSpPr/>
            <p:nvPr/>
          </p:nvGrpSpPr>
          <p:grpSpPr>
            <a:xfrm>
              <a:off x="0" y="-192881"/>
              <a:ext cx="22433071" cy="5261757"/>
              <a:chOff x="0" y="-38100"/>
              <a:chExt cx="4431224" cy="1039360"/>
            </a:xfrm>
          </p:grpSpPr>
          <p:sp>
            <p:nvSpPr>
              <p:cNvPr id="93" name="Google Shape;93;p1"/>
              <p:cNvSpPr/>
              <p:nvPr/>
            </p:nvSpPr>
            <p:spPr>
              <a:xfrm>
                <a:off x="0" y="0"/>
                <a:ext cx="4431224" cy="100126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001260" extrusionOk="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977792"/>
                    </a:lnTo>
                    <a:cubicBezTo>
                      <a:pt x="4431224" y="984016"/>
                      <a:pt x="4428752" y="989985"/>
                      <a:pt x="4424350" y="994386"/>
                    </a:cubicBezTo>
                    <a:cubicBezTo>
                      <a:pt x="4419950" y="998787"/>
                      <a:pt x="4413981" y="1001260"/>
                      <a:pt x="4407757" y="1001260"/>
                    </a:cubicBezTo>
                    <a:lnTo>
                      <a:pt x="23468" y="1001260"/>
                    </a:lnTo>
                    <a:cubicBezTo>
                      <a:pt x="17244" y="1001260"/>
                      <a:pt x="11275" y="998787"/>
                      <a:pt x="6874" y="994386"/>
                    </a:cubicBezTo>
                    <a:cubicBezTo>
                      <a:pt x="2472" y="989985"/>
                      <a:pt x="0" y="984016"/>
                      <a:pt x="0" y="977792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5058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1"/>
              <p:cNvSpPr txBox="1"/>
              <p:nvPr/>
            </p:nvSpPr>
            <p:spPr>
              <a:xfrm>
                <a:off x="0" y="-38100"/>
                <a:ext cx="4431224" cy="10393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5" name="Google Shape;95;p1"/>
            <p:cNvSpPr txBox="1"/>
            <p:nvPr/>
          </p:nvSpPr>
          <p:spPr>
            <a:xfrm>
              <a:off x="3977536" y="1543499"/>
              <a:ext cx="13024962" cy="16619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7525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Zaprti</a:t>
              </a:r>
              <a:r>
                <a:rPr lang="en-US" sz="5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5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sistemi</a:t>
              </a:r>
              <a:r>
                <a:rPr lang="en-US" sz="5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 </a:t>
              </a:r>
              <a:r>
                <a:rPr lang="en-US" sz="5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regenerativnem</a:t>
              </a:r>
              <a:r>
                <a:rPr lang="en-US" sz="5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5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kmetijstvu</a:t>
              </a:r>
              <a:endParaRPr dirty="0"/>
            </a:p>
          </p:txBody>
        </p:sp>
        <p:grpSp>
          <p:nvGrpSpPr>
            <p:cNvPr id="96" name="Google Shape;96;p1"/>
            <p:cNvGrpSpPr/>
            <p:nvPr/>
          </p:nvGrpSpPr>
          <p:grpSpPr>
            <a:xfrm>
              <a:off x="663597" y="3016277"/>
              <a:ext cx="20994939" cy="1621053"/>
              <a:chOff x="0" y="-38100"/>
              <a:chExt cx="4147148" cy="320208"/>
            </a:xfrm>
          </p:grpSpPr>
          <p:sp>
            <p:nvSpPr>
              <p:cNvPr id="97" name="Google Shape;97;p1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 extrusionOk="0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" name="Google Shape;99;p1"/>
            <p:cNvSpPr txBox="1"/>
            <p:nvPr/>
          </p:nvSpPr>
          <p:spPr>
            <a:xfrm>
              <a:off x="3111057" y="3514092"/>
              <a:ext cx="16210955" cy="9764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3399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Številka projekta</a:t>
              </a:r>
              <a:r>
                <a:rPr lang="en-US" sz="3399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</a:t>
              </a:r>
              <a:r>
                <a:rPr lang="sl-SI" sz="3399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3399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2023-1-SE01-KA220-VET-000160614</a:t>
              </a:r>
              <a:endParaRPr dirty="0"/>
            </a:p>
          </p:txBody>
        </p:sp>
      </p:grpSp>
      <p:grpSp>
        <p:nvGrpSpPr>
          <p:cNvPr id="100" name="Google Shape;100;p1"/>
          <p:cNvGrpSpPr/>
          <p:nvPr/>
        </p:nvGrpSpPr>
        <p:grpSpPr>
          <a:xfrm>
            <a:off x="-363888" y="-659011"/>
            <a:ext cx="4302686" cy="1687711"/>
            <a:chOff x="0" y="-38100"/>
            <a:chExt cx="1133218" cy="444500"/>
          </a:xfrm>
        </p:grpSpPr>
        <p:sp>
          <p:nvSpPr>
            <p:cNvPr id="101" name="Google Shape;101;p1"/>
            <p:cNvSpPr/>
            <p:nvPr/>
          </p:nvSpPr>
          <p:spPr>
            <a:xfrm>
              <a:off x="0" y="0"/>
              <a:ext cx="1133218" cy="406400"/>
            </a:xfrm>
            <a:custGeom>
              <a:avLst/>
              <a:gdLst/>
              <a:ahLst/>
              <a:cxnLst/>
              <a:rect l="l" t="t" r="r" b="b"/>
              <a:pathLst>
                <a:path w="1133218" h="406400" extrusionOk="0">
                  <a:moveTo>
                    <a:pt x="91765" y="0"/>
                  </a:moveTo>
                  <a:lnTo>
                    <a:pt x="1041452" y="0"/>
                  </a:lnTo>
                  <a:cubicBezTo>
                    <a:pt x="1092133" y="0"/>
                    <a:pt x="1133218" y="41085"/>
                    <a:pt x="1133218" y="91765"/>
                  </a:cubicBezTo>
                  <a:lnTo>
                    <a:pt x="1133218" y="314635"/>
                  </a:lnTo>
                  <a:cubicBezTo>
                    <a:pt x="1133218" y="365315"/>
                    <a:pt x="1092133" y="406400"/>
                    <a:pt x="1041452" y="406400"/>
                  </a:cubicBezTo>
                  <a:lnTo>
                    <a:pt x="91765" y="406400"/>
                  </a:lnTo>
                  <a:cubicBezTo>
                    <a:pt x="41085" y="406400"/>
                    <a:pt x="0" y="365315"/>
                    <a:pt x="0" y="314635"/>
                  </a:cubicBezTo>
                  <a:lnTo>
                    <a:pt x="0" y="91765"/>
                  </a:lnTo>
                  <a:cubicBezTo>
                    <a:pt x="0" y="41085"/>
                    <a:pt x="41085" y="0"/>
                    <a:pt x="91765" y="0"/>
                  </a:cubicBezTo>
                  <a:close/>
                </a:path>
              </a:pathLst>
            </a:custGeom>
            <a:solidFill>
              <a:srgbClr val="4D7344">
                <a:alpha val="6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 txBox="1"/>
            <p:nvPr/>
          </p:nvSpPr>
          <p:spPr>
            <a:xfrm>
              <a:off x="0" y="-38100"/>
              <a:ext cx="113321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103;p1"/>
          <p:cNvSpPr txBox="1"/>
          <p:nvPr/>
        </p:nvSpPr>
        <p:spPr>
          <a:xfrm>
            <a:off x="731598" y="190500"/>
            <a:ext cx="2315766" cy="732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 1</a:t>
            </a:r>
            <a:endParaRPr dirty="0"/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8375" y="7393701"/>
            <a:ext cx="16908551" cy="272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6DC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"/>
          <p:cNvGrpSpPr/>
          <p:nvPr/>
        </p:nvGrpSpPr>
        <p:grpSpPr>
          <a:xfrm>
            <a:off x="0" y="7556556"/>
            <a:ext cx="10178604" cy="2730444"/>
            <a:chOff x="0" y="-38100"/>
            <a:chExt cx="2680785" cy="719129"/>
          </a:xfrm>
        </p:grpSpPr>
        <p:sp>
          <p:nvSpPr>
            <p:cNvPr id="110" name="Google Shape;110;p2"/>
            <p:cNvSpPr/>
            <p:nvPr/>
          </p:nvSpPr>
          <p:spPr>
            <a:xfrm>
              <a:off x="0" y="0"/>
              <a:ext cx="2680784" cy="681029"/>
            </a:xfrm>
            <a:custGeom>
              <a:avLst/>
              <a:gdLst/>
              <a:ahLst/>
              <a:cxnLst/>
              <a:rect l="l" t="t" r="r" b="b"/>
              <a:pathLst>
                <a:path w="2680784" h="681029" extrusionOk="0">
                  <a:moveTo>
                    <a:pt x="0" y="0"/>
                  </a:moveTo>
                  <a:lnTo>
                    <a:pt x="2680784" y="0"/>
                  </a:lnTo>
                  <a:lnTo>
                    <a:pt x="2680784" y="681029"/>
                  </a:lnTo>
                  <a:lnTo>
                    <a:pt x="0" y="681029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</p:sp>
        <p:sp>
          <p:nvSpPr>
            <p:cNvPr id="111" name="Google Shape;111;p2"/>
            <p:cNvSpPr txBox="1"/>
            <p:nvPr/>
          </p:nvSpPr>
          <p:spPr>
            <a:xfrm>
              <a:off x="0" y="-38100"/>
              <a:ext cx="2680785" cy="719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2"/>
          <p:cNvSpPr/>
          <p:nvPr/>
        </p:nvSpPr>
        <p:spPr>
          <a:xfrm>
            <a:off x="10178604" y="0"/>
            <a:ext cx="8109396" cy="10287000"/>
          </a:xfrm>
          <a:custGeom>
            <a:avLst/>
            <a:gdLst/>
            <a:ahLst/>
            <a:cxnLst/>
            <a:rect l="l" t="t" r="r" b="b"/>
            <a:pathLst>
              <a:path w="958330" h="1215669" extrusionOk="0">
                <a:moveTo>
                  <a:pt x="0" y="0"/>
                </a:moveTo>
                <a:lnTo>
                  <a:pt x="958330" y="0"/>
                </a:lnTo>
                <a:lnTo>
                  <a:pt x="958330" y="1215669"/>
                </a:lnTo>
                <a:lnTo>
                  <a:pt x="0" y="1215669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45197" r="-45195"/>
            </a:stretch>
          </a:blipFill>
          <a:ln>
            <a:noFill/>
          </a:ln>
        </p:spPr>
      </p:sp>
      <p:sp>
        <p:nvSpPr>
          <p:cNvPr id="113" name="Google Shape;113;p2"/>
          <p:cNvSpPr txBox="1"/>
          <p:nvPr/>
        </p:nvSpPr>
        <p:spPr>
          <a:xfrm>
            <a:off x="1008204" y="647700"/>
            <a:ext cx="5678346" cy="93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663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Uvod</a:t>
            </a:r>
            <a:r>
              <a:rPr lang="en-US" sz="663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114" name="Google Shape;114;p2"/>
          <p:cNvSpPr txBox="1"/>
          <p:nvPr/>
        </p:nvSpPr>
        <p:spPr>
          <a:xfrm>
            <a:off x="1008204" y="1638300"/>
            <a:ext cx="8416207" cy="7699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Kaj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regenerativno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 (RA)</a:t>
            </a:r>
            <a:endParaRPr dirty="0"/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7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8"/>
              <a:buFont typeface="Arial"/>
              <a:buChar char="•"/>
            </a:pP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splošno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sprejete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definicije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RA,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definicija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ostaja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subjektivna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vendar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splošno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sprejeti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rezultati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naslednji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dirty="0"/>
          </a:p>
          <a:p>
            <a:pPr marL="457200" marR="0" lvl="0" indent="-268097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8"/>
              <a:buFont typeface="Arial"/>
              <a:buNone/>
            </a:pPr>
            <a:endParaRPr sz="297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8"/>
              <a:buFont typeface="Arial"/>
              <a:buChar char="•"/>
            </a:pP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„</a:t>
            </a:r>
            <a:r>
              <a:rPr lang="sl-SI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izboljšanje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297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lnSpc>
                <a:spcPct val="139993"/>
              </a:lnSpc>
              <a:buSzPts val="2978"/>
              <a:buFont typeface="Arial"/>
              <a:buChar char="•"/>
            </a:pP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„Ne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uporabljajte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zunanjih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vložkov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uporabljajte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čim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manj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zunanjih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vložkov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čim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bolj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izkoristite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vložke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7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kmetiji</a:t>
            </a:r>
            <a:r>
              <a:rPr lang="en-US" sz="297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  <a:p>
            <a:pPr marL="457200" marR="0" lvl="0" indent="-45720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8"/>
              <a:buFont typeface="Arial"/>
              <a:buChar char="•"/>
            </a:pPr>
            <a:endParaRPr sz="297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7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3"/>
          <p:cNvGrpSpPr/>
          <p:nvPr/>
        </p:nvGrpSpPr>
        <p:grpSpPr>
          <a:xfrm>
            <a:off x="0" y="7556556"/>
            <a:ext cx="10178604" cy="2730444"/>
            <a:chOff x="0" y="-38100"/>
            <a:chExt cx="2680785" cy="719129"/>
          </a:xfrm>
        </p:grpSpPr>
        <p:sp>
          <p:nvSpPr>
            <p:cNvPr id="120" name="Google Shape;120;p3"/>
            <p:cNvSpPr/>
            <p:nvPr/>
          </p:nvSpPr>
          <p:spPr>
            <a:xfrm>
              <a:off x="0" y="0"/>
              <a:ext cx="2680784" cy="681029"/>
            </a:xfrm>
            <a:custGeom>
              <a:avLst/>
              <a:gdLst/>
              <a:ahLst/>
              <a:cxnLst/>
              <a:rect l="l" t="t" r="r" b="b"/>
              <a:pathLst>
                <a:path w="2680784" h="681029" extrusionOk="0">
                  <a:moveTo>
                    <a:pt x="0" y="0"/>
                  </a:moveTo>
                  <a:lnTo>
                    <a:pt x="2680784" y="0"/>
                  </a:lnTo>
                  <a:lnTo>
                    <a:pt x="2680784" y="681029"/>
                  </a:lnTo>
                  <a:lnTo>
                    <a:pt x="0" y="681029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</p:sp>
        <p:sp>
          <p:nvSpPr>
            <p:cNvPr id="121" name="Google Shape;121;p3"/>
            <p:cNvSpPr txBox="1"/>
            <p:nvPr/>
          </p:nvSpPr>
          <p:spPr>
            <a:xfrm>
              <a:off x="0" y="-38100"/>
              <a:ext cx="2680785" cy="719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3"/>
          <p:cNvSpPr/>
          <p:nvPr/>
        </p:nvSpPr>
        <p:spPr>
          <a:xfrm>
            <a:off x="10178604" y="0"/>
            <a:ext cx="8109396" cy="10287000"/>
          </a:xfrm>
          <a:custGeom>
            <a:avLst/>
            <a:gdLst/>
            <a:ahLst/>
            <a:cxnLst/>
            <a:rect l="l" t="t" r="r" b="b"/>
            <a:pathLst>
              <a:path w="958330" h="1215669" extrusionOk="0">
                <a:moveTo>
                  <a:pt x="0" y="0"/>
                </a:moveTo>
                <a:lnTo>
                  <a:pt x="958330" y="0"/>
                </a:lnTo>
                <a:lnTo>
                  <a:pt x="958330" y="1215669"/>
                </a:lnTo>
                <a:lnTo>
                  <a:pt x="0" y="1215669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45197" r="-45195"/>
            </a:stretch>
          </a:blipFill>
          <a:ln>
            <a:noFill/>
          </a:ln>
        </p:spPr>
      </p:sp>
      <p:sp>
        <p:nvSpPr>
          <p:cNvPr id="123" name="Google Shape;123;p3"/>
          <p:cNvSpPr txBox="1"/>
          <p:nvPr/>
        </p:nvSpPr>
        <p:spPr>
          <a:xfrm>
            <a:off x="609599" y="419100"/>
            <a:ext cx="5605463" cy="93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663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Uvod</a:t>
            </a:r>
            <a:r>
              <a:rPr lang="en-US" sz="663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124" name="Google Shape;124;p3"/>
          <p:cNvSpPr txBox="1"/>
          <p:nvPr/>
        </p:nvSpPr>
        <p:spPr>
          <a:xfrm>
            <a:off x="609600" y="1257300"/>
            <a:ext cx="8763000" cy="8988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 v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kontekstu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krožnosti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sistemov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zaprtim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krožnim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tokom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nanaša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kmetijskih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odvisnost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zunanjih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vložkov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se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osredotoča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krepitev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kroga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proizvodnje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biomase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4"/>
          <p:cNvGrpSpPr/>
          <p:nvPr/>
        </p:nvGrpSpPr>
        <p:grpSpPr>
          <a:xfrm>
            <a:off x="0" y="7556556"/>
            <a:ext cx="10178604" cy="2730444"/>
            <a:chOff x="0" y="-38100"/>
            <a:chExt cx="2680785" cy="719129"/>
          </a:xfrm>
        </p:grpSpPr>
        <p:sp>
          <p:nvSpPr>
            <p:cNvPr id="130" name="Google Shape;130;p4"/>
            <p:cNvSpPr/>
            <p:nvPr/>
          </p:nvSpPr>
          <p:spPr>
            <a:xfrm>
              <a:off x="0" y="0"/>
              <a:ext cx="2680784" cy="681029"/>
            </a:xfrm>
            <a:custGeom>
              <a:avLst/>
              <a:gdLst/>
              <a:ahLst/>
              <a:cxnLst/>
              <a:rect l="l" t="t" r="r" b="b"/>
              <a:pathLst>
                <a:path w="2680784" h="681029" extrusionOk="0">
                  <a:moveTo>
                    <a:pt x="0" y="0"/>
                  </a:moveTo>
                  <a:lnTo>
                    <a:pt x="2680784" y="0"/>
                  </a:lnTo>
                  <a:lnTo>
                    <a:pt x="2680784" y="681029"/>
                  </a:lnTo>
                  <a:lnTo>
                    <a:pt x="0" y="681029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</p:sp>
        <p:sp>
          <p:nvSpPr>
            <p:cNvPr id="131" name="Google Shape;131;p4"/>
            <p:cNvSpPr txBox="1"/>
            <p:nvPr/>
          </p:nvSpPr>
          <p:spPr>
            <a:xfrm>
              <a:off x="0" y="-38100"/>
              <a:ext cx="2680785" cy="7191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4"/>
          <p:cNvSpPr/>
          <p:nvPr/>
        </p:nvSpPr>
        <p:spPr>
          <a:xfrm>
            <a:off x="10178604" y="0"/>
            <a:ext cx="8109396" cy="10287000"/>
          </a:xfrm>
          <a:custGeom>
            <a:avLst/>
            <a:gdLst/>
            <a:ahLst/>
            <a:cxnLst/>
            <a:rect l="l" t="t" r="r" b="b"/>
            <a:pathLst>
              <a:path w="958330" h="1215669" extrusionOk="0">
                <a:moveTo>
                  <a:pt x="0" y="0"/>
                </a:moveTo>
                <a:lnTo>
                  <a:pt x="958330" y="0"/>
                </a:lnTo>
                <a:lnTo>
                  <a:pt x="958330" y="1215669"/>
                </a:lnTo>
                <a:lnTo>
                  <a:pt x="0" y="1215669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45197" r="-45195"/>
            </a:stretch>
          </a:blipFill>
          <a:ln>
            <a:noFill/>
          </a:ln>
        </p:spPr>
      </p:sp>
      <p:sp>
        <p:nvSpPr>
          <p:cNvPr id="133" name="Google Shape;133;p4"/>
          <p:cNvSpPr txBox="1"/>
          <p:nvPr/>
        </p:nvSpPr>
        <p:spPr>
          <a:xfrm>
            <a:off x="609599" y="419100"/>
            <a:ext cx="5762625" cy="93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663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Uvod</a:t>
            </a:r>
            <a:r>
              <a:rPr lang="en-US" sz="663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134" name="Google Shape;134;p4"/>
          <p:cNvSpPr txBox="1"/>
          <p:nvPr/>
        </p:nvSpPr>
        <p:spPr>
          <a:xfrm>
            <a:off x="609600" y="1257300"/>
            <a:ext cx="8763000" cy="8988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 v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kontekstu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krožnosti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sistemov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zaprtim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krožnim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tokom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Omogoča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bolj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okolju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prijazno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proizvodnjo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biomase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ne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ogroža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in/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rastlin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 v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svoji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sedanji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obliki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krožno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48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/>
          <p:nvPr/>
        </p:nvSpPr>
        <p:spPr>
          <a:xfrm>
            <a:off x="9144000" y="0"/>
            <a:ext cx="8458963" cy="8183301"/>
          </a:xfrm>
          <a:custGeom>
            <a:avLst/>
            <a:gdLst/>
            <a:ahLst/>
            <a:cxnLst/>
            <a:rect l="l" t="t" r="r" b="b"/>
            <a:pathLst>
              <a:path w="999640" h="967064" extrusionOk="0">
                <a:moveTo>
                  <a:pt x="0" y="0"/>
                </a:moveTo>
                <a:lnTo>
                  <a:pt x="999640" y="0"/>
                </a:lnTo>
                <a:lnTo>
                  <a:pt x="999640" y="967064"/>
                </a:lnTo>
                <a:lnTo>
                  <a:pt x="0" y="967064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2410" b="-22409"/>
            </a:stretch>
          </a:blipFill>
          <a:ln>
            <a:noFill/>
          </a:ln>
        </p:spPr>
      </p:sp>
      <p:grpSp>
        <p:nvGrpSpPr>
          <p:cNvPr id="140" name="Google Shape;140;p5"/>
          <p:cNvGrpSpPr/>
          <p:nvPr/>
        </p:nvGrpSpPr>
        <p:grpSpPr>
          <a:xfrm>
            <a:off x="17602963" y="-144661"/>
            <a:ext cx="876228" cy="10431661"/>
            <a:chOff x="0" y="-38100"/>
            <a:chExt cx="230776" cy="2747433"/>
          </a:xfrm>
        </p:grpSpPr>
        <p:sp>
          <p:nvSpPr>
            <p:cNvPr id="141" name="Google Shape;141;p5"/>
            <p:cNvSpPr/>
            <p:nvPr/>
          </p:nvSpPr>
          <p:spPr>
            <a:xfrm>
              <a:off x="0" y="0"/>
              <a:ext cx="230776" cy="2709333"/>
            </a:xfrm>
            <a:custGeom>
              <a:avLst/>
              <a:gdLst/>
              <a:ahLst/>
              <a:cxnLst/>
              <a:rect l="l" t="t" r="r" b="b"/>
              <a:pathLst>
                <a:path w="230776" h="2709333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142" name="Google Shape;142;p5"/>
            <p:cNvSpPr txBox="1"/>
            <p:nvPr/>
          </p:nvSpPr>
          <p:spPr>
            <a:xfrm>
              <a:off x="0" y="-38100"/>
              <a:ext cx="23077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" name="Google Shape;143;p5"/>
          <p:cNvGrpSpPr/>
          <p:nvPr/>
        </p:nvGrpSpPr>
        <p:grpSpPr>
          <a:xfrm>
            <a:off x="0" y="-144661"/>
            <a:ext cx="9144000" cy="10431661"/>
            <a:chOff x="0" y="-38100"/>
            <a:chExt cx="2408296" cy="2747433"/>
          </a:xfrm>
        </p:grpSpPr>
        <p:sp>
          <p:nvSpPr>
            <p:cNvPr id="144" name="Google Shape;144;p5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 extrusionOk="0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F6DC"/>
            </a:solidFill>
            <a:ln>
              <a:noFill/>
            </a:ln>
          </p:spPr>
        </p:sp>
        <p:sp>
          <p:nvSpPr>
            <p:cNvPr id="145" name="Google Shape;145;p5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5"/>
          <p:cNvSpPr txBox="1"/>
          <p:nvPr/>
        </p:nvSpPr>
        <p:spPr>
          <a:xfrm>
            <a:off x="765480" y="723900"/>
            <a:ext cx="6790957" cy="879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6215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Učni izidi</a:t>
            </a:r>
            <a:endParaRPr dirty="0"/>
          </a:p>
        </p:txBody>
      </p:sp>
      <p:sp>
        <p:nvSpPr>
          <p:cNvPr id="147" name="Google Shape;147;p5"/>
          <p:cNvSpPr txBox="1"/>
          <p:nvPr/>
        </p:nvSpPr>
        <p:spPr>
          <a:xfrm>
            <a:off x="765481" y="2525425"/>
            <a:ext cx="7803753" cy="6814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14350" marR="0" lvl="0" indent="-514350" algn="just" rtl="0">
              <a:lnSpc>
                <a:spcPct val="2048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Pojasnit</a:t>
            </a:r>
            <a:r>
              <a:rPr lang="sl-SI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pomen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sistemov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zaprte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zanke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 RA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tako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produktivnost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ravnovesje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ekosistema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514350" marR="0" lvl="0" indent="-514350" algn="just" rtl="0">
              <a:lnSpc>
                <a:spcPct val="2048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Našte</a:t>
            </a:r>
            <a:r>
              <a:rPr lang="sl-SI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opi</a:t>
            </a:r>
            <a:r>
              <a:rPr lang="sl-SI" sz="2400" b="1" dirty="0">
                <a:latin typeface="Calibri"/>
                <a:ea typeface="Calibri"/>
                <a:cs typeface="Calibri"/>
                <a:sym typeface="Calibri"/>
              </a:rPr>
              <a:t>sati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ključne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prednosti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sistemov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zaprto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zanko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 RA</a:t>
            </a:r>
            <a:endParaRPr lang="sl-SI" sz="2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just" rtl="0">
              <a:lnSpc>
                <a:spcPct val="2048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Ugotovit</a:t>
            </a:r>
            <a:r>
              <a:rPr lang="sl-SI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kateri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zunanji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zunaj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kmetije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in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endogeni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kmetiji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vložki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uporabljajo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praksah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RA, in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razpravljajte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medsebojnih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povezavah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sistemov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zaprte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zanke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 RA s "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konvencionalnimi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"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praksami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2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just" rtl="0">
              <a:lnSpc>
                <a:spcPct val="2048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Uspos</a:t>
            </a:r>
            <a:r>
              <a:rPr lang="sl-SI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sl-SI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iti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načrtovanje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naravnih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zaprtih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zank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 RA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6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53" name="Google Shape;153;p6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54" name="Google Shape;154;p6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5" name="Google Shape;155;p6"/>
          <p:cNvSpPr txBox="1"/>
          <p:nvPr/>
        </p:nvSpPr>
        <p:spPr>
          <a:xfrm>
            <a:off x="1028700" y="523600"/>
            <a:ext cx="15496174" cy="156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7276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Teoretična vsebina</a:t>
            </a:r>
            <a:endParaRPr dirty="0"/>
          </a:p>
        </p:txBody>
      </p:sp>
      <p:grpSp>
        <p:nvGrpSpPr>
          <p:cNvPr id="156" name="Google Shape;156;p6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57" name="Google Shape;157;p6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58" name="Google Shape;158;p6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6"/>
          <p:cNvSpPr txBox="1"/>
          <p:nvPr/>
        </p:nvSpPr>
        <p:spPr>
          <a:xfrm>
            <a:off x="604984" y="8801100"/>
            <a:ext cx="11530409" cy="880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4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Ključni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koncepti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definicije</a:t>
            </a:r>
            <a:endParaRPr dirty="0"/>
          </a:p>
        </p:txBody>
      </p:sp>
      <p:sp>
        <p:nvSpPr>
          <p:cNvPr id="160" name="Google Shape;160;p6"/>
          <p:cNvSpPr txBox="1"/>
          <p:nvPr/>
        </p:nvSpPr>
        <p:spPr>
          <a:xfrm>
            <a:off x="1" y="5463886"/>
            <a:ext cx="4343400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Uvod v sisteme z zaprto zanko v RA</a:t>
            </a:r>
            <a:endParaRPr dirty="0"/>
          </a:p>
        </p:txBody>
      </p:sp>
      <p:sp>
        <p:nvSpPr>
          <p:cNvPr id="161" name="Google Shape;161;p6"/>
          <p:cNvSpPr txBox="1"/>
          <p:nvPr/>
        </p:nvSpPr>
        <p:spPr>
          <a:xfrm>
            <a:off x="4419600" y="5486746"/>
            <a:ext cx="4419600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rezultati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sistemov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zanke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RA </a:t>
            </a:r>
            <a:endParaRPr dirty="0"/>
          </a:p>
        </p:txBody>
      </p:sp>
      <p:sp>
        <p:nvSpPr>
          <p:cNvPr id="162" name="Google Shape;162;p6"/>
          <p:cNvSpPr txBox="1"/>
          <p:nvPr/>
        </p:nvSpPr>
        <p:spPr>
          <a:xfrm>
            <a:off x="8732523" y="5463885"/>
            <a:ext cx="4754878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Vhodne surovine v sistemih z zaprto zanko v RA</a:t>
            </a:r>
            <a:endParaRPr dirty="0"/>
          </a:p>
        </p:txBody>
      </p:sp>
      <p:sp>
        <p:nvSpPr>
          <p:cNvPr id="163" name="Google Shape;163;p6"/>
          <p:cNvSpPr txBox="1"/>
          <p:nvPr/>
        </p:nvSpPr>
        <p:spPr>
          <a:xfrm>
            <a:off x="13639800" y="5441024"/>
            <a:ext cx="4516942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Zasnova/primeri sistemov z zaprto zanko v RA</a:t>
            </a:r>
            <a:endParaRPr dirty="0"/>
          </a:p>
        </p:txBody>
      </p:sp>
      <p:sp>
        <p:nvSpPr>
          <p:cNvPr id="164" name="Google Shape;164;p6"/>
          <p:cNvSpPr/>
          <p:nvPr/>
        </p:nvSpPr>
        <p:spPr>
          <a:xfrm>
            <a:off x="152400" y="209550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65" name="Google Shape;165;p6"/>
          <p:cNvSpPr/>
          <p:nvPr/>
        </p:nvSpPr>
        <p:spPr>
          <a:xfrm>
            <a:off x="4648200" y="211836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166" name="Google Shape;166;p6"/>
          <p:cNvSpPr/>
          <p:nvPr/>
        </p:nvSpPr>
        <p:spPr>
          <a:xfrm>
            <a:off x="8991600" y="2141221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167" name="Google Shape;167;p6"/>
          <p:cNvSpPr/>
          <p:nvPr/>
        </p:nvSpPr>
        <p:spPr>
          <a:xfrm>
            <a:off x="13792200" y="209550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7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73" name="Google Shape;173;p7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74" name="Google Shape;174;p7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7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regenerativno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7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77" name="Google Shape;177;p7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78" name="Google Shape;178;p7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7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80" name="Google Shape;180;p7"/>
          <p:cNvSpPr/>
          <p:nvPr/>
        </p:nvSpPr>
        <p:spPr>
          <a:xfrm>
            <a:off x="285750" y="1444652"/>
            <a:ext cx="17602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načel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katerega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cilj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biotsko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raznovrstnost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odpornost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hkrati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povečati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produktivnost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2834207" y="8703695"/>
            <a:ext cx="1520687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Temeljna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načela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vključujejo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minimalno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motenje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kolobarjenje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pokrovne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vključevanje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posnemanje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naravnih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recikliranje</a:t>
            </a:r>
            <a:r>
              <a:rPr lang="en-US" sz="3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3940792" y="3788993"/>
            <a:ext cx="8181111" cy="152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Principer</a:t>
            </a:r>
            <a:endParaRPr sz="4400" b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3" name="Google Shape;183;p7"/>
          <p:cNvCxnSpPr/>
          <p:nvPr/>
        </p:nvCxnSpPr>
        <p:spPr>
          <a:xfrm>
            <a:off x="2767449" y="5259588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4" name="Google Shape;184;p7"/>
          <p:cNvCxnSpPr/>
          <p:nvPr/>
        </p:nvCxnSpPr>
        <p:spPr>
          <a:xfrm>
            <a:off x="5767709" y="5273891"/>
            <a:ext cx="0" cy="2052000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5" name="Google Shape;185;p7"/>
          <p:cNvCxnSpPr/>
          <p:nvPr/>
        </p:nvCxnSpPr>
        <p:spPr>
          <a:xfrm>
            <a:off x="8709600" y="5390353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6" name="Google Shape;186;p7"/>
          <p:cNvCxnSpPr/>
          <p:nvPr/>
        </p:nvCxnSpPr>
        <p:spPr>
          <a:xfrm>
            <a:off x="11502348" y="5377500"/>
            <a:ext cx="0" cy="2052000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7" name="Google Shape;187;p7"/>
          <p:cNvCxnSpPr/>
          <p:nvPr/>
        </p:nvCxnSpPr>
        <p:spPr>
          <a:xfrm>
            <a:off x="14631460" y="5308381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8" name="Google Shape;188;p7"/>
          <p:cNvSpPr/>
          <p:nvPr/>
        </p:nvSpPr>
        <p:spPr>
          <a:xfrm>
            <a:off x="442210" y="6391105"/>
            <a:ext cx="4687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Zmanjšanje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motenj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4177251" y="7304608"/>
            <a:ext cx="32523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Pridelki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zemlji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skozi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vse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leto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6629400" y="6522303"/>
            <a:ext cx="413767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Kolobar</a:t>
            </a:r>
            <a:r>
              <a:rPr lang="sl-SI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jenje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</a:t>
            </a:r>
            <a:r>
              <a:rPr lang="sl-SI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ih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vrst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skozi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čas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9951600" y="7344751"/>
            <a:ext cx="294958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Uravnotežena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natančna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prehrana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pridelkov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12554675" y="6615636"/>
            <a:ext cx="489512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Recikliranje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prek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integracije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živinoreje</a:t>
            </a:r>
            <a:endParaRPr dirty="0"/>
          </a:p>
        </p:txBody>
      </p:sp>
      <p:sp>
        <p:nvSpPr>
          <p:cNvPr id="193" name="Google Shape;193;p7"/>
          <p:cNvSpPr/>
          <p:nvPr/>
        </p:nvSpPr>
        <p:spPr>
          <a:xfrm>
            <a:off x="1028700" y="3406163"/>
            <a:ext cx="15392400" cy="2434722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7"/>
          <p:cNvSpPr/>
          <p:nvPr/>
        </p:nvSpPr>
        <p:spPr>
          <a:xfrm rot="5400000">
            <a:off x="4856909" y="3288300"/>
            <a:ext cx="1821600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p7" descr="The process of the growth of radish from seed to sprout on white ..."/>
          <p:cNvPicPr preferRelativeResize="0"/>
          <p:nvPr/>
        </p:nvPicPr>
        <p:blipFill rotWithShape="1">
          <a:blip r:embed="rId3">
            <a:alphaModFix/>
          </a:blip>
          <a:srcRect t="25070"/>
          <a:stretch/>
        </p:blipFill>
        <p:spPr>
          <a:xfrm>
            <a:off x="4973128" y="3840181"/>
            <a:ext cx="1313845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7"/>
          <p:cNvSpPr/>
          <p:nvPr/>
        </p:nvSpPr>
        <p:spPr>
          <a:xfrm rot="5400000">
            <a:off x="7799107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7" descr="Bakgrundsbilder : fält, odla, blomma, mat, producera, grönsak, beskära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6207" y="3797891"/>
            <a:ext cx="2218346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7"/>
          <p:cNvSpPr/>
          <p:nvPr/>
        </p:nvSpPr>
        <p:spPr>
          <a:xfrm rot="5400000">
            <a:off x="10654473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7"/>
          <p:cNvSpPr/>
          <p:nvPr/>
        </p:nvSpPr>
        <p:spPr>
          <a:xfrm rot="5400000">
            <a:off x="1885800" y="3303023"/>
            <a:ext cx="1821600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7"/>
          <p:cNvSpPr/>
          <p:nvPr/>
        </p:nvSpPr>
        <p:spPr>
          <a:xfrm rot="5400000">
            <a:off x="13697107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7" descr="Anteckningar från studier och undervisning i biologi, kemi ..."/>
          <p:cNvPicPr preferRelativeResize="0"/>
          <p:nvPr/>
        </p:nvPicPr>
        <p:blipFill rotWithShape="1">
          <a:blip r:embed="rId5">
            <a:alphaModFix/>
          </a:blip>
          <a:srcRect l="10716" r="13737" b="5812"/>
          <a:stretch/>
        </p:blipFill>
        <p:spPr>
          <a:xfrm>
            <a:off x="10450022" y="3832381"/>
            <a:ext cx="2104653" cy="14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7" descr="Ko Stut Boskap · Gratis foto på Pixaba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395653" y="3832381"/>
            <a:ext cx="2214000" cy="14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7" descr="Datei:John Deere 8345 R.jpg – Wikipedi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00200" y="3804420"/>
            <a:ext cx="2334499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7"/>
          <p:cNvSpPr txBox="1"/>
          <p:nvPr/>
        </p:nvSpPr>
        <p:spPr>
          <a:xfrm>
            <a:off x="1068531" y="1858089"/>
            <a:ext cx="8181111" cy="152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rPr lang="sl-SI" sz="3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Načela</a:t>
            </a:r>
            <a:endParaRPr sz="3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8"/>
          <p:cNvGrpSpPr/>
          <p:nvPr/>
        </p:nvGrpSpPr>
        <p:grpSpPr>
          <a:xfrm>
            <a:off x="12700" y="8086457"/>
            <a:ext cx="18288000" cy="2089391"/>
            <a:chOff x="0" y="-38100"/>
            <a:chExt cx="4816593" cy="550292"/>
          </a:xfrm>
        </p:grpSpPr>
        <p:sp>
          <p:nvSpPr>
            <p:cNvPr id="210" name="Google Shape;210;p8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11" name="Google Shape;211;p8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2" name="Google Shape;212;p8"/>
          <p:cNvSpPr txBox="1"/>
          <p:nvPr/>
        </p:nvSpPr>
        <p:spPr>
          <a:xfrm>
            <a:off x="1041400" y="412448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 je kmetijstvo z zaprto zanko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4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14" name="Google Shape;214;p8"/>
          <p:cNvSpPr/>
          <p:nvPr/>
        </p:nvSpPr>
        <p:spPr>
          <a:xfrm>
            <a:off x="298450" y="1527870"/>
            <a:ext cx="18002246" cy="649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reciklirajo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snovi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nazaj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je del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ohranja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raven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ogljika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omogoča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kmetovanje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pristop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proizvodnji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optimizira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nastajanje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Podobno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uporabljena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izraza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»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kmetovanje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 in »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krožno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2846907" y="8592543"/>
            <a:ext cx="1520687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Temeljna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načela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namesto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zavrženja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vložki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skrbno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reciklirajo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znotraj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28770" y="209248"/>
            <a:ext cx="10545240" cy="78635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p9"/>
          <p:cNvGrpSpPr/>
          <p:nvPr/>
        </p:nvGrpSpPr>
        <p:grpSpPr>
          <a:xfrm>
            <a:off x="12700" y="8137257"/>
            <a:ext cx="18288000" cy="2089391"/>
            <a:chOff x="0" y="-38100"/>
            <a:chExt cx="4816593" cy="550292"/>
          </a:xfrm>
        </p:grpSpPr>
        <p:sp>
          <p:nvSpPr>
            <p:cNvPr id="222" name="Google Shape;222;p9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23" name="Google Shape;223;p9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4" name="Google Shape;224;p9"/>
          <p:cNvSpPr txBox="1"/>
          <p:nvPr/>
        </p:nvSpPr>
        <p:spPr>
          <a:xfrm>
            <a:off x="1041400" y="387048"/>
            <a:ext cx="1611630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zaprto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zanko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(primer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ponovne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uporabe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vode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biooglja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44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26" name="Google Shape;226;p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2846907" y="8592543"/>
            <a:ext cx="1520687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Temeljna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načela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namesto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zavrženja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vložki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skrbno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reciklirajo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znotraj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9"/>
          <p:cNvSpPr txBox="1"/>
          <p:nvPr/>
        </p:nvSpPr>
        <p:spPr>
          <a:xfrm flipH="1">
            <a:off x="10437642" y="7273370"/>
            <a:ext cx="222933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 et al. (2000)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0"/>
          <p:cNvGrpSpPr/>
          <p:nvPr/>
        </p:nvGrpSpPr>
        <p:grpSpPr>
          <a:xfrm>
            <a:off x="12700" y="8086457"/>
            <a:ext cx="18288000" cy="2089391"/>
            <a:chOff x="0" y="-38100"/>
            <a:chExt cx="4816593" cy="550292"/>
          </a:xfrm>
        </p:grpSpPr>
        <p:sp>
          <p:nvSpPr>
            <p:cNvPr id="234" name="Google Shape;234;p10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35" name="Google Shape;235;p10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10"/>
          <p:cNvSpPr txBox="1"/>
          <p:nvPr/>
        </p:nvSpPr>
        <p:spPr>
          <a:xfrm>
            <a:off x="1041400" y="412448"/>
            <a:ext cx="1611630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Vhod</a:t>
            </a:r>
            <a:r>
              <a:rPr lang="sl-SI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 surovine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zaprtozančnih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sistemih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RA - </a:t>
            </a: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Kategorije</a:t>
            </a:r>
            <a:endParaRPr dirty="0"/>
          </a:p>
        </p:txBody>
      </p:sp>
      <p:sp>
        <p:nvSpPr>
          <p:cNvPr id="237" name="Google Shape;237;p10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238" name="Google Shape;238;p10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298450" y="1527870"/>
            <a:ext cx="18002246" cy="7971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Opredeljeni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dve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kategoriji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vhodnih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surovin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</a:t>
            </a:r>
            <a:endParaRPr dirty="0"/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sl-SI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Notranji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</a:t>
            </a:r>
            <a:r>
              <a:rPr lang="sl-SI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vložki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celoti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nastanejo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idealni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vendar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živalski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sl-SI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Zunanji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vnosi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vnosi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zunaj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živilske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industrije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živalski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upoštevati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oddaljenost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načine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11"/>
          <p:cNvGrpSpPr/>
          <p:nvPr/>
        </p:nvGrpSpPr>
        <p:grpSpPr>
          <a:xfrm>
            <a:off x="12700" y="8086457"/>
            <a:ext cx="18288000" cy="2089391"/>
            <a:chOff x="0" y="-38100"/>
            <a:chExt cx="4816593" cy="550292"/>
          </a:xfrm>
        </p:grpSpPr>
        <p:sp>
          <p:nvSpPr>
            <p:cNvPr id="245" name="Google Shape;245;p11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46" name="Google Shape;246;p11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7" name="Google Shape;247;p11"/>
          <p:cNvSpPr txBox="1"/>
          <p:nvPr/>
        </p:nvSpPr>
        <p:spPr>
          <a:xfrm>
            <a:off x="1041400" y="412448"/>
            <a:ext cx="1611630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Vhodne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surovine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zaprtozančnih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sistemih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RA - </a:t>
            </a:r>
            <a:r>
              <a:rPr lang="sl-SI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Primeri</a:t>
            </a:r>
            <a:endParaRPr lang="en-US" sz="4400" dirty="0"/>
          </a:p>
        </p:txBody>
      </p:sp>
      <p:sp>
        <p:nvSpPr>
          <p:cNvPr id="248" name="Google Shape;248;p11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249" name="Google Shape;249;p11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298450" y="1778377"/>
            <a:ext cx="18002246" cy="133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Kompostni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ekstrakt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biološko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aktiven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stabiliziran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nastane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aerobno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razgradnjo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organskih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vrnitvijo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komunalnih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mesto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Živalski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živalski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večinoma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prašičji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proizvaja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bodisi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zunaj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bodisi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njej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povečuje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količino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razpoložljivega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fosforja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skupnega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dušika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proizvodnjo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Paziti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izguba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biotske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raznovrstnosti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Zastirka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košnja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puščanje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žetvi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raznolikost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mikrobov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fosfor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kalij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organski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ogljik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zatiranje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plevela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255;p12"/>
          <p:cNvGrpSpPr/>
          <p:nvPr/>
        </p:nvGrpSpPr>
        <p:grpSpPr>
          <a:xfrm>
            <a:off x="12700" y="8086457"/>
            <a:ext cx="18288000" cy="2089391"/>
            <a:chOff x="0" y="-38100"/>
            <a:chExt cx="4816593" cy="550292"/>
          </a:xfrm>
        </p:grpSpPr>
        <p:sp>
          <p:nvSpPr>
            <p:cNvPr id="256" name="Google Shape;256;p12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57" name="Google Shape;257;p12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p12"/>
          <p:cNvSpPr txBox="1"/>
          <p:nvPr/>
        </p:nvSpPr>
        <p:spPr>
          <a:xfrm>
            <a:off x="1041400" y="412448"/>
            <a:ext cx="1611630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Vhodne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surovine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zaprtozančnih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sistemih</a:t>
            </a:r>
            <a:r>
              <a:rPr lang="en-US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RA – </a:t>
            </a:r>
            <a:r>
              <a:rPr lang="sl-SI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Primeri (nad.)</a:t>
            </a:r>
            <a:endParaRPr lang="en-US" sz="4400" dirty="0"/>
          </a:p>
        </p:txBody>
      </p:sp>
      <p:sp>
        <p:nvSpPr>
          <p:cNvPr id="259" name="Google Shape;259;p12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260" name="Google Shape;260;p12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285754" y="1333500"/>
            <a:ext cx="18002246" cy="1535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Biooglje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trdni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del, ki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sežiganju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zaradi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raznolikosti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itd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.) se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izdelki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biooglja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enoletnih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večletnih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doseže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zaradi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razpoložljivosti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ogljika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fosforja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kalija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okrožni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živilske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industrije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bogati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kostni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oglje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klavniških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sadjarske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industrije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Pri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takšnih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upoštevati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higienska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preprečevanje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morda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predobdelava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vendar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Evropi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takšna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dobro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regulirana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lang="sl-SI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bioplina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nastanejo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mikrobni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anaerobni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razgradnji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fermentaciji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ko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proizvaja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bioplin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sestava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razlikuje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bioplina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pogosta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kjer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proizvaja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bioplin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surovina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pa je del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takšnih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3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267" name="Google Shape;267;p13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 extrusionOk="0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3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13"/>
          <p:cNvSpPr/>
          <p:nvPr/>
        </p:nvSpPr>
        <p:spPr>
          <a:xfrm>
            <a:off x="-503349" y="2960664"/>
            <a:ext cx="7513938" cy="7090396"/>
          </a:xfrm>
          <a:custGeom>
            <a:avLst/>
            <a:gdLst/>
            <a:ahLst/>
            <a:cxnLst/>
            <a:rect l="l" t="t" r="r" b="b"/>
            <a:pathLst>
              <a:path w="1164106" h="1098488" extrusionOk="0">
                <a:moveTo>
                  <a:pt x="582053" y="0"/>
                </a:moveTo>
                <a:cubicBezTo>
                  <a:pt x="260594" y="0"/>
                  <a:pt x="0" y="245905"/>
                  <a:pt x="0" y="549244"/>
                </a:cubicBezTo>
                <a:cubicBezTo>
                  <a:pt x="0" y="852583"/>
                  <a:pt x="260594" y="1098488"/>
                  <a:pt x="582053" y="1098488"/>
                </a:cubicBezTo>
                <a:cubicBezTo>
                  <a:pt x="903512" y="1098488"/>
                  <a:pt x="1164106" y="852583"/>
                  <a:pt x="1164106" y="549244"/>
                </a:cubicBezTo>
                <a:cubicBezTo>
                  <a:pt x="1164106" y="245905"/>
                  <a:pt x="903512" y="0"/>
                  <a:pt x="582053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0813" r="-20813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0" name="Google Shape;270;p13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271" name="Google Shape;271;p13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72" name="Google Shape;272;p13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3" name="Google Shape;273;p13"/>
          <p:cNvSpPr txBox="1"/>
          <p:nvPr/>
        </p:nvSpPr>
        <p:spPr>
          <a:xfrm>
            <a:off x="3665915" y="944005"/>
            <a:ext cx="10956171" cy="74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4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del: </a:t>
            </a:r>
            <a:r>
              <a:rPr lang="en-US" sz="524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Teoretični</a:t>
            </a:r>
            <a:r>
              <a:rPr lang="en-US" sz="524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4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temelji</a:t>
            </a:r>
            <a:endParaRPr dirty="0"/>
          </a:p>
        </p:txBody>
      </p:sp>
      <p:sp>
        <p:nvSpPr>
          <p:cNvPr id="274" name="Google Shape;274;p13"/>
          <p:cNvSpPr txBox="1"/>
          <p:nvPr/>
        </p:nvSpPr>
        <p:spPr>
          <a:xfrm>
            <a:off x="7879261" y="3338079"/>
            <a:ext cx="9140392" cy="69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Teorija</a:t>
            </a:r>
            <a:r>
              <a:rPr lang="en-US" sz="29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ozadja</a:t>
            </a:r>
            <a:endParaRPr dirty="0"/>
          </a:p>
        </p:txBody>
      </p:sp>
      <p:sp>
        <p:nvSpPr>
          <p:cNvPr id="275" name="Google Shape;275;p13"/>
          <p:cNvSpPr txBox="1"/>
          <p:nvPr/>
        </p:nvSpPr>
        <p:spPr>
          <a:xfrm>
            <a:off x="7879261" y="5612185"/>
            <a:ext cx="9734056" cy="664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7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287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87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14"/>
          <p:cNvGrpSpPr/>
          <p:nvPr/>
        </p:nvGrpSpPr>
        <p:grpSpPr>
          <a:xfrm>
            <a:off x="12700" y="8086457"/>
            <a:ext cx="18288000" cy="2089391"/>
            <a:chOff x="0" y="-38100"/>
            <a:chExt cx="4816593" cy="550292"/>
          </a:xfrm>
        </p:grpSpPr>
        <p:sp>
          <p:nvSpPr>
            <p:cNvPr id="281" name="Google Shape;281;p14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82" name="Google Shape;282;p1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3" name="Google Shape;283;p14"/>
          <p:cNvSpPr txBox="1"/>
          <p:nvPr/>
        </p:nvSpPr>
        <p:spPr>
          <a:xfrm>
            <a:off x="1041400" y="412448"/>
            <a:ext cx="1611630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rezultati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sistemov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zanke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RA</a:t>
            </a:r>
            <a:endParaRPr dirty="0"/>
          </a:p>
        </p:txBody>
      </p:sp>
      <p:sp>
        <p:nvSpPr>
          <p:cNvPr id="284" name="Google Shape;284;p14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85" name="Google Shape;285;p14"/>
          <p:cNvSpPr/>
          <p:nvPr/>
        </p:nvSpPr>
        <p:spPr>
          <a:xfrm>
            <a:off x="298450" y="1527870"/>
            <a:ext cx="18002246" cy="8956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recikliranje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virov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vložki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reciklirajo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skrbnem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upravljanju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znotraj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nasprotju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konvencionalnim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sistemom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kjer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zavržejo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obravnavajo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dirty="0"/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Energetska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učinkovitost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Optimizacija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energetske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učinkovitosti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obnovljivih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energije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sončna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vetrna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energetske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učinkovitosti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različnimi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postopki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lang="sl-SI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Integracija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komponent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Izhodni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elementi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komponente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služijo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vhodni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elementi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ustvari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celosten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sinergijski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kombinacija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pridelave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živinoreje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ustvarja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sinergijo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ravnanjem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dajejo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gnojilo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15"/>
          <p:cNvGrpSpPr/>
          <p:nvPr/>
        </p:nvGrpSpPr>
        <p:grpSpPr>
          <a:xfrm>
            <a:off x="12700" y="8162657"/>
            <a:ext cx="18288000" cy="2089391"/>
            <a:chOff x="0" y="-38100"/>
            <a:chExt cx="4816593" cy="550292"/>
          </a:xfrm>
        </p:grpSpPr>
        <p:sp>
          <p:nvSpPr>
            <p:cNvPr id="291" name="Google Shape;291;p15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92" name="Google Shape;292;p15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p15"/>
          <p:cNvSpPr txBox="1"/>
          <p:nvPr/>
        </p:nvSpPr>
        <p:spPr>
          <a:xfrm>
            <a:off x="640080" y="323548"/>
            <a:ext cx="1651762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rezultati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sistemov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zanke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RA</a:t>
            </a:r>
            <a:r>
              <a:rPr lang="sl-SI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(nad)</a:t>
            </a:r>
            <a:endParaRPr lang="en-US" sz="4400" dirty="0"/>
          </a:p>
        </p:txBody>
      </p:sp>
      <p:sp>
        <p:nvSpPr>
          <p:cNvPr id="294" name="Google Shape;294;p15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95" name="Google Shape;295;p15"/>
          <p:cNvSpPr/>
          <p:nvPr/>
        </p:nvSpPr>
        <p:spPr>
          <a:xfrm>
            <a:off x="298450" y="1104900"/>
            <a:ext cx="18002246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Varčevanje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vodo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učinkovita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skupne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porabe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odtoka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pokrovnih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mulčenja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prilagojenih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sort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Odporne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kmetijske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spodbuja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ohranjanje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skozi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čas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sajenje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pokrovnih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kolobarjenju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erozijo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dodaja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organsko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p15" descr="Kurth_Buffer"/>
          <p:cNvPicPr preferRelativeResize="0"/>
          <p:nvPr/>
        </p:nvPicPr>
        <p:blipFill rotWithShape="1">
          <a:blip r:embed="rId3">
            <a:alphaModFix/>
          </a:blip>
          <a:srcRect r="22421"/>
          <a:stretch/>
        </p:blipFill>
        <p:spPr>
          <a:xfrm>
            <a:off x="1041399" y="3835062"/>
            <a:ext cx="5990063" cy="4472256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5"/>
          <p:cNvSpPr txBox="1"/>
          <p:nvPr/>
        </p:nvSpPr>
        <p:spPr>
          <a:xfrm>
            <a:off x="7315200" y="4914900"/>
            <a:ext cx="70866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Fotografija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nizko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vloženih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biomasnih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vrba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v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ozadju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za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bioenergijo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varovalni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poljščine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preprečevanje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erozije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onesnaževanja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vode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intenzivno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krajini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proizvodnjo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hrane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žita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jugu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Švedske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Z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dovoljenjem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Pära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Aronssona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6"/>
          <p:cNvGrpSpPr/>
          <p:nvPr/>
        </p:nvGrpSpPr>
        <p:grpSpPr>
          <a:xfrm>
            <a:off x="12700" y="8086457"/>
            <a:ext cx="18288000" cy="2089391"/>
            <a:chOff x="0" y="-38100"/>
            <a:chExt cx="4816593" cy="550292"/>
          </a:xfrm>
        </p:grpSpPr>
        <p:sp>
          <p:nvSpPr>
            <p:cNvPr id="303" name="Google Shape;303;p16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04" name="Google Shape;304;p16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5" name="Google Shape;305;p16"/>
          <p:cNvSpPr txBox="1"/>
          <p:nvPr/>
        </p:nvSpPr>
        <p:spPr>
          <a:xfrm>
            <a:off x="1041400" y="412448"/>
            <a:ext cx="1611630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 sistemov z zaprto zanko v RA</a:t>
            </a:r>
            <a:endParaRPr dirty="0"/>
          </a:p>
        </p:txBody>
      </p:sp>
      <p:sp>
        <p:nvSpPr>
          <p:cNvPr id="306" name="Google Shape;306;p16"/>
          <p:cNvSpPr/>
          <p:nvPr/>
        </p:nvSpPr>
        <p:spPr>
          <a:xfrm>
            <a:off x="298450" y="1527870"/>
            <a:ext cx="18002246" cy="698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Okoljska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upoštevati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povezana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življenjskega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cikla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pri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čemer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običajno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pomembna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oddaljenost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vhodnega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vpliv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parametre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pomisleki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glede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biotske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raznovrstnosti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kakovost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zaradi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izpiranja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Ključna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optimizacija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Varnostna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Upoštevati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tveganja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zaradi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patogenov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izpiranja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vodotoke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onesnaženja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težkimi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kovinami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Ključnega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pomena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upoštevanje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zakonskih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priporočil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recikliranje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nevarnih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spojin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lang="sl-SI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mehanizacije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morda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nova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oprema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spodbujati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obstoječe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opreme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visokotehnološka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dražja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morda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prednost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visokotehnoloških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primerjavi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nizkotehnološkimi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rešitvami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kdo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koristi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kdo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prevzema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tveganja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en-US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17"/>
          <p:cNvGrpSpPr/>
          <p:nvPr/>
        </p:nvGrpSpPr>
        <p:grpSpPr>
          <a:xfrm>
            <a:off x="12700" y="8086457"/>
            <a:ext cx="18288000" cy="2089391"/>
            <a:chOff x="0" y="-38100"/>
            <a:chExt cx="4816593" cy="550292"/>
          </a:xfrm>
        </p:grpSpPr>
        <p:sp>
          <p:nvSpPr>
            <p:cNvPr id="312" name="Google Shape;312;p17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13" name="Google Shape;313;p17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4" name="Google Shape;314;p17"/>
          <p:cNvSpPr txBox="1"/>
          <p:nvPr/>
        </p:nvSpPr>
        <p:spPr>
          <a:xfrm>
            <a:off x="1041400" y="412448"/>
            <a:ext cx="1611630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 sistemov z zaprto zanko v RA 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sl-SI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nad.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</p:txBody>
      </p:sp>
      <p:sp>
        <p:nvSpPr>
          <p:cNvPr id="315" name="Google Shape;315;p17"/>
          <p:cNvSpPr/>
          <p:nvPr/>
        </p:nvSpPr>
        <p:spPr>
          <a:xfrm>
            <a:off x="298450" y="1527870"/>
            <a:ext cx="18002246" cy="698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Ekonomska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obravnavajo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primerjati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razpoložljivimi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alternativami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alternativnim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običajnim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gnojenjem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alternativnim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ravnanjem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Upoštevati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celosten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pristop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zavedati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alternativnih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stroškov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ravnanja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za to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prejeti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nadomestilo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tistih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proizvajajo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Sociološka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upoštevati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sprejemanje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recikliranja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bogatih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zemljiščih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javnosti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Značilen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primer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recikliranja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čistilnih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naprav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nekaterih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državah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popolnoma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sprejeto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sploh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razprave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 so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pomisleki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glede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ogromni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zaradi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težkih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kovin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Pred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uvedbo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RA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opraviti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analize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javnega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mnenja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sprejemanja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   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6DC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18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321" name="Google Shape;321;p18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22" name="Google Shape;322;p18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3" name="Google Shape;323;p18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0360" r="-60360"/>
            </a:stretch>
          </a:blipFill>
          <a:ln>
            <a:noFill/>
          </a:ln>
        </p:spPr>
      </p:sp>
      <p:grpSp>
        <p:nvGrpSpPr>
          <p:cNvPr id="324" name="Google Shape;324;p18"/>
          <p:cNvGrpSpPr/>
          <p:nvPr/>
        </p:nvGrpSpPr>
        <p:grpSpPr>
          <a:xfrm>
            <a:off x="537505" y="784708"/>
            <a:ext cx="8849594" cy="1787042"/>
            <a:chOff x="0" y="-38100"/>
            <a:chExt cx="2201205" cy="444500"/>
          </a:xfrm>
        </p:grpSpPr>
        <p:sp>
          <p:nvSpPr>
            <p:cNvPr id="325" name="Google Shape;325;p18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26" name="Google Shape;326;p18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7" name="Google Shape;327;p18"/>
          <p:cNvSpPr txBox="1"/>
          <p:nvPr/>
        </p:nvSpPr>
        <p:spPr>
          <a:xfrm>
            <a:off x="537505" y="1248804"/>
            <a:ext cx="8849594" cy="138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88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 3: Uporaba sistemov z zaprto zanko v RA</a:t>
            </a:r>
            <a:endParaRPr dirty="0"/>
          </a:p>
        </p:txBody>
      </p:sp>
      <p:sp>
        <p:nvSpPr>
          <p:cNvPr id="328" name="Google Shape;328;p18"/>
          <p:cNvSpPr txBox="1"/>
          <p:nvPr/>
        </p:nvSpPr>
        <p:spPr>
          <a:xfrm>
            <a:off x="537505" y="3516180"/>
            <a:ext cx="9598229" cy="1370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Praktične</a:t>
            </a:r>
            <a:r>
              <a:rPr lang="en-US" sz="296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296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96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6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Posebne</a:t>
            </a:r>
            <a:r>
              <a:rPr lang="en-US" sz="296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96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6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povezane</a:t>
            </a:r>
            <a:r>
              <a:rPr lang="en-US" sz="296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96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</a:t>
            </a:r>
            <a:r>
              <a:rPr lang="en-US" sz="296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zaprte</a:t>
            </a:r>
            <a:r>
              <a:rPr lang="en-US" sz="296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zanke</a:t>
            </a:r>
            <a:r>
              <a:rPr lang="en-US" sz="296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RA</a:t>
            </a:r>
            <a:endParaRPr dirty="0"/>
          </a:p>
        </p:txBody>
      </p:sp>
      <p:sp>
        <p:nvSpPr>
          <p:cNvPr id="329" name="Google Shape;329;p18"/>
          <p:cNvSpPr txBox="1"/>
          <p:nvPr/>
        </p:nvSpPr>
        <p:spPr>
          <a:xfrm>
            <a:off x="537505" y="5057775"/>
            <a:ext cx="11406206" cy="685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Primeri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Scenariji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kjer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bila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tehnika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uspešno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uporabljena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19"/>
          <p:cNvGrpSpPr/>
          <p:nvPr/>
        </p:nvGrpSpPr>
        <p:grpSpPr>
          <a:xfrm>
            <a:off x="12700" y="8086457"/>
            <a:ext cx="18288000" cy="2089391"/>
            <a:chOff x="0" y="-38100"/>
            <a:chExt cx="4816593" cy="550292"/>
          </a:xfrm>
        </p:grpSpPr>
        <p:sp>
          <p:nvSpPr>
            <p:cNvPr id="335" name="Google Shape;335;p19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36" name="Google Shape;336;p19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7" name="Google Shape;337;p19"/>
          <p:cNvSpPr txBox="1"/>
          <p:nvPr/>
        </p:nvSpPr>
        <p:spPr>
          <a:xfrm>
            <a:off x="1041400" y="412448"/>
            <a:ext cx="1611630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Praktične tehnike in prakse – primeri</a:t>
            </a:r>
            <a:endParaRPr sz="44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9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39" name="Google Shape;339;p1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9"/>
          <p:cNvSpPr/>
          <p:nvPr/>
        </p:nvSpPr>
        <p:spPr>
          <a:xfrm>
            <a:off x="298450" y="1778377"/>
            <a:ext cx="18002246" cy="944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Kompostni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ekstrakt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biološko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aktiven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stabiliziran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nastane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aerobno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razgradnjo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organskih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vrnitvijo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komunalnih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mesto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Dsouza, A.; Price, 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G.W.;Dixon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M.; Graham, T.A 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CompostBased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Closed-Loop 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CultivationApproach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Urban Controlled  Environment 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Agriculture.Sustainability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2021, 13, 2471.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https:// doi.org/10.3390/su13052471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1" name="Google Shape;34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1000" y="3642031"/>
            <a:ext cx="8915400" cy="444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20"/>
          <p:cNvGrpSpPr/>
          <p:nvPr/>
        </p:nvGrpSpPr>
        <p:grpSpPr>
          <a:xfrm>
            <a:off x="-13062" y="5143501"/>
            <a:ext cx="18313762" cy="5143501"/>
            <a:chOff x="-6785" y="-813199"/>
            <a:chExt cx="4823378" cy="1354666"/>
          </a:xfrm>
        </p:grpSpPr>
        <p:sp>
          <p:nvSpPr>
            <p:cNvPr id="347" name="Google Shape;347;p20"/>
            <p:cNvSpPr/>
            <p:nvPr/>
          </p:nvSpPr>
          <p:spPr>
            <a:xfrm>
              <a:off x="-6785" y="29275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		</a:t>
              </a:r>
              <a:r>
                <a:rPr lang="sl-SI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			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Različni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tokovi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hranil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iz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gnoja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/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Vir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: </a:t>
              </a:r>
              <a:r>
                <a:rPr lang="en-US" sz="1800" b="0" i="0" u="none" strike="noStrike" dirty="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https://doi.org/10.1007/978-3-031-19730-7_7</a:t>
              </a: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0"/>
            <p:cNvSpPr txBox="1"/>
            <p:nvPr/>
          </p:nvSpPr>
          <p:spPr>
            <a:xfrm>
              <a:off x="0" y="-813199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9" name="Google Shape;349;p20"/>
          <p:cNvSpPr txBox="1"/>
          <p:nvPr/>
        </p:nvSpPr>
        <p:spPr>
          <a:xfrm>
            <a:off x="1041400" y="412448"/>
            <a:ext cx="1611630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Praktične tehnike in prakse – primeri</a:t>
            </a:r>
            <a:endParaRPr lang="nb-NO" sz="44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20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51" name="Google Shape;351;p20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0"/>
          <p:cNvSpPr/>
          <p:nvPr/>
        </p:nvSpPr>
        <p:spPr>
          <a:xfrm>
            <a:off x="298450" y="1333500"/>
            <a:ext cx="1800224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sl-SI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ivalski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živalski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večinoma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prašičji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proizvaja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bodisi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zunaj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bodisi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njej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povečuje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količino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razpoložljivega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fosforja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skupnega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dušika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proizvodnjo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Paziti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izguba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biotske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raznovrstnosti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3" name="Google Shape;35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2857500"/>
            <a:ext cx="8229600" cy="5243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21"/>
          <p:cNvGrpSpPr/>
          <p:nvPr/>
        </p:nvGrpSpPr>
        <p:grpSpPr>
          <a:xfrm>
            <a:off x="-44451" y="5712145"/>
            <a:ext cx="18345147" cy="4463703"/>
            <a:chOff x="-15052" y="-663433"/>
            <a:chExt cx="4831644" cy="1175625"/>
          </a:xfrm>
        </p:grpSpPr>
        <p:sp>
          <p:nvSpPr>
            <p:cNvPr id="359" name="Google Shape;359;p21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		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Superhidrofobni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peščeni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(SHS)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zastirki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za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zmanjšanje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izhlapevanja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vode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iz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tal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v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sušnih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območjih</a:t>
              </a:r>
              <a:r>
                <a:rPr lang="sl-SI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Vir</a:t>
              </a:r>
              <a:r>
                <a:rPr lang="en-US" sz="1800" b="0" i="0" u="none" strike="noStrik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800" b="0" i="0" u="none" strike="noStrike" dirty="0">
                  <a:solidFill>
                    <a:srgbClr val="082EFF"/>
                  </a:solidFill>
                  <a:latin typeface="Arial"/>
                  <a:ea typeface="Arial"/>
                  <a:cs typeface="Arial"/>
                  <a:sym typeface="Arial"/>
                </a:rPr>
                <a:t>https://doi.org/10.1021/acsagscitech.1c00148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		               ACS Agric. Sci. Technol. 2022, 2, 276−288</a:t>
              </a:r>
              <a:r>
                <a:rPr lang="en-US" sz="1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1"/>
            <p:cNvSpPr txBox="1"/>
            <p:nvPr/>
          </p:nvSpPr>
          <p:spPr>
            <a:xfrm>
              <a:off x="-15052" y="-663433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" name="Google Shape;361;p21"/>
          <p:cNvSpPr txBox="1"/>
          <p:nvPr/>
        </p:nvSpPr>
        <p:spPr>
          <a:xfrm>
            <a:off x="1041400" y="412448"/>
            <a:ext cx="1611630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Praktične tehnike in prakse – primeri</a:t>
            </a:r>
            <a:endParaRPr lang="nb-NO" sz="44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1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63" name="Google Shape;363;p21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1"/>
          <p:cNvSpPr/>
          <p:nvPr/>
        </p:nvSpPr>
        <p:spPr>
          <a:xfrm>
            <a:off x="298450" y="1104900"/>
            <a:ext cx="176911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Zastirka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košnja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puščanje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žetvi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raznolikost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mikrobov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fosfor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kalij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organski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ogljik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zatiranje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plevela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5" name="Google Shape;36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59206" y="2819221"/>
            <a:ext cx="11623594" cy="5405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oogle Shape;370;p22"/>
          <p:cNvGrpSpPr/>
          <p:nvPr/>
        </p:nvGrpSpPr>
        <p:grpSpPr>
          <a:xfrm>
            <a:off x="-80916" y="5460822"/>
            <a:ext cx="18381612" cy="4715026"/>
            <a:chOff x="-24656" y="-729625"/>
            <a:chExt cx="4841248" cy="1241817"/>
          </a:xfrm>
        </p:grpSpPr>
        <p:sp>
          <p:nvSpPr>
            <p:cNvPr id="371" name="Google Shape;371;p22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			</a:t>
              </a:r>
              <a:r>
                <a:rPr lang="sl-SI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Vir</a:t>
              </a: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</a:t>
              </a:r>
              <a:r>
                <a:rPr lang="en-US" sz="1800" b="0" i="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DOI: 10.5772/intechopen.106337</a:t>
              </a: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2"/>
            <p:cNvSpPr txBox="1"/>
            <p:nvPr/>
          </p:nvSpPr>
          <p:spPr>
            <a:xfrm>
              <a:off x="-24656" y="-729625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3" name="Google Shape;373;p22"/>
          <p:cNvSpPr txBox="1"/>
          <p:nvPr/>
        </p:nvSpPr>
        <p:spPr>
          <a:xfrm>
            <a:off x="391886" y="412448"/>
            <a:ext cx="17597664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Vhod</a:t>
            </a:r>
            <a:r>
              <a:rPr lang="sl-SI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 surovine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zaprtozančnih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sistemih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RA –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primeri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sl-SI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nad.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</p:txBody>
      </p:sp>
      <p:sp>
        <p:nvSpPr>
          <p:cNvPr id="374" name="Google Shape;374;p22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75" name="Google Shape;375;p22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2"/>
          <p:cNvSpPr/>
          <p:nvPr/>
        </p:nvSpPr>
        <p:spPr>
          <a:xfrm>
            <a:off x="285754" y="1028700"/>
            <a:ext cx="18002246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Biooglje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trdni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del, ki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sežiganju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zaradi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raznolikosti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itd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.) se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biooglja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enoletnih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večletnih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doseže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zaradi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razpoložljivosti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ogljika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fosforja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kalija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7" name="Google Shape;37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3800" y="3257550"/>
            <a:ext cx="9677400" cy="478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23"/>
          <p:cNvGrpSpPr/>
          <p:nvPr/>
        </p:nvGrpSpPr>
        <p:grpSpPr>
          <a:xfrm>
            <a:off x="-339269" y="4850172"/>
            <a:ext cx="18614565" cy="5436828"/>
            <a:chOff x="-86010" y="-919729"/>
            <a:chExt cx="4902602" cy="1431921"/>
          </a:xfrm>
        </p:grpSpPr>
        <p:sp>
          <p:nvSpPr>
            <p:cNvPr id="383" name="Google Shape;383;p2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			</a:t>
              </a:r>
              <a:r>
                <a:rPr lang="sl-SI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Vir</a:t>
              </a: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www.triplee.nl</a:t>
              </a:r>
              <a:endParaRPr dirty="0"/>
            </a:p>
          </p:txBody>
        </p:sp>
        <p:sp>
          <p:nvSpPr>
            <p:cNvPr id="384" name="Google Shape;384;p23"/>
            <p:cNvSpPr txBox="1"/>
            <p:nvPr/>
          </p:nvSpPr>
          <p:spPr>
            <a:xfrm>
              <a:off x="-86010" y="-919729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5" name="Google Shape;385;p23"/>
          <p:cNvSpPr txBox="1"/>
          <p:nvPr/>
        </p:nvSpPr>
        <p:spPr>
          <a:xfrm>
            <a:off x="483325" y="412448"/>
            <a:ext cx="17033965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Vhodne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surovine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zaprtozančnih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sistemih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RA –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primeri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nad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.)</a:t>
            </a:r>
            <a:endParaRPr lang="en-US" sz="4400" dirty="0"/>
          </a:p>
        </p:txBody>
      </p:sp>
      <p:sp>
        <p:nvSpPr>
          <p:cNvPr id="386" name="Google Shape;386;p23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87" name="Google Shape;387;p23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3"/>
          <p:cNvSpPr/>
          <p:nvPr/>
        </p:nvSpPr>
        <p:spPr>
          <a:xfrm>
            <a:off x="285754" y="952500"/>
            <a:ext cx="18002246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Rabat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živilske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industrije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bogati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kostni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oglje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klavniških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sadjarske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industrije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Pri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takšnih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upoštevati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higienska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preprečevanje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(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morda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predobdelava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vendar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Evropi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takšna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dobro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regulirana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pic>
        <p:nvPicPr>
          <p:cNvPr id="389" name="Google Shape;38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8400" y="3507045"/>
            <a:ext cx="5334000" cy="4608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20400" y="3514725"/>
            <a:ext cx="5334000" cy="4608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" name="Google Shape;395;p24"/>
          <p:cNvGrpSpPr/>
          <p:nvPr/>
        </p:nvGrpSpPr>
        <p:grpSpPr>
          <a:xfrm>
            <a:off x="-1" y="5918023"/>
            <a:ext cx="18300697" cy="4257825"/>
            <a:chOff x="-3345" y="-609210"/>
            <a:chExt cx="4819937" cy="1121402"/>
          </a:xfrm>
        </p:grpSpPr>
        <p:sp>
          <p:nvSpPr>
            <p:cNvPr id="396" name="Google Shape;396;p24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			</a:t>
              </a:r>
              <a:r>
                <a:rPr lang="sl-SI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Vir</a:t>
              </a: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https://doi.org/10.1016/j.biortech.2022.127871</a:t>
              </a:r>
              <a:endParaRPr dirty="0"/>
            </a:p>
          </p:txBody>
        </p:sp>
        <p:sp>
          <p:nvSpPr>
            <p:cNvPr id="397" name="Google Shape;397;p24"/>
            <p:cNvSpPr txBox="1"/>
            <p:nvPr/>
          </p:nvSpPr>
          <p:spPr>
            <a:xfrm>
              <a:off x="-3345" y="-60921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8" name="Google Shape;398;p24"/>
          <p:cNvSpPr txBox="1"/>
          <p:nvPr/>
        </p:nvSpPr>
        <p:spPr>
          <a:xfrm>
            <a:off x="298450" y="412448"/>
            <a:ext cx="17691100" cy="6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5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Vhodne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surovine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zaprtozančnih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sistemih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RA –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primeri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nad</a:t>
            </a:r>
            <a:r>
              <a:rPr lang="en-US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.)</a:t>
            </a:r>
            <a:endParaRPr lang="en-US" sz="4400" dirty="0"/>
          </a:p>
        </p:txBody>
      </p:sp>
      <p:sp>
        <p:nvSpPr>
          <p:cNvPr id="399" name="Google Shape;399;p24"/>
          <p:cNvSpPr/>
          <p:nvPr/>
        </p:nvSpPr>
        <p:spPr>
          <a:xfrm>
            <a:off x="12700" y="8231118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400" name="Google Shape;400;p24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4"/>
          <p:cNvSpPr/>
          <p:nvPr/>
        </p:nvSpPr>
        <p:spPr>
          <a:xfrm>
            <a:off x="285754" y="952500"/>
            <a:ext cx="18002246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bioplina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nastanejo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mikrobni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anaerobni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razgradnji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fermentaciji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ko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proizvaja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bioplin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sestava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razlikuje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bioplina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pogosta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kjer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proizvaja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bioplin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surovina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biomaso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pa je del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takšnih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2" name="Google Shape;40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29820" y="3014603"/>
            <a:ext cx="9662380" cy="5100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6DC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oogle Shape;407;p25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08" name="Google Shape;408;p25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09" name="Google Shape;409;p25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0" name="Google Shape;410;p25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7010" r="-27008"/>
            </a:stretch>
          </a:blipFill>
          <a:ln>
            <a:noFill/>
          </a:ln>
        </p:spPr>
      </p:sp>
      <p:sp>
        <p:nvSpPr>
          <p:cNvPr id="411" name="Google Shape;411;p25"/>
          <p:cNvSpPr txBox="1"/>
          <p:nvPr/>
        </p:nvSpPr>
        <p:spPr>
          <a:xfrm>
            <a:off x="1084217" y="418809"/>
            <a:ext cx="14917783" cy="161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56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56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4: </a:t>
            </a:r>
            <a:r>
              <a:rPr lang="en-US" sz="56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56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6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56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5699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trenerje</a:t>
            </a:r>
            <a:r>
              <a:rPr lang="en-US" sz="56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sl-SI" sz="56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PIU</a:t>
            </a:r>
            <a:endParaRPr dirty="0"/>
          </a:p>
        </p:txBody>
      </p:sp>
      <p:sp>
        <p:nvSpPr>
          <p:cNvPr id="412" name="Google Shape;412;p25"/>
          <p:cNvSpPr txBox="1"/>
          <p:nvPr/>
        </p:nvSpPr>
        <p:spPr>
          <a:xfrm>
            <a:off x="7228904" y="3022275"/>
            <a:ext cx="10186379" cy="2493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9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Osredotočenost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Povzemite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jih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morajo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trenerji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poklicnem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izobraževanju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usposabljanju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razviti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področju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jih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spodbudite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razmišljanju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uporabijo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svojem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kontekstu</a:t>
            </a:r>
            <a:r>
              <a:rPr lang="en-US" sz="270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" name="Google Shape;417;p26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18" name="Google Shape;418;p26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19" name="Google Shape;419;p26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0" name="Google Shape;420;p26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Poznavanje prispevka sistemov z zaprto zanko v RA</a:t>
            </a:r>
            <a:endParaRPr dirty="0"/>
          </a:p>
        </p:txBody>
      </p:sp>
      <p:sp>
        <p:nvSpPr>
          <p:cNvPr id="421" name="Google Shape;421;p26"/>
          <p:cNvSpPr/>
          <p:nvPr/>
        </p:nvSpPr>
        <p:spPr>
          <a:xfrm>
            <a:off x="196628" y="2140299"/>
            <a:ext cx="16643572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Razumevanje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pomembnega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prispevka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vpliva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vpliv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ekonomsko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učinkovitost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storiti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Izobraževalne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svetovalne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dejavnosti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namenjene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lokalnim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deležnikom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zlasti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visokošolskim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ustanovam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njihovemu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osebju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uporabljati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Zagotavljanje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navdihujočih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zgodb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izbranih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paradigm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resničnih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izvedb</a:t>
            </a: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27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27" name="Google Shape;427;p27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28" name="Google Shape;428;p27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9" name="Google Shape;429;p27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Omogočite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bolj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krožne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pristope</a:t>
            </a:r>
            <a:endParaRPr dirty="0"/>
          </a:p>
        </p:txBody>
      </p:sp>
      <p:sp>
        <p:nvSpPr>
          <p:cNvPr id="430" name="Google Shape;430;p27"/>
          <p:cNvSpPr/>
          <p:nvPr/>
        </p:nvSpPr>
        <p:spPr>
          <a:xfrm>
            <a:off x="196628" y="2140299"/>
            <a:ext cx="17710372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Omogočite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krožne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pristope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kmetijskim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sistemom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regenerativnimi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rešitvami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kmetom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zagotavljajo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storiti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Demonstrirati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uvesti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krožni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biobazirani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model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sodobnem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podjetju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uporabljati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Naučite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oblikovati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deležnikov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meri,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hkrati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ohraniti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usmerjenost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" name="Google Shape;435;p28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36" name="Google Shape;436;p2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37" name="Google Shape;437;p28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8" name="Google Shape;438;p28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Pridelava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kompostnega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materiala</a:t>
            </a:r>
            <a:endParaRPr dirty="0"/>
          </a:p>
        </p:txBody>
      </p:sp>
      <p:sp>
        <p:nvSpPr>
          <p:cNvPr id="439" name="Google Shape;439;p28"/>
          <p:cNvSpPr/>
          <p:nvPr/>
        </p:nvSpPr>
        <p:spPr>
          <a:xfrm>
            <a:off x="196628" y="2140299"/>
            <a:ext cx="16643572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Pokazati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načelih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priprave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kompostnega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izbiri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primernejših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koristnih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organizmov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odpadkov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obdelovalnih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zemljiščih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sl-SI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storiti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Razumevanje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načel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kompostiranja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metod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kompostiranja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osnovnih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tehnik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usposabljanja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učinkovit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prenos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praktične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spretnosti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občinstvo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uporabljati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Odločite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katero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metodo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kompostiranja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boste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prikazali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4" name="Google Shape;444;p29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45" name="Google Shape;445;p29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46" name="Google Shape;446;p29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7" name="Google Shape;447;p29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Ocena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trajnosti</a:t>
            </a:r>
            <a:endParaRPr dirty="0"/>
          </a:p>
        </p:txBody>
      </p:sp>
      <p:sp>
        <p:nvSpPr>
          <p:cNvPr id="448" name="Google Shape;448;p29"/>
          <p:cNvSpPr/>
          <p:nvPr/>
        </p:nvSpPr>
        <p:spPr>
          <a:xfrm>
            <a:off x="196628" y="2140299"/>
            <a:ext cx="16643572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Ocenite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učinkovitost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rabe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okoljske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posledice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družbene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vplive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tehnično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izvedljivost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ekonomsko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upravičenost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ogljični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odtis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zaprtega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kroga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regenerativnem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storiti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Predstavite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orodje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podporo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odločanju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prispevalo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uporabljati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uspešne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držav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Google Shape;453;p30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54" name="Google Shape;454;p30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55" name="Google Shape;455;p30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6" name="Google Shape;456;p30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Prepoznavanje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ovir</a:t>
            </a:r>
            <a:endParaRPr dirty="0"/>
          </a:p>
        </p:txBody>
      </p:sp>
      <p:sp>
        <p:nvSpPr>
          <p:cNvPr id="457" name="Google Shape;457;p30"/>
          <p:cNvSpPr/>
          <p:nvPr/>
        </p:nvSpPr>
        <p:spPr>
          <a:xfrm>
            <a:off x="196628" y="2140299"/>
            <a:ext cx="16643572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Sposobnost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prepoznavanja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ovir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uvajanju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zaprto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zanko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pristopih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storiti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Izvesti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kodeks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dobrih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</a:t>
            </a:r>
            <a:endParaRPr lang="en-US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uporabljati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Začeti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odprt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dialog z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vsemi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ustreznimi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deležniki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2" name="Google Shape;462;p31"/>
          <p:cNvCxnSpPr/>
          <p:nvPr/>
        </p:nvCxnSpPr>
        <p:spPr>
          <a:xfrm>
            <a:off x="4297810" y="1742338"/>
            <a:ext cx="9462979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3" name="Google Shape;463;p31"/>
          <p:cNvSpPr/>
          <p:nvPr/>
        </p:nvSpPr>
        <p:spPr>
          <a:xfrm>
            <a:off x="-737672" y="4153606"/>
            <a:ext cx="7273296" cy="7158043"/>
          </a:xfrm>
          <a:custGeom>
            <a:avLst/>
            <a:gdLst/>
            <a:ahLst/>
            <a:cxnLst/>
            <a:rect l="l" t="t" r="r" b="b"/>
            <a:pathLst>
              <a:path w="1126824" h="1108968" extrusionOk="0">
                <a:moveTo>
                  <a:pt x="563412" y="0"/>
                </a:moveTo>
                <a:cubicBezTo>
                  <a:pt x="252248" y="0"/>
                  <a:pt x="0" y="248251"/>
                  <a:pt x="0" y="554484"/>
                </a:cubicBezTo>
                <a:cubicBezTo>
                  <a:pt x="0" y="860717"/>
                  <a:pt x="252248" y="1108968"/>
                  <a:pt x="563412" y="1108968"/>
                </a:cubicBezTo>
                <a:cubicBezTo>
                  <a:pt x="874576" y="1108968"/>
                  <a:pt x="1126824" y="860717"/>
                  <a:pt x="1126824" y="554484"/>
                </a:cubicBezTo>
                <a:cubicBezTo>
                  <a:pt x="1126824" y="248251"/>
                  <a:pt x="874576" y="0"/>
                  <a:pt x="5634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803" b="-804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4" name="Google Shape;464;p31"/>
          <p:cNvGrpSpPr/>
          <p:nvPr/>
        </p:nvGrpSpPr>
        <p:grpSpPr>
          <a:xfrm>
            <a:off x="1708746" y="1940577"/>
            <a:ext cx="15188689" cy="6728957"/>
            <a:chOff x="0" y="-38100"/>
            <a:chExt cx="4000313" cy="1772235"/>
          </a:xfrm>
        </p:grpSpPr>
        <p:sp>
          <p:nvSpPr>
            <p:cNvPr id="465" name="Google Shape;465;p31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 extrusionOk="0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466" name="Google Shape;466;p31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7" name="Google Shape;467;p31"/>
          <p:cNvSpPr txBox="1"/>
          <p:nvPr/>
        </p:nvSpPr>
        <p:spPr>
          <a:xfrm>
            <a:off x="2664824" y="734983"/>
            <a:ext cx="11965576" cy="99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4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4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Aplikacije</a:t>
            </a: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resničnem</a:t>
            </a: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svetu</a:t>
            </a:r>
            <a:endParaRPr dirty="0"/>
          </a:p>
        </p:txBody>
      </p:sp>
      <p:sp>
        <p:nvSpPr>
          <p:cNvPr id="468" name="Google Shape;468;p31"/>
          <p:cNvSpPr txBox="1"/>
          <p:nvPr/>
        </p:nvSpPr>
        <p:spPr>
          <a:xfrm>
            <a:off x="2440728" y="2928459"/>
            <a:ext cx="13783647" cy="2651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Navodila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Predstavite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preprosto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študijo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primera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hipotetični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scenarij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prosite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udeležence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naj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uporabijo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koncepte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modula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1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7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Diapozitiv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odgovori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Na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naslednjem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diapozitivu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navedite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možno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rešitev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odgovor</a:t>
            </a:r>
            <a:r>
              <a:rPr lang="en-US" sz="27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32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474" name="Google Shape;474;p32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75" name="Google Shape;475;p32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6" name="Google Shape;476;p32"/>
          <p:cNvSpPr txBox="1"/>
          <p:nvPr/>
        </p:nvSpPr>
        <p:spPr>
          <a:xfrm>
            <a:off x="1981200" y="495300"/>
            <a:ext cx="13563600" cy="88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just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resničnem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svetu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biološki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fokus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3932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7" name="Google Shape;477;p32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8" name="Google Shape;478;p32"/>
          <p:cNvSpPr/>
          <p:nvPr/>
        </p:nvSpPr>
        <p:spPr>
          <a:xfrm>
            <a:off x="381000" y="1638300"/>
            <a:ext cx="17678400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Navodila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Preberite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naslednji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scenarij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odgovorite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spodnja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Scenarij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vnese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skupino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mikroorganizmov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drevesnico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ne da bi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predhodno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testiral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Dva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meseca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kasneje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koreninah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dreves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začnejo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pojavljati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nekrotičnih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madežev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Simptomi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hitro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širijo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prizadenejo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mlada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drevesa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drevesnici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Ni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vzpostavljenih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protokolov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biokontrolo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pojma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spopasti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težavo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514350" marR="0" lvl="0" indent="-514350" algn="l" rtl="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Kateri so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možni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razlogi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negativni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učinek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Katere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takojšnje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ukrepe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bi moral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sprejeti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bi se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izognil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nadaljnji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škodi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drevesnici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lang="sl-SI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izvajanje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načrta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biomonitoringa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pomagalo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preprečiti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podobne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situacije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prihodnosti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3" name="Google Shape;483;p33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484" name="Google Shape;484;p33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85" name="Google Shape;485;p33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6" name="Google Shape;486;p33"/>
          <p:cNvSpPr txBox="1"/>
          <p:nvPr/>
        </p:nvSpPr>
        <p:spPr>
          <a:xfrm>
            <a:off x="1981200" y="495300"/>
            <a:ext cx="13563600" cy="1797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just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resničnem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svetu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biološki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fokus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32"/>
              <a:buFont typeface="Calibri"/>
              <a:buNone/>
            </a:pPr>
            <a:endParaRPr sz="3932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7" name="Google Shape;487;p33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8" name="Google Shape;488;p33"/>
          <p:cNvSpPr/>
          <p:nvPr/>
        </p:nvSpPr>
        <p:spPr>
          <a:xfrm>
            <a:off x="304800" y="1638300"/>
            <a:ext cx="9829800" cy="3970277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sl-SI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Napake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Ni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nadzora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nad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izvorom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mikrobnega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inokuluma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pred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vnosom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drevesnico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Pomanjkanje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podatkov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mezokozmičnih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poskusov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Ni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poznavanja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protokolov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nadzor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jih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prenašajo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mikrobi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489" name="Google Shape;489;p33"/>
          <p:cNvSpPr/>
          <p:nvPr/>
        </p:nvSpPr>
        <p:spPr>
          <a:xfrm>
            <a:off x="304800" y="5110196"/>
            <a:ext cx="9829800" cy="3323946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pl-PL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Takojšnji ukrepi za zmanjšanje škode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77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Prepoznajte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poškodovana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drevesa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sl-SI"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77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diagnozo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morebitno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zdravljenje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posvetujte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agronomom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sl-SI"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77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Izkopljite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sežgite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nekrotiziran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rastlinski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material.</a:t>
            </a: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33"/>
          <p:cNvSpPr/>
          <p:nvPr/>
        </p:nvSpPr>
        <p:spPr>
          <a:xfrm>
            <a:off x="10439400" y="1638300"/>
            <a:ext cx="7543800" cy="5909270"/>
          </a:xfrm>
          <a:prstGeom prst="rect">
            <a:avLst/>
          </a:prstGeom>
          <a:solidFill>
            <a:srgbClr val="F2DAD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Dolgoročna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preventive</a:t>
            </a:r>
            <a:endParaRPr lang="sl-SI" sz="28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Vedno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vnaprej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preizkusite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sestavo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mikrobnega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inokuluma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sistemske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vnesite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certificirane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izdelke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vključno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cepljenjem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zgodovino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Mikrobne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izdelke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uporabite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udeležbi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seminarju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ki ga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vodi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izkušen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svetovalec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Osebje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usposobite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zgodnje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odkrivanje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simptomov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ukrepe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preprečevanje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6DC"/>
        </a:solid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5" name="Google Shape;495;p34"/>
          <p:cNvCxnSpPr/>
          <p:nvPr/>
        </p:nvCxnSpPr>
        <p:spPr>
          <a:xfrm>
            <a:off x="4297810" y="1742338"/>
            <a:ext cx="9462979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6" name="Google Shape;496;p34"/>
          <p:cNvSpPr/>
          <p:nvPr/>
        </p:nvSpPr>
        <p:spPr>
          <a:xfrm>
            <a:off x="-737672" y="4153606"/>
            <a:ext cx="7273296" cy="7158043"/>
          </a:xfrm>
          <a:custGeom>
            <a:avLst/>
            <a:gdLst/>
            <a:ahLst/>
            <a:cxnLst/>
            <a:rect l="l" t="t" r="r" b="b"/>
            <a:pathLst>
              <a:path w="1126824" h="1108968" extrusionOk="0">
                <a:moveTo>
                  <a:pt x="563412" y="0"/>
                </a:moveTo>
                <a:cubicBezTo>
                  <a:pt x="252248" y="0"/>
                  <a:pt x="0" y="248251"/>
                  <a:pt x="0" y="554484"/>
                </a:cubicBezTo>
                <a:cubicBezTo>
                  <a:pt x="0" y="860717"/>
                  <a:pt x="252248" y="1108968"/>
                  <a:pt x="563412" y="1108968"/>
                </a:cubicBezTo>
                <a:cubicBezTo>
                  <a:pt x="874576" y="1108968"/>
                  <a:pt x="1126824" y="860717"/>
                  <a:pt x="1126824" y="554484"/>
                </a:cubicBezTo>
                <a:cubicBezTo>
                  <a:pt x="1126824" y="248251"/>
                  <a:pt x="874576" y="0"/>
                  <a:pt x="5634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803" b="-804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7" name="Google Shape;497;p34"/>
          <p:cNvGrpSpPr/>
          <p:nvPr/>
        </p:nvGrpSpPr>
        <p:grpSpPr>
          <a:xfrm>
            <a:off x="1708746" y="1940577"/>
            <a:ext cx="15188689" cy="6728957"/>
            <a:chOff x="0" y="-38100"/>
            <a:chExt cx="4000313" cy="1772235"/>
          </a:xfrm>
        </p:grpSpPr>
        <p:sp>
          <p:nvSpPr>
            <p:cNvPr id="498" name="Google Shape;498;p34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 extrusionOk="0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499" name="Google Shape;499;p34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0" name="Google Shape;500;p34"/>
          <p:cNvSpPr txBox="1"/>
          <p:nvPr/>
        </p:nvSpPr>
        <p:spPr>
          <a:xfrm>
            <a:off x="4000510" y="734983"/>
            <a:ext cx="10058871" cy="99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4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en-US" sz="4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Vaja</a:t>
            </a:r>
            <a:r>
              <a:rPr lang="en-US" sz="4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načrtovanja</a:t>
            </a:r>
            <a:endParaRPr dirty="0"/>
          </a:p>
        </p:txBody>
      </p:sp>
      <p:sp>
        <p:nvSpPr>
          <p:cNvPr id="501" name="Google Shape;501;p34"/>
          <p:cNvSpPr txBox="1"/>
          <p:nvPr/>
        </p:nvSpPr>
        <p:spPr>
          <a:xfrm>
            <a:off x="2440728" y="2928459"/>
            <a:ext cx="13783647" cy="3444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Navodila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Prosite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udeležence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naj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podlagi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modula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pripravijo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preprost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19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Predloga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vodnik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mogoče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naslednjem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diapozitivu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priložite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vodnik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predlogo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korakih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jim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pomagala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strukturirati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odgovor</a:t>
            </a:r>
            <a:r>
              <a:rPr lang="en-US" sz="319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oogle Shape;506;p35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07" name="Google Shape;507;p35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08" name="Google Shape;508;p35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9" name="Google Shape;509;p35"/>
          <p:cNvSpPr txBox="1"/>
          <p:nvPr/>
        </p:nvSpPr>
        <p:spPr>
          <a:xfrm>
            <a:off x="1981200" y="495300"/>
            <a:ext cx="13563600" cy="1769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Vaja</a:t>
            </a:r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načrtovanja</a:t>
            </a:r>
            <a:endParaRPr lang="en-US" sz="4000" dirty="0"/>
          </a:p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32"/>
              <a:buFont typeface="Calibri"/>
              <a:buNone/>
            </a:pPr>
            <a:endParaRPr sz="3932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0" name="Google Shape;510;p35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1" name="Google Shape;511;p35"/>
          <p:cNvSpPr/>
          <p:nvPr/>
        </p:nvSpPr>
        <p:spPr>
          <a:xfrm>
            <a:off x="381000" y="1638300"/>
            <a:ext cx="17678400" cy="4678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sl-SI" sz="3200" b="1" dirty="0">
                <a:latin typeface="Calibri"/>
                <a:ea typeface="Calibri"/>
                <a:cs typeface="Calibri"/>
                <a:sym typeface="Calibri"/>
              </a:rPr>
              <a:t>Navodila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Pripravite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osnovni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načrt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zaprtega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kroga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srednje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veliko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kmetijo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Osredotočite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praktične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korake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jih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sprejmete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da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ohranite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svoj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zdrav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produktiven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endParaRPr lang="en-US" sz="3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Koraki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dokončanje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načrta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Izberite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eno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ključno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področje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katerega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boste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osredotočili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kompostiranje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Zapišite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eno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preprosto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dejanje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 to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področje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gradnja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kompostnega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kupa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Določite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osnovni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časovni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okvir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»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vsake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3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tedne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«).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oogle Shape;516;p36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17" name="Google Shape;517;p36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18" name="Google Shape;518;p36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9" name="Google Shape;519;p36"/>
          <p:cNvSpPr txBox="1"/>
          <p:nvPr/>
        </p:nvSpPr>
        <p:spPr>
          <a:xfrm>
            <a:off x="1981200" y="495300"/>
            <a:ext cx="135636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Vaja</a:t>
            </a:r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načrtovanja</a:t>
            </a:r>
            <a:endParaRPr lang="en-US" sz="4000" dirty="0"/>
          </a:p>
        </p:txBody>
      </p:sp>
      <p:cxnSp>
        <p:nvCxnSpPr>
          <p:cNvPr id="520" name="Google Shape;520;p36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521" name="Google Shape;521;p36"/>
          <p:cNvGraphicFramePr/>
          <p:nvPr>
            <p:extLst>
              <p:ext uri="{D42A27DB-BD31-4B8C-83A1-F6EECF244321}">
                <p14:modId xmlns:p14="http://schemas.microsoft.com/office/powerpoint/2010/main" val="1565855890"/>
              </p:ext>
            </p:extLst>
          </p:nvPr>
        </p:nvGraphicFramePr>
        <p:xfrm>
          <a:off x="438462" y="2831747"/>
          <a:ext cx="14401800" cy="3932050"/>
        </p:xfrm>
        <a:graphic>
          <a:graphicData uri="http://schemas.openxmlformats.org/drawingml/2006/table">
            <a:tbl>
              <a:tblPr>
                <a:noFill/>
                <a:tableStyleId>{9FE2179C-8F19-48AC-B781-2FE3B4BFEB97}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2800" u="none" strike="noStrike" cap="none" dirty="0"/>
                        <a:t>Kompostiranje </a:t>
                      </a:r>
                      <a:r>
                        <a:rPr lang="en-US" sz="2800" u="none" strike="noStrike" cap="none" dirty="0"/>
                        <a:t> 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2800" dirty="0"/>
                        <a:t>Kaj?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-SI" sz="2800" dirty="0"/>
                        <a:t>Kdaj?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5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 err="1"/>
                        <a:t>Postopek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kompostiranja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Primer: </a:t>
                      </a:r>
                      <a:r>
                        <a:rPr lang="en-US" sz="2800" dirty="0" err="1"/>
                        <a:t>Kako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zgraditi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kompostni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kup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Primer: </a:t>
                      </a:r>
                      <a:r>
                        <a:rPr lang="en-US" sz="2800" dirty="0" err="1"/>
                        <a:t>Pomlad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 err="1"/>
                        <a:t>Kaj</a:t>
                      </a:r>
                      <a:r>
                        <a:rPr lang="en-US" sz="2800" dirty="0"/>
                        <a:t> se </a:t>
                      </a:r>
                      <a:r>
                        <a:rPr lang="en-US" sz="2800" dirty="0" err="1"/>
                        <a:t>dogaja</a:t>
                      </a:r>
                      <a:r>
                        <a:rPr lang="en-US" sz="2800" dirty="0"/>
                        <a:t> v </a:t>
                      </a:r>
                      <a:r>
                        <a:rPr lang="en-US" sz="2800" dirty="0" err="1"/>
                        <a:t>kupu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 err="1"/>
                        <a:t>Spremljanje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treh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glavnih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faz</a:t>
                      </a:r>
                      <a:r>
                        <a:rPr lang="en-US" sz="2800" dirty="0"/>
                        <a:t>: </a:t>
                      </a:r>
                      <a:r>
                        <a:rPr lang="en-US" sz="2800" dirty="0" err="1"/>
                        <a:t>segrevanja</a:t>
                      </a:r>
                      <a:r>
                        <a:rPr lang="en-US" sz="2800" dirty="0"/>
                        <a:t>, </a:t>
                      </a:r>
                      <a:r>
                        <a:rPr lang="en-US" sz="2800" dirty="0" err="1"/>
                        <a:t>hlajenja</a:t>
                      </a:r>
                      <a:r>
                        <a:rPr lang="en-US" sz="2800" dirty="0"/>
                        <a:t> in </a:t>
                      </a:r>
                      <a:r>
                        <a:rPr lang="en-US" sz="2800" dirty="0" err="1"/>
                        <a:t>zorenja</a:t>
                      </a:r>
                      <a:r>
                        <a:rPr lang="en-US" sz="2800" dirty="0"/>
                        <a:t>.</a:t>
                      </a:r>
                      <a:b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28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Primer: </a:t>
                      </a:r>
                      <a:r>
                        <a:rPr lang="en-US" sz="2800" dirty="0" err="1"/>
                        <a:t>Vsake</a:t>
                      </a:r>
                      <a:r>
                        <a:rPr lang="en-US" sz="2800" dirty="0"/>
                        <a:t> 3 </a:t>
                      </a:r>
                      <a:r>
                        <a:rPr lang="en-US" sz="2800" dirty="0" err="1"/>
                        <a:t>tedne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2" name="Google Shape;522;p36"/>
          <p:cNvSpPr/>
          <p:nvPr/>
        </p:nvSpPr>
        <p:spPr>
          <a:xfrm>
            <a:off x="457200" y="2000770"/>
            <a:ext cx="409759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Načela</a:t>
            </a: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kompostiranja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6DC"/>
        </a:solid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37"/>
          <p:cNvGrpSpPr/>
          <p:nvPr/>
        </p:nvGrpSpPr>
        <p:grpSpPr>
          <a:xfrm>
            <a:off x="1028700" y="549035"/>
            <a:ext cx="15924204" cy="8795762"/>
            <a:chOff x="0" y="-38100"/>
            <a:chExt cx="4194029" cy="2316579"/>
          </a:xfrm>
        </p:grpSpPr>
        <p:sp>
          <p:nvSpPr>
            <p:cNvPr id="528" name="Google Shape;528;p37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7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0" name="Google Shape;530;p37"/>
          <p:cNvSpPr txBox="1"/>
          <p:nvPr/>
        </p:nvSpPr>
        <p:spPr>
          <a:xfrm>
            <a:off x="1921424" y="3257945"/>
            <a:ext cx="14445152" cy="52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Diapozitiv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kviz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Na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koncu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vključite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kratek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kviz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(3–5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vprašanj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), ki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zajema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glavne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koncepte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031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Vprašanja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več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možnimi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odgovori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vprašanja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pravilno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napačno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dobro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delujejo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PowerPointu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031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Za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odgovore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uporabite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animacijo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»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pojavi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se«, da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udeleženci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preverijo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svoje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odgovore</a:t>
            </a:r>
            <a:r>
              <a:rPr lang="en-US" sz="303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531" name="Google Shape;531;p37"/>
          <p:cNvSpPr txBox="1"/>
          <p:nvPr/>
        </p:nvSpPr>
        <p:spPr>
          <a:xfrm>
            <a:off x="5721108" y="111987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69" b="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5269" b="1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69" b="1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dirty="0"/>
          </a:p>
        </p:txBody>
      </p:sp>
      <p:cxnSp>
        <p:nvCxnSpPr>
          <p:cNvPr id="532" name="Google Shape;532;p37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38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38" name="Google Shape;538;p38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8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0" name="Google Shape;540;p38"/>
          <p:cNvSpPr txBox="1"/>
          <p:nvPr/>
        </p:nvSpPr>
        <p:spPr>
          <a:xfrm>
            <a:off x="1921424" y="3257945"/>
            <a:ext cx="14445152" cy="492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Vprašanje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1: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Pravilno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napačno</a:t>
            </a:r>
            <a:endParaRPr lang="en-US"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Vnos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mikroorganizmov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vaše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kmetijske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sisteme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brez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predhodnega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testiranja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poveča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tveganje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neželene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učinke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Odgovor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sl-SI" sz="3200" dirty="0">
                <a:latin typeface="Calibri"/>
                <a:ea typeface="Calibri"/>
                <a:cs typeface="Calibri"/>
                <a:sym typeface="Calibri"/>
              </a:rPr>
              <a:t>Pravilno</a:t>
            </a:r>
            <a:endParaRPr dirty="0"/>
          </a:p>
        </p:txBody>
      </p:sp>
      <p:sp>
        <p:nvSpPr>
          <p:cNvPr id="541" name="Google Shape;541;p38"/>
          <p:cNvSpPr txBox="1"/>
          <p:nvPr/>
        </p:nvSpPr>
        <p:spPr>
          <a:xfrm>
            <a:off x="5874306" y="1100822"/>
            <a:ext cx="7358368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5269"/>
              <a:buFont typeface="Arial"/>
              <a:buNone/>
            </a:pP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dirty="0"/>
          </a:p>
        </p:txBody>
      </p:sp>
      <p:cxnSp>
        <p:nvCxnSpPr>
          <p:cNvPr id="542" name="Google Shape;542;p38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7" name="Google Shape;547;p39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48" name="Google Shape;548;p39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9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0" name="Google Shape;550;p39"/>
          <p:cNvSpPr txBox="1"/>
          <p:nvPr/>
        </p:nvSpPr>
        <p:spPr>
          <a:xfrm>
            <a:off x="1921424" y="3257945"/>
            <a:ext cx="14445152" cy="541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Vprašanje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2: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Izbirni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odgovor</a:t>
            </a:r>
            <a:endParaRPr lang="en-US"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Katera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naslednjih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praks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NI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biološko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utemeljena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praksa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 lang="sl-SI"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lphaUcPeriod"/>
            </a:pP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Uvajanje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certificiranih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bioloških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gnojil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l-SI" sz="3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lphaUcPeriod"/>
            </a:pP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Redno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telesne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pripravljenosti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rastlin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l-SI" sz="3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lphaUcPeriod"/>
            </a:pP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Analiza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zvezi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strukturo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mikrobne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združbe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l-SI" sz="3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AutoNum type="alphaUcPeriod"/>
            </a:pP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kemičnih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pesticidov</a:t>
            </a:r>
            <a:endParaRPr sz="3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Odgovor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kemičnih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pesticidov</a:t>
            </a:r>
            <a:endParaRPr sz="3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9"/>
          <p:cNvSpPr txBox="1"/>
          <p:nvPr/>
        </p:nvSpPr>
        <p:spPr>
          <a:xfrm>
            <a:off x="5874306" y="1100822"/>
            <a:ext cx="7867820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5269"/>
              <a:buFont typeface="Arial"/>
              <a:buNone/>
            </a:pP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dirty="0"/>
          </a:p>
        </p:txBody>
      </p:sp>
      <p:cxnSp>
        <p:nvCxnSpPr>
          <p:cNvPr id="552" name="Google Shape;552;p39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40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58" name="Google Shape;558;p40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0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0" name="Google Shape;560;p40"/>
          <p:cNvSpPr txBox="1"/>
          <p:nvPr/>
        </p:nvSpPr>
        <p:spPr>
          <a:xfrm>
            <a:off x="1921424" y="3257945"/>
            <a:ext cx="14445152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Vprašanje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3: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Pravilno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napačno</a:t>
            </a:r>
            <a:endParaRPr lang="sl-SI"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Kompostiranje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izboljša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produktivnost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kmetijskih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sistemih</a:t>
            </a:r>
            <a:r>
              <a:rPr lang="sl-SI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Odgovor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sl-SI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Pravilno</a:t>
            </a:r>
            <a:endParaRPr dirty="0"/>
          </a:p>
        </p:txBody>
      </p:sp>
      <p:sp>
        <p:nvSpPr>
          <p:cNvPr id="561" name="Google Shape;561;p40"/>
          <p:cNvSpPr txBox="1"/>
          <p:nvPr/>
        </p:nvSpPr>
        <p:spPr>
          <a:xfrm>
            <a:off x="5874306" y="1100822"/>
            <a:ext cx="7149363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1B181A"/>
              </a:buClr>
              <a:buSzPts val="5269"/>
              <a:buFont typeface="Arial"/>
              <a:buNone/>
            </a:pP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dirty="0"/>
          </a:p>
        </p:txBody>
      </p:sp>
      <p:cxnSp>
        <p:nvCxnSpPr>
          <p:cNvPr id="562" name="Google Shape;562;p40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Google Shape;567;p41"/>
          <p:cNvGrpSpPr/>
          <p:nvPr/>
        </p:nvGrpSpPr>
        <p:grpSpPr>
          <a:xfrm>
            <a:off x="0" y="8328960"/>
            <a:ext cx="18288000" cy="1958040"/>
            <a:chOff x="0" y="-38100"/>
            <a:chExt cx="4816593" cy="515698"/>
          </a:xfrm>
        </p:grpSpPr>
        <p:sp>
          <p:nvSpPr>
            <p:cNvPr id="568" name="Google Shape;568;p41"/>
            <p:cNvSpPr/>
            <p:nvPr/>
          </p:nvSpPr>
          <p:spPr>
            <a:xfrm>
              <a:off x="0" y="0"/>
              <a:ext cx="4816592" cy="477598"/>
            </a:xfrm>
            <a:custGeom>
              <a:avLst/>
              <a:gdLst/>
              <a:ahLst/>
              <a:cxnLst/>
              <a:rect l="l" t="t" r="r" b="b"/>
              <a:pathLst>
                <a:path w="4816592" h="4775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477598"/>
                  </a:lnTo>
                  <a:lnTo>
                    <a:pt x="0" y="4775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69" name="Google Shape;569;p41"/>
            <p:cNvSpPr txBox="1"/>
            <p:nvPr/>
          </p:nvSpPr>
          <p:spPr>
            <a:xfrm>
              <a:off x="0" y="-38100"/>
              <a:ext cx="4816593" cy="515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0" name="Google Shape;570;p41"/>
          <p:cNvGrpSpPr/>
          <p:nvPr/>
        </p:nvGrpSpPr>
        <p:grpSpPr>
          <a:xfrm>
            <a:off x="-250625" y="8256072"/>
            <a:ext cx="18288000" cy="2806521"/>
            <a:chOff x="0" y="-38100"/>
            <a:chExt cx="4816593" cy="739166"/>
          </a:xfrm>
        </p:grpSpPr>
        <p:sp>
          <p:nvSpPr>
            <p:cNvPr id="571" name="Google Shape;571;p41"/>
            <p:cNvSpPr/>
            <p:nvPr/>
          </p:nvSpPr>
          <p:spPr>
            <a:xfrm>
              <a:off x="0" y="0"/>
              <a:ext cx="4816592" cy="701066"/>
            </a:xfrm>
            <a:custGeom>
              <a:avLst/>
              <a:gdLst/>
              <a:ahLst/>
              <a:cxnLst/>
              <a:rect l="l" t="t" r="r" b="b"/>
              <a:pathLst>
                <a:path w="4816592" h="7010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01066"/>
                  </a:lnTo>
                  <a:lnTo>
                    <a:pt x="0" y="701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72" name="Google Shape;572;p41"/>
            <p:cNvSpPr txBox="1"/>
            <p:nvPr/>
          </p:nvSpPr>
          <p:spPr>
            <a:xfrm>
              <a:off x="0" y="-38100"/>
              <a:ext cx="4816593" cy="739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3" name="Google Shape;573;p41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 extrusionOk="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t="-24269" b="-24269"/>
            </a:stretch>
          </a:blipFill>
          <a:ln>
            <a:noFill/>
          </a:ln>
        </p:spPr>
      </p:sp>
      <p:grpSp>
        <p:nvGrpSpPr>
          <p:cNvPr id="574" name="Google Shape;574;p41"/>
          <p:cNvGrpSpPr/>
          <p:nvPr/>
        </p:nvGrpSpPr>
        <p:grpSpPr>
          <a:xfrm>
            <a:off x="7280796" y="-143767"/>
            <a:ext cx="3225156" cy="3230761"/>
            <a:chOff x="0" y="-192881"/>
            <a:chExt cx="4300208" cy="4307681"/>
          </a:xfrm>
        </p:grpSpPr>
        <p:grpSp>
          <p:nvGrpSpPr>
            <p:cNvPr id="575" name="Google Shape;575;p41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576" name="Google Shape;576;p4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41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8" name="Google Shape;578;p41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79" name="Google Shape;579;p41"/>
          <p:cNvSpPr txBox="1"/>
          <p:nvPr/>
        </p:nvSpPr>
        <p:spPr>
          <a:xfrm>
            <a:off x="5489973" y="2844825"/>
            <a:ext cx="6806803" cy="1823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8465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Hvala</a:t>
            </a:r>
            <a:endParaRPr dirty="0"/>
          </a:p>
        </p:txBody>
      </p:sp>
      <p:grpSp>
        <p:nvGrpSpPr>
          <p:cNvPr id="580" name="Google Shape;580;p41"/>
          <p:cNvGrpSpPr/>
          <p:nvPr/>
        </p:nvGrpSpPr>
        <p:grpSpPr>
          <a:xfrm>
            <a:off x="447021" y="8871406"/>
            <a:ext cx="17393959" cy="1017809"/>
            <a:chOff x="0" y="0"/>
            <a:chExt cx="23191944" cy="1357079"/>
          </a:xfrm>
        </p:grpSpPr>
        <p:sp>
          <p:nvSpPr>
            <p:cNvPr id="581" name="Google Shape;581;p41"/>
            <p:cNvSpPr/>
            <p:nvPr/>
          </p:nvSpPr>
          <p:spPr>
            <a:xfrm>
              <a:off x="0" y="0"/>
              <a:ext cx="6436432" cy="1357079"/>
            </a:xfrm>
            <a:custGeom>
              <a:avLst/>
              <a:gdLst/>
              <a:ahLst/>
              <a:cxnLst/>
              <a:rect l="l" t="t" r="r" b="b"/>
              <a:pathLst>
                <a:path w="6436432" h="1357079" extrusionOk="0">
                  <a:moveTo>
                    <a:pt x="0" y="0"/>
                  </a:moveTo>
                  <a:lnTo>
                    <a:pt x="6436432" y="0"/>
                  </a:lnTo>
                  <a:lnTo>
                    <a:pt x="6436432" y="1357079"/>
                  </a:lnTo>
                  <a:lnTo>
                    <a:pt x="0" y="1357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82" name="Google Shape;582;p41"/>
            <p:cNvSpPr txBox="1"/>
            <p:nvPr/>
          </p:nvSpPr>
          <p:spPr>
            <a:xfrm>
              <a:off x="6436432" y="83914"/>
              <a:ext cx="16755512" cy="12731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3996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3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Funded by the European Union. Views and opinions expressed are however those of the author(s) only</a:t>
              </a:r>
              <a:endParaRPr/>
            </a:p>
            <a:p>
              <a:pPr marL="0" marR="0" lvl="0" indent="0" algn="just" rtl="0">
                <a:lnSpc>
                  <a:spcPct val="13996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3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and do not necessarily reflect those of the European Union or the Swedish Council for Higher Education</a:t>
              </a:r>
              <a:endParaRPr/>
            </a:p>
            <a:p>
              <a:pPr marL="0" marR="0" lvl="0" indent="0" algn="just" rtl="0">
                <a:lnSpc>
                  <a:spcPct val="13996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3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(UHR). Neither the European Union nor the granting authority can be held responsible for them.</a:t>
              </a:r>
              <a:endParaRPr/>
            </a:p>
          </p:txBody>
        </p:sp>
      </p:grpSp>
      <p:grpSp>
        <p:nvGrpSpPr>
          <p:cNvPr id="583" name="Google Shape;583;p41"/>
          <p:cNvGrpSpPr/>
          <p:nvPr/>
        </p:nvGrpSpPr>
        <p:grpSpPr>
          <a:xfrm>
            <a:off x="209005" y="4021417"/>
            <a:ext cx="16838024" cy="3275957"/>
            <a:chOff x="-1054828" y="-367004"/>
            <a:chExt cx="18128950" cy="4367942"/>
          </a:xfrm>
        </p:grpSpPr>
        <p:grpSp>
          <p:nvGrpSpPr>
            <p:cNvPr id="584" name="Google Shape;584;p41"/>
            <p:cNvGrpSpPr/>
            <p:nvPr/>
          </p:nvGrpSpPr>
          <p:grpSpPr>
            <a:xfrm>
              <a:off x="-1054828" y="-367004"/>
              <a:ext cx="18128950" cy="4224996"/>
              <a:chOff x="-273758" y="-95248"/>
              <a:chExt cx="4704982" cy="1096508"/>
            </a:xfrm>
          </p:grpSpPr>
          <p:sp>
            <p:nvSpPr>
              <p:cNvPr id="585" name="Google Shape;585;p41"/>
              <p:cNvSpPr/>
              <p:nvPr/>
            </p:nvSpPr>
            <p:spPr>
              <a:xfrm>
                <a:off x="0" y="0"/>
                <a:ext cx="4431224" cy="100126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001260" extrusionOk="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977792"/>
                    </a:lnTo>
                    <a:cubicBezTo>
                      <a:pt x="4431224" y="984016"/>
                      <a:pt x="4428752" y="989985"/>
                      <a:pt x="4424350" y="994386"/>
                    </a:cubicBezTo>
                    <a:cubicBezTo>
                      <a:pt x="4419950" y="998787"/>
                      <a:pt x="4413981" y="1001260"/>
                      <a:pt x="4407757" y="1001260"/>
                    </a:cubicBezTo>
                    <a:lnTo>
                      <a:pt x="23468" y="1001260"/>
                    </a:lnTo>
                    <a:cubicBezTo>
                      <a:pt x="17244" y="1001260"/>
                      <a:pt x="11275" y="998787"/>
                      <a:pt x="6874" y="994386"/>
                    </a:cubicBezTo>
                    <a:cubicBezTo>
                      <a:pt x="2472" y="989985"/>
                      <a:pt x="0" y="984016"/>
                      <a:pt x="0" y="977792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3058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41"/>
              <p:cNvSpPr txBox="1"/>
              <p:nvPr/>
            </p:nvSpPr>
            <p:spPr>
              <a:xfrm>
                <a:off x="-273758" y="-95248"/>
                <a:ext cx="4704982" cy="10393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7" name="Google Shape;587;p41"/>
            <p:cNvSpPr txBox="1"/>
            <p:nvPr/>
          </p:nvSpPr>
          <p:spPr>
            <a:xfrm>
              <a:off x="206889" y="74243"/>
              <a:ext cx="15979540" cy="1457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843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Zaprtozančni</a:t>
              </a:r>
              <a:r>
                <a:rPr lang="en-US" sz="48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800" b="1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sistemi</a:t>
              </a:r>
              <a:r>
                <a:rPr lang="en-US" sz="48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 </a:t>
              </a:r>
              <a:r>
                <a:rPr lang="en-US" sz="4800" b="1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regenerativnem</a:t>
              </a:r>
              <a:r>
                <a:rPr lang="en-US" sz="48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800" b="1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kmetijstvu</a:t>
              </a:r>
              <a:endParaRPr sz="508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88" name="Google Shape;588;p41"/>
            <p:cNvGrpSpPr/>
            <p:nvPr/>
          </p:nvGrpSpPr>
          <p:grpSpPr>
            <a:xfrm>
              <a:off x="505073" y="2442535"/>
              <a:ext cx="16000324" cy="1558403"/>
              <a:chOff x="0" y="0"/>
              <a:chExt cx="4152542" cy="404450"/>
            </a:xfrm>
          </p:grpSpPr>
          <p:sp>
            <p:nvSpPr>
              <p:cNvPr id="589" name="Google Shape;589;p41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 extrusionOk="0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41"/>
              <p:cNvSpPr txBox="1"/>
              <p:nvPr/>
            </p:nvSpPr>
            <p:spPr>
              <a:xfrm>
                <a:off x="5395" y="84242"/>
                <a:ext cx="4147147" cy="320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91" name="Google Shape;591;p41"/>
            <p:cNvSpPr txBox="1"/>
            <p:nvPr/>
          </p:nvSpPr>
          <p:spPr>
            <a:xfrm>
              <a:off x="2367869" y="2732534"/>
              <a:ext cx="12338382" cy="743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2587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Številka projekta</a:t>
              </a:r>
              <a:r>
                <a:rPr lang="en-US" sz="2587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</a:t>
              </a:r>
              <a:r>
                <a:rPr lang="sl-SI" sz="2587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587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2023-1-SE01-KA220-VET-000160614</a:t>
              </a:r>
              <a:endParaRPr dirty="0"/>
            </a:p>
          </p:txBody>
        </p:sp>
      </p:grpSp>
      <p:pic>
        <p:nvPicPr>
          <p:cNvPr id="592" name="Google Shape;592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025" y="7466200"/>
            <a:ext cx="17393949" cy="130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3096</Words>
  <Application>Microsoft Office PowerPoint</Application>
  <PresentationFormat>Po meri</PresentationFormat>
  <Paragraphs>372</Paragraphs>
  <Slides>41</Slides>
  <Notes>41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41</vt:i4>
      </vt:variant>
    </vt:vector>
  </HeadingPairs>
  <TitlesOfParts>
    <vt:vector size="46" baseType="lpstr">
      <vt:lpstr>Arial</vt:lpstr>
      <vt:lpstr>Montserrat</vt:lpstr>
      <vt:lpstr>Noto Sans Symbols</vt:lpstr>
      <vt:lpstr>Calibri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Green Growth</dc:creator>
  <cp:lastModifiedBy>Barbara Turk</cp:lastModifiedBy>
  <cp:revision>9</cp:revision>
  <dcterms:created xsi:type="dcterms:W3CDTF">2006-08-16T00:00:00Z</dcterms:created>
  <dcterms:modified xsi:type="dcterms:W3CDTF">2025-09-16T09:35:31Z</dcterms:modified>
</cp:coreProperties>
</file>