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18288000" cy="10287000"/>
  <p:notesSz cx="6858000" cy="9144000"/>
  <p:embeddedFontLst>
    <p:embeddedFont>
      <p:font typeface="Canva Sans" panose="020B0604020202020204" charset="0"/>
      <p:regular r:id="rId44"/>
    </p:embeddedFont>
    <p:embeddedFont>
      <p:font typeface="Montserrat" panose="00000500000000000000" pitchFamily="2"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0" roundtripDataSignature="AMtx7mixQsDphQ3qF9MCNSf/VptNhY/K6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35F14B-C464-4FE3-8F0B-C340C6AC78E7}" v="128" dt="2025-10-24T17:17:46.186"/>
  </p1510:revLst>
</p1510:revInfo>
</file>

<file path=ppt/tableStyles.xml><?xml version="1.0" encoding="utf-8"?>
<a:tblStyleLst xmlns:a="http://schemas.openxmlformats.org/drawingml/2006/main" def="{9FE2179C-8F19-48AC-B781-2FE3B4BFEB97}">
  <a:tblStyle styleId="{9FE2179C-8F19-48AC-B781-2FE3B4BFEB97}"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2" d="100"/>
          <a:sy n="52" d="100"/>
        </p:scale>
        <p:origin x="850" y="-1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customschemas.google.com/relationships/presentationmetadata" Target="metadata"/><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en Growth" userId="875c3cfcbffc56fe" providerId="LiveId" clId="{1CAF0790-B34F-4E51-A4AC-AA0463ECB894}"/>
    <pc:docChg chg="undo custSel modSld">
      <pc:chgData name="Green Growth" userId="875c3cfcbffc56fe" providerId="LiveId" clId="{1CAF0790-B34F-4E51-A4AC-AA0463ECB894}" dt="2025-10-24T17:19:14.112" v="12414" actId="1035"/>
      <pc:docMkLst>
        <pc:docMk/>
      </pc:docMkLst>
      <pc:sldChg chg="modSp mod">
        <pc:chgData name="Green Growth" userId="875c3cfcbffc56fe" providerId="LiveId" clId="{1CAF0790-B34F-4E51-A4AC-AA0463ECB894}" dt="2025-10-24T14:27:45.433" v="105" actId="20577"/>
        <pc:sldMkLst>
          <pc:docMk/>
          <pc:sldMk cId="0" sldId="268"/>
        </pc:sldMkLst>
        <pc:spChg chg="mod">
          <ac:chgData name="Green Growth" userId="875c3cfcbffc56fe" providerId="LiveId" clId="{1CAF0790-B34F-4E51-A4AC-AA0463ECB894}" dt="2025-10-24T14:26:19.142" v="59" actId="122"/>
          <ac:spMkLst>
            <pc:docMk/>
            <pc:sldMk cId="0" sldId="268"/>
            <ac:spMk id="273" creationId="{00000000-0000-0000-0000-000000000000}"/>
          </ac:spMkLst>
        </pc:spChg>
        <pc:spChg chg="mod">
          <ac:chgData name="Green Growth" userId="875c3cfcbffc56fe" providerId="LiveId" clId="{1CAF0790-B34F-4E51-A4AC-AA0463ECB894}" dt="2025-10-24T14:27:01.237" v="78" actId="20577"/>
          <ac:spMkLst>
            <pc:docMk/>
            <pc:sldMk cId="0" sldId="268"/>
            <ac:spMk id="274" creationId="{00000000-0000-0000-0000-000000000000}"/>
          </ac:spMkLst>
        </pc:spChg>
        <pc:spChg chg="mod">
          <ac:chgData name="Green Growth" userId="875c3cfcbffc56fe" providerId="LiveId" clId="{1CAF0790-B34F-4E51-A4AC-AA0463ECB894}" dt="2025-10-24T14:27:45.433" v="105" actId="20577"/>
          <ac:spMkLst>
            <pc:docMk/>
            <pc:sldMk cId="0" sldId="268"/>
            <ac:spMk id="275" creationId="{00000000-0000-0000-0000-000000000000}"/>
          </ac:spMkLst>
        </pc:spChg>
      </pc:sldChg>
      <pc:sldChg chg="modSp mod modNotes">
        <pc:chgData name="Green Growth" userId="875c3cfcbffc56fe" providerId="LiveId" clId="{1CAF0790-B34F-4E51-A4AC-AA0463ECB894}" dt="2025-10-24T14:34:22.333" v="964" actId="123"/>
        <pc:sldMkLst>
          <pc:docMk/>
          <pc:sldMk cId="0" sldId="269"/>
        </pc:sldMkLst>
        <pc:spChg chg="mod">
          <ac:chgData name="Green Growth" userId="875c3cfcbffc56fe" providerId="LiveId" clId="{1CAF0790-B34F-4E51-A4AC-AA0463ECB894}" dt="2025-10-24T14:29:24.423" v="198" actId="1035"/>
          <ac:spMkLst>
            <pc:docMk/>
            <pc:sldMk cId="0" sldId="269"/>
            <ac:spMk id="283" creationId="{00000000-0000-0000-0000-000000000000}"/>
          </ac:spMkLst>
        </pc:spChg>
        <pc:spChg chg="mod">
          <ac:chgData name="Green Growth" userId="875c3cfcbffc56fe" providerId="LiveId" clId="{1CAF0790-B34F-4E51-A4AC-AA0463ECB894}" dt="2025-10-24T14:34:22.333" v="964" actId="123"/>
          <ac:spMkLst>
            <pc:docMk/>
            <pc:sldMk cId="0" sldId="269"/>
            <ac:spMk id="285" creationId="{00000000-0000-0000-0000-000000000000}"/>
          </ac:spMkLst>
        </pc:spChg>
      </pc:sldChg>
      <pc:sldChg chg="modSp mod modNotes">
        <pc:chgData name="Green Growth" userId="875c3cfcbffc56fe" providerId="LiveId" clId="{1CAF0790-B34F-4E51-A4AC-AA0463ECB894}" dt="2025-10-24T14:41:09.708" v="1741" actId="123"/>
        <pc:sldMkLst>
          <pc:docMk/>
          <pc:sldMk cId="0" sldId="270"/>
        </pc:sldMkLst>
        <pc:spChg chg="mod">
          <ac:chgData name="Green Growth" userId="875c3cfcbffc56fe" providerId="LiveId" clId="{1CAF0790-B34F-4E51-A4AC-AA0463ECB894}" dt="2025-10-24T14:36:05.287" v="1041" actId="255"/>
          <ac:spMkLst>
            <pc:docMk/>
            <pc:sldMk cId="0" sldId="270"/>
            <ac:spMk id="293" creationId="{00000000-0000-0000-0000-000000000000}"/>
          </ac:spMkLst>
        </pc:spChg>
        <pc:spChg chg="mod">
          <ac:chgData name="Green Growth" userId="875c3cfcbffc56fe" providerId="LiveId" clId="{1CAF0790-B34F-4E51-A4AC-AA0463ECB894}" dt="2025-10-24T14:39:15.102" v="1456" actId="123"/>
          <ac:spMkLst>
            <pc:docMk/>
            <pc:sldMk cId="0" sldId="270"/>
            <ac:spMk id="295" creationId="{00000000-0000-0000-0000-000000000000}"/>
          </ac:spMkLst>
        </pc:spChg>
        <pc:spChg chg="mod">
          <ac:chgData name="Green Growth" userId="875c3cfcbffc56fe" providerId="LiveId" clId="{1CAF0790-B34F-4E51-A4AC-AA0463ECB894}" dt="2025-10-24T14:41:09.708" v="1741" actId="123"/>
          <ac:spMkLst>
            <pc:docMk/>
            <pc:sldMk cId="0" sldId="270"/>
            <ac:spMk id="297" creationId="{00000000-0000-0000-0000-000000000000}"/>
          </ac:spMkLst>
        </pc:spChg>
        <pc:picChg chg="mod">
          <ac:chgData name="Green Growth" userId="875c3cfcbffc56fe" providerId="LiveId" clId="{1CAF0790-B34F-4E51-A4AC-AA0463ECB894}" dt="2025-10-24T14:39:22.295" v="1457" actId="14100"/>
          <ac:picMkLst>
            <pc:docMk/>
            <pc:sldMk cId="0" sldId="270"/>
            <ac:picMk id="296" creationId="{00000000-0000-0000-0000-000000000000}"/>
          </ac:picMkLst>
        </pc:picChg>
      </pc:sldChg>
      <pc:sldChg chg="modSp mod modNotes">
        <pc:chgData name="Green Growth" userId="875c3cfcbffc56fe" providerId="LiveId" clId="{1CAF0790-B34F-4E51-A4AC-AA0463ECB894}" dt="2025-10-24T14:47:33.727" v="2697" actId="20577"/>
        <pc:sldMkLst>
          <pc:docMk/>
          <pc:sldMk cId="0" sldId="271"/>
        </pc:sldMkLst>
        <pc:spChg chg="mod">
          <ac:chgData name="Green Growth" userId="875c3cfcbffc56fe" providerId="LiveId" clId="{1CAF0790-B34F-4E51-A4AC-AA0463ECB894}" dt="2025-10-24T14:42:36.685" v="1790" actId="20577"/>
          <ac:spMkLst>
            <pc:docMk/>
            <pc:sldMk cId="0" sldId="271"/>
            <ac:spMk id="305" creationId="{00000000-0000-0000-0000-000000000000}"/>
          </ac:spMkLst>
        </pc:spChg>
        <pc:spChg chg="mod">
          <ac:chgData name="Green Growth" userId="875c3cfcbffc56fe" providerId="LiveId" clId="{1CAF0790-B34F-4E51-A4AC-AA0463ECB894}" dt="2025-10-24T14:47:33.727" v="2697" actId="20577"/>
          <ac:spMkLst>
            <pc:docMk/>
            <pc:sldMk cId="0" sldId="271"/>
            <ac:spMk id="306" creationId="{00000000-0000-0000-0000-000000000000}"/>
          </ac:spMkLst>
        </pc:spChg>
      </pc:sldChg>
      <pc:sldChg chg="modSp mod modNotes">
        <pc:chgData name="Green Growth" userId="875c3cfcbffc56fe" providerId="LiveId" clId="{1CAF0790-B34F-4E51-A4AC-AA0463ECB894}" dt="2025-10-24T14:56:54.266" v="3699" actId="123"/>
        <pc:sldMkLst>
          <pc:docMk/>
          <pc:sldMk cId="0" sldId="272"/>
        </pc:sldMkLst>
        <pc:spChg chg="mod">
          <ac:chgData name="Green Growth" userId="875c3cfcbffc56fe" providerId="LiveId" clId="{1CAF0790-B34F-4E51-A4AC-AA0463ECB894}" dt="2025-10-24T14:49:23.838" v="2713" actId="20577"/>
          <ac:spMkLst>
            <pc:docMk/>
            <pc:sldMk cId="0" sldId="272"/>
            <ac:spMk id="314" creationId="{00000000-0000-0000-0000-000000000000}"/>
          </ac:spMkLst>
        </pc:spChg>
        <pc:spChg chg="mod">
          <ac:chgData name="Green Growth" userId="875c3cfcbffc56fe" providerId="LiveId" clId="{1CAF0790-B34F-4E51-A4AC-AA0463ECB894}" dt="2025-10-24T14:56:54.266" v="3699" actId="123"/>
          <ac:spMkLst>
            <pc:docMk/>
            <pc:sldMk cId="0" sldId="272"/>
            <ac:spMk id="315" creationId="{00000000-0000-0000-0000-000000000000}"/>
          </ac:spMkLst>
        </pc:spChg>
      </pc:sldChg>
      <pc:sldChg chg="modSp mod modNotes">
        <pc:chgData name="Green Growth" userId="875c3cfcbffc56fe" providerId="LiveId" clId="{1CAF0790-B34F-4E51-A4AC-AA0463ECB894}" dt="2025-10-24T15:01:07.087" v="3962" actId="123"/>
        <pc:sldMkLst>
          <pc:docMk/>
          <pc:sldMk cId="0" sldId="273"/>
        </pc:sldMkLst>
        <pc:spChg chg="mod">
          <ac:chgData name="Green Growth" userId="875c3cfcbffc56fe" providerId="LiveId" clId="{1CAF0790-B34F-4E51-A4AC-AA0463ECB894}" dt="2025-10-24T14:58:46.552" v="3771" actId="255"/>
          <ac:spMkLst>
            <pc:docMk/>
            <pc:sldMk cId="0" sldId="273"/>
            <ac:spMk id="327" creationId="{00000000-0000-0000-0000-000000000000}"/>
          </ac:spMkLst>
        </pc:spChg>
        <pc:spChg chg="mod">
          <ac:chgData name="Green Growth" userId="875c3cfcbffc56fe" providerId="LiveId" clId="{1CAF0790-B34F-4E51-A4AC-AA0463ECB894}" dt="2025-10-24T15:01:07.087" v="3962" actId="123"/>
          <ac:spMkLst>
            <pc:docMk/>
            <pc:sldMk cId="0" sldId="273"/>
            <ac:spMk id="328" creationId="{00000000-0000-0000-0000-000000000000}"/>
          </ac:spMkLst>
        </pc:spChg>
        <pc:spChg chg="mod">
          <ac:chgData name="Green Growth" userId="875c3cfcbffc56fe" providerId="LiveId" clId="{1CAF0790-B34F-4E51-A4AC-AA0463ECB894}" dt="2025-10-24T15:01:01.097" v="3961" actId="123"/>
          <ac:spMkLst>
            <pc:docMk/>
            <pc:sldMk cId="0" sldId="273"/>
            <ac:spMk id="329" creationId="{00000000-0000-0000-0000-000000000000}"/>
          </ac:spMkLst>
        </pc:spChg>
      </pc:sldChg>
      <pc:sldChg chg="modSp mod modNotes">
        <pc:chgData name="Green Growth" userId="875c3cfcbffc56fe" providerId="LiveId" clId="{1CAF0790-B34F-4E51-A4AC-AA0463ECB894}" dt="2025-10-24T15:03:22.855" v="4299" actId="20577"/>
        <pc:sldMkLst>
          <pc:docMk/>
          <pc:sldMk cId="0" sldId="274"/>
        </pc:sldMkLst>
        <pc:spChg chg="mod">
          <ac:chgData name="Green Growth" userId="875c3cfcbffc56fe" providerId="LiveId" clId="{1CAF0790-B34F-4E51-A4AC-AA0463ECB894}" dt="2025-10-24T15:03:22.855" v="4299" actId="20577"/>
          <ac:spMkLst>
            <pc:docMk/>
            <pc:sldMk cId="0" sldId="274"/>
            <ac:spMk id="337" creationId="{00000000-0000-0000-0000-000000000000}"/>
          </ac:spMkLst>
        </pc:spChg>
        <pc:spChg chg="mod">
          <ac:chgData name="Green Growth" userId="875c3cfcbffc56fe" providerId="LiveId" clId="{1CAF0790-B34F-4E51-A4AC-AA0463ECB894}" dt="2025-10-24T15:03:10.795" v="4297" actId="20577"/>
          <ac:spMkLst>
            <pc:docMk/>
            <pc:sldMk cId="0" sldId="274"/>
            <ac:spMk id="340" creationId="{00000000-0000-0000-0000-000000000000}"/>
          </ac:spMkLst>
        </pc:spChg>
      </pc:sldChg>
      <pc:sldChg chg="modSp mod modNotes">
        <pc:chgData name="Green Growth" userId="875c3cfcbffc56fe" providerId="LiveId" clId="{1CAF0790-B34F-4E51-A4AC-AA0463ECB894}" dt="2025-10-24T15:05:11.765" v="4573" actId="123"/>
        <pc:sldMkLst>
          <pc:docMk/>
          <pc:sldMk cId="0" sldId="275"/>
        </pc:sldMkLst>
        <pc:spChg chg="mod">
          <ac:chgData name="Green Growth" userId="875c3cfcbffc56fe" providerId="LiveId" clId="{1CAF0790-B34F-4E51-A4AC-AA0463ECB894}" dt="2025-10-24T15:03:54.129" v="4300"/>
          <ac:spMkLst>
            <pc:docMk/>
            <pc:sldMk cId="0" sldId="275"/>
            <ac:spMk id="349" creationId="{00000000-0000-0000-0000-000000000000}"/>
          </ac:spMkLst>
        </pc:spChg>
        <pc:spChg chg="mod">
          <ac:chgData name="Green Growth" userId="875c3cfcbffc56fe" providerId="LiveId" clId="{1CAF0790-B34F-4E51-A4AC-AA0463ECB894}" dt="2025-10-24T15:05:11.765" v="4573" actId="123"/>
          <ac:spMkLst>
            <pc:docMk/>
            <pc:sldMk cId="0" sldId="275"/>
            <ac:spMk id="352" creationId="{00000000-0000-0000-0000-000000000000}"/>
          </ac:spMkLst>
        </pc:spChg>
      </pc:sldChg>
      <pc:sldChg chg="modSp mod modNotes">
        <pc:chgData name="Green Growth" userId="875c3cfcbffc56fe" providerId="LiveId" clId="{1CAF0790-B34F-4E51-A4AC-AA0463ECB894}" dt="2025-10-24T15:06:55.328" v="4852" actId="6549"/>
        <pc:sldMkLst>
          <pc:docMk/>
          <pc:sldMk cId="0" sldId="276"/>
        </pc:sldMkLst>
        <pc:spChg chg="mod">
          <ac:chgData name="Green Growth" userId="875c3cfcbffc56fe" providerId="LiveId" clId="{1CAF0790-B34F-4E51-A4AC-AA0463ECB894}" dt="2025-10-24T15:05:36.449" v="4619" actId="6549"/>
          <ac:spMkLst>
            <pc:docMk/>
            <pc:sldMk cId="0" sldId="276"/>
            <ac:spMk id="361" creationId="{00000000-0000-0000-0000-000000000000}"/>
          </ac:spMkLst>
        </pc:spChg>
        <pc:spChg chg="mod">
          <ac:chgData name="Green Growth" userId="875c3cfcbffc56fe" providerId="LiveId" clId="{1CAF0790-B34F-4E51-A4AC-AA0463ECB894}" dt="2025-10-24T15:06:55.328" v="4852" actId="6549"/>
          <ac:spMkLst>
            <pc:docMk/>
            <pc:sldMk cId="0" sldId="276"/>
            <ac:spMk id="364" creationId="{00000000-0000-0000-0000-000000000000}"/>
          </ac:spMkLst>
        </pc:spChg>
      </pc:sldChg>
      <pc:sldChg chg="modSp mod modNotes">
        <pc:chgData name="Green Growth" userId="875c3cfcbffc56fe" providerId="LiveId" clId="{1CAF0790-B34F-4E51-A4AC-AA0463ECB894}" dt="2025-10-24T15:10:36.472" v="5342" actId="255"/>
        <pc:sldMkLst>
          <pc:docMk/>
          <pc:sldMk cId="0" sldId="277"/>
        </pc:sldMkLst>
        <pc:spChg chg="mod">
          <ac:chgData name="Green Growth" userId="875c3cfcbffc56fe" providerId="LiveId" clId="{1CAF0790-B34F-4E51-A4AC-AA0463ECB894}" dt="2025-10-24T15:08:35.896" v="4939" actId="1035"/>
          <ac:spMkLst>
            <pc:docMk/>
            <pc:sldMk cId="0" sldId="277"/>
            <ac:spMk id="373" creationId="{00000000-0000-0000-0000-000000000000}"/>
          </ac:spMkLst>
        </pc:spChg>
        <pc:spChg chg="mod">
          <ac:chgData name="Green Growth" userId="875c3cfcbffc56fe" providerId="LiveId" clId="{1CAF0790-B34F-4E51-A4AC-AA0463ECB894}" dt="2025-10-24T15:08:42.570" v="4957" actId="1035"/>
          <ac:spMkLst>
            <pc:docMk/>
            <pc:sldMk cId="0" sldId="277"/>
            <ac:spMk id="375" creationId="{00000000-0000-0000-0000-000000000000}"/>
          </ac:spMkLst>
        </pc:spChg>
        <pc:spChg chg="mod">
          <ac:chgData name="Green Growth" userId="875c3cfcbffc56fe" providerId="LiveId" clId="{1CAF0790-B34F-4E51-A4AC-AA0463ECB894}" dt="2025-10-24T15:10:36.472" v="5342" actId="255"/>
          <ac:spMkLst>
            <pc:docMk/>
            <pc:sldMk cId="0" sldId="277"/>
            <ac:spMk id="376" creationId="{00000000-0000-0000-0000-000000000000}"/>
          </ac:spMkLst>
        </pc:spChg>
      </pc:sldChg>
      <pc:sldChg chg="modSp mod modNotes">
        <pc:chgData name="Green Growth" userId="875c3cfcbffc56fe" providerId="LiveId" clId="{1CAF0790-B34F-4E51-A4AC-AA0463ECB894}" dt="2025-10-24T15:14:17.432" v="5890" actId="1036"/>
        <pc:sldMkLst>
          <pc:docMk/>
          <pc:sldMk cId="0" sldId="278"/>
        </pc:sldMkLst>
        <pc:spChg chg="mod">
          <ac:chgData name="Green Growth" userId="875c3cfcbffc56fe" providerId="LiveId" clId="{1CAF0790-B34F-4E51-A4AC-AA0463ECB894}" dt="2025-10-24T15:14:07.622" v="5870" actId="255"/>
          <ac:spMkLst>
            <pc:docMk/>
            <pc:sldMk cId="0" sldId="278"/>
            <ac:spMk id="385" creationId="{00000000-0000-0000-0000-000000000000}"/>
          </ac:spMkLst>
        </pc:spChg>
        <pc:spChg chg="mod">
          <ac:chgData name="Green Growth" userId="875c3cfcbffc56fe" providerId="LiveId" clId="{1CAF0790-B34F-4E51-A4AC-AA0463ECB894}" dt="2025-10-24T15:14:17.432" v="5890" actId="1036"/>
          <ac:spMkLst>
            <pc:docMk/>
            <pc:sldMk cId="0" sldId="278"/>
            <ac:spMk id="388" creationId="{00000000-0000-0000-0000-000000000000}"/>
          </ac:spMkLst>
        </pc:spChg>
      </pc:sldChg>
      <pc:sldChg chg="modSp mod modNotes">
        <pc:chgData name="Green Growth" userId="875c3cfcbffc56fe" providerId="LiveId" clId="{1CAF0790-B34F-4E51-A4AC-AA0463ECB894}" dt="2025-10-24T15:16:56.361" v="6372" actId="123"/>
        <pc:sldMkLst>
          <pc:docMk/>
          <pc:sldMk cId="0" sldId="279"/>
        </pc:sldMkLst>
        <pc:spChg chg="mod">
          <ac:chgData name="Green Growth" userId="875c3cfcbffc56fe" providerId="LiveId" clId="{1CAF0790-B34F-4E51-A4AC-AA0463ECB894}" dt="2025-10-24T15:15:34.940" v="5985" actId="255"/>
          <ac:spMkLst>
            <pc:docMk/>
            <pc:sldMk cId="0" sldId="279"/>
            <ac:spMk id="398" creationId="{00000000-0000-0000-0000-000000000000}"/>
          </ac:spMkLst>
        </pc:spChg>
        <pc:spChg chg="mod">
          <ac:chgData name="Green Growth" userId="875c3cfcbffc56fe" providerId="LiveId" clId="{1CAF0790-B34F-4E51-A4AC-AA0463ECB894}" dt="2025-10-24T15:16:56.361" v="6372" actId="123"/>
          <ac:spMkLst>
            <pc:docMk/>
            <pc:sldMk cId="0" sldId="279"/>
            <ac:spMk id="401" creationId="{00000000-0000-0000-0000-000000000000}"/>
          </ac:spMkLst>
        </pc:spChg>
        <pc:picChg chg="mod">
          <ac:chgData name="Green Growth" userId="875c3cfcbffc56fe" providerId="LiveId" clId="{1CAF0790-B34F-4E51-A4AC-AA0463ECB894}" dt="2025-10-24T15:15:26.968" v="5984" actId="1036"/>
          <ac:picMkLst>
            <pc:docMk/>
            <pc:sldMk cId="0" sldId="279"/>
            <ac:picMk id="402" creationId="{00000000-0000-0000-0000-000000000000}"/>
          </ac:picMkLst>
        </pc:picChg>
      </pc:sldChg>
      <pc:sldChg chg="modSp mod">
        <pc:chgData name="Green Growth" userId="875c3cfcbffc56fe" providerId="LiveId" clId="{1CAF0790-B34F-4E51-A4AC-AA0463ECB894}" dt="2025-10-24T15:18:13.066" v="6561" actId="20577"/>
        <pc:sldMkLst>
          <pc:docMk/>
          <pc:sldMk cId="0" sldId="280"/>
        </pc:sldMkLst>
        <pc:spChg chg="mod">
          <ac:chgData name="Green Growth" userId="875c3cfcbffc56fe" providerId="LiveId" clId="{1CAF0790-B34F-4E51-A4AC-AA0463ECB894}" dt="2025-10-24T15:17:32.511" v="6394" actId="108"/>
          <ac:spMkLst>
            <pc:docMk/>
            <pc:sldMk cId="0" sldId="280"/>
            <ac:spMk id="411" creationId="{00000000-0000-0000-0000-000000000000}"/>
          </ac:spMkLst>
        </pc:spChg>
        <pc:spChg chg="mod">
          <ac:chgData name="Green Growth" userId="875c3cfcbffc56fe" providerId="LiveId" clId="{1CAF0790-B34F-4E51-A4AC-AA0463ECB894}" dt="2025-10-24T15:18:13.066" v="6561" actId="20577"/>
          <ac:spMkLst>
            <pc:docMk/>
            <pc:sldMk cId="0" sldId="280"/>
            <ac:spMk id="412" creationId="{00000000-0000-0000-0000-000000000000}"/>
          </ac:spMkLst>
        </pc:spChg>
      </pc:sldChg>
      <pc:sldChg chg="modSp mod modNotes">
        <pc:chgData name="Green Growth" userId="875c3cfcbffc56fe" providerId="LiveId" clId="{1CAF0790-B34F-4E51-A4AC-AA0463ECB894}" dt="2025-10-24T16:24:43.510" v="8213"/>
        <pc:sldMkLst>
          <pc:docMk/>
          <pc:sldMk cId="0" sldId="281"/>
        </pc:sldMkLst>
        <pc:spChg chg="mod">
          <ac:chgData name="Green Growth" userId="875c3cfcbffc56fe" providerId="LiveId" clId="{1CAF0790-B34F-4E51-A4AC-AA0463ECB894}" dt="2025-10-24T15:19:14.395" v="6631" actId="122"/>
          <ac:spMkLst>
            <pc:docMk/>
            <pc:sldMk cId="0" sldId="281"/>
            <ac:spMk id="420" creationId="{00000000-0000-0000-0000-000000000000}"/>
          </ac:spMkLst>
        </pc:spChg>
        <pc:spChg chg="mod">
          <ac:chgData name="Green Growth" userId="875c3cfcbffc56fe" providerId="LiveId" clId="{1CAF0790-B34F-4E51-A4AC-AA0463ECB894}" dt="2025-10-24T16:24:43.510" v="8213"/>
          <ac:spMkLst>
            <pc:docMk/>
            <pc:sldMk cId="0" sldId="281"/>
            <ac:spMk id="421" creationId="{00000000-0000-0000-0000-000000000000}"/>
          </ac:spMkLst>
        </pc:spChg>
      </pc:sldChg>
      <pc:sldChg chg="modSp mod modNotes">
        <pc:chgData name="Green Growth" userId="875c3cfcbffc56fe" providerId="LiveId" clId="{1CAF0790-B34F-4E51-A4AC-AA0463ECB894}" dt="2025-10-24T16:24:37.057" v="8203"/>
        <pc:sldMkLst>
          <pc:docMk/>
          <pc:sldMk cId="0" sldId="282"/>
        </pc:sldMkLst>
        <pc:spChg chg="mod">
          <ac:chgData name="Green Growth" userId="875c3cfcbffc56fe" providerId="LiveId" clId="{1CAF0790-B34F-4E51-A4AC-AA0463ECB894}" dt="2025-10-24T15:22:51.074" v="7283" actId="33524"/>
          <ac:spMkLst>
            <pc:docMk/>
            <pc:sldMk cId="0" sldId="282"/>
            <ac:spMk id="429" creationId="{00000000-0000-0000-0000-000000000000}"/>
          </ac:spMkLst>
        </pc:spChg>
        <pc:spChg chg="mod">
          <ac:chgData name="Green Growth" userId="875c3cfcbffc56fe" providerId="LiveId" clId="{1CAF0790-B34F-4E51-A4AC-AA0463ECB894}" dt="2025-10-24T16:24:37.057" v="8203"/>
          <ac:spMkLst>
            <pc:docMk/>
            <pc:sldMk cId="0" sldId="282"/>
            <ac:spMk id="430" creationId="{00000000-0000-0000-0000-000000000000}"/>
          </ac:spMkLst>
        </pc:spChg>
      </pc:sldChg>
      <pc:sldChg chg="modSp mod modNotes">
        <pc:chgData name="Green Growth" userId="875c3cfcbffc56fe" providerId="LiveId" clId="{1CAF0790-B34F-4E51-A4AC-AA0463ECB894}" dt="2025-10-24T16:24:29.977" v="8195"/>
        <pc:sldMkLst>
          <pc:docMk/>
          <pc:sldMk cId="0" sldId="283"/>
        </pc:sldMkLst>
        <pc:spChg chg="mod">
          <ac:chgData name="Green Growth" userId="875c3cfcbffc56fe" providerId="LiveId" clId="{1CAF0790-B34F-4E51-A4AC-AA0463ECB894}" dt="2025-10-24T16:20:09.989" v="7678" actId="20577"/>
          <ac:spMkLst>
            <pc:docMk/>
            <pc:sldMk cId="0" sldId="283"/>
            <ac:spMk id="438" creationId="{00000000-0000-0000-0000-000000000000}"/>
          </ac:spMkLst>
        </pc:spChg>
        <pc:spChg chg="mod">
          <ac:chgData name="Green Growth" userId="875c3cfcbffc56fe" providerId="LiveId" clId="{1CAF0790-B34F-4E51-A4AC-AA0463ECB894}" dt="2025-10-24T16:24:29.977" v="8195"/>
          <ac:spMkLst>
            <pc:docMk/>
            <pc:sldMk cId="0" sldId="283"/>
            <ac:spMk id="439" creationId="{00000000-0000-0000-0000-000000000000}"/>
          </ac:spMkLst>
        </pc:spChg>
      </pc:sldChg>
      <pc:sldChg chg="modSp mod">
        <pc:chgData name="Green Growth" userId="875c3cfcbffc56fe" providerId="LiveId" clId="{1CAF0790-B34F-4E51-A4AC-AA0463ECB894}" dt="2025-10-24T16:25:26.786" v="8599" actId="123"/>
        <pc:sldMkLst>
          <pc:docMk/>
          <pc:sldMk cId="0" sldId="284"/>
        </pc:sldMkLst>
        <pc:spChg chg="mod">
          <ac:chgData name="Green Growth" userId="875c3cfcbffc56fe" providerId="LiveId" clId="{1CAF0790-B34F-4E51-A4AC-AA0463ECB894}" dt="2025-10-24T16:23:09.877" v="8179" actId="20577"/>
          <ac:spMkLst>
            <pc:docMk/>
            <pc:sldMk cId="0" sldId="284"/>
            <ac:spMk id="447" creationId="{00000000-0000-0000-0000-000000000000}"/>
          </ac:spMkLst>
        </pc:spChg>
        <pc:spChg chg="mod">
          <ac:chgData name="Green Growth" userId="875c3cfcbffc56fe" providerId="LiveId" clId="{1CAF0790-B34F-4E51-A4AC-AA0463ECB894}" dt="2025-10-24T16:25:26.786" v="8599" actId="123"/>
          <ac:spMkLst>
            <pc:docMk/>
            <pc:sldMk cId="0" sldId="284"/>
            <ac:spMk id="448" creationId="{00000000-0000-0000-0000-000000000000}"/>
          </ac:spMkLst>
        </pc:spChg>
      </pc:sldChg>
      <pc:sldChg chg="modSp mod">
        <pc:chgData name="Green Growth" userId="875c3cfcbffc56fe" providerId="LiveId" clId="{1CAF0790-B34F-4E51-A4AC-AA0463ECB894}" dt="2025-10-24T16:27:42.042" v="8853" actId="6549"/>
        <pc:sldMkLst>
          <pc:docMk/>
          <pc:sldMk cId="0" sldId="285"/>
        </pc:sldMkLst>
        <pc:spChg chg="mod">
          <ac:chgData name="Green Growth" userId="875c3cfcbffc56fe" providerId="LiveId" clId="{1CAF0790-B34F-4E51-A4AC-AA0463ECB894}" dt="2025-10-24T16:26:12.602" v="8623" actId="20577"/>
          <ac:spMkLst>
            <pc:docMk/>
            <pc:sldMk cId="0" sldId="285"/>
            <ac:spMk id="456" creationId="{00000000-0000-0000-0000-000000000000}"/>
          </ac:spMkLst>
        </pc:spChg>
        <pc:spChg chg="mod">
          <ac:chgData name="Green Growth" userId="875c3cfcbffc56fe" providerId="LiveId" clId="{1CAF0790-B34F-4E51-A4AC-AA0463ECB894}" dt="2025-10-24T16:27:42.042" v="8853" actId="6549"/>
          <ac:spMkLst>
            <pc:docMk/>
            <pc:sldMk cId="0" sldId="285"/>
            <ac:spMk id="457" creationId="{00000000-0000-0000-0000-000000000000}"/>
          </ac:spMkLst>
        </pc:spChg>
      </pc:sldChg>
      <pc:sldChg chg="modSp mod modNotes">
        <pc:chgData name="Green Growth" userId="875c3cfcbffc56fe" providerId="LiveId" clId="{1CAF0790-B34F-4E51-A4AC-AA0463ECB894}" dt="2025-10-24T16:29:54.193" v="9120" actId="20577"/>
        <pc:sldMkLst>
          <pc:docMk/>
          <pc:sldMk cId="0" sldId="286"/>
        </pc:sldMkLst>
        <pc:spChg chg="mod">
          <ac:chgData name="Green Growth" userId="875c3cfcbffc56fe" providerId="LiveId" clId="{1CAF0790-B34F-4E51-A4AC-AA0463ECB894}" dt="2025-10-24T16:28:51.204" v="8918" actId="255"/>
          <ac:spMkLst>
            <pc:docMk/>
            <pc:sldMk cId="0" sldId="286"/>
            <ac:spMk id="467" creationId="{00000000-0000-0000-0000-000000000000}"/>
          </ac:spMkLst>
        </pc:spChg>
        <pc:spChg chg="mod">
          <ac:chgData name="Green Growth" userId="875c3cfcbffc56fe" providerId="LiveId" clId="{1CAF0790-B34F-4E51-A4AC-AA0463ECB894}" dt="2025-10-24T16:29:54.193" v="9120" actId="20577"/>
          <ac:spMkLst>
            <pc:docMk/>
            <pc:sldMk cId="0" sldId="286"/>
            <ac:spMk id="468" creationId="{00000000-0000-0000-0000-000000000000}"/>
          </ac:spMkLst>
        </pc:spChg>
        <pc:grpChg chg="mod">
          <ac:chgData name="Green Growth" userId="875c3cfcbffc56fe" providerId="LiveId" clId="{1CAF0790-B34F-4E51-A4AC-AA0463ECB894}" dt="2025-10-24T16:28:53.148" v="8919" actId="1076"/>
          <ac:grpSpMkLst>
            <pc:docMk/>
            <pc:sldMk cId="0" sldId="286"/>
            <ac:grpSpMk id="464" creationId="{00000000-0000-0000-0000-000000000000}"/>
          </ac:grpSpMkLst>
        </pc:grpChg>
      </pc:sldChg>
      <pc:sldChg chg="modSp mod modNotes">
        <pc:chgData name="Green Growth" userId="875c3cfcbffc56fe" providerId="LiveId" clId="{1CAF0790-B34F-4E51-A4AC-AA0463ECB894}" dt="2025-10-24T16:40:39.356" v="10025" actId="1035"/>
        <pc:sldMkLst>
          <pc:docMk/>
          <pc:sldMk cId="0" sldId="287"/>
        </pc:sldMkLst>
        <pc:spChg chg="mod">
          <ac:chgData name="Green Growth" userId="875c3cfcbffc56fe" providerId="LiveId" clId="{1CAF0790-B34F-4E51-A4AC-AA0463ECB894}" dt="2025-10-24T16:30:57.414" v="9175" actId="20577"/>
          <ac:spMkLst>
            <pc:docMk/>
            <pc:sldMk cId="0" sldId="287"/>
            <ac:spMk id="476" creationId="{00000000-0000-0000-0000-000000000000}"/>
          </ac:spMkLst>
        </pc:spChg>
        <pc:spChg chg="mod">
          <ac:chgData name="Green Growth" userId="875c3cfcbffc56fe" providerId="LiveId" clId="{1CAF0790-B34F-4E51-A4AC-AA0463ECB894}" dt="2025-10-24T16:40:39.356" v="10025" actId="1035"/>
          <ac:spMkLst>
            <pc:docMk/>
            <pc:sldMk cId="0" sldId="287"/>
            <ac:spMk id="478" creationId="{00000000-0000-0000-0000-000000000000}"/>
          </ac:spMkLst>
        </pc:spChg>
      </pc:sldChg>
      <pc:sldChg chg="modSp mod modNotes">
        <pc:chgData name="Green Growth" userId="875c3cfcbffc56fe" providerId="LiveId" clId="{1CAF0790-B34F-4E51-A4AC-AA0463ECB894}" dt="2025-10-24T16:53:49.542" v="10843" actId="20577"/>
        <pc:sldMkLst>
          <pc:docMk/>
          <pc:sldMk cId="0" sldId="288"/>
        </pc:sldMkLst>
        <pc:spChg chg="mod">
          <ac:chgData name="Green Growth" userId="875c3cfcbffc56fe" providerId="LiveId" clId="{1CAF0790-B34F-4E51-A4AC-AA0463ECB894}" dt="2025-10-24T16:41:11.218" v="10078" actId="14100"/>
          <ac:spMkLst>
            <pc:docMk/>
            <pc:sldMk cId="0" sldId="288"/>
            <ac:spMk id="486" creationId="{00000000-0000-0000-0000-000000000000}"/>
          </ac:spMkLst>
        </pc:spChg>
        <pc:spChg chg="mod">
          <ac:chgData name="Green Growth" userId="875c3cfcbffc56fe" providerId="LiveId" clId="{1CAF0790-B34F-4E51-A4AC-AA0463ECB894}" dt="2025-10-24T16:45:41.124" v="10296" actId="14100"/>
          <ac:spMkLst>
            <pc:docMk/>
            <pc:sldMk cId="0" sldId="288"/>
            <ac:spMk id="488" creationId="{00000000-0000-0000-0000-000000000000}"/>
          </ac:spMkLst>
        </pc:spChg>
        <pc:spChg chg="mod">
          <ac:chgData name="Green Growth" userId="875c3cfcbffc56fe" providerId="LiveId" clId="{1CAF0790-B34F-4E51-A4AC-AA0463ECB894}" dt="2025-10-24T16:48:40.889" v="10493" actId="20577"/>
          <ac:spMkLst>
            <pc:docMk/>
            <pc:sldMk cId="0" sldId="288"/>
            <ac:spMk id="489" creationId="{00000000-0000-0000-0000-000000000000}"/>
          </ac:spMkLst>
        </pc:spChg>
        <pc:spChg chg="mod">
          <ac:chgData name="Green Growth" userId="875c3cfcbffc56fe" providerId="LiveId" clId="{1CAF0790-B34F-4E51-A4AC-AA0463ECB894}" dt="2025-10-24T16:53:49.542" v="10843" actId="20577"/>
          <ac:spMkLst>
            <pc:docMk/>
            <pc:sldMk cId="0" sldId="288"/>
            <ac:spMk id="490" creationId="{00000000-0000-0000-0000-000000000000}"/>
          </ac:spMkLst>
        </pc:spChg>
      </pc:sldChg>
      <pc:sldChg chg="modSp mod modNotes">
        <pc:chgData name="Green Growth" userId="875c3cfcbffc56fe" providerId="LiveId" clId="{1CAF0790-B34F-4E51-A4AC-AA0463ECB894}" dt="2025-10-24T16:55:21.499" v="11086" actId="6549"/>
        <pc:sldMkLst>
          <pc:docMk/>
          <pc:sldMk cId="0" sldId="289"/>
        </pc:sldMkLst>
        <pc:spChg chg="mod">
          <ac:chgData name="Green Growth" userId="875c3cfcbffc56fe" providerId="LiveId" clId="{1CAF0790-B34F-4E51-A4AC-AA0463ECB894}" dt="2025-10-24T16:54:27.259" v="10874" actId="20577"/>
          <ac:spMkLst>
            <pc:docMk/>
            <pc:sldMk cId="0" sldId="289"/>
            <ac:spMk id="500" creationId="{00000000-0000-0000-0000-000000000000}"/>
          </ac:spMkLst>
        </pc:spChg>
        <pc:spChg chg="mod">
          <ac:chgData name="Green Growth" userId="875c3cfcbffc56fe" providerId="LiveId" clId="{1CAF0790-B34F-4E51-A4AC-AA0463ECB894}" dt="2025-10-24T16:55:21.499" v="11086" actId="6549"/>
          <ac:spMkLst>
            <pc:docMk/>
            <pc:sldMk cId="0" sldId="289"/>
            <ac:spMk id="501" creationId="{00000000-0000-0000-0000-000000000000}"/>
          </ac:spMkLst>
        </pc:spChg>
      </pc:sldChg>
      <pc:sldChg chg="modSp mod modNotes">
        <pc:chgData name="Green Growth" userId="875c3cfcbffc56fe" providerId="LiveId" clId="{1CAF0790-B34F-4E51-A4AC-AA0463ECB894}" dt="2025-10-24T17:00:34.437" v="11496" actId="122"/>
        <pc:sldMkLst>
          <pc:docMk/>
          <pc:sldMk cId="0" sldId="290"/>
        </pc:sldMkLst>
        <pc:spChg chg="mod">
          <ac:chgData name="Green Growth" userId="875c3cfcbffc56fe" providerId="LiveId" clId="{1CAF0790-B34F-4E51-A4AC-AA0463ECB894}" dt="2025-10-24T17:00:34.437" v="11496" actId="122"/>
          <ac:spMkLst>
            <pc:docMk/>
            <pc:sldMk cId="0" sldId="290"/>
            <ac:spMk id="509" creationId="{00000000-0000-0000-0000-000000000000}"/>
          </ac:spMkLst>
        </pc:spChg>
        <pc:spChg chg="mod">
          <ac:chgData name="Green Growth" userId="875c3cfcbffc56fe" providerId="LiveId" clId="{1CAF0790-B34F-4E51-A4AC-AA0463ECB894}" dt="2025-10-24T16:59:54.068" v="11489" actId="113"/>
          <ac:spMkLst>
            <pc:docMk/>
            <pc:sldMk cId="0" sldId="290"/>
            <ac:spMk id="511" creationId="{00000000-0000-0000-0000-000000000000}"/>
          </ac:spMkLst>
        </pc:spChg>
      </pc:sldChg>
      <pc:sldChg chg="modSp mod">
        <pc:chgData name="Green Growth" userId="875c3cfcbffc56fe" providerId="LiveId" clId="{1CAF0790-B34F-4E51-A4AC-AA0463ECB894}" dt="2025-10-24T17:07:41.234" v="11609" actId="108"/>
        <pc:sldMkLst>
          <pc:docMk/>
          <pc:sldMk cId="0" sldId="291"/>
        </pc:sldMkLst>
        <pc:spChg chg="mod">
          <ac:chgData name="Green Growth" userId="875c3cfcbffc56fe" providerId="LiveId" clId="{1CAF0790-B34F-4E51-A4AC-AA0463ECB894}" dt="2025-10-24T17:01:23.643" v="11530" actId="255"/>
          <ac:spMkLst>
            <pc:docMk/>
            <pc:sldMk cId="0" sldId="291"/>
            <ac:spMk id="519" creationId="{00000000-0000-0000-0000-000000000000}"/>
          </ac:spMkLst>
        </pc:spChg>
        <pc:spChg chg="mod">
          <ac:chgData name="Green Growth" userId="875c3cfcbffc56fe" providerId="LiveId" clId="{1CAF0790-B34F-4E51-A4AC-AA0463ECB894}" dt="2025-10-24T17:02:49.452" v="11561" actId="108"/>
          <ac:spMkLst>
            <pc:docMk/>
            <pc:sldMk cId="0" sldId="291"/>
            <ac:spMk id="522" creationId="{00000000-0000-0000-0000-000000000000}"/>
          </ac:spMkLst>
        </pc:spChg>
        <pc:graphicFrameChg chg="mod modGraphic">
          <ac:chgData name="Green Growth" userId="875c3cfcbffc56fe" providerId="LiveId" clId="{1CAF0790-B34F-4E51-A4AC-AA0463ECB894}" dt="2025-10-24T17:07:41.234" v="11609" actId="108"/>
          <ac:graphicFrameMkLst>
            <pc:docMk/>
            <pc:sldMk cId="0" sldId="291"/>
            <ac:graphicFrameMk id="521" creationId="{00000000-0000-0000-0000-000000000000}"/>
          </ac:graphicFrameMkLst>
        </pc:graphicFrameChg>
        <pc:cxnChg chg="mod">
          <ac:chgData name="Green Growth" userId="875c3cfcbffc56fe" providerId="LiveId" clId="{1CAF0790-B34F-4E51-A4AC-AA0463ECB894}" dt="2025-10-24T17:00:59.906" v="11528" actId="1076"/>
          <ac:cxnSpMkLst>
            <pc:docMk/>
            <pc:sldMk cId="0" sldId="291"/>
            <ac:cxnSpMk id="520" creationId="{00000000-0000-0000-0000-000000000000}"/>
          </ac:cxnSpMkLst>
        </pc:cxnChg>
      </pc:sldChg>
      <pc:sldChg chg="modSp mod">
        <pc:chgData name="Green Growth" userId="875c3cfcbffc56fe" providerId="LiveId" clId="{1CAF0790-B34F-4E51-A4AC-AA0463ECB894}" dt="2025-10-24T17:09:51.930" v="11861" actId="255"/>
        <pc:sldMkLst>
          <pc:docMk/>
          <pc:sldMk cId="0" sldId="292"/>
        </pc:sldMkLst>
        <pc:spChg chg="mod">
          <ac:chgData name="Green Growth" userId="875c3cfcbffc56fe" providerId="LiveId" clId="{1CAF0790-B34F-4E51-A4AC-AA0463ECB894}" dt="2025-10-24T17:09:32.426" v="11859" actId="20577"/>
          <ac:spMkLst>
            <pc:docMk/>
            <pc:sldMk cId="0" sldId="292"/>
            <ac:spMk id="530" creationId="{00000000-0000-0000-0000-000000000000}"/>
          </ac:spMkLst>
        </pc:spChg>
        <pc:spChg chg="mod">
          <ac:chgData name="Green Growth" userId="875c3cfcbffc56fe" providerId="LiveId" clId="{1CAF0790-B34F-4E51-A4AC-AA0463ECB894}" dt="2025-10-24T17:09:51.930" v="11861" actId="255"/>
          <ac:spMkLst>
            <pc:docMk/>
            <pc:sldMk cId="0" sldId="292"/>
            <ac:spMk id="531" creationId="{00000000-0000-0000-0000-000000000000}"/>
          </ac:spMkLst>
        </pc:spChg>
      </pc:sldChg>
      <pc:sldChg chg="modSp mod">
        <pc:chgData name="Green Growth" userId="875c3cfcbffc56fe" providerId="LiveId" clId="{1CAF0790-B34F-4E51-A4AC-AA0463ECB894}" dt="2025-10-24T17:11:42.040" v="11902" actId="20577"/>
        <pc:sldMkLst>
          <pc:docMk/>
          <pc:sldMk cId="0" sldId="293"/>
        </pc:sldMkLst>
        <pc:spChg chg="mod">
          <ac:chgData name="Green Growth" userId="875c3cfcbffc56fe" providerId="LiveId" clId="{1CAF0790-B34F-4E51-A4AC-AA0463ECB894}" dt="2025-10-24T17:11:42.040" v="11902" actId="20577"/>
          <ac:spMkLst>
            <pc:docMk/>
            <pc:sldMk cId="0" sldId="293"/>
            <ac:spMk id="540" creationId="{00000000-0000-0000-0000-000000000000}"/>
          </ac:spMkLst>
        </pc:spChg>
        <pc:spChg chg="mod">
          <ac:chgData name="Green Growth" userId="875c3cfcbffc56fe" providerId="LiveId" clId="{1CAF0790-B34F-4E51-A4AC-AA0463ECB894}" dt="2025-10-24T17:10:36.608" v="11884" actId="255"/>
          <ac:spMkLst>
            <pc:docMk/>
            <pc:sldMk cId="0" sldId="293"/>
            <ac:spMk id="541" creationId="{00000000-0000-0000-0000-000000000000}"/>
          </ac:spMkLst>
        </pc:spChg>
        <pc:grpChg chg="mod">
          <ac:chgData name="Green Growth" userId="875c3cfcbffc56fe" providerId="LiveId" clId="{1CAF0790-B34F-4E51-A4AC-AA0463ECB894}" dt="2025-10-24T17:11:11.895" v="11888" actId="1076"/>
          <ac:grpSpMkLst>
            <pc:docMk/>
            <pc:sldMk cId="0" sldId="293"/>
            <ac:grpSpMk id="537" creationId="{00000000-0000-0000-0000-000000000000}"/>
          </ac:grpSpMkLst>
        </pc:grpChg>
        <pc:cxnChg chg="mod">
          <ac:chgData name="Green Growth" userId="875c3cfcbffc56fe" providerId="LiveId" clId="{1CAF0790-B34F-4E51-A4AC-AA0463ECB894}" dt="2025-10-24T17:10:18.248" v="11879" actId="1076"/>
          <ac:cxnSpMkLst>
            <pc:docMk/>
            <pc:sldMk cId="0" sldId="293"/>
            <ac:cxnSpMk id="542" creationId="{00000000-0000-0000-0000-000000000000}"/>
          </ac:cxnSpMkLst>
        </pc:cxnChg>
      </pc:sldChg>
      <pc:sldChg chg="modSp mod modNotes">
        <pc:chgData name="Green Growth" userId="875c3cfcbffc56fe" providerId="LiveId" clId="{1CAF0790-B34F-4E51-A4AC-AA0463ECB894}" dt="2025-10-24T17:14:51.075" v="11990" actId="20577"/>
        <pc:sldMkLst>
          <pc:docMk/>
          <pc:sldMk cId="0" sldId="294"/>
        </pc:sldMkLst>
        <pc:spChg chg="mod">
          <ac:chgData name="Green Growth" userId="875c3cfcbffc56fe" providerId="LiveId" clId="{1CAF0790-B34F-4E51-A4AC-AA0463ECB894}" dt="2025-10-24T17:14:51.075" v="11990" actId="20577"/>
          <ac:spMkLst>
            <pc:docMk/>
            <pc:sldMk cId="0" sldId="294"/>
            <ac:spMk id="550" creationId="{00000000-0000-0000-0000-000000000000}"/>
          </ac:spMkLst>
        </pc:spChg>
        <pc:spChg chg="mod">
          <ac:chgData name="Green Growth" userId="875c3cfcbffc56fe" providerId="LiveId" clId="{1CAF0790-B34F-4E51-A4AC-AA0463ECB894}" dt="2025-10-24T17:12:16.055" v="11920" actId="6549"/>
          <ac:spMkLst>
            <pc:docMk/>
            <pc:sldMk cId="0" sldId="294"/>
            <ac:spMk id="551" creationId="{00000000-0000-0000-0000-000000000000}"/>
          </ac:spMkLst>
        </pc:spChg>
      </pc:sldChg>
      <pc:sldChg chg="modSp mod modNotes">
        <pc:chgData name="Green Growth" userId="875c3cfcbffc56fe" providerId="LiveId" clId="{1CAF0790-B34F-4E51-A4AC-AA0463ECB894}" dt="2025-10-24T17:15:36.601" v="11999" actId="20577"/>
        <pc:sldMkLst>
          <pc:docMk/>
          <pc:sldMk cId="0" sldId="295"/>
        </pc:sldMkLst>
        <pc:spChg chg="mod">
          <ac:chgData name="Green Growth" userId="875c3cfcbffc56fe" providerId="LiveId" clId="{1CAF0790-B34F-4E51-A4AC-AA0463ECB894}" dt="2025-10-24T17:15:36.601" v="11999" actId="20577"/>
          <ac:spMkLst>
            <pc:docMk/>
            <pc:sldMk cId="0" sldId="295"/>
            <ac:spMk id="560" creationId="{00000000-0000-0000-0000-000000000000}"/>
          </ac:spMkLst>
        </pc:spChg>
        <pc:spChg chg="mod">
          <ac:chgData name="Green Growth" userId="875c3cfcbffc56fe" providerId="LiveId" clId="{1CAF0790-B34F-4E51-A4AC-AA0463ECB894}" dt="2025-10-24T17:14:20.283" v="11987" actId="6549"/>
          <ac:spMkLst>
            <pc:docMk/>
            <pc:sldMk cId="0" sldId="295"/>
            <ac:spMk id="561" creationId="{00000000-0000-0000-0000-000000000000}"/>
          </ac:spMkLst>
        </pc:spChg>
        <pc:grpChg chg="mod">
          <ac:chgData name="Green Growth" userId="875c3cfcbffc56fe" providerId="LiveId" clId="{1CAF0790-B34F-4E51-A4AC-AA0463ECB894}" dt="2025-10-24T17:15:00.823" v="11992" actId="1076"/>
          <ac:grpSpMkLst>
            <pc:docMk/>
            <pc:sldMk cId="0" sldId="295"/>
            <ac:grpSpMk id="557" creationId="{00000000-0000-0000-0000-000000000000}"/>
          </ac:grpSpMkLst>
        </pc:grpChg>
      </pc:sldChg>
      <pc:sldChg chg="delSp modSp mod">
        <pc:chgData name="Green Growth" userId="875c3cfcbffc56fe" providerId="LiveId" clId="{1CAF0790-B34F-4E51-A4AC-AA0463ECB894}" dt="2025-10-24T17:19:14.112" v="12414" actId="1035"/>
        <pc:sldMkLst>
          <pc:docMk/>
          <pc:sldMk cId="0" sldId="296"/>
        </pc:sldMkLst>
        <pc:spChg chg="del">
          <ac:chgData name="Green Growth" userId="875c3cfcbffc56fe" providerId="LiveId" clId="{1CAF0790-B34F-4E51-A4AC-AA0463ECB894}" dt="2025-10-24T17:15:50.308" v="12000" actId="478"/>
          <ac:spMkLst>
            <pc:docMk/>
            <pc:sldMk cId="0" sldId="296"/>
            <ac:spMk id="579" creationId="{00000000-0000-0000-0000-000000000000}"/>
          </ac:spMkLst>
        </pc:spChg>
        <pc:spChg chg="mod">
          <ac:chgData name="Green Growth" userId="875c3cfcbffc56fe" providerId="LiveId" clId="{1CAF0790-B34F-4E51-A4AC-AA0463ECB894}" dt="2025-10-24T17:17:46.186" v="12100"/>
          <ac:spMkLst>
            <pc:docMk/>
            <pc:sldMk cId="0" sldId="296"/>
            <ac:spMk id="581" creationId="{00000000-0000-0000-0000-000000000000}"/>
          </ac:spMkLst>
        </pc:spChg>
        <pc:spChg chg="mod">
          <ac:chgData name="Green Growth" userId="875c3cfcbffc56fe" providerId="LiveId" clId="{1CAF0790-B34F-4E51-A4AC-AA0463ECB894}" dt="2025-10-24T17:18:44.970" v="12398" actId="20577"/>
          <ac:spMkLst>
            <pc:docMk/>
            <pc:sldMk cId="0" sldId="296"/>
            <ac:spMk id="582" creationId="{00000000-0000-0000-0000-000000000000}"/>
          </ac:spMkLst>
        </pc:spChg>
        <pc:spChg chg="mod">
          <ac:chgData name="Green Growth" userId="875c3cfcbffc56fe" providerId="LiveId" clId="{1CAF0790-B34F-4E51-A4AC-AA0463ECB894}" dt="2025-10-24T17:17:00.552" v="12052"/>
          <ac:spMkLst>
            <pc:docMk/>
            <pc:sldMk cId="0" sldId="296"/>
            <ac:spMk id="585" creationId="{00000000-0000-0000-0000-000000000000}"/>
          </ac:spMkLst>
        </pc:spChg>
        <pc:spChg chg="mod">
          <ac:chgData name="Green Growth" userId="875c3cfcbffc56fe" providerId="LiveId" clId="{1CAF0790-B34F-4E51-A4AC-AA0463ECB894}" dt="2025-10-24T17:17:00.552" v="12052"/>
          <ac:spMkLst>
            <pc:docMk/>
            <pc:sldMk cId="0" sldId="296"/>
            <ac:spMk id="586" creationId="{00000000-0000-0000-0000-000000000000}"/>
          </ac:spMkLst>
        </pc:spChg>
        <pc:spChg chg="mod">
          <ac:chgData name="Green Growth" userId="875c3cfcbffc56fe" providerId="LiveId" clId="{1CAF0790-B34F-4E51-A4AC-AA0463ECB894}" dt="2025-10-24T17:17:11.186" v="12099" actId="6549"/>
          <ac:spMkLst>
            <pc:docMk/>
            <pc:sldMk cId="0" sldId="296"/>
            <ac:spMk id="587" creationId="{00000000-0000-0000-0000-000000000000}"/>
          </ac:spMkLst>
        </pc:spChg>
        <pc:spChg chg="mod">
          <ac:chgData name="Green Growth" userId="875c3cfcbffc56fe" providerId="LiveId" clId="{1CAF0790-B34F-4E51-A4AC-AA0463ECB894}" dt="2025-10-24T17:17:00.552" v="12052"/>
          <ac:spMkLst>
            <pc:docMk/>
            <pc:sldMk cId="0" sldId="296"/>
            <ac:spMk id="589" creationId="{00000000-0000-0000-0000-000000000000}"/>
          </ac:spMkLst>
        </pc:spChg>
        <pc:spChg chg="mod">
          <ac:chgData name="Green Growth" userId="875c3cfcbffc56fe" providerId="LiveId" clId="{1CAF0790-B34F-4E51-A4AC-AA0463ECB894}" dt="2025-10-24T17:17:00.552" v="12052"/>
          <ac:spMkLst>
            <pc:docMk/>
            <pc:sldMk cId="0" sldId="296"/>
            <ac:spMk id="590" creationId="{00000000-0000-0000-0000-000000000000}"/>
          </ac:spMkLst>
        </pc:spChg>
        <pc:spChg chg="mod">
          <ac:chgData name="Green Growth" userId="875c3cfcbffc56fe" providerId="LiveId" clId="{1CAF0790-B34F-4E51-A4AC-AA0463ECB894}" dt="2025-10-24T17:17:00.552" v="12052"/>
          <ac:spMkLst>
            <pc:docMk/>
            <pc:sldMk cId="0" sldId="296"/>
            <ac:spMk id="591" creationId="{00000000-0000-0000-0000-000000000000}"/>
          </ac:spMkLst>
        </pc:spChg>
        <pc:grpChg chg="mod">
          <ac:chgData name="Green Growth" userId="875c3cfcbffc56fe" providerId="LiveId" clId="{1CAF0790-B34F-4E51-A4AC-AA0463ECB894}" dt="2025-10-24T17:19:14.112" v="12414" actId="1035"/>
          <ac:grpSpMkLst>
            <pc:docMk/>
            <pc:sldMk cId="0" sldId="296"/>
            <ac:grpSpMk id="570" creationId="{00000000-0000-0000-0000-000000000000}"/>
          </ac:grpSpMkLst>
        </pc:grpChg>
        <pc:grpChg chg="mod">
          <ac:chgData name="Green Growth" userId="875c3cfcbffc56fe" providerId="LiveId" clId="{1CAF0790-B34F-4E51-A4AC-AA0463ECB894}" dt="2025-10-24T17:17:46.186" v="12100"/>
          <ac:grpSpMkLst>
            <pc:docMk/>
            <pc:sldMk cId="0" sldId="296"/>
            <ac:grpSpMk id="580" creationId="{00000000-0000-0000-0000-000000000000}"/>
          </ac:grpSpMkLst>
        </pc:grpChg>
        <pc:grpChg chg="mod">
          <ac:chgData name="Green Growth" userId="875c3cfcbffc56fe" providerId="LiveId" clId="{1CAF0790-B34F-4E51-A4AC-AA0463ECB894}" dt="2025-10-24T17:17:00.552" v="12052"/>
          <ac:grpSpMkLst>
            <pc:docMk/>
            <pc:sldMk cId="0" sldId="296"/>
            <ac:grpSpMk id="583" creationId="{00000000-0000-0000-0000-000000000000}"/>
          </ac:grpSpMkLst>
        </pc:grpChg>
        <pc:grpChg chg="mod">
          <ac:chgData name="Green Growth" userId="875c3cfcbffc56fe" providerId="LiveId" clId="{1CAF0790-B34F-4E51-A4AC-AA0463ECB894}" dt="2025-10-24T17:17:00.552" v="12052"/>
          <ac:grpSpMkLst>
            <pc:docMk/>
            <pc:sldMk cId="0" sldId="296"/>
            <ac:grpSpMk id="584" creationId="{00000000-0000-0000-0000-000000000000}"/>
          </ac:grpSpMkLst>
        </pc:grpChg>
        <pc:grpChg chg="mod">
          <ac:chgData name="Green Growth" userId="875c3cfcbffc56fe" providerId="LiveId" clId="{1CAF0790-B34F-4E51-A4AC-AA0463ECB894}" dt="2025-10-24T17:17:00.552" v="12052"/>
          <ac:grpSpMkLst>
            <pc:docMk/>
            <pc:sldMk cId="0" sldId="296"/>
            <ac:grpSpMk id="588" creationId="{00000000-0000-0000-0000-000000000000}"/>
          </ac:grpSpMkLst>
        </pc:grpChg>
        <pc:picChg chg="mod">
          <ac:chgData name="Green Growth" userId="875c3cfcbffc56fe" providerId="LiveId" clId="{1CAF0790-B34F-4E51-A4AC-AA0463ECB894}" dt="2025-10-24T17:18:51.817" v="12400" actId="1076"/>
          <ac:picMkLst>
            <pc:docMk/>
            <pc:sldMk cId="0" sldId="296"/>
            <ac:picMk id="592"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7" name="Google Shape;20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8" name="Google Shape;21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1" name="Google Shape;23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2" name="Google Shape;24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3" name="Google Shape;253;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4" name="Google Shape;26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8" name="Google Shape;28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0" name="Google Shape;300;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9" name="Google Shape;309;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8" name="Google Shape;318;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2" name="Google Shape;332;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6" name="Google Shape;356;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8" name="Google Shape;368;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0" name="Google Shape;380;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3" name="Google Shape;393;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5" name="Google Shape;405;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5" name="Google Shape;415;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4" name="Google Shape;424;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3" name="Google Shape;433;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2" name="Google Shape;442;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1" name="Google Shape;451;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0" name="Google Shape;460;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1" name="Google Shape;471;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1" name="Google Shape;481;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3" name="Google Shape;493;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4" name="Google Shape;504;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4" name="Google Shape;514;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5" name="Google Shape;525;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5" name="Google Shape;535;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5" name="Google Shape;545;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p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5" name="Google Shape;555;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5" name="Google Shape;565;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4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4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4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4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4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4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4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4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4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4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4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5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5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5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5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5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5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5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51"/>
          <p:cNvSpPr>
            <a:spLocks noGrp="1"/>
          </p:cNvSpPr>
          <p:nvPr>
            <p:ph type="pic" idx="2"/>
          </p:nvPr>
        </p:nvSpPr>
        <p:spPr>
          <a:xfrm>
            <a:off x="1792288" y="612775"/>
            <a:ext cx="5486400" cy="4114800"/>
          </a:xfrm>
          <a:prstGeom prst="rect">
            <a:avLst/>
          </a:prstGeom>
          <a:noFill/>
          <a:ln>
            <a:noFill/>
          </a:ln>
        </p:spPr>
      </p:sp>
      <p:sp>
        <p:nvSpPr>
          <p:cNvPr id="64" name="Google Shape;64;p5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5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5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5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5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5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5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5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5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4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4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4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4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4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jp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p:nvPr/>
        </p:nvSpPr>
        <p:spPr>
          <a:xfrm>
            <a:off x="-83207" y="-907951"/>
            <a:ext cx="18371207" cy="8229600"/>
          </a:xfrm>
          <a:custGeom>
            <a:avLst/>
            <a:gdLst/>
            <a:ahLst/>
            <a:cxnLst/>
            <a:rect l="l" t="t" r="r" b="b"/>
            <a:pathLst>
              <a:path w="18371207" h="8229600" extrusionOk="0">
                <a:moveTo>
                  <a:pt x="0" y="0"/>
                </a:moveTo>
                <a:lnTo>
                  <a:pt x="18371207" y="0"/>
                </a:lnTo>
                <a:lnTo>
                  <a:pt x="18371207" y="8229600"/>
                </a:lnTo>
                <a:lnTo>
                  <a:pt x="0" y="8229600"/>
                </a:lnTo>
                <a:lnTo>
                  <a:pt x="0" y="0"/>
                </a:lnTo>
                <a:close/>
              </a:path>
            </a:pathLst>
          </a:custGeom>
          <a:blipFill rotWithShape="1">
            <a:blip r:embed="rId3">
              <a:alphaModFix amt="41000"/>
            </a:blip>
            <a:stretch>
              <a:fillRect t="-24269" b="-24269"/>
            </a:stretch>
          </a:blipFill>
          <a:ln>
            <a:noFill/>
          </a:ln>
        </p:spPr>
      </p:sp>
      <p:grpSp>
        <p:nvGrpSpPr>
          <p:cNvPr id="85" name="Google Shape;85;p1"/>
          <p:cNvGrpSpPr/>
          <p:nvPr/>
        </p:nvGrpSpPr>
        <p:grpSpPr>
          <a:xfrm>
            <a:off x="7531422" y="-144661"/>
            <a:ext cx="3225156" cy="3230761"/>
            <a:chOff x="0" y="-192881"/>
            <a:chExt cx="4300208" cy="4307681"/>
          </a:xfrm>
        </p:grpSpPr>
        <p:grpSp>
          <p:nvGrpSpPr>
            <p:cNvPr id="86" name="Google Shape;86;p1"/>
            <p:cNvGrpSpPr/>
            <p:nvPr/>
          </p:nvGrpSpPr>
          <p:grpSpPr>
            <a:xfrm>
              <a:off x="0" y="-192881"/>
              <a:ext cx="4300208" cy="4307681"/>
              <a:chOff x="0" y="-38100"/>
              <a:chExt cx="849424" cy="850900"/>
            </a:xfrm>
          </p:grpSpPr>
          <p:sp>
            <p:nvSpPr>
              <p:cNvPr id="87" name="Google Shape;87;p1"/>
              <p:cNvSpPr/>
              <p:nvPr/>
            </p:nvSpPr>
            <p:spPr>
              <a:xfrm>
                <a:off x="0" y="0"/>
                <a:ext cx="849424" cy="812800"/>
              </a:xfrm>
              <a:custGeom>
                <a:avLst/>
                <a:gdLst/>
                <a:ahLst/>
                <a:cxnLst/>
                <a:rect l="l" t="t" r="r" b="b"/>
                <a:pathLst>
                  <a:path w="849424" h="812800" extrusionOk="0">
                    <a:moveTo>
                      <a:pt x="283294" y="793731"/>
                    </a:moveTo>
                    <a:cubicBezTo>
                      <a:pt x="326842" y="805245"/>
                      <a:pt x="376350" y="812800"/>
                      <a:pt x="424941" y="812800"/>
                    </a:cubicBezTo>
                    <a:cubicBezTo>
                      <a:pt x="473533" y="812800"/>
                      <a:pt x="520290" y="806323"/>
                      <a:pt x="563379" y="794809"/>
                    </a:cubicBezTo>
                    <a:cubicBezTo>
                      <a:pt x="564297" y="794450"/>
                      <a:pt x="565213" y="794450"/>
                      <a:pt x="566130" y="794090"/>
                    </a:cubicBezTo>
                    <a:cubicBezTo>
                      <a:pt x="727946" y="748035"/>
                      <a:pt x="847132" y="626421"/>
                      <a:pt x="849424" y="484298"/>
                    </a:cubicBezTo>
                    <a:lnTo>
                      <a:pt x="849424" y="0"/>
                    </a:lnTo>
                    <a:lnTo>
                      <a:pt x="0" y="0"/>
                    </a:lnTo>
                    <a:lnTo>
                      <a:pt x="0" y="483939"/>
                    </a:lnTo>
                    <a:cubicBezTo>
                      <a:pt x="2292" y="627140"/>
                      <a:pt x="119644" y="748755"/>
                      <a:pt x="283294" y="79373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
              <p:cNvSpPr txBox="1"/>
              <p:nvPr/>
            </p:nvSpPr>
            <p:spPr>
              <a:xfrm>
                <a:off x="0" y="-38100"/>
                <a:ext cx="849424" cy="723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89" name="Google Shape;89;p1"/>
            <p:cNvSpPr/>
            <p:nvPr/>
          </p:nvSpPr>
          <p:spPr>
            <a:xfrm>
              <a:off x="804228" y="277436"/>
              <a:ext cx="2691752" cy="3252873"/>
            </a:xfrm>
            <a:custGeom>
              <a:avLst/>
              <a:gdLst/>
              <a:ahLst/>
              <a:cxnLst/>
              <a:rect l="l" t="t" r="r" b="b"/>
              <a:pathLst>
                <a:path w="2691752" h="3252873" extrusionOk="0">
                  <a:moveTo>
                    <a:pt x="0" y="0"/>
                  </a:moveTo>
                  <a:lnTo>
                    <a:pt x="2691752" y="0"/>
                  </a:lnTo>
                  <a:lnTo>
                    <a:pt x="2691752" y="3252873"/>
                  </a:lnTo>
                  <a:lnTo>
                    <a:pt x="0" y="3252873"/>
                  </a:lnTo>
                  <a:lnTo>
                    <a:pt x="0" y="0"/>
                  </a:lnTo>
                  <a:close/>
                </a:path>
              </a:pathLst>
            </a:custGeom>
            <a:blipFill rotWithShape="1">
              <a:blip r:embed="rId4">
                <a:alphaModFix/>
              </a:blip>
              <a:stretch>
                <a:fillRect/>
              </a:stretch>
            </a:blipFill>
            <a:ln>
              <a:noFill/>
            </a:ln>
          </p:spPr>
        </p:sp>
      </p:grpSp>
      <p:sp>
        <p:nvSpPr>
          <p:cNvPr id="90" name="Google Shape;90;p1"/>
          <p:cNvSpPr txBox="1"/>
          <p:nvPr/>
        </p:nvSpPr>
        <p:spPr>
          <a:xfrm>
            <a:off x="2354675" y="4798268"/>
            <a:ext cx="9908017" cy="554880"/>
          </a:xfrm>
          <a:prstGeom prst="rect">
            <a:avLst/>
          </a:prstGeom>
          <a:noFill/>
          <a:ln>
            <a:noFill/>
          </a:ln>
        </p:spPr>
        <p:txBody>
          <a:bodyPr spcFirstLastPara="1" wrap="square" lIns="0" tIns="0" rIns="0" bIns="0" anchor="t" anchorCtr="0">
            <a:spAutoFit/>
          </a:bodyPr>
          <a:lstStyle/>
          <a:p>
            <a:pPr marL="0" marR="0" lvl="0" indent="0" algn="ctr" rtl="0">
              <a:lnSpc>
                <a:spcPct val="255055"/>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nvGrpSpPr>
          <p:cNvPr id="91" name="Google Shape;91;p1"/>
          <p:cNvGrpSpPr/>
          <p:nvPr/>
        </p:nvGrpSpPr>
        <p:grpSpPr>
          <a:xfrm>
            <a:off x="731598" y="3058793"/>
            <a:ext cx="16824803" cy="3946318"/>
            <a:chOff x="0" y="-192881"/>
            <a:chExt cx="22433071" cy="5261757"/>
          </a:xfrm>
        </p:grpSpPr>
        <p:grpSp>
          <p:nvGrpSpPr>
            <p:cNvPr id="92" name="Google Shape;92;p1"/>
            <p:cNvGrpSpPr/>
            <p:nvPr/>
          </p:nvGrpSpPr>
          <p:grpSpPr>
            <a:xfrm>
              <a:off x="0" y="-192881"/>
              <a:ext cx="22433071" cy="5261757"/>
              <a:chOff x="0" y="-38100"/>
              <a:chExt cx="4431224" cy="1039360"/>
            </a:xfrm>
          </p:grpSpPr>
          <p:sp>
            <p:nvSpPr>
              <p:cNvPr id="93" name="Google Shape;93;p1"/>
              <p:cNvSpPr/>
              <p:nvPr/>
            </p:nvSpPr>
            <p:spPr>
              <a:xfrm>
                <a:off x="0" y="0"/>
                <a:ext cx="4431224" cy="1001260"/>
              </a:xfrm>
              <a:custGeom>
                <a:avLst/>
                <a:gdLst/>
                <a:ahLst/>
                <a:cxnLst/>
                <a:rect l="l" t="t" r="r" b="b"/>
                <a:pathLst>
                  <a:path w="4431224" h="1001260" extrusionOk="0">
                    <a:moveTo>
                      <a:pt x="23468" y="0"/>
                    </a:moveTo>
                    <a:lnTo>
                      <a:pt x="4407757" y="0"/>
                    </a:lnTo>
                    <a:cubicBezTo>
                      <a:pt x="4413981" y="0"/>
                      <a:pt x="4419950" y="2472"/>
                      <a:pt x="4424350" y="6874"/>
                    </a:cubicBezTo>
                    <a:cubicBezTo>
                      <a:pt x="4428752" y="11275"/>
                      <a:pt x="4431224" y="17244"/>
                      <a:pt x="4431224" y="23468"/>
                    </a:cubicBezTo>
                    <a:lnTo>
                      <a:pt x="4431224" y="977792"/>
                    </a:lnTo>
                    <a:cubicBezTo>
                      <a:pt x="4431224" y="984016"/>
                      <a:pt x="4428752" y="989985"/>
                      <a:pt x="4424350" y="994386"/>
                    </a:cubicBezTo>
                    <a:cubicBezTo>
                      <a:pt x="4419950" y="998787"/>
                      <a:pt x="4413981" y="1001260"/>
                      <a:pt x="4407757" y="1001260"/>
                    </a:cubicBezTo>
                    <a:lnTo>
                      <a:pt x="23468" y="1001260"/>
                    </a:lnTo>
                    <a:cubicBezTo>
                      <a:pt x="17244" y="1001260"/>
                      <a:pt x="11275" y="998787"/>
                      <a:pt x="6874" y="994386"/>
                    </a:cubicBezTo>
                    <a:cubicBezTo>
                      <a:pt x="2472" y="989985"/>
                      <a:pt x="0" y="984016"/>
                      <a:pt x="0" y="977792"/>
                    </a:cubicBezTo>
                    <a:lnTo>
                      <a:pt x="0" y="23468"/>
                    </a:lnTo>
                    <a:cubicBezTo>
                      <a:pt x="0" y="17244"/>
                      <a:pt x="2472" y="11275"/>
                      <a:pt x="6874" y="6874"/>
                    </a:cubicBezTo>
                    <a:cubicBezTo>
                      <a:pt x="11275" y="2472"/>
                      <a:pt x="17244" y="0"/>
                      <a:pt x="23468" y="0"/>
                    </a:cubicBezTo>
                    <a:close/>
                  </a:path>
                </a:pathLst>
              </a:custGeom>
              <a:solidFill>
                <a:srgbClr val="FFFFFF">
                  <a:alpha val="50588"/>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
              <p:cNvSpPr txBox="1"/>
              <p:nvPr/>
            </p:nvSpPr>
            <p:spPr>
              <a:xfrm>
                <a:off x="0" y="-38100"/>
                <a:ext cx="4431224" cy="103936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95" name="Google Shape;95;p1"/>
            <p:cNvSpPr txBox="1"/>
            <p:nvPr/>
          </p:nvSpPr>
          <p:spPr>
            <a:xfrm>
              <a:off x="5096285" y="324310"/>
              <a:ext cx="12766866" cy="1538883"/>
            </a:xfrm>
            <a:prstGeom prst="rect">
              <a:avLst/>
            </a:prstGeom>
            <a:noFill/>
            <a:ln>
              <a:noFill/>
            </a:ln>
          </p:spPr>
          <p:txBody>
            <a:bodyPr spcFirstLastPara="1" wrap="square" lIns="0" tIns="0" rIns="0" bIns="0" anchor="t" anchorCtr="0">
              <a:spAutoFit/>
            </a:bodyPr>
            <a:lstStyle/>
            <a:p>
              <a:pPr lvl="0" algn="ctr">
                <a:lnSpc>
                  <a:spcPct val="75259"/>
                </a:lnSpc>
              </a:pPr>
              <a:r>
                <a:rPr lang="fr-FR" sz="5000" b="1" dirty="0"/>
                <a:t>Systèmes en boucle fermée dans l'agriculture régénérative</a:t>
              </a:r>
              <a:r>
                <a:rPr lang="en-US" sz="5000" b="1" i="0" u="none" strike="noStrike" cap="none" dirty="0">
                  <a:solidFill>
                    <a:srgbClr val="000000"/>
                  </a:solidFill>
                  <a:latin typeface="Arial"/>
                  <a:ea typeface="Arial"/>
                  <a:cs typeface="Arial"/>
                  <a:sym typeface="Arial"/>
                </a:rPr>
                <a:t> </a:t>
              </a:r>
              <a:endParaRPr sz="5000" dirty="0"/>
            </a:p>
          </p:txBody>
        </p:sp>
        <p:grpSp>
          <p:nvGrpSpPr>
            <p:cNvPr id="96" name="Google Shape;96;p1"/>
            <p:cNvGrpSpPr/>
            <p:nvPr/>
          </p:nvGrpSpPr>
          <p:grpSpPr>
            <a:xfrm>
              <a:off x="663597" y="3016277"/>
              <a:ext cx="20994939" cy="1621053"/>
              <a:chOff x="0" y="-38100"/>
              <a:chExt cx="4147148" cy="320208"/>
            </a:xfrm>
          </p:grpSpPr>
          <p:sp>
            <p:nvSpPr>
              <p:cNvPr id="97" name="Google Shape;97;p1"/>
              <p:cNvSpPr/>
              <p:nvPr/>
            </p:nvSpPr>
            <p:spPr>
              <a:xfrm>
                <a:off x="0" y="0"/>
                <a:ext cx="4147148" cy="282108"/>
              </a:xfrm>
              <a:custGeom>
                <a:avLst/>
                <a:gdLst/>
                <a:ahLst/>
                <a:cxnLst/>
                <a:rect l="l" t="t" r="r" b="b"/>
                <a:pathLst>
                  <a:path w="4147148" h="282108" extrusionOk="0">
                    <a:moveTo>
                      <a:pt x="25075" y="0"/>
                    </a:moveTo>
                    <a:lnTo>
                      <a:pt x="4122072" y="0"/>
                    </a:lnTo>
                    <a:cubicBezTo>
                      <a:pt x="4128723" y="0"/>
                      <a:pt x="4135101" y="2642"/>
                      <a:pt x="4139803" y="7344"/>
                    </a:cubicBezTo>
                    <a:cubicBezTo>
                      <a:pt x="4144506" y="12047"/>
                      <a:pt x="4147148" y="18425"/>
                      <a:pt x="4147148" y="25075"/>
                    </a:cubicBezTo>
                    <a:lnTo>
                      <a:pt x="4147148" y="257033"/>
                    </a:lnTo>
                    <a:cubicBezTo>
                      <a:pt x="4147148" y="263683"/>
                      <a:pt x="4144506" y="270061"/>
                      <a:pt x="4139803" y="274764"/>
                    </a:cubicBezTo>
                    <a:cubicBezTo>
                      <a:pt x="4135101" y="279466"/>
                      <a:pt x="4128723" y="282108"/>
                      <a:pt x="4122072" y="282108"/>
                    </a:cubicBezTo>
                    <a:lnTo>
                      <a:pt x="25075" y="282108"/>
                    </a:lnTo>
                    <a:cubicBezTo>
                      <a:pt x="18425" y="282108"/>
                      <a:pt x="12047" y="279466"/>
                      <a:pt x="7344" y="274764"/>
                    </a:cubicBezTo>
                    <a:cubicBezTo>
                      <a:pt x="2642" y="270061"/>
                      <a:pt x="0" y="263683"/>
                      <a:pt x="0" y="257033"/>
                    </a:cubicBezTo>
                    <a:lnTo>
                      <a:pt x="0" y="25075"/>
                    </a:lnTo>
                    <a:cubicBezTo>
                      <a:pt x="0" y="18425"/>
                      <a:pt x="2642" y="12047"/>
                      <a:pt x="7344" y="7344"/>
                    </a:cubicBezTo>
                    <a:cubicBezTo>
                      <a:pt x="12047" y="2642"/>
                      <a:pt x="18425" y="0"/>
                      <a:pt x="25075" y="0"/>
                    </a:cubicBezTo>
                    <a:close/>
                  </a:path>
                </a:pathLst>
              </a:custGeom>
              <a:solidFill>
                <a:srgbClr val="4D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
              <p:cNvSpPr txBox="1"/>
              <p:nvPr/>
            </p:nvSpPr>
            <p:spPr>
              <a:xfrm>
                <a:off x="0" y="-38100"/>
                <a:ext cx="4147147" cy="32020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99" name="Google Shape;99;p1"/>
            <p:cNvSpPr txBox="1"/>
            <p:nvPr/>
          </p:nvSpPr>
          <p:spPr>
            <a:xfrm>
              <a:off x="3111057" y="3514092"/>
              <a:ext cx="16210955" cy="976421"/>
            </a:xfrm>
            <a:prstGeom prst="rect">
              <a:avLst/>
            </a:prstGeom>
            <a:noFill/>
            <a:ln>
              <a:noFill/>
            </a:ln>
          </p:spPr>
          <p:txBody>
            <a:bodyPr spcFirstLastPara="1" wrap="square" lIns="0" tIns="0" rIns="0" bIns="0" anchor="t" anchorCtr="0">
              <a:spAutoFit/>
            </a:bodyPr>
            <a:lstStyle/>
            <a:p>
              <a:pPr lvl="0" algn="ctr">
                <a:lnSpc>
                  <a:spcPct val="140011"/>
                </a:lnSpc>
              </a:pPr>
              <a:r>
                <a:rPr lang="en-US" sz="3399" b="1" i="0" u="none" strike="noStrike" cap="none" dirty="0">
                  <a:solidFill>
                    <a:srgbClr val="FFFFFF"/>
                  </a:solidFill>
                  <a:latin typeface="Montserrat"/>
                  <a:ea typeface="Montserrat"/>
                  <a:cs typeface="Montserrat"/>
                  <a:sym typeface="Montserrat"/>
                </a:rPr>
                <a:t>PROJET </a:t>
              </a:r>
              <a:r>
                <a:rPr lang="nl-BE" sz="3399" b="1" dirty="0">
                  <a:solidFill>
                    <a:srgbClr val="FFFFFF"/>
                  </a:solidFill>
                  <a:latin typeface="Montserrat"/>
                </a:rPr>
                <a:t>Numéro: </a:t>
              </a:r>
              <a:r>
                <a:rPr lang="en-US" sz="3399" b="1" i="0" u="none" strike="noStrike" cap="none" dirty="0">
                  <a:solidFill>
                    <a:srgbClr val="FFFFFF"/>
                  </a:solidFill>
                  <a:latin typeface="Montserrat"/>
                  <a:ea typeface="Montserrat"/>
                  <a:cs typeface="Montserrat"/>
                  <a:sym typeface="Montserrat"/>
                </a:rPr>
                <a:t>2023-1-SE01-KA220-VET-000160614</a:t>
              </a:r>
              <a:endParaRPr dirty="0"/>
            </a:p>
          </p:txBody>
        </p:sp>
      </p:grpSp>
      <p:grpSp>
        <p:nvGrpSpPr>
          <p:cNvPr id="100" name="Google Shape;100;p1"/>
          <p:cNvGrpSpPr/>
          <p:nvPr/>
        </p:nvGrpSpPr>
        <p:grpSpPr>
          <a:xfrm>
            <a:off x="-363888" y="-659011"/>
            <a:ext cx="4302686" cy="1687711"/>
            <a:chOff x="0" y="-38100"/>
            <a:chExt cx="1133218" cy="444500"/>
          </a:xfrm>
        </p:grpSpPr>
        <p:sp>
          <p:nvSpPr>
            <p:cNvPr id="101" name="Google Shape;101;p1"/>
            <p:cNvSpPr/>
            <p:nvPr/>
          </p:nvSpPr>
          <p:spPr>
            <a:xfrm>
              <a:off x="0" y="0"/>
              <a:ext cx="1133218" cy="406400"/>
            </a:xfrm>
            <a:custGeom>
              <a:avLst/>
              <a:gdLst/>
              <a:ahLst/>
              <a:cxnLst/>
              <a:rect l="l" t="t" r="r" b="b"/>
              <a:pathLst>
                <a:path w="1133218" h="406400" extrusionOk="0">
                  <a:moveTo>
                    <a:pt x="91765" y="0"/>
                  </a:moveTo>
                  <a:lnTo>
                    <a:pt x="1041452" y="0"/>
                  </a:lnTo>
                  <a:cubicBezTo>
                    <a:pt x="1092133" y="0"/>
                    <a:pt x="1133218" y="41085"/>
                    <a:pt x="1133218" y="91765"/>
                  </a:cubicBezTo>
                  <a:lnTo>
                    <a:pt x="1133218" y="314635"/>
                  </a:lnTo>
                  <a:cubicBezTo>
                    <a:pt x="1133218" y="365315"/>
                    <a:pt x="1092133" y="406400"/>
                    <a:pt x="1041452" y="406400"/>
                  </a:cubicBezTo>
                  <a:lnTo>
                    <a:pt x="91765" y="406400"/>
                  </a:lnTo>
                  <a:cubicBezTo>
                    <a:pt x="41085" y="406400"/>
                    <a:pt x="0" y="365315"/>
                    <a:pt x="0" y="314635"/>
                  </a:cubicBezTo>
                  <a:lnTo>
                    <a:pt x="0" y="91765"/>
                  </a:lnTo>
                  <a:cubicBezTo>
                    <a:pt x="0" y="41085"/>
                    <a:pt x="41085" y="0"/>
                    <a:pt x="91765" y="0"/>
                  </a:cubicBezTo>
                  <a:close/>
                </a:path>
              </a:pathLst>
            </a:custGeom>
            <a:solidFill>
              <a:srgbClr val="4D7344">
                <a:alpha val="674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
            <p:cNvSpPr txBox="1"/>
            <p:nvPr/>
          </p:nvSpPr>
          <p:spPr>
            <a:xfrm>
              <a:off x="0" y="-38100"/>
              <a:ext cx="1133218"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03" name="Google Shape;103;p1"/>
          <p:cNvSpPr txBox="1"/>
          <p:nvPr/>
        </p:nvSpPr>
        <p:spPr>
          <a:xfrm>
            <a:off x="731598" y="190500"/>
            <a:ext cx="2315766" cy="580390"/>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None/>
            </a:pPr>
            <a:r>
              <a:rPr lang="en-US" sz="3399" b="1" i="0" u="none" strike="noStrike" cap="none">
                <a:solidFill>
                  <a:srgbClr val="FFFFFF"/>
                </a:solidFill>
                <a:latin typeface="Montserrat"/>
                <a:ea typeface="Montserrat"/>
                <a:cs typeface="Montserrat"/>
                <a:sym typeface="Montserrat"/>
              </a:rPr>
              <a:t>MODULE 1</a:t>
            </a:r>
            <a:endParaRPr/>
          </a:p>
        </p:txBody>
      </p:sp>
      <p:pic>
        <p:nvPicPr>
          <p:cNvPr id="104" name="Google Shape;104;p1"/>
          <p:cNvPicPr preferRelativeResize="0"/>
          <p:nvPr/>
        </p:nvPicPr>
        <p:blipFill>
          <a:blip r:embed="rId5">
            <a:alphaModFix/>
          </a:blip>
          <a:stretch>
            <a:fillRect/>
          </a:stretch>
        </p:blipFill>
        <p:spPr>
          <a:xfrm>
            <a:off x="858375" y="7393701"/>
            <a:ext cx="16908551" cy="2726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6F6DC"/>
        </a:solidFill>
        <a:effectLst/>
      </p:bgPr>
    </p:bg>
    <p:spTree>
      <p:nvGrpSpPr>
        <p:cNvPr id="1" name="Shape 108"/>
        <p:cNvGrpSpPr/>
        <p:nvPr/>
      </p:nvGrpSpPr>
      <p:grpSpPr>
        <a:xfrm>
          <a:off x="0" y="0"/>
          <a:ext cx="0" cy="0"/>
          <a:chOff x="0" y="0"/>
          <a:chExt cx="0" cy="0"/>
        </a:xfrm>
      </p:grpSpPr>
      <p:grpSp>
        <p:nvGrpSpPr>
          <p:cNvPr id="109" name="Google Shape;109;p2"/>
          <p:cNvGrpSpPr/>
          <p:nvPr/>
        </p:nvGrpSpPr>
        <p:grpSpPr>
          <a:xfrm>
            <a:off x="0" y="7556556"/>
            <a:ext cx="10178604" cy="2730444"/>
            <a:chOff x="0" y="-38100"/>
            <a:chExt cx="2680785" cy="719129"/>
          </a:xfrm>
        </p:grpSpPr>
        <p:sp>
          <p:nvSpPr>
            <p:cNvPr id="110" name="Google Shape;110;p2"/>
            <p:cNvSpPr/>
            <p:nvPr/>
          </p:nvSpPr>
          <p:spPr>
            <a:xfrm>
              <a:off x="0" y="0"/>
              <a:ext cx="2680784" cy="681029"/>
            </a:xfrm>
            <a:custGeom>
              <a:avLst/>
              <a:gdLst/>
              <a:ahLst/>
              <a:cxnLst/>
              <a:rect l="l" t="t" r="r" b="b"/>
              <a:pathLst>
                <a:path w="2680784" h="681029" extrusionOk="0">
                  <a:moveTo>
                    <a:pt x="0" y="0"/>
                  </a:moveTo>
                  <a:lnTo>
                    <a:pt x="2680784" y="0"/>
                  </a:lnTo>
                  <a:lnTo>
                    <a:pt x="2680784" y="681029"/>
                  </a:lnTo>
                  <a:lnTo>
                    <a:pt x="0" y="681029"/>
                  </a:lnTo>
                  <a:close/>
                </a:path>
              </a:pathLst>
            </a:custGeom>
            <a:solidFill>
              <a:srgbClr val="4D7344"/>
            </a:solidFill>
            <a:ln>
              <a:noFill/>
            </a:ln>
          </p:spPr>
        </p:sp>
        <p:sp>
          <p:nvSpPr>
            <p:cNvPr id="111" name="Google Shape;111;p2"/>
            <p:cNvSpPr txBox="1"/>
            <p:nvPr/>
          </p:nvSpPr>
          <p:spPr>
            <a:xfrm>
              <a:off x="0" y="-38100"/>
              <a:ext cx="2680785" cy="71912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12" name="Google Shape;112;p2"/>
          <p:cNvSpPr/>
          <p:nvPr/>
        </p:nvSpPr>
        <p:spPr>
          <a:xfrm>
            <a:off x="10178604" y="0"/>
            <a:ext cx="8109396" cy="10287000"/>
          </a:xfrm>
          <a:custGeom>
            <a:avLst/>
            <a:gdLst/>
            <a:ahLst/>
            <a:cxnLst/>
            <a:rect l="l" t="t" r="r" b="b"/>
            <a:pathLst>
              <a:path w="958330" h="1215669" extrusionOk="0">
                <a:moveTo>
                  <a:pt x="0" y="0"/>
                </a:moveTo>
                <a:lnTo>
                  <a:pt x="958330" y="0"/>
                </a:lnTo>
                <a:lnTo>
                  <a:pt x="958330" y="1215669"/>
                </a:lnTo>
                <a:lnTo>
                  <a:pt x="0" y="1215669"/>
                </a:lnTo>
                <a:close/>
              </a:path>
            </a:pathLst>
          </a:custGeom>
          <a:blipFill rotWithShape="1">
            <a:blip r:embed="rId3">
              <a:alphaModFix/>
            </a:blip>
            <a:stretch>
              <a:fillRect l="-45197" r="-45195"/>
            </a:stretch>
          </a:blipFill>
          <a:ln>
            <a:noFill/>
          </a:ln>
        </p:spPr>
      </p:sp>
      <p:sp>
        <p:nvSpPr>
          <p:cNvPr id="113" name="Google Shape;113;p2"/>
          <p:cNvSpPr txBox="1"/>
          <p:nvPr/>
        </p:nvSpPr>
        <p:spPr>
          <a:xfrm>
            <a:off x="1008204" y="647700"/>
            <a:ext cx="4765892" cy="481350"/>
          </a:xfrm>
          <a:prstGeom prst="rect">
            <a:avLst/>
          </a:prstGeom>
          <a:noFill/>
          <a:ln>
            <a:noFill/>
          </a:ln>
        </p:spPr>
        <p:txBody>
          <a:bodyPr spcFirstLastPara="1" wrap="square" lIns="0" tIns="0" rIns="0" bIns="0" anchor="t" anchorCtr="0">
            <a:spAutoFit/>
          </a:bodyPr>
          <a:lstStyle/>
          <a:p>
            <a:pPr lvl="0">
              <a:lnSpc>
                <a:spcPct val="91990"/>
              </a:lnSpc>
            </a:pPr>
            <a:r>
              <a:rPr lang="nl-BE" sz="3400" b="1" dirty="0" err="1"/>
              <a:t>Introduction</a:t>
            </a:r>
            <a:endParaRPr lang="nl-BE" sz="3400" b="1" dirty="0"/>
          </a:p>
        </p:txBody>
      </p:sp>
      <p:sp>
        <p:nvSpPr>
          <p:cNvPr id="114" name="Google Shape;114;p2"/>
          <p:cNvSpPr txBox="1"/>
          <p:nvPr/>
        </p:nvSpPr>
        <p:spPr>
          <a:xfrm>
            <a:off x="1008204" y="1328592"/>
            <a:ext cx="8416207" cy="7057445"/>
          </a:xfrm>
          <a:prstGeom prst="rect">
            <a:avLst/>
          </a:prstGeom>
          <a:noFill/>
          <a:ln>
            <a:noFill/>
          </a:ln>
        </p:spPr>
        <p:txBody>
          <a:bodyPr spcFirstLastPara="1" wrap="square" lIns="0" tIns="0" rIns="0" bIns="0" anchor="t" anchorCtr="0">
            <a:spAutoFit/>
          </a:bodyPr>
          <a:lstStyle/>
          <a:p>
            <a:pPr lvl="0">
              <a:lnSpc>
                <a:spcPct val="139993"/>
              </a:lnSpc>
            </a:pPr>
            <a:r>
              <a:rPr lang="nl-BE" sz="2978" dirty="0" err="1"/>
              <a:t>Qu'est-ce</a:t>
            </a:r>
            <a:r>
              <a:rPr lang="nl-BE" sz="2978" dirty="0"/>
              <a:t> que </a:t>
            </a:r>
            <a:r>
              <a:rPr lang="nl-BE" sz="2978" dirty="0" err="1"/>
              <a:t>l'agriculture</a:t>
            </a:r>
            <a:r>
              <a:rPr lang="nl-BE" sz="2978" dirty="0"/>
              <a:t> </a:t>
            </a:r>
            <a:r>
              <a:rPr lang="nl-BE" sz="2978" dirty="0" err="1"/>
              <a:t>régénérative</a:t>
            </a:r>
            <a:r>
              <a:rPr lang="nl-BE" sz="2978" dirty="0"/>
              <a:t> ?</a:t>
            </a:r>
            <a:r>
              <a:rPr lang="en-US" sz="2978" b="0" i="0" u="none" strike="noStrike" cap="none" dirty="0">
                <a:solidFill>
                  <a:srgbClr val="000000"/>
                </a:solidFill>
                <a:latin typeface="Arial"/>
                <a:ea typeface="Arial"/>
                <a:cs typeface="Arial"/>
                <a:sym typeface="Arial"/>
              </a:rPr>
              <a:t> (</a:t>
            </a:r>
            <a:r>
              <a:rPr lang="en-US" sz="2978" dirty="0"/>
              <a:t>AR</a:t>
            </a:r>
            <a:r>
              <a:rPr lang="en-US" sz="2978" b="0" i="0" u="none" strike="noStrike" cap="none" dirty="0">
                <a:solidFill>
                  <a:srgbClr val="000000"/>
                </a:solidFill>
                <a:latin typeface="Arial"/>
                <a:ea typeface="Arial"/>
                <a:cs typeface="Arial"/>
                <a:sym typeface="Arial"/>
              </a:rPr>
              <a:t>)</a:t>
            </a:r>
            <a:endParaRPr dirty="0"/>
          </a:p>
          <a:p>
            <a:pPr marL="457200" lvl="0" indent="-457200" algn="just">
              <a:lnSpc>
                <a:spcPct val="139993"/>
              </a:lnSpc>
              <a:buSzPts val="2978"/>
              <a:buFont typeface="Arial"/>
              <a:buChar char="•"/>
            </a:pPr>
            <a:r>
              <a:rPr lang="fr-FR" sz="2978" dirty="0"/>
              <a:t>Il n’existe pas de définition couramment acceptée de l’AR ; la définition de l’AR reste subjective, mais les résultats largement reconnus incluent :</a:t>
            </a:r>
          </a:p>
          <a:p>
            <a:pPr marL="457200" lvl="0" indent="-457200" algn="just">
              <a:lnSpc>
                <a:spcPct val="139993"/>
              </a:lnSpc>
              <a:buSzPts val="2978"/>
              <a:buFont typeface="Arial" panose="020B0604020202020204" pitchFamily="34" charset="0"/>
              <a:buChar char="•"/>
            </a:pPr>
            <a:r>
              <a:rPr lang="en-US" sz="2978" dirty="0"/>
              <a:t>“ </a:t>
            </a:r>
            <a:r>
              <a:rPr lang="fr-FR" sz="2978" dirty="0"/>
              <a:t>améliorer la santé du sol</a:t>
            </a:r>
            <a:r>
              <a:rPr lang="en-US" sz="2978" dirty="0"/>
              <a:t>”</a:t>
            </a:r>
            <a:endParaRPr sz="2978" b="0" i="0" u="none" strike="noStrike" cap="none" dirty="0">
              <a:solidFill>
                <a:srgbClr val="000000"/>
              </a:solidFill>
              <a:latin typeface="Arial"/>
              <a:ea typeface="Arial"/>
              <a:cs typeface="Arial"/>
              <a:sym typeface="Arial"/>
            </a:endParaRPr>
          </a:p>
          <a:p>
            <a:pPr marL="457200" lvl="0" indent="-457200" algn="just">
              <a:lnSpc>
                <a:spcPct val="139993"/>
              </a:lnSpc>
              <a:buSzPts val="2978"/>
              <a:buFont typeface="Arial"/>
              <a:buChar char="•"/>
            </a:pPr>
            <a:r>
              <a:rPr lang="en-US" sz="2978" b="0" i="0" u="none" strike="noStrike" cap="none" dirty="0">
                <a:solidFill>
                  <a:srgbClr val="000000"/>
                </a:solidFill>
                <a:latin typeface="Arial"/>
                <a:ea typeface="Arial"/>
                <a:cs typeface="Arial"/>
                <a:sym typeface="Arial"/>
              </a:rPr>
              <a:t>“ </a:t>
            </a:r>
            <a:r>
              <a:rPr lang="fr-FR" sz="2978" dirty="0"/>
              <a:t>N'utilisez aucun ou peu d'intrants externes ; </a:t>
            </a:r>
            <a:r>
              <a:rPr lang="fr-FR" sz="2978" u="sng" dirty="0"/>
              <a:t>maximisez les intrants disponibles sur la ferme </a:t>
            </a:r>
            <a:r>
              <a:rPr lang="en-US" sz="2978" b="0" i="0" u="none" strike="noStrike" cap="none" dirty="0">
                <a:solidFill>
                  <a:srgbClr val="000000"/>
                </a:solidFill>
                <a:latin typeface="Arial"/>
                <a:ea typeface="Arial"/>
                <a:cs typeface="Arial"/>
                <a:sym typeface="Arial"/>
              </a:rPr>
              <a:t>”</a:t>
            </a:r>
            <a:endParaRPr dirty="0"/>
          </a:p>
          <a:p>
            <a:pPr marL="0" marR="0" lvl="0" indent="0" algn="l" rtl="0">
              <a:lnSpc>
                <a:spcPct val="139993"/>
              </a:lnSpc>
              <a:spcBef>
                <a:spcPts val="0"/>
              </a:spcBef>
              <a:spcAft>
                <a:spcPts val="0"/>
              </a:spcAft>
              <a:buNone/>
            </a:pPr>
            <a:endParaRPr sz="2978" b="0" i="0" u="none" strike="noStrike" cap="none" dirty="0">
              <a:solidFill>
                <a:srgbClr val="000000"/>
              </a:solidFill>
              <a:latin typeface="Arial"/>
              <a:ea typeface="Arial"/>
              <a:cs typeface="Arial"/>
              <a:sym typeface="Arial"/>
            </a:endParaRPr>
          </a:p>
          <a:p>
            <a:pPr marL="0" marR="0" lvl="0" indent="0" algn="l" rtl="0">
              <a:lnSpc>
                <a:spcPct val="139993"/>
              </a:lnSpc>
              <a:spcBef>
                <a:spcPts val="0"/>
              </a:spcBef>
              <a:spcAft>
                <a:spcPts val="0"/>
              </a:spcAft>
              <a:buNone/>
            </a:pPr>
            <a:endParaRPr sz="2978" b="0" i="0" u="none" strike="noStrike" cap="none" dirty="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grpSp>
        <p:nvGrpSpPr>
          <p:cNvPr id="119" name="Google Shape;119;p3"/>
          <p:cNvGrpSpPr/>
          <p:nvPr/>
        </p:nvGrpSpPr>
        <p:grpSpPr>
          <a:xfrm>
            <a:off x="0" y="7556556"/>
            <a:ext cx="10178604" cy="2730444"/>
            <a:chOff x="0" y="-38100"/>
            <a:chExt cx="2680785" cy="719129"/>
          </a:xfrm>
        </p:grpSpPr>
        <p:sp>
          <p:nvSpPr>
            <p:cNvPr id="120" name="Google Shape;120;p3"/>
            <p:cNvSpPr/>
            <p:nvPr/>
          </p:nvSpPr>
          <p:spPr>
            <a:xfrm>
              <a:off x="0" y="0"/>
              <a:ext cx="2680784" cy="681029"/>
            </a:xfrm>
            <a:custGeom>
              <a:avLst/>
              <a:gdLst/>
              <a:ahLst/>
              <a:cxnLst/>
              <a:rect l="l" t="t" r="r" b="b"/>
              <a:pathLst>
                <a:path w="2680784" h="681029" extrusionOk="0">
                  <a:moveTo>
                    <a:pt x="0" y="0"/>
                  </a:moveTo>
                  <a:lnTo>
                    <a:pt x="2680784" y="0"/>
                  </a:lnTo>
                  <a:lnTo>
                    <a:pt x="2680784" y="681029"/>
                  </a:lnTo>
                  <a:lnTo>
                    <a:pt x="0" y="681029"/>
                  </a:lnTo>
                  <a:close/>
                </a:path>
              </a:pathLst>
            </a:custGeom>
            <a:solidFill>
              <a:srgbClr val="4D7344"/>
            </a:solidFill>
            <a:ln>
              <a:noFill/>
            </a:ln>
          </p:spPr>
        </p:sp>
        <p:sp>
          <p:nvSpPr>
            <p:cNvPr id="121" name="Google Shape;121;p3"/>
            <p:cNvSpPr txBox="1"/>
            <p:nvPr/>
          </p:nvSpPr>
          <p:spPr>
            <a:xfrm>
              <a:off x="0" y="-38100"/>
              <a:ext cx="2680785" cy="71912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2" name="Google Shape;122;p3"/>
          <p:cNvSpPr/>
          <p:nvPr/>
        </p:nvSpPr>
        <p:spPr>
          <a:xfrm>
            <a:off x="10178604" y="0"/>
            <a:ext cx="8109396" cy="10287000"/>
          </a:xfrm>
          <a:custGeom>
            <a:avLst/>
            <a:gdLst/>
            <a:ahLst/>
            <a:cxnLst/>
            <a:rect l="l" t="t" r="r" b="b"/>
            <a:pathLst>
              <a:path w="958330" h="1215669" extrusionOk="0">
                <a:moveTo>
                  <a:pt x="0" y="0"/>
                </a:moveTo>
                <a:lnTo>
                  <a:pt x="958330" y="0"/>
                </a:lnTo>
                <a:lnTo>
                  <a:pt x="958330" y="1215669"/>
                </a:lnTo>
                <a:lnTo>
                  <a:pt x="0" y="1215669"/>
                </a:lnTo>
                <a:close/>
              </a:path>
            </a:pathLst>
          </a:custGeom>
          <a:blipFill rotWithShape="1">
            <a:blip r:embed="rId3">
              <a:alphaModFix/>
            </a:blip>
            <a:stretch>
              <a:fillRect l="-45197" r="-45195"/>
            </a:stretch>
          </a:blipFill>
          <a:ln>
            <a:noFill/>
          </a:ln>
        </p:spPr>
      </p:sp>
      <p:sp>
        <p:nvSpPr>
          <p:cNvPr id="123" name="Google Shape;123;p3"/>
          <p:cNvSpPr txBox="1"/>
          <p:nvPr/>
        </p:nvSpPr>
        <p:spPr>
          <a:xfrm>
            <a:off x="609600" y="419100"/>
            <a:ext cx="4765892" cy="938655"/>
          </a:xfrm>
          <a:prstGeom prst="rect">
            <a:avLst/>
          </a:prstGeom>
          <a:noFill/>
          <a:ln>
            <a:noFill/>
          </a:ln>
        </p:spPr>
        <p:txBody>
          <a:bodyPr spcFirstLastPara="1" wrap="square" lIns="0" tIns="0" rIns="0" bIns="0" anchor="t" anchorCtr="0">
            <a:spAutoFit/>
          </a:bodyPr>
          <a:lstStyle/>
          <a:p>
            <a:pPr marL="0" marR="0" lvl="0" indent="0" algn="l" rtl="0">
              <a:lnSpc>
                <a:spcPct val="91990"/>
              </a:lnSpc>
              <a:spcBef>
                <a:spcPts val="0"/>
              </a:spcBef>
              <a:spcAft>
                <a:spcPts val="0"/>
              </a:spcAft>
              <a:buNone/>
            </a:pPr>
            <a:r>
              <a:rPr lang="en-US" sz="3400" b="1" dirty="0"/>
              <a:t>Introduction</a:t>
            </a:r>
            <a:r>
              <a:rPr lang="en-US" sz="6630" b="1" i="0" u="none" strike="noStrike" cap="none" dirty="0">
                <a:solidFill>
                  <a:srgbClr val="000000"/>
                </a:solidFill>
                <a:latin typeface="Arial"/>
                <a:ea typeface="Arial"/>
                <a:cs typeface="Arial"/>
                <a:sym typeface="Arial"/>
              </a:rPr>
              <a:t> </a:t>
            </a:r>
            <a:endParaRPr dirty="0"/>
          </a:p>
        </p:txBody>
      </p:sp>
      <p:sp>
        <p:nvSpPr>
          <p:cNvPr id="124" name="Google Shape;124;p3"/>
          <p:cNvSpPr txBox="1"/>
          <p:nvPr/>
        </p:nvSpPr>
        <p:spPr>
          <a:xfrm>
            <a:off x="609600" y="1257300"/>
            <a:ext cx="8763000" cy="10914591"/>
          </a:xfrm>
          <a:prstGeom prst="rect">
            <a:avLst/>
          </a:prstGeom>
          <a:noFill/>
          <a:ln>
            <a:noFill/>
          </a:ln>
        </p:spPr>
        <p:txBody>
          <a:bodyPr spcFirstLastPara="1" wrap="square" lIns="0" tIns="0" rIns="0" bIns="0" anchor="t" anchorCtr="0">
            <a:spAutoFit/>
          </a:bodyPr>
          <a:lstStyle/>
          <a:p>
            <a:pPr lvl="0" algn="just">
              <a:lnSpc>
                <a:spcPct val="148892"/>
              </a:lnSpc>
            </a:pPr>
            <a:r>
              <a:rPr lang="en-US" sz="2800" b="0" i="0" u="none" strike="noStrike" cap="none" dirty="0">
                <a:solidFill>
                  <a:srgbClr val="000000"/>
                </a:solidFill>
                <a:latin typeface="Arial"/>
                <a:ea typeface="Arial"/>
                <a:cs typeface="Arial"/>
                <a:sym typeface="Arial"/>
              </a:rPr>
              <a:t>A</a:t>
            </a:r>
            <a:r>
              <a:rPr lang="en-US" sz="2800" dirty="0"/>
              <a:t>R</a:t>
            </a:r>
            <a:r>
              <a:rPr lang="en-US" sz="2800" b="0" i="0" u="none" strike="noStrike" cap="none" dirty="0">
                <a:solidFill>
                  <a:srgbClr val="000000"/>
                </a:solidFill>
                <a:latin typeface="Arial"/>
                <a:ea typeface="Arial"/>
                <a:cs typeface="Arial"/>
                <a:sym typeface="Arial"/>
              </a:rPr>
              <a:t> </a:t>
            </a:r>
            <a:r>
              <a:rPr lang="fr-FR" sz="2800" b="0" i="0" u="none" strike="noStrike" cap="none" dirty="0">
                <a:solidFill>
                  <a:srgbClr val="000000"/>
                </a:solidFill>
                <a:latin typeface="Arial"/>
                <a:ea typeface="Arial"/>
                <a:cs typeface="Arial"/>
                <a:sym typeface="Arial"/>
              </a:rPr>
              <a:t>d</a:t>
            </a:r>
            <a:r>
              <a:rPr lang="fr-FR" sz="2800" dirty="0"/>
              <a:t>ans le contexte de la circularité : l'importance des systèmes en boucle fermée</a:t>
            </a:r>
            <a:r>
              <a:rPr lang="en-US" sz="2800" b="0" i="0" u="none" strike="noStrike" cap="none" dirty="0">
                <a:solidFill>
                  <a:srgbClr val="000000"/>
                </a:solidFill>
                <a:latin typeface="Arial"/>
                <a:ea typeface="Arial"/>
                <a:cs typeface="Arial"/>
                <a:sym typeface="Arial"/>
              </a:rPr>
              <a:t> </a:t>
            </a:r>
            <a:endParaRPr dirty="0"/>
          </a:p>
          <a:p>
            <a:pPr marL="457200" lvl="0" indent="-457200" algn="just">
              <a:lnSpc>
                <a:spcPct val="148892"/>
              </a:lnSpc>
              <a:buSzPts val="2800"/>
              <a:buFont typeface="Arial"/>
              <a:buChar char="•"/>
            </a:pPr>
            <a:r>
              <a:rPr lang="en-US" sz="2800" b="0" i="0" u="none" strike="noStrike" cap="none" dirty="0">
                <a:solidFill>
                  <a:srgbClr val="000000"/>
                </a:solidFill>
                <a:latin typeface="Arial"/>
                <a:ea typeface="Arial"/>
                <a:cs typeface="Arial"/>
                <a:sym typeface="Arial"/>
              </a:rPr>
              <a:t> </a:t>
            </a:r>
            <a:r>
              <a:rPr lang="fr-FR" sz="2800" dirty="0"/>
              <a:t>L'agriculture en circuit fermé fait référence au recyclage des nutriments dans les systèmes agricoles.</a:t>
            </a:r>
            <a:r>
              <a:rPr lang="en-US" sz="2800" dirty="0"/>
              <a:t> </a:t>
            </a:r>
            <a:endParaRPr lang="nl-BE" dirty="0"/>
          </a:p>
          <a:p>
            <a:pPr marL="457200" marR="0" lvl="0" indent="-279400" algn="just" rtl="0">
              <a:lnSpc>
                <a:spcPct val="148892"/>
              </a:lnSpc>
              <a:spcBef>
                <a:spcPts val="0"/>
              </a:spcBef>
              <a:spcAft>
                <a:spcPts val="0"/>
              </a:spcAft>
              <a:buClr>
                <a:schemeClr val="dk1"/>
              </a:buClr>
              <a:buSzPts val="2800"/>
              <a:buFont typeface="Arial"/>
              <a:buNone/>
            </a:pPr>
            <a:endParaRPr lang="nl-BE" sz="2800" b="0" i="0" u="none" strike="noStrike" cap="none" dirty="0">
              <a:solidFill>
                <a:srgbClr val="000000"/>
              </a:solidFill>
              <a:latin typeface="Arial"/>
              <a:ea typeface="Arial"/>
              <a:cs typeface="Arial"/>
              <a:sym typeface="Arial"/>
            </a:endParaRPr>
          </a:p>
          <a:p>
            <a:pPr marL="457200" lvl="0" indent="-457200" algn="just">
              <a:lnSpc>
                <a:spcPct val="148892"/>
              </a:lnSpc>
              <a:buSzPts val="2800"/>
              <a:buFont typeface="Arial"/>
              <a:buChar char="•"/>
            </a:pPr>
            <a:r>
              <a:rPr lang="fr-FR" sz="2800" dirty="0"/>
              <a:t>Il réduit la dépendance aux intrants externes et se concentre sur le renforcement du cycle des nutriments au sein des systèmes de production alimentaire et de biomasse.</a:t>
            </a:r>
            <a:endParaRPr dirty="0"/>
          </a:p>
          <a:p>
            <a:pPr marL="457200" marR="0" lvl="0" indent="-279400" algn="l" rtl="0">
              <a:lnSpc>
                <a:spcPct val="148892"/>
              </a:lnSpc>
              <a:spcBef>
                <a:spcPts val="0"/>
              </a:spcBef>
              <a:spcAft>
                <a:spcPts val="0"/>
              </a:spcAft>
              <a:buClr>
                <a:schemeClr val="dk1"/>
              </a:buClr>
              <a:buSzPts val="2800"/>
              <a:buFont typeface="Arial"/>
              <a:buNone/>
            </a:pPr>
            <a:endParaRPr sz="2800" b="0" i="0" u="none" strike="noStrike" cap="none" dirty="0">
              <a:solidFill>
                <a:srgbClr val="000000"/>
              </a:solidFill>
              <a:latin typeface="Arial"/>
              <a:ea typeface="Arial"/>
              <a:cs typeface="Arial"/>
              <a:sym typeface="Arial"/>
            </a:endParaRPr>
          </a:p>
          <a:p>
            <a:pPr marL="457200" marR="0" lvl="0" indent="-279400" algn="l" rtl="0">
              <a:lnSpc>
                <a:spcPct val="148892"/>
              </a:lnSpc>
              <a:spcBef>
                <a:spcPts val="0"/>
              </a:spcBef>
              <a:spcAft>
                <a:spcPts val="0"/>
              </a:spcAft>
              <a:buClr>
                <a:schemeClr val="dk1"/>
              </a:buClr>
              <a:buSzPts val="2800"/>
              <a:buFont typeface="Arial"/>
              <a:buNone/>
            </a:pPr>
            <a:endParaRPr sz="2800" b="0" i="0" u="none" strike="noStrike" cap="none" dirty="0">
              <a:solidFill>
                <a:srgbClr val="000000"/>
              </a:solidFill>
              <a:latin typeface="Arial"/>
              <a:ea typeface="Arial"/>
              <a:cs typeface="Arial"/>
              <a:sym typeface="Arial"/>
            </a:endParaRPr>
          </a:p>
          <a:p>
            <a:pPr marL="457200" marR="0" lvl="0" indent="-279400" algn="l" rtl="0">
              <a:lnSpc>
                <a:spcPct val="148892"/>
              </a:lnSpc>
              <a:spcBef>
                <a:spcPts val="0"/>
              </a:spcBef>
              <a:spcAft>
                <a:spcPts val="0"/>
              </a:spcAft>
              <a:buClr>
                <a:schemeClr val="dk1"/>
              </a:buClr>
              <a:buSzPts val="2800"/>
              <a:buFont typeface="Arial"/>
              <a:buNone/>
            </a:pPr>
            <a:endParaRPr sz="2800" b="0" i="0" u="none" strike="noStrike" cap="none" dirty="0">
              <a:solidFill>
                <a:srgbClr val="000000"/>
              </a:solidFill>
              <a:latin typeface="Arial"/>
              <a:ea typeface="Arial"/>
              <a:cs typeface="Arial"/>
              <a:sym typeface="Arial"/>
            </a:endParaRPr>
          </a:p>
          <a:p>
            <a:pPr marL="457200" marR="0" lvl="0" indent="-279400" algn="l" rtl="0">
              <a:lnSpc>
                <a:spcPct val="148892"/>
              </a:lnSpc>
              <a:spcBef>
                <a:spcPts val="0"/>
              </a:spcBef>
              <a:spcAft>
                <a:spcPts val="0"/>
              </a:spcAft>
              <a:buClr>
                <a:schemeClr val="dk1"/>
              </a:buClr>
              <a:buSzPts val="2800"/>
              <a:buFont typeface="Arial"/>
              <a:buNone/>
            </a:pPr>
            <a:endParaRPr sz="2800" b="0" i="0" u="none" strike="noStrike" cap="none" dirty="0">
              <a:solidFill>
                <a:srgbClr val="000000"/>
              </a:solidFill>
              <a:latin typeface="Arial"/>
              <a:ea typeface="Arial"/>
              <a:cs typeface="Arial"/>
              <a:sym typeface="Arial"/>
            </a:endParaRPr>
          </a:p>
          <a:p>
            <a:pPr marL="457200" marR="0" lvl="0" indent="-279400" algn="l" rtl="0">
              <a:lnSpc>
                <a:spcPct val="148892"/>
              </a:lnSpc>
              <a:spcBef>
                <a:spcPts val="0"/>
              </a:spcBef>
              <a:spcAft>
                <a:spcPts val="0"/>
              </a:spcAft>
              <a:buClr>
                <a:schemeClr val="dk1"/>
              </a:buClr>
              <a:buSzPts val="2800"/>
              <a:buFont typeface="Arial"/>
              <a:buNone/>
            </a:pPr>
            <a:endParaRPr sz="2800" b="0" i="0" u="none" strike="noStrike" cap="none" dirty="0">
              <a:solidFill>
                <a:srgbClr val="000000"/>
              </a:solidFill>
              <a:latin typeface="Arial"/>
              <a:ea typeface="Arial"/>
              <a:cs typeface="Arial"/>
              <a:sym typeface="Arial"/>
            </a:endParaRPr>
          </a:p>
          <a:p>
            <a:pPr marL="457200" marR="0" lvl="0" indent="-279400" algn="l" rtl="0">
              <a:lnSpc>
                <a:spcPct val="148892"/>
              </a:lnSpc>
              <a:spcBef>
                <a:spcPts val="0"/>
              </a:spcBef>
              <a:spcAft>
                <a:spcPts val="0"/>
              </a:spcAft>
              <a:buClr>
                <a:schemeClr val="dk1"/>
              </a:buClr>
              <a:buSzPts val="2800"/>
              <a:buFont typeface="Arial"/>
              <a:buNone/>
            </a:pPr>
            <a:endParaRPr sz="2800" b="0" i="0" u="none" strike="noStrike" cap="none" dirty="0">
              <a:solidFill>
                <a:srgbClr val="000000"/>
              </a:solidFill>
              <a:latin typeface="Arial"/>
              <a:ea typeface="Arial"/>
              <a:cs typeface="Arial"/>
              <a:sym typeface="Arial"/>
            </a:endParaRPr>
          </a:p>
          <a:p>
            <a:pPr marL="457200" marR="0" lvl="0" indent="-279400" algn="l" rtl="0">
              <a:lnSpc>
                <a:spcPct val="148892"/>
              </a:lnSpc>
              <a:spcBef>
                <a:spcPts val="0"/>
              </a:spcBef>
              <a:spcAft>
                <a:spcPts val="0"/>
              </a:spcAft>
              <a:buClr>
                <a:schemeClr val="dk1"/>
              </a:buClr>
              <a:buSzPts val="2800"/>
              <a:buFont typeface="Arial"/>
              <a:buNone/>
            </a:pPr>
            <a:endParaRPr sz="2800" b="0" i="0" u="none" strike="noStrike" cap="none" dirty="0">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grpSp>
        <p:nvGrpSpPr>
          <p:cNvPr id="129" name="Google Shape;129;p4"/>
          <p:cNvGrpSpPr/>
          <p:nvPr/>
        </p:nvGrpSpPr>
        <p:grpSpPr>
          <a:xfrm>
            <a:off x="0" y="7556556"/>
            <a:ext cx="10178604" cy="2730444"/>
            <a:chOff x="0" y="-38100"/>
            <a:chExt cx="2680785" cy="719129"/>
          </a:xfrm>
        </p:grpSpPr>
        <p:sp>
          <p:nvSpPr>
            <p:cNvPr id="130" name="Google Shape;130;p4"/>
            <p:cNvSpPr/>
            <p:nvPr/>
          </p:nvSpPr>
          <p:spPr>
            <a:xfrm>
              <a:off x="0" y="0"/>
              <a:ext cx="2680784" cy="681029"/>
            </a:xfrm>
            <a:custGeom>
              <a:avLst/>
              <a:gdLst/>
              <a:ahLst/>
              <a:cxnLst/>
              <a:rect l="l" t="t" r="r" b="b"/>
              <a:pathLst>
                <a:path w="2680784" h="681029" extrusionOk="0">
                  <a:moveTo>
                    <a:pt x="0" y="0"/>
                  </a:moveTo>
                  <a:lnTo>
                    <a:pt x="2680784" y="0"/>
                  </a:lnTo>
                  <a:lnTo>
                    <a:pt x="2680784" y="681029"/>
                  </a:lnTo>
                  <a:lnTo>
                    <a:pt x="0" y="681029"/>
                  </a:lnTo>
                  <a:close/>
                </a:path>
              </a:pathLst>
            </a:custGeom>
            <a:solidFill>
              <a:srgbClr val="4D7344"/>
            </a:solidFill>
            <a:ln>
              <a:noFill/>
            </a:ln>
          </p:spPr>
        </p:sp>
        <p:sp>
          <p:nvSpPr>
            <p:cNvPr id="131" name="Google Shape;131;p4"/>
            <p:cNvSpPr txBox="1"/>
            <p:nvPr/>
          </p:nvSpPr>
          <p:spPr>
            <a:xfrm>
              <a:off x="0" y="-38100"/>
              <a:ext cx="2680785" cy="71912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32" name="Google Shape;132;p4"/>
          <p:cNvSpPr/>
          <p:nvPr/>
        </p:nvSpPr>
        <p:spPr>
          <a:xfrm>
            <a:off x="10178604" y="0"/>
            <a:ext cx="8109396" cy="10287000"/>
          </a:xfrm>
          <a:custGeom>
            <a:avLst/>
            <a:gdLst/>
            <a:ahLst/>
            <a:cxnLst/>
            <a:rect l="l" t="t" r="r" b="b"/>
            <a:pathLst>
              <a:path w="958330" h="1215669" extrusionOk="0">
                <a:moveTo>
                  <a:pt x="0" y="0"/>
                </a:moveTo>
                <a:lnTo>
                  <a:pt x="958330" y="0"/>
                </a:lnTo>
                <a:lnTo>
                  <a:pt x="958330" y="1215669"/>
                </a:lnTo>
                <a:lnTo>
                  <a:pt x="0" y="1215669"/>
                </a:lnTo>
                <a:close/>
              </a:path>
            </a:pathLst>
          </a:custGeom>
          <a:blipFill rotWithShape="1">
            <a:blip r:embed="rId3">
              <a:alphaModFix/>
            </a:blip>
            <a:stretch>
              <a:fillRect l="-45197" r="-45195"/>
            </a:stretch>
          </a:blipFill>
          <a:ln>
            <a:noFill/>
          </a:ln>
        </p:spPr>
      </p:sp>
      <p:sp>
        <p:nvSpPr>
          <p:cNvPr id="133" name="Google Shape;133;p4"/>
          <p:cNvSpPr txBox="1"/>
          <p:nvPr/>
        </p:nvSpPr>
        <p:spPr>
          <a:xfrm>
            <a:off x="609600" y="419100"/>
            <a:ext cx="4765892" cy="481350"/>
          </a:xfrm>
          <a:prstGeom prst="rect">
            <a:avLst/>
          </a:prstGeom>
          <a:noFill/>
          <a:ln>
            <a:noFill/>
          </a:ln>
        </p:spPr>
        <p:txBody>
          <a:bodyPr spcFirstLastPara="1" wrap="square" lIns="0" tIns="0" rIns="0" bIns="0" anchor="t" anchorCtr="0">
            <a:spAutoFit/>
          </a:bodyPr>
          <a:lstStyle/>
          <a:p>
            <a:pPr marL="0" marR="0" lvl="0" indent="0" algn="l" rtl="0">
              <a:lnSpc>
                <a:spcPct val="91990"/>
              </a:lnSpc>
              <a:spcBef>
                <a:spcPts val="0"/>
              </a:spcBef>
              <a:spcAft>
                <a:spcPts val="0"/>
              </a:spcAft>
              <a:buNone/>
            </a:pPr>
            <a:r>
              <a:rPr lang="en-US" sz="3400" b="1" dirty="0"/>
              <a:t>Introduction </a:t>
            </a:r>
            <a:endParaRPr sz="3400" b="1" dirty="0"/>
          </a:p>
        </p:txBody>
      </p:sp>
      <p:sp>
        <p:nvSpPr>
          <p:cNvPr id="134" name="Google Shape;134;p4"/>
          <p:cNvSpPr txBox="1"/>
          <p:nvPr/>
        </p:nvSpPr>
        <p:spPr>
          <a:xfrm>
            <a:off x="609600" y="1257300"/>
            <a:ext cx="8763000" cy="8988486"/>
          </a:xfrm>
          <a:prstGeom prst="rect">
            <a:avLst/>
          </a:prstGeom>
          <a:noFill/>
          <a:ln>
            <a:noFill/>
          </a:ln>
        </p:spPr>
        <p:txBody>
          <a:bodyPr spcFirstLastPara="1" wrap="square" lIns="0" tIns="0" rIns="0" bIns="0" anchor="t" anchorCtr="0">
            <a:spAutoFit/>
          </a:bodyPr>
          <a:lstStyle/>
          <a:p>
            <a:pPr lvl="0">
              <a:lnSpc>
                <a:spcPct val="148892"/>
              </a:lnSpc>
            </a:pPr>
            <a:r>
              <a:rPr lang="en-US" sz="2800" dirty="0"/>
              <a:t>AR </a:t>
            </a:r>
            <a:r>
              <a:rPr lang="fr-FR" sz="2800" dirty="0"/>
              <a:t>dans le contexte de la circularité : l'importance des systèmes en boucle fermée</a:t>
            </a:r>
            <a:endParaRPr sz="2800" dirty="0"/>
          </a:p>
          <a:p>
            <a:pPr marL="457200" lvl="0" indent="-457200" algn="just">
              <a:lnSpc>
                <a:spcPct val="148892"/>
              </a:lnSpc>
              <a:buSzPts val="2800"/>
              <a:buFont typeface="Arial"/>
              <a:buChar char="•"/>
            </a:pPr>
            <a:r>
              <a:rPr lang="fr-FR" sz="2800" dirty="0"/>
              <a:t>Cela permet une production alimentaire et de biomasse plus durable et respectueuse de l'environnement, sans compromettre la santé du sol et/ou des plantes.</a:t>
            </a:r>
            <a:endParaRPr sz="2800" dirty="0"/>
          </a:p>
          <a:p>
            <a:pPr marL="457200" lvl="0" indent="-457200">
              <a:lnSpc>
                <a:spcPct val="148892"/>
              </a:lnSpc>
              <a:buSzPts val="2800"/>
              <a:buFont typeface="Arial"/>
              <a:buChar char="•"/>
            </a:pPr>
            <a:r>
              <a:rPr lang="en-US" sz="2800" b="1" i="0" u="none" strike="noStrike" cap="none" dirty="0">
                <a:solidFill>
                  <a:srgbClr val="000000"/>
                </a:solidFill>
                <a:latin typeface="Arial"/>
                <a:ea typeface="Arial"/>
                <a:cs typeface="Arial"/>
                <a:sym typeface="Arial"/>
              </a:rPr>
              <a:t>AR </a:t>
            </a:r>
            <a:r>
              <a:rPr lang="fr-FR" sz="2800" b="1" dirty="0"/>
              <a:t>dans sa forme actuelle, c'est la base pour rendre l'agriculture circulaire !</a:t>
            </a:r>
            <a:endParaRPr sz="2800" b="1" dirty="0"/>
          </a:p>
          <a:p>
            <a:pPr marL="457200" marR="0" lvl="0" indent="-279400" algn="l" rtl="0">
              <a:lnSpc>
                <a:spcPct val="148892"/>
              </a:lnSpc>
              <a:spcBef>
                <a:spcPts val="0"/>
              </a:spcBef>
              <a:spcAft>
                <a:spcPts val="0"/>
              </a:spcAft>
              <a:buClr>
                <a:schemeClr val="dk1"/>
              </a:buClr>
              <a:buSzPts val="2800"/>
              <a:buFont typeface="Arial"/>
              <a:buNone/>
            </a:pPr>
            <a:endParaRPr sz="2800" b="0" i="0" u="none" strike="noStrike" cap="none" dirty="0">
              <a:solidFill>
                <a:srgbClr val="000000"/>
              </a:solidFill>
              <a:latin typeface="Arial"/>
              <a:ea typeface="Arial"/>
              <a:cs typeface="Arial"/>
              <a:sym typeface="Arial"/>
            </a:endParaRPr>
          </a:p>
          <a:p>
            <a:pPr marL="457200" marR="0" lvl="0" indent="-279400" algn="l" rtl="0">
              <a:lnSpc>
                <a:spcPct val="148892"/>
              </a:lnSpc>
              <a:spcBef>
                <a:spcPts val="0"/>
              </a:spcBef>
              <a:spcAft>
                <a:spcPts val="0"/>
              </a:spcAft>
              <a:buClr>
                <a:schemeClr val="dk1"/>
              </a:buClr>
              <a:buSzPts val="2800"/>
              <a:buFont typeface="Arial"/>
              <a:buNone/>
            </a:pPr>
            <a:endParaRPr sz="2800" b="0" i="0" u="none" strike="noStrike" cap="none" dirty="0">
              <a:solidFill>
                <a:srgbClr val="000000"/>
              </a:solidFill>
              <a:latin typeface="Arial"/>
              <a:ea typeface="Arial"/>
              <a:cs typeface="Arial"/>
              <a:sym typeface="Arial"/>
            </a:endParaRPr>
          </a:p>
          <a:p>
            <a:pPr marL="457200" marR="0" lvl="0" indent="-279400" algn="l" rtl="0">
              <a:lnSpc>
                <a:spcPct val="148892"/>
              </a:lnSpc>
              <a:spcBef>
                <a:spcPts val="0"/>
              </a:spcBef>
              <a:spcAft>
                <a:spcPts val="0"/>
              </a:spcAft>
              <a:buClr>
                <a:schemeClr val="dk1"/>
              </a:buClr>
              <a:buSzPts val="2800"/>
              <a:buFont typeface="Arial"/>
              <a:buNone/>
            </a:pPr>
            <a:endParaRPr sz="2800" b="0" i="0" u="none" strike="noStrike" cap="none" dirty="0">
              <a:solidFill>
                <a:srgbClr val="000000"/>
              </a:solidFill>
              <a:latin typeface="Arial"/>
              <a:ea typeface="Arial"/>
              <a:cs typeface="Arial"/>
              <a:sym typeface="Arial"/>
            </a:endParaRPr>
          </a:p>
          <a:p>
            <a:pPr marL="457200" marR="0" lvl="0" indent="-279400" algn="l" rtl="0">
              <a:lnSpc>
                <a:spcPct val="148892"/>
              </a:lnSpc>
              <a:spcBef>
                <a:spcPts val="0"/>
              </a:spcBef>
              <a:spcAft>
                <a:spcPts val="0"/>
              </a:spcAft>
              <a:buClr>
                <a:schemeClr val="dk1"/>
              </a:buClr>
              <a:buSzPts val="2800"/>
              <a:buFont typeface="Arial"/>
              <a:buNone/>
            </a:pPr>
            <a:endParaRPr sz="2800" b="0" i="0" u="none" strike="noStrike" cap="none" dirty="0">
              <a:solidFill>
                <a:srgbClr val="000000"/>
              </a:solidFill>
              <a:latin typeface="Arial"/>
              <a:ea typeface="Arial"/>
              <a:cs typeface="Arial"/>
              <a:sym typeface="Arial"/>
            </a:endParaRPr>
          </a:p>
          <a:p>
            <a:pPr marL="457200" marR="0" lvl="0" indent="-279400" algn="l" rtl="0">
              <a:lnSpc>
                <a:spcPct val="148892"/>
              </a:lnSpc>
              <a:spcBef>
                <a:spcPts val="0"/>
              </a:spcBef>
              <a:spcAft>
                <a:spcPts val="0"/>
              </a:spcAft>
              <a:buClr>
                <a:schemeClr val="dk1"/>
              </a:buClr>
              <a:buSzPts val="2800"/>
              <a:buFont typeface="Arial"/>
              <a:buNone/>
            </a:pPr>
            <a:endParaRPr sz="2800" b="0" i="0" u="none" strike="noStrike" cap="none" dirty="0">
              <a:solidFill>
                <a:srgbClr val="000000"/>
              </a:solidFill>
              <a:latin typeface="Arial"/>
              <a:ea typeface="Arial"/>
              <a:cs typeface="Arial"/>
              <a:sym typeface="Arial"/>
            </a:endParaRPr>
          </a:p>
          <a:p>
            <a:pPr marL="457200" marR="0" lvl="0" indent="-279400" algn="l" rtl="0">
              <a:lnSpc>
                <a:spcPct val="148892"/>
              </a:lnSpc>
              <a:spcBef>
                <a:spcPts val="0"/>
              </a:spcBef>
              <a:spcAft>
                <a:spcPts val="0"/>
              </a:spcAft>
              <a:buClr>
                <a:schemeClr val="dk1"/>
              </a:buClr>
              <a:buSzPts val="2800"/>
              <a:buFont typeface="Arial"/>
              <a:buNone/>
            </a:pPr>
            <a:endParaRPr sz="2800" b="0" i="0" u="none" strike="noStrike" cap="none" dirty="0">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D7344"/>
        </a:solidFill>
        <a:effectLst/>
      </p:bgPr>
    </p:bg>
    <p:spTree>
      <p:nvGrpSpPr>
        <p:cNvPr id="1" name="Shape 138"/>
        <p:cNvGrpSpPr/>
        <p:nvPr/>
      </p:nvGrpSpPr>
      <p:grpSpPr>
        <a:xfrm>
          <a:off x="0" y="0"/>
          <a:ext cx="0" cy="0"/>
          <a:chOff x="0" y="0"/>
          <a:chExt cx="0" cy="0"/>
        </a:xfrm>
      </p:grpSpPr>
      <p:sp>
        <p:nvSpPr>
          <p:cNvPr id="139" name="Google Shape;139;p5"/>
          <p:cNvSpPr/>
          <p:nvPr/>
        </p:nvSpPr>
        <p:spPr>
          <a:xfrm>
            <a:off x="9144000" y="0"/>
            <a:ext cx="8458963" cy="8183301"/>
          </a:xfrm>
          <a:custGeom>
            <a:avLst/>
            <a:gdLst/>
            <a:ahLst/>
            <a:cxnLst/>
            <a:rect l="l" t="t" r="r" b="b"/>
            <a:pathLst>
              <a:path w="999640" h="967064" extrusionOk="0">
                <a:moveTo>
                  <a:pt x="0" y="0"/>
                </a:moveTo>
                <a:lnTo>
                  <a:pt x="999640" y="0"/>
                </a:lnTo>
                <a:lnTo>
                  <a:pt x="999640" y="967064"/>
                </a:lnTo>
                <a:lnTo>
                  <a:pt x="0" y="967064"/>
                </a:lnTo>
                <a:close/>
              </a:path>
            </a:pathLst>
          </a:custGeom>
          <a:blipFill rotWithShape="1">
            <a:blip r:embed="rId3">
              <a:alphaModFix/>
            </a:blip>
            <a:stretch>
              <a:fillRect t="-22410" b="-22409"/>
            </a:stretch>
          </a:blipFill>
          <a:ln>
            <a:noFill/>
          </a:ln>
        </p:spPr>
      </p:sp>
      <p:grpSp>
        <p:nvGrpSpPr>
          <p:cNvPr id="140" name="Google Shape;140;p5"/>
          <p:cNvGrpSpPr/>
          <p:nvPr/>
        </p:nvGrpSpPr>
        <p:grpSpPr>
          <a:xfrm>
            <a:off x="17602963" y="-144661"/>
            <a:ext cx="876228" cy="10431661"/>
            <a:chOff x="0" y="-38100"/>
            <a:chExt cx="230776" cy="2747433"/>
          </a:xfrm>
        </p:grpSpPr>
        <p:sp>
          <p:nvSpPr>
            <p:cNvPr id="141" name="Google Shape;141;p5"/>
            <p:cNvSpPr/>
            <p:nvPr/>
          </p:nvSpPr>
          <p:spPr>
            <a:xfrm>
              <a:off x="0" y="0"/>
              <a:ext cx="230776" cy="2709333"/>
            </a:xfrm>
            <a:custGeom>
              <a:avLst/>
              <a:gdLst/>
              <a:ahLst/>
              <a:cxnLst/>
              <a:rect l="l" t="t" r="r" b="b"/>
              <a:pathLst>
                <a:path w="230776" h="2709333" extrusionOk="0">
                  <a:moveTo>
                    <a:pt x="0" y="0"/>
                  </a:moveTo>
                  <a:lnTo>
                    <a:pt x="230776" y="0"/>
                  </a:lnTo>
                  <a:lnTo>
                    <a:pt x="230776" y="2709333"/>
                  </a:lnTo>
                  <a:lnTo>
                    <a:pt x="0" y="2709333"/>
                  </a:lnTo>
                  <a:close/>
                </a:path>
              </a:pathLst>
            </a:custGeom>
            <a:solidFill>
              <a:srgbClr val="85BE77"/>
            </a:solidFill>
            <a:ln>
              <a:noFill/>
            </a:ln>
          </p:spPr>
        </p:sp>
        <p:sp>
          <p:nvSpPr>
            <p:cNvPr id="142" name="Google Shape;142;p5"/>
            <p:cNvSpPr txBox="1"/>
            <p:nvPr/>
          </p:nvSpPr>
          <p:spPr>
            <a:xfrm>
              <a:off x="0" y="-38100"/>
              <a:ext cx="230776" cy="274743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43" name="Google Shape;143;p5"/>
          <p:cNvGrpSpPr/>
          <p:nvPr/>
        </p:nvGrpSpPr>
        <p:grpSpPr>
          <a:xfrm>
            <a:off x="0" y="-72331"/>
            <a:ext cx="9144000" cy="10431661"/>
            <a:chOff x="0" y="-38100"/>
            <a:chExt cx="2408296" cy="2747433"/>
          </a:xfrm>
        </p:grpSpPr>
        <p:sp>
          <p:nvSpPr>
            <p:cNvPr id="144" name="Google Shape;144;p5"/>
            <p:cNvSpPr/>
            <p:nvPr/>
          </p:nvSpPr>
          <p:spPr>
            <a:xfrm>
              <a:off x="0" y="0"/>
              <a:ext cx="2408296" cy="2709333"/>
            </a:xfrm>
            <a:custGeom>
              <a:avLst/>
              <a:gdLst/>
              <a:ahLst/>
              <a:cxnLst/>
              <a:rect l="l" t="t" r="r" b="b"/>
              <a:pathLst>
                <a:path w="2408296" h="2709333" extrusionOk="0">
                  <a:moveTo>
                    <a:pt x="0" y="0"/>
                  </a:moveTo>
                  <a:lnTo>
                    <a:pt x="2408296" y="0"/>
                  </a:lnTo>
                  <a:lnTo>
                    <a:pt x="2408296" y="2709333"/>
                  </a:lnTo>
                  <a:lnTo>
                    <a:pt x="0" y="2709333"/>
                  </a:lnTo>
                  <a:close/>
                </a:path>
              </a:pathLst>
            </a:custGeom>
            <a:solidFill>
              <a:srgbClr val="E6F6DC"/>
            </a:solidFill>
            <a:ln>
              <a:noFill/>
            </a:ln>
          </p:spPr>
        </p:sp>
        <p:sp>
          <p:nvSpPr>
            <p:cNvPr id="145" name="Google Shape;145;p5"/>
            <p:cNvSpPr txBox="1"/>
            <p:nvPr/>
          </p:nvSpPr>
          <p:spPr>
            <a:xfrm>
              <a:off x="0" y="-38100"/>
              <a:ext cx="2408296" cy="274743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46" name="Google Shape;146;p5"/>
          <p:cNvSpPr txBox="1"/>
          <p:nvPr/>
        </p:nvSpPr>
        <p:spPr>
          <a:xfrm>
            <a:off x="765480" y="473184"/>
            <a:ext cx="6790957" cy="481350"/>
          </a:xfrm>
          <a:prstGeom prst="rect">
            <a:avLst/>
          </a:prstGeom>
          <a:noFill/>
          <a:ln>
            <a:noFill/>
          </a:ln>
        </p:spPr>
        <p:txBody>
          <a:bodyPr spcFirstLastPara="1" wrap="square" lIns="0" tIns="0" rIns="0" bIns="0" anchor="t" anchorCtr="0">
            <a:spAutoFit/>
          </a:bodyPr>
          <a:lstStyle/>
          <a:p>
            <a:pPr lvl="0" algn="just">
              <a:lnSpc>
                <a:spcPct val="92003"/>
              </a:lnSpc>
            </a:pPr>
            <a:r>
              <a:rPr lang="nl-BE" sz="3400" b="1" dirty="0" err="1"/>
              <a:t>Objectifs</a:t>
            </a:r>
            <a:r>
              <a:rPr lang="nl-BE" sz="3400" b="1" dirty="0"/>
              <a:t> </a:t>
            </a:r>
            <a:r>
              <a:rPr lang="nl-BE" sz="3400" b="1" dirty="0" err="1"/>
              <a:t>d'apprentissage</a:t>
            </a:r>
            <a:endParaRPr sz="3400" b="1" dirty="0"/>
          </a:p>
        </p:txBody>
      </p:sp>
      <p:sp>
        <p:nvSpPr>
          <p:cNvPr id="147" name="Google Shape;147;p5"/>
          <p:cNvSpPr txBox="1"/>
          <p:nvPr/>
        </p:nvSpPr>
        <p:spPr>
          <a:xfrm>
            <a:off x="765481" y="1139111"/>
            <a:ext cx="6790957" cy="9842694"/>
          </a:xfrm>
          <a:prstGeom prst="rect">
            <a:avLst/>
          </a:prstGeom>
          <a:noFill/>
          <a:ln>
            <a:noFill/>
          </a:ln>
        </p:spPr>
        <p:txBody>
          <a:bodyPr spcFirstLastPara="1" wrap="square" lIns="0" tIns="0" rIns="0" bIns="0" anchor="t" anchorCtr="0">
            <a:spAutoFit/>
          </a:bodyPr>
          <a:lstStyle/>
          <a:p>
            <a:pPr marL="514350" lvl="0" indent="-514350" algn="just">
              <a:lnSpc>
                <a:spcPct val="204833"/>
              </a:lnSpc>
              <a:buSzPts val="2400"/>
              <a:buFont typeface="Calibri"/>
              <a:buAutoNum type="arabicPeriod"/>
            </a:pPr>
            <a:r>
              <a:rPr lang="fr-FR" sz="2400" b="1" dirty="0">
                <a:latin typeface="Calibri"/>
                <a:ea typeface="Calibri"/>
                <a:cs typeface="Calibri"/>
              </a:rPr>
              <a:t>Expliquez </a:t>
            </a:r>
            <a:r>
              <a:rPr lang="fr-FR" sz="2400" dirty="0">
                <a:latin typeface="Calibri"/>
                <a:ea typeface="Calibri"/>
                <a:cs typeface="Calibri"/>
              </a:rPr>
              <a:t>l'importance des systèmes en boucle fermée dans l’AR, à la fois sur la productivité et sur l'équilibre de l'écosystème.</a:t>
            </a:r>
            <a:endParaRPr dirty="0"/>
          </a:p>
          <a:p>
            <a:pPr marL="514350" lvl="0" indent="-514350" algn="just">
              <a:lnSpc>
                <a:spcPct val="204833"/>
              </a:lnSpc>
              <a:buSzPts val="2400"/>
              <a:buFont typeface="Calibri"/>
              <a:buAutoNum type="arabicPeriod"/>
            </a:pPr>
            <a:r>
              <a:rPr lang="fr-FR" sz="2400" b="1" dirty="0">
                <a:latin typeface="Calibri"/>
                <a:ea typeface="Calibri"/>
                <a:cs typeface="Calibri"/>
              </a:rPr>
              <a:t>Listez et décrivez </a:t>
            </a:r>
            <a:r>
              <a:rPr lang="fr-FR" sz="2400" dirty="0">
                <a:latin typeface="Calibri"/>
                <a:ea typeface="Calibri"/>
                <a:cs typeface="Calibri"/>
              </a:rPr>
              <a:t>les principaux avantages des systèmes en boucle fermée dans l’AR.</a:t>
            </a:r>
            <a:endParaRPr sz="2400" dirty="0">
              <a:latin typeface="Calibri"/>
              <a:ea typeface="Calibri"/>
              <a:cs typeface="Calibri"/>
            </a:endParaRPr>
          </a:p>
          <a:p>
            <a:pPr marL="514350" lvl="0" indent="-514350" algn="just">
              <a:lnSpc>
                <a:spcPct val="204833"/>
              </a:lnSpc>
              <a:buSzPts val="2400"/>
              <a:buFont typeface="Calibri"/>
              <a:buAutoNum type="arabicPeriod"/>
            </a:pPr>
            <a:r>
              <a:rPr lang="fr-FR" sz="2400" b="1" dirty="0">
                <a:latin typeface="Calibri"/>
                <a:ea typeface="Calibri"/>
                <a:cs typeface="Calibri"/>
              </a:rPr>
              <a:t>Identifiez</a:t>
            </a:r>
            <a:r>
              <a:rPr lang="fr-FR" sz="2400" dirty="0">
                <a:latin typeface="Calibri"/>
                <a:ea typeface="Calibri"/>
                <a:cs typeface="Calibri"/>
              </a:rPr>
              <a:t> quels intrants externes (hors exploitation) et endogènes (à la ferme) sont utilisés dans les pratiques de l’AR et discutez des interconnexions des systèmes en boucle fermée dans l'agriculture régénérative avec les pratiques « conventionnelles ».</a:t>
            </a:r>
            <a:endParaRPr sz="2400" dirty="0">
              <a:latin typeface="Calibri"/>
              <a:ea typeface="Calibri"/>
              <a:cs typeface="Calibri"/>
              <a:sym typeface="Calibri"/>
            </a:endParaRPr>
          </a:p>
          <a:p>
            <a:pPr marL="514350" lvl="0" indent="-514350" algn="just">
              <a:lnSpc>
                <a:spcPct val="204833"/>
              </a:lnSpc>
              <a:buSzPts val="2400"/>
              <a:buFont typeface="Calibri"/>
              <a:buAutoNum type="arabicPeriod"/>
            </a:pPr>
            <a:r>
              <a:rPr lang="fr-FR" sz="2400" b="1" dirty="0">
                <a:latin typeface="Calibri"/>
                <a:ea typeface="Calibri"/>
                <a:cs typeface="Calibri"/>
              </a:rPr>
              <a:t>Former</a:t>
            </a:r>
            <a:r>
              <a:rPr lang="fr-FR" dirty="0"/>
              <a:t> </a:t>
            </a:r>
            <a:r>
              <a:rPr lang="fr-FR" sz="2400" dirty="0">
                <a:latin typeface="Calibri"/>
                <a:ea typeface="Calibri"/>
                <a:cs typeface="Calibri"/>
              </a:rPr>
              <a:t>à la conception de systèmes en boucle fermée basés sur la nature en AR</a:t>
            </a:r>
            <a:endParaRPr sz="2400" dirty="0">
              <a:latin typeface="Calibri"/>
              <a:ea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grpSp>
        <p:nvGrpSpPr>
          <p:cNvPr id="152" name="Google Shape;152;p6"/>
          <p:cNvGrpSpPr/>
          <p:nvPr/>
        </p:nvGrpSpPr>
        <p:grpSpPr>
          <a:xfrm>
            <a:off x="0" y="8197609"/>
            <a:ext cx="18288000" cy="2089391"/>
            <a:chOff x="0" y="-38100"/>
            <a:chExt cx="4816593" cy="550292"/>
          </a:xfrm>
        </p:grpSpPr>
        <p:sp>
          <p:nvSpPr>
            <p:cNvPr id="153" name="Google Shape;153;p6"/>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154" name="Google Shape;154;p6"/>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55" name="Google Shape;155;p6"/>
          <p:cNvSpPr txBox="1"/>
          <p:nvPr/>
        </p:nvSpPr>
        <p:spPr>
          <a:xfrm>
            <a:off x="1028700" y="523600"/>
            <a:ext cx="15496174" cy="1567545"/>
          </a:xfrm>
          <a:prstGeom prst="rect">
            <a:avLst/>
          </a:prstGeom>
          <a:noFill/>
          <a:ln>
            <a:noFill/>
          </a:ln>
        </p:spPr>
        <p:txBody>
          <a:bodyPr spcFirstLastPara="1" wrap="square" lIns="0" tIns="0" rIns="0" bIns="0" anchor="t" anchorCtr="0">
            <a:spAutoFit/>
          </a:bodyPr>
          <a:lstStyle/>
          <a:p>
            <a:pPr lvl="0" algn="ctr">
              <a:lnSpc>
                <a:spcPct val="139994"/>
              </a:lnSpc>
            </a:pPr>
            <a:r>
              <a:rPr lang="nl-BE" sz="7276" b="1" dirty="0" err="1"/>
              <a:t>Contenu</a:t>
            </a:r>
            <a:r>
              <a:rPr lang="nl-BE" sz="7276" b="1" dirty="0"/>
              <a:t> </a:t>
            </a:r>
            <a:r>
              <a:rPr lang="nl-BE" sz="7276" b="1" dirty="0" err="1"/>
              <a:t>théorique</a:t>
            </a:r>
            <a:endParaRPr sz="7276" b="1" dirty="0"/>
          </a:p>
        </p:txBody>
      </p:sp>
      <p:grpSp>
        <p:nvGrpSpPr>
          <p:cNvPr id="156" name="Google Shape;156;p6"/>
          <p:cNvGrpSpPr/>
          <p:nvPr/>
        </p:nvGrpSpPr>
        <p:grpSpPr>
          <a:xfrm>
            <a:off x="17602963" y="2521870"/>
            <a:ext cx="876228" cy="1543298"/>
            <a:chOff x="0" y="-38100"/>
            <a:chExt cx="230776" cy="406465"/>
          </a:xfrm>
        </p:grpSpPr>
        <p:sp>
          <p:nvSpPr>
            <p:cNvPr id="157" name="Google Shape;157;p6"/>
            <p:cNvSpPr/>
            <p:nvPr/>
          </p:nvSpPr>
          <p:spPr>
            <a:xfrm>
              <a:off x="0" y="0"/>
              <a:ext cx="230776" cy="368365"/>
            </a:xfrm>
            <a:custGeom>
              <a:avLst/>
              <a:gdLst/>
              <a:ahLst/>
              <a:cxnLst/>
              <a:rect l="l" t="t" r="r" b="b"/>
              <a:pathLst>
                <a:path w="230776" h="368365" extrusionOk="0">
                  <a:moveTo>
                    <a:pt x="0" y="0"/>
                  </a:moveTo>
                  <a:lnTo>
                    <a:pt x="230776" y="0"/>
                  </a:lnTo>
                  <a:lnTo>
                    <a:pt x="230776" y="368365"/>
                  </a:lnTo>
                  <a:lnTo>
                    <a:pt x="0" y="368365"/>
                  </a:lnTo>
                  <a:close/>
                </a:path>
              </a:pathLst>
            </a:custGeom>
            <a:solidFill>
              <a:srgbClr val="C5E7B0"/>
            </a:solidFill>
            <a:ln>
              <a:noFill/>
            </a:ln>
          </p:spPr>
        </p:sp>
        <p:sp>
          <p:nvSpPr>
            <p:cNvPr id="158" name="Google Shape;158;p6"/>
            <p:cNvSpPr txBox="1"/>
            <p:nvPr/>
          </p:nvSpPr>
          <p:spPr>
            <a:xfrm>
              <a:off x="0" y="-38100"/>
              <a:ext cx="230776" cy="4064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59" name="Google Shape;159;p6"/>
          <p:cNvSpPr txBox="1"/>
          <p:nvPr/>
        </p:nvSpPr>
        <p:spPr>
          <a:xfrm>
            <a:off x="604985" y="8801100"/>
            <a:ext cx="10256398" cy="820033"/>
          </a:xfrm>
          <a:prstGeom prst="rect">
            <a:avLst/>
          </a:prstGeom>
          <a:noFill/>
          <a:ln>
            <a:noFill/>
          </a:ln>
        </p:spPr>
        <p:txBody>
          <a:bodyPr spcFirstLastPara="1" wrap="square" lIns="0" tIns="0" rIns="0" bIns="0" anchor="t" anchorCtr="0">
            <a:spAutoFit/>
          </a:bodyPr>
          <a:lstStyle/>
          <a:p>
            <a:pPr lvl="0">
              <a:lnSpc>
                <a:spcPct val="130431"/>
              </a:lnSpc>
            </a:pPr>
            <a:r>
              <a:rPr lang="fr-FR" sz="4099" b="1" dirty="0"/>
              <a:t>Section 1 : Concepts clés et définitions</a:t>
            </a:r>
            <a:endParaRPr sz="4099" b="1" dirty="0"/>
          </a:p>
        </p:txBody>
      </p:sp>
      <p:sp>
        <p:nvSpPr>
          <p:cNvPr id="160" name="Google Shape;160;p6"/>
          <p:cNvSpPr txBox="1"/>
          <p:nvPr/>
        </p:nvSpPr>
        <p:spPr>
          <a:xfrm>
            <a:off x="1" y="5463886"/>
            <a:ext cx="4343400" cy="1337033"/>
          </a:xfrm>
          <a:prstGeom prst="rect">
            <a:avLst/>
          </a:prstGeom>
          <a:noFill/>
          <a:ln>
            <a:noFill/>
          </a:ln>
        </p:spPr>
        <p:txBody>
          <a:bodyPr spcFirstLastPara="1" wrap="square" lIns="0" tIns="0" rIns="0" bIns="0" anchor="t" anchorCtr="0">
            <a:spAutoFit/>
          </a:bodyPr>
          <a:lstStyle/>
          <a:p>
            <a:pPr lvl="0" algn="ctr">
              <a:lnSpc>
                <a:spcPct val="180750"/>
              </a:lnSpc>
            </a:pPr>
            <a:r>
              <a:rPr lang="fr-FR" sz="2400" dirty="0"/>
              <a:t>Introduction aux systèmes en boucle fermée en AR</a:t>
            </a:r>
            <a:endParaRPr sz="2400" dirty="0"/>
          </a:p>
        </p:txBody>
      </p:sp>
      <p:sp>
        <p:nvSpPr>
          <p:cNvPr id="161" name="Google Shape;161;p6"/>
          <p:cNvSpPr txBox="1"/>
          <p:nvPr/>
        </p:nvSpPr>
        <p:spPr>
          <a:xfrm>
            <a:off x="4419600" y="5486746"/>
            <a:ext cx="4419600" cy="2674065"/>
          </a:xfrm>
          <a:prstGeom prst="rect">
            <a:avLst/>
          </a:prstGeom>
          <a:noFill/>
          <a:ln>
            <a:noFill/>
          </a:ln>
        </p:spPr>
        <p:txBody>
          <a:bodyPr spcFirstLastPara="1" wrap="square" lIns="0" tIns="0" rIns="0" bIns="0" anchor="t" anchorCtr="0">
            <a:spAutoFit/>
          </a:bodyPr>
          <a:lstStyle/>
          <a:p>
            <a:pPr lvl="0" algn="ctr">
              <a:lnSpc>
                <a:spcPct val="180750"/>
              </a:lnSpc>
            </a:pPr>
            <a:r>
              <a:rPr lang="fr-FR" sz="2400" dirty="0"/>
              <a:t>Principaux avantages/résultats des systèmes en boucle fermée dans l’ AR</a:t>
            </a:r>
            <a:endParaRPr sz="2400" dirty="0"/>
          </a:p>
          <a:p>
            <a:pPr marL="0" marR="0" lvl="0" indent="0" algn="ctr" rtl="0">
              <a:lnSpc>
                <a:spcPct val="180750"/>
              </a:lnSpc>
              <a:spcBef>
                <a:spcPts val="0"/>
              </a:spcBef>
              <a:spcAft>
                <a:spcPts val="0"/>
              </a:spcAft>
              <a:buNone/>
            </a:pPr>
            <a:r>
              <a:rPr lang="en-US" sz="2400" b="0" i="0" u="none" strike="noStrike" cap="none" dirty="0">
                <a:solidFill>
                  <a:srgbClr val="000000"/>
                </a:solidFill>
                <a:latin typeface="Arial"/>
                <a:ea typeface="Arial"/>
                <a:cs typeface="Arial"/>
                <a:sym typeface="Arial"/>
              </a:rPr>
              <a:t> </a:t>
            </a:r>
            <a:endParaRPr dirty="0"/>
          </a:p>
        </p:txBody>
      </p:sp>
      <p:sp>
        <p:nvSpPr>
          <p:cNvPr id="162" name="Google Shape;162;p6"/>
          <p:cNvSpPr txBox="1"/>
          <p:nvPr/>
        </p:nvSpPr>
        <p:spPr>
          <a:xfrm>
            <a:off x="8732523" y="5463885"/>
            <a:ext cx="4754878" cy="1337033"/>
          </a:xfrm>
          <a:prstGeom prst="rect">
            <a:avLst/>
          </a:prstGeom>
          <a:noFill/>
          <a:ln>
            <a:noFill/>
          </a:ln>
        </p:spPr>
        <p:txBody>
          <a:bodyPr spcFirstLastPara="1" wrap="square" lIns="0" tIns="0" rIns="0" bIns="0" anchor="t" anchorCtr="0">
            <a:spAutoFit/>
          </a:bodyPr>
          <a:lstStyle/>
          <a:p>
            <a:pPr lvl="0" algn="ctr">
              <a:lnSpc>
                <a:spcPct val="180750"/>
              </a:lnSpc>
            </a:pPr>
            <a:r>
              <a:rPr lang="fr-FR" sz="2400" dirty="0"/>
              <a:t>Entrées dans les systèmes en boucle fermée en AR</a:t>
            </a:r>
            <a:endParaRPr sz="2400" dirty="0"/>
          </a:p>
        </p:txBody>
      </p:sp>
      <p:sp>
        <p:nvSpPr>
          <p:cNvPr id="163" name="Google Shape;163;p6"/>
          <p:cNvSpPr txBox="1"/>
          <p:nvPr/>
        </p:nvSpPr>
        <p:spPr>
          <a:xfrm>
            <a:off x="13639800" y="5441024"/>
            <a:ext cx="4516942" cy="2005549"/>
          </a:xfrm>
          <a:prstGeom prst="rect">
            <a:avLst/>
          </a:prstGeom>
          <a:noFill/>
          <a:ln>
            <a:noFill/>
          </a:ln>
        </p:spPr>
        <p:txBody>
          <a:bodyPr spcFirstLastPara="1" wrap="square" lIns="0" tIns="0" rIns="0" bIns="0" anchor="t" anchorCtr="0">
            <a:spAutoFit/>
          </a:bodyPr>
          <a:lstStyle/>
          <a:p>
            <a:pPr lvl="0" algn="ctr">
              <a:lnSpc>
                <a:spcPct val="180750"/>
              </a:lnSpc>
            </a:pPr>
            <a:r>
              <a:rPr lang="fr-FR" sz="2400" dirty="0"/>
              <a:t>Conception/exemples de systèmes en boucle fermée dans l’AR</a:t>
            </a:r>
            <a:endParaRPr sz="2400" dirty="0"/>
          </a:p>
        </p:txBody>
      </p:sp>
      <p:sp>
        <p:nvSpPr>
          <p:cNvPr id="164" name="Google Shape;164;p6"/>
          <p:cNvSpPr/>
          <p:nvPr/>
        </p:nvSpPr>
        <p:spPr>
          <a:xfrm>
            <a:off x="152400" y="2095500"/>
            <a:ext cx="3962400" cy="3138971"/>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0" i="0" u="none" strike="noStrike" cap="none">
                <a:solidFill>
                  <a:schemeClr val="lt1"/>
                </a:solidFill>
                <a:latin typeface="Calibri"/>
                <a:ea typeface="Calibri"/>
                <a:cs typeface="Calibri"/>
                <a:sym typeface="Calibri"/>
              </a:rPr>
              <a:t>1</a:t>
            </a:r>
            <a:endParaRPr/>
          </a:p>
        </p:txBody>
      </p:sp>
      <p:sp>
        <p:nvSpPr>
          <p:cNvPr id="165" name="Google Shape;165;p6"/>
          <p:cNvSpPr/>
          <p:nvPr/>
        </p:nvSpPr>
        <p:spPr>
          <a:xfrm>
            <a:off x="4648200" y="2118360"/>
            <a:ext cx="3962400" cy="3138971"/>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0" i="0" u="none" strike="noStrike" cap="none">
                <a:solidFill>
                  <a:schemeClr val="lt1"/>
                </a:solidFill>
                <a:latin typeface="Calibri"/>
                <a:ea typeface="Calibri"/>
                <a:cs typeface="Calibri"/>
                <a:sym typeface="Calibri"/>
              </a:rPr>
              <a:t>2</a:t>
            </a:r>
            <a:endParaRPr/>
          </a:p>
        </p:txBody>
      </p:sp>
      <p:sp>
        <p:nvSpPr>
          <p:cNvPr id="166" name="Google Shape;166;p6"/>
          <p:cNvSpPr/>
          <p:nvPr/>
        </p:nvSpPr>
        <p:spPr>
          <a:xfrm>
            <a:off x="8991600" y="2141221"/>
            <a:ext cx="3962400" cy="3138971"/>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0" i="0" u="none" strike="noStrike" cap="none">
                <a:solidFill>
                  <a:schemeClr val="lt1"/>
                </a:solidFill>
                <a:latin typeface="Calibri"/>
                <a:ea typeface="Calibri"/>
                <a:cs typeface="Calibri"/>
                <a:sym typeface="Calibri"/>
              </a:rPr>
              <a:t>3</a:t>
            </a:r>
            <a:endParaRPr/>
          </a:p>
        </p:txBody>
      </p:sp>
      <p:sp>
        <p:nvSpPr>
          <p:cNvPr id="167" name="Google Shape;167;p6"/>
          <p:cNvSpPr/>
          <p:nvPr/>
        </p:nvSpPr>
        <p:spPr>
          <a:xfrm>
            <a:off x="13792200" y="2095500"/>
            <a:ext cx="3962400" cy="3138971"/>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0" i="0" u="none" strike="noStrike" cap="none">
                <a:solidFill>
                  <a:schemeClr val="lt1"/>
                </a:solidFill>
                <a:latin typeface="Calibri"/>
                <a:ea typeface="Calibri"/>
                <a:cs typeface="Calibri"/>
                <a:sym typeface="Calibri"/>
              </a:rPr>
              <a:t>4</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grpSp>
        <p:nvGrpSpPr>
          <p:cNvPr id="172" name="Google Shape;172;p7"/>
          <p:cNvGrpSpPr/>
          <p:nvPr/>
        </p:nvGrpSpPr>
        <p:grpSpPr>
          <a:xfrm>
            <a:off x="0" y="8197609"/>
            <a:ext cx="18288000" cy="2089391"/>
            <a:chOff x="0" y="-38100"/>
            <a:chExt cx="4816593" cy="550292"/>
          </a:xfrm>
        </p:grpSpPr>
        <p:sp>
          <p:nvSpPr>
            <p:cNvPr id="173" name="Google Shape;173;p7"/>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174" name="Google Shape;174;p7"/>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75" name="Google Shape;175;p7"/>
          <p:cNvSpPr txBox="1"/>
          <p:nvPr/>
        </p:nvSpPr>
        <p:spPr>
          <a:xfrm>
            <a:off x="1028700" y="523600"/>
            <a:ext cx="16116300" cy="677108"/>
          </a:xfrm>
          <a:prstGeom prst="rect">
            <a:avLst/>
          </a:prstGeom>
          <a:noFill/>
          <a:ln>
            <a:noFill/>
          </a:ln>
        </p:spPr>
        <p:txBody>
          <a:bodyPr spcFirstLastPara="1" wrap="square" lIns="0" tIns="0" rIns="0" bIns="0" anchor="t" anchorCtr="0">
            <a:spAutoFit/>
          </a:bodyPr>
          <a:lstStyle/>
          <a:p>
            <a:pPr lvl="0" algn="ctr"/>
            <a:r>
              <a:rPr lang="fr-FR" sz="4400" b="1" dirty="0">
                <a:solidFill>
                  <a:schemeClr val="dk1"/>
                </a:solidFill>
                <a:latin typeface="Calibri"/>
                <a:ea typeface="Calibri"/>
                <a:cs typeface="Calibri"/>
                <a:sym typeface="Calibri"/>
              </a:rPr>
              <a:t>Qu'est-ce que l'agriculture régénérative ?</a:t>
            </a:r>
            <a:endParaRPr sz="4400" b="1" i="0" u="none" strike="noStrike" cap="none" dirty="0">
              <a:solidFill>
                <a:srgbClr val="000000"/>
              </a:solidFill>
              <a:latin typeface="Arial"/>
              <a:ea typeface="Arial"/>
              <a:cs typeface="Arial"/>
              <a:sym typeface="Arial"/>
            </a:endParaRPr>
          </a:p>
        </p:txBody>
      </p:sp>
      <p:grpSp>
        <p:nvGrpSpPr>
          <p:cNvPr id="176" name="Google Shape;176;p7"/>
          <p:cNvGrpSpPr/>
          <p:nvPr/>
        </p:nvGrpSpPr>
        <p:grpSpPr>
          <a:xfrm>
            <a:off x="17602963" y="2521870"/>
            <a:ext cx="876228" cy="1543298"/>
            <a:chOff x="0" y="-38100"/>
            <a:chExt cx="230776" cy="406465"/>
          </a:xfrm>
        </p:grpSpPr>
        <p:sp>
          <p:nvSpPr>
            <p:cNvPr id="177" name="Google Shape;177;p7"/>
            <p:cNvSpPr/>
            <p:nvPr/>
          </p:nvSpPr>
          <p:spPr>
            <a:xfrm>
              <a:off x="0" y="0"/>
              <a:ext cx="230776" cy="368365"/>
            </a:xfrm>
            <a:custGeom>
              <a:avLst/>
              <a:gdLst/>
              <a:ahLst/>
              <a:cxnLst/>
              <a:rect l="l" t="t" r="r" b="b"/>
              <a:pathLst>
                <a:path w="230776" h="368365" extrusionOk="0">
                  <a:moveTo>
                    <a:pt x="0" y="0"/>
                  </a:moveTo>
                  <a:lnTo>
                    <a:pt x="230776" y="0"/>
                  </a:lnTo>
                  <a:lnTo>
                    <a:pt x="230776" y="368365"/>
                  </a:lnTo>
                  <a:lnTo>
                    <a:pt x="0" y="368365"/>
                  </a:lnTo>
                  <a:close/>
                </a:path>
              </a:pathLst>
            </a:custGeom>
            <a:solidFill>
              <a:srgbClr val="C5E7B0"/>
            </a:solidFill>
            <a:ln>
              <a:noFill/>
            </a:ln>
          </p:spPr>
        </p:sp>
        <p:sp>
          <p:nvSpPr>
            <p:cNvPr id="178" name="Google Shape;178;p7"/>
            <p:cNvSpPr txBox="1"/>
            <p:nvPr/>
          </p:nvSpPr>
          <p:spPr>
            <a:xfrm>
              <a:off x="0" y="-38100"/>
              <a:ext cx="230776" cy="4064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79" name="Google Shape;179;p7"/>
          <p:cNvSpPr/>
          <p:nvPr/>
        </p:nvSpPr>
        <p:spPr>
          <a:xfrm>
            <a:off x="0" y="8342270"/>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0" i="0" u="none" strike="noStrike" cap="none">
                <a:solidFill>
                  <a:schemeClr val="lt1"/>
                </a:solidFill>
                <a:latin typeface="Calibri"/>
                <a:ea typeface="Calibri"/>
                <a:cs typeface="Calibri"/>
                <a:sym typeface="Calibri"/>
              </a:rPr>
              <a:t>1</a:t>
            </a:r>
            <a:endParaRPr/>
          </a:p>
        </p:txBody>
      </p:sp>
      <p:sp>
        <p:nvSpPr>
          <p:cNvPr id="180" name="Google Shape;180;p7"/>
          <p:cNvSpPr/>
          <p:nvPr/>
        </p:nvSpPr>
        <p:spPr>
          <a:xfrm>
            <a:off x="285750" y="1444652"/>
            <a:ext cx="17602200" cy="1046400"/>
          </a:xfrm>
          <a:prstGeom prst="rect">
            <a:avLst/>
          </a:prstGeom>
          <a:noFill/>
          <a:ln>
            <a:noFill/>
          </a:ln>
        </p:spPr>
        <p:txBody>
          <a:bodyPr spcFirstLastPara="1" wrap="square" lIns="91425" tIns="45700" rIns="91425" bIns="45700" anchor="t" anchorCtr="0">
            <a:spAutoFit/>
          </a:bodyPr>
          <a:lstStyle/>
          <a:p>
            <a:pPr lvl="0"/>
            <a:r>
              <a:rPr lang="fr-FR" sz="3000" dirty="0">
                <a:latin typeface="Calibri" panose="020F0502020204030204" pitchFamily="34" charset="0"/>
                <a:ea typeface="Calibri" panose="020F0502020204030204" pitchFamily="34" charset="0"/>
                <a:cs typeface="Calibri" panose="020F0502020204030204" pitchFamily="34" charset="0"/>
              </a:rPr>
              <a:t>Un système de principes et de pratiques agricoles visant à améliorer la santé des sols, la biodiversité et la résilience des écosystèmes tout en augmentant la productivité des cultures.</a:t>
            </a:r>
            <a:endParaRPr sz="30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181" name="Google Shape;181;p7"/>
          <p:cNvSpPr/>
          <p:nvPr/>
        </p:nvSpPr>
        <p:spPr>
          <a:xfrm>
            <a:off x="2834207" y="8703695"/>
            <a:ext cx="15206870" cy="1569620"/>
          </a:xfrm>
          <a:prstGeom prst="rect">
            <a:avLst/>
          </a:prstGeom>
          <a:noFill/>
          <a:ln>
            <a:noFill/>
          </a:ln>
        </p:spPr>
        <p:txBody>
          <a:bodyPr spcFirstLastPara="1" wrap="square" lIns="91425" tIns="45700" rIns="91425" bIns="45700" anchor="t" anchorCtr="0">
            <a:spAutoFit/>
          </a:bodyPr>
          <a:lstStyle/>
          <a:p>
            <a:pPr lvl="0" algn="just"/>
            <a:r>
              <a:rPr lang="fr-FR" sz="3200" b="1" dirty="0">
                <a:solidFill>
                  <a:schemeClr val="dk1"/>
                </a:solidFill>
                <a:latin typeface="Calibri"/>
                <a:ea typeface="Calibri"/>
                <a:cs typeface="Calibri"/>
              </a:rPr>
              <a:t>Principes fondamentaux </a:t>
            </a:r>
            <a:r>
              <a:rPr lang="fr-FR" sz="3200" dirty="0">
                <a:solidFill>
                  <a:schemeClr val="dk1"/>
                </a:solidFill>
                <a:latin typeface="Calibri"/>
                <a:ea typeface="Calibri"/>
                <a:cs typeface="Calibri"/>
              </a:rPr>
              <a:t>: Les pratiques comprennent une perturbation minimale du sol, la rotation des cultures, le semis de couverture, l'intégration du bétail pour imiter les écosystèmes naturels et le recyclage des nutriments.</a:t>
            </a:r>
            <a:endParaRPr sz="3200" dirty="0">
              <a:solidFill>
                <a:schemeClr val="dk1"/>
              </a:solidFill>
              <a:latin typeface="Calibri"/>
              <a:ea typeface="Calibri"/>
              <a:cs typeface="Calibri"/>
              <a:sym typeface="Calibri"/>
            </a:endParaRPr>
          </a:p>
        </p:txBody>
      </p:sp>
      <p:sp>
        <p:nvSpPr>
          <p:cNvPr id="182" name="Google Shape;182;p7"/>
          <p:cNvSpPr txBox="1"/>
          <p:nvPr/>
        </p:nvSpPr>
        <p:spPr>
          <a:xfrm>
            <a:off x="3940792" y="3788993"/>
            <a:ext cx="8181111" cy="152924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sz="4400" b="0" u="none">
                <a:solidFill>
                  <a:schemeClr val="dk1"/>
                </a:solidFill>
                <a:latin typeface="Calibri"/>
                <a:ea typeface="Calibri"/>
                <a:cs typeface="Calibri"/>
                <a:sym typeface="Calibri"/>
              </a:rPr>
              <a:t>Principer</a:t>
            </a:r>
            <a:endParaRPr sz="4400" b="0" u="none">
              <a:solidFill>
                <a:schemeClr val="dk1"/>
              </a:solidFill>
              <a:latin typeface="Calibri"/>
              <a:ea typeface="Calibri"/>
              <a:cs typeface="Calibri"/>
              <a:sym typeface="Calibri"/>
            </a:endParaRPr>
          </a:p>
        </p:txBody>
      </p:sp>
      <p:cxnSp>
        <p:nvCxnSpPr>
          <p:cNvPr id="183" name="Google Shape;183;p7"/>
          <p:cNvCxnSpPr/>
          <p:nvPr/>
        </p:nvCxnSpPr>
        <p:spPr>
          <a:xfrm>
            <a:off x="2767449" y="5259588"/>
            <a:ext cx="0" cy="1162594"/>
          </a:xfrm>
          <a:prstGeom prst="straightConnector1">
            <a:avLst/>
          </a:prstGeom>
          <a:noFill/>
          <a:ln w="76200" cap="flat" cmpd="sng">
            <a:solidFill>
              <a:srgbClr val="E5B8B7"/>
            </a:solidFill>
            <a:prstDash val="solid"/>
            <a:round/>
            <a:headEnd type="none" w="sm" len="sm"/>
            <a:tailEnd type="none" w="sm" len="sm"/>
          </a:ln>
        </p:spPr>
      </p:cxnSp>
      <p:cxnSp>
        <p:nvCxnSpPr>
          <p:cNvPr id="184" name="Google Shape;184;p7"/>
          <p:cNvCxnSpPr/>
          <p:nvPr/>
        </p:nvCxnSpPr>
        <p:spPr>
          <a:xfrm>
            <a:off x="5767709" y="5273891"/>
            <a:ext cx="0" cy="2052000"/>
          </a:xfrm>
          <a:prstGeom prst="straightConnector1">
            <a:avLst/>
          </a:prstGeom>
          <a:noFill/>
          <a:ln w="76200" cap="flat" cmpd="sng">
            <a:solidFill>
              <a:srgbClr val="E5B8B7"/>
            </a:solidFill>
            <a:prstDash val="solid"/>
            <a:round/>
            <a:headEnd type="none" w="sm" len="sm"/>
            <a:tailEnd type="none" w="sm" len="sm"/>
          </a:ln>
        </p:spPr>
      </p:cxnSp>
      <p:cxnSp>
        <p:nvCxnSpPr>
          <p:cNvPr id="185" name="Google Shape;185;p7"/>
          <p:cNvCxnSpPr/>
          <p:nvPr/>
        </p:nvCxnSpPr>
        <p:spPr>
          <a:xfrm>
            <a:off x="8709600" y="5390353"/>
            <a:ext cx="0" cy="1162594"/>
          </a:xfrm>
          <a:prstGeom prst="straightConnector1">
            <a:avLst/>
          </a:prstGeom>
          <a:noFill/>
          <a:ln w="76200" cap="flat" cmpd="sng">
            <a:solidFill>
              <a:srgbClr val="E5B8B7"/>
            </a:solidFill>
            <a:prstDash val="solid"/>
            <a:round/>
            <a:headEnd type="none" w="sm" len="sm"/>
            <a:tailEnd type="none" w="sm" len="sm"/>
          </a:ln>
        </p:spPr>
      </p:cxnSp>
      <p:cxnSp>
        <p:nvCxnSpPr>
          <p:cNvPr id="186" name="Google Shape;186;p7"/>
          <p:cNvCxnSpPr/>
          <p:nvPr/>
        </p:nvCxnSpPr>
        <p:spPr>
          <a:xfrm>
            <a:off x="11502348" y="5377500"/>
            <a:ext cx="0" cy="2052000"/>
          </a:xfrm>
          <a:prstGeom prst="straightConnector1">
            <a:avLst/>
          </a:prstGeom>
          <a:noFill/>
          <a:ln w="76200" cap="flat" cmpd="sng">
            <a:solidFill>
              <a:srgbClr val="E5B8B7"/>
            </a:solidFill>
            <a:prstDash val="solid"/>
            <a:round/>
            <a:headEnd type="none" w="sm" len="sm"/>
            <a:tailEnd type="none" w="sm" len="sm"/>
          </a:ln>
        </p:spPr>
      </p:cxnSp>
      <p:cxnSp>
        <p:nvCxnSpPr>
          <p:cNvPr id="187" name="Google Shape;187;p7"/>
          <p:cNvCxnSpPr/>
          <p:nvPr/>
        </p:nvCxnSpPr>
        <p:spPr>
          <a:xfrm>
            <a:off x="14631460" y="5308381"/>
            <a:ext cx="0" cy="1162594"/>
          </a:xfrm>
          <a:prstGeom prst="straightConnector1">
            <a:avLst/>
          </a:prstGeom>
          <a:noFill/>
          <a:ln w="76200" cap="flat" cmpd="sng">
            <a:solidFill>
              <a:srgbClr val="E5B8B7"/>
            </a:solidFill>
            <a:prstDash val="solid"/>
            <a:round/>
            <a:headEnd type="none" w="sm" len="sm"/>
            <a:tailEnd type="none" w="sm" len="sm"/>
          </a:ln>
        </p:spPr>
      </p:cxnSp>
      <p:sp>
        <p:nvSpPr>
          <p:cNvPr id="188" name="Google Shape;188;p7"/>
          <p:cNvSpPr/>
          <p:nvPr/>
        </p:nvSpPr>
        <p:spPr>
          <a:xfrm>
            <a:off x="442210" y="6391105"/>
            <a:ext cx="4687378"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2400" b="1" dirty="0">
                <a:solidFill>
                  <a:schemeClr val="dk1"/>
                </a:solidFill>
                <a:latin typeface="Calibri"/>
                <a:ea typeface="Calibri"/>
                <a:cs typeface="Calibri"/>
              </a:rPr>
              <a:t>Minimiser la perturbation du sol</a:t>
            </a:r>
            <a:endParaRPr sz="2400" b="1" dirty="0">
              <a:solidFill>
                <a:schemeClr val="dk1"/>
              </a:solidFill>
              <a:latin typeface="Calibri"/>
              <a:ea typeface="Calibri"/>
              <a:cs typeface="Calibri"/>
              <a:sym typeface="Calibri"/>
            </a:endParaRPr>
          </a:p>
        </p:txBody>
      </p:sp>
      <p:sp>
        <p:nvSpPr>
          <p:cNvPr id="189" name="Google Shape;189;p7"/>
          <p:cNvSpPr/>
          <p:nvPr/>
        </p:nvSpPr>
        <p:spPr>
          <a:xfrm>
            <a:off x="4177251" y="7304608"/>
            <a:ext cx="3252350"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2400" b="1" dirty="0">
                <a:solidFill>
                  <a:schemeClr val="dk1"/>
                </a:solidFill>
                <a:latin typeface="Calibri"/>
                <a:ea typeface="Calibri"/>
                <a:cs typeface="Calibri"/>
              </a:rPr>
              <a:t>Cultures dans le sol toute l'année</a:t>
            </a:r>
            <a:endParaRPr sz="2400" b="1" dirty="0">
              <a:solidFill>
                <a:schemeClr val="dk1"/>
              </a:solidFill>
              <a:latin typeface="Calibri"/>
              <a:ea typeface="Calibri"/>
              <a:cs typeface="Calibri"/>
              <a:sym typeface="Calibri"/>
            </a:endParaRPr>
          </a:p>
        </p:txBody>
      </p:sp>
      <p:sp>
        <p:nvSpPr>
          <p:cNvPr id="190" name="Google Shape;190;p7"/>
          <p:cNvSpPr/>
          <p:nvPr/>
        </p:nvSpPr>
        <p:spPr>
          <a:xfrm>
            <a:off x="6629400" y="6522303"/>
            <a:ext cx="4137671"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2400" b="1" dirty="0">
                <a:solidFill>
                  <a:schemeClr val="dk1"/>
                </a:solidFill>
                <a:latin typeface="Calibri"/>
                <a:ea typeface="Calibri"/>
                <a:cs typeface="Calibri"/>
              </a:rPr>
              <a:t>Faire tourner différents types de cultures au fil du temps</a:t>
            </a:r>
            <a:endParaRPr sz="2400" b="1" dirty="0">
              <a:solidFill>
                <a:schemeClr val="dk1"/>
              </a:solidFill>
              <a:latin typeface="Calibri"/>
              <a:ea typeface="Calibri"/>
              <a:cs typeface="Calibri"/>
              <a:sym typeface="Calibri"/>
            </a:endParaRPr>
          </a:p>
        </p:txBody>
      </p:sp>
      <p:sp>
        <p:nvSpPr>
          <p:cNvPr id="191" name="Google Shape;191;p7"/>
          <p:cNvSpPr/>
          <p:nvPr/>
        </p:nvSpPr>
        <p:spPr>
          <a:xfrm>
            <a:off x="9951600" y="7344751"/>
            <a:ext cx="2949589" cy="830956"/>
          </a:xfrm>
          <a:prstGeom prst="rect">
            <a:avLst/>
          </a:prstGeom>
          <a:noFill/>
          <a:ln>
            <a:noFill/>
          </a:ln>
        </p:spPr>
        <p:txBody>
          <a:bodyPr spcFirstLastPara="1" wrap="square" lIns="91425" tIns="45700" rIns="91425" bIns="45700" anchor="t" anchorCtr="0">
            <a:spAutoFit/>
          </a:bodyPr>
          <a:lstStyle/>
          <a:p>
            <a:pPr lvl="0" algn="ctr"/>
            <a:r>
              <a:rPr lang="fr-FR" sz="2400" b="1" dirty="0">
                <a:solidFill>
                  <a:schemeClr val="dk1"/>
                </a:solidFill>
                <a:latin typeface="Calibri"/>
                <a:ea typeface="Calibri"/>
                <a:cs typeface="Calibri"/>
              </a:rPr>
              <a:t>Nutrition des cultures équilibrée et précise</a:t>
            </a:r>
            <a:endParaRPr sz="2400" b="1" dirty="0">
              <a:solidFill>
                <a:schemeClr val="dk1"/>
              </a:solidFill>
              <a:latin typeface="Calibri"/>
              <a:ea typeface="Calibri"/>
              <a:cs typeface="Calibri"/>
              <a:sym typeface="Calibri"/>
            </a:endParaRPr>
          </a:p>
        </p:txBody>
      </p:sp>
      <p:sp>
        <p:nvSpPr>
          <p:cNvPr id="192" name="Google Shape;192;p7"/>
          <p:cNvSpPr/>
          <p:nvPr/>
        </p:nvSpPr>
        <p:spPr>
          <a:xfrm>
            <a:off x="12554675" y="6615636"/>
            <a:ext cx="4895125" cy="1200288"/>
          </a:xfrm>
          <a:prstGeom prst="rect">
            <a:avLst/>
          </a:prstGeom>
          <a:noFill/>
          <a:ln>
            <a:noFill/>
          </a:ln>
        </p:spPr>
        <p:txBody>
          <a:bodyPr spcFirstLastPara="1" wrap="square" lIns="91425" tIns="45700" rIns="91425" bIns="45700" anchor="t" anchorCtr="0">
            <a:spAutoFit/>
          </a:bodyPr>
          <a:lstStyle/>
          <a:p>
            <a:pPr lvl="0" algn="ctr"/>
            <a:r>
              <a:rPr lang="fr-FR" sz="2400" b="1" dirty="0">
                <a:solidFill>
                  <a:schemeClr val="dk1"/>
                </a:solidFill>
                <a:latin typeface="Calibri"/>
                <a:ea typeface="Calibri"/>
                <a:cs typeface="Calibri"/>
              </a:rPr>
              <a:t>Recyclage des nutriments via, par exemple, l'intégration de la production animale</a:t>
            </a:r>
            <a:endParaRPr sz="2400" b="1" dirty="0">
              <a:solidFill>
                <a:schemeClr val="dk1"/>
              </a:solidFill>
              <a:latin typeface="Calibri"/>
              <a:ea typeface="Calibri"/>
              <a:cs typeface="Calibri"/>
            </a:endParaRPr>
          </a:p>
        </p:txBody>
      </p:sp>
      <p:sp>
        <p:nvSpPr>
          <p:cNvPr id="193" name="Google Shape;193;p7"/>
          <p:cNvSpPr/>
          <p:nvPr/>
        </p:nvSpPr>
        <p:spPr>
          <a:xfrm>
            <a:off x="1028700" y="3406163"/>
            <a:ext cx="15392400" cy="2434722"/>
          </a:xfrm>
          <a:prstGeom prst="rect">
            <a:avLst/>
          </a:prstGeom>
          <a:gradFill>
            <a:gsLst>
              <a:gs pos="0">
                <a:srgbClr val="FFA09D"/>
              </a:gs>
              <a:gs pos="35000">
                <a:srgbClr val="FFBCBC"/>
              </a:gs>
              <a:gs pos="100000">
                <a:srgbClr val="FFE2E2"/>
              </a:gs>
            </a:gsLst>
            <a:lin ang="16200000" scaled="0"/>
          </a:gradFill>
          <a:ln w="9525" cap="flat" cmpd="sng">
            <a:solidFill>
              <a:srgbClr val="BD4B48"/>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94" name="Google Shape;194;p7"/>
          <p:cNvSpPr/>
          <p:nvPr/>
        </p:nvSpPr>
        <p:spPr>
          <a:xfrm rot="5400000">
            <a:off x="4856909" y="3288300"/>
            <a:ext cx="1821600" cy="2484000"/>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195" name="Google Shape;195;p7" descr="The process of the growth of radish from seed to sprout on white ..."/>
          <p:cNvPicPr preferRelativeResize="0"/>
          <p:nvPr/>
        </p:nvPicPr>
        <p:blipFill rotWithShape="1">
          <a:blip r:embed="rId3">
            <a:alphaModFix/>
          </a:blip>
          <a:srcRect t="25070"/>
          <a:stretch/>
        </p:blipFill>
        <p:spPr>
          <a:xfrm>
            <a:off x="4973128" y="3840181"/>
            <a:ext cx="1313845" cy="1476000"/>
          </a:xfrm>
          <a:prstGeom prst="rect">
            <a:avLst/>
          </a:prstGeom>
          <a:noFill/>
          <a:ln>
            <a:noFill/>
          </a:ln>
        </p:spPr>
      </p:pic>
      <p:sp>
        <p:nvSpPr>
          <p:cNvPr id="196" name="Google Shape;196;p7"/>
          <p:cNvSpPr/>
          <p:nvPr/>
        </p:nvSpPr>
        <p:spPr>
          <a:xfrm rot="5400000">
            <a:off x="7799107" y="3303023"/>
            <a:ext cx="1820986" cy="2484000"/>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197" name="Google Shape;197;p7" descr="Bakgrundsbilder : fält, odla, blomma, mat, producera, grönsak, beskära ..."/>
          <p:cNvPicPr preferRelativeResize="0"/>
          <p:nvPr/>
        </p:nvPicPr>
        <p:blipFill rotWithShape="1">
          <a:blip r:embed="rId4">
            <a:alphaModFix/>
          </a:blip>
          <a:srcRect/>
          <a:stretch/>
        </p:blipFill>
        <p:spPr>
          <a:xfrm>
            <a:off x="7566207" y="3797891"/>
            <a:ext cx="2218346" cy="1476000"/>
          </a:xfrm>
          <a:prstGeom prst="rect">
            <a:avLst/>
          </a:prstGeom>
          <a:noFill/>
          <a:ln>
            <a:noFill/>
          </a:ln>
        </p:spPr>
      </p:pic>
      <p:sp>
        <p:nvSpPr>
          <p:cNvPr id="198" name="Google Shape;198;p7"/>
          <p:cNvSpPr/>
          <p:nvPr/>
        </p:nvSpPr>
        <p:spPr>
          <a:xfrm rot="5400000">
            <a:off x="10654473" y="3303023"/>
            <a:ext cx="1820986" cy="2484000"/>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99" name="Google Shape;199;p7"/>
          <p:cNvSpPr/>
          <p:nvPr/>
        </p:nvSpPr>
        <p:spPr>
          <a:xfrm rot="5400000">
            <a:off x="1885800" y="3303023"/>
            <a:ext cx="1821600" cy="2484000"/>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00" name="Google Shape;200;p7"/>
          <p:cNvSpPr/>
          <p:nvPr/>
        </p:nvSpPr>
        <p:spPr>
          <a:xfrm rot="5400000">
            <a:off x="13697107" y="3303023"/>
            <a:ext cx="1820986" cy="2484000"/>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201" name="Google Shape;201;p7" descr="Anteckningar från studier och undervisning i biologi, kemi ..."/>
          <p:cNvPicPr preferRelativeResize="0"/>
          <p:nvPr/>
        </p:nvPicPr>
        <p:blipFill rotWithShape="1">
          <a:blip r:embed="rId5">
            <a:alphaModFix/>
          </a:blip>
          <a:srcRect l="10716" r="13737" b="5812"/>
          <a:stretch/>
        </p:blipFill>
        <p:spPr>
          <a:xfrm>
            <a:off x="10450022" y="3832381"/>
            <a:ext cx="2104653" cy="1476000"/>
          </a:xfrm>
          <a:prstGeom prst="rect">
            <a:avLst/>
          </a:prstGeom>
          <a:noFill/>
          <a:ln>
            <a:noFill/>
          </a:ln>
        </p:spPr>
      </p:pic>
      <p:pic>
        <p:nvPicPr>
          <p:cNvPr id="202" name="Google Shape;202;p7" descr="Ko Stut Boskap · Gratis foto på Pixabay"/>
          <p:cNvPicPr preferRelativeResize="0"/>
          <p:nvPr/>
        </p:nvPicPr>
        <p:blipFill rotWithShape="1">
          <a:blip r:embed="rId6">
            <a:alphaModFix/>
          </a:blip>
          <a:srcRect/>
          <a:stretch/>
        </p:blipFill>
        <p:spPr>
          <a:xfrm>
            <a:off x="13395653" y="3832381"/>
            <a:ext cx="2214000" cy="1476000"/>
          </a:xfrm>
          <a:prstGeom prst="rect">
            <a:avLst/>
          </a:prstGeom>
          <a:noFill/>
          <a:ln>
            <a:noFill/>
          </a:ln>
        </p:spPr>
      </p:pic>
      <p:pic>
        <p:nvPicPr>
          <p:cNvPr id="203" name="Google Shape;203;p7" descr="Datei:John Deere 8345 R.jpg – Wikipedia"/>
          <p:cNvPicPr preferRelativeResize="0"/>
          <p:nvPr/>
        </p:nvPicPr>
        <p:blipFill rotWithShape="1">
          <a:blip r:embed="rId7">
            <a:alphaModFix/>
          </a:blip>
          <a:srcRect/>
          <a:stretch/>
        </p:blipFill>
        <p:spPr>
          <a:xfrm>
            <a:off x="1600200" y="3804420"/>
            <a:ext cx="2334499" cy="1476000"/>
          </a:xfrm>
          <a:prstGeom prst="rect">
            <a:avLst/>
          </a:prstGeom>
          <a:noFill/>
          <a:ln>
            <a:noFill/>
          </a:ln>
        </p:spPr>
      </p:pic>
      <p:sp>
        <p:nvSpPr>
          <p:cNvPr id="204" name="Google Shape;204;p7"/>
          <p:cNvSpPr txBox="1"/>
          <p:nvPr/>
        </p:nvSpPr>
        <p:spPr>
          <a:xfrm>
            <a:off x="1039032" y="1876917"/>
            <a:ext cx="8181111" cy="1529246"/>
          </a:xfrm>
          <a:prstGeom prst="rect">
            <a:avLst/>
          </a:prstGeom>
          <a:noFill/>
          <a:ln>
            <a:noFill/>
          </a:ln>
        </p:spPr>
        <p:txBody>
          <a:bodyPr spcFirstLastPara="1" wrap="square" lIns="0" tIns="0" rIns="0" bIns="0" anchor="b" anchorCtr="0">
            <a:noAutofit/>
          </a:bodyPr>
          <a:lstStyle/>
          <a:p>
            <a:pPr lvl="0">
              <a:lnSpc>
                <a:spcPct val="105882"/>
              </a:lnSpc>
              <a:buClr>
                <a:schemeClr val="dk1"/>
              </a:buClr>
              <a:buSzPts val="3400"/>
            </a:pPr>
            <a:r>
              <a:rPr lang="en-US" sz="3400" b="1" i="0" u="none" strike="noStrike" cap="none" dirty="0">
                <a:solidFill>
                  <a:schemeClr val="dk1"/>
                </a:solidFill>
                <a:latin typeface="Arial"/>
                <a:ea typeface="Arial"/>
                <a:cs typeface="Arial"/>
                <a:sym typeface="Arial"/>
              </a:rPr>
              <a:t>Principes</a:t>
            </a:r>
            <a:endParaRPr sz="3400" b="1" i="0" u="none" strike="noStrike" cap="none" dirty="0">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grpSp>
        <p:nvGrpSpPr>
          <p:cNvPr id="209" name="Google Shape;209;p8"/>
          <p:cNvGrpSpPr/>
          <p:nvPr/>
        </p:nvGrpSpPr>
        <p:grpSpPr>
          <a:xfrm>
            <a:off x="12700" y="8086457"/>
            <a:ext cx="18288000" cy="2089391"/>
            <a:chOff x="0" y="-38100"/>
            <a:chExt cx="4816593" cy="550292"/>
          </a:xfrm>
        </p:grpSpPr>
        <p:sp>
          <p:nvSpPr>
            <p:cNvPr id="210" name="Google Shape;210;p8"/>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211" name="Google Shape;211;p8"/>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12" name="Google Shape;212;p8"/>
          <p:cNvSpPr txBox="1"/>
          <p:nvPr/>
        </p:nvSpPr>
        <p:spPr>
          <a:xfrm>
            <a:off x="1041400" y="412448"/>
            <a:ext cx="16116300" cy="677108"/>
          </a:xfrm>
          <a:prstGeom prst="rect">
            <a:avLst/>
          </a:prstGeom>
          <a:noFill/>
          <a:ln>
            <a:noFill/>
          </a:ln>
        </p:spPr>
        <p:txBody>
          <a:bodyPr spcFirstLastPara="1" wrap="square" lIns="0" tIns="0" rIns="0" bIns="0" anchor="t" anchorCtr="0">
            <a:spAutoFit/>
          </a:bodyPr>
          <a:lstStyle/>
          <a:p>
            <a:pPr lvl="0" algn="ctr"/>
            <a:r>
              <a:rPr lang="fr-FR" sz="4400" b="1" dirty="0">
                <a:solidFill>
                  <a:schemeClr val="dk1"/>
                </a:solidFill>
                <a:latin typeface="Calibri"/>
                <a:ea typeface="Calibri"/>
                <a:cs typeface="Calibri"/>
              </a:rPr>
              <a:t>Qu'est-ce que l'agriculture en circuit fermé ?</a:t>
            </a:r>
            <a:endParaRPr sz="4400" b="1" dirty="0">
              <a:solidFill>
                <a:schemeClr val="dk1"/>
              </a:solidFill>
              <a:latin typeface="Calibri"/>
              <a:ea typeface="Calibri"/>
              <a:cs typeface="Calibri"/>
            </a:endParaRPr>
          </a:p>
        </p:txBody>
      </p:sp>
      <p:sp>
        <p:nvSpPr>
          <p:cNvPr id="213" name="Google Shape;213;p8"/>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1</a:t>
            </a:r>
            <a:endParaRPr/>
          </a:p>
        </p:txBody>
      </p:sp>
      <p:sp>
        <p:nvSpPr>
          <p:cNvPr id="214" name="Google Shape;214;p8"/>
          <p:cNvSpPr/>
          <p:nvPr/>
        </p:nvSpPr>
        <p:spPr>
          <a:xfrm>
            <a:off x="298450" y="1527870"/>
            <a:ext cx="17755327" cy="8956258"/>
          </a:xfrm>
          <a:prstGeom prst="rect">
            <a:avLst/>
          </a:prstGeom>
          <a:noFill/>
          <a:ln>
            <a:noFill/>
          </a:ln>
        </p:spPr>
        <p:txBody>
          <a:bodyPr spcFirstLastPara="1" wrap="square" lIns="91425" tIns="45700" rIns="91425" bIns="45700" anchor="t" anchorCtr="0">
            <a:spAutoFit/>
          </a:bodyPr>
          <a:lstStyle/>
          <a:p>
            <a:pPr marL="457200" lvl="0" indent="-457200" algn="just">
              <a:buClr>
                <a:schemeClr val="dk1"/>
              </a:buClr>
              <a:buSzPts val="3200"/>
              <a:buFont typeface="Arial"/>
              <a:buChar char="•"/>
            </a:pPr>
            <a:r>
              <a:rPr lang="en-US" sz="3200" dirty="0">
                <a:solidFill>
                  <a:schemeClr val="dk1"/>
                </a:solidFill>
                <a:latin typeface="Calibri"/>
                <a:ea typeface="Calibri"/>
                <a:cs typeface="Calibri"/>
                <a:sym typeface="Calibri"/>
              </a:rPr>
              <a:t> </a:t>
            </a:r>
            <a:r>
              <a:rPr lang="fr-FR" sz="3200" dirty="0">
                <a:solidFill>
                  <a:schemeClr val="dk1"/>
                </a:solidFill>
                <a:latin typeface="Calibri"/>
                <a:ea typeface="Calibri"/>
                <a:cs typeface="Calibri"/>
              </a:rPr>
              <a:t>L'agriculture en circuit fermé comprend des pratiques agricoles qui recyclent les nutriments et la matière organique dans le sol.</a:t>
            </a:r>
            <a:endParaRPr sz="3200" dirty="0">
              <a:solidFill>
                <a:schemeClr val="dk1"/>
              </a:solidFill>
              <a:latin typeface="Calibri"/>
              <a:ea typeface="Calibri"/>
              <a:cs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lvl="0" indent="-457200">
              <a:buClr>
                <a:schemeClr val="dk1"/>
              </a:buClr>
              <a:buSzPts val="3200"/>
              <a:buFont typeface="Arial"/>
              <a:buChar char="•"/>
            </a:pPr>
            <a:r>
              <a:rPr lang="fr-FR" sz="3200" dirty="0">
                <a:solidFill>
                  <a:schemeClr val="dk1"/>
                </a:solidFill>
                <a:latin typeface="Calibri"/>
                <a:ea typeface="Calibri"/>
                <a:cs typeface="Calibri"/>
              </a:rPr>
              <a:t>Cela fait partie d'une pratique agricole qui préserve les niveaux de nutriments et de carbone dans le sol et permet de pratiquer l'agriculture de manière durable.</a:t>
            </a:r>
            <a:endParaRPr sz="3200" dirty="0">
              <a:solidFill>
                <a:schemeClr val="dk1"/>
              </a:solidFill>
              <a:latin typeface="Calibri"/>
              <a:ea typeface="Calibri"/>
              <a:cs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lvl="0" indent="-457200">
              <a:buClr>
                <a:schemeClr val="dk1"/>
              </a:buClr>
              <a:buSzPts val="3200"/>
              <a:buFont typeface="Arial"/>
              <a:buChar char="•"/>
            </a:pPr>
            <a:r>
              <a:rPr lang="fr-FR" sz="3200" dirty="0">
                <a:solidFill>
                  <a:schemeClr val="dk1"/>
                </a:solidFill>
                <a:latin typeface="Calibri"/>
                <a:ea typeface="Calibri"/>
                <a:cs typeface="Calibri"/>
              </a:rPr>
              <a:t>La pratique est une approche de la production alimentaire et de la biomasse qui optimise les ressources et minimise la génération de déchets.</a:t>
            </a:r>
            <a:endParaRPr sz="3200" dirty="0">
              <a:solidFill>
                <a:schemeClr val="dk1"/>
              </a:solidFill>
              <a:latin typeface="Calibri"/>
              <a:ea typeface="Calibri"/>
              <a:cs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lvl="0" indent="-457200">
              <a:buClr>
                <a:schemeClr val="dk1"/>
              </a:buClr>
              <a:buSzPts val="3200"/>
              <a:buFont typeface="Arial"/>
              <a:buChar char="•"/>
            </a:pPr>
            <a:r>
              <a:rPr lang="fr-FR" sz="3200" dirty="0">
                <a:solidFill>
                  <a:schemeClr val="dk1"/>
                </a:solidFill>
                <a:latin typeface="Calibri"/>
                <a:ea typeface="Calibri"/>
                <a:cs typeface="Calibri"/>
              </a:rPr>
              <a:t>D'autres termes utilisés de manière similaire sont « agriculture en boucle fermée » et « agriculture circulaire ».</a:t>
            </a:r>
            <a:endParaRPr sz="3200" dirty="0">
              <a:solidFill>
                <a:schemeClr val="dk1"/>
              </a:solidFill>
              <a:latin typeface="Calibri"/>
              <a:ea typeface="Calibri"/>
              <a:cs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p:txBody>
      </p:sp>
      <p:sp>
        <p:nvSpPr>
          <p:cNvPr id="215" name="Google Shape;215;p8"/>
          <p:cNvSpPr/>
          <p:nvPr/>
        </p:nvSpPr>
        <p:spPr>
          <a:xfrm>
            <a:off x="2846907" y="8268087"/>
            <a:ext cx="15206870" cy="2062063"/>
          </a:xfrm>
          <a:prstGeom prst="rect">
            <a:avLst/>
          </a:prstGeom>
          <a:noFill/>
          <a:ln>
            <a:noFill/>
          </a:ln>
        </p:spPr>
        <p:txBody>
          <a:bodyPr spcFirstLastPara="1" wrap="square" lIns="91425" tIns="45700" rIns="91425" bIns="45700" anchor="t" anchorCtr="0">
            <a:spAutoFit/>
          </a:bodyPr>
          <a:lstStyle/>
          <a:p>
            <a:pPr lvl="0" algn="just"/>
            <a:r>
              <a:rPr lang="fr-FR" sz="3200" b="1" dirty="0">
                <a:solidFill>
                  <a:schemeClr val="dk1"/>
                </a:solidFill>
                <a:latin typeface="Calibri"/>
                <a:ea typeface="Calibri"/>
                <a:cs typeface="Calibri"/>
              </a:rPr>
              <a:t>Principes fondamentaux </a:t>
            </a:r>
            <a:r>
              <a:rPr lang="fr-FR" sz="3200" dirty="0">
                <a:solidFill>
                  <a:schemeClr val="dk1"/>
                </a:solidFill>
                <a:latin typeface="Calibri"/>
                <a:ea typeface="Calibri"/>
                <a:cs typeface="Calibri"/>
              </a:rPr>
              <a:t>: L'agriculture en circuit fermé implique la réutilisation des ressources nécessaires plutôt que de les jeter. Les nutriments, l'eau et d'autres intrants sont soigneusement gérés et recyclés au sein du système afin de minimiser les déchets et de les réutiliser.</a:t>
            </a:r>
            <a:endParaRPr sz="3200" dirty="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0" name="Google Shape;220;p9"/>
          <p:cNvPicPr preferRelativeResize="0"/>
          <p:nvPr/>
        </p:nvPicPr>
        <p:blipFill rotWithShape="1">
          <a:blip r:embed="rId3">
            <a:alphaModFix/>
          </a:blip>
          <a:srcRect/>
          <a:stretch/>
        </p:blipFill>
        <p:spPr>
          <a:xfrm>
            <a:off x="3328770" y="209248"/>
            <a:ext cx="10545240" cy="7863564"/>
          </a:xfrm>
          <a:prstGeom prst="rect">
            <a:avLst/>
          </a:prstGeom>
          <a:noFill/>
          <a:ln>
            <a:noFill/>
          </a:ln>
        </p:spPr>
      </p:pic>
      <p:grpSp>
        <p:nvGrpSpPr>
          <p:cNvPr id="221" name="Google Shape;221;p9"/>
          <p:cNvGrpSpPr/>
          <p:nvPr/>
        </p:nvGrpSpPr>
        <p:grpSpPr>
          <a:xfrm>
            <a:off x="12700" y="8137257"/>
            <a:ext cx="18288000" cy="2089391"/>
            <a:chOff x="0" y="-38100"/>
            <a:chExt cx="4816593" cy="550292"/>
          </a:xfrm>
        </p:grpSpPr>
        <p:sp>
          <p:nvSpPr>
            <p:cNvPr id="222" name="Google Shape;222;p9"/>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223" name="Google Shape;223;p9"/>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24" name="Google Shape;224;p9"/>
          <p:cNvSpPr txBox="1"/>
          <p:nvPr/>
        </p:nvSpPr>
        <p:spPr>
          <a:xfrm>
            <a:off x="1041400" y="136332"/>
            <a:ext cx="16116300" cy="1354217"/>
          </a:xfrm>
          <a:prstGeom prst="rect">
            <a:avLst/>
          </a:prstGeom>
          <a:noFill/>
          <a:ln>
            <a:noFill/>
          </a:ln>
        </p:spPr>
        <p:txBody>
          <a:bodyPr spcFirstLastPara="1" wrap="square" lIns="0" tIns="0" rIns="0" bIns="0" anchor="t" anchorCtr="0">
            <a:spAutoFit/>
          </a:bodyPr>
          <a:lstStyle/>
          <a:p>
            <a:pPr algn="ctr"/>
            <a:r>
              <a:rPr lang="fr-FR" sz="4400" b="1" dirty="0">
                <a:solidFill>
                  <a:schemeClr val="dk1"/>
                </a:solidFill>
                <a:latin typeface="Calibri"/>
                <a:ea typeface="Calibri"/>
                <a:cs typeface="Calibri"/>
                <a:sym typeface="Calibri"/>
              </a:rPr>
              <a:t>Qu'est-ce que l'agriculture régénérative ?</a:t>
            </a:r>
            <a:endParaRPr lang="fr-FR" sz="4400" b="1" dirty="0"/>
          </a:p>
          <a:p>
            <a:pPr lvl="0" algn="ctr"/>
            <a:r>
              <a:rPr lang="en-US" sz="4400" b="1" dirty="0">
                <a:solidFill>
                  <a:schemeClr val="dk1"/>
                </a:solidFill>
                <a:latin typeface="Calibri"/>
                <a:ea typeface="Calibri"/>
                <a:cs typeface="Calibri"/>
                <a:sym typeface="Calibri"/>
              </a:rPr>
              <a:t> (</a:t>
            </a:r>
            <a:r>
              <a:rPr lang="fr-FR" sz="4400" b="1" dirty="0">
                <a:solidFill>
                  <a:schemeClr val="dk1"/>
                </a:solidFill>
                <a:latin typeface="Calibri"/>
                <a:ea typeface="Calibri"/>
                <a:cs typeface="Calibri"/>
              </a:rPr>
              <a:t>exemple de réutilisation de l'eau avec biochar</a:t>
            </a:r>
            <a:r>
              <a:rPr lang="en-US" sz="4400" b="1" dirty="0">
                <a:solidFill>
                  <a:schemeClr val="dk1"/>
                </a:solidFill>
                <a:latin typeface="Calibri"/>
                <a:ea typeface="Calibri"/>
                <a:cs typeface="Calibri"/>
                <a:sym typeface="Calibri"/>
              </a:rPr>
              <a:t>)</a:t>
            </a:r>
            <a:endParaRPr sz="4400" b="1" dirty="0">
              <a:solidFill>
                <a:srgbClr val="000000"/>
              </a:solidFill>
              <a:latin typeface="Arial"/>
              <a:ea typeface="Arial"/>
              <a:cs typeface="Arial"/>
              <a:sym typeface="Arial"/>
            </a:endParaRPr>
          </a:p>
        </p:txBody>
      </p:sp>
      <p:sp>
        <p:nvSpPr>
          <p:cNvPr id="225" name="Google Shape;225;p9"/>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1</a:t>
            </a:r>
            <a:endParaRPr/>
          </a:p>
        </p:txBody>
      </p:sp>
      <p:sp>
        <p:nvSpPr>
          <p:cNvPr id="226" name="Google Shape;226;p9"/>
          <p:cNvSpPr/>
          <p:nvPr/>
        </p:nvSpPr>
        <p:spPr>
          <a:xfrm>
            <a:off x="298450" y="1527870"/>
            <a:ext cx="18002246" cy="3046988"/>
          </a:xfrm>
          <a:prstGeom prst="rect">
            <a:avLst/>
          </a:prstGeom>
          <a:noFill/>
          <a:ln>
            <a:noFill/>
          </a:ln>
        </p:spPr>
        <p:txBody>
          <a:bodyPr spcFirstLastPara="1" wrap="square" lIns="91425" tIns="45700" rIns="91425" bIns="45700" anchor="t" anchorCtr="0">
            <a:spAutoFit/>
          </a:bodyPr>
          <a:lstStyle/>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
        <p:nvSpPr>
          <p:cNvPr id="227" name="Google Shape;227;p9"/>
          <p:cNvSpPr/>
          <p:nvPr/>
        </p:nvSpPr>
        <p:spPr>
          <a:xfrm>
            <a:off x="2846907" y="8297583"/>
            <a:ext cx="15206870" cy="2062063"/>
          </a:xfrm>
          <a:prstGeom prst="rect">
            <a:avLst/>
          </a:prstGeom>
          <a:noFill/>
          <a:ln>
            <a:noFill/>
          </a:ln>
        </p:spPr>
        <p:txBody>
          <a:bodyPr spcFirstLastPara="1" wrap="square" lIns="91425" tIns="45700" rIns="91425" bIns="45700" anchor="t" anchorCtr="0">
            <a:spAutoFit/>
          </a:bodyPr>
          <a:lstStyle/>
          <a:p>
            <a:pPr lvl="0" algn="just"/>
            <a:r>
              <a:rPr lang="fr-FR" sz="3200" b="1" dirty="0">
                <a:solidFill>
                  <a:schemeClr val="dk1"/>
                </a:solidFill>
                <a:latin typeface="Calibri"/>
                <a:ea typeface="Calibri"/>
                <a:cs typeface="Calibri"/>
              </a:rPr>
              <a:t>Principes fondamentaux</a:t>
            </a:r>
            <a:r>
              <a:rPr lang="en-US" sz="3200" b="1" dirty="0">
                <a:solidFill>
                  <a:schemeClr val="dk1"/>
                </a:solidFill>
                <a:latin typeface="Calibri"/>
                <a:ea typeface="Calibri"/>
                <a:cs typeface="Calibri"/>
                <a:sym typeface="Calibri"/>
              </a:rPr>
              <a:t>: </a:t>
            </a:r>
            <a:r>
              <a:rPr lang="fr-FR" sz="3200" dirty="0">
                <a:solidFill>
                  <a:schemeClr val="dk1"/>
                </a:solidFill>
                <a:latin typeface="Calibri"/>
                <a:ea typeface="Calibri"/>
                <a:cs typeface="Calibri"/>
              </a:rPr>
              <a:t>L'agriculture en boucle fermée consiste à réutiliser les ressources nécessaires plutôt qu'à les jeter. Les nutriments, l'eau et d’autres intrants sont soigneusement gérés et recyclés au sein du système afin de minimiser les déchets et de les réutiliser.</a:t>
            </a:r>
            <a:endParaRPr sz="3200" dirty="0">
              <a:solidFill>
                <a:schemeClr val="dk1"/>
              </a:solidFill>
              <a:latin typeface="Calibri"/>
              <a:ea typeface="Calibri"/>
              <a:cs typeface="Calibri"/>
              <a:sym typeface="Calibri"/>
            </a:endParaRPr>
          </a:p>
        </p:txBody>
      </p:sp>
      <p:sp>
        <p:nvSpPr>
          <p:cNvPr id="228" name="Google Shape;228;p9"/>
          <p:cNvSpPr txBox="1"/>
          <p:nvPr/>
        </p:nvSpPr>
        <p:spPr>
          <a:xfrm flipH="1">
            <a:off x="10437642" y="7273370"/>
            <a:ext cx="2229339"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Calibri"/>
                <a:ea typeface="Calibri"/>
                <a:cs typeface="Calibri"/>
                <a:sym typeface="Calibri"/>
              </a:rPr>
              <a:t>Li et al. (2000)</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grpSp>
        <p:nvGrpSpPr>
          <p:cNvPr id="233" name="Google Shape;233;p10"/>
          <p:cNvGrpSpPr/>
          <p:nvPr/>
        </p:nvGrpSpPr>
        <p:grpSpPr>
          <a:xfrm>
            <a:off x="12700" y="8086457"/>
            <a:ext cx="18288000" cy="2089391"/>
            <a:chOff x="0" y="-38100"/>
            <a:chExt cx="4816593" cy="550292"/>
          </a:xfrm>
        </p:grpSpPr>
        <p:sp>
          <p:nvSpPr>
            <p:cNvPr id="234" name="Google Shape;234;p10"/>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235" name="Google Shape;235;p10"/>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37" name="Google Shape;237;p10"/>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3</a:t>
            </a:r>
            <a:endParaRPr/>
          </a:p>
        </p:txBody>
      </p:sp>
      <p:sp>
        <p:nvSpPr>
          <p:cNvPr id="238" name="Google Shape;238;p10"/>
          <p:cNvSpPr/>
          <p:nvPr/>
        </p:nvSpPr>
        <p:spPr>
          <a:xfrm>
            <a:off x="298450" y="1527870"/>
            <a:ext cx="18002246" cy="3046988"/>
          </a:xfrm>
          <a:prstGeom prst="rect">
            <a:avLst/>
          </a:prstGeom>
          <a:noFill/>
          <a:ln>
            <a:noFill/>
          </a:ln>
        </p:spPr>
        <p:txBody>
          <a:bodyPr spcFirstLastPara="1" wrap="square" lIns="91425" tIns="45700" rIns="91425" bIns="45700" anchor="t" anchorCtr="0">
            <a:spAutoFit/>
          </a:bodyPr>
          <a:lstStyle/>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
        <p:nvSpPr>
          <p:cNvPr id="239" name="Google Shape;239;p10"/>
          <p:cNvSpPr/>
          <p:nvPr/>
        </p:nvSpPr>
        <p:spPr>
          <a:xfrm>
            <a:off x="298450" y="1616358"/>
            <a:ext cx="18002246" cy="10433585"/>
          </a:xfrm>
          <a:prstGeom prst="rect">
            <a:avLst/>
          </a:prstGeom>
          <a:noFill/>
          <a:ln>
            <a:noFill/>
          </a:ln>
        </p:spPr>
        <p:txBody>
          <a:bodyPr spcFirstLastPara="1" wrap="square" lIns="91425" tIns="45700" rIns="91425" bIns="45700" anchor="t" anchorCtr="0">
            <a:spAutoFit/>
          </a:bodyPr>
          <a:lstStyle/>
          <a:p>
            <a:pPr marL="457200" lvl="0" indent="-457200" algn="just">
              <a:buClr>
                <a:schemeClr val="dk1"/>
              </a:buClr>
              <a:buSzPts val="3200"/>
              <a:buFont typeface="Arial"/>
              <a:buChar char="•"/>
            </a:pPr>
            <a:r>
              <a:rPr lang="fr-FR" sz="3200" dirty="0">
                <a:solidFill>
                  <a:schemeClr val="dk1"/>
                </a:solidFill>
                <a:latin typeface="Calibri"/>
                <a:ea typeface="Calibri"/>
                <a:cs typeface="Calibri"/>
              </a:rPr>
              <a:t>Deux catégories différentes d'entrées sont identifiées </a:t>
            </a:r>
            <a:r>
              <a:rPr lang="fr-FR" dirty="0"/>
              <a:t>:</a:t>
            </a:r>
            <a:r>
              <a:rPr lang="en-US" sz="3200" dirty="0">
                <a:solidFill>
                  <a:schemeClr val="dk1"/>
                </a:solidFill>
                <a:latin typeface="Calibri"/>
                <a:ea typeface="Calibri"/>
                <a:cs typeface="Calibri"/>
                <a:sym typeface="Calibri"/>
              </a:rPr>
              <a:t>:</a:t>
            </a:r>
            <a:endParaRPr dirty="0"/>
          </a:p>
          <a:p>
            <a:pPr marL="457200" marR="0" lvl="0" indent="-254000" algn="just" rtl="0">
              <a:spcBef>
                <a:spcPts val="0"/>
              </a:spcBef>
              <a:spcAft>
                <a:spcPts val="0"/>
              </a:spcAft>
              <a:buClr>
                <a:schemeClr val="dk1"/>
              </a:buClr>
              <a:buSzPts val="3200"/>
              <a:buFont typeface="Noto Sans Symbols"/>
              <a:buNone/>
            </a:pPr>
            <a:endParaRPr sz="3200" b="1" dirty="0">
              <a:solidFill>
                <a:schemeClr val="dk1"/>
              </a:solidFill>
              <a:latin typeface="Calibri"/>
              <a:ea typeface="Calibri"/>
              <a:cs typeface="Calibri"/>
              <a:sym typeface="Calibri"/>
            </a:endParaRPr>
          </a:p>
          <a:p>
            <a:pPr marL="457200" lvl="0" indent="-457200" algn="just">
              <a:buClr>
                <a:schemeClr val="dk1"/>
              </a:buClr>
              <a:buSzPts val="3200"/>
              <a:buFont typeface="Noto Sans Symbols"/>
              <a:buChar char="⮚"/>
            </a:pPr>
            <a:r>
              <a:rPr lang="fr-FR" sz="3200" b="1" dirty="0">
                <a:solidFill>
                  <a:schemeClr val="dk1"/>
                </a:solidFill>
                <a:latin typeface="Calibri"/>
                <a:ea typeface="Calibri"/>
                <a:cs typeface="Calibri"/>
              </a:rPr>
              <a:t>Apports endogènes : </a:t>
            </a:r>
            <a:r>
              <a:rPr lang="fr-FR" sz="3200" dirty="0">
                <a:solidFill>
                  <a:schemeClr val="dk1"/>
                </a:solidFill>
                <a:latin typeface="Calibri"/>
                <a:ea typeface="Calibri"/>
                <a:cs typeface="Calibri"/>
              </a:rPr>
              <a:t>intrants entièrement générés à la ferme (idéal mais moins fréquent), c’est-à-dire les résidus de culture, le fumier d’animaux de la ferme.</a:t>
            </a:r>
            <a:endParaRPr sz="3200" dirty="0">
              <a:solidFill>
                <a:schemeClr val="dk1"/>
              </a:solidFill>
              <a:latin typeface="Calibri"/>
              <a:ea typeface="Calibri"/>
              <a:cs typeface="Calibri"/>
            </a:endParaRPr>
          </a:p>
          <a:p>
            <a:pPr marL="457200" marR="0" lvl="0" indent="-254000" algn="just" rtl="0">
              <a:spcBef>
                <a:spcPts val="0"/>
              </a:spcBef>
              <a:spcAft>
                <a:spcPts val="0"/>
              </a:spcAft>
              <a:buClr>
                <a:schemeClr val="dk1"/>
              </a:buClr>
              <a:buSzPts val="3200"/>
              <a:buFont typeface="Noto Sans Symbols"/>
              <a:buNone/>
            </a:pPr>
            <a:endParaRPr sz="3200" b="1" dirty="0">
              <a:solidFill>
                <a:schemeClr val="dk1"/>
              </a:solidFill>
              <a:latin typeface="Calibri"/>
              <a:ea typeface="Calibri"/>
              <a:cs typeface="Calibri"/>
              <a:sym typeface="Calibri"/>
            </a:endParaRPr>
          </a:p>
          <a:p>
            <a:pPr marL="457200" lvl="0" indent="-457200" algn="just">
              <a:buClr>
                <a:schemeClr val="dk1"/>
              </a:buClr>
              <a:buSzPts val="3200"/>
              <a:buFont typeface="Noto Sans Symbols"/>
              <a:buChar char="⮚"/>
            </a:pPr>
            <a:r>
              <a:rPr lang="fr-FR" sz="3200" b="1" dirty="0">
                <a:solidFill>
                  <a:schemeClr val="dk1"/>
                </a:solidFill>
                <a:latin typeface="Calibri"/>
                <a:ea typeface="Calibri"/>
                <a:cs typeface="Calibri"/>
              </a:rPr>
              <a:t>Apports exogènes </a:t>
            </a:r>
            <a:r>
              <a:rPr lang="fr-FR" sz="3200" dirty="0">
                <a:solidFill>
                  <a:schemeClr val="dk1"/>
                </a:solidFill>
                <a:latin typeface="Calibri"/>
                <a:ea typeface="Calibri"/>
                <a:cs typeface="Calibri"/>
              </a:rPr>
              <a:t>: intrants hors exploitation, c'est-à-dire compost, déchets de l'industrie alimentaire, fumier animal. La distance par rapport à la source et les pratiques de gestion doivent être prises en compte pour des applications durables.</a:t>
            </a:r>
            <a:endParaRPr sz="3200" dirty="0">
              <a:solidFill>
                <a:schemeClr val="dk1"/>
              </a:solidFill>
              <a:latin typeface="Calibri"/>
              <a:ea typeface="Calibri"/>
              <a:cs typeface="Calibri"/>
            </a:endParaRPr>
          </a:p>
          <a:p>
            <a:pPr marL="0" marR="0" lvl="0" indent="0" algn="l" rtl="0">
              <a:spcBef>
                <a:spcPts val="0"/>
              </a:spcBef>
              <a:spcAft>
                <a:spcPts val="0"/>
              </a:spcAft>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indent="-254000">
              <a:buClr>
                <a:schemeClr val="dk1"/>
              </a:buClr>
              <a:buSzPts val="3200"/>
            </a:pPr>
            <a:r>
              <a:rPr lang="fr-FR" sz="3200" dirty="0"/>
              <a:t>					</a:t>
            </a:r>
          </a:p>
          <a:p>
            <a:pPr marL="457200" indent="-254000">
              <a:buClr>
                <a:schemeClr val="dk1"/>
              </a:buClr>
              <a:buSzPts val="3200"/>
            </a:pPr>
            <a:endParaRPr lang="fr-FR" sz="3200" dirty="0"/>
          </a:p>
          <a:p>
            <a:pPr marL="457200" indent="-254000">
              <a:buClr>
                <a:schemeClr val="dk1"/>
              </a:buClr>
              <a:buSzPts val="3200"/>
            </a:pPr>
            <a:endParaRPr lang="fr-FR" sz="3200" dirty="0"/>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p:txBody>
      </p:sp>
      <p:sp>
        <p:nvSpPr>
          <p:cNvPr id="3" name="Tekstvak 2">
            <a:extLst>
              <a:ext uri="{FF2B5EF4-FFF2-40B4-BE49-F238E27FC236}">
                <a16:creationId xmlns:a16="http://schemas.microsoft.com/office/drawing/2014/main" id="{BF29CFA3-CF84-11FE-894D-EE1148A3F14D}"/>
              </a:ext>
            </a:extLst>
          </p:cNvPr>
          <p:cNvSpPr txBox="1"/>
          <p:nvPr/>
        </p:nvSpPr>
        <p:spPr>
          <a:xfrm>
            <a:off x="4605184" y="331315"/>
            <a:ext cx="9210366" cy="1195199"/>
          </a:xfrm>
          <a:prstGeom prst="rect">
            <a:avLst/>
          </a:prstGeom>
          <a:noFill/>
        </p:spPr>
        <p:txBody>
          <a:bodyPr wrap="square">
            <a:spAutoFit/>
          </a:bodyPr>
          <a:lstStyle/>
          <a:p>
            <a:pPr algn="just">
              <a:lnSpc>
                <a:spcPts val="4338"/>
              </a:lnSpc>
              <a:spcBef>
                <a:spcPct val="0"/>
              </a:spcBef>
            </a:pPr>
            <a:r>
              <a:rPr lang="fr-FR" sz="4400" b="1" kern="1200" dirty="0">
                <a:latin typeface="Canva Sans"/>
              </a:rPr>
              <a:t>Entrées dans les systèmes en boucle fermée en AR - Catégories</a:t>
            </a:r>
            <a:r>
              <a:rPr lang="en-US" sz="4400" b="1" kern="1200" dirty="0">
                <a:latin typeface="Canva Sans"/>
                <a:sym typeface="Canva Sans"/>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grpSp>
        <p:nvGrpSpPr>
          <p:cNvPr id="244" name="Google Shape;244;p11"/>
          <p:cNvGrpSpPr/>
          <p:nvPr/>
        </p:nvGrpSpPr>
        <p:grpSpPr>
          <a:xfrm>
            <a:off x="12700" y="8086457"/>
            <a:ext cx="18288000" cy="2089391"/>
            <a:chOff x="0" y="-38100"/>
            <a:chExt cx="4816593" cy="550292"/>
          </a:xfrm>
        </p:grpSpPr>
        <p:sp>
          <p:nvSpPr>
            <p:cNvPr id="245" name="Google Shape;245;p11"/>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246" name="Google Shape;246;p11"/>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47" name="Google Shape;247;p11"/>
          <p:cNvSpPr txBox="1"/>
          <p:nvPr/>
        </p:nvSpPr>
        <p:spPr>
          <a:xfrm>
            <a:off x="1041400" y="412448"/>
            <a:ext cx="16116300" cy="609398"/>
          </a:xfrm>
          <a:prstGeom prst="rect">
            <a:avLst/>
          </a:prstGeom>
          <a:noFill/>
          <a:ln>
            <a:noFill/>
          </a:ln>
        </p:spPr>
        <p:txBody>
          <a:bodyPr spcFirstLastPara="1" wrap="square" lIns="0" tIns="0" rIns="0" bIns="0" anchor="t" anchorCtr="0">
            <a:spAutoFit/>
          </a:bodyPr>
          <a:lstStyle/>
          <a:p>
            <a:pPr lvl="0" algn="just">
              <a:lnSpc>
                <a:spcPct val="98590"/>
              </a:lnSpc>
            </a:pPr>
            <a:r>
              <a:rPr lang="fr-FR" sz="4000" b="1" dirty="0"/>
              <a:t>Entrées dans les systèmes en boucle fermée en AR - Exemples</a:t>
            </a:r>
            <a:endParaRPr sz="4000" b="1" dirty="0"/>
          </a:p>
        </p:txBody>
      </p:sp>
      <p:sp>
        <p:nvSpPr>
          <p:cNvPr id="248" name="Google Shape;248;p11"/>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3</a:t>
            </a:r>
            <a:endParaRPr/>
          </a:p>
        </p:txBody>
      </p:sp>
      <p:sp>
        <p:nvSpPr>
          <p:cNvPr id="249" name="Google Shape;249;p11"/>
          <p:cNvSpPr/>
          <p:nvPr/>
        </p:nvSpPr>
        <p:spPr>
          <a:xfrm>
            <a:off x="298450" y="1527870"/>
            <a:ext cx="18002246" cy="3046988"/>
          </a:xfrm>
          <a:prstGeom prst="rect">
            <a:avLst/>
          </a:prstGeom>
          <a:noFill/>
          <a:ln>
            <a:noFill/>
          </a:ln>
        </p:spPr>
        <p:txBody>
          <a:bodyPr spcFirstLastPara="1" wrap="square" lIns="91425" tIns="45700" rIns="91425" bIns="45700" anchor="t" anchorCtr="0">
            <a:spAutoFit/>
          </a:bodyPr>
          <a:lstStyle/>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
        <p:nvSpPr>
          <p:cNvPr id="250" name="Google Shape;250;p11"/>
          <p:cNvSpPr/>
          <p:nvPr/>
        </p:nvSpPr>
        <p:spPr>
          <a:xfrm>
            <a:off x="298450" y="1778377"/>
            <a:ext cx="18002246" cy="14373125"/>
          </a:xfrm>
          <a:prstGeom prst="rect">
            <a:avLst/>
          </a:prstGeom>
          <a:noFill/>
          <a:ln>
            <a:noFill/>
          </a:ln>
        </p:spPr>
        <p:txBody>
          <a:bodyPr spcFirstLastPara="1" wrap="square" lIns="91425" tIns="45700" rIns="91425" bIns="45700" anchor="t" anchorCtr="0">
            <a:spAutoFit/>
          </a:bodyPr>
          <a:lstStyle/>
          <a:p>
            <a:pPr marL="457200" lvl="0" indent="-457200" algn="just">
              <a:buClr>
                <a:schemeClr val="dk1"/>
              </a:buClr>
              <a:buSzPts val="3200"/>
              <a:buFont typeface="Arial"/>
              <a:buChar char="•"/>
            </a:pPr>
            <a:r>
              <a:rPr lang="fr-FR" sz="3200" b="1" dirty="0">
                <a:solidFill>
                  <a:schemeClr val="dk1"/>
                </a:solidFill>
                <a:latin typeface="Calibri"/>
                <a:ea typeface="Calibri"/>
                <a:cs typeface="Calibri"/>
              </a:rPr>
              <a:t>Extrait de compost </a:t>
            </a:r>
            <a:r>
              <a:rPr lang="fr-FR" dirty="0"/>
              <a:t>: </a:t>
            </a:r>
            <a:r>
              <a:rPr lang="fr-FR" sz="3200" dirty="0">
                <a:solidFill>
                  <a:schemeClr val="dk1"/>
                </a:solidFill>
                <a:latin typeface="Calibri"/>
                <a:ea typeface="Calibri"/>
                <a:cs typeface="Calibri"/>
              </a:rPr>
              <a:t>Le compost est un produit biologiquement actif et stabilisé, issu de la digestion aérobie des déchets organiques. L'application du compost dans un système circulaire de RA permet de boucler les cycles des nutriments, par exemple en renvoyant les déchets municipaux sur le site de production alimentaire ou de biomasse.</a:t>
            </a:r>
            <a:endParaRPr sz="3200" dirty="0">
              <a:solidFill>
                <a:schemeClr val="dk1"/>
              </a:solidFill>
              <a:latin typeface="Calibri"/>
              <a:ea typeface="Calibri"/>
              <a:cs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lvl="0" indent="-457200" algn="just">
              <a:buClr>
                <a:schemeClr val="dk1"/>
              </a:buClr>
              <a:buSzPts val="3200"/>
              <a:buFont typeface="Arial"/>
              <a:buChar char="•"/>
            </a:pPr>
            <a:r>
              <a:rPr lang="fr-FR" sz="3200" b="1" dirty="0">
                <a:solidFill>
                  <a:schemeClr val="dk1"/>
                </a:solidFill>
                <a:latin typeface="Calibri"/>
                <a:ea typeface="Calibri"/>
                <a:cs typeface="Calibri"/>
              </a:rPr>
              <a:t>Fumier animal </a:t>
            </a:r>
            <a:r>
              <a:rPr lang="fr-FR" sz="3200" dirty="0">
                <a:solidFill>
                  <a:schemeClr val="dk1"/>
                </a:solidFill>
                <a:latin typeface="Calibri"/>
                <a:ea typeface="Calibri"/>
                <a:cs typeface="Calibri"/>
              </a:rPr>
              <a:t>: produit soit hors exploitation, soit à la ferme, le fumier animal (principalement de vache et de porc) a été étudié/appliqué, augmentant le phosphore disponible dans le sol et l'azote total du sol, et donc la production. Il faut faire attention à éviter les pertes de biodiversité du sol et les maladies.</a:t>
            </a: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b="1" dirty="0">
              <a:solidFill>
                <a:schemeClr val="dk1"/>
              </a:solidFill>
              <a:latin typeface="Calibri"/>
              <a:ea typeface="Calibri"/>
              <a:cs typeface="Calibri"/>
              <a:sym typeface="Calibri"/>
            </a:endParaRPr>
          </a:p>
          <a:p>
            <a:pPr marL="457200" lvl="0" indent="-457200" algn="just">
              <a:buClr>
                <a:schemeClr val="dk1"/>
              </a:buClr>
              <a:buSzPts val="3200"/>
              <a:buFont typeface="Arial"/>
              <a:buChar char="•"/>
            </a:pPr>
            <a:r>
              <a:rPr lang="fr-FR" sz="3200" b="1" dirty="0">
                <a:solidFill>
                  <a:schemeClr val="dk1"/>
                </a:solidFill>
                <a:latin typeface="Calibri"/>
                <a:ea typeface="Calibri"/>
                <a:cs typeface="Calibri"/>
              </a:rPr>
              <a:t>Paillis</a:t>
            </a:r>
            <a:r>
              <a:rPr lang="fr-FR" dirty="0"/>
              <a:t> </a:t>
            </a:r>
            <a:r>
              <a:rPr lang="fr-FR" sz="3200" dirty="0">
                <a:solidFill>
                  <a:schemeClr val="dk1"/>
                </a:solidFill>
                <a:latin typeface="Calibri"/>
                <a:ea typeface="Calibri"/>
                <a:cs typeface="Calibri"/>
              </a:rPr>
              <a:t>: la coupe et l'application ou le laisser de la biomasse des récoltes après la récolte dans le champ agricole. Il améliore la santé du sol (par exemple, la diversité des micro-organismes du sol, le phosphore, le potassium et le carbone organique du sol) et supprime les mauvaises herbes.</a:t>
            </a:r>
            <a:endParaRPr sz="3200" dirty="0">
              <a:solidFill>
                <a:schemeClr val="dk1"/>
              </a:solidFill>
              <a:latin typeface="Calibri"/>
              <a:ea typeface="Calibri"/>
              <a:cs typeface="Calibri"/>
            </a:endParaRPr>
          </a:p>
          <a:p>
            <a:pPr marL="0" marR="0" lvl="0" indent="0" algn="l" rtl="0">
              <a:spcBef>
                <a:spcPts val="0"/>
              </a:spcBef>
              <a:spcAft>
                <a:spcPts val="0"/>
              </a:spcAft>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0" marR="0" lvl="0" indent="0" algn="l" rtl="0">
              <a:spcBef>
                <a:spcPts val="0"/>
              </a:spcBef>
              <a:spcAft>
                <a:spcPts val="0"/>
              </a:spcAft>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grpSp>
        <p:nvGrpSpPr>
          <p:cNvPr id="255" name="Google Shape;255;p12"/>
          <p:cNvGrpSpPr/>
          <p:nvPr/>
        </p:nvGrpSpPr>
        <p:grpSpPr>
          <a:xfrm>
            <a:off x="12700" y="8086457"/>
            <a:ext cx="18288000" cy="2089391"/>
            <a:chOff x="0" y="-38100"/>
            <a:chExt cx="4816593" cy="550292"/>
          </a:xfrm>
        </p:grpSpPr>
        <p:sp>
          <p:nvSpPr>
            <p:cNvPr id="256" name="Google Shape;256;p12"/>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257" name="Google Shape;257;p12"/>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58" name="Google Shape;258;p12"/>
          <p:cNvSpPr txBox="1"/>
          <p:nvPr/>
        </p:nvSpPr>
        <p:spPr>
          <a:xfrm>
            <a:off x="1041400" y="250220"/>
            <a:ext cx="16116300" cy="822661"/>
          </a:xfrm>
          <a:prstGeom prst="rect">
            <a:avLst/>
          </a:prstGeom>
          <a:noFill/>
          <a:ln>
            <a:noFill/>
          </a:ln>
        </p:spPr>
        <p:txBody>
          <a:bodyPr spcFirstLastPara="1" wrap="square" lIns="0" tIns="0" rIns="0" bIns="0" anchor="t" anchorCtr="0">
            <a:spAutoFit/>
          </a:bodyPr>
          <a:lstStyle/>
          <a:p>
            <a:pPr algn="ctr">
              <a:lnSpc>
                <a:spcPct val="98590"/>
              </a:lnSpc>
            </a:pPr>
            <a:r>
              <a:rPr lang="fr-FR" sz="4000" b="1" dirty="0"/>
              <a:t>Entrées dans les systèmes en boucle fermée en AR - Exemples</a:t>
            </a:r>
          </a:p>
          <a:p>
            <a:pPr marL="0" marR="0" lvl="0" indent="0" algn="ctr" rtl="0">
              <a:lnSpc>
                <a:spcPct val="98590"/>
              </a:lnSpc>
              <a:spcBef>
                <a:spcPts val="0"/>
              </a:spcBef>
              <a:spcAft>
                <a:spcPts val="0"/>
              </a:spcAft>
              <a:buNone/>
            </a:pPr>
            <a:endParaRPr dirty="0"/>
          </a:p>
        </p:txBody>
      </p:sp>
      <p:sp>
        <p:nvSpPr>
          <p:cNvPr id="259" name="Google Shape;259;p12"/>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3</a:t>
            </a:r>
            <a:endParaRPr/>
          </a:p>
        </p:txBody>
      </p:sp>
      <p:sp>
        <p:nvSpPr>
          <p:cNvPr id="260" name="Google Shape;260;p12"/>
          <p:cNvSpPr/>
          <p:nvPr/>
        </p:nvSpPr>
        <p:spPr>
          <a:xfrm>
            <a:off x="298450" y="1527870"/>
            <a:ext cx="18002246" cy="3046988"/>
          </a:xfrm>
          <a:prstGeom prst="rect">
            <a:avLst/>
          </a:prstGeom>
          <a:noFill/>
          <a:ln>
            <a:noFill/>
          </a:ln>
        </p:spPr>
        <p:txBody>
          <a:bodyPr spcFirstLastPara="1" wrap="square" lIns="91425" tIns="45700" rIns="91425" bIns="45700" anchor="t" anchorCtr="0">
            <a:spAutoFit/>
          </a:bodyPr>
          <a:lstStyle/>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
        <p:nvSpPr>
          <p:cNvPr id="261" name="Google Shape;261;p12"/>
          <p:cNvSpPr/>
          <p:nvPr/>
        </p:nvSpPr>
        <p:spPr>
          <a:xfrm>
            <a:off x="285754" y="964800"/>
            <a:ext cx="18002246" cy="15619620"/>
          </a:xfrm>
          <a:prstGeom prst="rect">
            <a:avLst/>
          </a:prstGeom>
          <a:noFill/>
          <a:ln>
            <a:noFill/>
          </a:ln>
        </p:spPr>
        <p:txBody>
          <a:bodyPr spcFirstLastPara="1" wrap="square" lIns="91425" tIns="45700" rIns="91425" bIns="45700" anchor="t" anchorCtr="0">
            <a:spAutoFit/>
          </a:bodyPr>
          <a:lstStyle/>
          <a:p>
            <a:pPr marL="457200" marR="0" lvl="0" indent="-457200" algn="just" rtl="0">
              <a:spcBef>
                <a:spcPts val="0"/>
              </a:spcBef>
              <a:spcAft>
                <a:spcPts val="0"/>
              </a:spcAft>
              <a:buClr>
                <a:schemeClr val="dk1"/>
              </a:buClr>
              <a:buSzPts val="3200"/>
              <a:buFont typeface="Arial"/>
              <a:buChar char="•"/>
            </a:pPr>
            <a:r>
              <a:rPr lang="fr-FR" sz="3100" b="1" dirty="0">
                <a:solidFill>
                  <a:schemeClr val="dk1"/>
                </a:solidFill>
                <a:latin typeface="Calibri"/>
                <a:ea typeface="Calibri"/>
                <a:cs typeface="Calibri"/>
                <a:sym typeface="Calibri"/>
              </a:rPr>
              <a:t>Biochar: </a:t>
            </a:r>
            <a:r>
              <a:rPr lang="fr-FR" sz="3100" dirty="0">
                <a:solidFill>
                  <a:schemeClr val="dk1"/>
                </a:solidFill>
                <a:latin typeface="Calibri"/>
                <a:ea typeface="Calibri"/>
                <a:cs typeface="Calibri"/>
              </a:rPr>
              <a:t>la partie solide qui reste après la combustion de la biomasse ; en raison de la variété des matières de biomasse (résidus de cultures, différentes biomasses ligneuses, etc.), il existe différents produits de biochar utilisés dans l’AR en circuit fermé. Une meilleure production (des cultures annuelles et pérennes ainsi que des cultures de biomasse pluriannuelles) est obtenue grâce à une teneur en carbone du sol plus élevée et à une plus grande disponibilité de P et K.</a:t>
            </a:r>
            <a:endParaRPr lang="fr-FR" sz="3100" dirty="0">
              <a:solidFill>
                <a:schemeClr val="dk1"/>
              </a:solidFill>
              <a:latin typeface="Calibri"/>
              <a:ea typeface="Calibri"/>
              <a:cs typeface="Calibri"/>
              <a:sym typeface="Calibri"/>
            </a:endParaRPr>
          </a:p>
          <a:p>
            <a:pPr marL="457200" lvl="0" indent="-457200" algn="just">
              <a:buClr>
                <a:schemeClr val="dk1"/>
              </a:buClr>
              <a:buSzPts val="3200"/>
              <a:buFont typeface="Arial"/>
              <a:buChar char="•"/>
            </a:pPr>
            <a:r>
              <a:rPr lang="fr-FR" sz="3100" b="1" dirty="0">
                <a:solidFill>
                  <a:schemeClr val="dk1"/>
                </a:solidFill>
                <a:latin typeface="Calibri"/>
                <a:ea typeface="Calibri"/>
                <a:cs typeface="Calibri"/>
              </a:rPr>
              <a:t>Gaspillage alimentaire </a:t>
            </a:r>
            <a:r>
              <a:rPr lang="fr-FR" sz="3100" dirty="0"/>
              <a:t>: </a:t>
            </a:r>
            <a:r>
              <a:rPr lang="fr-FR" sz="3100" dirty="0">
                <a:solidFill>
                  <a:schemeClr val="dk1"/>
                </a:solidFill>
                <a:latin typeface="Calibri"/>
                <a:ea typeface="Calibri"/>
                <a:cs typeface="Calibri"/>
              </a:rPr>
              <a:t>différents résidus riches en nutriments de l'industrie alimentaire sont utilisés dans des systèmes en boucle fermée en RA, y compris le charbon d'os provenant des déchets d'abattoir, les résidus de l'industrie fruitière et d'autres. Les questions d'hygiène (par exemple, la prévention de la propagation des maladies) doivent être prises en compte lorsque de tels résidus sont appliqués (par exemple, un prétraitement peut être nécessaire). Néanmoins, en Europe, ces applications sont bien réglementées.</a:t>
            </a:r>
            <a:endParaRPr lang="fr-FR" sz="3100" b="1" dirty="0">
              <a:solidFill>
                <a:schemeClr val="dk1"/>
              </a:solidFill>
              <a:latin typeface="Calibri"/>
              <a:ea typeface="Calibri"/>
              <a:cs typeface="Calibri"/>
              <a:sym typeface="Calibri"/>
            </a:endParaRPr>
          </a:p>
          <a:p>
            <a:pPr marL="457200" lvl="0" indent="-457200">
              <a:buClr>
                <a:schemeClr val="dk1"/>
              </a:buClr>
              <a:buSzPts val="3200"/>
              <a:buFont typeface="Arial"/>
              <a:buChar char="•"/>
            </a:pPr>
            <a:r>
              <a:rPr lang="fr-FR" sz="3100" b="1" dirty="0">
                <a:solidFill>
                  <a:schemeClr val="dk1"/>
                </a:solidFill>
                <a:latin typeface="Calibri"/>
                <a:ea typeface="Calibri"/>
                <a:cs typeface="Calibri"/>
              </a:rPr>
              <a:t>Résidu de biogaz </a:t>
            </a:r>
            <a:r>
              <a:rPr lang="fr-FR" sz="3100" dirty="0"/>
              <a:t>: </a:t>
            </a:r>
            <a:r>
              <a:rPr lang="fr-FR" sz="3100" dirty="0">
                <a:solidFill>
                  <a:schemeClr val="dk1"/>
                </a:solidFill>
                <a:latin typeface="Calibri"/>
                <a:ea typeface="Calibri"/>
                <a:cs typeface="Calibri"/>
              </a:rPr>
              <a:t>produit après la digestion anaérobie microbienne ou la fermentation lorsque du biogaz est produit, et sa composition est différente de celle du compost. La réutilisation des résidus de biogaz est courante dans les paysages agricoles où le biogaz est produit, et leur </a:t>
            </a:r>
            <a:r>
              <a:rPr lang="fr-FR" sz="3100" dirty="0" err="1">
                <a:solidFill>
                  <a:schemeClr val="dk1"/>
                </a:solidFill>
                <a:latin typeface="Calibri"/>
                <a:ea typeface="Calibri"/>
                <a:cs typeface="Calibri"/>
              </a:rPr>
              <a:t>réapplication</a:t>
            </a:r>
            <a:r>
              <a:rPr lang="fr-FR" sz="3100" dirty="0">
                <a:solidFill>
                  <a:schemeClr val="dk1"/>
                </a:solidFill>
                <a:latin typeface="Calibri"/>
                <a:ea typeface="Calibri"/>
                <a:cs typeface="Calibri"/>
              </a:rPr>
              <a:t> aux cultures destinées à la biomasse fait partie de l'évaluation de la durabilité de ces systèmes de production.</a:t>
            </a:r>
          </a:p>
          <a:p>
            <a:pPr marL="457200" marR="0" lvl="0" indent="-254000" algn="l" rtl="0">
              <a:spcBef>
                <a:spcPts val="0"/>
              </a:spcBef>
              <a:spcAft>
                <a:spcPts val="0"/>
              </a:spcAft>
              <a:buClr>
                <a:schemeClr val="dk1"/>
              </a:buClr>
              <a:buSzPts val="3200"/>
              <a:buFont typeface="Arial"/>
              <a:buNone/>
            </a:pPr>
            <a:endParaRPr sz="3200" b="1"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0" marR="0" lvl="0" indent="0" algn="l" rtl="0">
              <a:spcBef>
                <a:spcPts val="0"/>
              </a:spcBef>
              <a:spcAft>
                <a:spcPts val="0"/>
              </a:spcAft>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265"/>
        <p:cNvGrpSpPr/>
        <p:nvPr/>
      </p:nvGrpSpPr>
      <p:grpSpPr>
        <a:xfrm>
          <a:off x="0" y="0"/>
          <a:ext cx="0" cy="0"/>
          <a:chOff x="0" y="0"/>
          <a:chExt cx="0" cy="0"/>
        </a:xfrm>
      </p:grpSpPr>
      <p:grpSp>
        <p:nvGrpSpPr>
          <p:cNvPr id="266" name="Google Shape;266;p13"/>
          <p:cNvGrpSpPr/>
          <p:nvPr/>
        </p:nvGrpSpPr>
        <p:grpSpPr>
          <a:xfrm>
            <a:off x="-937197" y="2485014"/>
            <a:ext cx="8381632" cy="8041696"/>
            <a:chOff x="0" y="0"/>
            <a:chExt cx="2554519" cy="2450914"/>
          </a:xfrm>
        </p:grpSpPr>
        <p:sp>
          <p:nvSpPr>
            <p:cNvPr id="267" name="Google Shape;267;p13"/>
            <p:cNvSpPr/>
            <p:nvPr/>
          </p:nvSpPr>
          <p:spPr>
            <a:xfrm>
              <a:off x="0" y="0"/>
              <a:ext cx="2554519" cy="2450914"/>
            </a:xfrm>
            <a:custGeom>
              <a:avLst/>
              <a:gdLst/>
              <a:ahLst/>
              <a:cxnLst/>
              <a:rect l="l" t="t" r="r" b="b"/>
              <a:pathLst>
                <a:path w="2554519" h="2450914" extrusionOk="0">
                  <a:moveTo>
                    <a:pt x="1277259" y="0"/>
                  </a:moveTo>
                  <a:cubicBezTo>
                    <a:pt x="571848" y="0"/>
                    <a:pt x="0" y="548656"/>
                    <a:pt x="0" y="1225457"/>
                  </a:cubicBezTo>
                  <a:cubicBezTo>
                    <a:pt x="0" y="1902259"/>
                    <a:pt x="571848" y="2450914"/>
                    <a:pt x="1277259" y="2450914"/>
                  </a:cubicBezTo>
                  <a:cubicBezTo>
                    <a:pt x="1982670" y="2450914"/>
                    <a:pt x="2554519" y="1902259"/>
                    <a:pt x="2554519" y="1225457"/>
                  </a:cubicBezTo>
                  <a:cubicBezTo>
                    <a:pt x="2554519" y="548656"/>
                    <a:pt x="1982670" y="0"/>
                    <a:pt x="1277259" y="0"/>
                  </a:cubicBezTo>
                  <a:close/>
                </a:path>
              </a:pathLst>
            </a:custGeom>
            <a:solidFill>
              <a:srgbClr val="4D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3"/>
            <p:cNvSpPr txBox="1"/>
            <p:nvPr/>
          </p:nvSpPr>
          <p:spPr>
            <a:xfrm>
              <a:off x="239486" y="191673"/>
              <a:ext cx="2075546" cy="202946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69" name="Google Shape;269;p13"/>
          <p:cNvSpPr/>
          <p:nvPr/>
        </p:nvSpPr>
        <p:spPr>
          <a:xfrm>
            <a:off x="-503349" y="2960664"/>
            <a:ext cx="7513938" cy="7090396"/>
          </a:xfrm>
          <a:custGeom>
            <a:avLst/>
            <a:gdLst/>
            <a:ahLst/>
            <a:cxnLst/>
            <a:rect l="l" t="t" r="r" b="b"/>
            <a:pathLst>
              <a:path w="1164106" h="1098488" extrusionOk="0">
                <a:moveTo>
                  <a:pt x="582053" y="0"/>
                </a:moveTo>
                <a:cubicBezTo>
                  <a:pt x="260594" y="0"/>
                  <a:pt x="0" y="245905"/>
                  <a:pt x="0" y="549244"/>
                </a:cubicBezTo>
                <a:cubicBezTo>
                  <a:pt x="0" y="852583"/>
                  <a:pt x="260594" y="1098488"/>
                  <a:pt x="582053" y="1098488"/>
                </a:cubicBezTo>
                <a:cubicBezTo>
                  <a:pt x="903512" y="1098488"/>
                  <a:pt x="1164106" y="852583"/>
                  <a:pt x="1164106" y="549244"/>
                </a:cubicBezTo>
                <a:cubicBezTo>
                  <a:pt x="1164106" y="245905"/>
                  <a:pt x="903512" y="0"/>
                  <a:pt x="582053" y="0"/>
                </a:cubicBezTo>
                <a:close/>
              </a:path>
            </a:pathLst>
          </a:custGeom>
          <a:blipFill rotWithShape="1">
            <a:blip r:embed="rId3">
              <a:alphaModFix/>
            </a:blip>
            <a:stretch>
              <a:fillRect l="-20813" r="-20813"/>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0" name="Google Shape;270;p13"/>
          <p:cNvGrpSpPr/>
          <p:nvPr/>
        </p:nvGrpSpPr>
        <p:grpSpPr>
          <a:xfrm>
            <a:off x="-533634" y="-144661"/>
            <a:ext cx="18821634" cy="2284960"/>
            <a:chOff x="0" y="-38100"/>
            <a:chExt cx="4957138" cy="601800"/>
          </a:xfrm>
        </p:grpSpPr>
        <p:sp>
          <p:nvSpPr>
            <p:cNvPr id="271" name="Google Shape;271;p13"/>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272" name="Google Shape;272;p13"/>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73" name="Google Shape;273;p13"/>
          <p:cNvSpPr txBox="1"/>
          <p:nvPr/>
        </p:nvSpPr>
        <p:spPr>
          <a:xfrm>
            <a:off x="3665915" y="619549"/>
            <a:ext cx="10956171" cy="743152"/>
          </a:xfrm>
          <a:prstGeom prst="rect">
            <a:avLst/>
          </a:prstGeom>
          <a:noFill/>
          <a:ln>
            <a:noFill/>
          </a:ln>
        </p:spPr>
        <p:txBody>
          <a:bodyPr spcFirstLastPara="1" wrap="square" lIns="0" tIns="0" rIns="0" bIns="0" anchor="t" anchorCtr="0">
            <a:spAutoFit/>
          </a:bodyPr>
          <a:lstStyle/>
          <a:p>
            <a:pPr lvl="0" algn="ctr">
              <a:lnSpc>
                <a:spcPct val="91998"/>
              </a:lnSpc>
            </a:pPr>
            <a:r>
              <a:rPr lang="nl-BE" sz="5249" b="1" dirty="0" err="1"/>
              <a:t>Section</a:t>
            </a:r>
            <a:r>
              <a:rPr lang="nl-BE" sz="5249" b="1" dirty="0"/>
              <a:t> 2: </a:t>
            </a:r>
            <a:r>
              <a:rPr lang="nl-BE" sz="5249" b="1" dirty="0" err="1"/>
              <a:t>Fondements</a:t>
            </a:r>
            <a:r>
              <a:rPr lang="nl-BE" sz="5249" b="1" dirty="0"/>
              <a:t> </a:t>
            </a:r>
            <a:r>
              <a:rPr lang="nl-BE" sz="5249" b="1" dirty="0" err="1"/>
              <a:t>théoriques</a:t>
            </a:r>
            <a:endParaRPr sz="5249" b="1" dirty="0"/>
          </a:p>
        </p:txBody>
      </p:sp>
      <p:sp>
        <p:nvSpPr>
          <p:cNvPr id="274" name="Google Shape;274;p13"/>
          <p:cNvSpPr txBox="1"/>
          <p:nvPr/>
        </p:nvSpPr>
        <p:spPr>
          <a:xfrm>
            <a:off x="7879261" y="3338079"/>
            <a:ext cx="9140392" cy="692305"/>
          </a:xfrm>
          <a:prstGeom prst="rect">
            <a:avLst/>
          </a:prstGeom>
          <a:noFill/>
          <a:ln>
            <a:noFill/>
          </a:ln>
        </p:spPr>
        <p:txBody>
          <a:bodyPr spcFirstLastPara="1" wrap="square" lIns="0" tIns="0" rIns="0" bIns="0" anchor="t" anchorCtr="0">
            <a:spAutoFit/>
          </a:bodyPr>
          <a:lstStyle/>
          <a:p>
            <a:pPr lvl="0">
              <a:lnSpc>
                <a:spcPct val="150016"/>
              </a:lnSpc>
            </a:pPr>
            <a:r>
              <a:rPr lang="nl-BE" dirty="0"/>
              <a:t> </a:t>
            </a:r>
            <a:r>
              <a:rPr lang="nl-BE" sz="2999" dirty="0"/>
              <a:t>Théorie de base</a:t>
            </a:r>
            <a:endParaRPr sz="2999" dirty="0"/>
          </a:p>
        </p:txBody>
      </p:sp>
      <p:sp>
        <p:nvSpPr>
          <p:cNvPr id="275" name="Google Shape;275;p13"/>
          <p:cNvSpPr txBox="1"/>
          <p:nvPr/>
        </p:nvSpPr>
        <p:spPr>
          <a:xfrm>
            <a:off x="7879261" y="5612185"/>
            <a:ext cx="9734056" cy="664156"/>
          </a:xfrm>
          <a:prstGeom prst="rect">
            <a:avLst/>
          </a:prstGeom>
          <a:noFill/>
          <a:ln>
            <a:noFill/>
          </a:ln>
        </p:spPr>
        <p:txBody>
          <a:bodyPr spcFirstLastPara="1" wrap="square" lIns="0" tIns="0" rIns="0" bIns="0" anchor="t" anchorCtr="0">
            <a:spAutoFit/>
          </a:bodyPr>
          <a:lstStyle/>
          <a:p>
            <a:pPr lvl="1">
              <a:lnSpc>
                <a:spcPct val="150017"/>
              </a:lnSpc>
            </a:pPr>
            <a:r>
              <a:rPr lang="nl-BE" sz="2877" dirty="0" err="1"/>
              <a:t>Avantages</a:t>
            </a:r>
            <a:r>
              <a:rPr lang="nl-BE" sz="2877" dirty="0"/>
              <a:t> et </a:t>
            </a:r>
            <a:r>
              <a:rPr lang="nl-BE" sz="2877" dirty="0" err="1"/>
              <a:t>défis</a:t>
            </a:r>
            <a:endParaRPr sz="2877"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grpSp>
        <p:nvGrpSpPr>
          <p:cNvPr id="280" name="Google Shape;280;p14"/>
          <p:cNvGrpSpPr/>
          <p:nvPr/>
        </p:nvGrpSpPr>
        <p:grpSpPr>
          <a:xfrm>
            <a:off x="12700" y="8086457"/>
            <a:ext cx="18288000" cy="2089391"/>
            <a:chOff x="0" y="-38100"/>
            <a:chExt cx="4816593" cy="550292"/>
          </a:xfrm>
        </p:grpSpPr>
        <p:sp>
          <p:nvSpPr>
            <p:cNvPr id="281" name="Google Shape;281;p14"/>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282" name="Google Shape;282;p14"/>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83" name="Google Shape;283;p14"/>
          <p:cNvSpPr txBox="1"/>
          <p:nvPr/>
        </p:nvSpPr>
        <p:spPr>
          <a:xfrm>
            <a:off x="1041400" y="235472"/>
            <a:ext cx="16116300" cy="1340623"/>
          </a:xfrm>
          <a:prstGeom prst="rect">
            <a:avLst/>
          </a:prstGeom>
          <a:noFill/>
          <a:ln>
            <a:noFill/>
          </a:ln>
        </p:spPr>
        <p:txBody>
          <a:bodyPr spcFirstLastPara="1" wrap="square" lIns="0" tIns="0" rIns="0" bIns="0" anchor="t" anchorCtr="0">
            <a:spAutoFit/>
          </a:bodyPr>
          <a:lstStyle/>
          <a:p>
            <a:pPr lvl="0" algn="ctr">
              <a:lnSpc>
                <a:spcPct val="98590"/>
              </a:lnSpc>
            </a:pPr>
            <a:r>
              <a:rPr lang="fr-FR" sz="4400" b="1" dirty="0"/>
              <a:t>Principaux avantages/résultats des systèmes en boucle fermée dans l’AR</a:t>
            </a:r>
            <a:endParaRPr sz="4400" b="1" dirty="0"/>
          </a:p>
        </p:txBody>
      </p:sp>
      <p:sp>
        <p:nvSpPr>
          <p:cNvPr id="284" name="Google Shape;284;p14"/>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2</a:t>
            </a:r>
            <a:endParaRPr/>
          </a:p>
        </p:txBody>
      </p:sp>
      <p:sp>
        <p:nvSpPr>
          <p:cNvPr id="285" name="Google Shape;285;p14"/>
          <p:cNvSpPr/>
          <p:nvPr/>
        </p:nvSpPr>
        <p:spPr>
          <a:xfrm>
            <a:off x="298450" y="1527870"/>
            <a:ext cx="18002246" cy="10433585"/>
          </a:xfrm>
          <a:prstGeom prst="rect">
            <a:avLst/>
          </a:prstGeom>
          <a:noFill/>
          <a:ln>
            <a:noFill/>
          </a:ln>
        </p:spPr>
        <p:txBody>
          <a:bodyPr spcFirstLastPara="1" wrap="square" lIns="91425" tIns="45700" rIns="91425" bIns="45700" anchor="t" anchorCtr="0">
            <a:spAutoFit/>
          </a:bodyPr>
          <a:lstStyle/>
          <a:p>
            <a:pPr marL="457200" lvl="0" indent="-457200" algn="just">
              <a:buClr>
                <a:schemeClr val="dk1"/>
              </a:buClr>
              <a:buSzPts val="3200"/>
              <a:buFont typeface="Arial"/>
              <a:buChar char="•"/>
            </a:pPr>
            <a:r>
              <a:rPr lang="fr-FR" sz="3200" b="1" dirty="0">
                <a:solidFill>
                  <a:schemeClr val="dk1"/>
                </a:solidFill>
                <a:latin typeface="Calibri"/>
                <a:ea typeface="Calibri"/>
                <a:cs typeface="Calibri"/>
              </a:rPr>
              <a:t>Réutilisation/Recyclage des ressources </a:t>
            </a:r>
            <a:r>
              <a:rPr lang="fr-FR" sz="3200" dirty="0">
                <a:solidFill>
                  <a:schemeClr val="dk1"/>
                </a:solidFill>
                <a:latin typeface="Calibri"/>
                <a:ea typeface="Calibri"/>
                <a:cs typeface="Calibri"/>
              </a:rPr>
              <a:t>: Les nutriments, l'eau et d'autres intrants sont recyclés après une gestion soigneuse au sein du système afin de minimiser les déchets, contrairement à un système conventionnel où les ressources sont utilisées puis jetées. Les déchets sont considérés comme des ressources !</a:t>
            </a:r>
            <a:endParaRPr sz="3200" dirty="0">
              <a:solidFill>
                <a:schemeClr val="dk1"/>
              </a:solidFill>
              <a:latin typeface="Calibri"/>
              <a:ea typeface="Calibri"/>
              <a:cs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lvl="0" indent="-457200" algn="just">
              <a:buClr>
                <a:schemeClr val="dk1"/>
              </a:buClr>
              <a:buSzPts val="3200"/>
              <a:buFont typeface="Arial"/>
              <a:buChar char="•"/>
            </a:pPr>
            <a:r>
              <a:rPr lang="fr-FR" sz="3200" b="1" dirty="0">
                <a:solidFill>
                  <a:schemeClr val="dk1"/>
                </a:solidFill>
                <a:latin typeface="Calibri"/>
                <a:ea typeface="Calibri"/>
                <a:cs typeface="Calibri"/>
              </a:rPr>
              <a:t>Efficacité énergétique : </a:t>
            </a:r>
            <a:r>
              <a:rPr lang="fr-FR" sz="3200" dirty="0">
                <a:solidFill>
                  <a:schemeClr val="dk1"/>
                </a:solidFill>
                <a:latin typeface="Calibri"/>
                <a:ea typeface="Calibri"/>
                <a:cs typeface="Calibri"/>
              </a:rPr>
              <a:t>Optimisation de l'efficacité énergétique grâce à des sources d'énergie renouvelables telles que le solaire, l'éolien ou la biomasse, et amélioration de l'efficacité énergétique par différents processus.</a:t>
            </a:r>
            <a:endParaRPr sz="3200" dirty="0">
              <a:solidFill>
                <a:schemeClr val="dk1"/>
              </a:solidFill>
              <a:latin typeface="Calibri"/>
              <a:ea typeface="Calibri"/>
              <a:cs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lvl="0" indent="-457200" algn="just">
              <a:buClr>
                <a:schemeClr val="dk1"/>
              </a:buClr>
              <a:buSzPts val="3200"/>
              <a:buFont typeface="Arial"/>
              <a:buChar char="•"/>
            </a:pPr>
            <a:r>
              <a:rPr lang="fr-FR" sz="3200" b="1" dirty="0">
                <a:solidFill>
                  <a:schemeClr val="dk1"/>
                </a:solidFill>
                <a:latin typeface="Calibri"/>
                <a:ea typeface="Calibri"/>
                <a:cs typeface="Calibri"/>
              </a:rPr>
              <a:t>Intégration des composants </a:t>
            </a:r>
            <a:r>
              <a:rPr lang="fr-FR" dirty="0"/>
              <a:t>: </a:t>
            </a:r>
            <a:r>
              <a:rPr lang="fr-FR" sz="3200" dirty="0">
                <a:solidFill>
                  <a:schemeClr val="dk1"/>
                </a:solidFill>
                <a:latin typeface="Calibri"/>
                <a:ea typeface="Calibri"/>
                <a:cs typeface="Calibri"/>
              </a:rPr>
              <a:t>Les résultats d'un composant/pratique servent d'intrants à un autre afin de créer un système holistique et synergique, par exemple, la combinaison de la production végétale et de l'élevage crée une synergie grâce à la gestion des déchets (les résidus de culture sont donnés aux animaux et les déchets animaux peuvent, à leur tour, être utilisés comme engrais pour les cultures).</a:t>
            </a:r>
            <a:endParaRPr sz="3200" dirty="0">
              <a:solidFill>
                <a:schemeClr val="dk1"/>
              </a:solidFill>
              <a:latin typeface="Calibri"/>
              <a:ea typeface="Calibri"/>
              <a:cs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grpSp>
        <p:nvGrpSpPr>
          <p:cNvPr id="290" name="Google Shape;290;p15"/>
          <p:cNvGrpSpPr/>
          <p:nvPr/>
        </p:nvGrpSpPr>
        <p:grpSpPr>
          <a:xfrm>
            <a:off x="12700" y="8162657"/>
            <a:ext cx="18288000" cy="2089391"/>
            <a:chOff x="0" y="-38100"/>
            <a:chExt cx="4816593" cy="550292"/>
          </a:xfrm>
        </p:grpSpPr>
        <p:sp>
          <p:nvSpPr>
            <p:cNvPr id="291" name="Google Shape;291;p15"/>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292" name="Google Shape;292;p15"/>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93" name="Google Shape;293;p15"/>
          <p:cNvSpPr txBox="1"/>
          <p:nvPr/>
        </p:nvSpPr>
        <p:spPr>
          <a:xfrm>
            <a:off x="1041400" y="117076"/>
            <a:ext cx="16116300" cy="1218795"/>
          </a:xfrm>
          <a:prstGeom prst="rect">
            <a:avLst/>
          </a:prstGeom>
          <a:noFill/>
          <a:ln>
            <a:noFill/>
          </a:ln>
        </p:spPr>
        <p:txBody>
          <a:bodyPr spcFirstLastPara="1" wrap="square" lIns="0" tIns="0" rIns="0" bIns="0" anchor="t" anchorCtr="0">
            <a:spAutoFit/>
          </a:bodyPr>
          <a:lstStyle/>
          <a:p>
            <a:pPr lvl="0" algn="ctr">
              <a:lnSpc>
                <a:spcPct val="98590"/>
              </a:lnSpc>
            </a:pPr>
            <a:r>
              <a:rPr lang="fr-FR" sz="4000" b="1" dirty="0"/>
              <a:t>Principaux avantages/résultats des systèmes en boucle fermée dans la AR (suite)</a:t>
            </a:r>
            <a:endParaRPr sz="4000" b="1" dirty="0"/>
          </a:p>
        </p:txBody>
      </p:sp>
      <p:sp>
        <p:nvSpPr>
          <p:cNvPr id="294" name="Google Shape;294;p15"/>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2</a:t>
            </a:r>
            <a:endParaRPr/>
          </a:p>
        </p:txBody>
      </p:sp>
      <p:sp>
        <p:nvSpPr>
          <p:cNvPr id="295" name="Google Shape;295;p15"/>
          <p:cNvSpPr/>
          <p:nvPr/>
        </p:nvSpPr>
        <p:spPr>
          <a:xfrm>
            <a:off x="298450" y="1326120"/>
            <a:ext cx="18002246" cy="6986488"/>
          </a:xfrm>
          <a:prstGeom prst="rect">
            <a:avLst/>
          </a:prstGeom>
          <a:noFill/>
          <a:ln>
            <a:noFill/>
          </a:ln>
        </p:spPr>
        <p:txBody>
          <a:bodyPr spcFirstLastPara="1" wrap="square" lIns="91425" tIns="45700" rIns="91425" bIns="45700" anchor="t" anchorCtr="0">
            <a:spAutoFit/>
          </a:bodyPr>
          <a:lstStyle/>
          <a:p>
            <a:pPr marL="457200" lvl="0" indent="-457200" algn="just">
              <a:buClr>
                <a:schemeClr val="dk1"/>
              </a:buClr>
              <a:buSzPts val="3200"/>
              <a:buFont typeface="Arial"/>
              <a:buChar char="•"/>
            </a:pPr>
            <a:r>
              <a:rPr lang="fr-FR" sz="3200" b="1" dirty="0">
                <a:solidFill>
                  <a:schemeClr val="dk1"/>
                </a:solidFill>
                <a:latin typeface="Calibri"/>
                <a:ea typeface="Calibri"/>
                <a:cs typeface="Calibri"/>
              </a:rPr>
              <a:t>Conservation de l'eau </a:t>
            </a:r>
            <a:r>
              <a:rPr lang="fr-FR" sz="3200" dirty="0">
                <a:solidFill>
                  <a:schemeClr val="dk1"/>
                </a:solidFill>
                <a:latin typeface="Calibri"/>
                <a:ea typeface="Calibri"/>
                <a:cs typeface="Calibri"/>
              </a:rPr>
              <a:t>: utilisation efficace de l'eau pour réduire la consommation totale et le ruissellement, par exemple en utilisant des cultures de couverture, du paillage, des variétés de cultures adaptées et d'autres mesures.</a:t>
            </a:r>
            <a:endParaRPr sz="3200" dirty="0">
              <a:solidFill>
                <a:schemeClr val="dk1"/>
              </a:solidFill>
              <a:latin typeface="Calibri"/>
              <a:ea typeface="Calibri"/>
              <a:cs typeface="Calibri"/>
              <a:sym typeface="Calibri"/>
            </a:endParaRPr>
          </a:p>
          <a:p>
            <a:pPr marL="457200" lvl="0" indent="-457200" algn="just">
              <a:buClr>
                <a:schemeClr val="dk1"/>
              </a:buClr>
              <a:buSzPts val="3200"/>
              <a:buFont typeface="Arial"/>
              <a:buChar char="•"/>
            </a:pPr>
            <a:r>
              <a:rPr lang="fr-FR" dirty="0"/>
              <a:t> </a:t>
            </a:r>
            <a:r>
              <a:rPr lang="fr-FR" sz="3200" b="1" dirty="0">
                <a:solidFill>
                  <a:schemeClr val="dk1"/>
                </a:solidFill>
                <a:latin typeface="Calibri"/>
                <a:ea typeface="Calibri"/>
                <a:cs typeface="Calibri"/>
              </a:rPr>
              <a:t>Pratiques agricoles résilientes : </a:t>
            </a:r>
            <a:r>
              <a:rPr lang="fr-FR" sz="3200" dirty="0">
                <a:solidFill>
                  <a:schemeClr val="dk1"/>
                </a:solidFill>
                <a:latin typeface="Calibri"/>
                <a:ea typeface="Calibri"/>
                <a:cs typeface="Calibri"/>
              </a:rPr>
              <a:t>en maintenant la santé du sol et en améliorant sa condition au fil du temps, la résilience est favorisée, par exemple, la plantation de cultures de couverture dans les rotations de cultures prévient l'érosion et ajoute de la matière organique.</a:t>
            </a:r>
            <a:r>
              <a:rPr lang="en-US" sz="3200" dirty="0">
                <a:solidFill>
                  <a:schemeClr val="dk1"/>
                </a:solidFill>
                <a:latin typeface="Calibri"/>
                <a:ea typeface="Calibri"/>
                <a:cs typeface="Calibri"/>
                <a:sym typeface="Calibri"/>
              </a:rPr>
              <a:t> </a:t>
            </a:r>
            <a:endParaRPr sz="3200" dirty="0">
              <a:solidFill>
                <a:schemeClr val="dk1"/>
              </a:solidFill>
              <a:latin typeface="Calibri"/>
              <a:ea typeface="Calibri"/>
              <a:cs typeface="Calibri"/>
            </a:endParaRPr>
          </a:p>
          <a:p>
            <a:pPr marL="457200" marR="0" lvl="0" indent="-254000" algn="just"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p:txBody>
      </p:sp>
      <p:pic>
        <p:nvPicPr>
          <p:cNvPr id="296" name="Google Shape;296;p15" descr="Kurth_Buffer"/>
          <p:cNvPicPr preferRelativeResize="0"/>
          <p:nvPr/>
        </p:nvPicPr>
        <p:blipFill rotWithShape="1">
          <a:blip r:embed="rId3">
            <a:alphaModFix/>
          </a:blip>
          <a:srcRect r="22421"/>
          <a:stretch/>
        </p:blipFill>
        <p:spPr>
          <a:xfrm>
            <a:off x="1041399" y="4365522"/>
            <a:ext cx="5506885" cy="3941795"/>
          </a:xfrm>
          <a:prstGeom prst="rect">
            <a:avLst/>
          </a:prstGeom>
          <a:noFill/>
          <a:ln>
            <a:noFill/>
          </a:ln>
        </p:spPr>
      </p:pic>
      <p:sp>
        <p:nvSpPr>
          <p:cNvPr id="297" name="Google Shape;297;p15"/>
          <p:cNvSpPr txBox="1"/>
          <p:nvPr/>
        </p:nvSpPr>
        <p:spPr>
          <a:xfrm>
            <a:off x="7315200" y="4914900"/>
            <a:ext cx="7086600" cy="954067"/>
          </a:xfrm>
          <a:prstGeom prst="rect">
            <a:avLst/>
          </a:prstGeom>
          <a:noFill/>
          <a:ln>
            <a:noFill/>
          </a:ln>
        </p:spPr>
        <p:txBody>
          <a:bodyPr spcFirstLastPara="1" wrap="square" lIns="91425" tIns="45700" rIns="91425" bIns="45700" anchor="t" anchorCtr="0">
            <a:spAutoFit/>
          </a:bodyPr>
          <a:lstStyle/>
          <a:p>
            <a:pPr lvl="0" algn="just"/>
            <a:r>
              <a:rPr lang="fr-FR" dirty="0"/>
              <a:t>Photo : Utilisation de cultures de biomasse à faible apport (saule en arrière-plan) pour la bioénergie et comme culture tampon pour prévenir l'érosion des sols et la pollution de l'eau dans un paysage agricole intensivement géré pour la production alimentaire (céréales) dans le sud de la Suède. Courtoisie de </a:t>
            </a:r>
            <a:r>
              <a:rPr lang="fr-FR" dirty="0" err="1"/>
              <a:t>Pär</a:t>
            </a:r>
            <a:r>
              <a:rPr lang="fr-FR" dirty="0"/>
              <a:t> </a:t>
            </a:r>
            <a:r>
              <a:rPr lang="fr-FR" dirty="0" err="1"/>
              <a:t>Aronsson</a:t>
            </a:r>
            <a:r>
              <a:rPr lang="fr-FR" dirty="0"/>
              <a:t>.</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grpSp>
        <p:nvGrpSpPr>
          <p:cNvPr id="302" name="Google Shape;302;p16"/>
          <p:cNvGrpSpPr/>
          <p:nvPr/>
        </p:nvGrpSpPr>
        <p:grpSpPr>
          <a:xfrm>
            <a:off x="12700" y="8086457"/>
            <a:ext cx="18288000" cy="2089391"/>
            <a:chOff x="0" y="-38100"/>
            <a:chExt cx="4816593" cy="550292"/>
          </a:xfrm>
        </p:grpSpPr>
        <p:sp>
          <p:nvSpPr>
            <p:cNvPr id="303" name="Google Shape;303;p16"/>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304" name="Google Shape;304;p16"/>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05" name="Google Shape;305;p16"/>
          <p:cNvSpPr txBox="1"/>
          <p:nvPr/>
        </p:nvSpPr>
        <p:spPr>
          <a:xfrm>
            <a:off x="1041400" y="412448"/>
            <a:ext cx="16116300" cy="670312"/>
          </a:xfrm>
          <a:prstGeom prst="rect">
            <a:avLst/>
          </a:prstGeom>
          <a:noFill/>
          <a:ln>
            <a:noFill/>
          </a:ln>
        </p:spPr>
        <p:txBody>
          <a:bodyPr spcFirstLastPara="1" wrap="square" lIns="0" tIns="0" rIns="0" bIns="0" anchor="t" anchorCtr="0">
            <a:spAutoFit/>
          </a:bodyPr>
          <a:lstStyle/>
          <a:p>
            <a:pPr lvl="0" algn="ctr">
              <a:lnSpc>
                <a:spcPct val="98590"/>
              </a:lnSpc>
            </a:pPr>
            <a:r>
              <a:rPr lang="fr-FR" sz="4400" b="1" dirty="0"/>
              <a:t>Défis des systèmes en boucle fermée dans l’AR</a:t>
            </a:r>
            <a:endParaRPr sz="4400" b="1" dirty="0"/>
          </a:p>
        </p:txBody>
      </p:sp>
      <p:sp>
        <p:nvSpPr>
          <p:cNvPr id="306" name="Google Shape;306;p16"/>
          <p:cNvSpPr/>
          <p:nvPr/>
        </p:nvSpPr>
        <p:spPr>
          <a:xfrm>
            <a:off x="298450" y="1527870"/>
            <a:ext cx="18002246" cy="7478930"/>
          </a:xfrm>
          <a:prstGeom prst="rect">
            <a:avLst/>
          </a:prstGeom>
          <a:noFill/>
          <a:ln>
            <a:noFill/>
          </a:ln>
        </p:spPr>
        <p:txBody>
          <a:bodyPr spcFirstLastPara="1" wrap="square" lIns="91425" tIns="45700" rIns="91425" bIns="45700" anchor="t" anchorCtr="0">
            <a:spAutoFit/>
          </a:bodyPr>
          <a:lstStyle/>
          <a:p>
            <a:pPr marL="457200" lvl="0" indent="-457200" algn="just">
              <a:buClr>
                <a:schemeClr val="dk1"/>
              </a:buClr>
              <a:buSzPts val="3200"/>
              <a:buFont typeface="Arial"/>
              <a:buChar char="•"/>
            </a:pPr>
            <a:r>
              <a:rPr lang="fr-FR" sz="3200" b="1" dirty="0">
                <a:solidFill>
                  <a:schemeClr val="dk1"/>
                </a:solidFill>
                <a:latin typeface="Calibri"/>
                <a:ea typeface="Calibri"/>
                <a:cs typeface="Calibri"/>
              </a:rPr>
              <a:t>Durabilité environnementale </a:t>
            </a:r>
            <a:r>
              <a:rPr lang="fr-FR" sz="3200" dirty="0">
                <a:solidFill>
                  <a:schemeClr val="dk1"/>
                </a:solidFill>
                <a:latin typeface="Calibri"/>
                <a:ea typeface="Calibri"/>
                <a:cs typeface="Calibri"/>
              </a:rPr>
              <a:t>: il faut prendre en compte les problématiques liées à l'évaluation du cycle de vie des différents systèmes, y compris la distance par rapport à la source d'approvisionnement, qui est généralement importante, et les impacts sur d'autres paramètres environnementaux, par exemple les préoccupations relatives à la biodiversité, la qualité de l'eau due au lessivage des nutriments, et d'autres. L'optimisation de la gestion est essentielle !</a:t>
            </a: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b="1" dirty="0">
              <a:solidFill>
                <a:schemeClr val="dk1"/>
              </a:solidFill>
              <a:latin typeface="Calibri"/>
              <a:ea typeface="Calibri"/>
              <a:cs typeface="Calibri"/>
              <a:sym typeface="Calibri"/>
            </a:endParaRPr>
          </a:p>
          <a:p>
            <a:pPr marL="457200" lvl="0" indent="-457200" algn="just">
              <a:buClr>
                <a:schemeClr val="dk1"/>
              </a:buClr>
              <a:buSzPts val="3200"/>
              <a:buFont typeface="Arial"/>
              <a:buChar char="•"/>
            </a:pPr>
            <a:r>
              <a:rPr lang="fr-FR" sz="3200" b="1" dirty="0">
                <a:solidFill>
                  <a:schemeClr val="dk1"/>
                </a:solidFill>
                <a:latin typeface="Calibri"/>
                <a:ea typeface="Calibri"/>
                <a:cs typeface="Calibri"/>
              </a:rPr>
              <a:t>Problèmes de sécurité </a:t>
            </a:r>
            <a:r>
              <a:rPr lang="fr-FR" dirty="0"/>
              <a:t>: </a:t>
            </a:r>
            <a:r>
              <a:rPr lang="fr-FR" sz="3200" dirty="0">
                <a:solidFill>
                  <a:schemeClr val="dk1"/>
                </a:solidFill>
                <a:latin typeface="Calibri"/>
                <a:ea typeface="Calibri"/>
                <a:cs typeface="Calibri"/>
              </a:rPr>
              <a:t>Les risques liés à la propagation de pathogènes, au lessivage des nutriments dans les cours d'eau, à la pollution par les métaux lourds et autres doivent être pris en compte. Suivez les recommandations légales ; le recyclage est la clé !</a:t>
            </a:r>
            <a:endParaRPr lang="fr-FR" sz="3200" dirty="0">
              <a:solidFill>
                <a:schemeClr val="dk1"/>
              </a:solidFill>
              <a:latin typeface="Calibri"/>
              <a:ea typeface="Calibri"/>
              <a:cs typeface="Calibri"/>
              <a:sym typeface="Calibri"/>
            </a:endParaRPr>
          </a:p>
          <a:p>
            <a:pPr marL="457200" lvl="0" indent="-457200" algn="just">
              <a:buClr>
                <a:schemeClr val="dk1"/>
              </a:buClr>
              <a:buSzPts val="3200"/>
              <a:buFont typeface="Arial"/>
              <a:buChar char="•"/>
            </a:pPr>
            <a:r>
              <a:rPr lang="fr-FR" sz="3200" b="1" dirty="0">
                <a:solidFill>
                  <a:schemeClr val="dk1"/>
                </a:solidFill>
                <a:latin typeface="Calibri"/>
                <a:ea typeface="Calibri"/>
                <a:cs typeface="Calibri"/>
              </a:rPr>
              <a:t>Problèmes de mécanisation : </a:t>
            </a:r>
            <a:r>
              <a:rPr lang="fr-FR" sz="3200" dirty="0">
                <a:solidFill>
                  <a:schemeClr val="dk1"/>
                </a:solidFill>
                <a:latin typeface="Calibri"/>
                <a:ea typeface="Calibri"/>
                <a:cs typeface="Calibri"/>
              </a:rPr>
              <a:t>de nouveaux équipements pour la diffusion des nutriments issus des flux de déchets pourraient être nécessaires ; l'utilisation des équipements existants devrait être encouragée, car plus ils sont high-tech, plus ils deviennent coûteux, ce qui n'est pas toujours avantageux. Problème des solutions high-tech vs </a:t>
            </a:r>
            <a:r>
              <a:rPr lang="fr-FR" sz="3200" dirty="0" err="1">
                <a:solidFill>
                  <a:schemeClr val="dk1"/>
                </a:solidFill>
                <a:latin typeface="Calibri"/>
                <a:ea typeface="Calibri"/>
                <a:cs typeface="Calibri"/>
              </a:rPr>
              <a:t>low</a:t>
            </a:r>
            <a:r>
              <a:rPr lang="fr-FR" sz="3200" dirty="0">
                <a:solidFill>
                  <a:schemeClr val="dk1"/>
                </a:solidFill>
                <a:latin typeface="Calibri"/>
                <a:ea typeface="Calibri"/>
                <a:cs typeface="Calibri"/>
              </a:rPr>
              <a:t>-tech, qui en bénéficie et qui prend les risques !</a:t>
            </a: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grpSp>
        <p:nvGrpSpPr>
          <p:cNvPr id="311" name="Google Shape;311;p17"/>
          <p:cNvGrpSpPr/>
          <p:nvPr/>
        </p:nvGrpSpPr>
        <p:grpSpPr>
          <a:xfrm>
            <a:off x="12700" y="8086457"/>
            <a:ext cx="18288000" cy="2089391"/>
            <a:chOff x="0" y="-38100"/>
            <a:chExt cx="4816593" cy="550292"/>
          </a:xfrm>
        </p:grpSpPr>
        <p:sp>
          <p:nvSpPr>
            <p:cNvPr id="312" name="Google Shape;312;p17"/>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313" name="Google Shape;313;p17"/>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14" name="Google Shape;314;p17"/>
          <p:cNvSpPr txBox="1"/>
          <p:nvPr/>
        </p:nvSpPr>
        <p:spPr>
          <a:xfrm>
            <a:off x="1041400" y="412448"/>
            <a:ext cx="16116300" cy="670312"/>
          </a:xfrm>
          <a:prstGeom prst="rect">
            <a:avLst/>
          </a:prstGeom>
          <a:noFill/>
          <a:ln>
            <a:noFill/>
          </a:ln>
        </p:spPr>
        <p:txBody>
          <a:bodyPr spcFirstLastPara="1" wrap="square" lIns="0" tIns="0" rIns="0" bIns="0" anchor="t" anchorCtr="0">
            <a:spAutoFit/>
          </a:bodyPr>
          <a:lstStyle/>
          <a:p>
            <a:pPr lvl="0" algn="ctr">
              <a:lnSpc>
                <a:spcPct val="98590"/>
              </a:lnSpc>
            </a:pPr>
            <a:r>
              <a:rPr lang="fr-FR" sz="4400" b="1" dirty="0"/>
              <a:t>Défis des systèmes en boucle fermée dans l’AR (suite)</a:t>
            </a:r>
            <a:endParaRPr sz="4400" b="1" dirty="0"/>
          </a:p>
        </p:txBody>
      </p:sp>
      <p:sp>
        <p:nvSpPr>
          <p:cNvPr id="315" name="Google Shape;315;p17"/>
          <p:cNvSpPr/>
          <p:nvPr/>
        </p:nvSpPr>
        <p:spPr>
          <a:xfrm>
            <a:off x="298450" y="1365642"/>
            <a:ext cx="18002246" cy="8956258"/>
          </a:xfrm>
          <a:prstGeom prst="rect">
            <a:avLst/>
          </a:prstGeom>
          <a:noFill/>
          <a:ln>
            <a:noFill/>
          </a:ln>
        </p:spPr>
        <p:txBody>
          <a:bodyPr spcFirstLastPara="1" wrap="square" lIns="91425" tIns="45700" rIns="91425" bIns="45700" anchor="t" anchorCtr="0">
            <a:spAutoFit/>
          </a:bodyPr>
          <a:lstStyle/>
          <a:p>
            <a:pPr marL="457200" lvl="0" indent="-457200" algn="just">
              <a:buClr>
                <a:schemeClr val="dk1"/>
              </a:buClr>
              <a:buSzPts val="3200"/>
              <a:buFont typeface="Arial"/>
              <a:buChar char="•"/>
            </a:pPr>
            <a:r>
              <a:rPr lang="fr-FR" sz="3200" b="1" dirty="0">
                <a:solidFill>
                  <a:schemeClr val="dk1"/>
                </a:solidFill>
                <a:latin typeface="Calibri"/>
                <a:ea typeface="Calibri"/>
                <a:cs typeface="Calibri"/>
              </a:rPr>
              <a:t>Questions économiques </a:t>
            </a:r>
            <a:r>
              <a:rPr lang="fr-FR" sz="3200" dirty="0">
                <a:solidFill>
                  <a:schemeClr val="dk1"/>
                </a:solidFill>
                <a:latin typeface="Calibri"/>
                <a:ea typeface="Calibri"/>
                <a:cs typeface="Calibri"/>
              </a:rPr>
              <a:t>: lorsqu'un déchet est considéré comme une ressource et utilisé dans des systèmes en boucle fermée, des comparaisons doivent être faites avec les alternatives disponibles — par exemple, la fertilisation des cultures alternative/mainstream, ainsi que le traitement alternatif des déchets. Une approche holistique est nécessaire ; les agriculteurs doivent être conscients des coûts alternatifs pour le traitement des déchets et être compensés pour ceux-ci par les producteurs des déchets !</a:t>
            </a:r>
            <a:endParaRPr sz="3200" dirty="0">
              <a:solidFill>
                <a:schemeClr val="dk1"/>
              </a:solidFill>
              <a:latin typeface="Calibri"/>
              <a:ea typeface="Calibri"/>
              <a:cs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lvl="0" indent="-457200" algn="just">
              <a:buClr>
                <a:schemeClr val="dk1"/>
              </a:buClr>
              <a:buSzPts val="3200"/>
              <a:buFont typeface="Arial"/>
              <a:buChar char="•"/>
            </a:pPr>
            <a:r>
              <a:rPr lang="fr-FR" sz="3200" b="1" dirty="0">
                <a:solidFill>
                  <a:schemeClr val="dk1"/>
                </a:solidFill>
                <a:latin typeface="Calibri"/>
                <a:ea typeface="Calibri"/>
                <a:cs typeface="Calibri"/>
              </a:rPr>
              <a:t>Questions sociologiques : </a:t>
            </a:r>
            <a:r>
              <a:rPr lang="fr-FR" sz="3200" dirty="0">
                <a:solidFill>
                  <a:schemeClr val="dk1"/>
                </a:solidFill>
                <a:latin typeface="Calibri"/>
                <a:ea typeface="Calibri"/>
                <a:cs typeface="Calibri"/>
              </a:rPr>
              <a:t>l'acceptation par le public et les agriculteurs du recyclage des déchets riches en nutriments sur des terres agricoles productives doit être prise en considération. L'exemple des boues d'épuration provenant des stations de traitement des eaux usées est caractéristique : dans certains pays, elles sont largement acceptées et ne font même pas l'objet de discussions, tandis que dans d'autres, elles suscitent des préoccupations importantes, par exemple concernant les métaux lourds et la transmission de maladies. Des analyses de l'opinion publique et de l'acceptation sont nécessaires avant la mise en œuvre de systèmes en circuit fermé dans l'agriculture régénérative !</a:t>
            </a:r>
            <a:endParaRPr sz="3200" dirty="0">
              <a:solidFill>
                <a:schemeClr val="dk1"/>
              </a:solidFill>
              <a:latin typeface="Calibri"/>
              <a:ea typeface="Calibri"/>
              <a:cs typeface="Calibri"/>
            </a:endParaRPr>
          </a:p>
          <a:p>
            <a:pPr marL="0" marR="0" lvl="0" indent="0" algn="l" rtl="0">
              <a:spcBef>
                <a:spcPts val="0"/>
              </a:spcBef>
              <a:spcAft>
                <a:spcPts val="0"/>
              </a:spcAft>
              <a:buNone/>
            </a:pPr>
            <a:r>
              <a:rPr lang="en-US" sz="3200" dirty="0">
                <a:solidFill>
                  <a:schemeClr val="dk1"/>
                </a:solidFill>
                <a:latin typeface="Calibri"/>
                <a:ea typeface="Calibri"/>
                <a:cs typeface="Calibri"/>
                <a:sym typeface="Calibri"/>
              </a:rPr>
              <a:t>   </a:t>
            </a:r>
            <a:endParaRPr sz="3200" b="1"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6F6DC"/>
        </a:solidFill>
        <a:effectLst/>
      </p:bgPr>
    </p:bg>
    <p:spTree>
      <p:nvGrpSpPr>
        <p:cNvPr id="1" name="Shape 319"/>
        <p:cNvGrpSpPr/>
        <p:nvPr/>
      </p:nvGrpSpPr>
      <p:grpSpPr>
        <a:xfrm>
          <a:off x="0" y="0"/>
          <a:ext cx="0" cy="0"/>
          <a:chOff x="0" y="0"/>
          <a:chExt cx="0" cy="0"/>
        </a:xfrm>
      </p:grpSpPr>
      <p:grpSp>
        <p:nvGrpSpPr>
          <p:cNvPr id="320" name="Google Shape;320;p18"/>
          <p:cNvGrpSpPr/>
          <p:nvPr/>
        </p:nvGrpSpPr>
        <p:grpSpPr>
          <a:xfrm>
            <a:off x="0" y="7694315"/>
            <a:ext cx="10926496" cy="737745"/>
            <a:chOff x="0" y="-38100"/>
            <a:chExt cx="2877760" cy="194303"/>
          </a:xfrm>
        </p:grpSpPr>
        <p:sp>
          <p:nvSpPr>
            <p:cNvPr id="321" name="Google Shape;321;p18"/>
            <p:cNvSpPr/>
            <p:nvPr/>
          </p:nvSpPr>
          <p:spPr>
            <a:xfrm>
              <a:off x="0" y="0"/>
              <a:ext cx="2877760" cy="156203"/>
            </a:xfrm>
            <a:custGeom>
              <a:avLst/>
              <a:gdLst/>
              <a:ahLst/>
              <a:cxnLst/>
              <a:rect l="l" t="t" r="r" b="b"/>
              <a:pathLst>
                <a:path w="2877760" h="156203" extrusionOk="0">
                  <a:moveTo>
                    <a:pt x="0" y="0"/>
                  </a:moveTo>
                  <a:lnTo>
                    <a:pt x="2877760" y="0"/>
                  </a:lnTo>
                  <a:lnTo>
                    <a:pt x="2877760" y="156203"/>
                  </a:lnTo>
                  <a:lnTo>
                    <a:pt x="0" y="156203"/>
                  </a:lnTo>
                  <a:close/>
                </a:path>
              </a:pathLst>
            </a:custGeom>
            <a:solidFill>
              <a:srgbClr val="C5E7B0"/>
            </a:solidFill>
            <a:ln>
              <a:noFill/>
            </a:ln>
          </p:spPr>
        </p:sp>
        <p:sp>
          <p:nvSpPr>
            <p:cNvPr id="322" name="Google Shape;322;p18"/>
            <p:cNvSpPr txBox="1"/>
            <p:nvPr/>
          </p:nvSpPr>
          <p:spPr>
            <a:xfrm>
              <a:off x="0" y="-38100"/>
              <a:ext cx="2877760" cy="19430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23" name="Google Shape;323;p18"/>
          <p:cNvSpPr/>
          <p:nvPr/>
        </p:nvSpPr>
        <p:spPr>
          <a:xfrm>
            <a:off x="11292840" y="0"/>
            <a:ext cx="6995160" cy="10287000"/>
          </a:xfrm>
          <a:custGeom>
            <a:avLst/>
            <a:gdLst/>
            <a:ahLst/>
            <a:cxnLst/>
            <a:rect l="l" t="t" r="r" b="b"/>
            <a:pathLst>
              <a:path w="812800" h="1195294" extrusionOk="0">
                <a:moveTo>
                  <a:pt x="609600" y="0"/>
                </a:moveTo>
                <a:lnTo>
                  <a:pt x="0" y="0"/>
                </a:lnTo>
                <a:lnTo>
                  <a:pt x="203200" y="1195294"/>
                </a:lnTo>
                <a:lnTo>
                  <a:pt x="812800" y="1195294"/>
                </a:lnTo>
                <a:lnTo>
                  <a:pt x="609600" y="0"/>
                </a:lnTo>
                <a:close/>
              </a:path>
            </a:pathLst>
          </a:custGeom>
          <a:blipFill rotWithShape="1">
            <a:blip r:embed="rId3">
              <a:alphaModFix/>
            </a:blip>
            <a:stretch>
              <a:fillRect l="-60360" r="-60360"/>
            </a:stretch>
          </a:blipFill>
          <a:ln>
            <a:noFill/>
          </a:ln>
        </p:spPr>
      </p:sp>
      <p:grpSp>
        <p:nvGrpSpPr>
          <p:cNvPr id="324" name="Google Shape;324;p18"/>
          <p:cNvGrpSpPr/>
          <p:nvPr/>
        </p:nvGrpSpPr>
        <p:grpSpPr>
          <a:xfrm>
            <a:off x="537505" y="784708"/>
            <a:ext cx="8849594" cy="1787042"/>
            <a:chOff x="0" y="-38100"/>
            <a:chExt cx="2201205" cy="444500"/>
          </a:xfrm>
        </p:grpSpPr>
        <p:sp>
          <p:nvSpPr>
            <p:cNvPr id="325" name="Google Shape;325;p18"/>
            <p:cNvSpPr/>
            <p:nvPr/>
          </p:nvSpPr>
          <p:spPr>
            <a:xfrm>
              <a:off x="0" y="0"/>
              <a:ext cx="2201205" cy="406400"/>
            </a:xfrm>
            <a:custGeom>
              <a:avLst/>
              <a:gdLst/>
              <a:ahLst/>
              <a:cxnLst/>
              <a:rect l="l" t="t" r="r" b="b"/>
              <a:pathLst>
                <a:path w="2201205" h="406400" extrusionOk="0">
                  <a:moveTo>
                    <a:pt x="1998005" y="0"/>
                  </a:moveTo>
                  <a:lnTo>
                    <a:pt x="0" y="0"/>
                  </a:lnTo>
                  <a:lnTo>
                    <a:pt x="0" y="406400"/>
                  </a:lnTo>
                  <a:lnTo>
                    <a:pt x="1998005" y="406400"/>
                  </a:lnTo>
                  <a:lnTo>
                    <a:pt x="2201205" y="203200"/>
                  </a:lnTo>
                  <a:lnTo>
                    <a:pt x="1998005" y="0"/>
                  </a:lnTo>
                  <a:close/>
                </a:path>
              </a:pathLst>
            </a:custGeom>
            <a:solidFill>
              <a:srgbClr val="85B27A"/>
            </a:solidFill>
            <a:ln>
              <a:noFill/>
            </a:ln>
          </p:spPr>
        </p:sp>
        <p:sp>
          <p:nvSpPr>
            <p:cNvPr id="326" name="Google Shape;326;p18"/>
            <p:cNvSpPr txBox="1"/>
            <p:nvPr/>
          </p:nvSpPr>
          <p:spPr>
            <a:xfrm>
              <a:off x="0" y="-38100"/>
              <a:ext cx="2086905"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27" name="Google Shape;327;p18"/>
          <p:cNvSpPr txBox="1"/>
          <p:nvPr/>
        </p:nvSpPr>
        <p:spPr>
          <a:xfrm>
            <a:off x="537505" y="1248804"/>
            <a:ext cx="8390069" cy="1019382"/>
          </a:xfrm>
          <a:prstGeom prst="rect">
            <a:avLst/>
          </a:prstGeom>
          <a:noFill/>
          <a:ln>
            <a:noFill/>
          </a:ln>
        </p:spPr>
        <p:txBody>
          <a:bodyPr spcFirstLastPara="1" wrap="square" lIns="0" tIns="0" rIns="0" bIns="0" anchor="t" anchorCtr="0">
            <a:spAutoFit/>
          </a:bodyPr>
          <a:lstStyle/>
          <a:p>
            <a:pPr lvl="0">
              <a:lnSpc>
                <a:spcPct val="92000"/>
              </a:lnSpc>
            </a:pPr>
            <a:r>
              <a:rPr lang="en-US" sz="3600" b="1" dirty="0">
                <a:solidFill>
                  <a:srgbClr val="000000"/>
                </a:solidFill>
                <a:latin typeface="Arial"/>
                <a:ea typeface="Arial"/>
                <a:cs typeface="Arial"/>
                <a:sym typeface="Arial"/>
              </a:rPr>
              <a:t>Section 3: </a:t>
            </a:r>
            <a:r>
              <a:rPr lang="fr-FR" sz="3600" b="1" dirty="0"/>
              <a:t>Applications des systèmes en boucle fermée dans l’AR</a:t>
            </a:r>
            <a:endParaRPr sz="3600" b="1" dirty="0"/>
          </a:p>
        </p:txBody>
      </p:sp>
      <p:sp>
        <p:nvSpPr>
          <p:cNvPr id="328" name="Google Shape;328;p18"/>
          <p:cNvSpPr txBox="1"/>
          <p:nvPr/>
        </p:nvSpPr>
        <p:spPr>
          <a:xfrm>
            <a:off x="537505" y="3516180"/>
            <a:ext cx="9598229" cy="1370760"/>
          </a:xfrm>
          <a:prstGeom prst="rect">
            <a:avLst/>
          </a:prstGeom>
          <a:noFill/>
          <a:ln>
            <a:noFill/>
          </a:ln>
        </p:spPr>
        <p:txBody>
          <a:bodyPr spcFirstLastPara="1" wrap="square" lIns="0" tIns="0" rIns="0" bIns="0" anchor="t" anchorCtr="0">
            <a:spAutoFit/>
          </a:bodyPr>
          <a:lstStyle/>
          <a:p>
            <a:pPr lvl="0" algn="just">
              <a:lnSpc>
                <a:spcPct val="149983"/>
              </a:lnSpc>
            </a:pPr>
            <a:r>
              <a:rPr lang="fr-FR" sz="2969" dirty="0"/>
              <a:t>Techniques et pratiques : Pratiques spécifiques liées aux systèmes en boucle fermée dans l’AR</a:t>
            </a:r>
            <a:endParaRPr sz="2969" dirty="0"/>
          </a:p>
        </p:txBody>
      </p:sp>
      <p:sp>
        <p:nvSpPr>
          <p:cNvPr id="329" name="Google Shape;329;p18"/>
          <p:cNvSpPr txBox="1"/>
          <p:nvPr/>
        </p:nvSpPr>
        <p:spPr>
          <a:xfrm>
            <a:off x="537505" y="5057775"/>
            <a:ext cx="11406206" cy="1370760"/>
          </a:xfrm>
          <a:prstGeom prst="rect">
            <a:avLst/>
          </a:prstGeom>
          <a:noFill/>
          <a:ln>
            <a:noFill/>
          </a:ln>
        </p:spPr>
        <p:txBody>
          <a:bodyPr spcFirstLastPara="1" wrap="square" lIns="0" tIns="0" rIns="0" bIns="0" anchor="t" anchorCtr="0">
            <a:spAutoFit/>
          </a:bodyPr>
          <a:lstStyle/>
          <a:p>
            <a:pPr lvl="1" algn="just">
              <a:lnSpc>
                <a:spcPct val="149983"/>
              </a:lnSpc>
            </a:pPr>
            <a:r>
              <a:rPr lang="fr-FR" sz="2969" dirty="0"/>
              <a:t>Exemples de cas : Scénarios où la technique a été appliquée avec succès</a:t>
            </a:r>
            <a:endParaRPr sz="2969"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grpSp>
        <p:nvGrpSpPr>
          <p:cNvPr id="334" name="Google Shape;334;p19"/>
          <p:cNvGrpSpPr/>
          <p:nvPr/>
        </p:nvGrpSpPr>
        <p:grpSpPr>
          <a:xfrm>
            <a:off x="12700" y="8086457"/>
            <a:ext cx="18288000" cy="2089391"/>
            <a:chOff x="0" y="-38100"/>
            <a:chExt cx="4816593" cy="550292"/>
          </a:xfrm>
        </p:grpSpPr>
        <p:sp>
          <p:nvSpPr>
            <p:cNvPr id="335" name="Google Shape;335;p19"/>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336" name="Google Shape;336;p19"/>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37" name="Google Shape;337;p19"/>
          <p:cNvSpPr txBox="1"/>
          <p:nvPr/>
        </p:nvSpPr>
        <p:spPr>
          <a:xfrm>
            <a:off x="1041400" y="412448"/>
            <a:ext cx="16116300" cy="670312"/>
          </a:xfrm>
          <a:prstGeom prst="rect">
            <a:avLst/>
          </a:prstGeom>
          <a:noFill/>
          <a:ln>
            <a:noFill/>
          </a:ln>
        </p:spPr>
        <p:txBody>
          <a:bodyPr spcFirstLastPara="1" wrap="square" lIns="0" tIns="0" rIns="0" bIns="0" anchor="t" anchorCtr="0">
            <a:spAutoFit/>
          </a:bodyPr>
          <a:lstStyle/>
          <a:p>
            <a:pPr lvl="0" algn="ctr">
              <a:lnSpc>
                <a:spcPct val="98590"/>
              </a:lnSpc>
            </a:pPr>
            <a:r>
              <a:rPr lang="fr-FR" sz="4400" dirty="0"/>
              <a:t>Techniques et pratiques </a:t>
            </a:r>
            <a:r>
              <a:rPr lang="en-US" sz="4400" dirty="0">
                <a:solidFill>
                  <a:srgbClr val="000000"/>
                </a:solidFill>
                <a:latin typeface="Arial"/>
                <a:ea typeface="Arial"/>
                <a:cs typeface="Arial"/>
                <a:sym typeface="Arial"/>
              </a:rPr>
              <a:t>– </a:t>
            </a:r>
            <a:r>
              <a:rPr lang="en-US" sz="4400" dirty="0" err="1">
                <a:solidFill>
                  <a:srgbClr val="000000"/>
                </a:solidFill>
                <a:latin typeface="Arial"/>
                <a:ea typeface="Arial"/>
                <a:cs typeface="Arial"/>
                <a:sym typeface="Arial"/>
              </a:rPr>
              <a:t>Exemples</a:t>
            </a:r>
            <a:endParaRPr sz="4400" b="1" dirty="0">
              <a:solidFill>
                <a:srgbClr val="000000"/>
              </a:solidFill>
              <a:latin typeface="Arial"/>
              <a:ea typeface="Arial"/>
              <a:cs typeface="Arial"/>
              <a:sym typeface="Arial"/>
            </a:endParaRPr>
          </a:p>
        </p:txBody>
      </p:sp>
      <p:sp>
        <p:nvSpPr>
          <p:cNvPr id="338" name="Google Shape;338;p19"/>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3</a:t>
            </a:r>
            <a:endParaRPr/>
          </a:p>
        </p:txBody>
      </p:sp>
      <p:sp>
        <p:nvSpPr>
          <p:cNvPr id="339" name="Google Shape;339;p19"/>
          <p:cNvSpPr/>
          <p:nvPr/>
        </p:nvSpPr>
        <p:spPr>
          <a:xfrm>
            <a:off x="298450" y="1527870"/>
            <a:ext cx="18002246" cy="3046988"/>
          </a:xfrm>
          <a:prstGeom prst="rect">
            <a:avLst/>
          </a:prstGeom>
          <a:noFill/>
          <a:ln>
            <a:noFill/>
          </a:ln>
        </p:spPr>
        <p:txBody>
          <a:bodyPr spcFirstLastPara="1" wrap="square" lIns="91425" tIns="45700" rIns="91425" bIns="45700" anchor="t" anchorCtr="0">
            <a:spAutoFit/>
          </a:bodyPr>
          <a:lstStyle/>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
        <p:nvSpPr>
          <p:cNvPr id="340" name="Google Shape;340;p19"/>
          <p:cNvSpPr/>
          <p:nvPr/>
        </p:nvSpPr>
        <p:spPr>
          <a:xfrm>
            <a:off x="298450" y="1778377"/>
            <a:ext cx="18002246" cy="9694921"/>
          </a:xfrm>
          <a:prstGeom prst="rect">
            <a:avLst/>
          </a:prstGeom>
          <a:noFill/>
          <a:ln>
            <a:noFill/>
          </a:ln>
        </p:spPr>
        <p:txBody>
          <a:bodyPr spcFirstLastPara="1" wrap="square" lIns="91425" tIns="45700" rIns="91425" bIns="45700" anchor="t" anchorCtr="0">
            <a:spAutoFit/>
          </a:bodyPr>
          <a:lstStyle/>
          <a:p>
            <a:pPr marL="457200" lvl="0" indent="-457200" algn="just">
              <a:buClr>
                <a:schemeClr val="dk1"/>
              </a:buClr>
              <a:buSzPts val="3200"/>
              <a:buFont typeface="Arial"/>
              <a:buChar char="•"/>
            </a:pPr>
            <a:r>
              <a:rPr lang="fr-FR" sz="3200" b="1" dirty="0">
                <a:solidFill>
                  <a:schemeClr val="dk1"/>
                </a:solidFill>
                <a:latin typeface="Calibri"/>
                <a:ea typeface="Calibri"/>
                <a:cs typeface="Calibri"/>
              </a:rPr>
              <a:t>Extrait de compost </a:t>
            </a:r>
            <a:r>
              <a:rPr lang="fr-FR" sz="3200" dirty="0">
                <a:solidFill>
                  <a:schemeClr val="dk1"/>
                </a:solidFill>
                <a:latin typeface="Calibri"/>
                <a:ea typeface="Calibri"/>
                <a:cs typeface="Calibri"/>
              </a:rPr>
              <a:t>: Le compost est un produit biologiquement actif et stabilisé, issu de la digestion aérobie des déchets organiques. L'application du compost dans un circuit fermé de RA ferme les boucles de nutriments, par exemple en renvoyant les déchets municipaux sur le site de production alimentaire ou de biomasse.</a:t>
            </a:r>
            <a:endParaRPr sz="3200" dirty="0">
              <a:solidFill>
                <a:schemeClr val="dk1"/>
              </a:solidFill>
              <a:latin typeface="Calibri"/>
              <a:ea typeface="Calibri"/>
              <a:cs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0" marR="0" lvl="0" indent="0" algn="l" rtl="0">
              <a:spcBef>
                <a:spcPts val="0"/>
              </a:spcBef>
              <a:spcAft>
                <a:spcPts val="0"/>
              </a:spcAft>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0" marR="0" lvl="0" indent="0" algn="l" rtl="0">
              <a:spcBef>
                <a:spcPts val="0"/>
              </a:spcBef>
              <a:spcAft>
                <a:spcPts val="0"/>
              </a:spcAft>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US" sz="1600" dirty="0">
                <a:solidFill>
                  <a:schemeClr val="dk1"/>
                </a:solidFill>
                <a:latin typeface="Calibri"/>
                <a:ea typeface="Calibri"/>
                <a:cs typeface="Calibri"/>
                <a:sym typeface="Calibri"/>
              </a:rPr>
              <a:t>S</a:t>
            </a:r>
            <a:endParaRPr dirty="0"/>
          </a:p>
          <a:p>
            <a:pPr marL="0" marR="0" lvl="0" indent="0" algn="ctr" rtl="0">
              <a:spcBef>
                <a:spcPts val="0"/>
              </a:spcBef>
              <a:spcAft>
                <a:spcPts val="0"/>
              </a:spcAft>
              <a:buNone/>
            </a:pPr>
            <a:r>
              <a:rPr lang="en-US" sz="1600" dirty="0">
                <a:solidFill>
                  <a:schemeClr val="dk1"/>
                </a:solidFill>
                <a:latin typeface="Calibri"/>
                <a:ea typeface="Calibri"/>
                <a:cs typeface="Calibri"/>
                <a:sym typeface="Calibri"/>
              </a:rPr>
              <a:t>               source: Dsouza, A.; Price, </a:t>
            </a:r>
            <a:r>
              <a:rPr lang="en-US" sz="1600" dirty="0" err="1">
                <a:solidFill>
                  <a:schemeClr val="dk1"/>
                </a:solidFill>
                <a:latin typeface="Calibri"/>
                <a:ea typeface="Calibri"/>
                <a:cs typeface="Calibri"/>
                <a:sym typeface="Calibri"/>
              </a:rPr>
              <a:t>G.W.;Dixon</a:t>
            </a:r>
            <a:r>
              <a:rPr lang="en-US" sz="1600" dirty="0">
                <a:solidFill>
                  <a:schemeClr val="dk1"/>
                </a:solidFill>
                <a:latin typeface="Calibri"/>
                <a:ea typeface="Calibri"/>
                <a:cs typeface="Calibri"/>
                <a:sym typeface="Calibri"/>
              </a:rPr>
              <a:t>, M.; Graham, T.A </a:t>
            </a:r>
            <a:r>
              <a:rPr lang="en-US" sz="1600" dirty="0" err="1">
                <a:solidFill>
                  <a:schemeClr val="dk1"/>
                </a:solidFill>
                <a:latin typeface="Calibri"/>
                <a:ea typeface="Calibri"/>
                <a:cs typeface="Calibri"/>
                <a:sym typeface="Calibri"/>
              </a:rPr>
              <a:t>CompostBased</a:t>
            </a:r>
            <a:r>
              <a:rPr lang="en-US" sz="1600" dirty="0">
                <a:solidFill>
                  <a:schemeClr val="dk1"/>
                </a:solidFill>
                <a:latin typeface="Calibri"/>
                <a:ea typeface="Calibri"/>
                <a:cs typeface="Calibri"/>
                <a:sym typeface="Calibri"/>
              </a:rPr>
              <a:t> Closed-Loop </a:t>
            </a:r>
            <a:r>
              <a:rPr lang="en-US" sz="1600" dirty="0" err="1">
                <a:solidFill>
                  <a:schemeClr val="dk1"/>
                </a:solidFill>
                <a:latin typeface="Calibri"/>
                <a:ea typeface="Calibri"/>
                <a:cs typeface="Calibri"/>
                <a:sym typeface="Calibri"/>
              </a:rPr>
              <a:t>CultivationApproach</a:t>
            </a:r>
            <a:r>
              <a:rPr lang="en-US" sz="1600" dirty="0">
                <a:solidFill>
                  <a:schemeClr val="dk1"/>
                </a:solidFill>
                <a:latin typeface="Calibri"/>
                <a:ea typeface="Calibri"/>
                <a:cs typeface="Calibri"/>
                <a:sym typeface="Calibri"/>
              </a:rPr>
              <a:t> for Urban Controlled  Environment </a:t>
            </a:r>
            <a:r>
              <a:rPr lang="en-US" sz="1600" dirty="0" err="1">
                <a:solidFill>
                  <a:schemeClr val="dk1"/>
                </a:solidFill>
                <a:latin typeface="Calibri"/>
                <a:ea typeface="Calibri"/>
                <a:cs typeface="Calibri"/>
                <a:sym typeface="Calibri"/>
              </a:rPr>
              <a:t>Agriculture.Sustainability</a:t>
            </a:r>
            <a:r>
              <a:rPr lang="en-US" sz="1600" dirty="0">
                <a:solidFill>
                  <a:schemeClr val="dk1"/>
                </a:solidFill>
                <a:latin typeface="Calibri"/>
                <a:ea typeface="Calibri"/>
                <a:cs typeface="Calibri"/>
                <a:sym typeface="Calibri"/>
              </a:rPr>
              <a:t> 2021, 13, 2471.</a:t>
            </a:r>
            <a:endParaRPr dirty="0"/>
          </a:p>
          <a:p>
            <a:pPr marL="0" marR="0" lvl="0" indent="0" algn="ctr" rtl="0">
              <a:spcBef>
                <a:spcPts val="0"/>
              </a:spcBef>
              <a:spcAft>
                <a:spcPts val="0"/>
              </a:spcAft>
              <a:buNone/>
            </a:pPr>
            <a:r>
              <a:rPr lang="en-US" sz="1600" dirty="0">
                <a:solidFill>
                  <a:schemeClr val="dk1"/>
                </a:solidFill>
                <a:latin typeface="Calibri"/>
                <a:ea typeface="Calibri"/>
                <a:cs typeface="Calibri"/>
                <a:sym typeface="Calibri"/>
              </a:rPr>
              <a:t> https:// doi.org/10.3390/su13052471</a:t>
            </a:r>
            <a:endParaRPr sz="1600" dirty="0">
              <a:solidFill>
                <a:schemeClr val="dk1"/>
              </a:solidFill>
              <a:latin typeface="Calibri"/>
              <a:ea typeface="Calibri"/>
              <a:cs typeface="Calibri"/>
              <a:sym typeface="Calibri"/>
            </a:endParaRPr>
          </a:p>
          <a:p>
            <a:pPr marL="457200" marR="0" lvl="0" indent="-355600" algn="ctr" rtl="0">
              <a:spcBef>
                <a:spcPts val="0"/>
              </a:spcBef>
              <a:spcAft>
                <a:spcPts val="0"/>
              </a:spcAft>
              <a:buClr>
                <a:schemeClr val="dk1"/>
              </a:buClr>
              <a:buSzPts val="1600"/>
              <a:buFont typeface="Arial"/>
              <a:buNone/>
            </a:pPr>
            <a:endParaRPr sz="1600" dirty="0">
              <a:solidFill>
                <a:schemeClr val="dk1"/>
              </a:solidFill>
              <a:latin typeface="Calibri"/>
              <a:ea typeface="Calibri"/>
              <a:cs typeface="Calibri"/>
              <a:sym typeface="Calibri"/>
            </a:endParaRPr>
          </a:p>
          <a:p>
            <a:pPr marL="457200" marR="0" lvl="0" indent="-355600" algn="ctr" rtl="0">
              <a:spcBef>
                <a:spcPts val="0"/>
              </a:spcBef>
              <a:spcAft>
                <a:spcPts val="0"/>
              </a:spcAft>
              <a:buClr>
                <a:schemeClr val="dk1"/>
              </a:buClr>
              <a:buSzPts val="1600"/>
              <a:buFont typeface="Arial"/>
              <a:buNone/>
            </a:pPr>
            <a:endParaRPr sz="16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p:txBody>
      </p:sp>
      <p:pic>
        <p:nvPicPr>
          <p:cNvPr id="341" name="Google Shape;341;p19"/>
          <p:cNvPicPr preferRelativeResize="0"/>
          <p:nvPr/>
        </p:nvPicPr>
        <p:blipFill rotWithShape="1">
          <a:blip r:embed="rId3">
            <a:alphaModFix/>
          </a:blip>
          <a:srcRect/>
          <a:stretch/>
        </p:blipFill>
        <p:spPr>
          <a:xfrm>
            <a:off x="4191000" y="3642031"/>
            <a:ext cx="8915400" cy="44444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grpSp>
        <p:nvGrpSpPr>
          <p:cNvPr id="346" name="Google Shape;346;p20"/>
          <p:cNvGrpSpPr/>
          <p:nvPr/>
        </p:nvGrpSpPr>
        <p:grpSpPr>
          <a:xfrm>
            <a:off x="12700" y="8086457"/>
            <a:ext cx="18288000" cy="2089391"/>
            <a:chOff x="0" y="-38100"/>
            <a:chExt cx="4816593" cy="550292"/>
          </a:xfrm>
        </p:grpSpPr>
        <p:sp>
          <p:nvSpPr>
            <p:cNvPr id="347" name="Google Shape;347;p20"/>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		</a:t>
              </a:r>
              <a:r>
                <a:rPr lang="en-US" sz="1800" b="0" i="0" u="none" strike="noStrike">
                  <a:solidFill>
                    <a:schemeClr val="dk1"/>
                  </a:solidFill>
                  <a:latin typeface="Arial"/>
                  <a:ea typeface="Arial"/>
                  <a:cs typeface="Arial"/>
                  <a:sym typeface="Arial"/>
                </a:rPr>
                <a:t> Different nutrient flows from manure / Source: </a:t>
              </a:r>
              <a:r>
                <a:rPr lang="en-US" sz="1800" b="0" i="0" u="none" strike="noStrike">
                  <a:solidFill>
                    <a:srgbClr val="0000FF"/>
                  </a:solidFill>
                  <a:latin typeface="Arial"/>
                  <a:ea typeface="Arial"/>
                  <a:cs typeface="Arial"/>
                  <a:sym typeface="Arial"/>
                </a:rPr>
                <a:t>https://doi.org/10.1007/978-3-031-19730-7_7</a:t>
              </a:r>
              <a:endParaRPr sz="1800">
                <a:solidFill>
                  <a:schemeClr val="dk1"/>
                </a:solidFill>
                <a:latin typeface="Calibri"/>
                <a:ea typeface="Calibri"/>
                <a:cs typeface="Calibri"/>
                <a:sym typeface="Calibri"/>
              </a:endParaRPr>
            </a:p>
          </p:txBody>
        </p:sp>
        <p:sp>
          <p:nvSpPr>
            <p:cNvPr id="348" name="Google Shape;348;p20"/>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49" name="Google Shape;349;p20"/>
          <p:cNvSpPr txBox="1"/>
          <p:nvPr/>
        </p:nvSpPr>
        <p:spPr>
          <a:xfrm>
            <a:off x="1041400" y="412448"/>
            <a:ext cx="16116300" cy="670312"/>
          </a:xfrm>
          <a:prstGeom prst="rect">
            <a:avLst/>
          </a:prstGeom>
          <a:noFill/>
          <a:ln>
            <a:noFill/>
          </a:ln>
        </p:spPr>
        <p:txBody>
          <a:bodyPr spcFirstLastPara="1" wrap="square" lIns="0" tIns="0" rIns="0" bIns="0" anchor="t" anchorCtr="0">
            <a:spAutoFit/>
          </a:bodyPr>
          <a:lstStyle/>
          <a:p>
            <a:pPr lvl="0" algn="ctr">
              <a:lnSpc>
                <a:spcPct val="98590"/>
              </a:lnSpc>
            </a:pPr>
            <a:r>
              <a:rPr lang="fr-FR" sz="4400" dirty="0"/>
              <a:t>Techniques et pratiques – Exemples</a:t>
            </a:r>
            <a:endParaRPr lang="fr-FR" sz="4400" b="1" dirty="0"/>
          </a:p>
        </p:txBody>
      </p:sp>
      <p:sp>
        <p:nvSpPr>
          <p:cNvPr id="350" name="Google Shape;350;p20"/>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3</a:t>
            </a:r>
            <a:endParaRPr/>
          </a:p>
        </p:txBody>
      </p:sp>
      <p:sp>
        <p:nvSpPr>
          <p:cNvPr id="351" name="Google Shape;351;p20"/>
          <p:cNvSpPr/>
          <p:nvPr/>
        </p:nvSpPr>
        <p:spPr>
          <a:xfrm>
            <a:off x="298450" y="1527870"/>
            <a:ext cx="18002246" cy="3046988"/>
          </a:xfrm>
          <a:prstGeom prst="rect">
            <a:avLst/>
          </a:prstGeom>
          <a:noFill/>
          <a:ln>
            <a:noFill/>
          </a:ln>
        </p:spPr>
        <p:txBody>
          <a:bodyPr spcFirstLastPara="1" wrap="square" lIns="91425" tIns="45700" rIns="91425" bIns="45700" anchor="t" anchorCtr="0">
            <a:spAutoFit/>
          </a:bodyPr>
          <a:lstStyle/>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
        <p:nvSpPr>
          <p:cNvPr id="352" name="Google Shape;352;p20"/>
          <p:cNvSpPr/>
          <p:nvPr/>
        </p:nvSpPr>
        <p:spPr>
          <a:xfrm>
            <a:off x="298450" y="1333500"/>
            <a:ext cx="18002246" cy="1569620"/>
          </a:xfrm>
          <a:prstGeom prst="rect">
            <a:avLst/>
          </a:prstGeom>
          <a:noFill/>
          <a:ln>
            <a:noFill/>
          </a:ln>
        </p:spPr>
        <p:txBody>
          <a:bodyPr spcFirstLastPara="1" wrap="square" lIns="91425" tIns="45700" rIns="91425" bIns="45700" anchor="t" anchorCtr="0">
            <a:spAutoFit/>
          </a:bodyPr>
          <a:lstStyle/>
          <a:p>
            <a:pPr marL="457200" lvl="0" indent="-457200" algn="just">
              <a:buClr>
                <a:schemeClr val="dk1"/>
              </a:buClr>
              <a:buSzPts val="3200"/>
              <a:buFont typeface="Arial"/>
              <a:buChar char="•"/>
            </a:pPr>
            <a:r>
              <a:rPr lang="fr-FR" sz="3200" b="1" dirty="0">
                <a:solidFill>
                  <a:schemeClr val="dk1"/>
                </a:solidFill>
                <a:latin typeface="Calibri"/>
                <a:ea typeface="Calibri"/>
                <a:cs typeface="Calibri"/>
              </a:rPr>
              <a:t>Fumier animal : </a:t>
            </a:r>
            <a:r>
              <a:rPr lang="fr-FR" sz="3200" dirty="0">
                <a:solidFill>
                  <a:schemeClr val="dk1"/>
                </a:solidFill>
                <a:latin typeface="Calibri"/>
                <a:ea typeface="Calibri"/>
                <a:cs typeface="Calibri"/>
              </a:rPr>
              <a:t>produit soit à l'extérieur, soit à la ferme, le fumier animal (principalement de vache et de porc) a été étudié/appliqué, augmentant le phosphore disponible dans le sol et l'azote total du sol, et donc la production. Il faut faire attention à éviter les pertes de biodiversité du sol et les maladies.</a:t>
            </a:r>
            <a:endParaRPr sz="3200" dirty="0">
              <a:solidFill>
                <a:schemeClr val="dk1"/>
              </a:solidFill>
              <a:latin typeface="Calibri"/>
              <a:ea typeface="Calibri"/>
              <a:cs typeface="Calibri"/>
              <a:sym typeface="Calibri"/>
            </a:endParaRPr>
          </a:p>
        </p:txBody>
      </p:sp>
      <p:pic>
        <p:nvPicPr>
          <p:cNvPr id="353" name="Google Shape;353;p20"/>
          <p:cNvPicPr preferRelativeResize="0"/>
          <p:nvPr/>
        </p:nvPicPr>
        <p:blipFill rotWithShape="1">
          <a:blip r:embed="rId3">
            <a:alphaModFix/>
          </a:blip>
          <a:srcRect/>
          <a:stretch/>
        </p:blipFill>
        <p:spPr>
          <a:xfrm>
            <a:off x="4724400" y="2857500"/>
            <a:ext cx="8229600" cy="524388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grpSp>
        <p:nvGrpSpPr>
          <p:cNvPr id="358" name="Google Shape;358;p21"/>
          <p:cNvGrpSpPr/>
          <p:nvPr/>
        </p:nvGrpSpPr>
        <p:grpSpPr>
          <a:xfrm>
            <a:off x="12700" y="8086457"/>
            <a:ext cx="18288000" cy="2089391"/>
            <a:chOff x="0" y="-38100"/>
            <a:chExt cx="4816593" cy="550292"/>
          </a:xfrm>
        </p:grpSpPr>
        <p:sp>
          <p:nvSpPr>
            <p:cNvPr id="359" name="Google Shape;359;p21"/>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		</a:t>
              </a:r>
              <a:r>
                <a:rPr lang="en-US" sz="1800" b="0" i="0" u="none" strike="noStrike">
                  <a:solidFill>
                    <a:schemeClr val="dk1"/>
                  </a:solidFill>
                  <a:latin typeface="Arial"/>
                  <a:ea typeface="Arial"/>
                  <a:cs typeface="Arial"/>
                  <a:sym typeface="Arial"/>
                </a:rPr>
                <a:t> Superhydrophobic sand (SHS) mulches to reduce water evaporation from soils in arid regions</a:t>
              </a:r>
              <a:endParaRPr/>
            </a:p>
            <a:p>
              <a:pPr marL="0" marR="0" lvl="0" indent="0" algn="l" rtl="0">
                <a:spcBef>
                  <a:spcPts val="0"/>
                </a:spcBef>
                <a:spcAft>
                  <a:spcPts val="0"/>
                </a:spcAft>
                <a:buNone/>
              </a:pPr>
              <a:r>
                <a:rPr lang="en-US" sz="1800">
                  <a:solidFill>
                    <a:schemeClr val="dk1"/>
                  </a:solidFill>
                  <a:latin typeface="Arial"/>
                  <a:ea typeface="Arial"/>
                  <a:cs typeface="Arial"/>
                  <a:sym typeface="Arial"/>
                </a:rPr>
                <a:t>		 Source: </a:t>
              </a:r>
              <a:r>
                <a:rPr lang="en-US" sz="1800" b="0" i="0" u="none" strike="noStrike">
                  <a:solidFill>
                    <a:srgbClr val="082EFF"/>
                  </a:solidFill>
                  <a:latin typeface="Arial"/>
                  <a:ea typeface="Arial"/>
                  <a:cs typeface="Arial"/>
                  <a:sym typeface="Arial"/>
                </a:rPr>
                <a:t>https://doi.org/10.1021/acsagscitech.1c00148</a:t>
              </a:r>
              <a:endParaRPr/>
            </a:p>
            <a:p>
              <a:pPr marL="0" marR="0" lvl="0" indent="0" algn="l" rtl="0">
                <a:spcBef>
                  <a:spcPts val="0"/>
                </a:spcBef>
                <a:spcAft>
                  <a:spcPts val="0"/>
                </a:spcAft>
                <a:buNone/>
              </a:pPr>
              <a:r>
                <a:rPr lang="en-US" sz="1800" b="0" i="0" u="none" strike="noStrike">
                  <a:solidFill>
                    <a:srgbClr val="000000"/>
                  </a:solidFill>
                  <a:latin typeface="Arial"/>
                  <a:ea typeface="Arial"/>
                  <a:cs typeface="Arial"/>
                  <a:sym typeface="Arial"/>
                </a:rPr>
                <a:t>		               ACS Agric. Sci. Technol. 2022, 2, 276−288</a:t>
              </a:r>
              <a:r>
                <a:rPr lang="en-US" sz="1800">
                  <a:solidFill>
                    <a:schemeClr val="dk1"/>
                  </a:solidFill>
                  <a:latin typeface="Arial"/>
                  <a:ea typeface="Arial"/>
                  <a:cs typeface="Arial"/>
                  <a:sym typeface="Arial"/>
                </a:rPr>
                <a:t> </a:t>
              </a:r>
              <a:endParaRPr sz="1800">
                <a:solidFill>
                  <a:schemeClr val="dk1"/>
                </a:solidFill>
                <a:latin typeface="Calibri"/>
                <a:ea typeface="Calibri"/>
                <a:cs typeface="Calibri"/>
                <a:sym typeface="Calibri"/>
              </a:endParaRPr>
            </a:p>
          </p:txBody>
        </p:sp>
        <p:sp>
          <p:nvSpPr>
            <p:cNvPr id="360" name="Google Shape;360;p21"/>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61" name="Google Shape;361;p21"/>
          <p:cNvSpPr txBox="1"/>
          <p:nvPr/>
        </p:nvSpPr>
        <p:spPr>
          <a:xfrm>
            <a:off x="1041400" y="412448"/>
            <a:ext cx="16116300" cy="1340623"/>
          </a:xfrm>
          <a:prstGeom prst="rect">
            <a:avLst/>
          </a:prstGeom>
          <a:noFill/>
          <a:ln>
            <a:noFill/>
          </a:ln>
        </p:spPr>
        <p:txBody>
          <a:bodyPr spcFirstLastPara="1" wrap="square" lIns="0" tIns="0" rIns="0" bIns="0" anchor="t" anchorCtr="0">
            <a:spAutoFit/>
          </a:bodyPr>
          <a:lstStyle/>
          <a:p>
            <a:pPr algn="ctr">
              <a:lnSpc>
                <a:spcPct val="98590"/>
              </a:lnSpc>
            </a:pPr>
            <a:r>
              <a:rPr lang="fr-FR" sz="4400" dirty="0"/>
              <a:t>Techniques et pratiques – Exemples</a:t>
            </a:r>
            <a:endParaRPr lang="fr-FR" sz="4400" b="1" dirty="0"/>
          </a:p>
          <a:p>
            <a:pPr marL="0" marR="0" lvl="0" indent="0" algn="ctr" rtl="0">
              <a:lnSpc>
                <a:spcPct val="98590"/>
              </a:lnSpc>
              <a:spcBef>
                <a:spcPts val="0"/>
              </a:spcBef>
              <a:spcAft>
                <a:spcPts val="0"/>
              </a:spcAft>
              <a:buNone/>
            </a:pPr>
            <a:endParaRPr sz="4400" b="1" dirty="0">
              <a:solidFill>
                <a:srgbClr val="000000"/>
              </a:solidFill>
              <a:latin typeface="Arial"/>
              <a:ea typeface="Arial"/>
              <a:cs typeface="Arial"/>
              <a:sym typeface="Arial"/>
            </a:endParaRPr>
          </a:p>
        </p:txBody>
      </p:sp>
      <p:sp>
        <p:nvSpPr>
          <p:cNvPr id="362" name="Google Shape;362;p21"/>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3</a:t>
            </a:r>
            <a:endParaRPr/>
          </a:p>
        </p:txBody>
      </p:sp>
      <p:sp>
        <p:nvSpPr>
          <p:cNvPr id="363" name="Google Shape;363;p21"/>
          <p:cNvSpPr/>
          <p:nvPr/>
        </p:nvSpPr>
        <p:spPr>
          <a:xfrm>
            <a:off x="298450" y="1527870"/>
            <a:ext cx="18002246" cy="3046988"/>
          </a:xfrm>
          <a:prstGeom prst="rect">
            <a:avLst/>
          </a:prstGeom>
          <a:noFill/>
          <a:ln>
            <a:noFill/>
          </a:ln>
        </p:spPr>
        <p:txBody>
          <a:bodyPr spcFirstLastPara="1" wrap="square" lIns="91425" tIns="45700" rIns="91425" bIns="45700" anchor="t" anchorCtr="0">
            <a:spAutoFit/>
          </a:bodyPr>
          <a:lstStyle/>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
        <p:nvSpPr>
          <p:cNvPr id="364" name="Google Shape;364;p21"/>
          <p:cNvSpPr/>
          <p:nvPr/>
        </p:nvSpPr>
        <p:spPr>
          <a:xfrm>
            <a:off x="298450" y="1104900"/>
            <a:ext cx="17691100" cy="1569620"/>
          </a:xfrm>
          <a:prstGeom prst="rect">
            <a:avLst/>
          </a:prstGeom>
          <a:noFill/>
          <a:ln>
            <a:noFill/>
          </a:ln>
        </p:spPr>
        <p:txBody>
          <a:bodyPr spcFirstLastPara="1" wrap="square" lIns="91425" tIns="45700" rIns="91425" bIns="45700" anchor="t" anchorCtr="0">
            <a:spAutoFit/>
          </a:bodyPr>
          <a:lstStyle/>
          <a:p>
            <a:pPr marL="457200" lvl="0" indent="-457200">
              <a:buClr>
                <a:schemeClr val="dk1"/>
              </a:buClr>
              <a:buSzPts val="3200"/>
              <a:buFont typeface="Arial"/>
              <a:buChar char="•"/>
            </a:pPr>
            <a:r>
              <a:rPr lang="fr-FR" sz="3200" b="1" dirty="0">
                <a:solidFill>
                  <a:schemeClr val="dk1"/>
                </a:solidFill>
                <a:latin typeface="Calibri"/>
                <a:ea typeface="Calibri"/>
                <a:cs typeface="Calibri"/>
              </a:rPr>
              <a:t>Paillis : </a:t>
            </a:r>
            <a:r>
              <a:rPr lang="fr-FR" sz="3200" dirty="0">
                <a:solidFill>
                  <a:schemeClr val="dk1"/>
                </a:solidFill>
                <a:latin typeface="Calibri"/>
                <a:ea typeface="Calibri"/>
                <a:cs typeface="Calibri"/>
              </a:rPr>
              <a:t>la coupe et l'application, ou le fait de laisser, la biomasse des cultures après la récolte dans le champ agricole. Il améliore la santé du sol (par exemple, la diversité microbienne du sol, le phosphore, le potassium et le carbone organique du sol) et supprime les mauvaises herbes.</a:t>
            </a:r>
            <a:endParaRPr sz="3200" dirty="0">
              <a:solidFill>
                <a:schemeClr val="dk1"/>
              </a:solidFill>
              <a:latin typeface="Calibri"/>
              <a:ea typeface="Calibri"/>
              <a:cs typeface="Calibri"/>
              <a:sym typeface="Calibri"/>
            </a:endParaRPr>
          </a:p>
        </p:txBody>
      </p:sp>
      <p:pic>
        <p:nvPicPr>
          <p:cNvPr id="365" name="Google Shape;365;p21"/>
          <p:cNvPicPr preferRelativeResize="0"/>
          <p:nvPr/>
        </p:nvPicPr>
        <p:blipFill rotWithShape="1">
          <a:blip r:embed="rId3">
            <a:alphaModFix/>
          </a:blip>
          <a:srcRect/>
          <a:stretch/>
        </p:blipFill>
        <p:spPr>
          <a:xfrm>
            <a:off x="3159206" y="2819221"/>
            <a:ext cx="11623594" cy="540591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grpSp>
        <p:nvGrpSpPr>
          <p:cNvPr id="370" name="Google Shape;370;p22"/>
          <p:cNvGrpSpPr/>
          <p:nvPr/>
        </p:nvGrpSpPr>
        <p:grpSpPr>
          <a:xfrm>
            <a:off x="12700" y="8086457"/>
            <a:ext cx="18288000" cy="2089391"/>
            <a:chOff x="0" y="-38100"/>
            <a:chExt cx="4816593" cy="550292"/>
          </a:xfrm>
        </p:grpSpPr>
        <p:sp>
          <p:nvSpPr>
            <p:cNvPr id="371" name="Google Shape;371;p22"/>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			Source: </a:t>
              </a:r>
              <a:r>
                <a:rPr lang="en-US" sz="1800" b="0" i="0">
                  <a:solidFill>
                    <a:srgbClr val="000000"/>
                  </a:solidFill>
                  <a:latin typeface="Arial"/>
                  <a:ea typeface="Arial"/>
                  <a:cs typeface="Arial"/>
                  <a:sym typeface="Arial"/>
                </a:rPr>
                <a:t>DOI: 10.5772/intechopen.106337</a:t>
              </a:r>
              <a:endParaRPr sz="1800">
                <a:solidFill>
                  <a:schemeClr val="dk1"/>
                </a:solidFill>
                <a:latin typeface="Calibri"/>
                <a:ea typeface="Calibri"/>
                <a:cs typeface="Calibri"/>
                <a:sym typeface="Calibri"/>
              </a:endParaRPr>
            </a:p>
          </p:txBody>
        </p:sp>
        <p:sp>
          <p:nvSpPr>
            <p:cNvPr id="372" name="Google Shape;372;p22"/>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73" name="Google Shape;373;p22"/>
          <p:cNvSpPr txBox="1"/>
          <p:nvPr/>
        </p:nvSpPr>
        <p:spPr>
          <a:xfrm>
            <a:off x="1041400" y="29000"/>
            <a:ext cx="16116300" cy="1157881"/>
          </a:xfrm>
          <a:prstGeom prst="rect">
            <a:avLst/>
          </a:prstGeom>
          <a:noFill/>
          <a:ln>
            <a:noFill/>
          </a:ln>
        </p:spPr>
        <p:txBody>
          <a:bodyPr spcFirstLastPara="1" wrap="square" lIns="0" tIns="0" rIns="0" bIns="0" anchor="t" anchorCtr="0">
            <a:spAutoFit/>
          </a:bodyPr>
          <a:lstStyle/>
          <a:p>
            <a:pPr lvl="0" algn="ctr">
              <a:lnSpc>
                <a:spcPct val="98590"/>
              </a:lnSpc>
            </a:pPr>
            <a:r>
              <a:rPr lang="fr-FR" sz="3800" b="1" dirty="0"/>
              <a:t>Entrées dans les systèmes en boucle fermée en AR – Exemples (suite)</a:t>
            </a:r>
            <a:endParaRPr sz="3800" b="1" dirty="0"/>
          </a:p>
        </p:txBody>
      </p:sp>
      <p:sp>
        <p:nvSpPr>
          <p:cNvPr id="374" name="Google Shape;374;p22"/>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3</a:t>
            </a:r>
            <a:endParaRPr/>
          </a:p>
        </p:txBody>
      </p:sp>
      <p:sp>
        <p:nvSpPr>
          <p:cNvPr id="375" name="Google Shape;375;p22"/>
          <p:cNvSpPr/>
          <p:nvPr/>
        </p:nvSpPr>
        <p:spPr>
          <a:xfrm>
            <a:off x="298450" y="878942"/>
            <a:ext cx="18002246" cy="3046988"/>
          </a:xfrm>
          <a:prstGeom prst="rect">
            <a:avLst/>
          </a:prstGeom>
          <a:noFill/>
          <a:ln>
            <a:noFill/>
          </a:ln>
        </p:spPr>
        <p:txBody>
          <a:bodyPr spcFirstLastPara="1" wrap="square" lIns="91425" tIns="45700" rIns="91425" bIns="45700" anchor="t" anchorCtr="0">
            <a:spAutoFit/>
          </a:bodyPr>
          <a:lstStyle/>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
        <p:nvSpPr>
          <p:cNvPr id="376" name="Google Shape;376;p22"/>
          <p:cNvSpPr/>
          <p:nvPr/>
        </p:nvSpPr>
        <p:spPr>
          <a:xfrm>
            <a:off x="285754" y="1087692"/>
            <a:ext cx="18002246" cy="2554505"/>
          </a:xfrm>
          <a:prstGeom prst="rect">
            <a:avLst/>
          </a:prstGeom>
          <a:noFill/>
          <a:ln>
            <a:noFill/>
          </a:ln>
        </p:spPr>
        <p:txBody>
          <a:bodyPr spcFirstLastPara="1" wrap="square" lIns="91425" tIns="45700" rIns="91425" bIns="45700" anchor="t" anchorCtr="0">
            <a:spAutoFit/>
          </a:bodyPr>
          <a:lstStyle/>
          <a:p>
            <a:pPr lvl="0" algn="just">
              <a:buClr>
                <a:schemeClr val="dk1"/>
              </a:buClr>
              <a:buSzPts val="3200"/>
            </a:pPr>
            <a:r>
              <a:rPr lang="fr-FR" sz="3100" b="1" dirty="0">
                <a:solidFill>
                  <a:schemeClr val="dk1"/>
                </a:solidFill>
                <a:latin typeface="Calibri"/>
                <a:ea typeface="Calibri"/>
                <a:cs typeface="Calibri"/>
              </a:rPr>
              <a:t>Biochar : </a:t>
            </a:r>
            <a:r>
              <a:rPr lang="fr-FR" sz="3100" dirty="0">
                <a:solidFill>
                  <a:schemeClr val="dk1"/>
                </a:solidFill>
                <a:latin typeface="Calibri"/>
                <a:ea typeface="Calibri"/>
                <a:cs typeface="Calibri"/>
              </a:rPr>
              <a:t>la partie solide qui reste après la combustion de la biomasse ; en raison de la variété des matières de biomasse (résidus de cultures, différentes biomasses ligneuses, etc.), différents produits de biochar sont utilisés dans l’AR en circuit fermé. Une meilleure production (des cultures annuelles, pérennes et pluriannuelles) est obtenue grâce à une teneur en carbone du sol plus élevée et une plus grande disponibilité en P et K.</a:t>
            </a:r>
            <a:endParaRPr sz="3100" dirty="0">
              <a:solidFill>
                <a:schemeClr val="dk1"/>
              </a:solidFill>
              <a:latin typeface="Calibri"/>
              <a:ea typeface="Calibri"/>
              <a:cs typeface="Calibri"/>
              <a:sym typeface="Calibri"/>
            </a:endParaRPr>
          </a:p>
        </p:txBody>
      </p:sp>
      <p:pic>
        <p:nvPicPr>
          <p:cNvPr id="377" name="Google Shape;377;p22"/>
          <p:cNvPicPr preferRelativeResize="0"/>
          <p:nvPr/>
        </p:nvPicPr>
        <p:blipFill rotWithShape="1">
          <a:blip r:embed="rId3">
            <a:alphaModFix/>
          </a:blip>
          <a:srcRect/>
          <a:stretch/>
        </p:blipFill>
        <p:spPr>
          <a:xfrm>
            <a:off x="3733800" y="3257550"/>
            <a:ext cx="9677400" cy="47815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grpSp>
        <p:nvGrpSpPr>
          <p:cNvPr id="382" name="Google Shape;382;p23"/>
          <p:cNvGrpSpPr/>
          <p:nvPr/>
        </p:nvGrpSpPr>
        <p:grpSpPr>
          <a:xfrm>
            <a:off x="12700" y="8086457"/>
            <a:ext cx="18288000" cy="2089391"/>
            <a:chOff x="0" y="-38100"/>
            <a:chExt cx="4816593" cy="550292"/>
          </a:xfrm>
        </p:grpSpPr>
        <p:sp>
          <p:nvSpPr>
            <p:cNvPr id="383" name="Google Shape;383;p23"/>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			Source: www.triplee.nl</a:t>
              </a:r>
              <a:endParaRPr/>
            </a:p>
          </p:txBody>
        </p:sp>
        <p:sp>
          <p:nvSpPr>
            <p:cNvPr id="384" name="Google Shape;384;p23"/>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85" name="Google Shape;385;p23"/>
          <p:cNvSpPr txBox="1"/>
          <p:nvPr/>
        </p:nvSpPr>
        <p:spPr>
          <a:xfrm>
            <a:off x="1041400" y="117489"/>
            <a:ext cx="16007735" cy="1432059"/>
          </a:xfrm>
          <a:prstGeom prst="rect">
            <a:avLst/>
          </a:prstGeom>
          <a:noFill/>
          <a:ln>
            <a:noFill/>
          </a:ln>
        </p:spPr>
        <p:txBody>
          <a:bodyPr spcFirstLastPara="1" wrap="square" lIns="0" tIns="0" rIns="0" bIns="0" anchor="t" anchorCtr="0">
            <a:spAutoFit/>
          </a:bodyPr>
          <a:lstStyle/>
          <a:p>
            <a:pPr algn="ctr">
              <a:lnSpc>
                <a:spcPct val="98590"/>
              </a:lnSpc>
            </a:pPr>
            <a:r>
              <a:rPr lang="fr-FR" sz="4000" b="1" dirty="0"/>
              <a:t>Entrées dans les systèmes en boucle fermée en AR – Exemples (suite)</a:t>
            </a:r>
          </a:p>
          <a:p>
            <a:pPr marL="0" marR="0" lvl="0" indent="0" algn="ctr" rtl="0">
              <a:lnSpc>
                <a:spcPct val="98590"/>
              </a:lnSpc>
              <a:spcBef>
                <a:spcPts val="0"/>
              </a:spcBef>
              <a:spcAft>
                <a:spcPts val="0"/>
              </a:spcAft>
              <a:buNone/>
            </a:pPr>
            <a:endParaRPr dirty="0"/>
          </a:p>
        </p:txBody>
      </p:sp>
      <p:sp>
        <p:nvSpPr>
          <p:cNvPr id="386" name="Google Shape;386;p23"/>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3</a:t>
            </a:r>
            <a:endParaRPr/>
          </a:p>
        </p:txBody>
      </p:sp>
      <p:sp>
        <p:nvSpPr>
          <p:cNvPr id="387" name="Google Shape;387;p23"/>
          <p:cNvSpPr/>
          <p:nvPr/>
        </p:nvSpPr>
        <p:spPr>
          <a:xfrm>
            <a:off x="298450" y="1527870"/>
            <a:ext cx="18002246" cy="3046988"/>
          </a:xfrm>
          <a:prstGeom prst="rect">
            <a:avLst/>
          </a:prstGeom>
          <a:noFill/>
          <a:ln>
            <a:noFill/>
          </a:ln>
        </p:spPr>
        <p:txBody>
          <a:bodyPr spcFirstLastPara="1" wrap="square" lIns="91425" tIns="45700" rIns="91425" bIns="45700" anchor="t" anchorCtr="0">
            <a:spAutoFit/>
          </a:bodyPr>
          <a:lstStyle/>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
        <p:nvSpPr>
          <p:cNvPr id="388" name="Google Shape;388;p23"/>
          <p:cNvSpPr/>
          <p:nvPr/>
        </p:nvSpPr>
        <p:spPr>
          <a:xfrm>
            <a:off x="285754" y="1247460"/>
            <a:ext cx="18002246" cy="2246729"/>
          </a:xfrm>
          <a:prstGeom prst="rect">
            <a:avLst/>
          </a:prstGeom>
          <a:noFill/>
          <a:ln>
            <a:noFill/>
          </a:ln>
        </p:spPr>
        <p:txBody>
          <a:bodyPr spcFirstLastPara="1" wrap="square" lIns="91425" tIns="45700" rIns="91425" bIns="45700" anchor="t" anchorCtr="0">
            <a:spAutoFit/>
          </a:bodyPr>
          <a:lstStyle/>
          <a:p>
            <a:pPr marL="457200" marR="0" lvl="0" indent="-254000" algn="l" rtl="0">
              <a:spcBef>
                <a:spcPts val="0"/>
              </a:spcBef>
              <a:spcAft>
                <a:spcPts val="0"/>
              </a:spcAft>
              <a:buClr>
                <a:schemeClr val="dk1"/>
              </a:buClr>
              <a:buSzPts val="3200"/>
              <a:buFont typeface="Arial"/>
              <a:buNone/>
            </a:pPr>
            <a:endParaRPr sz="3200" b="1" dirty="0">
              <a:solidFill>
                <a:schemeClr val="dk1"/>
              </a:solidFill>
              <a:latin typeface="Calibri"/>
              <a:ea typeface="Calibri"/>
              <a:cs typeface="Calibri"/>
              <a:sym typeface="Calibri"/>
            </a:endParaRPr>
          </a:p>
          <a:p>
            <a:pPr marL="457200" lvl="0" indent="-457200" algn="just">
              <a:buClr>
                <a:schemeClr val="dk1"/>
              </a:buClr>
              <a:buSzPts val="3200"/>
              <a:buFont typeface="Arial"/>
              <a:buChar char="•"/>
            </a:pPr>
            <a:r>
              <a:rPr lang="fr-FR" sz="2700" b="1" dirty="0">
                <a:solidFill>
                  <a:schemeClr val="dk1"/>
                </a:solidFill>
                <a:latin typeface="Calibri"/>
                <a:ea typeface="Calibri"/>
                <a:cs typeface="Calibri"/>
              </a:rPr>
              <a:t>Gaspillage alimentaire : </a:t>
            </a:r>
            <a:r>
              <a:rPr lang="fr-FR" sz="2700" dirty="0">
                <a:solidFill>
                  <a:schemeClr val="dk1"/>
                </a:solidFill>
                <a:latin typeface="Calibri"/>
                <a:ea typeface="Calibri"/>
                <a:cs typeface="Calibri"/>
              </a:rPr>
              <a:t>différents résidus de l'industrie alimentaire riches en nutriments sont utilisés dans des systèmes en circuit fermé en RA, y compris les déchets d'abattoir, les résidus de l'industrie fruitière et autres. Les questions d'hygiène (par exemple, la prévention de la propagation des maladies) doivent être prises en compte lorsque de tels résidus sont utilisés (par exemple, un prétraitement peut être nécessaire), mais en Europe, ces applications sont bien réglementées.</a:t>
            </a:r>
            <a:endParaRPr sz="2700" dirty="0">
              <a:solidFill>
                <a:schemeClr val="dk1"/>
              </a:solidFill>
              <a:latin typeface="Calibri"/>
              <a:ea typeface="Calibri"/>
              <a:cs typeface="Calibri"/>
            </a:endParaRPr>
          </a:p>
        </p:txBody>
      </p:sp>
      <p:pic>
        <p:nvPicPr>
          <p:cNvPr id="389" name="Google Shape;389;p23"/>
          <p:cNvPicPr preferRelativeResize="0"/>
          <p:nvPr/>
        </p:nvPicPr>
        <p:blipFill rotWithShape="1">
          <a:blip r:embed="rId3">
            <a:alphaModFix/>
          </a:blip>
          <a:srcRect/>
          <a:stretch/>
        </p:blipFill>
        <p:spPr>
          <a:xfrm>
            <a:off x="2438400" y="3507045"/>
            <a:ext cx="5334000" cy="4608255"/>
          </a:xfrm>
          <a:prstGeom prst="rect">
            <a:avLst/>
          </a:prstGeom>
          <a:noFill/>
          <a:ln>
            <a:noFill/>
          </a:ln>
        </p:spPr>
      </p:pic>
      <p:pic>
        <p:nvPicPr>
          <p:cNvPr id="390" name="Google Shape;390;p23"/>
          <p:cNvPicPr preferRelativeResize="0"/>
          <p:nvPr/>
        </p:nvPicPr>
        <p:blipFill rotWithShape="1">
          <a:blip r:embed="rId4">
            <a:alphaModFix/>
          </a:blip>
          <a:srcRect/>
          <a:stretch/>
        </p:blipFill>
        <p:spPr>
          <a:xfrm>
            <a:off x="10820400" y="3514725"/>
            <a:ext cx="5334000" cy="460825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grpSp>
        <p:nvGrpSpPr>
          <p:cNvPr id="395" name="Google Shape;395;p24"/>
          <p:cNvGrpSpPr/>
          <p:nvPr/>
        </p:nvGrpSpPr>
        <p:grpSpPr>
          <a:xfrm>
            <a:off x="12700" y="8086457"/>
            <a:ext cx="18288000" cy="2089391"/>
            <a:chOff x="0" y="-38100"/>
            <a:chExt cx="4816593" cy="550292"/>
          </a:xfrm>
        </p:grpSpPr>
        <p:sp>
          <p:nvSpPr>
            <p:cNvPr id="396" name="Google Shape;396;p24"/>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			Source: https://doi.org/10.1016/j.biortech.2022.127871</a:t>
              </a:r>
              <a:endParaRPr/>
            </a:p>
          </p:txBody>
        </p:sp>
        <p:sp>
          <p:nvSpPr>
            <p:cNvPr id="397" name="Google Shape;397;p24"/>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98" name="Google Shape;398;p24"/>
          <p:cNvSpPr txBox="1"/>
          <p:nvPr/>
        </p:nvSpPr>
        <p:spPr>
          <a:xfrm>
            <a:off x="1041400" y="43748"/>
            <a:ext cx="16116300" cy="776944"/>
          </a:xfrm>
          <a:prstGeom prst="rect">
            <a:avLst/>
          </a:prstGeom>
          <a:noFill/>
          <a:ln>
            <a:noFill/>
          </a:ln>
        </p:spPr>
        <p:txBody>
          <a:bodyPr spcFirstLastPara="1" wrap="square" lIns="0" tIns="0" rIns="0" bIns="0" anchor="t" anchorCtr="0">
            <a:spAutoFit/>
          </a:bodyPr>
          <a:lstStyle/>
          <a:p>
            <a:pPr algn="just">
              <a:lnSpc>
                <a:spcPct val="98590"/>
              </a:lnSpc>
            </a:pPr>
            <a:r>
              <a:rPr lang="fr-FR" sz="3700" b="1" dirty="0"/>
              <a:t>Entrées dans les systèmes en boucle fermée en AR – Exemples (suite)</a:t>
            </a:r>
          </a:p>
          <a:p>
            <a:pPr marL="0" marR="0" lvl="0" indent="0" algn="ctr" rtl="0">
              <a:lnSpc>
                <a:spcPct val="98590"/>
              </a:lnSpc>
              <a:spcBef>
                <a:spcPts val="0"/>
              </a:spcBef>
              <a:spcAft>
                <a:spcPts val="0"/>
              </a:spcAft>
              <a:buNone/>
            </a:pPr>
            <a:endParaRPr dirty="0"/>
          </a:p>
        </p:txBody>
      </p:sp>
      <p:sp>
        <p:nvSpPr>
          <p:cNvPr id="399" name="Google Shape;399;p24"/>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3</a:t>
            </a:r>
            <a:endParaRPr/>
          </a:p>
        </p:txBody>
      </p:sp>
      <p:sp>
        <p:nvSpPr>
          <p:cNvPr id="400" name="Google Shape;400;p24"/>
          <p:cNvSpPr/>
          <p:nvPr/>
        </p:nvSpPr>
        <p:spPr>
          <a:xfrm>
            <a:off x="298450" y="1527870"/>
            <a:ext cx="18002246" cy="3046988"/>
          </a:xfrm>
          <a:prstGeom prst="rect">
            <a:avLst/>
          </a:prstGeom>
          <a:noFill/>
          <a:ln>
            <a:noFill/>
          </a:ln>
        </p:spPr>
        <p:txBody>
          <a:bodyPr spcFirstLastPara="1" wrap="square" lIns="91425" tIns="45700" rIns="91425" bIns="45700" anchor="t" anchorCtr="0">
            <a:spAutoFit/>
          </a:bodyPr>
          <a:lstStyle/>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
        <p:nvSpPr>
          <p:cNvPr id="401" name="Google Shape;401;p24"/>
          <p:cNvSpPr/>
          <p:nvPr/>
        </p:nvSpPr>
        <p:spPr>
          <a:xfrm>
            <a:off x="285754" y="952500"/>
            <a:ext cx="18002246" cy="2062063"/>
          </a:xfrm>
          <a:prstGeom prst="rect">
            <a:avLst/>
          </a:prstGeom>
          <a:noFill/>
          <a:ln>
            <a:noFill/>
          </a:ln>
        </p:spPr>
        <p:txBody>
          <a:bodyPr spcFirstLastPara="1" wrap="square" lIns="91425" tIns="45700" rIns="91425" bIns="45700" anchor="t" anchorCtr="0">
            <a:spAutoFit/>
          </a:bodyPr>
          <a:lstStyle/>
          <a:p>
            <a:pPr marL="457200" lvl="0" indent="-457200" algn="just">
              <a:buClr>
                <a:schemeClr val="dk1"/>
              </a:buClr>
              <a:buSzPts val="3200"/>
              <a:buFont typeface="Arial"/>
              <a:buChar char="•"/>
            </a:pPr>
            <a:r>
              <a:rPr lang="fr-FR" sz="3200" b="1" dirty="0">
                <a:solidFill>
                  <a:schemeClr val="dk1"/>
                </a:solidFill>
                <a:latin typeface="Calibri"/>
                <a:ea typeface="Calibri"/>
                <a:cs typeface="Calibri"/>
              </a:rPr>
              <a:t>Résidu de biogaz : </a:t>
            </a:r>
            <a:r>
              <a:rPr lang="fr-FR" sz="3200" dirty="0">
                <a:solidFill>
                  <a:schemeClr val="dk1"/>
                </a:solidFill>
                <a:latin typeface="Calibri"/>
                <a:ea typeface="Calibri"/>
                <a:cs typeface="Calibri"/>
              </a:rPr>
              <a:t>produit après la digestion anaérobie microbienne ou la fermentation, lorsque le biogaz est produit, et sa composition est différente de celle du compost. La réutilisation des résidus de biogaz est courante dans les paysages agricoles où le biogaz est produit, et leur </a:t>
            </a:r>
            <a:r>
              <a:rPr lang="fr-FR" sz="3200" dirty="0" err="1">
                <a:solidFill>
                  <a:schemeClr val="dk1"/>
                </a:solidFill>
                <a:latin typeface="Calibri"/>
                <a:ea typeface="Calibri"/>
                <a:cs typeface="Calibri"/>
              </a:rPr>
              <a:t>réapplication</a:t>
            </a:r>
            <a:r>
              <a:rPr lang="fr-FR" sz="3200" dirty="0">
                <a:solidFill>
                  <a:schemeClr val="dk1"/>
                </a:solidFill>
                <a:latin typeface="Calibri"/>
                <a:ea typeface="Calibri"/>
                <a:cs typeface="Calibri"/>
              </a:rPr>
              <a:t> aux cultures sources de biomasse fait partie de l'évaluation de la durabilité de ces systèmes de production.</a:t>
            </a:r>
            <a:endParaRPr sz="3200" dirty="0">
              <a:solidFill>
                <a:schemeClr val="dk1"/>
              </a:solidFill>
              <a:latin typeface="Calibri"/>
              <a:ea typeface="Calibri"/>
              <a:cs typeface="Calibri"/>
              <a:sym typeface="Calibri"/>
            </a:endParaRPr>
          </a:p>
        </p:txBody>
      </p:sp>
      <p:pic>
        <p:nvPicPr>
          <p:cNvPr id="402" name="Google Shape;402;p24"/>
          <p:cNvPicPr preferRelativeResize="0"/>
          <p:nvPr/>
        </p:nvPicPr>
        <p:blipFill rotWithShape="1">
          <a:blip r:embed="rId3">
            <a:alphaModFix/>
          </a:blip>
          <a:srcRect/>
          <a:stretch/>
        </p:blipFill>
        <p:spPr>
          <a:xfrm>
            <a:off x="4129820" y="3132587"/>
            <a:ext cx="9662380" cy="510069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6F6DC"/>
        </a:solidFill>
        <a:effectLst/>
      </p:bgPr>
    </p:bg>
    <p:spTree>
      <p:nvGrpSpPr>
        <p:cNvPr id="1" name="Shape 406"/>
        <p:cNvGrpSpPr/>
        <p:nvPr/>
      </p:nvGrpSpPr>
      <p:grpSpPr>
        <a:xfrm>
          <a:off x="0" y="0"/>
          <a:ext cx="0" cy="0"/>
          <a:chOff x="0" y="0"/>
          <a:chExt cx="0" cy="0"/>
        </a:xfrm>
      </p:grpSpPr>
      <p:grpSp>
        <p:nvGrpSpPr>
          <p:cNvPr id="407" name="Google Shape;407;p25"/>
          <p:cNvGrpSpPr/>
          <p:nvPr/>
        </p:nvGrpSpPr>
        <p:grpSpPr>
          <a:xfrm>
            <a:off x="0" y="1887923"/>
            <a:ext cx="18288000" cy="7202737"/>
            <a:chOff x="0" y="-38100"/>
            <a:chExt cx="4816593" cy="1897017"/>
          </a:xfrm>
        </p:grpSpPr>
        <p:sp>
          <p:nvSpPr>
            <p:cNvPr id="408" name="Google Shape;408;p25"/>
            <p:cNvSpPr/>
            <p:nvPr/>
          </p:nvSpPr>
          <p:spPr>
            <a:xfrm>
              <a:off x="0" y="0"/>
              <a:ext cx="4816592" cy="1858917"/>
            </a:xfrm>
            <a:custGeom>
              <a:avLst/>
              <a:gdLst/>
              <a:ahLst/>
              <a:cxnLst/>
              <a:rect l="l" t="t" r="r" b="b"/>
              <a:pathLst>
                <a:path w="4816592" h="1858917" extrusionOk="0">
                  <a:moveTo>
                    <a:pt x="0" y="0"/>
                  </a:moveTo>
                  <a:lnTo>
                    <a:pt x="4816592" y="0"/>
                  </a:lnTo>
                  <a:lnTo>
                    <a:pt x="4816592" y="1858917"/>
                  </a:lnTo>
                  <a:lnTo>
                    <a:pt x="0" y="1858917"/>
                  </a:lnTo>
                  <a:close/>
                </a:path>
              </a:pathLst>
            </a:custGeom>
            <a:solidFill>
              <a:srgbClr val="85B27A"/>
            </a:solidFill>
            <a:ln>
              <a:noFill/>
            </a:ln>
          </p:spPr>
        </p:sp>
        <p:sp>
          <p:nvSpPr>
            <p:cNvPr id="409" name="Google Shape;409;p25"/>
            <p:cNvSpPr txBox="1"/>
            <p:nvPr/>
          </p:nvSpPr>
          <p:spPr>
            <a:xfrm>
              <a:off x="0" y="-38100"/>
              <a:ext cx="4816593" cy="1897017"/>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10" name="Google Shape;410;p25"/>
          <p:cNvSpPr/>
          <p:nvPr/>
        </p:nvSpPr>
        <p:spPr>
          <a:xfrm>
            <a:off x="0" y="2032584"/>
            <a:ext cx="6877921" cy="7058076"/>
          </a:xfrm>
          <a:custGeom>
            <a:avLst/>
            <a:gdLst/>
            <a:ahLst/>
            <a:cxnLst/>
            <a:rect l="l" t="t" r="r" b="b"/>
            <a:pathLst>
              <a:path w="812800" h="834090" extrusionOk="0">
                <a:moveTo>
                  <a:pt x="0" y="0"/>
                </a:moveTo>
                <a:lnTo>
                  <a:pt x="812800" y="0"/>
                </a:lnTo>
                <a:lnTo>
                  <a:pt x="812800" y="834090"/>
                </a:lnTo>
                <a:lnTo>
                  <a:pt x="0" y="834090"/>
                </a:lnTo>
                <a:close/>
              </a:path>
            </a:pathLst>
          </a:custGeom>
          <a:blipFill rotWithShape="1">
            <a:blip r:embed="rId3">
              <a:alphaModFix/>
            </a:blip>
            <a:stretch>
              <a:fillRect l="-27010" r="-27008"/>
            </a:stretch>
          </a:blipFill>
          <a:ln>
            <a:noFill/>
          </a:ln>
        </p:spPr>
      </p:sp>
      <p:sp>
        <p:nvSpPr>
          <p:cNvPr id="411" name="Google Shape;411;p25"/>
          <p:cNvSpPr txBox="1"/>
          <p:nvPr/>
        </p:nvSpPr>
        <p:spPr>
          <a:xfrm>
            <a:off x="3390042" y="61858"/>
            <a:ext cx="11507916" cy="1613775"/>
          </a:xfrm>
          <a:prstGeom prst="rect">
            <a:avLst/>
          </a:prstGeom>
          <a:noFill/>
          <a:ln>
            <a:noFill/>
          </a:ln>
        </p:spPr>
        <p:txBody>
          <a:bodyPr spcFirstLastPara="1" wrap="square" lIns="0" tIns="0" rIns="0" bIns="0" anchor="t" anchorCtr="0">
            <a:spAutoFit/>
          </a:bodyPr>
          <a:lstStyle/>
          <a:p>
            <a:pPr lvl="0" algn="just">
              <a:lnSpc>
                <a:spcPct val="91998"/>
              </a:lnSpc>
            </a:pPr>
            <a:r>
              <a:rPr lang="en-US" sz="5699" b="1" dirty="0">
                <a:solidFill>
                  <a:srgbClr val="000000"/>
                </a:solidFill>
                <a:latin typeface="Arial"/>
                <a:ea typeface="Arial"/>
                <a:cs typeface="Arial"/>
                <a:sym typeface="Arial"/>
              </a:rPr>
              <a:t>Section 4: </a:t>
            </a:r>
            <a:r>
              <a:rPr lang="fr-FR" sz="5699" b="1" dirty="0"/>
              <a:t>Compétences clés pour les formateurs VET</a:t>
            </a:r>
            <a:endParaRPr sz="5699" b="1" dirty="0"/>
          </a:p>
        </p:txBody>
      </p:sp>
      <p:sp>
        <p:nvSpPr>
          <p:cNvPr id="412" name="Google Shape;412;p25"/>
          <p:cNvSpPr txBox="1"/>
          <p:nvPr/>
        </p:nvSpPr>
        <p:spPr>
          <a:xfrm>
            <a:off x="7228904" y="3022275"/>
            <a:ext cx="10186379" cy="2493760"/>
          </a:xfrm>
          <a:prstGeom prst="rect">
            <a:avLst/>
          </a:prstGeom>
          <a:noFill/>
          <a:ln>
            <a:noFill/>
          </a:ln>
        </p:spPr>
        <p:txBody>
          <a:bodyPr spcFirstLastPara="1" wrap="square" lIns="0" tIns="0" rIns="0" bIns="0" anchor="t" anchorCtr="0">
            <a:spAutoFit/>
          </a:bodyPr>
          <a:lstStyle/>
          <a:p>
            <a:pPr marL="0" marR="0" lvl="0" indent="0" algn="just" rtl="0">
              <a:lnSpc>
                <a:spcPct val="149981"/>
              </a:lnSpc>
              <a:spcBef>
                <a:spcPts val="0"/>
              </a:spcBef>
              <a:spcAft>
                <a:spcPts val="0"/>
              </a:spcAft>
              <a:buNone/>
            </a:pPr>
            <a:r>
              <a:rPr lang="fr-FR" sz="2701" dirty="0"/>
              <a:t>Compétences ciblées : Résumez les compétences que les formateurs en EFP doivent développer dans ce domaine. Encouragez-les à réfléchir à la façon dont ils peuvent appliquer ces compétences dans leur contexte.</a:t>
            </a:r>
            <a:endParaRPr sz="270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grpSp>
        <p:nvGrpSpPr>
          <p:cNvPr id="417" name="Google Shape;417;p26"/>
          <p:cNvGrpSpPr/>
          <p:nvPr/>
        </p:nvGrpSpPr>
        <p:grpSpPr>
          <a:xfrm>
            <a:off x="-533634" y="-144661"/>
            <a:ext cx="18821634" cy="2284960"/>
            <a:chOff x="0" y="-38100"/>
            <a:chExt cx="4957138" cy="601800"/>
          </a:xfrm>
        </p:grpSpPr>
        <p:sp>
          <p:nvSpPr>
            <p:cNvPr id="418" name="Google Shape;418;p26"/>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419" name="Google Shape;419;p26"/>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20" name="Google Shape;420;p26"/>
          <p:cNvSpPr txBox="1"/>
          <p:nvPr/>
        </p:nvSpPr>
        <p:spPr>
          <a:xfrm>
            <a:off x="1905000" y="569171"/>
            <a:ext cx="14401800" cy="1354217"/>
          </a:xfrm>
          <a:prstGeom prst="rect">
            <a:avLst/>
          </a:prstGeom>
          <a:noFill/>
          <a:ln>
            <a:noFill/>
          </a:ln>
        </p:spPr>
        <p:txBody>
          <a:bodyPr spcFirstLastPara="1" wrap="square" lIns="0" tIns="0" rIns="0" bIns="0" anchor="t" anchorCtr="0">
            <a:spAutoFit/>
          </a:bodyPr>
          <a:lstStyle/>
          <a:p>
            <a:pPr lvl="0" algn="ctr"/>
            <a:r>
              <a:rPr lang="fr-FR" sz="4400" b="1" dirty="0">
                <a:solidFill>
                  <a:schemeClr val="dk1"/>
                </a:solidFill>
                <a:latin typeface="Calibri"/>
                <a:ea typeface="Calibri"/>
                <a:cs typeface="Calibri"/>
              </a:rPr>
              <a:t>Connaissance de la contribution des systèmes en boucle fermée dans l’AR</a:t>
            </a:r>
            <a:endParaRPr sz="4400" b="1" dirty="0">
              <a:solidFill>
                <a:schemeClr val="dk1"/>
              </a:solidFill>
              <a:latin typeface="Calibri"/>
              <a:ea typeface="Calibri"/>
              <a:cs typeface="Calibri"/>
            </a:endParaRPr>
          </a:p>
        </p:txBody>
      </p:sp>
      <p:sp>
        <p:nvSpPr>
          <p:cNvPr id="421" name="Google Shape;421;p26"/>
          <p:cNvSpPr/>
          <p:nvPr/>
        </p:nvSpPr>
        <p:spPr>
          <a:xfrm>
            <a:off x="196628" y="2140299"/>
            <a:ext cx="16643572" cy="4524275"/>
          </a:xfrm>
          <a:prstGeom prst="rect">
            <a:avLst/>
          </a:prstGeom>
          <a:noFill/>
          <a:ln>
            <a:noFill/>
          </a:ln>
        </p:spPr>
        <p:txBody>
          <a:bodyPr spcFirstLastPara="1" wrap="square" lIns="91425" tIns="45700" rIns="91425" bIns="45700" anchor="t" anchorCtr="0">
            <a:spAutoFit/>
          </a:bodyPr>
          <a:lstStyle/>
          <a:p>
            <a:pPr lvl="0" algn="just"/>
            <a:r>
              <a:rPr lang="fr-FR" sz="3200" dirty="0">
                <a:solidFill>
                  <a:schemeClr val="dk1"/>
                </a:solidFill>
                <a:latin typeface="Calibri"/>
                <a:ea typeface="Calibri"/>
                <a:cs typeface="Calibri"/>
              </a:rPr>
              <a:t>Comprendre la contribution significative des systèmes en boucle fermée dans l'agriculture régénérative et leur impact sur la santé des sols, l'impact environnemental et l'efficacité économique</a:t>
            </a:r>
          </a:p>
          <a:p>
            <a:pPr lvl="0" algn="just"/>
            <a:endParaRPr lang="fr-FR" sz="3200" dirty="0">
              <a:solidFill>
                <a:schemeClr val="dk1"/>
              </a:solidFill>
              <a:latin typeface="Calibri"/>
              <a:ea typeface="Calibri"/>
              <a:cs typeface="Calibri"/>
            </a:endParaRPr>
          </a:p>
          <a:p>
            <a:pPr lvl="0" algn="just"/>
            <a:r>
              <a:rPr lang="fr-FR" sz="3200" b="1" dirty="0">
                <a:solidFill>
                  <a:schemeClr val="dk1"/>
                </a:solidFill>
                <a:latin typeface="Calibri"/>
                <a:ea typeface="Calibri"/>
                <a:cs typeface="Calibri"/>
              </a:rPr>
              <a:t>Ce qu'il faut faire </a:t>
            </a:r>
            <a:r>
              <a:rPr lang="fr-FR" sz="3200" dirty="0">
                <a:solidFill>
                  <a:schemeClr val="dk1"/>
                </a:solidFill>
                <a:latin typeface="Calibri"/>
                <a:ea typeface="Calibri"/>
                <a:cs typeface="Calibri"/>
              </a:rPr>
              <a:t>: Activités de formation et de conseil destinées aux acteurs locaux, en particulier aux établissements d'enseignement supérieur et à leur personnel ;</a:t>
            </a:r>
          </a:p>
          <a:p>
            <a:pPr lvl="0" algn="just"/>
            <a:endParaRPr lang="fr-FR" sz="3200" dirty="0">
              <a:solidFill>
                <a:schemeClr val="dk1"/>
              </a:solidFill>
              <a:latin typeface="Calibri"/>
              <a:ea typeface="Calibri"/>
              <a:cs typeface="Calibri"/>
            </a:endParaRPr>
          </a:p>
          <a:p>
            <a:pPr lvl="0" algn="just"/>
            <a:r>
              <a:rPr lang="fr-FR" sz="3200" b="1" dirty="0">
                <a:solidFill>
                  <a:schemeClr val="dk1"/>
                </a:solidFill>
                <a:latin typeface="Calibri"/>
                <a:ea typeface="Calibri"/>
                <a:cs typeface="Calibri"/>
              </a:rPr>
              <a:t>Comment appliquer </a:t>
            </a:r>
            <a:r>
              <a:rPr lang="fr-FR" sz="3200" dirty="0">
                <a:solidFill>
                  <a:schemeClr val="dk1"/>
                </a:solidFill>
                <a:latin typeface="Calibri"/>
                <a:ea typeface="Calibri"/>
                <a:cs typeface="Calibri"/>
              </a:rPr>
              <a:t>: Fournir des histoires inspirantes et des paradigmes sélectionnés issus de mises en œuvre réelles</a:t>
            </a:r>
            <a:r>
              <a:rPr lang="en-US" sz="3200" dirty="0">
                <a:solidFill>
                  <a:schemeClr val="dk1"/>
                </a:solidFill>
                <a:latin typeface="Calibri"/>
                <a:ea typeface="Calibri"/>
                <a:cs typeface="Calibri"/>
                <a:sym typeface="Calibri"/>
              </a:rPr>
              <a:t> </a:t>
            </a:r>
            <a:endParaRPr sz="3200" dirty="0">
              <a:solidFill>
                <a:schemeClr val="dk1"/>
              </a:solidFill>
              <a:latin typeface="Calibri"/>
              <a:ea typeface="Calibri"/>
              <a:cs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grpSp>
        <p:nvGrpSpPr>
          <p:cNvPr id="426" name="Google Shape;426;p27"/>
          <p:cNvGrpSpPr/>
          <p:nvPr/>
        </p:nvGrpSpPr>
        <p:grpSpPr>
          <a:xfrm>
            <a:off x="-533634" y="-144661"/>
            <a:ext cx="18821634" cy="2284960"/>
            <a:chOff x="0" y="-38100"/>
            <a:chExt cx="4957138" cy="601800"/>
          </a:xfrm>
        </p:grpSpPr>
        <p:sp>
          <p:nvSpPr>
            <p:cNvPr id="427" name="Google Shape;427;p27"/>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428" name="Google Shape;428;p27"/>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29" name="Google Shape;429;p27"/>
          <p:cNvSpPr txBox="1"/>
          <p:nvPr/>
        </p:nvSpPr>
        <p:spPr>
          <a:xfrm>
            <a:off x="1905000" y="569171"/>
            <a:ext cx="14401800" cy="677108"/>
          </a:xfrm>
          <a:prstGeom prst="rect">
            <a:avLst/>
          </a:prstGeom>
          <a:noFill/>
          <a:ln>
            <a:noFill/>
          </a:ln>
        </p:spPr>
        <p:txBody>
          <a:bodyPr spcFirstLastPara="1" wrap="square" lIns="0" tIns="0" rIns="0" bIns="0" anchor="t" anchorCtr="0">
            <a:spAutoFit/>
          </a:bodyPr>
          <a:lstStyle/>
          <a:p>
            <a:pPr lvl="0"/>
            <a:r>
              <a:rPr lang="fr-FR" sz="4400" b="1" dirty="0">
                <a:solidFill>
                  <a:schemeClr val="dk1"/>
                </a:solidFill>
                <a:latin typeface="Calibri"/>
                <a:ea typeface="Calibri"/>
                <a:cs typeface="Calibri"/>
              </a:rPr>
              <a:t>Favoriser des approches circulaires</a:t>
            </a:r>
            <a:r>
              <a:rPr lang="en-US" sz="4400" b="1" dirty="0">
                <a:solidFill>
                  <a:schemeClr val="dk1"/>
                </a:solidFill>
                <a:latin typeface="Calibri"/>
                <a:ea typeface="Calibri"/>
                <a:cs typeface="Calibri"/>
                <a:sym typeface="Calibri"/>
              </a:rPr>
              <a:t> </a:t>
            </a:r>
            <a:endParaRPr sz="4400" b="1" dirty="0">
              <a:solidFill>
                <a:schemeClr val="dk1"/>
              </a:solidFill>
              <a:latin typeface="Calibri"/>
              <a:ea typeface="Calibri"/>
              <a:cs typeface="Calibri"/>
            </a:endParaRPr>
          </a:p>
        </p:txBody>
      </p:sp>
      <p:sp>
        <p:nvSpPr>
          <p:cNvPr id="430" name="Google Shape;430;p27"/>
          <p:cNvSpPr/>
          <p:nvPr/>
        </p:nvSpPr>
        <p:spPr>
          <a:xfrm>
            <a:off x="196628" y="2140299"/>
            <a:ext cx="17710372" cy="37240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dirty="0"/>
          </a:p>
          <a:p>
            <a:pPr marL="457200" lvl="0" indent="-254000" algn="just">
              <a:spcBef>
                <a:spcPts val="1200"/>
              </a:spcBef>
              <a:buClr>
                <a:schemeClr val="dk1"/>
              </a:buClr>
              <a:buSzPts val="3200"/>
            </a:pPr>
            <a:r>
              <a:rPr lang="fr-FR" sz="3200" dirty="0">
                <a:solidFill>
                  <a:schemeClr val="dk1"/>
                </a:solidFill>
                <a:latin typeface="Calibri"/>
                <a:ea typeface="Calibri"/>
                <a:cs typeface="Calibri"/>
              </a:rPr>
              <a:t>Favoriser des approches circulaires des systèmes agricoles grâce à des solutions régénératrices qui améliorent la productivité des agriculteurs</a:t>
            </a:r>
          </a:p>
          <a:p>
            <a:pPr marL="457200" lvl="0" indent="-254000" algn="just">
              <a:spcBef>
                <a:spcPts val="1200"/>
              </a:spcBef>
              <a:buClr>
                <a:schemeClr val="dk1"/>
              </a:buClr>
              <a:buSzPts val="3200"/>
            </a:pPr>
            <a:r>
              <a:rPr lang="fr-FR" sz="3200" b="1" dirty="0">
                <a:solidFill>
                  <a:schemeClr val="dk1"/>
                </a:solidFill>
                <a:latin typeface="Calibri"/>
                <a:ea typeface="Calibri"/>
                <a:cs typeface="Calibri"/>
              </a:rPr>
              <a:t>Ce qu'il faut faire : </a:t>
            </a:r>
            <a:r>
              <a:rPr lang="fr-FR" sz="3200" dirty="0">
                <a:solidFill>
                  <a:schemeClr val="dk1"/>
                </a:solidFill>
                <a:latin typeface="Calibri"/>
                <a:ea typeface="Calibri"/>
                <a:cs typeface="Calibri"/>
              </a:rPr>
              <a:t>Montrer comment déployer un modèle circulaire à base de bioressources dans une entreprise agricole moderne</a:t>
            </a:r>
          </a:p>
          <a:p>
            <a:pPr marL="457200" lvl="0" indent="-254000" algn="just">
              <a:spcBef>
                <a:spcPts val="1200"/>
              </a:spcBef>
              <a:buClr>
                <a:schemeClr val="dk1"/>
              </a:buClr>
              <a:buSzPts val="3200"/>
            </a:pPr>
            <a:r>
              <a:rPr lang="fr-FR" sz="3200" b="1" dirty="0">
                <a:solidFill>
                  <a:schemeClr val="dk1"/>
                </a:solidFill>
                <a:latin typeface="Calibri"/>
                <a:ea typeface="Calibri"/>
                <a:cs typeface="Calibri"/>
              </a:rPr>
              <a:t>Comment appliquer </a:t>
            </a:r>
            <a:r>
              <a:rPr lang="fr-FR" sz="3200" dirty="0">
                <a:solidFill>
                  <a:schemeClr val="dk1"/>
                </a:solidFill>
                <a:latin typeface="Calibri"/>
                <a:ea typeface="Calibri"/>
                <a:cs typeface="Calibri"/>
              </a:rPr>
              <a:t>: Apprendre à concevoir des protocoles adaptés aux besoins des parties prenantes tout en préservant leur orientation durable.</a:t>
            </a:r>
            <a:endParaRPr sz="3200" dirty="0">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grpSp>
        <p:nvGrpSpPr>
          <p:cNvPr id="435" name="Google Shape;435;p28"/>
          <p:cNvGrpSpPr/>
          <p:nvPr/>
        </p:nvGrpSpPr>
        <p:grpSpPr>
          <a:xfrm>
            <a:off x="-533634" y="-144661"/>
            <a:ext cx="18821634" cy="2284960"/>
            <a:chOff x="0" y="-38100"/>
            <a:chExt cx="4957138" cy="601800"/>
          </a:xfrm>
        </p:grpSpPr>
        <p:sp>
          <p:nvSpPr>
            <p:cNvPr id="436" name="Google Shape;436;p28"/>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437" name="Google Shape;437;p28"/>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38" name="Google Shape;438;p28"/>
          <p:cNvSpPr txBox="1"/>
          <p:nvPr/>
        </p:nvSpPr>
        <p:spPr>
          <a:xfrm>
            <a:off x="1905000" y="569171"/>
            <a:ext cx="14401800" cy="677108"/>
          </a:xfrm>
          <a:prstGeom prst="rect">
            <a:avLst/>
          </a:prstGeom>
          <a:noFill/>
          <a:ln>
            <a:noFill/>
          </a:ln>
        </p:spPr>
        <p:txBody>
          <a:bodyPr spcFirstLastPara="1" wrap="square" lIns="0" tIns="0" rIns="0" bIns="0" anchor="t" anchorCtr="0">
            <a:spAutoFit/>
          </a:bodyPr>
          <a:lstStyle/>
          <a:p>
            <a:pPr lvl="0"/>
            <a:r>
              <a:rPr lang="nl-BE" sz="4400" b="1" dirty="0" err="1">
                <a:solidFill>
                  <a:schemeClr val="dk1"/>
                </a:solidFill>
                <a:latin typeface="Calibri"/>
                <a:ea typeface="Calibri"/>
                <a:cs typeface="Calibri"/>
              </a:rPr>
              <a:t>Produire</a:t>
            </a:r>
            <a:r>
              <a:rPr lang="nl-BE" sz="4400" b="1" dirty="0">
                <a:solidFill>
                  <a:schemeClr val="dk1"/>
                </a:solidFill>
                <a:latin typeface="Calibri"/>
                <a:ea typeface="Calibri"/>
                <a:cs typeface="Calibri"/>
              </a:rPr>
              <a:t> du compost</a:t>
            </a:r>
            <a:endParaRPr sz="4400" b="1" dirty="0">
              <a:solidFill>
                <a:schemeClr val="dk1"/>
              </a:solidFill>
              <a:latin typeface="Calibri"/>
              <a:ea typeface="Calibri"/>
              <a:cs typeface="Calibri"/>
            </a:endParaRPr>
          </a:p>
        </p:txBody>
      </p:sp>
      <p:sp>
        <p:nvSpPr>
          <p:cNvPr id="439" name="Google Shape;439;p28"/>
          <p:cNvSpPr/>
          <p:nvPr/>
        </p:nvSpPr>
        <p:spPr>
          <a:xfrm>
            <a:off x="196628" y="2140299"/>
            <a:ext cx="16643572" cy="4647386"/>
          </a:xfrm>
          <a:prstGeom prst="rect">
            <a:avLst/>
          </a:prstGeom>
          <a:noFill/>
          <a:ln>
            <a:noFill/>
          </a:ln>
        </p:spPr>
        <p:txBody>
          <a:bodyPr spcFirstLastPara="1" wrap="square" lIns="91425" tIns="45700" rIns="91425" bIns="45700" anchor="t" anchorCtr="0">
            <a:spAutoFit/>
          </a:bodyPr>
          <a:lstStyle/>
          <a:p>
            <a:pPr lvl="0" algn="just">
              <a:spcBef>
                <a:spcPts val="1200"/>
              </a:spcBef>
            </a:pPr>
            <a:r>
              <a:rPr lang="fr-FR" sz="3200" dirty="0">
                <a:solidFill>
                  <a:schemeClr val="dk1"/>
                </a:solidFill>
                <a:latin typeface="Calibri"/>
                <a:ea typeface="Calibri"/>
                <a:cs typeface="Calibri"/>
              </a:rPr>
              <a:t>Démontrez vos connaissances des principes de préparation du matériel de compostage, du choix des organismes bénéfiques les plus appropriés, ainsi que de la mise en œuvre de la réutilisation des déchets agricoles sur les terres arables</a:t>
            </a:r>
            <a:r>
              <a:rPr lang="fr-FR" dirty="0"/>
              <a:t>.</a:t>
            </a:r>
          </a:p>
          <a:p>
            <a:pPr lvl="0" algn="just">
              <a:spcBef>
                <a:spcPts val="1200"/>
              </a:spcBef>
            </a:pPr>
            <a:r>
              <a:rPr lang="fr-FR" sz="3200" b="1" dirty="0">
                <a:solidFill>
                  <a:schemeClr val="dk1"/>
                </a:solidFill>
                <a:latin typeface="Calibri"/>
                <a:ea typeface="Calibri"/>
                <a:cs typeface="Calibri"/>
              </a:rPr>
              <a:t>Ce qu'il faut faire </a:t>
            </a:r>
            <a:r>
              <a:rPr lang="fr-FR" dirty="0"/>
              <a:t>: </a:t>
            </a:r>
            <a:r>
              <a:rPr lang="fr-FR" sz="3200" dirty="0">
                <a:solidFill>
                  <a:schemeClr val="dk1"/>
                </a:solidFill>
                <a:latin typeface="Calibri"/>
                <a:ea typeface="Calibri"/>
                <a:cs typeface="Calibri"/>
              </a:rPr>
              <a:t>comprendre les principes du compostage, les méthodes de compostage et les techniques de formation de base pour transmettre efficacement cette compétence pratique à votre public</a:t>
            </a:r>
            <a:r>
              <a:rPr lang="fr-FR" dirty="0"/>
              <a:t>.</a:t>
            </a:r>
          </a:p>
          <a:p>
            <a:pPr lvl="0" algn="just">
              <a:spcBef>
                <a:spcPts val="1200"/>
              </a:spcBef>
            </a:pPr>
            <a:r>
              <a:rPr lang="fr-FR" sz="3200" b="1" dirty="0">
                <a:solidFill>
                  <a:schemeClr val="dk1"/>
                </a:solidFill>
                <a:latin typeface="Calibri"/>
                <a:ea typeface="Calibri"/>
                <a:cs typeface="Calibri"/>
              </a:rPr>
              <a:t>Comment appliquer : </a:t>
            </a:r>
            <a:r>
              <a:rPr lang="fr-FR" sz="3200" dirty="0">
                <a:solidFill>
                  <a:schemeClr val="dk1"/>
                </a:solidFill>
                <a:latin typeface="Calibri"/>
                <a:ea typeface="Calibri"/>
                <a:cs typeface="Calibri"/>
              </a:rPr>
              <a:t>Décidez quelle méthode de compostage vous allez démontrer.</a:t>
            </a:r>
            <a:endParaRPr sz="3200" dirty="0">
              <a:solidFill>
                <a:schemeClr val="dk1"/>
              </a:solidFill>
              <a:latin typeface="Calibri"/>
              <a:ea typeface="Calibri"/>
              <a:cs typeface="Calibri"/>
            </a:endParaRPr>
          </a:p>
          <a:p>
            <a:pPr marL="457200" marR="0" lvl="0" indent="-254000" algn="ctr" rtl="0">
              <a:spcBef>
                <a:spcPts val="120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grpSp>
        <p:nvGrpSpPr>
          <p:cNvPr id="444" name="Google Shape;444;p29"/>
          <p:cNvGrpSpPr/>
          <p:nvPr/>
        </p:nvGrpSpPr>
        <p:grpSpPr>
          <a:xfrm>
            <a:off x="-533634" y="-144661"/>
            <a:ext cx="18821634" cy="2284960"/>
            <a:chOff x="0" y="-38100"/>
            <a:chExt cx="4957138" cy="601800"/>
          </a:xfrm>
        </p:grpSpPr>
        <p:sp>
          <p:nvSpPr>
            <p:cNvPr id="445" name="Google Shape;445;p29"/>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446" name="Google Shape;446;p29"/>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47" name="Google Shape;447;p29"/>
          <p:cNvSpPr txBox="1"/>
          <p:nvPr/>
        </p:nvSpPr>
        <p:spPr>
          <a:xfrm>
            <a:off x="1905000" y="569171"/>
            <a:ext cx="14401800" cy="677108"/>
          </a:xfrm>
          <a:prstGeom prst="rect">
            <a:avLst/>
          </a:prstGeom>
          <a:noFill/>
          <a:ln>
            <a:noFill/>
          </a:ln>
        </p:spPr>
        <p:txBody>
          <a:bodyPr spcFirstLastPara="1" wrap="square" lIns="0" tIns="0" rIns="0" bIns="0" anchor="t" anchorCtr="0">
            <a:spAutoFit/>
          </a:bodyPr>
          <a:lstStyle/>
          <a:p>
            <a:pPr lvl="0"/>
            <a:r>
              <a:rPr lang="nl-BE" sz="4400" b="1" dirty="0" err="1">
                <a:solidFill>
                  <a:schemeClr val="dk1"/>
                </a:solidFill>
                <a:latin typeface="Calibri"/>
                <a:ea typeface="Calibri"/>
                <a:cs typeface="Calibri"/>
              </a:rPr>
              <a:t>Évaluer</a:t>
            </a:r>
            <a:r>
              <a:rPr lang="nl-BE" sz="4400" b="1" dirty="0">
                <a:solidFill>
                  <a:schemeClr val="dk1"/>
                </a:solidFill>
                <a:latin typeface="Calibri"/>
                <a:ea typeface="Calibri"/>
                <a:cs typeface="Calibri"/>
              </a:rPr>
              <a:t> la </a:t>
            </a:r>
            <a:r>
              <a:rPr lang="nl-BE" sz="4400" b="1" dirty="0" err="1">
                <a:solidFill>
                  <a:schemeClr val="dk1"/>
                </a:solidFill>
                <a:latin typeface="Calibri"/>
                <a:ea typeface="Calibri"/>
                <a:cs typeface="Calibri"/>
              </a:rPr>
              <a:t>durabilité</a:t>
            </a:r>
            <a:endParaRPr sz="4400" b="1" dirty="0">
              <a:solidFill>
                <a:schemeClr val="dk1"/>
              </a:solidFill>
              <a:latin typeface="Calibri"/>
              <a:ea typeface="Calibri"/>
              <a:cs typeface="Calibri"/>
            </a:endParaRPr>
          </a:p>
        </p:txBody>
      </p:sp>
      <p:sp>
        <p:nvSpPr>
          <p:cNvPr id="448" name="Google Shape;448;p29"/>
          <p:cNvSpPr/>
          <p:nvPr/>
        </p:nvSpPr>
        <p:spPr>
          <a:xfrm>
            <a:off x="196628" y="2140299"/>
            <a:ext cx="16643572" cy="4154943"/>
          </a:xfrm>
          <a:prstGeom prst="rect">
            <a:avLst/>
          </a:prstGeom>
          <a:noFill/>
          <a:ln>
            <a:noFill/>
          </a:ln>
        </p:spPr>
        <p:txBody>
          <a:bodyPr spcFirstLastPara="1" wrap="square" lIns="91425" tIns="45700" rIns="91425" bIns="45700" anchor="t" anchorCtr="0">
            <a:spAutoFit/>
          </a:bodyPr>
          <a:lstStyle/>
          <a:p>
            <a:pPr lvl="0" algn="just">
              <a:spcBef>
                <a:spcPts val="1200"/>
              </a:spcBef>
            </a:pPr>
            <a:r>
              <a:rPr lang="fr-FR" sz="3200" dirty="0">
                <a:solidFill>
                  <a:schemeClr val="dk1"/>
                </a:solidFill>
                <a:latin typeface="Calibri"/>
                <a:ea typeface="Calibri"/>
                <a:cs typeface="Calibri"/>
              </a:rPr>
              <a:t>Évaluer l'efficacité des ressources, les implications environnementales, les impacts sociaux, la faisabilité technique, la viabilité économique et l'empreinte carbone de diverses stratégies en boucle fermée dans l'agriculture régénérative</a:t>
            </a:r>
            <a:r>
              <a:rPr lang="fr-FR" dirty="0"/>
              <a:t>.</a:t>
            </a:r>
          </a:p>
          <a:p>
            <a:pPr lvl="0" algn="just">
              <a:spcBef>
                <a:spcPts val="1200"/>
              </a:spcBef>
            </a:pPr>
            <a:r>
              <a:rPr lang="fr-FR" sz="3200" b="1" dirty="0">
                <a:solidFill>
                  <a:schemeClr val="dk1"/>
                </a:solidFill>
                <a:latin typeface="Calibri"/>
                <a:ea typeface="Calibri"/>
                <a:cs typeface="Calibri"/>
              </a:rPr>
              <a:t>Ce qu'il faut faire </a:t>
            </a:r>
            <a:r>
              <a:rPr lang="fr-FR" sz="3200" dirty="0">
                <a:solidFill>
                  <a:schemeClr val="dk1"/>
                </a:solidFill>
                <a:latin typeface="Calibri"/>
                <a:ea typeface="Calibri"/>
                <a:cs typeface="Calibri"/>
              </a:rPr>
              <a:t>: démontrer un outil d'aide à la décision qui contribuera à la durabilité du système</a:t>
            </a:r>
            <a:r>
              <a:rPr lang="fr-FR" dirty="0"/>
              <a:t>.</a:t>
            </a:r>
          </a:p>
          <a:p>
            <a:pPr lvl="0" algn="just">
              <a:spcBef>
                <a:spcPts val="1200"/>
              </a:spcBef>
            </a:pPr>
            <a:r>
              <a:rPr lang="fr-FR" sz="3200" b="1" dirty="0">
                <a:solidFill>
                  <a:schemeClr val="dk1"/>
                </a:solidFill>
                <a:latin typeface="Calibri"/>
                <a:ea typeface="Calibri"/>
                <a:cs typeface="Calibri"/>
              </a:rPr>
              <a:t>Comment appliquer </a:t>
            </a:r>
            <a:r>
              <a:rPr lang="fr-FR" dirty="0"/>
              <a:t>: </a:t>
            </a:r>
            <a:r>
              <a:rPr lang="fr-FR" sz="3200" dirty="0">
                <a:solidFill>
                  <a:schemeClr val="dk1"/>
                </a:solidFill>
                <a:latin typeface="Calibri"/>
                <a:ea typeface="Calibri"/>
                <a:cs typeface="Calibri"/>
              </a:rPr>
              <a:t>utiliser des exemples réussis de divers pays.</a:t>
            </a:r>
            <a:endParaRPr sz="3200" dirty="0">
              <a:solidFill>
                <a:schemeClr val="dk1"/>
              </a:solidFill>
              <a:latin typeface="Calibri"/>
              <a:ea typeface="Calibri"/>
              <a:cs typeface="Calibri"/>
            </a:endParaRPr>
          </a:p>
          <a:p>
            <a:pPr marL="457200" marR="0" lvl="0" indent="-254000" algn="ctr" rtl="0">
              <a:spcBef>
                <a:spcPts val="120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grpSp>
        <p:nvGrpSpPr>
          <p:cNvPr id="453" name="Google Shape;453;p30"/>
          <p:cNvGrpSpPr/>
          <p:nvPr/>
        </p:nvGrpSpPr>
        <p:grpSpPr>
          <a:xfrm>
            <a:off x="-533634" y="-144661"/>
            <a:ext cx="18821634" cy="2284960"/>
            <a:chOff x="0" y="-38100"/>
            <a:chExt cx="4957138" cy="601800"/>
          </a:xfrm>
        </p:grpSpPr>
        <p:sp>
          <p:nvSpPr>
            <p:cNvPr id="454" name="Google Shape;454;p30"/>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455" name="Google Shape;455;p30"/>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56" name="Google Shape;456;p30"/>
          <p:cNvSpPr txBox="1"/>
          <p:nvPr/>
        </p:nvSpPr>
        <p:spPr>
          <a:xfrm>
            <a:off x="1905000" y="569171"/>
            <a:ext cx="14401800" cy="677108"/>
          </a:xfrm>
          <a:prstGeom prst="rect">
            <a:avLst/>
          </a:prstGeom>
          <a:noFill/>
          <a:ln>
            <a:noFill/>
          </a:ln>
        </p:spPr>
        <p:txBody>
          <a:bodyPr spcFirstLastPara="1" wrap="square" lIns="0" tIns="0" rIns="0" bIns="0" anchor="t" anchorCtr="0">
            <a:spAutoFit/>
          </a:bodyPr>
          <a:lstStyle/>
          <a:p>
            <a:pPr lvl="0"/>
            <a:r>
              <a:rPr lang="nl-BE" sz="4400" b="1" dirty="0" err="1">
                <a:solidFill>
                  <a:schemeClr val="dk1"/>
                </a:solidFill>
                <a:latin typeface="Calibri"/>
                <a:ea typeface="Calibri"/>
                <a:cs typeface="Calibri"/>
              </a:rPr>
              <a:t>Identifier</a:t>
            </a:r>
            <a:r>
              <a:rPr lang="nl-BE" sz="4400" b="1" dirty="0">
                <a:solidFill>
                  <a:schemeClr val="dk1"/>
                </a:solidFill>
                <a:latin typeface="Calibri"/>
                <a:ea typeface="Calibri"/>
                <a:cs typeface="Calibri"/>
              </a:rPr>
              <a:t> les </a:t>
            </a:r>
            <a:r>
              <a:rPr lang="nl-BE" sz="4400" b="1" dirty="0" err="1">
                <a:solidFill>
                  <a:schemeClr val="dk1"/>
                </a:solidFill>
                <a:latin typeface="Calibri"/>
                <a:ea typeface="Calibri"/>
                <a:cs typeface="Calibri"/>
              </a:rPr>
              <a:t>obstacles</a:t>
            </a:r>
            <a:endParaRPr sz="4400" b="1" dirty="0">
              <a:solidFill>
                <a:schemeClr val="dk1"/>
              </a:solidFill>
              <a:latin typeface="Calibri"/>
              <a:ea typeface="Calibri"/>
              <a:cs typeface="Calibri"/>
            </a:endParaRPr>
          </a:p>
        </p:txBody>
      </p:sp>
      <p:sp>
        <p:nvSpPr>
          <p:cNvPr id="457" name="Google Shape;457;p30"/>
          <p:cNvSpPr/>
          <p:nvPr/>
        </p:nvSpPr>
        <p:spPr>
          <a:xfrm>
            <a:off x="196628" y="2140299"/>
            <a:ext cx="16643572" cy="3170058"/>
          </a:xfrm>
          <a:prstGeom prst="rect">
            <a:avLst/>
          </a:prstGeom>
          <a:noFill/>
          <a:ln>
            <a:noFill/>
          </a:ln>
        </p:spPr>
        <p:txBody>
          <a:bodyPr spcFirstLastPara="1" wrap="square" lIns="91425" tIns="45700" rIns="91425" bIns="45700" anchor="t" anchorCtr="0">
            <a:spAutoFit/>
          </a:bodyPr>
          <a:lstStyle/>
          <a:p>
            <a:pPr lvl="0">
              <a:spcBef>
                <a:spcPts val="1200"/>
              </a:spcBef>
            </a:pPr>
            <a:r>
              <a:rPr lang="fr-FR" sz="3200" dirty="0">
                <a:solidFill>
                  <a:schemeClr val="dk1"/>
                </a:solidFill>
                <a:latin typeface="Calibri"/>
                <a:ea typeface="Calibri"/>
                <a:cs typeface="Calibri"/>
              </a:rPr>
              <a:t>Être capable d'identifier les obstacles à la mise en œuvre de systèmes en boucle fermée dans les approches régénératives</a:t>
            </a:r>
          </a:p>
          <a:p>
            <a:pPr lvl="0">
              <a:spcBef>
                <a:spcPts val="1200"/>
              </a:spcBef>
            </a:pPr>
            <a:r>
              <a:rPr lang="fr-FR" sz="3200" b="1" dirty="0">
                <a:solidFill>
                  <a:schemeClr val="dk1"/>
                </a:solidFill>
                <a:latin typeface="Calibri"/>
                <a:ea typeface="Calibri"/>
                <a:cs typeface="Calibri"/>
              </a:rPr>
              <a:t>Ce qu'il faut faire </a:t>
            </a:r>
            <a:r>
              <a:rPr lang="fr-FR" sz="3200" dirty="0">
                <a:solidFill>
                  <a:schemeClr val="dk1"/>
                </a:solidFill>
                <a:latin typeface="Calibri"/>
                <a:ea typeface="Calibri"/>
                <a:cs typeface="Calibri"/>
              </a:rPr>
              <a:t>: Élaborer un code de bonnes pratiques</a:t>
            </a:r>
          </a:p>
          <a:p>
            <a:pPr lvl="0">
              <a:spcBef>
                <a:spcPts val="1200"/>
              </a:spcBef>
            </a:pPr>
            <a:r>
              <a:rPr lang="fr-FR" sz="3200" b="1" dirty="0">
                <a:solidFill>
                  <a:schemeClr val="dk1"/>
                </a:solidFill>
                <a:latin typeface="Calibri"/>
                <a:ea typeface="Calibri"/>
                <a:cs typeface="Calibri"/>
              </a:rPr>
              <a:t>Comment appliquer : </a:t>
            </a:r>
            <a:r>
              <a:rPr lang="fr-FR" sz="3200" dirty="0">
                <a:solidFill>
                  <a:schemeClr val="dk1"/>
                </a:solidFill>
                <a:latin typeface="Calibri"/>
                <a:ea typeface="Calibri"/>
                <a:cs typeface="Calibri"/>
              </a:rPr>
              <a:t>Initier un dialogue ouvert avec toutes les parties prenantes concernées</a:t>
            </a:r>
            <a:endParaRPr sz="3200" dirty="0">
              <a:solidFill>
                <a:schemeClr val="dk1"/>
              </a:solidFill>
              <a:latin typeface="Calibri"/>
              <a:ea typeface="Calibri"/>
              <a:cs typeface="Calibri"/>
            </a:endParaRPr>
          </a:p>
          <a:p>
            <a:pPr marL="457200" marR="0" lvl="0" indent="-254000" algn="ctr" rtl="0">
              <a:spcBef>
                <a:spcPts val="120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cxnSp>
        <p:nvCxnSpPr>
          <p:cNvPr id="462" name="Google Shape;462;p31"/>
          <p:cNvCxnSpPr/>
          <p:nvPr/>
        </p:nvCxnSpPr>
        <p:spPr>
          <a:xfrm>
            <a:off x="4297810" y="1742338"/>
            <a:ext cx="9462979" cy="0"/>
          </a:xfrm>
          <a:prstGeom prst="straightConnector1">
            <a:avLst/>
          </a:prstGeom>
          <a:noFill/>
          <a:ln w="38100" cap="flat" cmpd="sng">
            <a:solidFill>
              <a:srgbClr val="000000"/>
            </a:solidFill>
            <a:prstDash val="solid"/>
            <a:round/>
            <a:headEnd type="none" w="sm" len="sm"/>
            <a:tailEnd type="none" w="sm" len="sm"/>
          </a:ln>
        </p:spPr>
      </p:cxnSp>
      <p:sp>
        <p:nvSpPr>
          <p:cNvPr id="463" name="Google Shape;463;p31"/>
          <p:cNvSpPr/>
          <p:nvPr/>
        </p:nvSpPr>
        <p:spPr>
          <a:xfrm>
            <a:off x="-737672" y="4153606"/>
            <a:ext cx="7273296" cy="7158043"/>
          </a:xfrm>
          <a:custGeom>
            <a:avLst/>
            <a:gdLst/>
            <a:ahLst/>
            <a:cxnLst/>
            <a:rect l="l" t="t" r="r" b="b"/>
            <a:pathLst>
              <a:path w="1126824" h="1108968" extrusionOk="0">
                <a:moveTo>
                  <a:pt x="563412" y="0"/>
                </a:moveTo>
                <a:cubicBezTo>
                  <a:pt x="252248" y="0"/>
                  <a:pt x="0" y="248251"/>
                  <a:pt x="0" y="554484"/>
                </a:cubicBezTo>
                <a:cubicBezTo>
                  <a:pt x="0" y="860717"/>
                  <a:pt x="252248" y="1108968"/>
                  <a:pt x="563412" y="1108968"/>
                </a:cubicBezTo>
                <a:cubicBezTo>
                  <a:pt x="874576" y="1108968"/>
                  <a:pt x="1126824" y="860717"/>
                  <a:pt x="1126824" y="554484"/>
                </a:cubicBezTo>
                <a:cubicBezTo>
                  <a:pt x="1126824" y="248251"/>
                  <a:pt x="874576" y="0"/>
                  <a:pt x="563412" y="0"/>
                </a:cubicBezTo>
                <a:close/>
              </a:path>
            </a:pathLst>
          </a:custGeom>
          <a:blipFill rotWithShape="1">
            <a:blip r:embed="rId3">
              <a:alphaModFix/>
            </a:blip>
            <a:stretch>
              <a:fillRect t="-803" b="-804"/>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4" name="Google Shape;464;p31"/>
          <p:cNvGrpSpPr/>
          <p:nvPr/>
        </p:nvGrpSpPr>
        <p:grpSpPr>
          <a:xfrm>
            <a:off x="1708746" y="1846705"/>
            <a:ext cx="15188689" cy="6728957"/>
            <a:chOff x="0" y="-38100"/>
            <a:chExt cx="4000313" cy="1772235"/>
          </a:xfrm>
        </p:grpSpPr>
        <p:sp>
          <p:nvSpPr>
            <p:cNvPr id="465" name="Google Shape;465;p31"/>
            <p:cNvSpPr/>
            <p:nvPr/>
          </p:nvSpPr>
          <p:spPr>
            <a:xfrm>
              <a:off x="0" y="0"/>
              <a:ext cx="4000313" cy="1734135"/>
            </a:xfrm>
            <a:custGeom>
              <a:avLst/>
              <a:gdLst/>
              <a:ahLst/>
              <a:cxnLst/>
              <a:rect l="l" t="t" r="r" b="b"/>
              <a:pathLst>
                <a:path w="4000313" h="1734135" extrusionOk="0">
                  <a:moveTo>
                    <a:pt x="0" y="0"/>
                  </a:moveTo>
                  <a:lnTo>
                    <a:pt x="4000313" y="0"/>
                  </a:lnTo>
                  <a:lnTo>
                    <a:pt x="4000313" y="1734135"/>
                  </a:lnTo>
                  <a:lnTo>
                    <a:pt x="0" y="1734135"/>
                  </a:lnTo>
                  <a:close/>
                </a:path>
              </a:pathLst>
            </a:custGeom>
            <a:solidFill>
              <a:srgbClr val="85BE77"/>
            </a:solidFill>
            <a:ln>
              <a:noFill/>
            </a:ln>
          </p:spPr>
        </p:sp>
        <p:sp>
          <p:nvSpPr>
            <p:cNvPr id="466" name="Google Shape;466;p31"/>
            <p:cNvSpPr txBox="1"/>
            <p:nvPr/>
          </p:nvSpPr>
          <p:spPr>
            <a:xfrm>
              <a:off x="0" y="-38100"/>
              <a:ext cx="4000313" cy="177223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67" name="Google Shape;467;p31"/>
          <p:cNvSpPr txBox="1"/>
          <p:nvPr/>
        </p:nvSpPr>
        <p:spPr>
          <a:xfrm>
            <a:off x="4000510" y="41809"/>
            <a:ext cx="10058871" cy="1895904"/>
          </a:xfrm>
          <a:prstGeom prst="rect">
            <a:avLst/>
          </a:prstGeom>
          <a:noFill/>
          <a:ln>
            <a:noFill/>
          </a:ln>
        </p:spPr>
        <p:txBody>
          <a:bodyPr spcFirstLastPara="1" wrap="square" lIns="0" tIns="0" rIns="0" bIns="0" anchor="t" anchorCtr="0">
            <a:spAutoFit/>
          </a:bodyPr>
          <a:lstStyle/>
          <a:p>
            <a:pPr lvl="0" algn="ctr">
              <a:lnSpc>
                <a:spcPct val="140000"/>
              </a:lnSpc>
            </a:pPr>
            <a:r>
              <a:rPr lang="fr-FR" sz="4400" b="1" dirty="0"/>
              <a:t>Activité 1 : Applications dans le monde réel</a:t>
            </a:r>
            <a:r>
              <a:rPr lang="en-US" sz="4400" b="1" dirty="0"/>
              <a:t> </a:t>
            </a:r>
            <a:endParaRPr sz="4400" b="1" dirty="0"/>
          </a:p>
        </p:txBody>
      </p:sp>
      <p:sp>
        <p:nvSpPr>
          <p:cNvPr id="468" name="Google Shape;468;p31"/>
          <p:cNvSpPr txBox="1"/>
          <p:nvPr/>
        </p:nvSpPr>
        <p:spPr>
          <a:xfrm>
            <a:off x="2440728" y="2928459"/>
            <a:ext cx="13783647" cy="2584554"/>
          </a:xfrm>
          <a:prstGeom prst="rect">
            <a:avLst/>
          </a:prstGeom>
          <a:noFill/>
          <a:ln>
            <a:noFill/>
          </a:ln>
        </p:spPr>
        <p:txBody>
          <a:bodyPr spcFirstLastPara="1" wrap="square" lIns="0" tIns="0" rIns="0" bIns="0" anchor="t" anchorCtr="0">
            <a:spAutoFit/>
          </a:bodyPr>
          <a:lstStyle/>
          <a:p>
            <a:pPr marL="0" marR="0" lvl="1" indent="0" algn="l" rtl="0">
              <a:lnSpc>
                <a:spcPct val="150017"/>
              </a:lnSpc>
              <a:spcBef>
                <a:spcPts val="0"/>
              </a:spcBef>
              <a:spcAft>
                <a:spcPts val="0"/>
              </a:spcAft>
              <a:buNone/>
            </a:pPr>
            <a:r>
              <a:rPr lang="fr-FR" dirty="0"/>
              <a:t> </a:t>
            </a:r>
            <a:r>
              <a:rPr lang="fr-FR" sz="2799" dirty="0"/>
              <a:t>Instructions : Présentez une étude de cas simple ou un scénario hypothétique, en demandant aux participants d’appliquer les concepts du module.</a:t>
            </a:r>
          </a:p>
          <a:p>
            <a:pPr marL="0" marR="0" lvl="1" indent="0" algn="l" rtl="0">
              <a:lnSpc>
                <a:spcPct val="150017"/>
              </a:lnSpc>
              <a:spcBef>
                <a:spcPts val="0"/>
              </a:spcBef>
              <a:spcAft>
                <a:spcPts val="0"/>
              </a:spcAft>
              <a:buNone/>
            </a:pPr>
            <a:r>
              <a:rPr lang="fr-FR" sz="2799" dirty="0"/>
              <a:t>Diapositive de réponse : Suivez avec une solution possible ou une réponse sur la diapositive suivante.</a:t>
            </a:r>
            <a:endParaRPr sz="2799"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72"/>
        <p:cNvGrpSpPr/>
        <p:nvPr/>
      </p:nvGrpSpPr>
      <p:grpSpPr>
        <a:xfrm>
          <a:off x="0" y="0"/>
          <a:ext cx="0" cy="0"/>
          <a:chOff x="0" y="0"/>
          <a:chExt cx="0" cy="0"/>
        </a:xfrm>
      </p:grpSpPr>
      <p:grpSp>
        <p:nvGrpSpPr>
          <p:cNvPr id="473" name="Google Shape;473;p32"/>
          <p:cNvGrpSpPr/>
          <p:nvPr/>
        </p:nvGrpSpPr>
        <p:grpSpPr>
          <a:xfrm>
            <a:off x="0" y="8745297"/>
            <a:ext cx="18288000" cy="1541703"/>
            <a:chOff x="0" y="-38100"/>
            <a:chExt cx="4816593" cy="406045"/>
          </a:xfrm>
        </p:grpSpPr>
        <p:sp>
          <p:nvSpPr>
            <p:cNvPr id="474" name="Google Shape;474;p32"/>
            <p:cNvSpPr/>
            <p:nvPr/>
          </p:nvSpPr>
          <p:spPr>
            <a:xfrm>
              <a:off x="0" y="0"/>
              <a:ext cx="4816592" cy="367945"/>
            </a:xfrm>
            <a:custGeom>
              <a:avLst/>
              <a:gdLst/>
              <a:ahLst/>
              <a:cxnLst/>
              <a:rect l="l" t="t" r="r" b="b"/>
              <a:pathLst>
                <a:path w="4816592" h="367945" extrusionOk="0">
                  <a:moveTo>
                    <a:pt x="0" y="0"/>
                  </a:moveTo>
                  <a:lnTo>
                    <a:pt x="4816592" y="0"/>
                  </a:lnTo>
                  <a:lnTo>
                    <a:pt x="4816592" y="367945"/>
                  </a:lnTo>
                  <a:lnTo>
                    <a:pt x="0" y="367945"/>
                  </a:lnTo>
                  <a:close/>
                </a:path>
              </a:pathLst>
            </a:custGeom>
            <a:solidFill>
              <a:srgbClr val="C5E7B0"/>
            </a:solidFill>
            <a:ln>
              <a:noFill/>
            </a:ln>
          </p:spPr>
        </p:sp>
        <p:sp>
          <p:nvSpPr>
            <p:cNvPr id="475" name="Google Shape;475;p32"/>
            <p:cNvSpPr txBox="1"/>
            <p:nvPr/>
          </p:nvSpPr>
          <p:spPr>
            <a:xfrm>
              <a:off x="0" y="-38100"/>
              <a:ext cx="4816593" cy="40604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76" name="Google Shape;476;p32"/>
          <p:cNvSpPr txBox="1"/>
          <p:nvPr/>
        </p:nvSpPr>
        <p:spPr>
          <a:xfrm>
            <a:off x="1981200" y="495300"/>
            <a:ext cx="13563600" cy="1812547"/>
          </a:xfrm>
          <a:prstGeom prst="rect">
            <a:avLst/>
          </a:prstGeom>
          <a:noFill/>
          <a:ln>
            <a:noFill/>
          </a:ln>
        </p:spPr>
        <p:txBody>
          <a:bodyPr spcFirstLastPara="1" wrap="square" lIns="0" tIns="0" rIns="0" bIns="0" anchor="t" anchorCtr="0">
            <a:spAutoFit/>
          </a:bodyPr>
          <a:lstStyle/>
          <a:p>
            <a:pPr lvl="1" algn="just">
              <a:lnSpc>
                <a:spcPct val="147450"/>
              </a:lnSpc>
            </a:pPr>
            <a:r>
              <a:rPr lang="fr-FR" sz="4000" b="1" dirty="0">
                <a:solidFill>
                  <a:schemeClr val="dk1"/>
                </a:solidFill>
                <a:latin typeface="Calibri"/>
                <a:ea typeface="Calibri"/>
                <a:cs typeface="Calibri"/>
              </a:rPr>
              <a:t>Activité 1 : Application dans le monde réel (Axé sur le bio)</a:t>
            </a:r>
            <a:endParaRPr sz="4000" b="1" dirty="0">
              <a:solidFill>
                <a:schemeClr val="dk1"/>
              </a:solidFill>
              <a:latin typeface="Calibri"/>
              <a:ea typeface="Calibri"/>
              <a:cs typeface="Calibri"/>
            </a:endParaRPr>
          </a:p>
          <a:p>
            <a:pPr marL="0" marR="0" lvl="1" indent="0" algn="just" rtl="0">
              <a:lnSpc>
                <a:spcPct val="150000"/>
              </a:lnSpc>
              <a:spcBef>
                <a:spcPts val="0"/>
              </a:spcBef>
              <a:spcAft>
                <a:spcPts val="0"/>
              </a:spcAft>
              <a:buNone/>
            </a:pPr>
            <a:endParaRPr sz="3932" b="1" i="0" u="none" strike="noStrike" cap="none" dirty="0">
              <a:solidFill>
                <a:srgbClr val="000000"/>
              </a:solidFill>
              <a:latin typeface="Arial"/>
              <a:ea typeface="Arial"/>
              <a:cs typeface="Arial"/>
              <a:sym typeface="Arial"/>
            </a:endParaRPr>
          </a:p>
        </p:txBody>
      </p:sp>
      <p:cxnSp>
        <p:nvCxnSpPr>
          <p:cNvPr id="477" name="Google Shape;477;p32"/>
          <p:cNvCxnSpPr/>
          <p:nvPr/>
        </p:nvCxnSpPr>
        <p:spPr>
          <a:xfrm rot="10800000" flipH="1">
            <a:off x="3810000" y="1196337"/>
            <a:ext cx="9628318" cy="38100"/>
          </a:xfrm>
          <a:prstGeom prst="straightConnector1">
            <a:avLst/>
          </a:prstGeom>
          <a:noFill/>
          <a:ln w="38100" cap="flat" cmpd="sng">
            <a:solidFill>
              <a:srgbClr val="000000"/>
            </a:solidFill>
            <a:prstDash val="solid"/>
            <a:round/>
            <a:headEnd type="none" w="sm" len="sm"/>
            <a:tailEnd type="none" w="sm" len="sm"/>
          </a:ln>
        </p:spPr>
      </p:cxnSp>
      <p:sp>
        <p:nvSpPr>
          <p:cNvPr id="478" name="Google Shape;478;p32"/>
          <p:cNvSpPr/>
          <p:nvPr/>
        </p:nvSpPr>
        <p:spPr>
          <a:xfrm>
            <a:off x="381000" y="1741544"/>
            <a:ext cx="17678400" cy="7140376"/>
          </a:xfrm>
          <a:prstGeom prst="rect">
            <a:avLst/>
          </a:prstGeom>
          <a:noFill/>
          <a:ln>
            <a:noFill/>
          </a:ln>
        </p:spPr>
        <p:txBody>
          <a:bodyPr spcFirstLastPara="1" wrap="square" lIns="91425" tIns="45700" rIns="91425" bIns="45700" anchor="t" anchorCtr="0">
            <a:spAutoFit/>
          </a:bodyPr>
          <a:lstStyle/>
          <a:p>
            <a:pPr lvl="0" algn="just"/>
            <a:r>
              <a:rPr lang="fr-FR" sz="3200" b="1" dirty="0">
                <a:solidFill>
                  <a:schemeClr val="dk1"/>
                </a:solidFill>
                <a:latin typeface="Calibri"/>
                <a:ea typeface="Calibri"/>
                <a:cs typeface="Calibri"/>
              </a:rPr>
              <a:t>Instructions </a:t>
            </a:r>
            <a:r>
              <a:rPr lang="fr-FR" sz="3200" dirty="0">
                <a:solidFill>
                  <a:schemeClr val="dk1"/>
                </a:solidFill>
                <a:latin typeface="Calibri"/>
                <a:ea typeface="Calibri"/>
                <a:cs typeface="Calibri"/>
              </a:rPr>
              <a:t>:</a:t>
            </a:r>
          </a:p>
          <a:p>
            <a:pPr lvl="0" algn="just"/>
            <a:r>
              <a:rPr lang="fr-FR" sz="3200" dirty="0">
                <a:solidFill>
                  <a:schemeClr val="dk1"/>
                </a:solidFill>
                <a:latin typeface="Calibri"/>
                <a:ea typeface="Calibri"/>
                <a:cs typeface="Calibri"/>
              </a:rPr>
              <a:t>Lisez le scénario suivant et répondez aux questions ci-dessous </a:t>
            </a:r>
            <a:r>
              <a:rPr lang="en-US" sz="3200" dirty="0">
                <a:solidFill>
                  <a:schemeClr val="dk1"/>
                </a:solidFill>
                <a:latin typeface="Calibri"/>
                <a:ea typeface="Calibri"/>
                <a:cs typeface="Calibri"/>
                <a:sym typeface="Calibri"/>
              </a:rPr>
              <a:t>:</a:t>
            </a:r>
            <a:endParaRPr lang="en-US" dirty="0">
              <a:ea typeface="Calibri"/>
              <a:sym typeface="Calibri"/>
            </a:endParaRPr>
          </a:p>
          <a:p>
            <a:pPr lvl="0"/>
            <a:r>
              <a:rPr lang="fr-FR" sz="3200" b="1" dirty="0">
                <a:solidFill>
                  <a:schemeClr val="dk1"/>
                </a:solidFill>
                <a:latin typeface="Calibri"/>
                <a:ea typeface="Calibri"/>
                <a:cs typeface="Calibri"/>
              </a:rPr>
              <a:t>Scénario</a:t>
            </a:r>
            <a:r>
              <a:rPr lang="en-US" sz="3200" b="1" dirty="0">
                <a:solidFill>
                  <a:schemeClr val="dk1"/>
                </a:solidFill>
                <a:latin typeface="Calibri"/>
                <a:ea typeface="Calibri"/>
                <a:cs typeface="Calibri"/>
                <a:sym typeface="Calibri"/>
              </a:rPr>
              <a:t>:</a:t>
            </a:r>
            <a:br>
              <a:rPr lang="en-US" sz="3200" b="1" dirty="0">
                <a:solidFill>
                  <a:schemeClr val="dk1"/>
                </a:solidFill>
                <a:latin typeface="Calibri"/>
                <a:ea typeface="Calibri"/>
                <a:cs typeface="Calibri"/>
                <a:sym typeface="Calibri"/>
              </a:rPr>
            </a:br>
            <a:r>
              <a:rPr lang="fr-FR" sz="3200" dirty="0">
                <a:solidFill>
                  <a:schemeClr val="dk1"/>
                </a:solidFill>
                <a:latin typeface="Calibri"/>
                <a:ea typeface="Calibri"/>
                <a:cs typeface="Calibri"/>
              </a:rPr>
              <a:t>Un agriculteur introduit un consortium de micro-organismes dans sa pépinière sans les tester au préalable. Deux mois plus tard, plusieurs arbres sains commencent à montrer des signes de taches nécrotiques sur leurs feuilles et leurs racines. Les symptômes se propagent rapidement, affectant à la fois les jeunes et les vieux arbres au sein de la pépinière. Aucune mesure de lutte biologique n'est en place et l'agriculteur ne sait pas comment résoudre le problème</a:t>
            </a:r>
            <a:endParaRPr sz="3200" dirty="0">
              <a:solidFill>
                <a:schemeClr val="dk1"/>
              </a:solidFill>
              <a:latin typeface="Calibri"/>
              <a:ea typeface="Calibri"/>
              <a:cs typeface="Calibri"/>
            </a:endParaRPr>
          </a:p>
          <a:p>
            <a:pPr marL="0" marR="0" lvl="0" indent="0" algn="l" rtl="0">
              <a:spcBef>
                <a:spcPts val="1200"/>
              </a:spcBef>
              <a:spcAft>
                <a:spcPts val="0"/>
              </a:spcAft>
              <a:buNone/>
            </a:pPr>
            <a:r>
              <a:rPr lang="en-US" sz="3200" b="1" dirty="0">
                <a:solidFill>
                  <a:schemeClr val="dk1"/>
                </a:solidFill>
                <a:latin typeface="Calibri"/>
                <a:ea typeface="Calibri"/>
                <a:cs typeface="Calibri"/>
                <a:sym typeface="Calibri"/>
              </a:rPr>
              <a:t>Questions:</a:t>
            </a:r>
            <a:endParaRPr sz="3200" dirty="0">
              <a:solidFill>
                <a:schemeClr val="dk1"/>
              </a:solidFill>
              <a:latin typeface="Calibri"/>
              <a:ea typeface="Calibri"/>
              <a:cs typeface="Calibri"/>
              <a:sym typeface="Calibri"/>
            </a:endParaRPr>
          </a:p>
          <a:p>
            <a:pPr lvl="0" indent="-203200">
              <a:buClr>
                <a:schemeClr val="dk1"/>
              </a:buClr>
              <a:buSzPts val="3200"/>
              <a:buFont typeface="Calibri"/>
              <a:buAutoNum type="arabicPeriod"/>
            </a:pPr>
            <a:r>
              <a:rPr lang="en-US" sz="3200" dirty="0">
                <a:solidFill>
                  <a:schemeClr val="dk1"/>
                </a:solidFill>
                <a:latin typeface="Calibri"/>
                <a:ea typeface="Calibri"/>
                <a:cs typeface="Calibri"/>
                <a:sym typeface="Calibri"/>
              </a:rPr>
              <a:t> </a:t>
            </a:r>
            <a:r>
              <a:rPr lang="fr-FR" sz="3200" dirty="0">
                <a:solidFill>
                  <a:schemeClr val="dk1"/>
                </a:solidFill>
                <a:latin typeface="Calibri"/>
                <a:ea typeface="Calibri"/>
                <a:cs typeface="Calibri"/>
              </a:rPr>
              <a:t>Quelles sont les raisons possibles contribuant à l'effet négatif</a:t>
            </a:r>
            <a:r>
              <a:rPr lang="en-US" sz="3200" dirty="0">
                <a:solidFill>
                  <a:schemeClr val="dk1"/>
                </a:solidFill>
                <a:latin typeface="Calibri"/>
                <a:ea typeface="Calibri"/>
                <a:cs typeface="Calibri"/>
                <a:sym typeface="Calibri"/>
              </a:rPr>
              <a:t>?</a:t>
            </a:r>
            <a:endParaRPr sz="3200" dirty="0">
              <a:solidFill>
                <a:schemeClr val="dk1"/>
              </a:solidFill>
              <a:latin typeface="Calibri"/>
              <a:ea typeface="Calibri"/>
              <a:cs typeface="Calibri"/>
            </a:endParaRPr>
          </a:p>
          <a:p>
            <a:pPr lvl="0" indent="-203200">
              <a:buClr>
                <a:schemeClr val="dk1"/>
              </a:buClr>
              <a:buSzPts val="3200"/>
              <a:buFont typeface="Calibri"/>
              <a:buAutoNum type="arabicPeriod"/>
            </a:pPr>
            <a:r>
              <a:rPr lang="fr-FR" sz="3200" dirty="0">
                <a:solidFill>
                  <a:schemeClr val="dk1"/>
                </a:solidFill>
                <a:latin typeface="Calibri"/>
                <a:ea typeface="Calibri"/>
                <a:cs typeface="Calibri"/>
              </a:rPr>
              <a:t>Quelles mesures immédiates l'agriculteur devrait-il prendre pour éviter d'autres dommages dans sa pépinière</a:t>
            </a:r>
            <a:r>
              <a:rPr lang="en-US" sz="3200" dirty="0">
                <a:solidFill>
                  <a:schemeClr val="dk1"/>
                </a:solidFill>
                <a:latin typeface="Calibri"/>
                <a:ea typeface="Calibri"/>
                <a:cs typeface="Calibri"/>
                <a:sym typeface="Calibri"/>
              </a:rPr>
              <a:t>?</a:t>
            </a:r>
            <a:endParaRPr sz="3200" dirty="0">
              <a:solidFill>
                <a:schemeClr val="dk1"/>
              </a:solidFill>
              <a:latin typeface="Calibri"/>
              <a:ea typeface="Calibri"/>
              <a:cs typeface="Calibri"/>
            </a:endParaRPr>
          </a:p>
          <a:p>
            <a:pPr marL="0" marR="0" lvl="0" indent="-203200" algn="l" rtl="0">
              <a:spcBef>
                <a:spcPts val="0"/>
              </a:spcBef>
              <a:spcAft>
                <a:spcPts val="0"/>
              </a:spcAft>
              <a:buClr>
                <a:schemeClr val="dk1"/>
              </a:buClr>
              <a:buSzPts val="3200"/>
              <a:buFont typeface="Calibri"/>
              <a:buAutoNum type="arabicPeriod"/>
            </a:pPr>
            <a:r>
              <a:rPr lang="fr-FR" sz="3200" dirty="0">
                <a:solidFill>
                  <a:schemeClr val="dk1"/>
                </a:solidFill>
                <a:latin typeface="Calibri"/>
                <a:ea typeface="Calibri"/>
                <a:cs typeface="Calibri"/>
              </a:rPr>
              <a:t>Comment la mise en œuvre d'un plan de </a:t>
            </a:r>
            <a:r>
              <a:rPr lang="fr-FR" sz="3200" dirty="0" err="1">
                <a:solidFill>
                  <a:schemeClr val="dk1"/>
                </a:solidFill>
                <a:latin typeface="Calibri"/>
                <a:ea typeface="Calibri"/>
                <a:cs typeface="Calibri"/>
              </a:rPr>
              <a:t>biomonitoring</a:t>
            </a:r>
            <a:r>
              <a:rPr lang="fr-FR" sz="3200" dirty="0">
                <a:solidFill>
                  <a:schemeClr val="dk1"/>
                </a:solidFill>
                <a:latin typeface="Calibri"/>
                <a:ea typeface="Calibri"/>
                <a:cs typeface="Calibri"/>
              </a:rPr>
              <a:t> pourrait-elle aider à prévenir des situations similaires à l'avenir </a:t>
            </a:r>
            <a:r>
              <a:rPr lang="fr-FR" dirty="0"/>
              <a:t>?</a:t>
            </a:r>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85BE77"/>
        </a:solidFill>
        <a:effectLst/>
      </p:bgPr>
    </p:bg>
    <p:spTree>
      <p:nvGrpSpPr>
        <p:cNvPr id="1" name="Shape 482"/>
        <p:cNvGrpSpPr/>
        <p:nvPr/>
      </p:nvGrpSpPr>
      <p:grpSpPr>
        <a:xfrm>
          <a:off x="0" y="0"/>
          <a:ext cx="0" cy="0"/>
          <a:chOff x="0" y="0"/>
          <a:chExt cx="0" cy="0"/>
        </a:xfrm>
      </p:grpSpPr>
      <p:grpSp>
        <p:nvGrpSpPr>
          <p:cNvPr id="483" name="Google Shape;483;p33"/>
          <p:cNvGrpSpPr/>
          <p:nvPr/>
        </p:nvGrpSpPr>
        <p:grpSpPr>
          <a:xfrm>
            <a:off x="0" y="8745297"/>
            <a:ext cx="18288000" cy="1541703"/>
            <a:chOff x="0" y="-38100"/>
            <a:chExt cx="4816593" cy="406045"/>
          </a:xfrm>
        </p:grpSpPr>
        <p:sp>
          <p:nvSpPr>
            <p:cNvPr id="484" name="Google Shape;484;p33"/>
            <p:cNvSpPr/>
            <p:nvPr/>
          </p:nvSpPr>
          <p:spPr>
            <a:xfrm>
              <a:off x="0" y="0"/>
              <a:ext cx="4816592" cy="367945"/>
            </a:xfrm>
            <a:custGeom>
              <a:avLst/>
              <a:gdLst/>
              <a:ahLst/>
              <a:cxnLst/>
              <a:rect l="l" t="t" r="r" b="b"/>
              <a:pathLst>
                <a:path w="4816592" h="367945" extrusionOk="0">
                  <a:moveTo>
                    <a:pt x="0" y="0"/>
                  </a:moveTo>
                  <a:lnTo>
                    <a:pt x="4816592" y="0"/>
                  </a:lnTo>
                  <a:lnTo>
                    <a:pt x="4816592" y="367945"/>
                  </a:lnTo>
                  <a:lnTo>
                    <a:pt x="0" y="367945"/>
                  </a:lnTo>
                  <a:close/>
                </a:path>
              </a:pathLst>
            </a:custGeom>
            <a:solidFill>
              <a:srgbClr val="C5E7B0"/>
            </a:solidFill>
            <a:ln>
              <a:noFill/>
            </a:ln>
          </p:spPr>
        </p:sp>
        <p:sp>
          <p:nvSpPr>
            <p:cNvPr id="485" name="Google Shape;485;p33"/>
            <p:cNvSpPr txBox="1"/>
            <p:nvPr/>
          </p:nvSpPr>
          <p:spPr>
            <a:xfrm>
              <a:off x="0" y="-38100"/>
              <a:ext cx="4816593" cy="40604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486" name="Google Shape;486;p33"/>
          <p:cNvSpPr txBox="1"/>
          <p:nvPr/>
        </p:nvSpPr>
        <p:spPr>
          <a:xfrm>
            <a:off x="1981200" y="495301"/>
            <a:ext cx="13239135" cy="2717411"/>
          </a:xfrm>
          <a:prstGeom prst="rect">
            <a:avLst/>
          </a:prstGeom>
          <a:noFill/>
          <a:ln>
            <a:noFill/>
          </a:ln>
        </p:spPr>
        <p:txBody>
          <a:bodyPr spcFirstLastPara="1" wrap="square" lIns="0" tIns="0" rIns="0" bIns="0" anchor="t" anchorCtr="0">
            <a:spAutoFit/>
          </a:bodyPr>
          <a:lstStyle/>
          <a:p>
            <a:pPr lvl="1" algn="just">
              <a:lnSpc>
                <a:spcPct val="147450"/>
              </a:lnSpc>
              <a:buSzPts val="3932"/>
            </a:pPr>
            <a:r>
              <a:rPr lang="fr-FR" sz="4000" b="1" dirty="0">
                <a:solidFill>
                  <a:schemeClr val="dk1"/>
                </a:solidFill>
                <a:latin typeface="Calibri"/>
                <a:ea typeface="Calibri"/>
                <a:cs typeface="Calibri"/>
              </a:rPr>
              <a:t>Activité 1 : Application dans le monde réel (Axé sur le bio)</a:t>
            </a:r>
          </a:p>
          <a:p>
            <a:pPr marL="0" marR="0" lvl="1" indent="0" algn="just" rtl="0">
              <a:lnSpc>
                <a:spcPct val="147450"/>
              </a:lnSpc>
              <a:spcBef>
                <a:spcPts val="0"/>
              </a:spcBef>
              <a:spcAft>
                <a:spcPts val="0"/>
              </a:spcAft>
              <a:buClr>
                <a:srgbClr val="000000"/>
              </a:buClr>
              <a:buSzPts val="3932"/>
              <a:buFont typeface="Arial"/>
              <a:buNone/>
            </a:pPr>
            <a:r>
              <a:rPr lang="en-US" sz="4000" b="1" i="0" u="none" strike="noStrike" cap="none" dirty="0">
                <a:solidFill>
                  <a:srgbClr val="000000"/>
                </a:solidFill>
                <a:latin typeface="Calibri"/>
                <a:ea typeface="Calibri"/>
                <a:cs typeface="Calibri"/>
                <a:sym typeface="Calibri"/>
              </a:rPr>
              <a:t>)</a:t>
            </a:r>
            <a:endParaRPr dirty="0"/>
          </a:p>
          <a:p>
            <a:pPr marL="0" marR="0" lvl="1" indent="0" algn="just" rtl="0">
              <a:lnSpc>
                <a:spcPct val="150000"/>
              </a:lnSpc>
              <a:spcBef>
                <a:spcPts val="0"/>
              </a:spcBef>
              <a:spcAft>
                <a:spcPts val="0"/>
              </a:spcAft>
              <a:buClr>
                <a:schemeClr val="dk1"/>
              </a:buClr>
              <a:buSzPts val="3932"/>
              <a:buFont typeface="Calibri"/>
              <a:buNone/>
            </a:pPr>
            <a:endParaRPr sz="3932" b="1" i="0" u="none" strike="noStrike" cap="none" dirty="0">
              <a:solidFill>
                <a:srgbClr val="000000"/>
              </a:solidFill>
              <a:latin typeface="Arial"/>
              <a:ea typeface="Arial"/>
              <a:cs typeface="Arial"/>
              <a:sym typeface="Arial"/>
            </a:endParaRPr>
          </a:p>
        </p:txBody>
      </p:sp>
      <p:cxnSp>
        <p:nvCxnSpPr>
          <p:cNvPr id="487" name="Google Shape;487;p33"/>
          <p:cNvCxnSpPr/>
          <p:nvPr/>
        </p:nvCxnSpPr>
        <p:spPr>
          <a:xfrm rot="10800000" flipH="1">
            <a:off x="3810000" y="1196337"/>
            <a:ext cx="9628318" cy="38100"/>
          </a:xfrm>
          <a:prstGeom prst="straightConnector1">
            <a:avLst/>
          </a:prstGeom>
          <a:noFill/>
          <a:ln w="38100" cap="flat" cmpd="sng">
            <a:solidFill>
              <a:srgbClr val="000000"/>
            </a:solidFill>
            <a:prstDash val="solid"/>
            <a:round/>
            <a:headEnd type="none" w="sm" len="sm"/>
            <a:tailEnd type="none" w="sm" len="sm"/>
          </a:ln>
        </p:spPr>
      </p:cxnSp>
      <p:sp>
        <p:nvSpPr>
          <p:cNvPr id="488" name="Google Shape;488;p33"/>
          <p:cNvSpPr/>
          <p:nvPr/>
        </p:nvSpPr>
        <p:spPr>
          <a:xfrm>
            <a:off x="304800" y="1638301"/>
            <a:ext cx="9628318" cy="3624029"/>
          </a:xfrm>
          <a:prstGeom prst="rect">
            <a:avLst/>
          </a:prstGeom>
          <a:solidFill>
            <a:srgbClr val="FDE9D8"/>
          </a:solidFill>
          <a:ln>
            <a:noFill/>
          </a:ln>
        </p:spPr>
        <p:txBody>
          <a:bodyPr spcFirstLastPara="1" wrap="square" lIns="91425" tIns="45700" rIns="91425" bIns="45700" anchor="t" anchorCtr="0">
            <a:spAutoFit/>
          </a:bodyPr>
          <a:lstStyle/>
          <a:p>
            <a:pPr lvl="0">
              <a:lnSpc>
                <a:spcPct val="150000"/>
              </a:lnSpc>
              <a:buSzPts val="2800"/>
            </a:pPr>
            <a:r>
              <a:rPr lang="nl-BE" sz="2800" b="1" dirty="0" err="1">
                <a:latin typeface="Calibri"/>
                <a:ea typeface="Calibri"/>
                <a:cs typeface="Calibri"/>
              </a:rPr>
              <a:t>Erreurs</a:t>
            </a:r>
            <a:r>
              <a:rPr lang="nl-BE" dirty="0"/>
              <a:t> </a:t>
            </a:r>
            <a:r>
              <a:rPr lang="en-US" sz="2800" b="1" i="0" u="none" strike="noStrike" cap="none" dirty="0">
                <a:solidFill>
                  <a:srgbClr val="000000"/>
                </a:solidFill>
                <a:latin typeface="Calibri"/>
                <a:ea typeface="Calibri"/>
                <a:cs typeface="Calibri"/>
                <a:sym typeface="Calibri"/>
              </a:rPr>
              <a:t>:</a:t>
            </a:r>
            <a:endParaRPr sz="2800" b="0" i="0" u="none" strike="noStrike" cap="none" dirty="0">
              <a:solidFill>
                <a:srgbClr val="000000"/>
              </a:solidFill>
              <a:latin typeface="Calibri"/>
              <a:ea typeface="Calibri"/>
              <a:cs typeface="Calibri"/>
              <a:sym typeface="Calibri"/>
            </a:endParaRPr>
          </a:p>
          <a:p>
            <a:pPr marL="457200" lvl="0" indent="-457200">
              <a:lnSpc>
                <a:spcPct val="150000"/>
              </a:lnSpc>
              <a:buSzPts val="2800"/>
              <a:buFont typeface="Arial"/>
              <a:buChar char="•"/>
            </a:pPr>
            <a:r>
              <a:rPr lang="fr-FR" sz="2500" dirty="0">
                <a:latin typeface="Calibri"/>
                <a:ea typeface="Calibri"/>
                <a:cs typeface="Calibri"/>
              </a:rPr>
              <a:t>Aucun contrôle sur l'origine de l'inoculum microbien avant de l'introduire dans la pépinière.</a:t>
            </a:r>
            <a:endParaRPr lang="en-US" sz="2500" dirty="0">
              <a:latin typeface="Calibri"/>
              <a:ea typeface="Calibri"/>
              <a:cs typeface="Calibri"/>
              <a:sym typeface="Calibri"/>
            </a:endParaRPr>
          </a:p>
          <a:p>
            <a:pPr marL="457200" lvl="0" indent="-457200">
              <a:lnSpc>
                <a:spcPct val="150000"/>
              </a:lnSpc>
              <a:buSzPts val="2800"/>
              <a:buFont typeface="Arial"/>
              <a:buChar char="•"/>
            </a:pPr>
            <a:r>
              <a:rPr lang="fr-FR" sz="2500" dirty="0">
                <a:latin typeface="Calibri"/>
                <a:ea typeface="Calibri"/>
                <a:cs typeface="Calibri"/>
              </a:rPr>
              <a:t>Manque de données provenant des expériences de </a:t>
            </a:r>
            <a:r>
              <a:rPr lang="fr-FR" sz="2500" dirty="0" err="1">
                <a:latin typeface="Calibri"/>
                <a:ea typeface="Calibri"/>
                <a:cs typeface="Calibri"/>
              </a:rPr>
              <a:t>mésocosme</a:t>
            </a:r>
            <a:endParaRPr sz="2500" dirty="0">
              <a:latin typeface="Calibri"/>
              <a:ea typeface="Calibri"/>
              <a:cs typeface="Calibri"/>
            </a:endParaRPr>
          </a:p>
          <a:p>
            <a:pPr marL="457200" lvl="0" indent="-457200">
              <a:lnSpc>
                <a:spcPct val="150000"/>
              </a:lnSpc>
              <a:buSzPts val="2800"/>
              <a:buFont typeface="Arial"/>
              <a:buChar char="•"/>
            </a:pPr>
            <a:r>
              <a:rPr lang="fr-FR" sz="2500" dirty="0">
                <a:latin typeface="Calibri"/>
                <a:ea typeface="Calibri"/>
                <a:cs typeface="Calibri"/>
              </a:rPr>
              <a:t>Aucune connaissance des protocoles pour contrôler les maladies d'origine microbienne.</a:t>
            </a:r>
            <a:endParaRPr sz="2500" dirty="0">
              <a:latin typeface="Calibri"/>
              <a:ea typeface="Calibri"/>
              <a:cs typeface="Calibri"/>
            </a:endParaRPr>
          </a:p>
        </p:txBody>
      </p:sp>
      <p:sp>
        <p:nvSpPr>
          <p:cNvPr id="489" name="Google Shape;489;p33"/>
          <p:cNvSpPr/>
          <p:nvPr/>
        </p:nvSpPr>
        <p:spPr>
          <a:xfrm>
            <a:off x="304800" y="5110196"/>
            <a:ext cx="9829800" cy="2539116"/>
          </a:xfrm>
          <a:prstGeom prst="rect">
            <a:avLst/>
          </a:prstGeom>
          <a:solidFill>
            <a:srgbClr val="DAEEF3"/>
          </a:solidFill>
          <a:ln>
            <a:noFill/>
          </a:ln>
        </p:spPr>
        <p:txBody>
          <a:bodyPr spcFirstLastPara="1" wrap="square" lIns="91425" tIns="45700" rIns="91425" bIns="45700" anchor="t" anchorCtr="0">
            <a:spAutoFit/>
          </a:bodyPr>
          <a:lstStyle/>
          <a:p>
            <a:pPr lvl="0">
              <a:lnSpc>
                <a:spcPct val="150000"/>
              </a:lnSpc>
              <a:buSzPts val="2800"/>
            </a:pPr>
            <a:r>
              <a:rPr lang="fr-FR" sz="2800" b="1" dirty="0">
                <a:latin typeface="Calibri"/>
                <a:ea typeface="Calibri"/>
                <a:cs typeface="Calibri"/>
              </a:rPr>
              <a:t>Mesures immédiates pour améliorer les dommages </a:t>
            </a:r>
            <a:r>
              <a:rPr lang="en-US" sz="2800" b="1" dirty="0">
                <a:latin typeface="Calibri"/>
                <a:ea typeface="Calibri"/>
                <a:cs typeface="Calibri"/>
                <a:sym typeface="Calibri"/>
              </a:rPr>
              <a:t>:</a:t>
            </a:r>
            <a:endParaRPr sz="2800" b="1" dirty="0">
              <a:latin typeface="Calibri"/>
              <a:ea typeface="Calibri"/>
              <a:cs typeface="Calibri"/>
              <a:sym typeface="Calibri"/>
            </a:endParaRPr>
          </a:p>
          <a:p>
            <a:pPr lvl="0" indent="-177800">
              <a:lnSpc>
                <a:spcPct val="150000"/>
              </a:lnSpc>
              <a:buSzPts val="2800"/>
              <a:buFont typeface="Arial"/>
              <a:buChar char="•"/>
            </a:pPr>
            <a:r>
              <a:rPr lang="nl-BE" sz="2500" dirty="0" err="1">
                <a:latin typeface="Calibri"/>
                <a:ea typeface="Calibri"/>
                <a:cs typeface="Calibri"/>
              </a:rPr>
              <a:t>Identifiez</a:t>
            </a:r>
            <a:r>
              <a:rPr lang="nl-BE" sz="2500" dirty="0">
                <a:latin typeface="Calibri"/>
                <a:ea typeface="Calibri"/>
                <a:cs typeface="Calibri"/>
              </a:rPr>
              <a:t> les </a:t>
            </a:r>
            <a:r>
              <a:rPr lang="nl-BE" sz="2500" dirty="0" err="1">
                <a:latin typeface="Calibri"/>
                <a:ea typeface="Calibri"/>
                <a:cs typeface="Calibri"/>
              </a:rPr>
              <a:t>arbres</a:t>
            </a:r>
            <a:r>
              <a:rPr lang="nl-BE" sz="2500" dirty="0">
                <a:latin typeface="Calibri"/>
                <a:ea typeface="Calibri"/>
                <a:cs typeface="Calibri"/>
              </a:rPr>
              <a:t> </a:t>
            </a:r>
            <a:r>
              <a:rPr lang="nl-BE" sz="2500" dirty="0" err="1">
                <a:latin typeface="Calibri"/>
                <a:ea typeface="Calibri"/>
                <a:cs typeface="Calibri"/>
              </a:rPr>
              <a:t>endommagés</a:t>
            </a:r>
            <a:r>
              <a:rPr lang="nl-BE" sz="2500" dirty="0">
                <a:latin typeface="Calibri"/>
                <a:ea typeface="Calibri"/>
                <a:cs typeface="Calibri"/>
              </a:rPr>
              <a:t>.</a:t>
            </a:r>
            <a:endParaRPr sz="2500" dirty="0">
              <a:latin typeface="Calibri"/>
              <a:ea typeface="Calibri"/>
              <a:cs typeface="Calibri"/>
            </a:endParaRPr>
          </a:p>
          <a:p>
            <a:pPr lvl="0" indent="-177800">
              <a:lnSpc>
                <a:spcPct val="150000"/>
              </a:lnSpc>
              <a:buSzPts val="2800"/>
              <a:buFont typeface="Arial"/>
              <a:buChar char="•"/>
            </a:pPr>
            <a:r>
              <a:rPr lang="fr-FR" sz="2500" dirty="0">
                <a:latin typeface="Calibri"/>
                <a:ea typeface="Calibri"/>
                <a:cs typeface="Calibri"/>
              </a:rPr>
              <a:t>Consultez un agronome pour un diagnostic et un traitement possible</a:t>
            </a:r>
            <a:r>
              <a:rPr lang="en-US" sz="2500" dirty="0">
                <a:latin typeface="Calibri"/>
                <a:ea typeface="Calibri"/>
                <a:cs typeface="Calibri"/>
                <a:sym typeface="Calibri"/>
              </a:rPr>
              <a:t>.</a:t>
            </a:r>
            <a:endParaRPr sz="2500" dirty="0">
              <a:latin typeface="Calibri"/>
              <a:ea typeface="Calibri"/>
              <a:cs typeface="Calibri"/>
            </a:endParaRPr>
          </a:p>
          <a:p>
            <a:pPr lvl="0" indent="-177800">
              <a:lnSpc>
                <a:spcPct val="150000"/>
              </a:lnSpc>
              <a:buSzPts val="2800"/>
              <a:buFont typeface="Arial"/>
              <a:buChar char="•"/>
            </a:pPr>
            <a:r>
              <a:rPr lang="fr-FR" sz="2500" dirty="0">
                <a:latin typeface="Calibri"/>
                <a:ea typeface="Calibri"/>
                <a:cs typeface="Calibri"/>
              </a:rPr>
              <a:t>Excavez et brûlez le matériel végétal nécrosé.</a:t>
            </a:r>
            <a:endParaRPr sz="2500" dirty="0">
              <a:latin typeface="Calibri"/>
              <a:ea typeface="Calibri"/>
              <a:cs typeface="Calibri"/>
              <a:sym typeface="Calibri"/>
            </a:endParaRPr>
          </a:p>
        </p:txBody>
      </p:sp>
      <p:sp>
        <p:nvSpPr>
          <p:cNvPr id="490" name="Google Shape;490;p33"/>
          <p:cNvSpPr/>
          <p:nvPr/>
        </p:nvSpPr>
        <p:spPr>
          <a:xfrm>
            <a:off x="10439400" y="1638300"/>
            <a:ext cx="7543800" cy="6509434"/>
          </a:xfrm>
          <a:prstGeom prst="rect">
            <a:avLst/>
          </a:prstGeom>
          <a:solidFill>
            <a:srgbClr val="F2DADA"/>
          </a:solidFill>
          <a:ln>
            <a:noFill/>
          </a:ln>
        </p:spPr>
        <p:txBody>
          <a:bodyPr spcFirstLastPara="1" wrap="square" lIns="91425" tIns="45700" rIns="91425" bIns="45700" anchor="t" anchorCtr="0">
            <a:spAutoFit/>
          </a:bodyPr>
          <a:lstStyle/>
          <a:p>
            <a:pPr lvl="0">
              <a:lnSpc>
                <a:spcPct val="150000"/>
              </a:lnSpc>
              <a:buSzPts val="2800"/>
            </a:pPr>
            <a:r>
              <a:rPr lang="nl-BE" sz="2800" b="1" dirty="0">
                <a:latin typeface="Calibri"/>
                <a:ea typeface="Calibri"/>
                <a:cs typeface="Calibri"/>
              </a:rPr>
              <a:t>Prévention à long </a:t>
            </a:r>
            <a:r>
              <a:rPr lang="nl-BE" sz="2800" b="1" dirty="0" err="1">
                <a:latin typeface="Calibri"/>
                <a:ea typeface="Calibri"/>
                <a:cs typeface="Calibri"/>
              </a:rPr>
              <a:t>terme</a:t>
            </a:r>
            <a:endParaRPr sz="2800" b="1" dirty="0">
              <a:latin typeface="Calibri"/>
              <a:ea typeface="Calibri"/>
              <a:cs typeface="Calibri"/>
              <a:sym typeface="Calibri"/>
            </a:endParaRPr>
          </a:p>
          <a:p>
            <a:pPr lvl="0" indent="-177800">
              <a:lnSpc>
                <a:spcPct val="150000"/>
              </a:lnSpc>
              <a:buSzPts val="2800"/>
              <a:buFont typeface="Arial"/>
              <a:buChar char="•"/>
            </a:pPr>
            <a:r>
              <a:rPr lang="fr-FR" sz="2500" dirty="0">
                <a:latin typeface="Calibri"/>
                <a:ea typeface="Calibri"/>
                <a:cs typeface="Calibri"/>
              </a:rPr>
              <a:t>Testez toujours la composition de l'inoculum microbien à l'avance</a:t>
            </a:r>
            <a:r>
              <a:rPr lang="en-US" sz="2500" dirty="0">
                <a:latin typeface="Calibri"/>
                <a:ea typeface="Calibri"/>
                <a:cs typeface="Calibri"/>
                <a:sym typeface="Calibri"/>
              </a:rPr>
              <a:t>.</a:t>
            </a:r>
            <a:endParaRPr sz="2500" dirty="0">
              <a:latin typeface="Calibri"/>
              <a:ea typeface="Calibri"/>
              <a:cs typeface="Calibri"/>
            </a:endParaRPr>
          </a:p>
          <a:p>
            <a:pPr lvl="0" indent="-177800">
              <a:lnSpc>
                <a:spcPct val="150000"/>
              </a:lnSpc>
              <a:buSzPts val="2800"/>
              <a:buFont typeface="Arial"/>
              <a:buChar char="•"/>
            </a:pPr>
            <a:r>
              <a:rPr lang="en-US" sz="2500" dirty="0">
                <a:latin typeface="Calibri"/>
                <a:ea typeface="Calibri"/>
                <a:cs typeface="Calibri"/>
                <a:sym typeface="Calibri"/>
              </a:rPr>
              <a:t> </a:t>
            </a:r>
            <a:r>
              <a:rPr lang="fr-FR" sz="2500" dirty="0">
                <a:latin typeface="Calibri"/>
                <a:ea typeface="Calibri"/>
                <a:cs typeface="Calibri"/>
              </a:rPr>
              <a:t>introduire des produits certifiés dans le système animal, y compris l'historique de vaccination et des maladies.</a:t>
            </a:r>
            <a:r>
              <a:rPr lang="en-US" sz="2500" dirty="0">
                <a:latin typeface="Calibri"/>
                <a:ea typeface="Calibri"/>
                <a:cs typeface="Calibri"/>
                <a:sym typeface="Calibri"/>
              </a:rPr>
              <a:t>.</a:t>
            </a:r>
            <a:endParaRPr sz="2500" dirty="0">
              <a:latin typeface="Calibri"/>
              <a:ea typeface="Calibri"/>
              <a:cs typeface="Calibri"/>
            </a:endParaRPr>
          </a:p>
          <a:p>
            <a:pPr lvl="0" indent="-177800">
              <a:lnSpc>
                <a:spcPct val="150000"/>
              </a:lnSpc>
              <a:buSzPts val="2800"/>
              <a:buFont typeface="Arial"/>
              <a:buChar char="•"/>
            </a:pPr>
            <a:r>
              <a:rPr lang="en-US" sz="2500" dirty="0">
                <a:latin typeface="Calibri"/>
                <a:ea typeface="Calibri"/>
                <a:cs typeface="Calibri"/>
                <a:sym typeface="Calibri"/>
              </a:rPr>
              <a:t> </a:t>
            </a:r>
            <a:r>
              <a:rPr lang="fr-FR" sz="2500" dirty="0">
                <a:latin typeface="Calibri"/>
                <a:ea typeface="Calibri"/>
                <a:cs typeface="Calibri"/>
              </a:rPr>
              <a:t>Appliquez les produits microbiens après avoir assisté à un séminaire dirigé par un conseiller expérimenté</a:t>
            </a:r>
            <a:r>
              <a:rPr lang="en-US" sz="2500" dirty="0">
                <a:latin typeface="Calibri"/>
                <a:ea typeface="Calibri"/>
                <a:cs typeface="Calibri"/>
                <a:sym typeface="Calibri"/>
              </a:rPr>
              <a:t>.</a:t>
            </a:r>
            <a:endParaRPr sz="2500" dirty="0">
              <a:latin typeface="Calibri"/>
              <a:ea typeface="Calibri"/>
              <a:cs typeface="Calibri"/>
            </a:endParaRPr>
          </a:p>
          <a:p>
            <a:pPr lvl="0" indent="-177800">
              <a:lnSpc>
                <a:spcPct val="150000"/>
              </a:lnSpc>
              <a:buSzPts val="2800"/>
              <a:buFont typeface="Arial"/>
              <a:buChar char="•"/>
            </a:pPr>
            <a:r>
              <a:rPr lang="fr-FR" sz="2500" dirty="0">
                <a:latin typeface="Calibri"/>
                <a:ea typeface="Calibri"/>
                <a:cs typeface="Calibri"/>
              </a:rPr>
              <a:t>Former le personnel à détecter les symptômes tôt et à mettre en œuvre des mesures de prévention des maladies.</a:t>
            </a:r>
            <a:endParaRPr sz="2500" dirty="0">
              <a:latin typeface="Calibri"/>
              <a:ea typeface="Calibri"/>
              <a:cs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6F6DC"/>
        </a:solidFill>
        <a:effectLst/>
      </p:bgPr>
    </p:bg>
    <p:spTree>
      <p:nvGrpSpPr>
        <p:cNvPr id="1" name="Shape 494"/>
        <p:cNvGrpSpPr/>
        <p:nvPr/>
      </p:nvGrpSpPr>
      <p:grpSpPr>
        <a:xfrm>
          <a:off x="0" y="0"/>
          <a:ext cx="0" cy="0"/>
          <a:chOff x="0" y="0"/>
          <a:chExt cx="0" cy="0"/>
        </a:xfrm>
      </p:grpSpPr>
      <p:cxnSp>
        <p:nvCxnSpPr>
          <p:cNvPr id="495" name="Google Shape;495;p34"/>
          <p:cNvCxnSpPr/>
          <p:nvPr/>
        </p:nvCxnSpPr>
        <p:spPr>
          <a:xfrm>
            <a:off x="4297810" y="1742338"/>
            <a:ext cx="9462979" cy="0"/>
          </a:xfrm>
          <a:prstGeom prst="straightConnector1">
            <a:avLst/>
          </a:prstGeom>
          <a:noFill/>
          <a:ln w="38100" cap="flat" cmpd="sng">
            <a:solidFill>
              <a:srgbClr val="000000"/>
            </a:solidFill>
            <a:prstDash val="solid"/>
            <a:round/>
            <a:headEnd type="none" w="sm" len="sm"/>
            <a:tailEnd type="none" w="sm" len="sm"/>
          </a:ln>
        </p:spPr>
      </p:cxnSp>
      <p:sp>
        <p:nvSpPr>
          <p:cNvPr id="496" name="Google Shape;496;p34"/>
          <p:cNvSpPr/>
          <p:nvPr/>
        </p:nvSpPr>
        <p:spPr>
          <a:xfrm>
            <a:off x="-737672" y="4153606"/>
            <a:ext cx="7273296" cy="7158043"/>
          </a:xfrm>
          <a:custGeom>
            <a:avLst/>
            <a:gdLst/>
            <a:ahLst/>
            <a:cxnLst/>
            <a:rect l="l" t="t" r="r" b="b"/>
            <a:pathLst>
              <a:path w="1126824" h="1108968" extrusionOk="0">
                <a:moveTo>
                  <a:pt x="563412" y="0"/>
                </a:moveTo>
                <a:cubicBezTo>
                  <a:pt x="252248" y="0"/>
                  <a:pt x="0" y="248251"/>
                  <a:pt x="0" y="554484"/>
                </a:cubicBezTo>
                <a:cubicBezTo>
                  <a:pt x="0" y="860717"/>
                  <a:pt x="252248" y="1108968"/>
                  <a:pt x="563412" y="1108968"/>
                </a:cubicBezTo>
                <a:cubicBezTo>
                  <a:pt x="874576" y="1108968"/>
                  <a:pt x="1126824" y="860717"/>
                  <a:pt x="1126824" y="554484"/>
                </a:cubicBezTo>
                <a:cubicBezTo>
                  <a:pt x="1126824" y="248251"/>
                  <a:pt x="874576" y="0"/>
                  <a:pt x="563412" y="0"/>
                </a:cubicBezTo>
                <a:close/>
              </a:path>
            </a:pathLst>
          </a:custGeom>
          <a:blipFill rotWithShape="1">
            <a:blip r:embed="rId3">
              <a:alphaModFix/>
            </a:blip>
            <a:stretch>
              <a:fillRect t="-803" b="-804"/>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7" name="Google Shape;497;p34"/>
          <p:cNvGrpSpPr/>
          <p:nvPr/>
        </p:nvGrpSpPr>
        <p:grpSpPr>
          <a:xfrm>
            <a:off x="1708746" y="1940577"/>
            <a:ext cx="15188689" cy="6728957"/>
            <a:chOff x="0" y="-38100"/>
            <a:chExt cx="4000313" cy="1772235"/>
          </a:xfrm>
        </p:grpSpPr>
        <p:sp>
          <p:nvSpPr>
            <p:cNvPr id="498" name="Google Shape;498;p34"/>
            <p:cNvSpPr/>
            <p:nvPr/>
          </p:nvSpPr>
          <p:spPr>
            <a:xfrm>
              <a:off x="0" y="0"/>
              <a:ext cx="4000313" cy="1734135"/>
            </a:xfrm>
            <a:custGeom>
              <a:avLst/>
              <a:gdLst/>
              <a:ahLst/>
              <a:cxnLst/>
              <a:rect l="l" t="t" r="r" b="b"/>
              <a:pathLst>
                <a:path w="4000313" h="1734135" extrusionOk="0">
                  <a:moveTo>
                    <a:pt x="0" y="0"/>
                  </a:moveTo>
                  <a:lnTo>
                    <a:pt x="4000313" y="0"/>
                  </a:lnTo>
                  <a:lnTo>
                    <a:pt x="4000313" y="1734135"/>
                  </a:lnTo>
                  <a:lnTo>
                    <a:pt x="0" y="1734135"/>
                  </a:lnTo>
                  <a:close/>
                </a:path>
              </a:pathLst>
            </a:custGeom>
            <a:solidFill>
              <a:srgbClr val="85BE77"/>
            </a:solidFill>
            <a:ln>
              <a:noFill/>
            </a:ln>
          </p:spPr>
        </p:sp>
        <p:sp>
          <p:nvSpPr>
            <p:cNvPr id="499" name="Google Shape;499;p34"/>
            <p:cNvSpPr txBox="1"/>
            <p:nvPr/>
          </p:nvSpPr>
          <p:spPr>
            <a:xfrm>
              <a:off x="0" y="-38100"/>
              <a:ext cx="4000313" cy="177223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00" name="Google Shape;500;p34"/>
          <p:cNvSpPr txBox="1"/>
          <p:nvPr/>
        </p:nvSpPr>
        <p:spPr>
          <a:xfrm>
            <a:off x="4000510" y="734983"/>
            <a:ext cx="10058871" cy="991041"/>
          </a:xfrm>
          <a:prstGeom prst="rect">
            <a:avLst/>
          </a:prstGeom>
          <a:noFill/>
          <a:ln>
            <a:noFill/>
          </a:ln>
        </p:spPr>
        <p:txBody>
          <a:bodyPr spcFirstLastPara="1" wrap="square" lIns="0" tIns="0" rIns="0" bIns="0" anchor="t" anchorCtr="0">
            <a:spAutoFit/>
          </a:bodyPr>
          <a:lstStyle/>
          <a:p>
            <a:pPr lvl="0" algn="ctr">
              <a:lnSpc>
                <a:spcPct val="140000"/>
              </a:lnSpc>
            </a:pPr>
            <a:r>
              <a:rPr lang="fr-FR" sz="4600" b="1" dirty="0"/>
              <a:t>Activité 2 : Exercice de planification</a:t>
            </a:r>
            <a:endParaRPr sz="4600" b="1" dirty="0"/>
          </a:p>
        </p:txBody>
      </p:sp>
      <p:sp>
        <p:nvSpPr>
          <p:cNvPr id="501" name="Google Shape;501;p34"/>
          <p:cNvSpPr txBox="1"/>
          <p:nvPr/>
        </p:nvSpPr>
        <p:spPr>
          <a:xfrm>
            <a:off x="2440728" y="2928459"/>
            <a:ext cx="13783647" cy="3444854"/>
          </a:xfrm>
          <a:prstGeom prst="rect">
            <a:avLst/>
          </a:prstGeom>
          <a:noFill/>
          <a:ln>
            <a:noFill/>
          </a:ln>
        </p:spPr>
        <p:txBody>
          <a:bodyPr spcFirstLastPara="1" wrap="square" lIns="0" tIns="0" rIns="0" bIns="0" anchor="t" anchorCtr="0">
            <a:spAutoFit/>
          </a:bodyPr>
          <a:lstStyle/>
          <a:p>
            <a:pPr lvl="0" algn="just">
              <a:lnSpc>
                <a:spcPct val="139993"/>
              </a:lnSpc>
            </a:pPr>
            <a:r>
              <a:rPr lang="fr-FR" sz="3198" dirty="0"/>
              <a:t>Instructions :</a:t>
            </a:r>
          </a:p>
          <a:p>
            <a:pPr lvl="0" algn="just">
              <a:lnSpc>
                <a:spcPct val="139993"/>
              </a:lnSpc>
            </a:pPr>
            <a:r>
              <a:rPr lang="fr-FR" sz="3198" dirty="0"/>
              <a:t> Demandez aux participants de rédiger un plan simple basé sur le sujet du module.</a:t>
            </a:r>
          </a:p>
          <a:p>
            <a:pPr lvl="0" algn="just">
              <a:lnSpc>
                <a:spcPct val="139993"/>
              </a:lnSpc>
            </a:pPr>
            <a:r>
              <a:rPr lang="fr-FR" sz="3198" dirty="0"/>
              <a:t>Modèle ou guide : Si possible, fournissez un guide étape par étape ou un modèle sur la diapositive suivante pour les aider à structurer leur réponse.</a:t>
            </a:r>
            <a:endParaRPr sz="3198"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85BE77"/>
        </a:solidFill>
        <a:effectLst/>
      </p:bgPr>
    </p:bg>
    <p:spTree>
      <p:nvGrpSpPr>
        <p:cNvPr id="1" name="Shape 505"/>
        <p:cNvGrpSpPr/>
        <p:nvPr/>
      </p:nvGrpSpPr>
      <p:grpSpPr>
        <a:xfrm>
          <a:off x="0" y="0"/>
          <a:ext cx="0" cy="0"/>
          <a:chOff x="0" y="0"/>
          <a:chExt cx="0" cy="0"/>
        </a:xfrm>
      </p:grpSpPr>
      <p:grpSp>
        <p:nvGrpSpPr>
          <p:cNvPr id="506" name="Google Shape;506;p35"/>
          <p:cNvGrpSpPr/>
          <p:nvPr/>
        </p:nvGrpSpPr>
        <p:grpSpPr>
          <a:xfrm>
            <a:off x="0" y="8745297"/>
            <a:ext cx="18288000" cy="1541703"/>
            <a:chOff x="0" y="-38100"/>
            <a:chExt cx="4816593" cy="406045"/>
          </a:xfrm>
        </p:grpSpPr>
        <p:sp>
          <p:nvSpPr>
            <p:cNvPr id="507" name="Google Shape;507;p35"/>
            <p:cNvSpPr/>
            <p:nvPr/>
          </p:nvSpPr>
          <p:spPr>
            <a:xfrm>
              <a:off x="0" y="0"/>
              <a:ext cx="4816592" cy="367945"/>
            </a:xfrm>
            <a:custGeom>
              <a:avLst/>
              <a:gdLst/>
              <a:ahLst/>
              <a:cxnLst/>
              <a:rect l="l" t="t" r="r" b="b"/>
              <a:pathLst>
                <a:path w="4816592" h="367945" extrusionOk="0">
                  <a:moveTo>
                    <a:pt x="0" y="0"/>
                  </a:moveTo>
                  <a:lnTo>
                    <a:pt x="4816592" y="0"/>
                  </a:lnTo>
                  <a:lnTo>
                    <a:pt x="4816592" y="367945"/>
                  </a:lnTo>
                  <a:lnTo>
                    <a:pt x="0" y="367945"/>
                  </a:lnTo>
                  <a:close/>
                </a:path>
              </a:pathLst>
            </a:custGeom>
            <a:solidFill>
              <a:srgbClr val="C5E7B0"/>
            </a:solidFill>
            <a:ln>
              <a:noFill/>
            </a:ln>
          </p:spPr>
        </p:sp>
        <p:sp>
          <p:nvSpPr>
            <p:cNvPr id="508" name="Google Shape;508;p35"/>
            <p:cNvSpPr txBox="1"/>
            <p:nvPr/>
          </p:nvSpPr>
          <p:spPr>
            <a:xfrm>
              <a:off x="0" y="-38100"/>
              <a:ext cx="4816593" cy="40604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509" name="Google Shape;509;p35"/>
          <p:cNvSpPr txBox="1"/>
          <p:nvPr/>
        </p:nvSpPr>
        <p:spPr>
          <a:xfrm>
            <a:off x="1981200" y="495300"/>
            <a:ext cx="13563600" cy="2717411"/>
          </a:xfrm>
          <a:prstGeom prst="rect">
            <a:avLst/>
          </a:prstGeom>
          <a:noFill/>
          <a:ln>
            <a:noFill/>
          </a:ln>
        </p:spPr>
        <p:txBody>
          <a:bodyPr spcFirstLastPara="1" wrap="square" lIns="0" tIns="0" rIns="0" bIns="0" anchor="t" anchorCtr="0">
            <a:spAutoFit/>
          </a:bodyPr>
          <a:lstStyle/>
          <a:p>
            <a:pPr lvl="1" algn="ctr">
              <a:lnSpc>
                <a:spcPct val="147450"/>
              </a:lnSpc>
              <a:buSzPts val="3932"/>
            </a:pPr>
            <a:r>
              <a:rPr lang="fr-FR" sz="4000" b="1" dirty="0"/>
              <a:t>Activité 2: Exercice de planification</a:t>
            </a:r>
          </a:p>
          <a:p>
            <a:pPr marL="0" marR="0" lvl="1" indent="0" algn="just" rtl="0">
              <a:lnSpc>
                <a:spcPct val="147450"/>
              </a:lnSpc>
              <a:spcBef>
                <a:spcPts val="0"/>
              </a:spcBef>
              <a:spcAft>
                <a:spcPts val="0"/>
              </a:spcAft>
              <a:buClr>
                <a:srgbClr val="000000"/>
              </a:buClr>
              <a:buSzPts val="3932"/>
              <a:buFont typeface="Arial"/>
              <a:buNone/>
            </a:pPr>
            <a:endParaRPr sz="4000" b="1" i="0" u="none" strike="noStrike" cap="none" dirty="0">
              <a:solidFill>
                <a:srgbClr val="000000"/>
              </a:solidFill>
              <a:latin typeface="Calibri"/>
              <a:ea typeface="Calibri"/>
              <a:cs typeface="Calibri"/>
              <a:sym typeface="Calibri"/>
            </a:endParaRPr>
          </a:p>
          <a:p>
            <a:pPr marL="0" marR="0" lvl="1" indent="0" algn="just" rtl="0">
              <a:lnSpc>
                <a:spcPct val="150000"/>
              </a:lnSpc>
              <a:spcBef>
                <a:spcPts val="0"/>
              </a:spcBef>
              <a:spcAft>
                <a:spcPts val="0"/>
              </a:spcAft>
              <a:buClr>
                <a:schemeClr val="dk1"/>
              </a:buClr>
              <a:buSzPts val="3932"/>
              <a:buFont typeface="Calibri"/>
              <a:buNone/>
            </a:pPr>
            <a:endParaRPr sz="3932" b="1" i="0" u="none" strike="noStrike" cap="none" dirty="0">
              <a:solidFill>
                <a:srgbClr val="000000"/>
              </a:solidFill>
              <a:latin typeface="Arial"/>
              <a:ea typeface="Arial"/>
              <a:cs typeface="Arial"/>
              <a:sym typeface="Arial"/>
            </a:endParaRPr>
          </a:p>
        </p:txBody>
      </p:sp>
      <p:cxnSp>
        <p:nvCxnSpPr>
          <p:cNvPr id="510" name="Google Shape;510;p35"/>
          <p:cNvCxnSpPr/>
          <p:nvPr/>
        </p:nvCxnSpPr>
        <p:spPr>
          <a:xfrm rot="10800000" flipH="1">
            <a:off x="3810000" y="1196337"/>
            <a:ext cx="9628318" cy="38100"/>
          </a:xfrm>
          <a:prstGeom prst="straightConnector1">
            <a:avLst/>
          </a:prstGeom>
          <a:noFill/>
          <a:ln w="38100" cap="flat" cmpd="sng">
            <a:solidFill>
              <a:srgbClr val="000000"/>
            </a:solidFill>
            <a:prstDash val="solid"/>
            <a:round/>
            <a:headEnd type="none" w="sm" len="sm"/>
            <a:tailEnd type="none" w="sm" len="sm"/>
          </a:ln>
        </p:spPr>
      </p:cxnSp>
      <p:sp>
        <p:nvSpPr>
          <p:cNvPr id="511" name="Google Shape;511;p35"/>
          <p:cNvSpPr/>
          <p:nvPr/>
        </p:nvSpPr>
        <p:spPr>
          <a:xfrm>
            <a:off x="381000" y="1638300"/>
            <a:ext cx="17678400" cy="4678163"/>
          </a:xfrm>
          <a:prstGeom prst="rect">
            <a:avLst/>
          </a:prstGeom>
          <a:noFill/>
          <a:ln>
            <a:noFill/>
          </a:ln>
        </p:spPr>
        <p:txBody>
          <a:bodyPr spcFirstLastPara="1" wrap="square" lIns="91425" tIns="45700" rIns="91425" bIns="45700" anchor="t" anchorCtr="0">
            <a:spAutoFit/>
          </a:bodyPr>
          <a:lstStyle/>
          <a:p>
            <a:pPr lvl="0">
              <a:buSzPts val="3200"/>
            </a:pPr>
            <a:r>
              <a:rPr lang="fr-FR" sz="3200" b="1" dirty="0">
                <a:latin typeface="Calibri"/>
                <a:ea typeface="Calibri"/>
                <a:cs typeface="Calibri"/>
              </a:rPr>
              <a:t>Instructions :</a:t>
            </a:r>
          </a:p>
          <a:p>
            <a:pPr lvl="0">
              <a:buSzPts val="3200"/>
            </a:pPr>
            <a:r>
              <a:rPr lang="fr-FR" sz="3200" dirty="0">
                <a:latin typeface="Calibri"/>
                <a:ea typeface="Calibri"/>
                <a:cs typeface="Calibri"/>
              </a:rPr>
              <a:t>Rédigez un plan de boucle fermée de base pour une ferme de taille moyenne. Concentrez-vous sur des étapes pratiques que vous pouvez suivre pour maintenir votre système sain et productif</a:t>
            </a:r>
            <a:endParaRPr sz="3200" dirty="0">
              <a:latin typeface="Calibri"/>
              <a:ea typeface="Calibri"/>
              <a:cs typeface="Calibri"/>
            </a:endParaRPr>
          </a:p>
          <a:p>
            <a:pPr lvl="0">
              <a:spcBef>
                <a:spcPts val="1200"/>
              </a:spcBef>
              <a:buSzPts val="3200"/>
            </a:pPr>
            <a:r>
              <a:rPr lang="fr-FR" sz="3200" b="1" dirty="0">
                <a:latin typeface="Calibri"/>
                <a:ea typeface="Calibri"/>
                <a:cs typeface="Calibri"/>
              </a:rPr>
              <a:t>Étapes pour compléter le plan </a:t>
            </a:r>
            <a:r>
              <a:rPr lang="en-US" sz="3200" b="1" i="0" u="none" strike="noStrike" cap="none" dirty="0">
                <a:solidFill>
                  <a:srgbClr val="000000"/>
                </a:solidFill>
                <a:latin typeface="Calibri"/>
                <a:ea typeface="Calibri"/>
                <a:cs typeface="Calibri"/>
                <a:sym typeface="Calibri"/>
              </a:rPr>
              <a:t>:</a:t>
            </a:r>
            <a:endParaRPr sz="3200" b="0" i="0" u="none" strike="noStrike" cap="none" dirty="0">
              <a:solidFill>
                <a:srgbClr val="000000"/>
              </a:solidFill>
              <a:latin typeface="Calibri"/>
              <a:ea typeface="Calibri"/>
              <a:cs typeface="Calibri"/>
              <a:sym typeface="Calibri"/>
            </a:endParaRPr>
          </a:p>
          <a:p>
            <a:pPr lvl="0">
              <a:buSzPts val="3200"/>
            </a:pPr>
            <a:r>
              <a:rPr lang="fr-FR" sz="3200" dirty="0">
                <a:latin typeface="Calibri"/>
                <a:ea typeface="Calibri"/>
                <a:cs typeface="Calibri"/>
              </a:rPr>
              <a:t>Choisissez </a:t>
            </a:r>
            <a:r>
              <a:rPr lang="fr-FR" sz="3200" b="1" dirty="0">
                <a:latin typeface="Calibri"/>
                <a:ea typeface="Calibri"/>
                <a:cs typeface="Calibri"/>
              </a:rPr>
              <a:t>un domaine clé </a:t>
            </a:r>
            <a:r>
              <a:rPr lang="fr-FR" sz="3200" dirty="0">
                <a:latin typeface="Calibri"/>
                <a:ea typeface="Calibri"/>
                <a:cs typeface="Calibri"/>
              </a:rPr>
              <a:t>sur lequel vous concentrer (par exemple, le compostage).</a:t>
            </a:r>
            <a:endParaRPr dirty="0"/>
          </a:p>
          <a:p>
            <a:pPr lvl="0">
              <a:buSzPts val="3200"/>
            </a:pPr>
            <a:r>
              <a:rPr lang="fr-FR" sz="3200" dirty="0">
                <a:latin typeface="Calibri"/>
                <a:ea typeface="Calibri"/>
                <a:cs typeface="Calibri"/>
              </a:rPr>
              <a:t>Rédigez </a:t>
            </a:r>
            <a:r>
              <a:rPr lang="fr-FR" sz="3200" b="1" dirty="0">
                <a:latin typeface="Calibri"/>
                <a:ea typeface="Calibri"/>
                <a:cs typeface="Calibri"/>
              </a:rPr>
              <a:t>une action simple </a:t>
            </a:r>
            <a:r>
              <a:rPr lang="fr-FR" sz="3200" dirty="0">
                <a:latin typeface="Calibri"/>
                <a:ea typeface="Calibri"/>
                <a:cs typeface="Calibri"/>
              </a:rPr>
              <a:t>pour ce domaine (par exemple, construire un tas de compost)</a:t>
            </a:r>
            <a:r>
              <a:rPr lang="fr-FR" sz="3200" dirty="0"/>
              <a:t>.</a:t>
            </a:r>
            <a:endParaRPr dirty="0"/>
          </a:p>
          <a:p>
            <a:pPr lvl="0">
              <a:buSzPts val="3200"/>
            </a:pPr>
            <a:r>
              <a:rPr lang="fr-FR" sz="3200" dirty="0">
                <a:latin typeface="Calibri"/>
                <a:ea typeface="Calibri"/>
                <a:cs typeface="Calibri"/>
              </a:rPr>
              <a:t>Définissez </a:t>
            </a:r>
            <a:r>
              <a:rPr lang="fr-FR" sz="3200" b="1" dirty="0">
                <a:latin typeface="Calibri"/>
                <a:ea typeface="Calibri"/>
                <a:cs typeface="Calibri"/>
              </a:rPr>
              <a:t>un calendrier </a:t>
            </a:r>
            <a:r>
              <a:rPr lang="fr-FR" sz="3200" dirty="0">
                <a:latin typeface="Calibri"/>
                <a:ea typeface="Calibri"/>
                <a:cs typeface="Calibri"/>
              </a:rPr>
              <a:t>de base (par exemple, « toutes les 3 semaines »).</a:t>
            </a:r>
            <a:r>
              <a:rPr lang="en-US" sz="3200" dirty="0">
                <a:latin typeface="Calibri"/>
                <a:ea typeface="Calibri"/>
                <a:cs typeface="Calibri"/>
                <a:sym typeface="Calibri"/>
              </a:rPr>
              <a:t>.</a:t>
            </a:r>
          </a:p>
          <a:p>
            <a:pPr lvl="0">
              <a:buSzPts val="3200"/>
            </a:pPr>
            <a:r>
              <a:rPr lang="fr-FR" sz="3200" dirty="0">
                <a:latin typeface="Calibri"/>
                <a:ea typeface="Calibri"/>
                <a:cs typeface="Calibri"/>
              </a:rPr>
              <a:t>.</a:t>
            </a:r>
            <a:r>
              <a:rPr lang="fr-FR" dirty="0"/>
              <a:t> :</a:t>
            </a:r>
            <a:endParaRPr dirty="0"/>
          </a:p>
          <a:p>
            <a:pPr marL="0" marR="0" lvl="0" indent="0" algn="l" rtl="0">
              <a:lnSpc>
                <a:spcPct val="100000"/>
              </a:lnSpc>
              <a:spcBef>
                <a:spcPts val="0"/>
              </a:spcBef>
              <a:spcAft>
                <a:spcPts val="0"/>
              </a:spcAft>
              <a:buClr>
                <a:schemeClr val="dk1"/>
              </a:buClr>
              <a:buSzPts val="3200"/>
              <a:buFont typeface="Calibri"/>
              <a:buNone/>
            </a:pPr>
            <a:endParaRPr sz="32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85BE77"/>
        </a:solidFill>
        <a:effectLst/>
      </p:bgPr>
    </p:bg>
    <p:spTree>
      <p:nvGrpSpPr>
        <p:cNvPr id="1" name="Shape 515"/>
        <p:cNvGrpSpPr/>
        <p:nvPr/>
      </p:nvGrpSpPr>
      <p:grpSpPr>
        <a:xfrm>
          <a:off x="0" y="0"/>
          <a:ext cx="0" cy="0"/>
          <a:chOff x="0" y="0"/>
          <a:chExt cx="0" cy="0"/>
        </a:xfrm>
      </p:grpSpPr>
      <p:grpSp>
        <p:nvGrpSpPr>
          <p:cNvPr id="516" name="Google Shape;516;p36"/>
          <p:cNvGrpSpPr/>
          <p:nvPr/>
        </p:nvGrpSpPr>
        <p:grpSpPr>
          <a:xfrm>
            <a:off x="0" y="8745297"/>
            <a:ext cx="18288000" cy="1541703"/>
            <a:chOff x="0" y="-38100"/>
            <a:chExt cx="4816593" cy="406045"/>
          </a:xfrm>
        </p:grpSpPr>
        <p:sp>
          <p:nvSpPr>
            <p:cNvPr id="517" name="Google Shape;517;p36"/>
            <p:cNvSpPr/>
            <p:nvPr/>
          </p:nvSpPr>
          <p:spPr>
            <a:xfrm>
              <a:off x="0" y="0"/>
              <a:ext cx="4816592" cy="367945"/>
            </a:xfrm>
            <a:custGeom>
              <a:avLst/>
              <a:gdLst/>
              <a:ahLst/>
              <a:cxnLst/>
              <a:rect l="l" t="t" r="r" b="b"/>
              <a:pathLst>
                <a:path w="4816592" h="367945" extrusionOk="0">
                  <a:moveTo>
                    <a:pt x="0" y="0"/>
                  </a:moveTo>
                  <a:lnTo>
                    <a:pt x="4816592" y="0"/>
                  </a:lnTo>
                  <a:lnTo>
                    <a:pt x="4816592" y="367945"/>
                  </a:lnTo>
                  <a:lnTo>
                    <a:pt x="0" y="367945"/>
                  </a:lnTo>
                  <a:close/>
                </a:path>
              </a:pathLst>
            </a:custGeom>
            <a:solidFill>
              <a:srgbClr val="C5E7B0"/>
            </a:solidFill>
            <a:ln>
              <a:noFill/>
            </a:ln>
          </p:spPr>
        </p:sp>
        <p:sp>
          <p:nvSpPr>
            <p:cNvPr id="518" name="Google Shape;518;p36"/>
            <p:cNvSpPr txBox="1"/>
            <p:nvPr/>
          </p:nvSpPr>
          <p:spPr>
            <a:xfrm>
              <a:off x="0" y="-38100"/>
              <a:ext cx="4816593" cy="40604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519" name="Google Shape;519;p36"/>
          <p:cNvSpPr txBox="1"/>
          <p:nvPr/>
        </p:nvSpPr>
        <p:spPr>
          <a:xfrm>
            <a:off x="1981200" y="495300"/>
            <a:ext cx="13563600" cy="1246495"/>
          </a:xfrm>
          <a:prstGeom prst="rect">
            <a:avLst/>
          </a:prstGeom>
          <a:noFill/>
          <a:ln>
            <a:noFill/>
          </a:ln>
        </p:spPr>
        <p:txBody>
          <a:bodyPr spcFirstLastPara="1" wrap="square" lIns="0" tIns="0" rIns="0" bIns="0" anchor="t" anchorCtr="0">
            <a:spAutoFit/>
          </a:bodyPr>
          <a:lstStyle/>
          <a:p>
            <a:pPr lvl="1">
              <a:lnSpc>
                <a:spcPct val="150000"/>
              </a:lnSpc>
              <a:buSzPts val="3932"/>
            </a:pPr>
            <a:r>
              <a:rPr lang="en-US" sz="3932" b="1" i="0" u="none" strike="noStrike" cap="none" dirty="0">
                <a:solidFill>
                  <a:srgbClr val="000000"/>
                </a:solidFill>
                <a:latin typeface="Arial"/>
                <a:ea typeface="Arial"/>
                <a:cs typeface="Arial"/>
                <a:sym typeface="Arial"/>
              </a:rPr>
              <a:t>			</a:t>
            </a:r>
            <a:r>
              <a:rPr lang="fr-FR" sz="4000" b="1" dirty="0"/>
              <a:t>Activité 2: Exercice de planification</a:t>
            </a:r>
          </a:p>
          <a:p>
            <a:pPr marL="0" marR="0" lvl="1" indent="0" rtl="0">
              <a:lnSpc>
                <a:spcPct val="150000"/>
              </a:lnSpc>
              <a:spcBef>
                <a:spcPts val="0"/>
              </a:spcBef>
              <a:spcAft>
                <a:spcPts val="0"/>
              </a:spcAft>
              <a:buClr>
                <a:srgbClr val="000000"/>
              </a:buClr>
              <a:buSzPts val="3932"/>
              <a:buFont typeface="Arial"/>
              <a:buNone/>
            </a:pPr>
            <a:endParaRPr dirty="0"/>
          </a:p>
        </p:txBody>
      </p:sp>
      <p:cxnSp>
        <p:nvCxnSpPr>
          <p:cNvPr id="520" name="Google Shape;520;p36"/>
          <p:cNvCxnSpPr/>
          <p:nvPr/>
        </p:nvCxnSpPr>
        <p:spPr>
          <a:xfrm rot="10800000" flipH="1">
            <a:off x="3810000" y="1196337"/>
            <a:ext cx="9628318" cy="38100"/>
          </a:xfrm>
          <a:prstGeom prst="straightConnector1">
            <a:avLst/>
          </a:prstGeom>
          <a:noFill/>
          <a:ln w="38100" cap="flat" cmpd="sng">
            <a:solidFill>
              <a:srgbClr val="000000"/>
            </a:solidFill>
            <a:prstDash val="solid"/>
            <a:round/>
            <a:headEnd type="none" w="sm" len="sm"/>
            <a:tailEnd type="none" w="sm" len="sm"/>
          </a:ln>
        </p:spPr>
      </p:cxnSp>
      <p:graphicFrame>
        <p:nvGraphicFramePr>
          <p:cNvPr id="521" name="Google Shape;521;p36"/>
          <p:cNvGraphicFramePr/>
          <p:nvPr>
            <p:extLst>
              <p:ext uri="{D42A27DB-BD31-4B8C-83A1-F6EECF244321}">
                <p14:modId xmlns:p14="http://schemas.microsoft.com/office/powerpoint/2010/main" val="1679378844"/>
              </p:ext>
            </p:extLst>
          </p:nvPr>
        </p:nvGraphicFramePr>
        <p:xfrm>
          <a:off x="1143000" y="2919553"/>
          <a:ext cx="14401800" cy="3932050"/>
        </p:xfrm>
        <a:graphic>
          <a:graphicData uri="http://schemas.openxmlformats.org/drawingml/2006/table">
            <a:tbl>
              <a:tblPr>
                <a:noFill/>
                <a:tableStyleId>{9FE2179C-8F19-48AC-B781-2FE3B4BFEB97}</a:tableStyleId>
              </a:tblPr>
              <a:tblGrid>
                <a:gridCol w="2590800">
                  <a:extLst>
                    <a:ext uri="{9D8B030D-6E8A-4147-A177-3AD203B41FA5}">
                      <a16:colId xmlns:a16="http://schemas.microsoft.com/office/drawing/2014/main" val="20000"/>
                    </a:ext>
                  </a:extLst>
                </a:gridCol>
                <a:gridCol w="5793658">
                  <a:extLst>
                    <a:ext uri="{9D8B030D-6E8A-4147-A177-3AD203B41FA5}">
                      <a16:colId xmlns:a16="http://schemas.microsoft.com/office/drawing/2014/main" val="20001"/>
                    </a:ext>
                  </a:extLst>
                </a:gridCol>
                <a:gridCol w="6017342">
                  <a:extLst>
                    <a:ext uri="{9D8B030D-6E8A-4147-A177-3AD203B41FA5}">
                      <a16:colId xmlns:a16="http://schemas.microsoft.com/office/drawing/2014/main" val="20002"/>
                    </a:ext>
                  </a:extLst>
                </a:gridCol>
              </a:tblGrid>
              <a:tr h="564825">
                <a:tc>
                  <a:txBody>
                    <a:bodyPr/>
                    <a:lstStyle/>
                    <a:p>
                      <a:pPr marL="0" marR="0" lvl="0" indent="0" algn="l" rtl="0">
                        <a:spcBef>
                          <a:spcPts val="0"/>
                        </a:spcBef>
                        <a:spcAft>
                          <a:spcPts val="0"/>
                        </a:spcAft>
                        <a:buNone/>
                      </a:pPr>
                      <a:r>
                        <a:rPr lang="nl-BE" sz="2800" b="0" i="0" u="none" strike="noStrike" cap="none" dirty="0" err="1">
                          <a:solidFill>
                            <a:srgbClr val="000000"/>
                          </a:solidFill>
                          <a:effectLst/>
                          <a:latin typeface="Arial"/>
                          <a:ea typeface="Arial"/>
                          <a:cs typeface="Arial"/>
                          <a:sym typeface="Arial"/>
                        </a:rPr>
                        <a:t>Compostage</a:t>
                      </a:r>
                      <a:r>
                        <a:rPr lang="en-US" sz="2800" u="none" strike="noStrike" cap="none" dirty="0"/>
                        <a:t> </a:t>
                      </a:r>
                      <a:endParaRPr sz="2800" dirty="0"/>
                    </a:p>
                  </a:txBody>
                  <a:tcPr marL="91450" marR="91450" marT="45725" marB="45725" anchor="ctr"/>
                </a:tc>
                <a:tc>
                  <a:txBody>
                    <a:bodyPr/>
                    <a:lstStyle/>
                    <a:p>
                      <a:pPr marL="0" marR="0" lvl="0" indent="0" algn="l" rtl="0">
                        <a:spcBef>
                          <a:spcPts val="0"/>
                        </a:spcBef>
                        <a:spcAft>
                          <a:spcPts val="0"/>
                        </a:spcAft>
                        <a:buNone/>
                      </a:pPr>
                      <a:r>
                        <a:rPr lang="nl-BE" sz="2800" b="0" i="0" u="none" strike="noStrike" cap="none" dirty="0">
                          <a:solidFill>
                            <a:srgbClr val="000000"/>
                          </a:solidFill>
                          <a:effectLst/>
                          <a:latin typeface="Arial"/>
                          <a:ea typeface="Arial"/>
                          <a:cs typeface="Arial"/>
                          <a:sym typeface="Arial"/>
                        </a:rPr>
                        <a:t>Action</a:t>
                      </a:r>
                      <a:endParaRPr sz="2800" b="0" i="0" u="none" strike="noStrike" cap="none" dirty="0">
                        <a:solidFill>
                          <a:srgbClr val="000000"/>
                        </a:solidFill>
                        <a:latin typeface="Arial"/>
                        <a:cs typeface="Arial"/>
                        <a:sym typeface="Arial"/>
                      </a:endParaRPr>
                    </a:p>
                  </a:txBody>
                  <a:tcPr marL="91450" marR="91450" marT="45725" marB="45725" anchor="ctr"/>
                </a:tc>
                <a:tc>
                  <a:txBody>
                    <a:bodyPr/>
                    <a:lstStyle/>
                    <a:p>
                      <a:pPr marL="0" marR="0" lvl="0" indent="0" algn="l" rtl="0">
                        <a:spcBef>
                          <a:spcPts val="0"/>
                        </a:spcBef>
                        <a:spcAft>
                          <a:spcPts val="0"/>
                        </a:spcAft>
                        <a:buNone/>
                      </a:pPr>
                      <a:r>
                        <a:rPr lang="nl-BE" sz="2800" b="0" i="0" u="none" strike="noStrike" cap="none" dirty="0" err="1">
                          <a:solidFill>
                            <a:srgbClr val="000000"/>
                          </a:solidFill>
                          <a:effectLst/>
                          <a:latin typeface="Arial"/>
                          <a:ea typeface="Arial"/>
                          <a:cs typeface="Arial"/>
                          <a:sym typeface="Arial"/>
                        </a:rPr>
                        <a:t>Quand</a:t>
                      </a:r>
                      <a:r>
                        <a:rPr lang="nl-BE" sz="2800" b="0" i="0" u="none" strike="noStrike" cap="none" dirty="0">
                          <a:solidFill>
                            <a:srgbClr val="000000"/>
                          </a:solidFill>
                          <a:effectLst/>
                          <a:latin typeface="Arial"/>
                          <a:ea typeface="Arial"/>
                          <a:cs typeface="Arial"/>
                          <a:sym typeface="Arial"/>
                        </a:rPr>
                        <a:t>?</a:t>
                      </a:r>
                      <a:endParaRPr sz="2800" dirty="0"/>
                    </a:p>
                  </a:txBody>
                  <a:tcPr marL="91450" marR="91450" marT="45725" marB="45725" anchor="ctr"/>
                </a:tc>
                <a:extLst>
                  <a:ext uri="{0D108BD9-81ED-4DB2-BD59-A6C34878D82A}">
                    <a16:rowId xmlns:a16="http://schemas.microsoft.com/office/drawing/2014/main" val="10000"/>
                  </a:ext>
                </a:extLst>
              </a:tr>
              <a:tr h="1455325">
                <a:tc>
                  <a:txBody>
                    <a:bodyPr/>
                    <a:lstStyle/>
                    <a:p>
                      <a:pPr marL="0" marR="0" lvl="0" indent="0" algn="ctr" rtl="0">
                        <a:spcBef>
                          <a:spcPts val="0"/>
                        </a:spcBef>
                        <a:spcAft>
                          <a:spcPts val="0"/>
                        </a:spcAft>
                        <a:buNone/>
                      </a:pPr>
                      <a:r>
                        <a:rPr lang="nl-BE" sz="2600" b="0" i="0" u="none" strike="noStrike" cap="none" dirty="0" err="1">
                          <a:solidFill>
                            <a:srgbClr val="000000"/>
                          </a:solidFill>
                          <a:effectLst/>
                          <a:latin typeface="Arial"/>
                          <a:ea typeface="Arial"/>
                          <a:cs typeface="Arial"/>
                          <a:sym typeface="Arial"/>
                        </a:rPr>
                        <a:t>Processus</a:t>
                      </a:r>
                      <a:r>
                        <a:rPr lang="nl-BE" sz="2600" b="0" i="0" u="none" strike="noStrike" cap="none" dirty="0">
                          <a:solidFill>
                            <a:srgbClr val="000000"/>
                          </a:solidFill>
                          <a:effectLst/>
                          <a:latin typeface="Arial"/>
                          <a:ea typeface="Arial"/>
                          <a:cs typeface="Arial"/>
                          <a:sym typeface="Arial"/>
                        </a:rPr>
                        <a:t> de </a:t>
                      </a:r>
                      <a:r>
                        <a:rPr lang="nl-BE" sz="2600" b="0" i="0" u="none" strike="noStrike" cap="none" dirty="0" err="1">
                          <a:solidFill>
                            <a:srgbClr val="000000"/>
                          </a:solidFill>
                          <a:effectLst/>
                          <a:latin typeface="Arial"/>
                          <a:ea typeface="Arial"/>
                          <a:cs typeface="Arial"/>
                          <a:sym typeface="Arial"/>
                        </a:rPr>
                        <a:t>compostage</a:t>
                      </a:r>
                      <a:endParaRPr sz="2600" dirty="0"/>
                    </a:p>
                  </a:txBody>
                  <a:tcPr marL="91450" marR="91450" marT="45725" marB="45725" anchor="ctr"/>
                </a:tc>
                <a:tc>
                  <a:txBody>
                    <a:bodyPr/>
                    <a:lstStyle/>
                    <a:p>
                      <a:pPr marL="0" marR="0" lvl="0" indent="0" algn="ctr" rtl="0">
                        <a:spcBef>
                          <a:spcPts val="0"/>
                        </a:spcBef>
                        <a:spcAft>
                          <a:spcPts val="0"/>
                        </a:spcAft>
                        <a:buNone/>
                      </a:pPr>
                      <a:r>
                        <a:rPr lang="fr-FR" sz="2600" b="0" i="0" u="none" strike="noStrike" cap="none" dirty="0">
                          <a:solidFill>
                            <a:srgbClr val="000000"/>
                          </a:solidFill>
                          <a:effectLst/>
                          <a:latin typeface="Arial"/>
                          <a:ea typeface="Arial"/>
                          <a:cs typeface="Arial"/>
                          <a:sym typeface="Arial"/>
                        </a:rPr>
                        <a:t>Exemple : Comment construire un tas de compost</a:t>
                      </a:r>
                      <a:endParaRPr sz="2600" dirty="0"/>
                    </a:p>
                  </a:txBody>
                  <a:tcPr marL="91450" marR="91450" marT="45725" marB="45725" anchor="ctr"/>
                </a:tc>
                <a:tc>
                  <a:txBody>
                    <a:bodyPr/>
                    <a:lstStyle/>
                    <a:p>
                      <a:pPr marL="0" marR="0" lvl="0" indent="0" algn="l" rtl="0">
                        <a:spcBef>
                          <a:spcPts val="0"/>
                        </a:spcBef>
                        <a:spcAft>
                          <a:spcPts val="0"/>
                        </a:spcAft>
                        <a:buNone/>
                      </a:pPr>
                      <a:r>
                        <a:rPr lang="nl-BE" sz="2600" b="0" i="0" u="none" strike="noStrike" cap="none" dirty="0" err="1">
                          <a:solidFill>
                            <a:srgbClr val="000000"/>
                          </a:solidFill>
                          <a:effectLst/>
                          <a:latin typeface="Arial"/>
                          <a:ea typeface="Arial"/>
                          <a:cs typeface="Arial"/>
                          <a:sym typeface="Arial"/>
                        </a:rPr>
                        <a:t>Exemple</a:t>
                      </a:r>
                      <a:r>
                        <a:rPr lang="nl-BE" sz="2600" b="0" i="0" u="none" strike="noStrike" cap="none" dirty="0">
                          <a:solidFill>
                            <a:srgbClr val="000000"/>
                          </a:solidFill>
                          <a:effectLst/>
                          <a:latin typeface="Arial"/>
                          <a:ea typeface="Arial"/>
                          <a:cs typeface="Arial"/>
                          <a:sym typeface="Arial"/>
                        </a:rPr>
                        <a:t> : </a:t>
                      </a:r>
                      <a:r>
                        <a:rPr lang="nl-BE" sz="2600" b="0" i="0" u="none" strike="noStrike" cap="none" dirty="0" err="1">
                          <a:solidFill>
                            <a:srgbClr val="000000"/>
                          </a:solidFill>
                          <a:effectLst/>
                          <a:latin typeface="Arial"/>
                          <a:ea typeface="Arial"/>
                          <a:cs typeface="Arial"/>
                          <a:sym typeface="Arial"/>
                        </a:rPr>
                        <a:t>Printemps</a:t>
                      </a:r>
                      <a:endParaRPr sz="2600" b="0" i="0" u="none" strike="noStrike" cap="none" dirty="0">
                        <a:solidFill>
                          <a:srgbClr val="000000"/>
                        </a:solidFill>
                        <a:effectLst/>
                        <a:latin typeface="Arial"/>
                        <a:cs typeface="Arial"/>
                        <a:sym typeface="Arial"/>
                      </a:endParaRPr>
                    </a:p>
                  </a:txBody>
                  <a:tcPr marL="91450" marR="91450" marT="45725" marB="45725" anchor="ctr"/>
                </a:tc>
                <a:extLst>
                  <a:ext uri="{0D108BD9-81ED-4DB2-BD59-A6C34878D82A}">
                    <a16:rowId xmlns:a16="http://schemas.microsoft.com/office/drawing/2014/main" val="10001"/>
                  </a:ext>
                </a:extLst>
              </a:tr>
              <a:tr h="1911900">
                <a:tc>
                  <a:txBody>
                    <a:bodyPr/>
                    <a:lstStyle/>
                    <a:p>
                      <a:pPr marL="0" marR="0" lvl="0" indent="0" algn="ctr" rtl="0">
                        <a:spcBef>
                          <a:spcPts val="0"/>
                        </a:spcBef>
                        <a:spcAft>
                          <a:spcPts val="0"/>
                        </a:spcAft>
                        <a:buNone/>
                      </a:pPr>
                      <a:r>
                        <a:rPr lang="fr-FR" sz="2600" b="0" i="0" u="none" strike="noStrike" cap="none" dirty="0">
                          <a:solidFill>
                            <a:srgbClr val="000000"/>
                          </a:solidFill>
                          <a:effectLst/>
                          <a:latin typeface="Arial"/>
                          <a:ea typeface="Arial"/>
                          <a:cs typeface="Arial"/>
                          <a:sym typeface="Arial"/>
                        </a:rPr>
                        <a:t>Que se passe-t-il dans le tas</a:t>
                      </a:r>
                      <a:endParaRPr sz="2600" dirty="0"/>
                    </a:p>
                  </a:txBody>
                  <a:tcPr marL="91450" marR="91450" marT="45725" marB="45725" anchor="ctr"/>
                </a:tc>
                <a:tc>
                  <a:txBody>
                    <a:bodyPr/>
                    <a:lstStyle/>
                    <a:p>
                      <a:pPr marL="0" marR="0" lvl="0" indent="0" algn="just" rtl="0">
                        <a:spcBef>
                          <a:spcPts val="0"/>
                        </a:spcBef>
                        <a:spcAft>
                          <a:spcPts val="0"/>
                        </a:spcAft>
                        <a:buNone/>
                      </a:pPr>
                      <a:r>
                        <a:rPr lang="fr-FR" sz="2600" b="0" i="0" u="none" strike="noStrike" cap="none" dirty="0">
                          <a:solidFill>
                            <a:srgbClr val="000000"/>
                          </a:solidFill>
                          <a:effectLst/>
                          <a:latin typeface="Arial"/>
                          <a:ea typeface="Arial"/>
                          <a:cs typeface="Arial"/>
                          <a:sym typeface="Arial"/>
                        </a:rPr>
                        <a:t>Surveillance des 3 principales phases : chauffage, refroidissement et maturation.</a:t>
                      </a:r>
                      <a:endParaRPr sz="2600" b="0" i="0" u="none" strike="noStrike" cap="none" dirty="0">
                        <a:solidFill>
                          <a:srgbClr val="000000"/>
                        </a:solidFill>
                        <a:effectLst/>
                        <a:latin typeface="Arial"/>
                        <a:cs typeface="Arial"/>
                        <a:sym typeface="Arial"/>
                      </a:endParaRPr>
                    </a:p>
                  </a:txBody>
                  <a:tcPr marL="91450" marR="91450" marT="45725" marB="45725" anchor="ctr"/>
                </a:tc>
                <a:tc>
                  <a:txBody>
                    <a:bodyPr/>
                    <a:lstStyle/>
                    <a:p>
                      <a:pPr marL="0" marR="0" lvl="0" indent="0" algn="l" rtl="0">
                        <a:spcBef>
                          <a:spcPts val="0"/>
                        </a:spcBef>
                        <a:spcAft>
                          <a:spcPts val="0"/>
                        </a:spcAft>
                        <a:buNone/>
                      </a:pPr>
                      <a:r>
                        <a:rPr lang="fr-FR" sz="2600" b="0" i="0" u="none" strike="noStrike" cap="none" dirty="0">
                          <a:solidFill>
                            <a:srgbClr val="000000"/>
                          </a:solidFill>
                          <a:effectLst/>
                          <a:latin typeface="Arial"/>
                          <a:ea typeface="Arial"/>
                          <a:cs typeface="Arial"/>
                          <a:sym typeface="Arial"/>
                        </a:rPr>
                        <a:t>Exemple</a:t>
                      </a:r>
                      <a:r>
                        <a:rPr lang="fr-FR" sz="1400" b="0" i="0" u="none" strike="noStrike" cap="none" dirty="0">
                          <a:solidFill>
                            <a:srgbClr val="000000"/>
                          </a:solidFill>
                          <a:effectLst/>
                          <a:latin typeface="Arial"/>
                          <a:ea typeface="Arial"/>
                          <a:cs typeface="Arial"/>
                          <a:sym typeface="Arial"/>
                        </a:rPr>
                        <a:t> </a:t>
                      </a:r>
                      <a:r>
                        <a:rPr lang="fr-FR" sz="2600" b="0" i="0" u="none" strike="noStrike" cap="none" dirty="0">
                          <a:solidFill>
                            <a:srgbClr val="000000"/>
                          </a:solidFill>
                          <a:effectLst/>
                          <a:latin typeface="Arial"/>
                          <a:ea typeface="Arial"/>
                          <a:cs typeface="Arial"/>
                          <a:sym typeface="Arial"/>
                        </a:rPr>
                        <a:t>: Toutes les 3 semaines</a:t>
                      </a:r>
                      <a:endParaRPr sz="2600" b="0" i="0" u="none" strike="noStrike" cap="none" dirty="0">
                        <a:solidFill>
                          <a:srgbClr val="000000"/>
                        </a:solidFill>
                        <a:effectLst/>
                        <a:latin typeface="Arial"/>
                        <a:cs typeface="Arial"/>
                        <a:sym typeface="Arial"/>
                      </a:endParaRPr>
                    </a:p>
                  </a:txBody>
                  <a:tcPr marL="91450" marR="91450" marT="45725" marB="45725" anchor="ctr"/>
                </a:tc>
                <a:extLst>
                  <a:ext uri="{0D108BD9-81ED-4DB2-BD59-A6C34878D82A}">
                    <a16:rowId xmlns:a16="http://schemas.microsoft.com/office/drawing/2014/main" val="10002"/>
                  </a:ext>
                </a:extLst>
              </a:tr>
            </a:tbl>
          </a:graphicData>
        </a:graphic>
      </p:graphicFrame>
      <p:sp>
        <p:nvSpPr>
          <p:cNvPr id="522" name="Google Shape;522;p36"/>
          <p:cNvSpPr/>
          <p:nvPr/>
        </p:nvSpPr>
        <p:spPr>
          <a:xfrm>
            <a:off x="457200" y="1477551"/>
            <a:ext cx="4097597" cy="1569620"/>
          </a:xfrm>
          <a:prstGeom prst="rect">
            <a:avLst/>
          </a:prstGeom>
          <a:noFill/>
          <a:ln>
            <a:noFill/>
          </a:ln>
        </p:spPr>
        <p:txBody>
          <a:bodyPr spcFirstLastPara="1" wrap="square" lIns="91425" tIns="45700" rIns="91425" bIns="45700" anchor="ctr" anchorCtr="0">
            <a:spAutoFit/>
          </a:bodyPr>
          <a:lstStyle/>
          <a:p>
            <a:pPr lvl="0">
              <a:buSzPts val="2800"/>
            </a:pPr>
            <a:r>
              <a:rPr lang="nl-BE" sz="2800" b="1" dirty="0"/>
              <a:t>Principes du </a:t>
            </a:r>
            <a:r>
              <a:rPr lang="nl-BE" sz="2800" dirty="0" err="1"/>
              <a:t>compostage</a:t>
            </a:r>
            <a:endParaRPr sz="2800" dirty="0"/>
          </a:p>
          <a:p>
            <a:pPr marL="0" marR="0" lvl="0" indent="0" algn="l" rtl="0">
              <a:lnSpc>
                <a:spcPct val="100000"/>
              </a:lnSpc>
              <a:spcBef>
                <a:spcPts val="0"/>
              </a:spcBef>
              <a:spcAft>
                <a:spcPts val="0"/>
              </a:spcAft>
              <a:buClr>
                <a:schemeClr val="dk1"/>
              </a:buClr>
              <a:buSzPts val="4000"/>
              <a:buFont typeface="Calibri"/>
              <a:buNone/>
            </a:pPr>
            <a:endParaRPr sz="4000" b="0" i="0" u="none" strike="noStrike" cap="none" dirty="0">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E6F6DC"/>
        </a:solidFill>
        <a:effectLst/>
      </p:bgPr>
    </p:bg>
    <p:spTree>
      <p:nvGrpSpPr>
        <p:cNvPr id="1" name="Shape 526"/>
        <p:cNvGrpSpPr/>
        <p:nvPr/>
      </p:nvGrpSpPr>
      <p:grpSpPr>
        <a:xfrm>
          <a:off x="0" y="0"/>
          <a:ext cx="0" cy="0"/>
          <a:chOff x="0" y="0"/>
          <a:chExt cx="0" cy="0"/>
        </a:xfrm>
      </p:grpSpPr>
      <p:grpSp>
        <p:nvGrpSpPr>
          <p:cNvPr id="527" name="Google Shape;527;p37"/>
          <p:cNvGrpSpPr/>
          <p:nvPr/>
        </p:nvGrpSpPr>
        <p:grpSpPr>
          <a:xfrm>
            <a:off x="1028700" y="549035"/>
            <a:ext cx="15924204" cy="8795762"/>
            <a:chOff x="0" y="-38100"/>
            <a:chExt cx="4194029" cy="2316579"/>
          </a:xfrm>
        </p:grpSpPr>
        <p:sp>
          <p:nvSpPr>
            <p:cNvPr id="528" name="Google Shape;528;p37"/>
            <p:cNvSpPr/>
            <p:nvPr/>
          </p:nvSpPr>
          <p:spPr>
            <a:xfrm>
              <a:off x="0" y="0"/>
              <a:ext cx="4194029" cy="2278479"/>
            </a:xfrm>
            <a:custGeom>
              <a:avLst/>
              <a:gdLst/>
              <a:ahLst/>
              <a:cxnLst/>
              <a:rect l="l" t="t" r="r" b="b"/>
              <a:pathLst>
                <a:path w="4194029" h="2278479" extrusionOk="0">
                  <a:moveTo>
                    <a:pt x="24795" y="0"/>
                  </a:moveTo>
                  <a:lnTo>
                    <a:pt x="4169234" y="0"/>
                  </a:lnTo>
                  <a:cubicBezTo>
                    <a:pt x="4175811" y="0"/>
                    <a:pt x="4182117" y="2612"/>
                    <a:pt x="4186767" y="7262"/>
                  </a:cubicBezTo>
                  <a:cubicBezTo>
                    <a:pt x="4191417" y="11912"/>
                    <a:pt x="4194029" y="18219"/>
                    <a:pt x="4194029" y="24795"/>
                  </a:cubicBezTo>
                  <a:lnTo>
                    <a:pt x="4194029" y="2253685"/>
                  </a:lnTo>
                  <a:cubicBezTo>
                    <a:pt x="4194029" y="2260260"/>
                    <a:pt x="4191417" y="2266567"/>
                    <a:pt x="4186767" y="2271217"/>
                  </a:cubicBezTo>
                  <a:cubicBezTo>
                    <a:pt x="4182117" y="2275867"/>
                    <a:pt x="4175811" y="2278479"/>
                    <a:pt x="4169234" y="2278479"/>
                  </a:cubicBezTo>
                  <a:lnTo>
                    <a:pt x="24795" y="2278479"/>
                  </a:lnTo>
                  <a:cubicBezTo>
                    <a:pt x="18219" y="2278479"/>
                    <a:pt x="11912" y="2275867"/>
                    <a:pt x="7262" y="2271217"/>
                  </a:cubicBezTo>
                  <a:cubicBezTo>
                    <a:pt x="2612" y="2266567"/>
                    <a:pt x="0" y="2260260"/>
                    <a:pt x="0" y="2253685"/>
                  </a:cubicBezTo>
                  <a:lnTo>
                    <a:pt x="0" y="24795"/>
                  </a:lnTo>
                  <a:cubicBezTo>
                    <a:pt x="0" y="18219"/>
                    <a:pt x="2612" y="11912"/>
                    <a:pt x="7262" y="7262"/>
                  </a:cubicBezTo>
                  <a:cubicBezTo>
                    <a:pt x="11912" y="2612"/>
                    <a:pt x="18219" y="0"/>
                    <a:pt x="24795" y="0"/>
                  </a:cubicBezTo>
                  <a:close/>
                </a:path>
              </a:pathLst>
            </a:custGeom>
            <a:solidFill>
              <a:srgbClr val="7BB0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37"/>
            <p:cNvSpPr txBox="1"/>
            <p:nvPr/>
          </p:nvSpPr>
          <p:spPr>
            <a:xfrm>
              <a:off x="0" y="-38100"/>
              <a:ext cx="4194029" cy="231657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30" name="Google Shape;530;p37"/>
          <p:cNvSpPr txBox="1"/>
          <p:nvPr/>
        </p:nvSpPr>
        <p:spPr>
          <a:xfrm>
            <a:off x="1921424" y="3257945"/>
            <a:ext cx="14445152" cy="4570995"/>
          </a:xfrm>
          <a:prstGeom prst="rect">
            <a:avLst/>
          </a:prstGeom>
          <a:noFill/>
          <a:ln>
            <a:noFill/>
          </a:ln>
        </p:spPr>
        <p:txBody>
          <a:bodyPr spcFirstLastPara="1" wrap="square" lIns="0" tIns="0" rIns="0" bIns="0" anchor="t" anchorCtr="0">
            <a:spAutoFit/>
          </a:bodyPr>
          <a:lstStyle/>
          <a:p>
            <a:pPr marL="0" marR="0" lvl="0" indent="0" algn="just" rtl="0">
              <a:lnSpc>
                <a:spcPct val="139986"/>
              </a:lnSpc>
              <a:spcBef>
                <a:spcPts val="0"/>
              </a:spcBef>
              <a:spcAft>
                <a:spcPts val="0"/>
              </a:spcAft>
              <a:buNone/>
            </a:pPr>
            <a:r>
              <a:rPr lang="fr-FR" sz="3031" dirty="0">
                <a:solidFill>
                  <a:srgbClr val="1B181A"/>
                </a:solidFill>
              </a:rPr>
              <a:t>Diapositive Quiz : Inclure un petit quiz à la fin (3 à 5 questions) couvrant les concepts principaux.</a:t>
            </a:r>
          </a:p>
          <a:p>
            <a:pPr marL="0" marR="0" lvl="0" indent="0" algn="just" rtl="0">
              <a:lnSpc>
                <a:spcPct val="139986"/>
              </a:lnSpc>
              <a:spcBef>
                <a:spcPts val="0"/>
              </a:spcBef>
              <a:spcAft>
                <a:spcPts val="0"/>
              </a:spcAft>
              <a:buNone/>
            </a:pPr>
            <a:endParaRPr lang="fr-FR" sz="3031" dirty="0">
              <a:solidFill>
                <a:srgbClr val="1B181A"/>
              </a:solidFill>
            </a:endParaRPr>
          </a:p>
          <a:p>
            <a:pPr marL="0" marR="0" lvl="0" indent="0" algn="just" rtl="0">
              <a:lnSpc>
                <a:spcPct val="139986"/>
              </a:lnSpc>
              <a:spcBef>
                <a:spcPts val="0"/>
              </a:spcBef>
              <a:spcAft>
                <a:spcPts val="0"/>
              </a:spcAft>
              <a:buNone/>
            </a:pPr>
            <a:r>
              <a:rPr lang="fr-FR" sz="3031" dirty="0">
                <a:solidFill>
                  <a:srgbClr val="1B181A"/>
                </a:solidFill>
              </a:rPr>
              <a:t>Les questions à choix multiple ou vrai/faux fonctionnent bien dans PowerPoint.</a:t>
            </a:r>
          </a:p>
          <a:p>
            <a:pPr marL="0" marR="0" lvl="0" indent="0" algn="just" rtl="0">
              <a:lnSpc>
                <a:spcPct val="139986"/>
              </a:lnSpc>
              <a:spcBef>
                <a:spcPts val="0"/>
              </a:spcBef>
              <a:spcAft>
                <a:spcPts val="0"/>
              </a:spcAft>
              <a:buNone/>
            </a:pPr>
            <a:endParaRPr lang="fr-FR" sz="3031" dirty="0">
              <a:solidFill>
                <a:srgbClr val="1B181A"/>
              </a:solidFill>
            </a:endParaRPr>
          </a:p>
          <a:p>
            <a:pPr marL="0" marR="0" lvl="0" indent="0" algn="just" rtl="0">
              <a:lnSpc>
                <a:spcPct val="139986"/>
              </a:lnSpc>
              <a:spcBef>
                <a:spcPts val="0"/>
              </a:spcBef>
              <a:spcAft>
                <a:spcPts val="0"/>
              </a:spcAft>
              <a:buNone/>
            </a:pPr>
            <a:r>
              <a:rPr lang="fr-FR" sz="3031" dirty="0">
                <a:solidFill>
                  <a:srgbClr val="1B181A"/>
                </a:solidFill>
              </a:rPr>
              <a:t>Utilisez l'animation « apparaître » pour les réponses afin de permettre aux participants de vérifier leurs réponses.</a:t>
            </a:r>
            <a:endParaRPr sz="3031" dirty="0">
              <a:solidFill>
                <a:srgbClr val="1B181A"/>
              </a:solidFill>
            </a:endParaRPr>
          </a:p>
        </p:txBody>
      </p:sp>
      <p:sp>
        <p:nvSpPr>
          <p:cNvPr id="531" name="Google Shape;531;p37"/>
          <p:cNvSpPr txBox="1"/>
          <p:nvPr/>
        </p:nvSpPr>
        <p:spPr>
          <a:xfrm>
            <a:off x="5721108" y="1119872"/>
            <a:ext cx="6539389" cy="775597"/>
          </a:xfrm>
          <a:prstGeom prst="rect">
            <a:avLst/>
          </a:prstGeom>
          <a:noFill/>
          <a:ln>
            <a:noFill/>
          </a:ln>
        </p:spPr>
        <p:txBody>
          <a:bodyPr spcFirstLastPara="1" wrap="square" lIns="0" tIns="0" rIns="0" bIns="0" anchor="t" anchorCtr="0">
            <a:spAutoFit/>
          </a:bodyPr>
          <a:lstStyle/>
          <a:p>
            <a:pPr lvl="0" algn="ctr">
              <a:lnSpc>
                <a:spcPct val="140007"/>
              </a:lnSpc>
            </a:pPr>
            <a:r>
              <a:rPr lang="nl-BE" sz="3600" b="1" dirty="0" err="1">
                <a:solidFill>
                  <a:srgbClr val="1B181A"/>
                </a:solidFill>
              </a:rPr>
              <a:t>Contrôle</a:t>
            </a:r>
            <a:r>
              <a:rPr lang="nl-BE" sz="3600" b="1" dirty="0">
                <a:solidFill>
                  <a:srgbClr val="1B181A"/>
                </a:solidFill>
              </a:rPr>
              <a:t> des </a:t>
            </a:r>
            <a:r>
              <a:rPr lang="nl-BE" sz="3600" b="1" dirty="0" err="1">
                <a:solidFill>
                  <a:srgbClr val="1B181A"/>
                </a:solidFill>
              </a:rPr>
              <a:t>connaissances</a:t>
            </a:r>
            <a:endParaRPr sz="3600" b="1" dirty="0">
              <a:solidFill>
                <a:srgbClr val="1B181A"/>
              </a:solidFill>
            </a:endParaRPr>
          </a:p>
        </p:txBody>
      </p:sp>
      <p:cxnSp>
        <p:nvCxnSpPr>
          <p:cNvPr id="532" name="Google Shape;532;p37"/>
          <p:cNvCxnSpPr/>
          <p:nvPr/>
        </p:nvCxnSpPr>
        <p:spPr>
          <a:xfrm>
            <a:off x="5874306" y="2014731"/>
            <a:ext cx="7034962" cy="0"/>
          </a:xfrm>
          <a:prstGeom prst="straightConnector1">
            <a:avLst/>
          </a:prstGeom>
          <a:noFill/>
          <a:ln w="38100" cap="flat" cmpd="sng">
            <a:solidFill>
              <a:srgbClr val="000000"/>
            </a:solidFill>
            <a:prstDash val="solid"/>
            <a:round/>
            <a:headEnd type="none" w="sm" len="sm"/>
            <a:tailEnd type="none" w="sm" len="sm"/>
          </a:ln>
        </p:spPr>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536"/>
        <p:cNvGrpSpPr/>
        <p:nvPr/>
      </p:nvGrpSpPr>
      <p:grpSpPr>
        <a:xfrm>
          <a:off x="0" y="0"/>
          <a:ext cx="0" cy="0"/>
          <a:chOff x="0" y="0"/>
          <a:chExt cx="0" cy="0"/>
        </a:xfrm>
      </p:grpSpPr>
      <p:grpSp>
        <p:nvGrpSpPr>
          <p:cNvPr id="537" name="Google Shape;537;p38"/>
          <p:cNvGrpSpPr/>
          <p:nvPr/>
        </p:nvGrpSpPr>
        <p:grpSpPr>
          <a:xfrm>
            <a:off x="1028700" y="637935"/>
            <a:ext cx="15924204" cy="8795762"/>
            <a:chOff x="0" y="-38100"/>
            <a:chExt cx="4194029" cy="2316579"/>
          </a:xfrm>
        </p:grpSpPr>
        <p:sp>
          <p:nvSpPr>
            <p:cNvPr id="538" name="Google Shape;538;p38"/>
            <p:cNvSpPr/>
            <p:nvPr/>
          </p:nvSpPr>
          <p:spPr>
            <a:xfrm>
              <a:off x="0" y="0"/>
              <a:ext cx="4194029" cy="2278479"/>
            </a:xfrm>
            <a:custGeom>
              <a:avLst/>
              <a:gdLst/>
              <a:ahLst/>
              <a:cxnLst/>
              <a:rect l="l" t="t" r="r" b="b"/>
              <a:pathLst>
                <a:path w="4194029" h="2278479" extrusionOk="0">
                  <a:moveTo>
                    <a:pt x="24795" y="0"/>
                  </a:moveTo>
                  <a:lnTo>
                    <a:pt x="4169234" y="0"/>
                  </a:lnTo>
                  <a:cubicBezTo>
                    <a:pt x="4175811" y="0"/>
                    <a:pt x="4182117" y="2612"/>
                    <a:pt x="4186767" y="7262"/>
                  </a:cubicBezTo>
                  <a:cubicBezTo>
                    <a:pt x="4191417" y="11912"/>
                    <a:pt x="4194029" y="18219"/>
                    <a:pt x="4194029" y="24795"/>
                  </a:cubicBezTo>
                  <a:lnTo>
                    <a:pt x="4194029" y="2253685"/>
                  </a:lnTo>
                  <a:cubicBezTo>
                    <a:pt x="4194029" y="2260260"/>
                    <a:pt x="4191417" y="2266567"/>
                    <a:pt x="4186767" y="2271217"/>
                  </a:cubicBezTo>
                  <a:cubicBezTo>
                    <a:pt x="4182117" y="2275867"/>
                    <a:pt x="4175811" y="2278479"/>
                    <a:pt x="4169234" y="2278479"/>
                  </a:cubicBezTo>
                  <a:lnTo>
                    <a:pt x="24795" y="2278479"/>
                  </a:lnTo>
                  <a:cubicBezTo>
                    <a:pt x="18219" y="2278479"/>
                    <a:pt x="11912" y="2275867"/>
                    <a:pt x="7262" y="2271217"/>
                  </a:cubicBezTo>
                  <a:cubicBezTo>
                    <a:pt x="2612" y="2266567"/>
                    <a:pt x="0" y="2260260"/>
                    <a:pt x="0" y="2253685"/>
                  </a:cubicBezTo>
                  <a:lnTo>
                    <a:pt x="0" y="24795"/>
                  </a:lnTo>
                  <a:cubicBezTo>
                    <a:pt x="0" y="18219"/>
                    <a:pt x="2612" y="11912"/>
                    <a:pt x="7262" y="7262"/>
                  </a:cubicBezTo>
                  <a:cubicBezTo>
                    <a:pt x="11912" y="2612"/>
                    <a:pt x="18219" y="0"/>
                    <a:pt x="24795" y="0"/>
                  </a:cubicBezTo>
                  <a:close/>
                </a:path>
              </a:pathLst>
            </a:custGeom>
            <a:solidFill>
              <a:srgbClr val="7BB0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38"/>
            <p:cNvSpPr txBox="1"/>
            <p:nvPr/>
          </p:nvSpPr>
          <p:spPr>
            <a:xfrm>
              <a:off x="0" y="-38100"/>
              <a:ext cx="4194029" cy="231657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540" name="Google Shape;540;p38"/>
          <p:cNvSpPr txBox="1"/>
          <p:nvPr/>
        </p:nvSpPr>
        <p:spPr>
          <a:xfrm>
            <a:off x="1921424" y="3257945"/>
            <a:ext cx="14445152" cy="3939540"/>
          </a:xfrm>
          <a:prstGeom prst="rect">
            <a:avLst/>
          </a:prstGeom>
          <a:noFill/>
          <a:ln>
            <a:noFill/>
          </a:ln>
        </p:spPr>
        <p:txBody>
          <a:bodyPr spcFirstLastPara="1" wrap="square" lIns="0" tIns="0" rIns="0" bIns="0" anchor="t" anchorCtr="0">
            <a:spAutoFit/>
          </a:bodyPr>
          <a:lstStyle/>
          <a:p>
            <a:pPr lvl="0">
              <a:buSzPts val="3200"/>
            </a:pPr>
            <a:r>
              <a:rPr lang="fr-FR" sz="3200" dirty="0"/>
              <a:t>Question 1 : Vrai ou faux ?</a:t>
            </a:r>
          </a:p>
          <a:p>
            <a:pPr lvl="0">
              <a:buSzPts val="3200"/>
            </a:pPr>
            <a:r>
              <a:rPr lang="fr-FR" sz="3200" dirty="0"/>
              <a:t>Introduire des micro-organismes dans vos systèmes agricoles sans test préalable augmente le risque d’effets indésirables.</a:t>
            </a:r>
          </a:p>
          <a:p>
            <a:pPr lvl="0">
              <a:buSzPts val="3200"/>
            </a:pPr>
            <a:endParaRPr lang="fr-FR" sz="3200" dirty="0"/>
          </a:p>
          <a:p>
            <a:pPr lvl="0">
              <a:buSzPts val="3200"/>
            </a:pPr>
            <a:endParaRPr lang="fr-FR" sz="3200" dirty="0"/>
          </a:p>
          <a:p>
            <a:pPr lvl="0">
              <a:buSzPts val="3200"/>
            </a:pPr>
            <a:endParaRPr lang="fr-FR" sz="3200" dirty="0"/>
          </a:p>
          <a:p>
            <a:pPr lvl="0">
              <a:buSzPts val="3200"/>
            </a:pPr>
            <a:endParaRPr lang="fr-FR" sz="3200" dirty="0"/>
          </a:p>
          <a:p>
            <a:pPr lvl="0">
              <a:buSzPts val="3200"/>
            </a:pPr>
            <a:r>
              <a:rPr lang="fr-FR" sz="3200" dirty="0"/>
              <a:t>Réponse: Vrai</a:t>
            </a:r>
            <a:endParaRPr sz="3200" dirty="0"/>
          </a:p>
        </p:txBody>
      </p:sp>
      <p:sp>
        <p:nvSpPr>
          <p:cNvPr id="541" name="Google Shape;541;p38"/>
          <p:cNvSpPr txBox="1"/>
          <p:nvPr/>
        </p:nvSpPr>
        <p:spPr>
          <a:xfrm>
            <a:off x="5874306" y="1100822"/>
            <a:ext cx="6539389" cy="1436804"/>
          </a:xfrm>
          <a:prstGeom prst="rect">
            <a:avLst/>
          </a:prstGeom>
          <a:noFill/>
          <a:ln>
            <a:noFill/>
          </a:ln>
        </p:spPr>
        <p:txBody>
          <a:bodyPr spcFirstLastPara="1" wrap="square" lIns="0" tIns="0" rIns="0" bIns="0" anchor="t" anchorCtr="0">
            <a:spAutoFit/>
          </a:bodyPr>
          <a:lstStyle/>
          <a:p>
            <a:pPr algn="ctr">
              <a:lnSpc>
                <a:spcPct val="140007"/>
              </a:lnSpc>
              <a:buClr>
                <a:srgbClr val="1B181A"/>
              </a:buClr>
              <a:buSzPts val="5269"/>
            </a:pPr>
            <a:r>
              <a:rPr lang="en-US" sz="5269" b="1" i="0" u="none" strike="noStrike" cap="none" dirty="0">
                <a:solidFill>
                  <a:srgbClr val="1B181A"/>
                </a:solidFill>
                <a:latin typeface="Arial"/>
                <a:ea typeface="Arial"/>
                <a:cs typeface="Arial"/>
                <a:sym typeface="Arial"/>
              </a:rPr>
              <a:t>4. </a:t>
            </a:r>
            <a:r>
              <a:rPr lang="nl-BE" sz="2800" b="1" dirty="0" err="1">
                <a:solidFill>
                  <a:srgbClr val="1B181A"/>
                </a:solidFill>
              </a:rPr>
              <a:t>Contrôle</a:t>
            </a:r>
            <a:r>
              <a:rPr lang="nl-BE" sz="2800" b="1" dirty="0">
                <a:solidFill>
                  <a:srgbClr val="1B181A"/>
                </a:solidFill>
              </a:rPr>
              <a:t> des </a:t>
            </a:r>
            <a:r>
              <a:rPr lang="nl-BE" sz="2800" b="1" dirty="0" err="1">
                <a:solidFill>
                  <a:srgbClr val="1B181A"/>
                </a:solidFill>
              </a:rPr>
              <a:t>connaissances</a:t>
            </a:r>
            <a:endParaRPr lang="nl-BE" sz="2800" b="1" dirty="0">
              <a:solidFill>
                <a:srgbClr val="1B181A"/>
              </a:solidFill>
            </a:endParaRPr>
          </a:p>
          <a:p>
            <a:pPr marL="0" marR="0" lvl="0" indent="0" algn="ctr" rtl="0">
              <a:lnSpc>
                <a:spcPct val="140007"/>
              </a:lnSpc>
              <a:spcBef>
                <a:spcPts val="0"/>
              </a:spcBef>
              <a:spcAft>
                <a:spcPts val="0"/>
              </a:spcAft>
              <a:buClr>
                <a:srgbClr val="1B181A"/>
              </a:buClr>
              <a:buSzPts val="5269"/>
              <a:buFont typeface="Arial"/>
              <a:buNone/>
            </a:pPr>
            <a:endParaRPr dirty="0"/>
          </a:p>
        </p:txBody>
      </p:sp>
      <p:cxnSp>
        <p:nvCxnSpPr>
          <p:cNvPr id="542" name="Google Shape;542;p38"/>
          <p:cNvCxnSpPr/>
          <p:nvPr/>
        </p:nvCxnSpPr>
        <p:spPr>
          <a:xfrm>
            <a:off x="5874306" y="2014731"/>
            <a:ext cx="7034962" cy="0"/>
          </a:xfrm>
          <a:prstGeom prst="straightConnector1">
            <a:avLst/>
          </a:prstGeom>
          <a:noFill/>
          <a:ln w="38100" cap="flat" cmpd="sng">
            <a:solidFill>
              <a:srgbClr val="000000"/>
            </a:solidFill>
            <a:prstDash val="solid"/>
            <a:round/>
            <a:headEnd type="none" w="sm" len="sm"/>
            <a:tailEnd type="none" w="sm" len="sm"/>
          </a:ln>
        </p:spPr>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546"/>
        <p:cNvGrpSpPr/>
        <p:nvPr/>
      </p:nvGrpSpPr>
      <p:grpSpPr>
        <a:xfrm>
          <a:off x="0" y="0"/>
          <a:ext cx="0" cy="0"/>
          <a:chOff x="0" y="0"/>
          <a:chExt cx="0" cy="0"/>
        </a:xfrm>
      </p:grpSpPr>
      <p:grpSp>
        <p:nvGrpSpPr>
          <p:cNvPr id="547" name="Google Shape;547;p39"/>
          <p:cNvGrpSpPr/>
          <p:nvPr/>
        </p:nvGrpSpPr>
        <p:grpSpPr>
          <a:xfrm>
            <a:off x="1028700" y="637935"/>
            <a:ext cx="15924204" cy="8795762"/>
            <a:chOff x="0" y="-38100"/>
            <a:chExt cx="4194029" cy="2316579"/>
          </a:xfrm>
        </p:grpSpPr>
        <p:sp>
          <p:nvSpPr>
            <p:cNvPr id="548" name="Google Shape;548;p39"/>
            <p:cNvSpPr/>
            <p:nvPr/>
          </p:nvSpPr>
          <p:spPr>
            <a:xfrm>
              <a:off x="0" y="0"/>
              <a:ext cx="4194029" cy="2278479"/>
            </a:xfrm>
            <a:custGeom>
              <a:avLst/>
              <a:gdLst/>
              <a:ahLst/>
              <a:cxnLst/>
              <a:rect l="l" t="t" r="r" b="b"/>
              <a:pathLst>
                <a:path w="4194029" h="2278479" extrusionOk="0">
                  <a:moveTo>
                    <a:pt x="24795" y="0"/>
                  </a:moveTo>
                  <a:lnTo>
                    <a:pt x="4169234" y="0"/>
                  </a:lnTo>
                  <a:cubicBezTo>
                    <a:pt x="4175811" y="0"/>
                    <a:pt x="4182117" y="2612"/>
                    <a:pt x="4186767" y="7262"/>
                  </a:cubicBezTo>
                  <a:cubicBezTo>
                    <a:pt x="4191417" y="11912"/>
                    <a:pt x="4194029" y="18219"/>
                    <a:pt x="4194029" y="24795"/>
                  </a:cubicBezTo>
                  <a:lnTo>
                    <a:pt x="4194029" y="2253685"/>
                  </a:lnTo>
                  <a:cubicBezTo>
                    <a:pt x="4194029" y="2260260"/>
                    <a:pt x="4191417" y="2266567"/>
                    <a:pt x="4186767" y="2271217"/>
                  </a:cubicBezTo>
                  <a:cubicBezTo>
                    <a:pt x="4182117" y="2275867"/>
                    <a:pt x="4175811" y="2278479"/>
                    <a:pt x="4169234" y="2278479"/>
                  </a:cubicBezTo>
                  <a:lnTo>
                    <a:pt x="24795" y="2278479"/>
                  </a:lnTo>
                  <a:cubicBezTo>
                    <a:pt x="18219" y="2278479"/>
                    <a:pt x="11912" y="2275867"/>
                    <a:pt x="7262" y="2271217"/>
                  </a:cubicBezTo>
                  <a:cubicBezTo>
                    <a:pt x="2612" y="2266567"/>
                    <a:pt x="0" y="2260260"/>
                    <a:pt x="0" y="2253685"/>
                  </a:cubicBezTo>
                  <a:lnTo>
                    <a:pt x="0" y="24795"/>
                  </a:lnTo>
                  <a:cubicBezTo>
                    <a:pt x="0" y="18219"/>
                    <a:pt x="2612" y="11912"/>
                    <a:pt x="7262" y="7262"/>
                  </a:cubicBezTo>
                  <a:cubicBezTo>
                    <a:pt x="11912" y="2612"/>
                    <a:pt x="18219" y="0"/>
                    <a:pt x="24795" y="0"/>
                  </a:cubicBezTo>
                  <a:close/>
                </a:path>
              </a:pathLst>
            </a:custGeom>
            <a:solidFill>
              <a:srgbClr val="7BB0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39"/>
            <p:cNvSpPr txBox="1"/>
            <p:nvPr/>
          </p:nvSpPr>
          <p:spPr>
            <a:xfrm>
              <a:off x="0" y="-38100"/>
              <a:ext cx="4194029" cy="231657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550" name="Google Shape;550;p39"/>
          <p:cNvSpPr txBox="1"/>
          <p:nvPr/>
        </p:nvSpPr>
        <p:spPr>
          <a:xfrm>
            <a:off x="1921424" y="3257945"/>
            <a:ext cx="14445152" cy="4431983"/>
          </a:xfrm>
          <a:prstGeom prst="rect">
            <a:avLst/>
          </a:prstGeom>
          <a:noFill/>
          <a:ln>
            <a:noFill/>
          </a:ln>
        </p:spPr>
        <p:txBody>
          <a:bodyPr spcFirstLastPara="1" wrap="square" lIns="0" tIns="0" rIns="0" bIns="0" anchor="t" anchorCtr="0">
            <a:spAutoFit/>
          </a:bodyPr>
          <a:lstStyle/>
          <a:p>
            <a:pPr lvl="0">
              <a:buClr>
                <a:schemeClr val="dk1"/>
              </a:buClr>
              <a:buSzPts val="3200"/>
            </a:pPr>
            <a:r>
              <a:rPr lang="fr-FR" sz="3200" dirty="0"/>
              <a:t>Question 2 : Choix multiple </a:t>
            </a:r>
          </a:p>
          <a:p>
            <a:pPr lvl="0">
              <a:buClr>
                <a:schemeClr val="dk1"/>
              </a:buClr>
              <a:buSzPts val="3200"/>
            </a:pPr>
            <a:r>
              <a:rPr lang="fr-FR" sz="3200" dirty="0"/>
              <a:t>Lequel des éléments suivants n'est PAS une pratique bio ?</a:t>
            </a:r>
          </a:p>
          <a:p>
            <a:pPr lvl="0">
              <a:buClr>
                <a:schemeClr val="dk1"/>
              </a:buClr>
              <a:buSzPts val="3200"/>
            </a:pPr>
            <a:endParaRPr lang="fr-FR" sz="3200" dirty="0"/>
          </a:p>
          <a:p>
            <a:pPr marL="514350" lvl="0" indent="-514350">
              <a:buClr>
                <a:schemeClr val="dk1"/>
              </a:buClr>
              <a:buSzPts val="3200"/>
              <a:buAutoNum type="alphaUcPeriod"/>
            </a:pPr>
            <a:r>
              <a:rPr lang="fr-FR" sz="3200" dirty="0"/>
              <a:t>À introduction 'engrais bio certifiés</a:t>
            </a:r>
          </a:p>
          <a:p>
            <a:pPr marL="514350" lvl="0" indent="-514350">
              <a:buClr>
                <a:schemeClr val="dk1"/>
              </a:buClr>
              <a:buSzPts val="3200"/>
              <a:buAutoNum type="alphaUcPeriod"/>
            </a:pPr>
            <a:r>
              <a:rPr lang="fr-FR" sz="3200" dirty="0"/>
              <a:t>B. Surveillance régulière de la santé des plantes</a:t>
            </a:r>
          </a:p>
          <a:p>
            <a:pPr marL="514350" lvl="0" indent="-514350">
              <a:buClr>
                <a:schemeClr val="dk1"/>
              </a:buClr>
              <a:buSzPts val="3200"/>
              <a:buAutoNum type="alphaUcPeriod"/>
            </a:pPr>
            <a:r>
              <a:rPr lang="fr-FR" sz="3200" dirty="0"/>
              <a:t>Analyse du sol pour la structure de la communauté microbienne</a:t>
            </a:r>
          </a:p>
          <a:p>
            <a:pPr marL="514350" lvl="0" indent="-514350">
              <a:buClr>
                <a:schemeClr val="dk1"/>
              </a:buClr>
              <a:buSzPts val="3200"/>
              <a:buAutoNum type="alphaUcPeriod"/>
            </a:pPr>
            <a:r>
              <a:rPr lang="fr-FR" sz="3200" dirty="0"/>
              <a:t>Application de pesticides chimiques</a:t>
            </a:r>
          </a:p>
          <a:p>
            <a:pPr lvl="0">
              <a:buClr>
                <a:schemeClr val="dk1"/>
              </a:buClr>
              <a:buSzPts val="3200"/>
            </a:pPr>
            <a:endParaRPr lang="fr-FR" sz="3200" dirty="0"/>
          </a:p>
          <a:p>
            <a:pPr lvl="0">
              <a:buClr>
                <a:schemeClr val="dk1"/>
              </a:buClr>
              <a:buSzPts val="3200"/>
            </a:pPr>
            <a:r>
              <a:rPr lang="fr-FR" sz="3200" dirty="0"/>
              <a:t>Réponse : D. Application de pesticides chimiques</a:t>
            </a:r>
            <a:endParaRPr sz="3200" dirty="0">
              <a:sym typeface="Calibri"/>
            </a:endParaRPr>
          </a:p>
        </p:txBody>
      </p:sp>
      <p:sp>
        <p:nvSpPr>
          <p:cNvPr id="551" name="Google Shape;551;p39"/>
          <p:cNvSpPr txBox="1"/>
          <p:nvPr/>
        </p:nvSpPr>
        <p:spPr>
          <a:xfrm>
            <a:off x="5874306" y="1100822"/>
            <a:ext cx="6539389" cy="1135183"/>
          </a:xfrm>
          <a:prstGeom prst="rect">
            <a:avLst/>
          </a:prstGeom>
          <a:noFill/>
          <a:ln>
            <a:noFill/>
          </a:ln>
        </p:spPr>
        <p:txBody>
          <a:bodyPr spcFirstLastPara="1" wrap="square" lIns="0" tIns="0" rIns="0" bIns="0" anchor="t" anchorCtr="0">
            <a:spAutoFit/>
          </a:bodyPr>
          <a:lstStyle/>
          <a:p>
            <a:pPr lvl="0" algn="ctr">
              <a:lnSpc>
                <a:spcPct val="140007"/>
              </a:lnSpc>
              <a:buClr>
                <a:srgbClr val="1B181A"/>
              </a:buClr>
              <a:buSzPts val="5269"/>
            </a:pPr>
            <a:r>
              <a:rPr lang="en-US" sz="5269" b="1" i="0" u="none" strike="noStrike" cap="none" dirty="0">
                <a:solidFill>
                  <a:srgbClr val="1B181A"/>
                </a:solidFill>
                <a:latin typeface="Arial"/>
                <a:ea typeface="Arial"/>
                <a:cs typeface="Arial"/>
                <a:sym typeface="Arial"/>
              </a:rPr>
              <a:t>4. </a:t>
            </a:r>
            <a:r>
              <a:rPr lang="nl-BE" sz="3200" b="1" dirty="0" err="1">
                <a:latin typeface="Calibri"/>
                <a:ea typeface="Calibri"/>
                <a:cs typeface="Calibri"/>
              </a:rPr>
              <a:t>Contrôle</a:t>
            </a:r>
            <a:r>
              <a:rPr lang="nl-BE" sz="3200" b="1" dirty="0">
                <a:latin typeface="Calibri"/>
                <a:ea typeface="Calibri"/>
                <a:cs typeface="Calibri"/>
              </a:rPr>
              <a:t> des </a:t>
            </a:r>
            <a:r>
              <a:rPr lang="nl-BE" sz="3200" b="1" dirty="0" err="1">
                <a:latin typeface="Calibri"/>
                <a:ea typeface="Calibri"/>
                <a:cs typeface="Calibri"/>
              </a:rPr>
              <a:t>connaissances</a:t>
            </a:r>
            <a:r>
              <a:rPr lang="nl-BE" sz="3200" b="1" dirty="0">
                <a:latin typeface="Calibri"/>
                <a:ea typeface="Calibri"/>
                <a:cs typeface="Calibri"/>
              </a:rPr>
              <a:t> </a:t>
            </a:r>
            <a:endParaRPr dirty="0"/>
          </a:p>
        </p:txBody>
      </p:sp>
      <p:cxnSp>
        <p:nvCxnSpPr>
          <p:cNvPr id="552" name="Google Shape;552;p39"/>
          <p:cNvCxnSpPr/>
          <p:nvPr/>
        </p:nvCxnSpPr>
        <p:spPr>
          <a:xfrm>
            <a:off x="5874306" y="2014731"/>
            <a:ext cx="7034962" cy="0"/>
          </a:xfrm>
          <a:prstGeom prst="straightConnector1">
            <a:avLst/>
          </a:prstGeom>
          <a:noFill/>
          <a:ln w="38100" cap="flat" cmpd="sng">
            <a:solidFill>
              <a:srgbClr val="000000"/>
            </a:solidFill>
            <a:prstDash val="solid"/>
            <a:round/>
            <a:headEnd type="none" w="sm" len="sm"/>
            <a:tailEnd type="none" w="sm" len="sm"/>
          </a:ln>
        </p:spPr>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556"/>
        <p:cNvGrpSpPr/>
        <p:nvPr/>
      </p:nvGrpSpPr>
      <p:grpSpPr>
        <a:xfrm>
          <a:off x="0" y="0"/>
          <a:ext cx="0" cy="0"/>
          <a:chOff x="0" y="0"/>
          <a:chExt cx="0" cy="0"/>
        </a:xfrm>
      </p:grpSpPr>
      <p:grpSp>
        <p:nvGrpSpPr>
          <p:cNvPr id="557" name="Google Shape;557;p40"/>
          <p:cNvGrpSpPr/>
          <p:nvPr/>
        </p:nvGrpSpPr>
        <p:grpSpPr>
          <a:xfrm>
            <a:off x="1028700" y="637935"/>
            <a:ext cx="15924204" cy="8795762"/>
            <a:chOff x="0" y="-38100"/>
            <a:chExt cx="4194029" cy="2316579"/>
          </a:xfrm>
        </p:grpSpPr>
        <p:sp>
          <p:nvSpPr>
            <p:cNvPr id="558" name="Google Shape;558;p40"/>
            <p:cNvSpPr/>
            <p:nvPr/>
          </p:nvSpPr>
          <p:spPr>
            <a:xfrm>
              <a:off x="0" y="0"/>
              <a:ext cx="4194029" cy="2278479"/>
            </a:xfrm>
            <a:custGeom>
              <a:avLst/>
              <a:gdLst/>
              <a:ahLst/>
              <a:cxnLst/>
              <a:rect l="l" t="t" r="r" b="b"/>
              <a:pathLst>
                <a:path w="4194029" h="2278479" extrusionOk="0">
                  <a:moveTo>
                    <a:pt x="24795" y="0"/>
                  </a:moveTo>
                  <a:lnTo>
                    <a:pt x="4169234" y="0"/>
                  </a:lnTo>
                  <a:cubicBezTo>
                    <a:pt x="4175811" y="0"/>
                    <a:pt x="4182117" y="2612"/>
                    <a:pt x="4186767" y="7262"/>
                  </a:cubicBezTo>
                  <a:cubicBezTo>
                    <a:pt x="4191417" y="11912"/>
                    <a:pt x="4194029" y="18219"/>
                    <a:pt x="4194029" y="24795"/>
                  </a:cubicBezTo>
                  <a:lnTo>
                    <a:pt x="4194029" y="2253685"/>
                  </a:lnTo>
                  <a:cubicBezTo>
                    <a:pt x="4194029" y="2260260"/>
                    <a:pt x="4191417" y="2266567"/>
                    <a:pt x="4186767" y="2271217"/>
                  </a:cubicBezTo>
                  <a:cubicBezTo>
                    <a:pt x="4182117" y="2275867"/>
                    <a:pt x="4175811" y="2278479"/>
                    <a:pt x="4169234" y="2278479"/>
                  </a:cubicBezTo>
                  <a:lnTo>
                    <a:pt x="24795" y="2278479"/>
                  </a:lnTo>
                  <a:cubicBezTo>
                    <a:pt x="18219" y="2278479"/>
                    <a:pt x="11912" y="2275867"/>
                    <a:pt x="7262" y="2271217"/>
                  </a:cubicBezTo>
                  <a:cubicBezTo>
                    <a:pt x="2612" y="2266567"/>
                    <a:pt x="0" y="2260260"/>
                    <a:pt x="0" y="2253685"/>
                  </a:cubicBezTo>
                  <a:lnTo>
                    <a:pt x="0" y="24795"/>
                  </a:lnTo>
                  <a:cubicBezTo>
                    <a:pt x="0" y="18219"/>
                    <a:pt x="2612" y="11912"/>
                    <a:pt x="7262" y="7262"/>
                  </a:cubicBezTo>
                  <a:cubicBezTo>
                    <a:pt x="11912" y="2612"/>
                    <a:pt x="18219" y="0"/>
                    <a:pt x="24795" y="0"/>
                  </a:cubicBezTo>
                  <a:close/>
                </a:path>
              </a:pathLst>
            </a:custGeom>
            <a:solidFill>
              <a:srgbClr val="7BB0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40"/>
            <p:cNvSpPr txBox="1"/>
            <p:nvPr/>
          </p:nvSpPr>
          <p:spPr>
            <a:xfrm>
              <a:off x="0" y="-38100"/>
              <a:ext cx="4194029" cy="231657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560" name="Google Shape;560;p40"/>
          <p:cNvSpPr txBox="1"/>
          <p:nvPr/>
        </p:nvSpPr>
        <p:spPr>
          <a:xfrm>
            <a:off x="1921424" y="3257945"/>
            <a:ext cx="14445152" cy="2954655"/>
          </a:xfrm>
          <a:prstGeom prst="rect">
            <a:avLst/>
          </a:prstGeom>
          <a:noFill/>
          <a:ln>
            <a:noFill/>
          </a:ln>
        </p:spPr>
        <p:txBody>
          <a:bodyPr spcFirstLastPara="1" wrap="square" lIns="0" tIns="0" rIns="0" bIns="0" anchor="t" anchorCtr="0">
            <a:spAutoFit/>
          </a:bodyPr>
          <a:lstStyle/>
          <a:p>
            <a:pPr lvl="0">
              <a:buSzPts val="3200"/>
            </a:pPr>
            <a:r>
              <a:rPr lang="fr-FR" sz="3200" dirty="0"/>
              <a:t>Question 3 : Vrai ou Faux</a:t>
            </a:r>
          </a:p>
          <a:p>
            <a:pPr lvl="0">
              <a:buSzPts val="3200"/>
            </a:pPr>
            <a:endParaRPr lang="fr-FR" sz="3200" dirty="0"/>
          </a:p>
          <a:p>
            <a:pPr lvl="0">
              <a:buSzPts val="3200"/>
            </a:pPr>
            <a:r>
              <a:rPr lang="fr-FR" sz="3200" dirty="0"/>
              <a:t>Le compostage améliore la productivité du sol dans les systèmes agricoles.</a:t>
            </a:r>
          </a:p>
          <a:p>
            <a:pPr lvl="0">
              <a:buSzPts val="3200"/>
            </a:pPr>
            <a:endParaRPr lang="fr-FR" sz="3200" dirty="0"/>
          </a:p>
          <a:p>
            <a:pPr lvl="0">
              <a:buSzPts val="3200"/>
            </a:pPr>
            <a:endParaRPr lang="fr-FR" sz="3200" dirty="0"/>
          </a:p>
          <a:p>
            <a:pPr lvl="0">
              <a:buSzPts val="3200"/>
            </a:pPr>
            <a:r>
              <a:rPr lang="fr-FR" sz="3200" dirty="0"/>
              <a:t>Réponse: Vrai</a:t>
            </a:r>
            <a:endParaRPr sz="3200" dirty="0"/>
          </a:p>
        </p:txBody>
      </p:sp>
      <p:sp>
        <p:nvSpPr>
          <p:cNvPr id="561" name="Google Shape;561;p40"/>
          <p:cNvSpPr txBox="1"/>
          <p:nvPr/>
        </p:nvSpPr>
        <p:spPr>
          <a:xfrm>
            <a:off x="5874306" y="1100822"/>
            <a:ext cx="6539389" cy="1135183"/>
          </a:xfrm>
          <a:prstGeom prst="rect">
            <a:avLst/>
          </a:prstGeom>
          <a:noFill/>
          <a:ln>
            <a:noFill/>
          </a:ln>
        </p:spPr>
        <p:txBody>
          <a:bodyPr spcFirstLastPara="1" wrap="square" lIns="0" tIns="0" rIns="0" bIns="0" anchor="t" anchorCtr="0">
            <a:spAutoFit/>
          </a:bodyPr>
          <a:lstStyle/>
          <a:p>
            <a:pPr lvl="0" algn="ctr">
              <a:lnSpc>
                <a:spcPct val="140007"/>
              </a:lnSpc>
              <a:buClr>
                <a:srgbClr val="1B181A"/>
              </a:buClr>
              <a:buSzPts val="5269"/>
            </a:pPr>
            <a:r>
              <a:rPr lang="en-US" sz="5269" b="1" i="0" u="none" strike="noStrike" cap="none" dirty="0">
                <a:solidFill>
                  <a:srgbClr val="1B181A"/>
                </a:solidFill>
                <a:latin typeface="Arial"/>
                <a:ea typeface="Arial"/>
                <a:cs typeface="Arial"/>
                <a:sym typeface="Arial"/>
              </a:rPr>
              <a:t>4. </a:t>
            </a:r>
            <a:r>
              <a:rPr lang="nl-BE" sz="3200" b="1" dirty="0" err="1">
                <a:latin typeface="Calibri"/>
                <a:ea typeface="Calibri"/>
                <a:cs typeface="Calibri"/>
              </a:rPr>
              <a:t>Contrôle</a:t>
            </a:r>
            <a:r>
              <a:rPr lang="nl-BE" sz="3200" b="1" dirty="0">
                <a:latin typeface="Calibri"/>
                <a:ea typeface="Calibri"/>
                <a:cs typeface="Calibri"/>
              </a:rPr>
              <a:t> des </a:t>
            </a:r>
            <a:r>
              <a:rPr lang="nl-BE" sz="3200" b="1" dirty="0" err="1">
                <a:latin typeface="Calibri"/>
                <a:ea typeface="Calibri"/>
                <a:cs typeface="Calibri"/>
              </a:rPr>
              <a:t>connaissances</a:t>
            </a:r>
            <a:r>
              <a:rPr lang="nl-BE" sz="3200" b="1" dirty="0">
                <a:latin typeface="Calibri"/>
                <a:ea typeface="Calibri"/>
                <a:cs typeface="Calibri"/>
              </a:rPr>
              <a:t> </a:t>
            </a:r>
            <a:endParaRPr dirty="0"/>
          </a:p>
        </p:txBody>
      </p:sp>
      <p:cxnSp>
        <p:nvCxnSpPr>
          <p:cNvPr id="562" name="Google Shape;562;p40"/>
          <p:cNvCxnSpPr/>
          <p:nvPr/>
        </p:nvCxnSpPr>
        <p:spPr>
          <a:xfrm>
            <a:off x="5874306" y="2014731"/>
            <a:ext cx="7034962" cy="0"/>
          </a:xfrm>
          <a:prstGeom prst="straightConnector1">
            <a:avLst/>
          </a:prstGeom>
          <a:noFill/>
          <a:ln w="38100" cap="flat" cmpd="sng">
            <a:solidFill>
              <a:srgbClr val="000000"/>
            </a:solidFill>
            <a:prstDash val="solid"/>
            <a:round/>
            <a:headEnd type="none" w="sm" len="sm"/>
            <a:tailEnd type="none" w="sm" len="sm"/>
          </a:ln>
        </p:spPr>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grpSp>
        <p:nvGrpSpPr>
          <p:cNvPr id="567" name="Google Shape;567;p41"/>
          <p:cNvGrpSpPr/>
          <p:nvPr/>
        </p:nvGrpSpPr>
        <p:grpSpPr>
          <a:xfrm>
            <a:off x="0" y="8328960"/>
            <a:ext cx="18288000" cy="1958040"/>
            <a:chOff x="0" y="-38100"/>
            <a:chExt cx="4816593" cy="515698"/>
          </a:xfrm>
        </p:grpSpPr>
        <p:sp>
          <p:nvSpPr>
            <p:cNvPr id="568" name="Google Shape;568;p41"/>
            <p:cNvSpPr/>
            <p:nvPr/>
          </p:nvSpPr>
          <p:spPr>
            <a:xfrm>
              <a:off x="0" y="0"/>
              <a:ext cx="4816592" cy="477598"/>
            </a:xfrm>
            <a:custGeom>
              <a:avLst/>
              <a:gdLst/>
              <a:ahLst/>
              <a:cxnLst/>
              <a:rect l="l" t="t" r="r" b="b"/>
              <a:pathLst>
                <a:path w="4816592" h="477598" extrusionOk="0">
                  <a:moveTo>
                    <a:pt x="0" y="0"/>
                  </a:moveTo>
                  <a:lnTo>
                    <a:pt x="4816592" y="0"/>
                  </a:lnTo>
                  <a:lnTo>
                    <a:pt x="4816592" y="477598"/>
                  </a:lnTo>
                  <a:lnTo>
                    <a:pt x="0" y="477598"/>
                  </a:lnTo>
                  <a:close/>
                </a:path>
              </a:pathLst>
            </a:custGeom>
            <a:solidFill>
              <a:srgbClr val="FFFFFF"/>
            </a:solidFill>
            <a:ln>
              <a:noFill/>
            </a:ln>
          </p:spPr>
        </p:sp>
        <p:sp>
          <p:nvSpPr>
            <p:cNvPr id="569" name="Google Shape;569;p41"/>
            <p:cNvSpPr txBox="1"/>
            <p:nvPr/>
          </p:nvSpPr>
          <p:spPr>
            <a:xfrm>
              <a:off x="0" y="-38100"/>
              <a:ext cx="4816593" cy="51569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570" name="Google Shape;570;p41"/>
          <p:cNvGrpSpPr/>
          <p:nvPr/>
        </p:nvGrpSpPr>
        <p:grpSpPr>
          <a:xfrm>
            <a:off x="-250625" y="8049600"/>
            <a:ext cx="18288000" cy="2806521"/>
            <a:chOff x="0" y="-38100"/>
            <a:chExt cx="4816593" cy="739166"/>
          </a:xfrm>
        </p:grpSpPr>
        <p:sp>
          <p:nvSpPr>
            <p:cNvPr id="571" name="Google Shape;571;p41"/>
            <p:cNvSpPr/>
            <p:nvPr/>
          </p:nvSpPr>
          <p:spPr>
            <a:xfrm>
              <a:off x="0" y="0"/>
              <a:ext cx="4816592" cy="701066"/>
            </a:xfrm>
            <a:custGeom>
              <a:avLst/>
              <a:gdLst/>
              <a:ahLst/>
              <a:cxnLst/>
              <a:rect l="l" t="t" r="r" b="b"/>
              <a:pathLst>
                <a:path w="4816592" h="701066" extrusionOk="0">
                  <a:moveTo>
                    <a:pt x="0" y="0"/>
                  </a:moveTo>
                  <a:lnTo>
                    <a:pt x="4816592" y="0"/>
                  </a:lnTo>
                  <a:lnTo>
                    <a:pt x="4816592" y="701066"/>
                  </a:lnTo>
                  <a:lnTo>
                    <a:pt x="0" y="701066"/>
                  </a:lnTo>
                  <a:close/>
                </a:path>
              </a:pathLst>
            </a:custGeom>
            <a:solidFill>
              <a:srgbClr val="FFFFFF"/>
            </a:solidFill>
            <a:ln>
              <a:noFill/>
            </a:ln>
          </p:spPr>
        </p:sp>
        <p:sp>
          <p:nvSpPr>
            <p:cNvPr id="572" name="Google Shape;572;p41"/>
            <p:cNvSpPr txBox="1"/>
            <p:nvPr/>
          </p:nvSpPr>
          <p:spPr>
            <a:xfrm>
              <a:off x="0" y="-38100"/>
              <a:ext cx="4816593" cy="739166"/>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73" name="Google Shape;573;p41"/>
          <p:cNvSpPr/>
          <p:nvPr/>
        </p:nvSpPr>
        <p:spPr>
          <a:xfrm>
            <a:off x="-83207" y="-907951"/>
            <a:ext cx="18371207" cy="8229600"/>
          </a:xfrm>
          <a:custGeom>
            <a:avLst/>
            <a:gdLst/>
            <a:ahLst/>
            <a:cxnLst/>
            <a:rect l="l" t="t" r="r" b="b"/>
            <a:pathLst>
              <a:path w="18371207" h="8229600" extrusionOk="0">
                <a:moveTo>
                  <a:pt x="0" y="0"/>
                </a:moveTo>
                <a:lnTo>
                  <a:pt x="18371207" y="0"/>
                </a:lnTo>
                <a:lnTo>
                  <a:pt x="18371207" y="8229600"/>
                </a:lnTo>
                <a:lnTo>
                  <a:pt x="0" y="8229600"/>
                </a:lnTo>
                <a:lnTo>
                  <a:pt x="0" y="0"/>
                </a:lnTo>
                <a:close/>
              </a:path>
            </a:pathLst>
          </a:custGeom>
          <a:blipFill rotWithShape="1">
            <a:blip r:embed="rId3">
              <a:alphaModFix amt="55000"/>
            </a:blip>
            <a:stretch>
              <a:fillRect t="-24269" b="-24269"/>
            </a:stretch>
          </a:blipFill>
          <a:ln>
            <a:noFill/>
          </a:ln>
        </p:spPr>
      </p:sp>
      <p:grpSp>
        <p:nvGrpSpPr>
          <p:cNvPr id="574" name="Google Shape;574;p41"/>
          <p:cNvGrpSpPr/>
          <p:nvPr/>
        </p:nvGrpSpPr>
        <p:grpSpPr>
          <a:xfrm>
            <a:off x="7280796" y="-143767"/>
            <a:ext cx="3225156" cy="3230761"/>
            <a:chOff x="0" y="-192881"/>
            <a:chExt cx="4300208" cy="4307681"/>
          </a:xfrm>
        </p:grpSpPr>
        <p:grpSp>
          <p:nvGrpSpPr>
            <p:cNvPr id="575" name="Google Shape;575;p41"/>
            <p:cNvGrpSpPr/>
            <p:nvPr/>
          </p:nvGrpSpPr>
          <p:grpSpPr>
            <a:xfrm>
              <a:off x="0" y="-192881"/>
              <a:ext cx="4300208" cy="4307681"/>
              <a:chOff x="0" y="-38100"/>
              <a:chExt cx="849424" cy="850900"/>
            </a:xfrm>
          </p:grpSpPr>
          <p:sp>
            <p:nvSpPr>
              <p:cNvPr id="576" name="Google Shape;576;p41"/>
              <p:cNvSpPr/>
              <p:nvPr/>
            </p:nvSpPr>
            <p:spPr>
              <a:xfrm>
                <a:off x="0" y="0"/>
                <a:ext cx="849424" cy="812800"/>
              </a:xfrm>
              <a:custGeom>
                <a:avLst/>
                <a:gdLst/>
                <a:ahLst/>
                <a:cxnLst/>
                <a:rect l="l" t="t" r="r" b="b"/>
                <a:pathLst>
                  <a:path w="849424" h="812800" extrusionOk="0">
                    <a:moveTo>
                      <a:pt x="283294" y="793731"/>
                    </a:moveTo>
                    <a:cubicBezTo>
                      <a:pt x="326842" y="805245"/>
                      <a:pt x="376350" y="812800"/>
                      <a:pt x="424941" y="812800"/>
                    </a:cubicBezTo>
                    <a:cubicBezTo>
                      <a:pt x="473533" y="812800"/>
                      <a:pt x="520290" y="806323"/>
                      <a:pt x="563379" y="794809"/>
                    </a:cubicBezTo>
                    <a:cubicBezTo>
                      <a:pt x="564297" y="794450"/>
                      <a:pt x="565213" y="794450"/>
                      <a:pt x="566130" y="794090"/>
                    </a:cubicBezTo>
                    <a:cubicBezTo>
                      <a:pt x="727946" y="748035"/>
                      <a:pt x="847132" y="626421"/>
                      <a:pt x="849424" y="484298"/>
                    </a:cubicBezTo>
                    <a:lnTo>
                      <a:pt x="849424" y="0"/>
                    </a:lnTo>
                    <a:lnTo>
                      <a:pt x="0" y="0"/>
                    </a:lnTo>
                    <a:lnTo>
                      <a:pt x="0" y="483939"/>
                    </a:lnTo>
                    <a:cubicBezTo>
                      <a:pt x="2292" y="627140"/>
                      <a:pt x="119644" y="748755"/>
                      <a:pt x="283294" y="79373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41"/>
              <p:cNvSpPr txBox="1"/>
              <p:nvPr/>
            </p:nvSpPr>
            <p:spPr>
              <a:xfrm>
                <a:off x="0" y="-38100"/>
                <a:ext cx="849424" cy="723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78" name="Google Shape;578;p41"/>
            <p:cNvSpPr/>
            <p:nvPr/>
          </p:nvSpPr>
          <p:spPr>
            <a:xfrm>
              <a:off x="804228" y="277436"/>
              <a:ext cx="2691752" cy="3252873"/>
            </a:xfrm>
            <a:custGeom>
              <a:avLst/>
              <a:gdLst/>
              <a:ahLst/>
              <a:cxnLst/>
              <a:rect l="l" t="t" r="r" b="b"/>
              <a:pathLst>
                <a:path w="2691752" h="3252873" extrusionOk="0">
                  <a:moveTo>
                    <a:pt x="0" y="0"/>
                  </a:moveTo>
                  <a:lnTo>
                    <a:pt x="2691752" y="0"/>
                  </a:lnTo>
                  <a:lnTo>
                    <a:pt x="2691752" y="3252873"/>
                  </a:lnTo>
                  <a:lnTo>
                    <a:pt x="0" y="3252873"/>
                  </a:lnTo>
                  <a:lnTo>
                    <a:pt x="0" y="0"/>
                  </a:lnTo>
                  <a:close/>
                </a:path>
              </a:pathLst>
            </a:custGeom>
            <a:blipFill rotWithShape="1">
              <a:blip r:embed="rId4">
                <a:alphaModFix/>
              </a:blip>
              <a:stretch>
                <a:fillRect/>
              </a:stretch>
            </a:blipFill>
            <a:ln>
              <a:noFill/>
            </a:ln>
          </p:spPr>
        </p:sp>
      </p:grpSp>
      <p:grpSp>
        <p:nvGrpSpPr>
          <p:cNvPr id="580" name="Google Shape;580;p41"/>
          <p:cNvGrpSpPr/>
          <p:nvPr/>
        </p:nvGrpSpPr>
        <p:grpSpPr>
          <a:xfrm>
            <a:off x="447021" y="8871406"/>
            <a:ext cx="17393959" cy="1647984"/>
            <a:chOff x="0" y="0"/>
            <a:chExt cx="23191944" cy="2197312"/>
          </a:xfrm>
        </p:grpSpPr>
        <p:sp>
          <p:nvSpPr>
            <p:cNvPr id="581" name="Google Shape;581;p41"/>
            <p:cNvSpPr/>
            <p:nvPr/>
          </p:nvSpPr>
          <p:spPr>
            <a:xfrm>
              <a:off x="0" y="0"/>
              <a:ext cx="6436432" cy="1357079"/>
            </a:xfrm>
            <a:custGeom>
              <a:avLst/>
              <a:gdLst/>
              <a:ahLst/>
              <a:cxnLst/>
              <a:rect l="l" t="t" r="r" b="b"/>
              <a:pathLst>
                <a:path w="6436432" h="1357079" extrusionOk="0">
                  <a:moveTo>
                    <a:pt x="0" y="0"/>
                  </a:moveTo>
                  <a:lnTo>
                    <a:pt x="6436432" y="0"/>
                  </a:lnTo>
                  <a:lnTo>
                    <a:pt x="6436432" y="1357079"/>
                  </a:lnTo>
                  <a:lnTo>
                    <a:pt x="0" y="1357079"/>
                  </a:lnTo>
                  <a:lnTo>
                    <a:pt x="0" y="0"/>
                  </a:lnTo>
                  <a:close/>
                </a:path>
              </a:pathLst>
            </a:custGeom>
            <a:blipFill rotWithShape="1">
              <a:blip r:embed="rId5">
                <a:alphaModFix/>
              </a:blip>
              <a:stretch>
                <a:fillRect/>
              </a:stretch>
            </a:blipFill>
            <a:ln>
              <a:noFill/>
            </a:ln>
          </p:spPr>
        </p:sp>
        <p:sp>
          <p:nvSpPr>
            <p:cNvPr id="582" name="Google Shape;582;p41"/>
            <p:cNvSpPr txBox="1"/>
            <p:nvPr/>
          </p:nvSpPr>
          <p:spPr>
            <a:xfrm>
              <a:off x="6436432" y="83913"/>
              <a:ext cx="16755512" cy="2113399"/>
            </a:xfrm>
            <a:prstGeom prst="rect">
              <a:avLst/>
            </a:prstGeom>
            <a:noFill/>
            <a:ln>
              <a:noFill/>
            </a:ln>
          </p:spPr>
          <p:txBody>
            <a:bodyPr spcFirstLastPara="1" wrap="square" lIns="0" tIns="0" rIns="0" bIns="0" anchor="t" anchorCtr="0">
              <a:spAutoFit/>
            </a:bodyPr>
            <a:lstStyle/>
            <a:p>
              <a:pPr marL="0" marR="0" lvl="0" indent="0" algn="just" rtl="0">
                <a:lnSpc>
                  <a:spcPct val="139967"/>
                </a:lnSpc>
                <a:spcBef>
                  <a:spcPts val="0"/>
                </a:spcBef>
                <a:spcAft>
                  <a:spcPts val="0"/>
                </a:spcAft>
                <a:buNone/>
              </a:pPr>
              <a:r>
                <a:rPr lang="fr-FR" sz="1839" dirty="0">
                  <a:latin typeface="Montserrat"/>
                </a:rPr>
                <a:t>Financé par l'Union européenne. Les points de vue et opinions exprimés sont cependant uniquement ceux de l'auteur(s) et ne reflètent pas nécessairement ceux de l'Union européenne ou du Conseil suédois pour l'enseignement supérieur (UHR). Ni l'Union européenne ni l'autorité de subvention ne peuvent être tenues responsables à leur égard.</a:t>
              </a:r>
              <a:endParaRPr sz="1839" dirty="0">
                <a:latin typeface="Montserrat"/>
              </a:endParaRPr>
            </a:p>
          </p:txBody>
        </p:sp>
      </p:grpSp>
      <p:grpSp>
        <p:nvGrpSpPr>
          <p:cNvPr id="583" name="Google Shape;583;p41"/>
          <p:cNvGrpSpPr/>
          <p:nvPr/>
        </p:nvGrpSpPr>
        <p:grpSpPr>
          <a:xfrm>
            <a:off x="2490579" y="3378965"/>
            <a:ext cx="12805591" cy="3811199"/>
            <a:chOff x="0" y="-1223607"/>
            <a:chExt cx="17074122" cy="5081599"/>
          </a:xfrm>
        </p:grpSpPr>
        <p:grpSp>
          <p:nvGrpSpPr>
            <p:cNvPr id="584" name="Google Shape;584;p41"/>
            <p:cNvGrpSpPr/>
            <p:nvPr/>
          </p:nvGrpSpPr>
          <p:grpSpPr>
            <a:xfrm>
              <a:off x="0" y="-146805"/>
              <a:ext cx="17074122" cy="4004797"/>
              <a:chOff x="0" y="-38100"/>
              <a:chExt cx="4431224" cy="1039360"/>
            </a:xfrm>
          </p:grpSpPr>
          <p:sp>
            <p:nvSpPr>
              <p:cNvPr id="585" name="Google Shape;585;p41"/>
              <p:cNvSpPr/>
              <p:nvPr/>
            </p:nvSpPr>
            <p:spPr>
              <a:xfrm>
                <a:off x="0" y="0"/>
                <a:ext cx="4431224" cy="1001260"/>
              </a:xfrm>
              <a:custGeom>
                <a:avLst/>
                <a:gdLst/>
                <a:ahLst/>
                <a:cxnLst/>
                <a:rect l="l" t="t" r="r" b="b"/>
                <a:pathLst>
                  <a:path w="4431224" h="1001260" extrusionOk="0">
                    <a:moveTo>
                      <a:pt x="23468" y="0"/>
                    </a:moveTo>
                    <a:lnTo>
                      <a:pt x="4407757" y="0"/>
                    </a:lnTo>
                    <a:cubicBezTo>
                      <a:pt x="4413981" y="0"/>
                      <a:pt x="4419950" y="2472"/>
                      <a:pt x="4424350" y="6874"/>
                    </a:cubicBezTo>
                    <a:cubicBezTo>
                      <a:pt x="4428752" y="11275"/>
                      <a:pt x="4431224" y="17244"/>
                      <a:pt x="4431224" y="23468"/>
                    </a:cubicBezTo>
                    <a:lnTo>
                      <a:pt x="4431224" y="977792"/>
                    </a:lnTo>
                    <a:cubicBezTo>
                      <a:pt x="4431224" y="984016"/>
                      <a:pt x="4428752" y="989985"/>
                      <a:pt x="4424350" y="994386"/>
                    </a:cubicBezTo>
                    <a:cubicBezTo>
                      <a:pt x="4419950" y="998787"/>
                      <a:pt x="4413981" y="1001260"/>
                      <a:pt x="4407757" y="1001260"/>
                    </a:cubicBezTo>
                    <a:lnTo>
                      <a:pt x="23468" y="1001260"/>
                    </a:lnTo>
                    <a:cubicBezTo>
                      <a:pt x="17244" y="1001260"/>
                      <a:pt x="11275" y="998787"/>
                      <a:pt x="6874" y="994386"/>
                    </a:cubicBezTo>
                    <a:cubicBezTo>
                      <a:pt x="2472" y="989985"/>
                      <a:pt x="0" y="984016"/>
                      <a:pt x="0" y="977792"/>
                    </a:cubicBezTo>
                    <a:lnTo>
                      <a:pt x="0" y="23468"/>
                    </a:lnTo>
                    <a:cubicBezTo>
                      <a:pt x="0" y="17244"/>
                      <a:pt x="2472" y="11275"/>
                      <a:pt x="6874" y="6874"/>
                    </a:cubicBezTo>
                    <a:cubicBezTo>
                      <a:pt x="11275" y="2472"/>
                      <a:pt x="17244" y="0"/>
                      <a:pt x="23468" y="0"/>
                    </a:cubicBezTo>
                    <a:close/>
                  </a:path>
                </a:pathLst>
              </a:custGeom>
              <a:solidFill>
                <a:srgbClr val="FFFFFF">
                  <a:alpha val="30588"/>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41"/>
              <p:cNvSpPr txBox="1"/>
              <p:nvPr/>
            </p:nvSpPr>
            <p:spPr>
              <a:xfrm>
                <a:off x="0" y="-38100"/>
                <a:ext cx="4431224" cy="103936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87" name="Google Shape;587;p41"/>
            <p:cNvSpPr txBox="1"/>
            <p:nvPr/>
          </p:nvSpPr>
          <p:spPr>
            <a:xfrm>
              <a:off x="844828" y="-1223607"/>
              <a:ext cx="15341601" cy="4802427"/>
            </a:xfrm>
            <a:prstGeom prst="rect">
              <a:avLst/>
            </a:prstGeom>
            <a:noFill/>
            <a:ln>
              <a:noFill/>
            </a:ln>
          </p:spPr>
          <p:txBody>
            <a:bodyPr spcFirstLastPara="1" wrap="square" lIns="0" tIns="0" rIns="0" bIns="0" anchor="t" anchorCtr="0">
              <a:spAutoFit/>
            </a:bodyPr>
            <a:lstStyle/>
            <a:p>
              <a:pPr algn="ctr">
                <a:lnSpc>
                  <a:spcPct val="148437"/>
                </a:lnSpc>
              </a:pPr>
              <a:r>
                <a:rPr lang="fr-FR" sz="4800" b="1" dirty="0"/>
                <a:t>Systèmes en boucle fermée dans l'agriculture régénérative </a:t>
              </a:r>
              <a:endParaRPr lang="fr-FR" sz="4800" dirty="0"/>
            </a:p>
            <a:p>
              <a:pPr marL="0" marR="0" lvl="0" indent="0" algn="ctr" rtl="0">
                <a:lnSpc>
                  <a:spcPct val="148437"/>
                </a:lnSpc>
                <a:spcBef>
                  <a:spcPts val="0"/>
                </a:spcBef>
                <a:spcAft>
                  <a:spcPts val="0"/>
                </a:spcAft>
                <a:buNone/>
              </a:pPr>
              <a:endParaRPr dirty="0"/>
            </a:p>
            <a:p>
              <a:pPr marL="0" marR="0" lvl="0" indent="0" algn="ctr" rtl="0">
                <a:lnSpc>
                  <a:spcPct val="140007"/>
                </a:lnSpc>
                <a:spcBef>
                  <a:spcPts val="0"/>
                </a:spcBef>
                <a:spcAft>
                  <a:spcPts val="0"/>
                </a:spcAft>
                <a:buNone/>
              </a:pPr>
              <a:endParaRPr sz="5089" b="1" dirty="0">
                <a:solidFill>
                  <a:srgbClr val="000000"/>
                </a:solidFill>
                <a:latin typeface="Arial"/>
                <a:ea typeface="Arial"/>
                <a:cs typeface="Arial"/>
                <a:sym typeface="Arial"/>
              </a:endParaRPr>
            </a:p>
          </p:txBody>
        </p:sp>
        <p:grpSp>
          <p:nvGrpSpPr>
            <p:cNvPr id="588" name="Google Shape;588;p41"/>
            <p:cNvGrpSpPr/>
            <p:nvPr/>
          </p:nvGrpSpPr>
          <p:grpSpPr>
            <a:xfrm>
              <a:off x="505073" y="2295730"/>
              <a:ext cx="15979540" cy="1233807"/>
              <a:chOff x="0" y="-38100"/>
              <a:chExt cx="4147148" cy="320208"/>
            </a:xfrm>
          </p:grpSpPr>
          <p:sp>
            <p:nvSpPr>
              <p:cNvPr id="589" name="Google Shape;589;p41"/>
              <p:cNvSpPr/>
              <p:nvPr/>
            </p:nvSpPr>
            <p:spPr>
              <a:xfrm>
                <a:off x="0" y="0"/>
                <a:ext cx="4147148" cy="282108"/>
              </a:xfrm>
              <a:custGeom>
                <a:avLst/>
                <a:gdLst/>
                <a:ahLst/>
                <a:cxnLst/>
                <a:rect l="l" t="t" r="r" b="b"/>
                <a:pathLst>
                  <a:path w="4147148" h="282108" extrusionOk="0">
                    <a:moveTo>
                      <a:pt x="25075" y="0"/>
                    </a:moveTo>
                    <a:lnTo>
                      <a:pt x="4122072" y="0"/>
                    </a:lnTo>
                    <a:cubicBezTo>
                      <a:pt x="4128723" y="0"/>
                      <a:pt x="4135101" y="2642"/>
                      <a:pt x="4139803" y="7344"/>
                    </a:cubicBezTo>
                    <a:cubicBezTo>
                      <a:pt x="4144506" y="12047"/>
                      <a:pt x="4147148" y="18425"/>
                      <a:pt x="4147148" y="25075"/>
                    </a:cubicBezTo>
                    <a:lnTo>
                      <a:pt x="4147148" y="257033"/>
                    </a:lnTo>
                    <a:cubicBezTo>
                      <a:pt x="4147148" y="263683"/>
                      <a:pt x="4144506" y="270061"/>
                      <a:pt x="4139803" y="274764"/>
                    </a:cubicBezTo>
                    <a:cubicBezTo>
                      <a:pt x="4135101" y="279466"/>
                      <a:pt x="4128723" y="282108"/>
                      <a:pt x="4122072" y="282108"/>
                    </a:cubicBezTo>
                    <a:lnTo>
                      <a:pt x="25075" y="282108"/>
                    </a:lnTo>
                    <a:cubicBezTo>
                      <a:pt x="18425" y="282108"/>
                      <a:pt x="12047" y="279466"/>
                      <a:pt x="7344" y="274764"/>
                    </a:cubicBezTo>
                    <a:cubicBezTo>
                      <a:pt x="2642" y="270061"/>
                      <a:pt x="0" y="263683"/>
                      <a:pt x="0" y="257033"/>
                    </a:cubicBezTo>
                    <a:lnTo>
                      <a:pt x="0" y="25075"/>
                    </a:lnTo>
                    <a:cubicBezTo>
                      <a:pt x="0" y="18425"/>
                      <a:pt x="2642" y="12047"/>
                      <a:pt x="7344" y="7344"/>
                    </a:cubicBezTo>
                    <a:cubicBezTo>
                      <a:pt x="12047" y="2642"/>
                      <a:pt x="18425" y="0"/>
                      <a:pt x="25075" y="0"/>
                    </a:cubicBezTo>
                    <a:close/>
                  </a:path>
                </a:pathLst>
              </a:custGeom>
              <a:solidFill>
                <a:srgbClr val="4D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41"/>
              <p:cNvSpPr txBox="1"/>
              <p:nvPr/>
            </p:nvSpPr>
            <p:spPr>
              <a:xfrm>
                <a:off x="0" y="-38100"/>
                <a:ext cx="4147147" cy="32020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91" name="Google Shape;591;p41"/>
            <p:cNvSpPr txBox="1"/>
            <p:nvPr/>
          </p:nvSpPr>
          <p:spPr>
            <a:xfrm>
              <a:off x="2367869" y="2677747"/>
              <a:ext cx="12338383" cy="804323"/>
            </a:xfrm>
            <a:prstGeom prst="rect">
              <a:avLst/>
            </a:prstGeom>
            <a:noFill/>
            <a:ln>
              <a:noFill/>
            </a:ln>
          </p:spPr>
          <p:txBody>
            <a:bodyPr spcFirstLastPara="1" wrap="square" lIns="0" tIns="0" rIns="0" bIns="0" anchor="t" anchorCtr="0">
              <a:spAutoFit/>
            </a:bodyPr>
            <a:lstStyle/>
            <a:p>
              <a:pPr lvl="0" algn="ctr">
                <a:lnSpc>
                  <a:spcPct val="140007"/>
                </a:lnSpc>
              </a:pPr>
              <a:r>
                <a:rPr lang="en-US" sz="2800" b="1" dirty="0">
                  <a:solidFill>
                    <a:srgbClr val="FFFFFF"/>
                  </a:solidFill>
                  <a:latin typeface="Montserrat"/>
                  <a:ea typeface="Montserrat"/>
                  <a:cs typeface="Montserrat"/>
                  <a:sym typeface="Montserrat"/>
                </a:rPr>
                <a:t>PROJET </a:t>
              </a:r>
              <a:r>
                <a:rPr lang="nl-BE" sz="2800" b="1" dirty="0">
                  <a:solidFill>
                    <a:srgbClr val="FFFFFF"/>
                  </a:solidFill>
                  <a:latin typeface="Montserrat"/>
                </a:rPr>
                <a:t>Numéro </a:t>
              </a:r>
              <a:r>
                <a:rPr lang="en-US" sz="2587" b="1" dirty="0">
                  <a:solidFill>
                    <a:srgbClr val="FFFFFF"/>
                  </a:solidFill>
                  <a:latin typeface="Montserrat"/>
                  <a:ea typeface="Montserrat"/>
                  <a:cs typeface="Montserrat"/>
                  <a:sym typeface="Montserrat"/>
                </a:rPr>
                <a:t>:2023-1-SE01-KA220-VET-000160614</a:t>
              </a:r>
              <a:endParaRPr dirty="0"/>
            </a:p>
          </p:txBody>
        </p:sp>
      </p:grpSp>
      <p:pic>
        <p:nvPicPr>
          <p:cNvPr id="592" name="Google Shape;592;p41"/>
          <p:cNvPicPr preferRelativeResize="0"/>
          <p:nvPr/>
        </p:nvPicPr>
        <p:blipFill>
          <a:blip r:embed="rId6">
            <a:alphaModFix/>
          </a:blip>
          <a:stretch>
            <a:fillRect/>
          </a:stretch>
        </p:blipFill>
        <p:spPr>
          <a:xfrm>
            <a:off x="447025" y="7466200"/>
            <a:ext cx="17393949" cy="130800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TotalTime>
  <Words>3766</Words>
  <Application>Microsoft Office PowerPoint</Application>
  <PresentationFormat>Aangepast</PresentationFormat>
  <Paragraphs>363</Paragraphs>
  <Slides>41</Slides>
  <Notes>41</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41</vt:i4>
      </vt:variant>
    </vt:vector>
  </HeadingPairs>
  <TitlesOfParts>
    <vt:vector size="47" baseType="lpstr">
      <vt:lpstr>Arial</vt:lpstr>
      <vt:lpstr>Canva Sans</vt:lpstr>
      <vt:lpstr>Montserrat</vt:lpstr>
      <vt:lpstr>Noto Sans Symbols</vt:lpstr>
      <vt:lpstr>Calibri</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Green Growth</dc:creator>
  <cp:lastModifiedBy>Green Growth</cp:lastModifiedBy>
  <cp:revision>1</cp:revision>
  <dcterms:created xsi:type="dcterms:W3CDTF">2006-08-16T00:00:00Z</dcterms:created>
  <dcterms:modified xsi:type="dcterms:W3CDTF">2025-10-24T17:19:19Z</dcterms:modified>
</cp:coreProperties>
</file>