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10287000" cx="18288000"/>
  <p:notesSz cx="6858000" cy="9144000"/>
  <p:embeddedFontLst>
    <p:embeddedFont>
      <p:font typeface="Montserrat"/>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2" roundtripDataSignature="AMtx7miiF6e9fSy1kXUl2QQ3obB5COhO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B2A0628-92E3-4911-954A-C472989ED5FB}">
  <a:tblStyle styleId="{9B2A0628-92E3-4911-954A-C472989ED5F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boldItalic.fntdata"/><Relationship Id="rId50" Type="http://schemas.openxmlformats.org/officeDocument/2006/relationships/font" Target="fonts/Montserrat-bold.fntdata"/><Relationship Id="rId52"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5" name="Google Shape;105;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6" name="Google Shape;106;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9" name="Google Shape;109;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0" name="Google Shape;120;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1" name="Google Shape;121;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4" name="Google Shape;124;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34" name="Google Shape;134;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35" name="Google Shape;135;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8" name="Google Shape;138;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66" name="Google Shape;166;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67" name="Google Shape;167;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0" name="Google Shape;170;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8" name="Google Shape;188;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9" name="Google Shape;189;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92" name="Google Shape;192;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2" name="Google Shape;242;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3" name="Google Shape;243;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6" name="Google Shape;246;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61" name="Google Shape;261;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62" name="Google Shape;262;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65" name="Google Shape;265;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7" name="Google Shape;277;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8" name="Google Shape;278;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81" name="Google Shape;281;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95" name="Google Shape;295;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96" name="Google Shape;296;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9" name="Google Shape;299;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2" name="Google Shape;312;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3" name="Google Shape;313;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16" name="Google Shape;316;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1" name="Google Shape;331;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2" name="Google Shape;332;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5" name="Google Shape;335;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46" name="Google Shape;346;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47" name="Google Shape;347;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0" name="Google Shape;350;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7" name="Google Shape;357;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58" name="Google Shape;358;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61" name="Google Shape;361;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8" name="Google Shape;368;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9" name="Google Shape;369;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2" name="Google Shape;372;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79" name="Google Shape;379;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0" name="Google Shape;380;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3" name="Google Shape;383;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92" name="Google Shape;392;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93" name="Google Shape;393;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96" name="Google Shape;396;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10" name="Google Shape;410;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11" name="Google Shape;411;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14" name="Google Shape;414;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22" name="Google Shape;422;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23" name="Google Shape;423;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26" name="Google Shape;426;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5" name="Google Shape;435;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6" name="Google Shape;436;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9" name="Google Shape;439;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47" name="Google Shape;447;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48" name="Google Shape;448;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1" name="Google Shape;451;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59" name="Google Shape;459;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0" name="Google Shape;460;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3" name="Google Shape;463;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71" name="Google Shape;471;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72" name="Google Shape;472;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75" name="Google Shape;475;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08" name="Google Shape;508;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09" name="Google Shape;509;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2" name="Google Shape;512;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48" name="Google Shape;548;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49" name="Google Shape;549;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52" name="Google Shape;552;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0" name="Google Shape;560;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61" name="Google Shape;561;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64" name="Google Shape;564;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73" name="Google Shape;573;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74" name="Google Shape;574;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5" name="Google Shape;575;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77" name="Google Shape;577;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86" name="Google Shape;586;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87" name="Google Shape;587;p2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90" name="Google Shape;590;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97" name="Google Shape;597;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98" name="Google Shape;598;p2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01" name="Google Shape;601;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08" name="Google Shape;608;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09" name="Google Shape;609;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0" name="Google Shape;610;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12" name="Google Shape;612;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19" name="Google Shape;619;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20" name="Google Shape;620;p3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23" name="Google Shape;623;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30" name="Google Shape;630;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31" name="Google Shape;631;p3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34" name="Google Shape;634;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41" name="Google Shape;641;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42" name="Google Shape;642;p3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45" name="Google Shape;645;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53" name="Google Shape;653;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54" name="Google Shape;654;p3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57" name="Google Shape;657;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65" name="Google Shape;665;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66" name="Google Shape;666;p3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69" name="Google Shape;669;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85" name="Google Shape;685;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86" name="Google Shape;686;p3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89" name="Google Shape;689;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3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97" name="Google Shape;697;p3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98" name="Google Shape;698;p3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9" name="Google Shape;699;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3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01" name="Google Shape;701;p3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3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09" name="Google Shape;709;p3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10" name="Google Shape;710;p3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1" name="Google Shape;711;p3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3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13" name="Google Shape;713;p3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24" name="Google Shape;724;p3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25" name="Google Shape;725;p3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6" name="Google Shape;726;p3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3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28" name="Google Shape;728;p3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4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36" name="Google Shape;736;p4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37" name="Google Shape;737;p4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8" name="Google Shape;738;p4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4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40" name="Google Shape;740;p4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4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48" name="Google Shape;748;p4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49" name="Google Shape;749;p4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p4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4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52" name="Google Shape;752;p4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4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60" name="Google Shape;760;p4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61" name="Google Shape;761;p4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2" name="Google Shape;762;p4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4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64" name="Google Shape;764;p4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4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72" name="Google Shape;772;p4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773" name="Google Shape;773;p4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4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4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76" name="Google Shape;776;p4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5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5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5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5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3"/>
          <p:cNvSpPr/>
          <p:nvPr>
            <p:ph idx="2" type="pic"/>
          </p:nvPr>
        </p:nvSpPr>
        <p:spPr>
          <a:xfrm>
            <a:off x="1792288" y="612775"/>
            <a:ext cx="5486400" cy="4114800"/>
          </a:xfrm>
          <a:prstGeom prst="rect">
            <a:avLst/>
          </a:prstGeom>
          <a:noFill/>
          <a:ln>
            <a:noFill/>
          </a:ln>
        </p:spPr>
      </p:sp>
      <p:sp>
        <p:nvSpPr>
          <p:cNvPr id="68" name="Google Shape;68;p5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 Id="rId4" Type="http://schemas.openxmlformats.org/officeDocument/2006/relationships/image" Target="../media/image8.png"/><Relationship Id="rId9" Type="http://schemas.openxmlformats.org/officeDocument/2006/relationships/image" Target="../media/image6.png"/><Relationship Id="rId5" Type="http://schemas.openxmlformats.org/officeDocument/2006/relationships/image" Target="../media/image5.jpg"/><Relationship Id="rId6" Type="http://schemas.openxmlformats.org/officeDocument/2006/relationships/image" Target="../media/image13.png"/><Relationship Id="rId7" Type="http://schemas.openxmlformats.org/officeDocument/2006/relationships/image" Target="../media/image1.png"/><Relationship Id="rId8"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1.png"/><Relationship Id="rId6" Type="http://schemas.openxmlformats.org/officeDocument/2006/relationships/image" Target="../media/image7.jpg"/><Relationship Id="rId7" Type="http://schemas.openxmlformats.org/officeDocument/2006/relationships/image" Target="../media/image6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3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23.jpg"/><Relationship Id="rId5" Type="http://schemas.openxmlformats.org/officeDocument/2006/relationships/image" Target="../media/image17.jpg"/><Relationship Id="rId6" Type="http://schemas.openxmlformats.org/officeDocument/2006/relationships/image" Target="../media/image20.jpg"/><Relationship Id="rId7" Type="http://schemas.openxmlformats.org/officeDocument/2006/relationships/image" Target="../media/image21.jpg"/><Relationship Id="rId8"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3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34.jpg"/><Relationship Id="rId5" Type="http://schemas.openxmlformats.org/officeDocument/2006/relationships/image" Target="../media/image28.png"/><Relationship Id="rId6" Type="http://schemas.openxmlformats.org/officeDocument/2006/relationships/image" Target="../media/image3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65.jpg"/><Relationship Id="rId5"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63.png"/><Relationship Id="rId5" Type="http://schemas.openxmlformats.org/officeDocument/2006/relationships/image" Target="../media/image47.png"/><Relationship Id="rId6" Type="http://schemas.openxmlformats.org/officeDocument/2006/relationships/image" Target="../media/image43.png"/><Relationship Id="rId7" Type="http://schemas.openxmlformats.org/officeDocument/2006/relationships/image" Target="../media/image4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8.png"/><Relationship Id="rId4" Type="http://schemas.openxmlformats.org/officeDocument/2006/relationships/image" Target="../media/image5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image" Target="../media/image64.jpg"/><Relationship Id="rId5"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60.png"/><Relationship Id="rId5" Type="http://schemas.openxmlformats.org/officeDocument/2006/relationships/image" Target="../media/image4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4.jp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8.png"/><Relationship Id="rId4" Type="http://schemas.openxmlformats.org/officeDocument/2006/relationships/image" Target="../media/image49.png"/><Relationship Id="rId11" Type="http://schemas.openxmlformats.org/officeDocument/2006/relationships/image" Target="../media/image61.png"/><Relationship Id="rId10" Type="http://schemas.openxmlformats.org/officeDocument/2006/relationships/image" Target="../media/image58.png"/><Relationship Id="rId9" Type="http://schemas.openxmlformats.org/officeDocument/2006/relationships/image" Target="../media/image59.png"/><Relationship Id="rId5" Type="http://schemas.openxmlformats.org/officeDocument/2006/relationships/image" Target="../media/image15.jpg"/><Relationship Id="rId6" Type="http://schemas.openxmlformats.org/officeDocument/2006/relationships/image" Target="../media/image8.png"/><Relationship Id="rId7" Type="http://schemas.openxmlformats.org/officeDocument/2006/relationships/image" Target="../media/image5.jpg"/><Relationship Id="rId8"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3">
              <a:alphaModFix amt="55000"/>
            </a:blip>
            <a:stretch>
              <a:fillRect b="-24287" l="0" r="0" t="-24289"/>
            </a:stretch>
          </a:blipFill>
          <a:ln>
            <a:noFill/>
          </a:ln>
        </p:spPr>
      </p:sp>
      <p:sp>
        <p:nvSpPr>
          <p:cNvPr id="93" name="Google Shape;93;p1"/>
          <p:cNvSpPr/>
          <p:nvPr/>
        </p:nvSpPr>
        <p:spPr>
          <a:xfrm>
            <a:off x="7531422" y="-144661"/>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4">
              <a:alphaModFix/>
            </a:blip>
            <a:stretch>
              <a:fillRect b="0" l="0" r="0" t="0"/>
            </a:stretch>
          </a:blipFill>
          <a:ln>
            <a:noFill/>
          </a:ln>
        </p:spPr>
      </p:sp>
      <p:sp>
        <p:nvSpPr>
          <p:cNvPr id="94" name="Google Shape;94;p1"/>
          <p:cNvSpPr/>
          <p:nvPr/>
        </p:nvSpPr>
        <p:spPr>
          <a:xfrm>
            <a:off x="8134593" y="208077"/>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5">
              <a:alphaModFix/>
            </a:blip>
            <a:stretch>
              <a:fillRect b="0" l="-12" r="-10" t="0"/>
            </a:stretch>
          </a:blipFill>
          <a:ln>
            <a:noFill/>
          </a:ln>
        </p:spPr>
      </p:sp>
      <p:sp>
        <p:nvSpPr>
          <p:cNvPr id="95" name="Google Shape;95;p1"/>
          <p:cNvSpPr/>
          <p:nvPr/>
        </p:nvSpPr>
        <p:spPr>
          <a:xfrm>
            <a:off x="731598" y="3058793"/>
            <a:ext cx="16824803" cy="3946318"/>
          </a:xfrm>
          <a:custGeom>
            <a:rect b="b" l="l" r="r" t="t"/>
            <a:pathLst>
              <a:path extrusionOk="0" h="3946318" w="16824803">
                <a:moveTo>
                  <a:pt x="0" y="0"/>
                </a:moveTo>
                <a:lnTo>
                  <a:pt x="16824803" y="0"/>
                </a:lnTo>
                <a:lnTo>
                  <a:pt x="16824803" y="3946318"/>
                </a:lnTo>
                <a:lnTo>
                  <a:pt x="0" y="3946318"/>
                </a:lnTo>
                <a:lnTo>
                  <a:pt x="0" y="0"/>
                </a:lnTo>
                <a:close/>
              </a:path>
            </a:pathLst>
          </a:custGeom>
          <a:blipFill rotWithShape="1">
            <a:blip r:embed="rId6">
              <a:alphaModFix/>
            </a:blip>
            <a:stretch>
              <a:fillRect b="0" l="0" r="0" t="0"/>
            </a:stretch>
          </a:blipFill>
          <a:ln>
            <a:noFill/>
          </a:ln>
        </p:spPr>
      </p:sp>
      <p:sp>
        <p:nvSpPr>
          <p:cNvPr id="96" name="Google Shape;96;p1"/>
          <p:cNvSpPr txBox="1"/>
          <p:nvPr/>
        </p:nvSpPr>
        <p:spPr>
          <a:xfrm>
            <a:off x="648391" y="2953612"/>
            <a:ext cx="16908010" cy="1345079"/>
          </a:xfrm>
          <a:prstGeom prst="rect">
            <a:avLst/>
          </a:prstGeom>
          <a:noFill/>
          <a:ln>
            <a:noFill/>
          </a:ln>
        </p:spPr>
        <p:txBody>
          <a:bodyPr anchorCtr="0" anchor="t" bIns="0" lIns="0" spcFirstLastPara="1" rIns="0" wrap="square" tIns="0">
            <a:spAutoFit/>
          </a:bodyPr>
          <a:lstStyle/>
          <a:p>
            <a:pPr indent="0" lvl="0" marL="0" marR="0" rtl="0" algn="ctr">
              <a:lnSpc>
                <a:spcPct val="167982"/>
              </a:lnSpc>
              <a:spcBef>
                <a:spcPts val="0"/>
              </a:spcBef>
              <a:spcAft>
                <a:spcPts val="0"/>
              </a:spcAft>
              <a:buNone/>
            </a:pPr>
            <a:r>
              <a:rPr b="1" i="0" lang="en-US" sz="6687" u="none" cap="none" strike="noStrike">
                <a:solidFill>
                  <a:srgbClr val="000000"/>
                </a:solidFill>
                <a:latin typeface="Arial"/>
                <a:ea typeface="Arial"/>
                <a:cs typeface="Arial"/>
                <a:sym typeface="Arial"/>
              </a:rPr>
              <a:t>Αναπαραγωγή και Υγεία της Αγέλης </a:t>
            </a:r>
            <a:endParaRPr/>
          </a:p>
        </p:txBody>
      </p:sp>
      <p:sp>
        <p:nvSpPr>
          <p:cNvPr id="97" name="Google Shape;97;p1"/>
          <p:cNvSpPr txBox="1"/>
          <p:nvPr/>
        </p:nvSpPr>
        <p:spPr>
          <a:xfrm>
            <a:off x="1229296" y="4435622"/>
            <a:ext cx="15382303" cy="585062"/>
          </a:xfrm>
          <a:prstGeom prst="rect">
            <a:avLst/>
          </a:prstGeom>
          <a:noFill/>
          <a:ln>
            <a:noFill/>
          </a:ln>
        </p:spPr>
        <p:txBody>
          <a:bodyPr anchorCtr="0" anchor="t" bIns="0" lIns="0" spcFirstLastPara="1" rIns="0" wrap="square" tIns="0">
            <a:spAutoFit/>
          </a:bodyPr>
          <a:lstStyle/>
          <a:p>
            <a:pPr indent="0" lvl="0" marL="0" marR="0" rtl="0" algn="ctr">
              <a:lnSpc>
                <a:spcPct val="167964"/>
              </a:lnSpc>
              <a:spcBef>
                <a:spcPts val="0"/>
              </a:spcBef>
              <a:spcAft>
                <a:spcPts val="0"/>
              </a:spcAft>
              <a:buNone/>
            </a:pPr>
            <a:r>
              <a:rPr b="1" i="0" lang="en-US" sz="2903" u="none" cap="none" strike="noStrike">
                <a:solidFill>
                  <a:srgbClr val="000000"/>
                </a:solidFill>
                <a:latin typeface="Arial"/>
                <a:ea typeface="Arial"/>
                <a:cs typeface="Arial"/>
                <a:sym typeface="Arial"/>
              </a:rPr>
              <a:t>Υγεία της Αγέλης: Βασικός άξονας για ανθεκτικά οικοσυστήματα στην αναγεννητική γεωργία</a:t>
            </a:r>
            <a:endParaRPr/>
          </a:p>
        </p:txBody>
      </p:sp>
      <p:sp>
        <p:nvSpPr>
          <p:cNvPr id="98" name="Google Shape;98;p1"/>
          <p:cNvSpPr/>
          <p:nvPr/>
        </p:nvSpPr>
        <p:spPr>
          <a:xfrm>
            <a:off x="1229296" y="5465662"/>
            <a:ext cx="15746204" cy="1215790"/>
          </a:xfrm>
          <a:custGeom>
            <a:rect b="b" l="l" r="r" t="t"/>
            <a:pathLst>
              <a:path extrusionOk="0" h="1215790" w="15746204">
                <a:moveTo>
                  <a:pt x="0" y="0"/>
                </a:moveTo>
                <a:lnTo>
                  <a:pt x="15746204" y="0"/>
                </a:lnTo>
                <a:lnTo>
                  <a:pt x="15746204" y="1215789"/>
                </a:lnTo>
                <a:lnTo>
                  <a:pt x="0" y="1215789"/>
                </a:lnTo>
                <a:lnTo>
                  <a:pt x="0" y="0"/>
                </a:lnTo>
                <a:close/>
              </a:path>
            </a:pathLst>
          </a:custGeom>
          <a:blipFill rotWithShape="1">
            <a:blip r:embed="rId7">
              <a:alphaModFix/>
            </a:blip>
            <a:stretch>
              <a:fillRect b="0" l="0" r="0" t="0"/>
            </a:stretch>
          </a:blipFill>
          <a:ln>
            <a:noFill/>
          </a:ln>
        </p:spPr>
      </p:sp>
      <p:sp>
        <p:nvSpPr>
          <p:cNvPr id="99" name="Google Shape;99;p1"/>
          <p:cNvSpPr txBox="1"/>
          <p:nvPr/>
        </p:nvSpPr>
        <p:spPr>
          <a:xfrm>
            <a:off x="3064892" y="5677098"/>
            <a:ext cx="12158216"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100" name="Google Shape;100;p1"/>
          <p:cNvSpPr/>
          <p:nvPr/>
        </p:nvSpPr>
        <p:spPr>
          <a:xfrm>
            <a:off x="-363888" y="-659011"/>
            <a:ext cx="4302686" cy="1687711"/>
          </a:xfrm>
          <a:custGeom>
            <a:rect b="b" l="l" r="r" t="t"/>
            <a:pathLst>
              <a:path extrusionOk="0" h="1687711" w="4302686">
                <a:moveTo>
                  <a:pt x="0" y="0"/>
                </a:moveTo>
                <a:lnTo>
                  <a:pt x="4302686" y="0"/>
                </a:lnTo>
                <a:lnTo>
                  <a:pt x="4302686" y="1687711"/>
                </a:lnTo>
                <a:lnTo>
                  <a:pt x="0" y="1687711"/>
                </a:lnTo>
                <a:lnTo>
                  <a:pt x="0" y="0"/>
                </a:lnTo>
                <a:close/>
              </a:path>
            </a:pathLst>
          </a:custGeom>
          <a:blipFill rotWithShape="1">
            <a:blip r:embed="rId8">
              <a:alphaModFix/>
            </a:blip>
            <a:stretch>
              <a:fillRect b="0" l="0" r="0" t="0"/>
            </a:stretch>
          </a:blipFill>
          <a:ln>
            <a:noFill/>
          </a:ln>
        </p:spPr>
      </p:sp>
      <p:sp>
        <p:nvSpPr>
          <p:cNvPr id="101" name="Google Shape;101;p1"/>
          <p:cNvSpPr txBox="1"/>
          <p:nvPr/>
        </p:nvSpPr>
        <p:spPr>
          <a:xfrm>
            <a:off x="688364" y="28575"/>
            <a:ext cx="2664436" cy="678566"/>
          </a:xfrm>
          <a:prstGeom prst="rect">
            <a:avLst/>
          </a:prstGeom>
          <a:noFill/>
          <a:ln>
            <a:noFill/>
          </a:ln>
        </p:spPr>
        <p:txBody>
          <a:bodyPr anchorCtr="0" anchor="t" bIns="0" lIns="0" spcFirstLastPara="1" rIns="0" wrap="square" tIns="0">
            <a:spAutoFit/>
          </a:bodyPr>
          <a:lstStyle/>
          <a:p>
            <a:pPr indent="0" lvl="0" marL="0" marR="0" rtl="0" algn="ctr">
              <a:lnSpc>
                <a:spcPct val="167990"/>
              </a:lnSpc>
              <a:spcBef>
                <a:spcPts val="0"/>
              </a:spcBef>
              <a:spcAft>
                <a:spcPts val="0"/>
              </a:spcAft>
              <a:buNone/>
            </a:pPr>
            <a:r>
              <a:rPr b="1" i="0" lang="en-US" sz="3399" u="none" cap="none" strike="noStrike">
                <a:solidFill>
                  <a:srgbClr val="FFFFFF"/>
                </a:solidFill>
                <a:latin typeface="Montserrat"/>
                <a:ea typeface="Montserrat"/>
                <a:cs typeface="Montserrat"/>
                <a:sym typeface="Montserrat"/>
              </a:rPr>
              <a:t>ΕΝΟΤΗΤΑ 5</a:t>
            </a:r>
            <a:endParaRPr/>
          </a:p>
        </p:txBody>
      </p:sp>
      <p:sp>
        <p:nvSpPr>
          <p:cNvPr id="102" name="Google Shape;102;p1"/>
          <p:cNvSpPr/>
          <p:nvPr/>
        </p:nvSpPr>
        <p:spPr>
          <a:xfrm>
            <a:off x="844850" y="7513525"/>
            <a:ext cx="16598265" cy="2571750"/>
          </a:xfrm>
          <a:custGeom>
            <a:rect b="b" l="l" r="r" t="t"/>
            <a:pathLst>
              <a:path extrusionOk="0" h="3429000" w="22131020">
                <a:moveTo>
                  <a:pt x="0" y="0"/>
                </a:moveTo>
                <a:lnTo>
                  <a:pt x="22131020" y="0"/>
                </a:lnTo>
                <a:lnTo>
                  <a:pt x="22131020" y="3429000"/>
                </a:lnTo>
                <a:lnTo>
                  <a:pt x="0" y="3429000"/>
                </a:lnTo>
                <a:lnTo>
                  <a:pt x="0" y="0"/>
                </a:lnTo>
                <a:close/>
              </a:path>
            </a:pathLst>
          </a:custGeom>
          <a:blipFill rotWithShape="1">
            <a:blip r:embed="rId9">
              <a:alphaModFix/>
            </a:blip>
            <a:stretch>
              <a:fillRect b="-2035" l="0" r="0" t="-2036"/>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10" name="Shape 110"/>
        <p:cNvGrpSpPr/>
        <p:nvPr/>
      </p:nvGrpSpPr>
      <p:grpSpPr>
        <a:xfrm>
          <a:off x="0" y="0"/>
          <a:ext cx="0" cy="0"/>
          <a:chOff x="0" y="0"/>
          <a:chExt cx="0" cy="0"/>
        </a:xfrm>
      </p:grpSpPr>
      <p:sp>
        <p:nvSpPr>
          <p:cNvPr id="111" name="Google Shape;111;p2"/>
          <p:cNvSpPr/>
          <p:nvPr/>
        </p:nvSpPr>
        <p:spPr>
          <a:xfrm>
            <a:off x="12631608" y="9304549"/>
            <a:ext cx="5656392" cy="1123377"/>
          </a:xfrm>
          <a:custGeom>
            <a:rect b="b" l="l" r="r" t="t"/>
            <a:pathLst>
              <a:path extrusionOk="0" h="1123377" w="5656392">
                <a:moveTo>
                  <a:pt x="0" y="0"/>
                </a:moveTo>
                <a:lnTo>
                  <a:pt x="5656392" y="0"/>
                </a:lnTo>
                <a:lnTo>
                  <a:pt x="5656392" y="1123377"/>
                </a:lnTo>
                <a:lnTo>
                  <a:pt x="0" y="1123377"/>
                </a:lnTo>
                <a:lnTo>
                  <a:pt x="0" y="0"/>
                </a:lnTo>
                <a:close/>
              </a:path>
            </a:pathLst>
          </a:custGeom>
          <a:blipFill rotWithShape="1">
            <a:blip r:embed="rId3">
              <a:alphaModFix/>
            </a:blip>
            <a:stretch>
              <a:fillRect b="0" l="0" r="0" t="0"/>
            </a:stretch>
          </a:blipFill>
          <a:ln>
            <a:noFill/>
          </a:ln>
        </p:spPr>
      </p:sp>
      <p:sp>
        <p:nvSpPr>
          <p:cNvPr id="112" name="Google Shape;112;p2"/>
          <p:cNvSpPr/>
          <p:nvPr/>
        </p:nvSpPr>
        <p:spPr>
          <a:xfrm>
            <a:off x="14514" y="8041212"/>
            <a:ext cx="10178604" cy="2382013"/>
          </a:xfrm>
          <a:custGeom>
            <a:rect b="b" l="l" r="r" t="t"/>
            <a:pathLst>
              <a:path extrusionOk="0" h="2382013" w="10178604">
                <a:moveTo>
                  <a:pt x="0" y="0"/>
                </a:moveTo>
                <a:lnTo>
                  <a:pt x="10178604" y="0"/>
                </a:lnTo>
                <a:lnTo>
                  <a:pt x="10178604" y="2382013"/>
                </a:lnTo>
                <a:lnTo>
                  <a:pt x="0" y="2382013"/>
                </a:lnTo>
                <a:lnTo>
                  <a:pt x="0" y="0"/>
                </a:lnTo>
                <a:close/>
              </a:path>
            </a:pathLst>
          </a:custGeom>
          <a:blipFill rotWithShape="1">
            <a:blip r:embed="rId4">
              <a:alphaModFix/>
            </a:blip>
            <a:stretch>
              <a:fillRect b="0" l="0" r="0" t="0"/>
            </a:stretch>
          </a:blipFill>
          <a:ln>
            <a:noFill/>
          </a:ln>
        </p:spPr>
      </p:sp>
      <p:sp>
        <p:nvSpPr>
          <p:cNvPr id="113" name="Google Shape;113;p2"/>
          <p:cNvSpPr/>
          <p:nvPr/>
        </p:nvSpPr>
        <p:spPr>
          <a:xfrm>
            <a:off x="0" y="9304549"/>
            <a:ext cx="14233302" cy="1123377"/>
          </a:xfrm>
          <a:custGeom>
            <a:rect b="b" l="l" r="r" t="t"/>
            <a:pathLst>
              <a:path extrusionOk="0" h="1123377" w="14233302">
                <a:moveTo>
                  <a:pt x="0" y="0"/>
                </a:moveTo>
                <a:lnTo>
                  <a:pt x="14233302" y="0"/>
                </a:lnTo>
                <a:lnTo>
                  <a:pt x="14233302" y="1123377"/>
                </a:lnTo>
                <a:lnTo>
                  <a:pt x="0" y="1123377"/>
                </a:lnTo>
                <a:lnTo>
                  <a:pt x="0" y="0"/>
                </a:lnTo>
                <a:close/>
              </a:path>
            </a:pathLst>
          </a:custGeom>
          <a:blipFill rotWithShape="1">
            <a:blip r:embed="rId5">
              <a:alphaModFix/>
            </a:blip>
            <a:stretch>
              <a:fillRect b="0" l="0" r="0" t="0"/>
            </a:stretch>
          </a:blipFill>
          <a:ln>
            <a:noFill/>
          </a:ln>
        </p:spPr>
      </p:sp>
      <p:sp>
        <p:nvSpPr>
          <p:cNvPr id="114" name="Google Shape;114;p2"/>
          <p:cNvSpPr/>
          <p:nvPr/>
        </p:nvSpPr>
        <p:spPr>
          <a:xfrm>
            <a:off x="10178604" y="0"/>
            <a:ext cx="8109395" cy="9449181"/>
          </a:xfrm>
          <a:custGeom>
            <a:rect b="b" l="l" r="r" t="t"/>
            <a:pathLst>
              <a:path extrusionOk="0" h="12598908" w="10812526">
                <a:moveTo>
                  <a:pt x="0" y="0"/>
                </a:moveTo>
                <a:lnTo>
                  <a:pt x="10812526" y="0"/>
                </a:lnTo>
                <a:lnTo>
                  <a:pt x="10812526" y="12598908"/>
                </a:lnTo>
                <a:lnTo>
                  <a:pt x="0" y="12598908"/>
                </a:lnTo>
                <a:close/>
              </a:path>
            </a:pathLst>
          </a:custGeom>
          <a:blipFill rotWithShape="1">
            <a:blip r:embed="rId6">
              <a:alphaModFix/>
            </a:blip>
            <a:stretch>
              <a:fillRect b="0" l="-37372" r="-37372" t="0"/>
            </a:stretch>
          </a:blipFill>
          <a:ln>
            <a:noFill/>
          </a:ln>
        </p:spPr>
      </p:sp>
      <p:sp>
        <p:nvSpPr>
          <p:cNvPr id="115" name="Google Shape;115;p2"/>
          <p:cNvSpPr txBox="1"/>
          <p:nvPr/>
        </p:nvSpPr>
        <p:spPr>
          <a:xfrm>
            <a:off x="2484364" y="564370"/>
            <a:ext cx="5242073" cy="966759"/>
          </a:xfrm>
          <a:prstGeom prst="rect">
            <a:avLst/>
          </a:prstGeom>
          <a:noFill/>
          <a:ln>
            <a:noFill/>
          </a:ln>
        </p:spPr>
        <p:txBody>
          <a:bodyPr anchorCtr="0" anchor="t" bIns="0" lIns="0" spcFirstLastPara="1" rIns="0" wrap="square" tIns="0">
            <a:spAutoFit/>
          </a:bodyPr>
          <a:lstStyle/>
          <a:p>
            <a:pPr indent="0" lvl="0" marL="0" marR="0" rtl="0" algn="l">
              <a:lnSpc>
                <a:spcPct val="110377"/>
              </a:lnSpc>
              <a:spcBef>
                <a:spcPts val="0"/>
              </a:spcBef>
              <a:spcAft>
                <a:spcPts val="0"/>
              </a:spcAft>
              <a:buNone/>
            </a:pPr>
            <a:r>
              <a:rPr b="1" i="0" lang="en-US" sz="6630" u="none" cap="none" strike="noStrike">
                <a:solidFill>
                  <a:srgbClr val="000000"/>
                </a:solidFill>
                <a:latin typeface="Arial"/>
                <a:ea typeface="Arial"/>
                <a:cs typeface="Arial"/>
                <a:sym typeface="Arial"/>
              </a:rPr>
              <a:t>Εισαγωγή </a:t>
            </a:r>
            <a:endParaRPr/>
          </a:p>
        </p:txBody>
      </p:sp>
      <p:sp>
        <p:nvSpPr>
          <p:cNvPr id="116" name="Google Shape;116;p2"/>
          <p:cNvSpPr txBox="1"/>
          <p:nvPr/>
        </p:nvSpPr>
        <p:spPr>
          <a:xfrm>
            <a:off x="543919" y="1422354"/>
            <a:ext cx="9119795" cy="6618858"/>
          </a:xfrm>
          <a:prstGeom prst="rect">
            <a:avLst/>
          </a:prstGeom>
          <a:noFill/>
          <a:ln>
            <a:noFill/>
          </a:ln>
        </p:spPr>
        <p:txBody>
          <a:bodyPr anchorCtr="0" anchor="t" bIns="0" lIns="0" spcFirstLastPara="1" rIns="0" wrap="square" tIns="0">
            <a:spAutoFit/>
          </a:bodyPr>
          <a:lstStyle/>
          <a:p>
            <a:pPr indent="0" lvl="0" marL="0" marR="0" rtl="0" algn="ctr">
              <a:lnSpc>
                <a:spcPct val="156333"/>
              </a:lnSpc>
              <a:spcBef>
                <a:spcPts val="0"/>
              </a:spcBef>
              <a:spcAft>
                <a:spcPts val="0"/>
              </a:spcAft>
              <a:buNone/>
            </a:pPr>
            <a:r>
              <a:rPr b="0" i="0" lang="en-US" sz="3000" u="none" cap="none" strike="noStrike">
                <a:solidFill>
                  <a:srgbClr val="000000"/>
                </a:solidFill>
                <a:latin typeface="Calibri"/>
                <a:ea typeface="Calibri"/>
                <a:cs typeface="Calibri"/>
                <a:sym typeface="Calibri"/>
              </a:rPr>
              <a:t>Γιατί είναι ζωτικής σημασίας η Υγεία της Αγέλης;</a:t>
            </a:r>
            <a:endParaRPr/>
          </a:p>
          <a:p>
            <a:pPr indent="0" lvl="0" marL="0" marR="0" rtl="0" algn="ctr">
              <a:lnSpc>
                <a:spcPct val="62533"/>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None/>
            </a:pPr>
            <a:r>
              <a:rPr b="0" i="0" lang="en-US" sz="3000" u="none" cap="none" strike="noStrike">
                <a:solidFill>
                  <a:srgbClr val="000000"/>
                </a:solidFill>
                <a:latin typeface="Calibri"/>
                <a:ea typeface="Calibri"/>
                <a:cs typeface="Calibri"/>
                <a:sym typeface="Calibri"/>
              </a:rPr>
              <a:t>- Παραγωγικότητα της κτηνοτροφίας, </a:t>
            </a:r>
            <a:endParaRPr/>
          </a:p>
          <a:p>
            <a:pPr indent="-190500" lvl="1" marL="361951" marR="0" rtl="0" algn="l">
              <a:lnSpc>
                <a:spcPct val="1800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Διατήρηση της υγείας του εδάφους, των φυτών και των γύρω οικοσυστημάτων, </a:t>
            </a:r>
            <a:endParaRPr/>
          </a:p>
          <a:p>
            <a:pPr indent="-190500" lvl="1" marL="361951" marR="0" rtl="0" algn="l">
              <a:lnSpc>
                <a:spcPct val="1800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Η ισχυρή υγεία του κοπαδιού υποστηρίζει την ανθεκτικότητα του οικοσυστήματος, βοηθώντας τη γη να ανακάμψει και να ευδοκιμήσει παρά τις περιβαλλοντικές πιέσεις,</a:t>
            </a:r>
            <a:endParaRPr/>
          </a:p>
          <a:p>
            <a:pPr indent="-190500" lvl="1" marL="361951" marR="0" rtl="0" algn="l">
              <a:lnSpc>
                <a:spcPct val="1800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Συμβάλλει σε μια βιώσιμη γεωργία</a:t>
            </a:r>
            <a:endParaRPr/>
          </a:p>
          <a:p>
            <a:pPr indent="-72390" lvl="1" marL="144781" marR="0" rtl="0" algn="l">
              <a:lnSpc>
                <a:spcPct val="671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
        <p:nvSpPr>
          <p:cNvPr descr="http://www.kambogard.se/media/DSC_0272.jpg" id="117" name="Google Shape;117;p2"/>
          <p:cNvSpPr/>
          <p:nvPr/>
        </p:nvSpPr>
        <p:spPr>
          <a:xfrm>
            <a:off x="10080524" y="1"/>
            <a:ext cx="8266081" cy="9444514"/>
          </a:xfrm>
          <a:custGeom>
            <a:rect b="b" l="l" r="r" t="t"/>
            <a:pathLst>
              <a:path extrusionOk="0" h="12592685" w="11021441">
                <a:moveTo>
                  <a:pt x="0" y="0"/>
                </a:moveTo>
                <a:lnTo>
                  <a:pt x="11021441" y="0"/>
                </a:lnTo>
                <a:lnTo>
                  <a:pt x="11021441" y="12592685"/>
                </a:lnTo>
                <a:lnTo>
                  <a:pt x="0" y="12592685"/>
                </a:lnTo>
                <a:lnTo>
                  <a:pt x="0" y="0"/>
                </a:lnTo>
                <a:close/>
              </a:path>
            </a:pathLst>
          </a:custGeom>
          <a:blipFill rotWithShape="1">
            <a:blip r:embed="rId7">
              <a:alphaModFix/>
            </a:blip>
            <a:stretch>
              <a:fillRect b="0" l="0" r="-70954"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7344"/>
        </a:solidFill>
      </p:bgPr>
    </p:bg>
    <p:spTree>
      <p:nvGrpSpPr>
        <p:cNvPr id="125" name="Shape 125"/>
        <p:cNvGrpSpPr/>
        <p:nvPr/>
      </p:nvGrpSpPr>
      <p:grpSpPr>
        <a:xfrm>
          <a:off x="0" y="0"/>
          <a:ext cx="0" cy="0"/>
          <a:chOff x="0" y="0"/>
          <a:chExt cx="0" cy="0"/>
        </a:xfrm>
      </p:grpSpPr>
      <p:sp>
        <p:nvSpPr>
          <p:cNvPr id="126" name="Google Shape;126;p3"/>
          <p:cNvSpPr/>
          <p:nvPr/>
        </p:nvSpPr>
        <p:spPr>
          <a:xfrm>
            <a:off x="9144000" y="0"/>
            <a:ext cx="8458962" cy="8183309"/>
          </a:xfrm>
          <a:custGeom>
            <a:rect b="b" l="l" r="r" t="t"/>
            <a:pathLst>
              <a:path extrusionOk="0" h="10911078" w="11278616">
                <a:moveTo>
                  <a:pt x="0" y="0"/>
                </a:moveTo>
                <a:lnTo>
                  <a:pt x="11278616" y="0"/>
                </a:lnTo>
                <a:lnTo>
                  <a:pt x="11278616" y="10911078"/>
                </a:lnTo>
                <a:lnTo>
                  <a:pt x="0" y="10911078"/>
                </a:lnTo>
                <a:close/>
              </a:path>
            </a:pathLst>
          </a:custGeom>
          <a:blipFill rotWithShape="1">
            <a:blip r:embed="rId3">
              <a:alphaModFix/>
            </a:blip>
            <a:stretch>
              <a:fillRect b="-22325" l="0" r="0" t="-22325"/>
            </a:stretch>
          </a:blipFill>
          <a:ln>
            <a:noFill/>
          </a:ln>
        </p:spPr>
      </p:sp>
      <p:sp>
        <p:nvSpPr>
          <p:cNvPr id="127" name="Google Shape;127;p3"/>
          <p:cNvSpPr/>
          <p:nvPr/>
        </p:nvSpPr>
        <p:spPr>
          <a:xfrm>
            <a:off x="17602963" y="-144661"/>
            <a:ext cx="876228" cy="10431661"/>
          </a:xfrm>
          <a:custGeom>
            <a:rect b="b" l="l" r="r" t="t"/>
            <a:pathLst>
              <a:path extrusionOk="0" h="10431661" w="876228">
                <a:moveTo>
                  <a:pt x="0" y="0"/>
                </a:moveTo>
                <a:lnTo>
                  <a:pt x="876228" y="0"/>
                </a:lnTo>
                <a:lnTo>
                  <a:pt x="876228" y="10431661"/>
                </a:lnTo>
                <a:lnTo>
                  <a:pt x="0" y="10431661"/>
                </a:lnTo>
                <a:lnTo>
                  <a:pt x="0" y="0"/>
                </a:lnTo>
                <a:close/>
              </a:path>
            </a:pathLst>
          </a:custGeom>
          <a:blipFill rotWithShape="1">
            <a:blip r:embed="rId4">
              <a:alphaModFix/>
            </a:blip>
            <a:stretch>
              <a:fillRect b="0" l="0" r="0" t="0"/>
            </a:stretch>
          </a:blipFill>
          <a:ln>
            <a:noFill/>
          </a:ln>
        </p:spPr>
      </p:sp>
      <p:sp>
        <p:nvSpPr>
          <p:cNvPr id="128" name="Google Shape;128;p3"/>
          <p:cNvSpPr/>
          <p:nvPr/>
        </p:nvSpPr>
        <p:spPr>
          <a:xfrm>
            <a:off x="0" y="-144661"/>
            <a:ext cx="9144000" cy="10431661"/>
          </a:xfrm>
          <a:custGeom>
            <a:rect b="b" l="l" r="r" t="t"/>
            <a:pathLst>
              <a:path extrusionOk="0" h="10431661" w="9144000">
                <a:moveTo>
                  <a:pt x="0" y="0"/>
                </a:moveTo>
                <a:lnTo>
                  <a:pt x="9144000" y="0"/>
                </a:lnTo>
                <a:lnTo>
                  <a:pt x="9144000" y="10431661"/>
                </a:lnTo>
                <a:lnTo>
                  <a:pt x="0" y="10431661"/>
                </a:lnTo>
                <a:lnTo>
                  <a:pt x="0" y="0"/>
                </a:lnTo>
                <a:close/>
              </a:path>
            </a:pathLst>
          </a:custGeom>
          <a:blipFill rotWithShape="1">
            <a:blip r:embed="rId5">
              <a:alphaModFix/>
            </a:blip>
            <a:stretch>
              <a:fillRect b="0" l="0" r="0" t="0"/>
            </a:stretch>
          </a:blipFill>
          <a:ln>
            <a:noFill/>
          </a:ln>
        </p:spPr>
      </p:sp>
      <p:sp>
        <p:nvSpPr>
          <p:cNvPr id="129" name="Google Shape;129;p3"/>
          <p:cNvSpPr txBox="1"/>
          <p:nvPr/>
        </p:nvSpPr>
        <p:spPr>
          <a:xfrm>
            <a:off x="399807" y="1066800"/>
            <a:ext cx="7764494" cy="904417"/>
          </a:xfrm>
          <a:prstGeom prst="rect">
            <a:avLst/>
          </a:prstGeom>
          <a:noFill/>
          <a:ln>
            <a:noFill/>
          </a:ln>
        </p:spPr>
        <p:txBody>
          <a:bodyPr anchorCtr="0" anchor="t" bIns="0" lIns="0" spcFirstLastPara="1" rIns="0" wrap="square" tIns="0">
            <a:spAutoFit/>
          </a:bodyPr>
          <a:lstStyle/>
          <a:p>
            <a:pPr indent="0" lvl="0" marL="0" marR="0" rtl="0" algn="just">
              <a:lnSpc>
                <a:spcPct val="110394"/>
              </a:lnSpc>
              <a:spcBef>
                <a:spcPts val="0"/>
              </a:spcBef>
              <a:spcAft>
                <a:spcPts val="0"/>
              </a:spcAft>
              <a:buNone/>
            </a:pPr>
            <a:r>
              <a:rPr b="1" i="0" lang="en-US" sz="6215" u="none" cap="none" strike="noStrike">
                <a:solidFill>
                  <a:srgbClr val="000000"/>
                </a:solidFill>
                <a:latin typeface="Arial"/>
                <a:ea typeface="Arial"/>
                <a:cs typeface="Arial"/>
                <a:sym typeface="Arial"/>
              </a:rPr>
              <a:t>Μαθησιακοί Στόχοι</a:t>
            </a:r>
            <a:endParaRPr/>
          </a:p>
        </p:txBody>
      </p:sp>
      <p:sp>
        <p:nvSpPr>
          <p:cNvPr id="130" name="Google Shape;130;p3"/>
          <p:cNvSpPr txBox="1"/>
          <p:nvPr/>
        </p:nvSpPr>
        <p:spPr>
          <a:xfrm>
            <a:off x="228601" y="2382550"/>
            <a:ext cx="8458200" cy="7219408"/>
          </a:xfrm>
          <a:prstGeom prst="rect">
            <a:avLst/>
          </a:prstGeom>
          <a:noFill/>
          <a:ln>
            <a:noFill/>
          </a:ln>
        </p:spPr>
        <p:txBody>
          <a:bodyPr anchorCtr="0" anchor="t" bIns="0" lIns="0" spcFirstLastPara="1" rIns="0" wrap="square" tIns="0">
            <a:spAutoFit/>
          </a:bodyPr>
          <a:lstStyle/>
          <a:p>
            <a:pPr indent="-163639" lvl="1" marL="310917" marR="0" rtl="0" algn="just">
              <a:lnSpc>
                <a:spcPct val="157974"/>
              </a:lnSpc>
              <a:spcBef>
                <a:spcPts val="0"/>
              </a:spcBef>
              <a:spcAft>
                <a:spcPts val="0"/>
              </a:spcAft>
              <a:buClr>
                <a:srgbClr val="000000"/>
              </a:buClr>
              <a:buSzPts val="2577"/>
              <a:buFont typeface="Calibri"/>
              <a:buAutoNum type="arabicPeriod"/>
            </a:pPr>
            <a:r>
              <a:rPr b="0" i="0" lang="en-US" sz="2577" u="none" cap="none" strike="noStrike">
                <a:solidFill>
                  <a:srgbClr val="000000"/>
                </a:solidFill>
                <a:latin typeface="Calibri"/>
                <a:ea typeface="Calibri"/>
                <a:cs typeface="Calibri"/>
                <a:sym typeface="Calibri"/>
              </a:rPr>
              <a:t>Εξηγήστε τη σημασία της υγείας του κοπαδιού τόσο για την παραγωγικότητα όσο και για την ισορροπία του οικοσυστήματος.</a:t>
            </a:r>
            <a:endParaRPr/>
          </a:p>
          <a:p>
            <a:pPr indent="-163639" lvl="1" marL="310917" marR="0" rtl="0" algn="just">
              <a:lnSpc>
                <a:spcPct val="157974"/>
              </a:lnSpc>
              <a:spcBef>
                <a:spcPts val="0"/>
              </a:spcBef>
              <a:spcAft>
                <a:spcPts val="0"/>
              </a:spcAft>
              <a:buClr>
                <a:srgbClr val="000000"/>
              </a:buClr>
              <a:buSzPts val="2577"/>
              <a:buFont typeface="Calibri"/>
              <a:buAutoNum type="arabicPeriod"/>
            </a:pPr>
            <a:r>
              <a:rPr b="0" i="0" lang="en-US" sz="2577" u="none" cap="none" strike="noStrike">
                <a:solidFill>
                  <a:srgbClr val="000000"/>
                </a:solidFill>
                <a:latin typeface="Calibri"/>
                <a:ea typeface="Calibri"/>
                <a:cs typeface="Calibri"/>
                <a:sym typeface="Calibri"/>
              </a:rPr>
              <a:t>Καταγράψτε και περιγράψτε τα βασικά οφέλη για την υγεία του κοπαδιού, όπως η αυξημένη γονιμότητα, η μειωμένη συχνότητα εμφάνισης ασθενειών και η βελτιωμένη ανθεκτικότητα.</a:t>
            </a:r>
            <a:endParaRPr/>
          </a:p>
          <a:p>
            <a:pPr indent="-163639" lvl="1" marL="310917" marR="0" rtl="0" algn="just">
              <a:lnSpc>
                <a:spcPct val="157974"/>
              </a:lnSpc>
              <a:spcBef>
                <a:spcPts val="0"/>
              </a:spcBef>
              <a:spcAft>
                <a:spcPts val="0"/>
              </a:spcAft>
              <a:buClr>
                <a:srgbClr val="000000"/>
              </a:buClr>
              <a:buSzPts val="2577"/>
              <a:buFont typeface="Calibri"/>
              <a:buAutoNum type="arabicPeriod"/>
            </a:pPr>
            <a:r>
              <a:rPr b="0" i="0" lang="en-US" sz="2577" u="none" cap="none" strike="noStrike">
                <a:solidFill>
                  <a:srgbClr val="000000"/>
                </a:solidFill>
                <a:latin typeface="Calibri"/>
                <a:ea typeface="Calibri"/>
                <a:cs typeface="Calibri"/>
                <a:sym typeface="Calibri"/>
              </a:rPr>
              <a:t>Εντοπίστε πρώιμα σημάδια προβλημάτων υγείας στα ζώα, επιδεικνύοντας προληπτική παρακολούθηση και παρέμβαση.</a:t>
            </a:r>
            <a:endParaRPr/>
          </a:p>
          <a:p>
            <a:pPr indent="-163639" lvl="1" marL="310917" marR="0" rtl="0" algn="just">
              <a:lnSpc>
                <a:spcPct val="157974"/>
              </a:lnSpc>
              <a:spcBef>
                <a:spcPts val="0"/>
              </a:spcBef>
              <a:spcAft>
                <a:spcPts val="0"/>
              </a:spcAft>
              <a:buClr>
                <a:srgbClr val="000000"/>
              </a:buClr>
              <a:buSzPts val="2577"/>
              <a:buFont typeface="Calibri"/>
              <a:buAutoNum type="arabicPeriod"/>
            </a:pPr>
            <a:r>
              <a:rPr b="0" i="0" lang="en-US" sz="2577" u="none" cap="none" strike="noStrike">
                <a:solidFill>
                  <a:srgbClr val="000000"/>
                </a:solidFill>
                <a:latin typeface="Calibri"/>
                <a:ea typeface="Calibri"/>
                <a:cs typeface="Calibri"/>
                <a:sym typeface="Calibri"/>
              </a:rPr>
              <a:t>Συζητήστε πώς τα πρωτόκολλα υγείας του κοπαδιού (π.χ. εμβολιασμός, έλεγχος παρασίτων) μειώνουν το περιβαλλοντικό στρες και προωθούν τους αναγεννητικούς στόχους.</a:t>
            </a:r>
            <a:endParaRPr/>
          </a:p>
        </p:txBody>
      </p:sp>
      <p:sp>
        <p:nvSpPr>
          <p:cNvPr descr="http://www.kambogard.se/media/DSC_03941.jpg" id="131" name="Google Shape;131;p3"/>
          <p:cNvSpPr/>
          <p:nvPr/>
        </p:nvSpPr>
        <p:spPr>
          <a:xfrm>
            <a:off x="9144000" y="1"/>
            <a:ext cx="8494109" cy="8183308"/>
          </a:xfrm>
          <a:custGeom>
            <a:rect b="b" l="l" r="r" t="t"/>
            <a:pathLst>
              <a:path extrusionOk="0" h="10911078" w="11325479">
                <a:moveTo>
                  <a:pt x="0" y="0"/>
                </a:moveTo>
                <a:lnTo>
                  <a:pt x="11325479" y="0"/>
                </a:lnTo>
                <a:lnTo>
                  <a:pt x="11325479" y="10911078"/>
                </a:lnTo>
                <a:lnTo>
                  <a:pt x="0" y="10911078"/>
                </a:lnTo>
                <a:lnTo>
                  <a:pt x="0" y="0"/>
                </a:lnTo>
                <a:close/>
              </a:path>
            </a:pathLst>
          </a:custGeom>
          <a:blipFill rotWithShape="1">
            <a:blip r:embed="rId6">
              <a:alphaModFix/>
            </a:blip>
            <a:stretch>
              <a:fillRect b="0" l="0" r="-44148"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39" name="Shape 139"/>
        <p:cNvGrpSpPr/>
        <p:nvPr/>
      </p:nvGrpSpPr>
      <p:grpSpPr>
        <a:xfrm>
          <a:off x="0" y="0"/>
          <a:ext cx="0" cy="0"/>
          <a:chOff x="0" y="0"/>
          <a:chExt cx="0" cy="0"/>
        </a:xfrm>
      </p:grpSpPr>
      <p:sp>
        <p:nvSpPr>
          <p:cNvPr id="140" name="Google Shape;140;p4"/>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141" name="Google Shape;141;p4"/>
          <p:cNvSpPr txBox="1"/>
          <p:nvPr/>
        </p:nvSpPr>
        <p:spPr>
          <a:xfrm>
            <a:off x="1028700" y="152125"/>
            <a:ext cx="15496174" cy="1471045"/>
          </a:xfrm>
          <a:prstGeom prst="rect">
            <a:avLst/>
          </a:prstGeom>
          <a:noFill/>
          <a:ln>
            <a:noFill/>
          </a:ln>
        </p:spPr>
        <p:txBody>
          <a:bodyPr anchorCtr="0" anchor="t" bIns="0" lIns="0" spcFirstLastPara="1" rIns="0" wrap="square" tIns="0">
            <a:spAutoFit/>
          </a:bodyPr>
          <a:lstStyle/>
          <a:p>
            <a:pPr indent="0" lvl="0" marL="0" marR="0" rtl="0" algn="ctr">
              <a:lnSpc>
                <a:spcPct val="168013"/>
              </a:lnSpc>
              <a:spcBef>
                <a:spcPts val="0"/>
              </a:spcBef>
              <a:spcAft>
                <a:spcPts val="0"/>
              </a:spcAft>
              <a:buNone/>
            </a:pPr>
            <a:r>
              <a:rPr b="1" i="0" lang="en-US" sz="7275" u="none" cap="none" strike="noStrike">
                <a:solidFill>
                  <a:srgbClr val="000000"/>
                </a:solidFill>
                <a:latin typeface="Arial"/>
                <a:ea typeface="Arial"/>
                <a:cs typeface="Arial"/>
                <a:sym typeface="Arial"/>
              </a:rPr>
              <a:t>Θεωρητικό Περιεχόμενο</a:t>
            </a:r>
            <a:endParaRPr/>
          </a:p>
        </p:txBody>
      </p:sp>
      <p:sp>
        <p:nvSpPr>
          <p:cNvPr id="142" name="Google Shape;142;p4"/>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143" name="Google Shape;143;p4"/>
          <p:cNvSpPr txBox="1"/>
          <p:nvPr/>
        </p:nvSpPr>
        <p:spPr>
          <a:xfrm>
            <a:off x="604985" y="8639175"/>
            <a:ext cx="10256398" cy="781452"/>
          </a:xfrm>
          <a:prstGeom prst="rect">
            <a:avLst/>
          </a:prstGeom>
          <a:noFill/>
          <a:ln>
            <a:noFill/>
          </a:ln>
        </p:spPr>
        <p:txBody>
          <a:bodyPr anchorCtr="0" anchor="t" bIns="0" lIns="0" spcFirstLastPara="1" rIns="0" wrap="square" tIns="0">
            <a:spAutoFit/>
          </a:bodyPr>
          <a:lstStyle/>
          <a:p>
            <a:pPr indent="0" lvl="0" marL="0" marR="0" rtl="0" algn="l">
              <a:lnSpc>
                <a:spcPct val="156539"/>
              </a:lnSpc>
              <a:spcBef>
                <a:spcPts val="0"/>
              </a:spcBef>
              <a:spcAft>
                <a:spcPts val="0"/>
              </a:spcAft>
              <a:buNone/>
            </a:pPr>
            <a:r>
              <a:rPr b="1" i="0" lang="en-US" sz="4098" u="none" cap="none" strike="noStrike">
                <a:solidFill>
                  <a:srgbClr val="000000"/>
                </a:solidFill>
                <a:latin typeface="Arial"/>
                <a:ea typeface="Arial"/>
                <a:cs typeface="Arial"/>
                <a:sym typeface="Arial"/>
              </a:rPr>
              <a:t>Ενότητα 1: Βασικές Έννοιες και Ορισμοί</a:t>
            </a:r>
            <a:endParaRPr/>
          </a:p>
        </p:txBody>
      </p:sp>
      <p:sp>
        <p:nvSpPr>
          <p:cNvPr id="144" name="Google Shape;144;p4"/>
          <p:cNvSpPr txBox="1"/>
          <p:nvPr/>
        </p:nvSpPr>
        <p:spPr>
          <a:xfrm>
            <a:off x="254000" y="5202899"/>
            <a:ext cx="3759199" cy="1914449"/>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Εισαγωγή στην Υγεία της Αγέλης στα Αναγεννητικά Συστήματα</a:t>
            </a:r>
            <a:endParaRPr/>
          </a:p>
        </p:txBody>
      </p:sp>
      <p:sp>
        <p:nvSpPr>
          <p:cNvPr id="145" name="Google Shape;145;p4"/>
          <p:cNvSpPr txBox="1"/>
          <p:nvPr/>
        </p:nvSpPr>
        <p:spPr>
          <a:xfrm>
            <a:off x="4588194" y="5202899"/>
            <a:ext cx="3980812" cy="1914449"/>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Στρατηγικές Αναπαραγωγής και Αναπαραγωγής για Υγιή Κτηνοτροφία</a:t>
            </a:r>
            <a:endParaRPr/>
          </a:p>
        </p:txBody>
      </p:sp>
      <p:sp>
        <p:nvSpPr>
          <p:cNvPr id="146" name="Google Shape;146;p4"/>
          <p:cNvSpPr txBox="1"/>
          <p:nvPr/>
        </p:nvSpPr>
        <p:spPr>
          <a:xfrm>
            <a:off x="9144000" y="5202899"/>
            <a:ext cx="3755417" cy="1914449"/>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Πρόληψη και Διαχείριση Ασθενειών στην Αναγεννητική Γεωργία</a:t>
            </a:r>
            <a:endParaRPr/>
          </a:p>
        </p:txBody>
      </p:sp>
      <p:sp>
        <p:nvSpPr>
          <p:cNvPr id="147" name="Google Shape;147;p4"/>
          <p:cNvSpPr txBox="1"/>
          <p:nvPr/>
        </p:nvSpPr>
        <p:spPr>
          <a:xfrm>
            <a:off x="13779500" y="5202899"/>
            <a:ext cx="4151421" cy="1914449"/>
          </a:xfrm>
          <a:prstGeom prst="rect">
            <a:avLst/>
          </a:prstGeom>
          <a:noFill/>
          <a:ln>
            <a:noFill/>
          </a:ln>
        </p:spPr>
        <p:txBody>
          <a:bodyPr anchorCtr="0" anchor="t" bIns="0" lIns="0" spcFirstLastPara="1" rIns="0" wrap="square" tIns="0">
            <a:spAutoFit/>
          </a:bodyPr>
          <a:lstStyle/>
          <a:p>
            <a:pPr indent="0" lvl="0" marL="0" marR="0" rtl="0" algn="ctr">
              <a:lnSpc>
                <a:spcPct val="216875"/>
              </a:lnSpc>
              <a:spcBef>
                <a:spcPts val="0"/>
              </a:spcBef>
              <a:spcAft>
                <a:spcPts val="0"/>
              </a:spcAft>
              <a:buNone/>
            </a:pPr>
            <a:r>
              <a:rPr b="0" i="0" lang="en-US" sz="2400" u="none" cap="none" strike="noStrike">
                <a:solidFill>
                  <a:srgbClr val="000000"/>
                </a:solidFill>
                <a:latin typeface="Arial"/>
                <a:ea typeface="Arial"/>
                <a:cs typeface="Arial"/>
                <a:sym typeface="Arial"/>
              </a:rPr>
              <a:t>Βιώσιμες πρακτικές βόσκησης και εικονική περίφραξη για τη διαχείριση κοπαδιών</a:t>
            </a:r>
            <a:endParaRPr/>
          </a:p>
        </p:txBody>
      </p:sp>
      <p:grpSp>
        <p:nvGrpSpPr>
          <p:cNvPr id="148" name="Google Shape;148;p4"/>
          <p:cNvGrpSpPr/>
          <p:nvPr/>
        </p:nvGrpSpPr>
        <p:grpSpPr>
          <a:xfrm>
            <a:off x="138938" y="2032794"/>
            <a:ext cx="3989260" cy="3214402"/>
            <a:chOff x="-1016" y="-66675"/>
            <a:chExt cx="5319014" cy="4285869"/>
          </a:xfrm>
        </p:grpSpPr>
        <p:sp>
          <p:nvSpPr>
            <p:cNvPr id="149" name="Google Shape;149;p4"/>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50" name="Google Shape;150;p4"/>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1</a:t>
              </a:r>
              <a:endParaRPr/>
            </a:p>
          </p:txBody>
        </p:sp>
      </p:grpSp>
      <p:grpSp>
        <p:nvGrpSpPr>
          <p:cNvPr id="152" name="Google Shape;152;p4"/>
          <p:cNvGrpSpPr/>
          <p:nvPr/>
        </p:nvGrpSpPr>
        <p:grpSpPr>
          <a:xfrm>
            <a:off x="4634738" y="2055654"/>
            <a:ext cx="3989260" cy="3214402"/>
            <a:chOff x="-1016" y="-66675"/>
            <a:chExt cx="5319014" cy="4285869"/>
          </a:xfrm>
        </p:grpSpPr>
        <p:sp>
          <p:nvSpPr>
            <p:cNvPr id="153" name="Google Shape;153;p4"/>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54" name="Google Shape;154;p4"/>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2</a:t>
              </a:r>
              <a:endParaRPr/>
            </a:p>
          </p:txBody>
        </p:sp>
      </p:grpSp>
      <p:grpSp>
        <p:nvGrpSpPr>
          <p:cNvPr id="156" name="Google Shape;156;p4"/>
          <p:cNvGrpSpPr/>
          <p:nvPr/>
        </p:nvGrpSpPr>
        <p:grpSpPr>
          <a:xfrm>
            <a:off x="8978138" y="2078515"/>
            <a:ext cx="3989260" cy="3214402"/>
            <a:chOff x="-1016" y="-66675"/>
            <a:chExt cx="5319014" cy="4285869"/>
          </a:xfrm>
        </p:grpSpPr>
        <p:sp>
          <p:nvSpPr>
            <p:cNvPr id="157" name="Google Shape;157;p4"/>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58" name="Google Shape;158;p4"/>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3</a:t>
              </a:r>
              <a:endParaRPr/>
            </a:p>
          </p:txBody>
        </p:sp>
      </p:grpSp>
      <p:grpSp>
        <p:nvGrpSpPr>
          <p:cNvPr id="160" name="Google Shape;160;p4"/>
          <p:cNvGrpSpPr/>
          <p:nvPr/>
        </p:nvGrpSpPr>
        <p:grpSpPr>
          <a:xfrm>
            <a:off x="13778738" y="2032794"/>
            <a:ext cx="3989260" cy="3214402"/>
            <a:chOff x="-1016" y="-66675"/>
            <a:chExt cx="5319014" cy="4285869"/>
          </a:xfrm>
        </p:grpSpPr>
        <p:sp>
          <p:nvSpPr>
            <p:cNvPr id="161" name="Google Shape;161;p4"/>
            <p:cNvSpPr/>
            <p:nvPr/>
          </p:nvSpPr>
          <p:spPr>
            <a:xfrm>
              <a:off x="16891" y="16891"/>
              <a:ext cx="5283200" cy="4185285"/>
            </a:xfrm>
            <a:custGeom>
              <a:rect b="b" l="l" r="r" t="t"/>
              <a:pathLst>
                <a:path extrusionOk="0" h="4185285" w="5283200">
                  <a:moveTo>
                    <a:pt x="0" y="4185285"/>
                  </a:moveTo>
                  <a:lnTo>
                    <a:pt x="2641600" y="0"/>
                  </a:lnTo>
                  <a:lnTo>
                    <a:pt x="5283200" y="4185285"/>
                  </a:lnTo>
                  <a:close/>
                </a:path>
              </a:pathLst>
            </a:custGeom>
            <a:solidFill>
              <a:srgbClr val="4F81BD"/>
            </a:solidFill>
            <a:ln>
              <a:noFill/>
            </a:ln>
          </p:spPr>
        </p:sp>
        <p:sp>
          <p:nvSpPr>
            <p:cNvPr id="162" name="Google Shape;162;p4"/>
            <p:cNvSpPr/>
            <p:nvPr/>
          </p:nvSpPr>
          <p:spPr>
            <a:xfrm>
              <a:off x="-1016" y="0"/>
              <a:ext cx="5319014" cy="4219194"/>
            </a:xfrm>
            <a:custGeom>
              <a:rect b="b" l="l" r="r" t="t"/>
              <a:pathLst>
                <a:path extrusionOk="0" h="4219194" w="5319014">
                  <a:moveTo>
                    <a:pt x="3683" y="4193159"/>
                  </a:moveTo>
                  <a:lnTo>
                    <a:pt x="2645283" y="7874"/>
                  </a:lnTo>
                  <a:cubicBezTo>
                    <a:pt x="2648331" y="2921"/>
                    <a:pt x="2653792" y="0"/>
                    <a:pt x="2659634" y="0"/>
                  </a:cubicBezTo>
                  <a:cubicBezTo>
                    <a:pt x="2665476" y="0"/>
                    <a:pt x="2670810" y="2921"/>
                    <a:pt x="2673985" y="7874"/>
                  </a:cubicBezTo>
                  <a:lnTo>
                    <a:pt x="5315585" y="4193159"/>
                  </a:lnTo>
                  <a:cubicBezTo>
                    <a:pt x="5318887" y="4198366"/>
                    <a:pt x="5319014" y="4204970"/>
                    <a:pt x="5316093" y="4210431"/>
                  </a:cubicBezTo>
                  <a:cubicBezTo>
                    <a:pt x="5313172" y="4215892"/>
                    <a:pt x="5307457" y="4219194"/>
                    <a:pt x="5301234" y="4219194"/>
                  </a:cubicBezTo>
                  <a:lnTo>
                    <a:pt x="17907" y="4219194"/>
                  </a:lnTo>
                  <a:cubicBezTo>
                    <a:pt x="11684" y="4219194"/>
                    <a:pt x="6096" y="4215892"/>
                    <a:pt x="3048" y="4210431"/>
                  </a:cubicBezTo>
                  <a:cubicBezTo>
                    <a:pt x="0" y="4204970"/>
                    <a:pt x="254" y="4198493"/>
                    <a:pt x="3556" y="4193159"/>
                  </a:cubicBezTo>
                  <a:moveTo>
                    <a:pt x="32258" y="4211193"/>
                  </a:moveTo>
                  <a:lnTo>
                    <a:pt x="17907" y="4202176"/>
                  </a:lnTo>
                  <a:lnTo>
                    <a:pt x="17907" y="4185285"/>
                  </a:lnTo>
                  <a:lnTo>
                    <a:pt x="5301107" y="4185285"/>
                  </a:lnTo>
                  <a:lnTo>
                    <a:pt x="5301107" y="4202176"/>
                  </a:lnTo>
                  <a:lnTo>
                    <a:pt x="5286756" y="4211193"/>
                  </a:lnTo>
                  <a:lnTo>
                    <a:pt x="2645156" y="25908"/>
                  </a:lnTo>
                  <a:lnTo>
                    <a:pt x="2659507" y="16891"/>
                  </a:lnTo>
                  <a:lnTo>
                    <a:pt x="2673858" y="25908"/>
                  </a:lnTo>
                  <a:lnTo>
                    <a:pt x="32258" y="4211320"/>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4"/>
            <p:cNvSpPr txBox="1"/>
            <p:nvPr/>
          </p:nvSpPr>
          <p:spPr>
            <a:xfrm>
              <a:off x="0" y="-66675"/>
              <a:ext cx="5317067" cy="4285836"/>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0" i="0" lang="en-US" sz="3600" u="none" cap="none" strike="noStrike">
                  <a:solidFill>
                    <a:srgbClr val="FFFFFF"/>
                  </a:solidFill>
                  <a:latin typeface="Calibri"/>
                  <a:ea typeface="Calibri"/>
                  <a:cs typeface="Calibri"/>
                  <a:sym typeface="Calibri"/>
                </a:rPr>
                <a:t>4</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71" name="Shape 171"/>
        <p:cNvGrpSpPr/>
        <p:nvPr/>
      </p:nvGrpSpPr>
      <p:grpSpPr>
        <a:xfrm>
          <a:off x="0" y="0"/>
          <a:ext cx="0" cy="0"/>
          <a:chOff x="0" y="0"/>
          <a:chExt cx="0" cy="0"/>
        </a:xfrm>
      </p:grpSpPr>
      <p:sp>
        <p:nvSpPr>
          <p:cNvPr id="172" name="Google Shape;172;p5"/>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173" name="Google Shape;173;p5"/>
          <p:cNvSpPr txBox="1"/>
          <p:nvPr/>
        </p:nvSpPr>
        <p:spPr>
          <a:xfrm>
            <a:off x="1028700" y="-377419"/>
            <a:ext cx="15496174" cy="1548994"/>
          </a:xfrm>
          <a:prstGeom prst="rect">
            <a:avLst/>
          </a:prstGeom>
          <a:noFill/>
          <a:ln>
            <a:noFill/>
          </a:ln>
        </p:spPr>
        <p:txBody>
          <a:bodyPr anchorCtr="0" anchor="t" bIns="0" lIns="0" spcFirstLastPara="1" rIns="0" wrap="square" tIns="0">
            <a:spAutoFit/>
          </a:bodyPr>
          <a:lstStyle/>
          <a:p>
            <a:pPr indent="0" lvl="0" marL="0" marR="0" rtl="0" algn="ctr">
              <a:lnSpc>
                <a:spcPct val="185196"/>
              </a:lnSpc>
              <a:spcBef>
                <a:spcPts val="0"/>
              </a:spcBef>
              <a:spcAft>
                <a:spcPts val="0"/>
              </a:spcAft>
              <a:buNone/>
            </a:pPr>
            <a:r>
              <a:rPr b="1" i="0" lang="en-US" sz="6600" u="none" cap="none" strike="noStrike">
                <a:solidFill>
                  <a:srgbClr val="000000"/>
                </a:solidFill>
                <a:latin typeface="Calibri"/>
                <a:ea typeface="Calibri"/>
                <a:cs typeface="Calibri"/>
                <a:sym typeface="Calibri"/>
              </a:rPr>
              <a:t>Τι είναι η Υγεία της Αγέλης;</a:t>
            </a:r>
            <a:endParaRPr/>
          </a:p>
        </p:txBody>
      </p:sp>
      <p:sp>
        <p:nvSpPr>
          <p:cNvPr id="174" name="Google Shape;174;p5"/>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sp>
        <p:nvSpPr>
          <p:cNvPr id="175" name="Google Shape;175;p5"/>
          <p:cNvSpPr txBox="1"/>
          <p:nvPr/>
        </p:nvSpPr>
        <p:spPr>
          <a:xfrm>
            <a:off x="419863" y="1276350"/>
            <a:ext cx="17343120" cy="10287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Αναφέρεται στις συνολικές πρακτικές διαχείρισης που αποσκοπούν στη διατήρηση μιας ομάδας ζώων (ενός κοπαδιού) υγιούς, παραγωγικού και καλοφροντισμένου. </a:t>
            </a:r>
            <a:endParaRPr/>
          </a:p>
        </p:txBody>
      </p:sp>
      <p:grpSp>
        <p:nvGrpSpPr>
          <p:cNvPr id="176" name="Google Shape;176;p5"/>
          <p:cNvGrpSpPr/>
          <p:nvPr/>
        </p:nvGrpSpPr>
        <p:grpSpPr>
          <a:xfrm>
            <a:off x="-13557" y="8300995"/>
            <a:ext cx="2846451" cy="1998726"/>
            <a:chOff x="-1143" y="-38100"/>
            <a:chExt cx="3795268" cy="2664968"/>
          </a:xfrm>
        </p:grpSpPr>
        <p:sp>
          <p:nvSpPr>
            <p:cNvPr id="177" name="Google Shape;177;p5"/>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178" name="Google Shape;178;p5"/>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5"/>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180" name="Google Shape;180;p5"/>
          <p:cNvSpPr txBox="1"/>
          <p:nvPr/>
        </p:nvSpPr>
        <p:spPr>
          <a:xfrm>
            <a:off x="2910825" y="8368920"/>
            <a:ext cx="14913133" cy="1685925"/>
          </a:xfrm>
          <a:prstGeom prst="rect">
            <a:avLst/>
          </a:prstGeom>
          <a:noFill/>
          <a:ln>
            <a:noFill/>
          </a:ln>
        </p:spPr>
        <p:txBody>
          <a:bodyPr anchorCtr="0" anchor="t" bIns="0" lIns="0" spcFirstLastPara="1" rIns="0" wrap="square" tIns="0">
            <a:spAutoFit/>
          </a:bodyPr>
          <a:lstStyle/>
          <a:p>
            <a:pPr indent="0" lvl="0" marL="0" marR="0" rtl="0" algn="l">
              <a:lnSpc>
                <a:spcPct val="9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Γιατί έχει σημασία: Η καλή υγεία του κοπαδιού οδηγεί σε πιο υγιή, πιο παραγωγικά ζώα, γεγονός που μειώνει την ανάγκη για αντιβιοτικά και προωθεί τη βιώσιμη, αναγεννητική γεωργία.</a:t>
            </a:r>
            <a:endParaRPr/>
          </a:p>
        </p:txBody>
      </p:sp>
      <p:sp>
        <p:nvSpPr>
          <p:cNvPr id="181" name="Google Shape;181;p5"/>
          <p:cNvSpPr txBox="1"/>
          <p:nvPr/>
        </p:nvSpPr>
        <p:spPr>
          <a:xfrm>
            <a:off x="7155146" y="2443636"/>
            <a:ext cx="6726199" cy="902970"/>
          </a:xfrm>
          <a:prstGeom prst="rect">
            <a:avLst/>
          </a:prstGeom>
          <a:noFill/>
          <a:ln>
            <a:noFill/>
          </a:ln>
        </p:spPr>
        <p:txBody>
          <a:bodyPr anchorCtr="0" anchor="t" bIns="0" lIns="0" spcFirstLastPara="1" rIns="0" wrap="square" tIns="0">
            <a:spAutoFit/>
          </a:bodyPr>
          <a:lstStyle/>
          <a:p>
            <a:pPr indent="0" lvl="0" marL="0" marR="0" rtl="0" algn="l">
              <a:lnSpc>
                <a:spcPct val="240000"/>
              </a:lnSpc>
              <a:spcBef>
                <a:spcPts val="0"/>
              </a:spcBef>
              <a:spcAft>
                <a:spcPts val="0"/>
              </a:spcAft>
              <a:buNone/>
            </a:pPr>
            <a:r>
              <a:rPr b="1" i="0" lang="en-US" sz="3200" u="none" cap="none" strike="noStrike">
                <a:solidFill>
                  <a:srgbClr val="000000"/>
                </a:solidFill>
                <a:latin typeface="Calibri"/>
                <a:ea typeface="Calibri"/>
                <a:cs typeface="Calibri"/>
                <a:sym typeface="Calibri"/>
              </a:rPr>
              <a:t>Βασικές πτυχές της υγείας της αγέλης:</a:t>
            </a:r>
            <a:endParaRPr/>
          </a:p>
        </p:txBody>
      </p:sp>
      <p:sp>
        <p:nvSpPr>
          <p:cNvPr id="182" name="Google Shape;182;p5"/>
          <p:cNvSpPr txBox="1"/>
          <p:nvPr/>
        </p:nvSpPr>
        <p:spPr>
          <a:xfrm>
            <a:off x="7155146" y="3548076"/>
            <a:ext cx="9919555" cy="143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000" u="none" cap="none" strike="noStrike">
                <a:solidFill>
                  <a:srgbClr val="000000"/>
                </a:solidFill>
                <a:latin typeface="Calibri"/>
                <a:ea typeface="Calibri"/>
                <a:cs typeface="Calibri"/>
                <a:sym typeface="Calibri"/>
              </a:rPr>
              <a:t>Προληπτική Φροντίδα – Τακτικός έλεγχος των ζώων για σημάδια ασθένειας και διασφάλιση ότι είναι εμβολιασμένα και καλά τρεφόμενα.</a:t>
            </a:r>
            <a:endParaRPr/>
          </a:p>
        </p:txBody>
      </p:sp>
      <p:sp>
        <p:nvSpPr>
          <p:cNvPr id="183" name="Google Shape;183;p5"/>
          <p:cNvSpPr txBox="1"/>
          <p:nvPr/>
        </p:nvSpPr>
        <p:spPr>
          <a:xfrm>
            <a:off x="7178025" y="5077092"/>
            <a:ext cx="9843297" cy="9810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000" u="none" cap="none" strike="noStrike">
                <a:solidFill>
                  <a:srgbClr val="000000"/>
                </a:solidFill>
                <a:latin typeface="Calibri"/>
                <a:ea typeface="Calibri"/>
                <a:cs typeface="Calibri"/>
                <a:sym typeface="Calibri"/>
              </a:rPr>
              <a:t>Διαχείριση Ασθενειών – Αναγνώριση και έλεγχος της εξάπλωσης ασθενειών εντός του κοπαδιού.</a:t>
            </a:r>
            <a:endParaRPr/>
          </a:p>
        </p:txBody>
      </p:sp>
      <p:sp>
        <p:nvSpPr>
          <p:cNvPr id="184" name="Google Shape;184;p5"/>
          <p:cNvSpPr txBox="1"/>
          <p:nvPr/>
        </p:nvSpPr>
        <p:spPr>
          <a:xfrm>
            <a:off x="7178025" y="6286767"/>
            <a:ext cx="10146441" cy="143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000" u="none" cap="none" strike="noStrike">
                <a:solidFill>
                  <a:srgbClr val="000000"/>
                </a:solidFill>
                <a:latin typeface="Calibri"/>
                <a:ea typeface="Calibri"/>
                <a:cs typeface="Calibri"/>
                <a:sym typeface="Calibri"/>
              </a:rPr>
              <a:t>Διατροφή – Παροχή ισορροπημένης διατροφής που να ανταποκρίνεται στις συγκεκριμένες ανάγκες των ζώων για ανάπτυξη, αναπαραγωγή και υγεία.</a:t>
            </a:r>
            <a:endParaRPr/>
          </a:p>
        </p:txBody>
      </p:sp>
      <p:sp>
        <p:nvSpPr>
          <p:cNvPr id="185" name="Google Shape;185;p5"/>
          <p:cNvSpPr/>
          <p:nvPr/>
        </p:nvSpPr>
        <p:spPr>
          <a:xfrm>
            <a:off x="44450" y="3104671"/>
            <a:ext cx="6723221" cy="4491513"/>
          </a:xfrm>
          <a:custGeom>
            <a:rect b="b" l="l" r="r" t="t"/>
            <a:pathLst>
              <a:path extrusionOk="0" h="5988685" w="8964295">
                <a:moveTo>
                  <a:pt x="0" y="0"/>
                </a:moveTo>
                <a:lnTo>
                  <a:pt x="8964295" y="0"/>
                </a:lnTo>
                <a:lnTo>
                  <a:pt x="8964295" y="5988685"/>
                </a:lnTo>
                <a:lnTo>
                  <a:pt x="0" y="5988685"/>
                </a:lnTo>
                <a:lnTo>
                  <a:pt x="0" y="0"/>
                </a:lnTo>
                <a:close/>
              </a:path>
            </a:pathLst>
          </a:custGeom>
          <a:blipFill rotWithShape="1">
            <a:blip r:embed="rId5">
              <a:alphaModFix/>
            </a:blip>
            <a:stretch>
              <a:fillRect b="0" l="0" r="-488"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93" name="Shape 193"/>
        <p:cNvGrpSpPr/>
        <p:nvPr/>
      </p:nvGrpSpPr>
      <p:grpSpPr>
        <a:xfrm>
          <a:off x="0" y="0"/>
          <a:ext cx="0" cy="0"/>
          <a:chOff x="0" y="0"/>
          <a:chExt cx="0" cy="0"/>
        </a:xfrm>
      </p:grpSpPr>
      <p:sp>
        <p:nvSpPr>
          <p:cNvPr id="194" name="Google Shape;194;p6"/>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195" name="Google Shape;195;p6"/>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Τι είναι η Αναγεννητική Γεωργία;</a:t>
            </a:r>
            <a:endParaRPr/>
          </a:p>
        </p:txBody>
      </p:sp>
      <p:sp>
        <p:nvSpPr>
          <p:cNvPr id="196" name="Google Shape;196;p6"/>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197" name="Google Shape;197;p6"/>
          <p:cNvGrpSpPr/>
          <p:nvPr/>
        </p:nvGrpSpPr>
        <p:grpSpPr>
          <a:xfrm>
            <a:off x="-13557" y="8300995"/>
            <a:ext cx="2846451" cy="1998726"/>
            <a:chOff x="-1143" y="-38100"/>
            <a:chExt cx="3795268" cy="2664968"/>
          </a:xfrm>
        </p:grpSpPr>
        <p:sp>
          <p:nvSpPr>
            <p:cNvPr id="198" name="Google Shape;198;p6"/>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199" name="Google Shape;199;p6"/>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201" name="Google Shape;201;p6"/>
          <p:cNvSpPr txBox="1"/>
          <p:nvPr/>
        </p:nvSpPr>
        <p:spPr>
          <a:xfrm>
            <a:off x="1068531" y="1191600"/>
            <a:ext cx="16605033" cy="1438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000" u="none" cap="none" strike="noStrike">
                <a:solidFill>
                  <a:srgbClr val="000000"/>
                </a:solidFill>
                <a:latin typeface="Calibri"/>
                <a:ea typeface="Calibri"/>
                <a:cs typeface="Calibri"/>
                <a:sym typeface="Calibri"/>
              </a:rPr>
              <a:t>Ένα σύστημα γεωργικών αρχών και πρακτικών που στοχεύει στη βελτίωση της υγείας του εδάφους, της βιοποικιλότητας και της ανθεκτικότητας του οικοσυστήματος, ενισχύοντας παράλληλα την παραγωγικότητα των καλλιεργειών.</a:t>
            </a:r>
            <a:endParaRPr/>
          </a:p>
        </p:txBody>
      </p:sp>
      <p:sp>
        <p:nvSpPr>
          <p:cNvPr id="202" name="Google Shape;202;p6"/>
          <p:cNvSpPr txBox="1"/>
          <p:nvPr/>
        </p:nvSpPr>
        <p:spPr>
          <a:xfrm>
            <a:off x="2938012" y="8528823"/>
            <a:ext cx="15024020" cy="1514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Βασικές Αρχές: Οι πρακτικές περιλαμβάνουν ελάχιστη διατάραξη του εδάφους, αμειψισπορά, καλλιέργειες κάλυψης και ενσωμάτωση της κτηνοτροφίας για την μίμηση των φυσικών οικοσυστημάτων.</a:t>
            </a:r>
            <a:endParaRPr/>
          </a:p>
        </p:txBody>
      </p:sp>
      <p:sp>
        <p:nvSpPr>
          <p:cNvPr id="203" name="Google Shape;203;p6"/>
          <p:cNvSpPr txBox="1"/>
          <p:nvPr/>
        </p:nvSpPr>
        <p:spPr>
          <a:xfrm>
            <a:off x="4032217" y="3758493"/>
            <a:ext cx="7998261"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4400" u="none" cap="none" strike="noStrike">
                <a:solidFill>
                  <a:srgbClr val="000000"/>
                </a:solidFill>
                <a:latin typeface="Calibri"/>
                <a:ea typeface="Calibri"/>
                <a:cs typeface="Calibri"/>
                <a:sym typeface="Calibri"/>
              </a:rPr>
              <a:t>Αρχές</a:t>
            </a:r>
            <a:endParaRPr/>
          </a:p>
        </p:txBody>
      </p:sp>
      <p:cxnSp>
        <p:nvCxnSpPr>
          <p:cNvPr id="204" name="Google Shape;204;p6"/>
          <p:cNvCxnSpPr/>
          <p:nvPr/>
        </p:nvCxnSpPr>
        <p:spPr>
          <a:xfrm rot="5188805">
            <a:off x="2146881" y="5812310"/>
            <a:ext cx="1241135" cy="0"/>
          </a:xfrm>
          <a:prstGeom prst="straightConnector1">
            <a:avLst/>
          </a:prstGeom>
          <a:noFill/>
          <a:ln cap="rnd" cmpd="sng" w="57150">
            <a:solidFill>
              <a:srgbClr val="E5B8B7"/>
            </a:solidFill>
            <a:prstDash val="solid"/>
            <a:round/>
            <a:headEnd len="sm" w="sm" type="none"/>
            <a:tailEnd len="sm" w="sm" type="none"/>
          </a:ln>
        </p:spPr>
      </p:cxnSp>
      <p:cxnSp>
        <p:nvCxnSpPr>
          <p:cNvPr id="205" name="Google Shape;205;p6"/>
          <p:cNvCxnSpPr/>
          <p:nvPr/>
        </p:nvCxnSpPr>
        <p:spPr>
          <a:xfrm rot="5276964">
            <a:off x="4702927" y="6271316"/>
            <a:ext cx="2129564" cy="0"/>
          </a:xfrm>
          <a:prstGeom prst="straightConnector1">
            <a:avLst/>
          </a:prstGeom>
          <a:noFill/>
          <a:ln cap="rnd" cmpd="sng" w="57150">
            <a:solidFill>
              <a:srgbClr val="E5B8B7"/>
            </a:solidFill>
            <a:prstDash val="solid"/>
            <a:round/>
            <a:headEnd len="sm" w="sm" type="none"/>
            <a:tailEnd len="sm" w="sm" type="none"/>
          </a:ln>
        </p:spPr>
      </p:cxnSp>
      <p:cxnSp>
        <p:nvCxnSpPr>
          <p:cNvPr id="206" name="Google Shape;206;p6"/>
          <p:cNvCxnSpPr/>
          <p:nvPr/>
        </p:nvCxnSpPr>
        <p:spPr>
          <a:xfrm rot="5188805">
            <a:off x="8089032" y="5943075"/>
            <a:ext cx="1241135" cy="0"/>
          </a:xfrm>
          <a:prstGeom prst="straightConnector1">
            <a:avLst/>
          </a:prstGeom>
          <a:noFill/>
          <a:ln cap="rnd" cmpd="sng" w="57150">
            <a:solidFill>
              <a:srgbClr val="E5B8B7"/>
            </a:solidFill>
            <a:prstDash val="solid"/>
            <a:round/>
            <a:headEnd len="sm" w="sm" type="none"/>
            <a:tailEnd len="sm" w="sm" type="none"/>
          </a:ln>
        </p:spPr>
      </p:cxnSp>
      <p:cxnSp>
        <p:nvCxnSpPr>
          <p:cNvPr id="207" name="Google Shape;207;p6"/>
          <p:cNvCxnSpPr/>
          <p:nvPr/>
        </p:nvCxnSpPr>
        <p:spPr>
          <a:xfrm rot="5276964">
            <a:off x="10437566" y="6374925"/>
            <a:ext cx="2129564" cy="0"/>
          </a:xfrm>
          <a:prstGeom prst="straightConnector1">
            <a:avLst/>
          </a:prstGeom>
          <a:noFill/>
          <a:ln cap="rnd" cmpd="sng" w="57150">
            <a:solidFill>
              <a:srgbClr val="E5B8B7"/>
            </a:solidFill>
            <a:prstDash val="solid"/>
            <a:round/>
            <a:headEnd len="sm" w="sm" type="none"/>
            <a:tailEnd len="sm" w="sm" type="none"/>
          </a:ln>
        </p:spPr>
      </p:cxnSp>
      <p:cxnSp>
        <p:nvCxnSpPr>
          <p:cNvPr id="208" name="Google Shape;208;p6"/>
          <p:cNvCxnSpPr/>
          <p:nvPr/>
        </p:nvCxnSpPr>
        <p:spPr>
          <a:xfrm rot="5188805">
            <a:off x="14010892" y="5861103"/>
            <a:ext cx="1241135" cy="0"/>
          </a:xfrm>
          <a:prstGeom prst="straightConnector1">
            <a:avLst/>
          </a:prstGeom>
          <a:noFill/>
          <a:ln cap="rnd" cmpd="sng" w="57150">
            <a:solidFill>
              <a:srgbClr val="E5B8B7"/>
            </a:solidFill>
            <a:prstDash val="solid"/>
            <a:round/>
            <a:headEnd len="sm" w="sm" type="none"/>
            <a:tailEnd len="sm" w="sm" type="none"/>
          </a:ln>
        </p:spPr>
      </p:cxnSp>
      <p:sp>
        <p:nvSpPr>
          <p:cNvPr id="209" name="Google Shape;209;p6"/>
          <p:cNvSpPr txBox="1"/>
          <p:nvPr/>
        </p:nvSpPr>
        <p:spPr>
          <a:xfrm>
            <a:off x="980058" y="6422182"/>
            <a:ext cx="3498582" cy="7620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Ελαχιστοποίηση της διαταραχής στο έδαφος</a:t>
            </a:r>
            <a:endParaRPr/>
          </a:p>
        </p:txBody>
      </p:sp>
      <p:sp>
        <p:nvSpPr>
          <p:cNvPr id="210" name="Google Shape;210;p6"/>
          <p:cNvSpPr txBox="1"/>
          <p:nvPr/>
        </p:nvSpPr>
        <p:spPr>
          <a:xfrm>
            <a:off x="4385876" y="7207722"/>
            <a:ext cx="2687465" cy="112395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Καλλιέργειες στο έδαφος όλο το χρόνο</a:t>
            </a:r>
            <a:endParaRPr/>
          </a:p>
        </p:txBody>
      </p:sp>
      <p:sp>
        <p:nvSpPr>
          <p:cNvPr id="211" name="Google Shape;211;p6"/>
          <p:cNvSpPr txBox="1"/>
          <p:nvPr/>
        </p:nvSpPr>
        <p:spPr>
          <a:xfrm>
            <a:off x="7013291" y="6483822"/>
            <a:ext cx="3243475" cy="148590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Εναλλαγή διαφορετικών τύπων καλλιεργειών </a:t>
            </a:r>
            <a:endParaRPr/>
          </a:p>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με την πάροδο του χρόνου</a:t>
            </a:r>
            <a:endParaRPr/>
          </a:p>
        </p:txBody>
      </p:sp>
      <p:sp>
        <p:nvSpPr>
          <p:cNvPr id="212" name="Google Shape;212;p6"/>
          <p:cNvSpPr txBox="1"/>
          <p:nvPr/>
        </p:nvSpPr>
        <p:spPr>
          <a:xfrm>
            <a:off x="10310266" y="7207722"/>
            <a:ext cx="2766739" cy="112395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Ισορροπημένη και ακριβής θρέψη των καλλιεργειών</a:t>
            </a:r>
            <a:endParaRPr/>
          </a:p>
        </p:txBody>
      </p:sp>
      <p:sp>
        <p:nvSpPr>
          <p:cNvPr id="213" name="Google Shape;213;p6"/>
          <p:cNvSpPr txBox="1"/>
          <p:nvPr/>
        </p:nvSpPr>
        <p:spPr>
          <a:xfrm>
            <a:off x="13462681" y="6470975"/>
            <a:ext cx="2413758" cy="112395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000000"/>
                </a:solidFill>
                <a:latin typeface="Calibri"/>
                <a:ea typeface="Calibri"/>
                <a:cs typeface="Calibri"/>
                <a:sym typeface="Calibri"/>
              </a:rPr>
              <a:t>Ενσωματώστε τα ζώα όποτε είναι δυνατόν</a:t>
            </a:r>
            <a:endParaRPr/>
          </a:p>
        </p:txBody>
      </p:sp>
      <p:grpSp>
        <p:nvGrpSpPr>
          <p:cNvPr id="214" name="Google Shape;214;p6"/>
          <p:cNvGrpSpPr/>
          <p:nvPr/>
        </p:nvGrpSpPr>
        <p:grpSpPr>
          <a:xfrm>
            <a:off x="1023938" y="3401400"/>
            <a:ext cx="15401925" cy="2444210"/>
            <a:chOff x="0" y="0"/>
            <a:chExt cx="20535900" cy="3258947"/>
          </a:xfrm>
        </p:grpSpPr>
        <p:sp>
          <p:nvSpPr>
            <p:cNvPr id="215" name="Google Shape;215;p6"/>
            <p:cNvSpPr/>
            <p:nvPr/>
          </p:nvSpPr>
          <p:spPr>
            <a:xfrm>
              <a:off x="6350" y="6350"/>
              <a:ext cx="20523200" cy="3246247"/>
            </a:xfrm>
            <a:custGeom>
              <a:rect b="b" l="l" r="r" t="t"/>
              <a:pathLst>
                <a:path extrusionOk="0" h="3246247" w="20523200">
                  <a:moveTo>
                    <a:pt x="0" y="0"/>
                  </a:moveTo>
                  <a:lnTo>
                    <a:pt x="20523200" y="0"/>
                  </a:lnTo>
                  <a:lnTo>
                    <a:pt x="20523200" y="3246247"/>
                  </a:lnTo>
                  <a:lnTo>
                    <a:pt x="0" y="3246247"/>
                  </a:lnTo>
                  <a:close/>
                </a:path>
              </a:pathLst>
            </a:custGeom>
            <a:gradFill>
              <a:gsLst>
                <a:gs pos="0">
                  <a:srgbClr val="FFA09D"/>
                </a:gs>
                <a:gs pos="35000">
                  <a:srgbClr val="FFBCBC"/>
                </a:gs>
                <a:gs pos="100000">
                  <a:srgbClr val="FFE2E2"/>
                </a:gs>
              </a:gsLst>
              <a:lin ang="16200000" scaled="0"/>
            </a:gradFill>
            <a:ln>
              <a:noFill/>
            </a:ln>
          </p:spPr>
        </p:sp>
        <p:sp>
          <p:nvSpPr>
            <p:cNvPr id="216" name="Google Shape;216;p6"/>
            <p:cNvSpPr/>
            <p:nvPr/>
          </p:nvSpPr>
          <p:spPr>
            <a:xfrm>
              <a:off x="0" y="0"/>
              <a:ext cx="20535900" cy="3258947"/>
            </a:xfrm>
            <a:custGeom>
              <a:rect b="b" l="l" r="r" t="t"/>
              <a:pathLst>
                <a:path extrusionOk="0" h="3258947" w="20535900">
                  <a:moveTo>
                    <a:pt x="6350" y="0"/>
                  </a:moveTo>
                  <a:lnTo>
                    <a:pt x="20529550" y="0"/>
                  </a:lnTo>
                  <a:cubicBezTo>
                    <a:pt x="20533106" y="0"/>
                    <a:pt x="20535900" y="2794"/>
                    <a:pt x="20535900" y="6350"/>
                  </a:cubicBezTo>
                  <a:lnTo>
                    <a:pt x="20535900" y="3252597"/>
                  </a:lnTo>
                  <a:cubicBezTo>
                    <a:pt x="20535900" y="3256153"/>
                    <a:pt x="20533106" y="3258947"/>
                    <a:pt x="20529550" y="3258947"/>
                  </a:cubicBezTo>
                  <a:lnTo>
                    <a:pt x="6350" y="3258947"/>
                  </a:lnTo>
                  <a:cubicBezTo>
                    <a:pt x="2794" y="3258947"/>
                    <a:pt x="0" y="3256153"/>
                    <a:pt x="0" y="3252597"/>
                  </a:cubicBezTo>
                  <a:lnTo>
                    <a:pt x="0" y="6350"/>
                  </a:lnTo>
                  <a:cubicBezTo>
                    <a:pt x="0" y="2794"/>
                    <a:pt x="2794" y="0"/>
                    <a:pt x="6350" y="0"/>
                  </a:cubicBezTo>
                  <a:moveTo>
                    <a:pt x="6350" y="12700"/>
                  </a:moveTo>
                  <a:lnTo>
                    <a:pt x="6350" y="6350"/>
                  </a:lnTo>
                  <a:lnTo>
                    <a:pt x="12700" y="6350"/>
                  </a:lnTo>
                  <a:lnTo>
                    <a:pt x="12700" y="3252597"/>
                  </a:lnTo>
                  <a:lnTo>
                    <a:pt x="6350" y="3252597"/>
                  </a:lnTo>
                  <a:lnTo>
                    <a:pt x="6350" y="3246247"/>
                  </a:lnTo>
                  <a:lnTo>
                    <a:pt x="20529550" y="3246247"/>
                  </a:lnTo>
                  <a:lnTo>
                    <a:pt x="20529550" y="3252597"/>
                  </a:lnTo>
                  <a:lnTo>
                    <a:pt x="20523200" y="3252597"/>
                  </a:lnTo>
                  <a:lnTo>
                    <a:pt x="20523200" y="6350"/>
                  </a:lnTo>
                  <a:lnTo>
                    <a:pt x="20529550" y="6350"/>
                  </a:lnTo>
                  <a:lnTo>
                    <a:pt x="20529550" y="12700"/>
                  </a:lnTo>
                  <a:lnTo>
                    <a:pt x="6350" y="12700"/>
                  </a:lnTo>
                  <a:close/>
                </a:path>
              </a:pathLst>
            </a:custGeom>
            <a:solidFill>
              <a:srgbClr val="BD4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 name="Google Shape;217;p6"/>
          <p:cNvGrpSpPr/>
          <p:nvPr/>
        </p:nvGrpSpPr>
        <p:grpSpPr>
          <a:xfrm rot="5400000">
            <a:off x="4844185" y="3275568"/>
            <a:ext cx="1846993" cy="2509456"/>
            <a:chOff x="0" y="0"/>
            <a:chExt cx="2462657" cy="3345942"/>
          </a:xfrm>
        </p:grpSpPr>
        <p:sp>
          <p:nvSpPr>
            <p:cNvPr id="218" name="Google Shape;218;p6"/>
            <p:cNvSpPr/>
            <p:nvPr/>
          </p:nvSpPr>
          <p:spPr>
            <a:xfrm>
              <a:off x="16891" y="16891"/>
              <a:ext cx="2428748" cy="3311906"/>
            </a:xfrm>
            <a:custGeom>
              <a:rect b="b" l="l" r="r" t="t"/>
              <a:pathLst>
                <a:path extrusionOk="0" h="3311906" w="2428748">
                  <a:moveTo>
                    <a:pt x="0" y="406400"/>
                  </a:moveTo>
                  <a:cubicBezTo>
                    <a:pt x="0" y="181991"/>
                    <a:pt x="181229" y="0"/>
                    <a:pt x="404876" y="0"/>
                  </a:cubicBezTo>
                  <a:lnTo>
                    <a:pt x="2023999" y="0"/>
                  </a:lnTo>
                  <a:cubicBezTo>
                    <a:pt x="2247519" y="0"/>
                    <a:pt x="2428748" y="181864"/>
                    <a:pt x="2428748" y="406273"/>
                  </a:cubicBezTo>
                  <a:lnTo>
                    <a:pt x="2428748" y="2905633"/>
                  </a:lnTo>
                  <a:cubicBezTo>
                    <a:pt x="2428748" y="3130042"/>
                    <a:pt x="2247519" y="3311906"/>
                    <a:pt x="2023999" y="3311906"/>
                  </a:cubicBezTo>
                  <a:lnTo>
                    <a:pt x="404876" y="3311906"/>
                  </a:lnTo>
                  <a:cubicBezTo>
                    <a:pt x="181356" y="3311906"/>
                    <a:pt x="127" y="3130042"/>
                    <a:pt x="127" y="290563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p:nvPr/>
          </p:nvSpPr>
          <p:spPr>
            <a:xfrm>
              <a:off x="0" y="0"/>
              <a:ext cx="2462657" cy="3345942"/>
            </a:xfrm>
            <a:custGeom>
              <a:rect b="b" l="l" r="r" t="t"/>
              <a:pathLst>
                <a:path extrusionOk="0" h="3345942" w="2462657">
                  <a:moveTo>
                    <a:pt x="0" y="423291"/>
                  </a:moveTo>
                  <a:cubicBezTo>
                    <a:pt x="0" y="189484"/>
                    <a:pt x="188722" y="0"/>
                    <a:pt x="421767" y="0"/>
                  </a:cubicBezTo>
                  <a:lnTo>
                    <a:pt x="2040890" y="0"/>
                  </a:lnTo>
                  <a:lnTo>
                    <a:pt x="2040890" y="16891"/>
                  </a:lnTo>
                  <a:lnTo>
                    <a:pt x="2040890" y="0"/>
                  </a:lnTo>
                  <a:cubicBezTo>
                    <a:pt x="2273808" y="0"/>
                    <a:pt x="2462657" y="189484"/>
                    <a:pt x="2462657" y="423291"/>
                  </a:cubicBezTo>
                  <a:lnTo>
                    <a:pt x="2445766" y="423291"/>
                  </a:lnTo>
                  <a:lnTo>
                    <a:pt x="2462657" y="423291"/>
                  </a:lnTo>
                  <a:lnTo>
                    <a:pt x="2462657" y="2922651"/>
                  </a:lnTo>
                  <a:lnTo>
                    <a:pt x="2445766" y="2922651"/>
                  </a:lnTo>
                  <a:lnTo>
                    <a:pt x="2462657" y="2922651"/>
                  </a:lnTo>
                  <a:cubicBezTo>
                    <a:pt x="2462657" y="3156331"/>
                    <a:pt x="2273935" y="3345942"/>
                    <a:pt x="2040890" y="3345942"/>
                  </a:cubicBezTo>
                  <a:lnTo>
                    <a:pt x="2040890" y="3329051"/>
                  </a:lnTo>
                  <a:lnTo>
                    <a:pt x="2040890" y="3345942"/>
                  </a:lnTo>
                  <a:lnTo>
                    <a:pt x="421767" y="3345942"/>
                  </a:lnTo>
                  <a:lnTo>
                    <a:pt x="421767" y="3329051"/>
                  </a:lnTo>
                  <a:lnTo>
                    <a:pt x="421767" y="3345942"/>
                  </a:lnTo>
                  <a:cubicBezTo>
                    <a:pt x="188722" y="3345815"/>
                    <a:pt x="0" y="3156331"/>
                    <a:pt x="0" y="2922651"/>
                  </a:cubicBezTo>
                  <a:lnTo>
                    <a:pt x="0" y="423291"/>
                  </a:lnTo>
                  <a:lnTo>
                    <a:pt x="16891" y="423291"/>
                  </a:lnTo>
                  <a:lnTo>
                    <a:pt x="0" y="423291"/>
                  </a:lnTo>
                  <a:moveTo>
                    <a:pt x="33909" y="423291"/>
                  </a:moveTo>
                  <a:lnTo>
                    <a:pt x="33909" y="2922651"/>
                  </a:lnTo>
                  <a:lnTo>
                    <a:pt x="16891" y="2922651"/>
                  </a:lnTo>
                  <a:lnTo>
                    <a:pt x="33909" y="2922651"/>
                  </a:lnTo>
                  <a:cubicBezTo>
                    <a:pt x="33909" y="3137789"/>
                    <a:pt x="207645" y="3312033"/>
                    <a:pt x="421767" y="3312033"/>
                  </a:cubicBezTo>
                  <a:lnTo>
                    <a:pt x="2040890" y="3312033"/>
                  </a:lnTo>
                  <a:cubicBezTo>
                    <a:pt x="2255012" y="3312033"/>
                    <a:pt x="2428748" y="3137789"/>
                    <a:pt x="2428748" y="2922651"/>
                  </a:cubicBezTo>
                  <a:lnTo>
                    <a:pt x="2428748" y="423291"/>
                  </a:lnTo>
                  <a:cubicBezTo>
                    <a:pt x="2428748" y="208153"/>
                    <a:pt x="2255012" y="33909"/>
                    <a:pt x="2040890" y="33909"/>
                  </a:cubicBezTo>
                  <a:lnTo>
                    <a:pt x="421767" y="33909"/>
                  </a:lnTo>
                  <a:lnTo>
                    <a:pt x="421767" y="16891"/>
                  </a:lnTo>
                  <a:lnTo>
                    <a:pt x="421767" y="33909"/>
                  </a:lnTo>
                  <a:cubicBezTo>
                    <a:pt x="207645" y="33909"/>
                    <a:pt x="33909" y="208153"/>
                    <a:pt x="33909" y="423291"/>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Η διαδικασία ανάπτυξης του ραπανιού από σπόρο σε βλαστάρι σε λευκό ..." id="220" name="Google Shape;220;p6"/>
          <p:cNvSpPr/>
          <p:nvPr/>
        </p:nvSpPr>
        <p:spPr>
          <a:xfrm>
            <a:off x="4973128" y="3840181"/>
            <a:ext cx="1313879" cy="1475994"/>
          </a:xfrm>
          <a:custGeom>
            <a:rect b="b" l="l" r="r" t="t"/>
            <a:pathLst>
              <a:path extrusionOk="0" h="1967992" w="1751838">
                <a:moveTo>
                  <a:pt x="0" y="0"/>
                </a:moveTo>
                <a:lnTo>
                  <a:pt x="1751838" y="0"/>
                </a:lnTo>
                <a:lnTo>
                  <a:pt x="1751838" y="1967992"/>
                </a:lnTo>
                <a:lnTo>
                  <a:pt x="0" y="1967992"/>
                </a:lnTo>
                <a:lnTo>
                  <a:pt x="0" y="0"/>
                </a:lnTo>
                <a:close/>
              </a:path>
            </a:pathLst>
          </a:custGeom>
          <a:blipFill rotWithShape="1">
            <a:blip r:embed="rId5">
              <a:alphaModFix/>
            </a:blip>
            <a:stretch>
              <a:fillRect b="-45" l="0" r="1" t="-33471"/>
            </a:stretch>
          </a:blipFill>
          <a:ln>
            <a:noFill/>
          </a:ln>
        </p:spPr>
      </p:sp>
      <p:grpSp>
        <p:nvGrpSpPr>
          <p:cNvPr id="221" name="Google Shape;221;p6"/>
          <p:cNvGrpSpPr/>
          <p:nvPr/>
        </p:nvGrpSpPr>
        <p:grpSpPr>
          <a:xfrm rot="5400000">
            <a:off x="7786409" y="3290360"/>
            <a:ext cx="1846421" cy="2509361"/>
            <a:chOff x="0" y="0"/>
            <a:chExt cx="2461895" cy="3345815"/>
          </a:xfrm>
        </p:grpSpPr>
        <p:sp>
          <p:nvSpPr>
            <p:cNvPr id="222" name="Google Shape;222;p6"/>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6"/>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Ταπετσαρίες: χωράφι, καλλιέργεια, λουλούδι, φαγητό, προϊόντα, λαχανικά, καλλιέργεια ..." id="224" name="Google Shape;224;p6"/>
          <p:cNvSpPr/>
          <p:nvPr/>
        </p:nvSpPr>
        <p:spPr>
          <a:xfrm>
            <a:off x="7566207" y="3797891"/>
            <a:ext cx="2218372" cy="1475994"/>
          </a:xfrm>
          <a:custGeom>
            <a:rect b="b" l="l" r="r" t="t"/>
            <a:pathLst>
              <a:path extrusionOk="0" h="1967992" w="2957830">
                <a:moveTo>
                  <a:pt x="0" y="0"/>
                </a:moveTo>
                <a:lnTo>
                  <a:pt x="2957830" y="0"/>
                </a:lnTo>
                <a:lnTo>
                  <a:pt x="2957830" y="1967992"/>
                </a:lnTo>
                <a:lnTo>
                  <a:pt x="0" y="1967992"/>
                </a:lnTo>
                <a:lnTo>
                  <a:pt x="0" y="0"/>
                </a:lnTo>
                <a:close/>
              </a:path>
            </a:pathLst>
          </a:custGeom>
          <a:blipFill rotWithShape="1">
            <a:blip r:embed="rId6">
              <a:alphaModFix/>
            </a:blip>
            <a:stretch>
              <a:fillRect b="0" l="0" r="0" t="0"/>
            </a:stretch>
          </a:blipFill>
          <a:ln>
            <a:noFill/>
          </a:ln>
        </p:spPr>
      </p:sp>
      <p:grpSp>
        <p:nvGrpSpPr>
          <p:cNvPr id="225" name="Google Shape;225;p6"/>
          <p:cNvGrpSpPr/>
          <p:nvPr/>
        </p:nvGrpSpPr>
        <p:grpSpPr>
          <a:xfrm rot="5400000">
            <a:off x="10641775" y="3290360"/>
            <a:ext cx="1846421" cy="2509361"/>
            <a:chOff x="0" y="0"/>
            <a:chExt cx="2461895" cy="3345815"/>
          </a:xfrm>
        </p:grpSpPr>
        <p:sp>
          <p:nvSpPr>
            <p:cNvPr id="226" name="Google Shape;226;p6"/>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6"/>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6"/>
          <p:cNvGrpSpPr/>
          <p:nvPr/>
        </p:nvGrpSpPr>
        <p:grpSpPr>
          <a:xfrm rot="5400000">
            <a:off x="1873076" y="3290291"/>
            <a:ext cx="1846993" cy="2509456"/>
            <a:chOff x="0" y="0"/>
            <a:chExt cx="2462657" cy="3345942"/>
          </a:xfrm>
        </p:grpSpPr>
        <p:sp>
          <p:nvSpPr>
            <p:cNvPr id="229" name="Google Shape;229;p6"/>
            <p:cNvSpPr/>
            <p:nvPr/>
          </p:nvSpPr>
          <p:spPr>
            <a:xfrm>
              <a:off x="16891" y="16891"/>
              <a:ext cx="2428748" cy="3311906"/>
            </a:xfrm>
            <a:custGeom>
              <a:rect b="b" l="l" r="r" t="t"/>
              <a:pathLst>
                <a:path extrusionOk="0" h="3311906" w="2428748">
                  <a:moveTo>
                    <a:pt x="0" y="406400"/>
                  </a:moveTo>
                  <a:cubicBezTo>
                    <a:pt x="0" y="181991"/>
                    <a:pt x="181229" y="0"/>
                    <a:pt x="404876" y="0"/>
                  </a:cubicBezTo>
                  <a:lnTo>
                    <a:pt x="2023999" y="0"/>
                  </a:lnTo>
                  <a:cubicBezTo>
                    <a:pt x="2247519" y="0"/>
                    <a:pt x="2428748" y="181864"/>
                    <a:pt x="2428748" y="406273"/>
                  </a:cubicBezTo>
                  <a:lnTo>
                    <a:pt x="2428748" y="2905633"/>
                  </a:lnTo>
                  <a:cubicBezTo>
                    <a:pt x="2428748" y="3130042"/>
                    <a:pt x="2247519" y="3311906"/>
                    <a:pt x="2023999" y="3311906"/>
                  </a:cubicBezTo>
                  <a:lnTo>
                    <a:pt x="404876" y="3311906"/>
                  </a:lnTo>
                  <a:cubicBezTo>
                    <a:pt x="181356" y="3311906"/>
                    <a:pt x="127" y="3130042"/>
                    <a:pt x="127" y="290563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6"/>
            <p:cNvSpPr/>
            <p:nvPr/>
          </p:nvSpPr>
          <p:spPr>
            <a:xfrm>
              <a:off x="0" y="0"/>
              <a:ext cx="2462657" cy="3345942"/>
            </a:xfrm>
            <a:custGeom>
              <a:rect b="b" l="l" r="r" t="t"/>
              <a:pathLst>
                <a:path extrusionOk="0" h="3345942" w="2462657">
                  <a:moveTo>
                    <a:pt x="0" y="423291"/>
                  </a:moveTo>
                  <a:cubicBezTo>
                    <a:pt x="0" y="189484"/>
                    <a:pt x="188722" y="0"/>
                    <a:pt x="421767" y="0"/>
                  </a:cubicBezTo>
                  <a:lnTo>
                    <a:pt x="2040890" y="0"/>
                  </a:lnTo>
                  <a:lnTo>
                    <a:pt x="2040890" y="16891"/>
                  </a:lnTo>
                  <a:lnTo>
                    <a:pt x="2040890" y="0"/>
                  </a:lnTo>
                  <a:cubicBezTo>
                    <a:pt x="2273808" y="0"/>
                    <a:pt x="2462657" y="189484"/>
                    <a:pt x="2462657" y="423291"/>
                  </a:cubicBezTo>
                  <a:lnTo>
                    <a:pt x="2445766" y="423291"/>
                  </a:lnTo>
                  <a:lnTo>
                    <a:pt x="2462657" y="423291"/>
                  </a:lnTo>
                  <a:lnTo>
                    <a:pt x="2462657" y="2922651"/>
                  </a:lnTo>
                  <a:lnTo>
                    <a:pt x="2445766" y="2922651"/>
                  </a:lnTo>
                  <a:lnTo>
                    <a:pt x="2462657" y="2922651"/>
                  </a:lnTo>
                  <a:cubicBezTo>
                    <a:pt x="2462657" y="3156331"/>
                    <a:pt x="2273935" y="3345942"/>
                    <a:pt x="2040890" y="3345942"/>
                  </a:cubicBezTo>
                  <a:lnTo>
                    <a:pt x="2040890" y="3329051"/>
                  </a:lnTo>
                  <a:lnTo>
                    <a:pt x="2040890" y="3345942"/>
                  </a:lnTo>
                  <a:lnTo>
                    <a:pt x="421767" y="3345942"/>
                  </a:lnTo>
                  <a:lnTo>
                    <a:pt x="421767" y="3329051"/>
                  </a:lnTo>
                  <a:lnTo>
                    <a:pt x="421767" y="3345942"/>
                  </a:lnTo>
                  <a:cubicBezTo>
                    <a:pt x="188722" y="3345815"/>
                    <a:pt x="0" y="3156331"/>
                    <a:pt x="0" y="2922651"/>
                  </a:cubicBezTo>
                  <a:lnTo>
                    <a:pt x="0" y="423291"/>
                  </a:lnTo>
                  <a:lnTo>
                    <a:pt x="16891" y="423291"/>
                  </a:lnTo>
                  <a:lnTo>
                    <a:pt x="0" y="423291"/>
                  </a:lnTo>
                  <a:moveTo>
                    <a:pt x="33909" y="423291"/>
                  </a:moveTo>
                  <a:lnTo>
                    <a:pt x="33909" y="2922651"/>
                  </a:lnTo>
                  <a:lnTo>
                    <a:pt x="16891" y="2922651"/>
                  </a:lnTo>
                  <a:lnTo>
                    <a:pt x="33909" y="2922651"/>
                  </a:lnTo>
                  <a:cubicBezTo>
                    <a:pt x="33909" y="3137789"/>
                    <a:pt x="207645" y="3312033"/>
                    <a:pt x="421767" y="3312033"/>
                  </a:cubicBezTo>
                  <a:lnTo>
                    <a:pt x="2040890" y="3312033"/>
                  </a:lnTo>
                  <a:cubicBezTo>
                    <a:pt x="2255012" y="3312033"/>
                    <a:pt x="2428748" y="3137789"/>
                    <a:pt x="2428748" y="2922651"/>
                  </a:cubicBezTo>
                  <a:lnTo>
                    <a:pt x="2428748" y="423291"/>
                  </a:lnTo>
                  <a:cubicBezTo>
                    <a:pt x="2428748" y="208153"/>
                    <a:pt x="2255012" y="33909"/>
                    <a:pt x="2040890" y="33909"/>
                  </a:cubicBezTo>
                  <a:lnTo>
                    <a:pt x="421767" y="33909"/>
                  </a:lnTo>
                  <a:lnTo>
                    <a:pt x="421767" y="16891"/>
                  </a:lnTo>
                  <a:lnTo>
                    <a:pt x="421767" y="33909"/>
                  </a:lnTo>
                  <a:cubicBezTo>
                    <a:pt x="207645" y="33909"/>
                    <a:pt x="33909" y="208153"/>
                    <a:pt x="33909" y="423291"/>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 name="Google Shape;231;p6"/>
          <p:cNvGrpSpPr/>
          <p:nvPr/>
        </p:nvGrpSpPr>
        <p:grpSpPr>
          <a:xfrm rot="5400000">
            <a:off x="13684409" y="3290360"/>
            <a:ext cx="1846421" cy="2509361"/>
            <a:chOff x="0" y="0"/>
            <a:chExt cx="2461895" cy="3345815"/>
          </a:xfrm>
        </p:grpSpPr>
        <p:sp>
          <p:nvSpPr>
            <p:cNvPr id="232" name="Google Shape;232;p6"/>
            <p:cNvSpPr/>
            <p:nvPr/>
          </p:nvSpPr>
          <p:spPr>
            <a:xfrm>
              <a:off x="16891" y="16891"/>
              <a:ext cx="2427986" cy="3312033"/>
            </a:xfrm>
            <a:custGeom>
              <a:rect b="b" l="l" r="r" t="t"/>
              <a:pathLst>
                <a:path extrusionOk="0" h="3312033" w="2427986">
                  <a:moveTo>
                    <a:pt x="0" y="406146"/>
                  </a:moveTo>
                  <a:cubicBezTo>
                    <a:pt x="0" y="181864"/>
                    <a:pt x="181229" y="0"/>
                    <a:pt x="404749" y="0"/>
                  </a:cubicBezTo>
                  <a:lnTo>
                    <a:pt x="2023364" y="0"/>
                  </a:lnTo>
                  <a:cubicBezTo>
                    <a:pt x="2246884" y="0"/>
                    <a:pt x="2427986" y="181864"/>
                    <a:pt x="2427986" y="406146"/>
                  </a:cubicBezTo>
                  <a:lnTo>
                    <a:pt x="2427986" y="2905887"/>
                  </a:lnTo>
                  <a:cubicBezTo>
                    <a:pt x="2427986" y="3130169"/>
                    <a:pt x="2246757" y="3312033"/>
                    <a:pt x="2023364" y="3312033"/>
                  </a:cubicBezTo>
                  <a:lnTo>
                    <a:pt x="404749" y="3312033"/>
                  </a:lnTo>
                  <a:cubicBezTo>
                    <a:pt x="181229" y="3312033"/>
                    <a:pt x="127" y="3130169"/>
                    <a:pt x="127" y="290588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6"/>
            <p:cNvSpPr/>
            <p:nvPr/>
          </p:nvSpPr>
          <p:spPr>
            <a:xfrm>
              <a:off x="0" y="0"/>
              <a:ext cx="2461895" cy="3345815"/>
            </a:xfrm>
            <a:custGeom>
              <a:rect b="b" l="l" r="r" t="t"/>
              <a:pathLst>
                <a:path extrusionOk="0" h="3345815" w="2461895">
                  <a:moveTo>
                    <a:pt x="0" y="423037"/>
                  </a:moveTo>
                  <a:cubicBezTo>
                    <a:pt x="0" y="189484"/>
                    <a:pt x="188722" y="0"/>
                    <a:pt x="421640" y="0"/>
                  </a:cubicBezTo>
                  <a:lnTo>
                    <a:pt x="2040255" y="0"/>
                  </a:lnTo>
                  <a:lnTo>
                    <a:pt x="2040255" y="16891"/>
                  </a:lnTo>
                  <a:lnTo>
                    <a:pt x="2040255" y="0"/>
                  </a:lnTo>
                  <a:lnTo>
                    <a:pt x="2040255" y="16891"/>
                  </a:lnTo>
                  <a:lnTo>
                    <a:pt x="2040255" y="0"/>
                  </a:lnTo>
                  <a:cubicBezTo>
                    <a:pt x="2273173" y="0"/>
                    <a:pt x="2461895" y="189484"/>
                    <a:pt x="2461895" y="423037"/>
                  </a:cubicBezTo>
                  <a:lnTo>
                    <a:pt x="2445004" y="423037"/>
                  </a:lnTo>
                  <a:lnTo>
                    <a:pt x="2461895" y="423037"/>
                  </a:lnTo>
                  <a:lnTo>
                    <a:pt x="2461895" y="2922778"/>
                  </a:lnTo>
                  <a:lnTo>
                    <a:pt x="2445004" y="2922778"/>
                  </a:lnTo>
                  <a:lnTo>
                    <a:pt x="2461895" y="2922778"/>
                  </a:lnTo>
                  <a:cubicBezTo>
                    <a:pt x="2461895" y="3156331"/>
                    <a:pt x="2273173" y="3345815"/>
                    <a:pt x="2040255" y="3345815"/>
                  </a:cubicBezTo>
                  <a:lnTo>
                    <a:pt x="2040255" y="3328924"/>
                  </a:lnTo>
                  <a:lnTo>
                    <a:pt x="2040255" y="3345815"/>
                  </a:lnTo>
                  <a:lnTo>
                    <a:pt x="421640" y="3345815"/>
                  </a:lnTo>
                  <a:lnTo>
                    <a:pt x="421640" y="3328924"/>
                  </a:lnTo>
                  <a:lnTo>
                    <a:pt x="421640" y="3345815"/>
                  </a:lnTo>
                  <a:cubicBezTo>
                    <a:pt x="188722" y="3345815"/>
                    <a:pt x="0" y="3156331"/>
                    <a:pt x="0" y="2922778"/>
                  </a:cubicBezTo>
                  <a:lnTo>
                    <a:pt x="0" y="423037"/>
                  </a:lnTo>
                  <a:lnTo>
                    <a:pt x="16891" y="423037"/>
                  </a:lnTo>
                  <a:lnTo>
                    <a:pt x="0" y="423037"/>
                  </a:lnTo>
                  <a:moveTo>
                    <a:pt x="33909" y="423037"/>
                  </a:moveTo>
                  <a:lnTo>
                    <a:pt x="33909" y="2922778"/>
                  </a:lnTo>
                  <a:lnTo>
                    <a:pt x="16891" y="2922778"/>
                  </a:lnTo>
                  <a:lnTo>
                    <a:pt x="33909" y="2922778"/>
                  </a:lnTo>
                  <a:cubicBezTo>
                    <a:pt x="33909" y="3137789"/>
                    <a:pt x="207518" y="3312033"/>
                    <a:pt x="421640" y="3312033"/>
                  </a:cubicBezTo>
                  <a:lnTo>
                    <a:pt x="2040255" y="3312033"/>
                  </a:lnTo>
                  <a:cubicBezTo>
                    <a:pt x="2254377" y="3312033"/>
                    <a:pt x="2427986" y="3137789"/>
                    <a:pt x="2427986" y="2922778"/>
                  </a:cubicBezTo>
                  <a:lnTo>
                    <a:pt x="2427986" y="423037"/>
                  </a:lnTo>
                  <a:cubicBezTo>
                    <a:pt x="2427986" y="208026"/>
                    <a:pt x="2254377" y="33782"/>
                    <a:pt x="2040255" y="33782"/>
                  </a:cubicBezTo>
                  <a:lnTo>
                    <a:pt x="421640" y="33782"/>
                  </a:lnTo>
                  <a:lnTo>
                    <a:pt x="421640" y="16891"/>
                  </a:lnTo>
                  <a:lnTo>
                    <a:pt x="421640" y="33909"/>
                  </a:lnTo>
                  <a:cubicBezTo>
                    <a:pt x="207518" y="33909"/>
                    <a:pt x="33909" y="208026"/>
                    <a:pt x="33909" y="423037"/>
                  </a:cubicBez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Σημειώσεις από σπουδές και διδασκαλία στη βιολογία, τη χημεία ..." id="234" name="Google Shape;234;p6"/>
          <p:cNvSpPr/>
          <p:nvPr/>
        </p:nvSpPr>
        <p:spPr>
          <a:xfrm>
            <a:off x="10450022" y="3832381"/>
            <a:ext cx="2104644" cy="1475994"/>
          </a:xfrm>
          <a:custGeom>
            <a:rect b="b" l="l" r="r" t="t"/>
            <a:pathLst>
              <a:path extrusionOk="0" h="1967992" w="2806192">
                <a:moveTo>
                  <a:pt x="0" y="0"/>
                </a:moveTo>
                <a:lnTo>
                  <a:pt x="2806192" y="0"/>
                </a:lnTo>
                <a:lnTo>
                  <a:pt x="2806192" y="1967992"/>
                </a:lnTo>
                <a:lnTo>
                  <a:pt x="0" y="1967992"/>
                </a:lnTo>
                <a:lnTo>
                  <a:pt x="0" y="0"/>
                </a:lnTo>
                <a:close/>
              </a:path>
            </a:pathLst>
          </a:custGeom>
          <a:blipFill rotWithShape="1">
            <a:blip r:embed="rId7">
              <a:alphaModFix/>
            </a:blip>
            <a:stretch>
              <a:fillRect b="-6170" l="-14183" r="-18184" t="0"/>
            </a:stretch>
          </a:blipFill>
          <a:ln>
            <a:noFill/>
          </a:ln>
        </p:spPr>
      </p:sp>
      <p:sp>
        <p:nvSpPr>
          <p:cNvPr descr="Αγελάδα Βόδι Βοοειδή - Δωρεάν φωτογραφία στο Pixabay" id="235" name="Google Shape;235;p6"/>
          <p:cNvSpPr/>
          <p:nvPr/>
        </p:nvSpPr>
        <p:spPr>
          <a:xfrm>
            <a:off x="13395653" y="3832381"/>
            <a:ext cx="2213991" cy="1475994"/>
          </a:xfrm>
          <a:custGeom>
            <a:rect b="b" l="l" r="r" t="t"/>
            <a:pathLst>
              <a:path extrusionOk="0" h="1967992" w="2951988">
                <a:moveTo>
                  <a:pt x="0" y="0"/>
                </a:moveTo>
                <a:lnTo>
                  <a:pt x="2951988" y="0"/>
                </a:lnTo>
                <a:lnTo>
                  <a:pt x="2951988" y="1967992"/>
                </a:lnTo>
                <a:lnTo>
                  <a:pt x="0" y="1967992"/>
                </a:lnTo>
                <a:lnTo>
                  <a:pt x="0" y="0"/>
                </a:lnTo>
                <a:close/>
              </a:path>
            </a:pathLst>
          </a:custGeom>
          <a:blipFill rotWithShape="1">
            <a:blip r:embed="rId8">
              <a:alphaModFix/>
            </a:blip>
            <a:stretch>
              <a:fillRect b="0" l="0" r="-376" t="0"/>
            </a:stretch>
          </a:blipFill>
          <a:ln>
            <a:noFill/>
          </a:ln>
        </p:spPr>
      </p:sp>
      <p:sp>
        <p:nvSpPr>
          <p:cNvPr descr="Ημερομηνία: John Deere 8345 R.jpg – Βικιπαίδεια" id="236" name="Google Shape;236;p6"/>
          <p:cNvSpPr/>
          <p:nvPr/>
        </p:nvSpPr>
        <p:spPr>
          <a:xfrm>
            <a:off x="1600200" y="3804420"/>
            <a:ext cx="2334482" cy="1475994"/>
          </a:xfrm>
          <a:custGeom>
            <a:rect b="b" l="l" r="r" t="t"/>
            <a:pathLst>
              <a:path extrusionOk="0" h="1967992" w="3112643">
                <a:moveTo>
                  <a:pt x="0" y="0"/>
                </a:moveTo>
                <a:lnTo>
                  <a:pt x="3112643" y="0"/>
                </a:lnTo>
                <a:lnTo>
                  <a:pt x="3112643" y="1967992"/>
                </a:lnTo>
                <a:lnTo>
                  <a:pt x="0" y="1967992"/>
                </a:lnTo>
                <a:lnTo>
                  <a:pt x="0" y="0"/>
                </a:lnTo>
                <a:close/>
              </a:path>
            </a:pathLst>
          </a:custGeom>
          <a:blipFill rotWithShape="1">
            <a:blip r:embed="rId9">
              <a:alphaModFix/>
            </a:blip>
            <a:stretch>
              <a:fillRect b="0" l="0" r="-92" t="0"/>
            </a:stretch>
          </a:blipFill>
          <a:ln>
            <a:noFill/>
          </a:ln>
        </p:spPr>
      </p:sp>
      <p:grpSp>
        <p:nvGrpSpPr>
          <p:cNvPr id="237" name="Google Shape;237;p6"/>
          <p:cNvGrpSpPr/>
          <p:nvPr/>
        </p:nvGrpSpPr>
        <p:grpSpPr>
          <a:xfrm>
            <a:off x="1068531" y="1822370"/>
            <a:ext cx="8181111" cy="1564965"/>
            <a:chOff x="0" y="-47625"/>
            <a:chExt cx="10908148" cy="2086620"/>
          </a:xfrm>
        </p:grpSpPr>
        <p:sp>
          <p:nvSpPr>
            <p:cNvPr id="238" name="Google Shape;238;p6"/>
            <p:cNvSpPr/>
            <p:nvPr/>
          </p:nvSpPr>
          <p:spPr>
            <a:xfrm>
              <a:off x="0" y="0"/>
              <a:ext cx="10908148" cy="2038995"/>
            </a:xfrm>
            <a:custGeom>
              <a:rect b="b" l="l" r="r" t="t"/>
              <a:pathLst>
                <a:path extrusionOk="0" h="2038995" w="10908148">
                  <a:moveTo>
                    <a:pt x="0" y="0"/>
                  </a:moveTo>
                  <a:lnTo>
                    <a:pt x="10908148" y="0"/>
                  </a:lnTo>
                  <a:lnTo>
                    <a:pt x="10908148" y="2038995"/>
                  </a:lnTo>
                  <a:lnTo>
                    <a:pt x="0" y="2038995"/>
                  </a:lnTo>
                  <a:close/>
                </a:path>
              </a:pathLst>
            </a:custGeom>
            <a:solidFill>
              <a:srgbClr val="000000">
                <a:alpha val="0"/>
              </a:srgbClr>
            </a:solidFill>
            <a:ln>
              <a:noFill/>
            </a:ln>
          </p:spPr>
        </p:sp>
        <p:sp>
          <p:nvSpPr>
            <p:cNvPr id="239" name="Google Shape;239;p6"/>
            <p:cNvSpPr txBox="1"/>
            <p:nvPr/>
          </p:nvSpPr>
          <p:spPr>
            <a:xfrm>
              <a:off x="0" y="-47625"/>
              <a:ext cx="10908148" cy="2086620"/>
            </a:xfrm>
            <a:prstGeom prst="rect">
              <a:avLst/>
            </a:prstGeom>
            <a:noFill/>
            <a:ln>
              <a:noFill/>
            </a:ln>
          </p:spPr>
          <p:txBody>
            <a:bodyPr anchorCtr="0" anchor="b" bIns="0" lIns="0" spcFirstLastPara="1" rIns="0" wrap="square" tIns="0">
              <a:noAutofit/>
            </a:bodyPr>
            <a:lstStyle/>
            <a:p>
              <a:pPr indent="0" lvl="0" marL="0" marR="0" rtl="0" algn="l">
                <a:lnSpc>
                  <a:spcPct val="127066"/>
                </a:lnSpc>
                <a:spcBef>
                  <a:spcPts val="0"/>
                </a:spcBef>
                <a:spcAft>
                  <a:spcPts val="0"/>
                </a:spcAft>
                <a:buNone/>
              </a:pPr>
              <a:r>
                <a:rPr b="1" i="0" lang="en-US" sz="3399" u="none" cap="none" strike="noStrike">
                  <a:solidFill>
                    <a:srgbClr val="000000"/>
                  </a:solidFill>
                  <a:latin typeface="Arial"/>
                  <a:ea typeface="Arial"/>
                  <a:cs typeface="Arial"/>
                  <a:sym typeface="Arial"/>
                </a:rPr>
                <a:t>Αρχές</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47" name="Shape 247"/>
        <p:cNvGrpSpPr/>
        <p:nvPr/>
      </p:nvGrpSpPr>
      <p:grpSpPr>
        <a:xfrm>
          <a:off x="0" y="0"/>
          <a:ext cx="0" cy="0"/>
          <a:chOff x="0" y="0"/>
          <a:chExt cx="0" cy="0"/>
        </a:xfrm>
      </p:grpSpPr>
      <p:sp>
        <p:nvSpPr>
          <p:cNvPr id="248" name="Google Shape;248;p7"/>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49" name="Google Shape;249;p7"/>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Πώς συνδυάζονται η Αναγεννητική Γεωργία και η Υγεία του Αγέλης;</a:t>
            </a:r>
            <a:endParaRPr/>
          </a:p>
        </p:txBody>
      </p:sp>
      <p:sp>
        <p:nvSpPr>
          <p:cNvPr id="250" name="Google Shape;250;p7"/>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251" name="Google Shape;251;p7"/>
          <p:cNvGrpSpPr/>
          <p:nvPr/>
        </p:nvGrpSpPr>
        <p:grpSpPr>
          <a:xfrm>
            <a:off x="-13557" y="8300995"/>
            <a:ext cx="2846451" cy="1998726"/>
            <a:chOff x="-1143" y="-38100"/>
            <a:chExt cx="3795268" cy="2664968"/>
          </a:xfrm>
        </p:grpSpPr>
        <p:sp>
          <p:nvSpPr>
            <p:cNvPr id="252" name="Google Shape;252;p7"/>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53" name="Google Shape;253;p7"/>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7"/>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1</a:t>
              </a:r>
              <a:endParaRPr/>
            </a:p>
          </p:txBody>
        </p:sp>
      </p:grpSp>
      <p:sp>
        <p:nvSpPr>
          <p:cNvPr id="255" name="Google Shape;255;p7"/>
          <p:cNvSpPr txBox="1"/>
          <p:nvPr/>
        </p:nvSpPr>
        <p:spPr>
          <a:xfrm>
            <a:off x="6832374" y="3995820"/>
            <a:ext cx="11364197" cy="4362450"/>
          </a:xfrm>
          <a:prstGeom prst="rect">
            <a:avLst/>
          </a:prstGeom>
          <a:noFill/>
          <a:ln>
            <a:noFill/>
          </a:ln>
        </p:spPr>
        <p:txBody>
          <a:bodyPr anchorCtr="0" anchor="t" bIns="0" lIns="0" spcFirstLastPara="1" rIns="0" wrap="square" tIns="0">
            <a:spAutoFit/>
          </a:bodyPr>
          <a:lstStyle/>
          <a:p>
            <a:pPr indent="-190500" lvl="1" marL="361951" marR="0" rtl="0" algn="l">
              <a:lnSpc>
                <a:spcPct val="1200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Σύνδεση με την υγεία του εδάφους: Τα ζώα μπορούν να βοηθήσουν στη βελτίωση της υγείας του εδάφους μέσω φυσικών συμπεριφορών όπως η βόσκηση και η λίπανση της γης.</a:t>
            </a:r>
            <a:endParaRPr/>
          </a:p>
          <a:p>
            <a:pPr indent="-190500" lvl="1" marL="361951" marR="0" rtl="0" algn="l">
              <a:lnSpc>
                <a:spcPct val="1200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Βιοποικιλότητα: Τα υγιή ζώα σε αναγεννητικά συστήματα συμβάλλουν σε ένα ισορροπημένο οικοσύστημα, υποστηρίζοντας μια ποικιλία φυτικής και ζωικής ζωής.</a:t>
            </a:r>
            <a:endParaRPr/>
          </a:p>
          <a:p>
            <a:pPr indent="-190500" lvl="1" marL="361951" marR="0" rtl="0" algn="l">
              <a:lnSpc>
                <a:spcPct val="1200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Μειωμένη Χρήση Χημικών: Τα πιο υγιή κοπάδια απαιτούν λιγότερα αντιβιοτικά και χημικά, γεγονός που διατηρεί το έδαφος και τα υδάτινα συστήματα καθαρότερα.</a:t>
            </a:r>
            <a:endParaRPr/>
          </a:p>
          <a:p>
            <a:pPr indent="-72390" lvl="1" marL="144781" marR="0" rtl="0" algn="l">
              <a:lnSpc>
                <a:spcPct val="48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
        <p:nvSpPr>
          <p:cNvPr id="256" name="Google Shape;256;p7"/>
          <p:cNvSpPr txBox="1"/>
          <p:nvPr/>
        </p:nvSpPr>
        <p:spPr>
          <a:xfrm>
            <a:off x="3155413" y="8491537"/>
            <a:ext cx="14447550" cy="14668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100" u="none" cap="none" strike="noStrike">
                <a:solidFill>
                  <a:srgbClr val="000000"/>
                </a:solidFill>
                <a:latin typeface="Calibri"/>
                <a:ea typeface="Calibri"/>
                <a:cs typeface="Calibri"/>
                <a:sym typeface="Calibri"/>
              </a:rPr>
              <a:t>Στόχος: Η δημιουργία ενός γεωργικού συστήματος όπου τα υγιή ζώα συμβάλλουν στη διατήρηση υγιούς εδάφους και οικοσυστημάτων, καθιστώντας τη γεωργία πιο ανθεκτική και βιώσιμη.</a:t>
            </a:r>
            <a:endParaRPr/>
          </a:p>
        </p:txBody>
      </p:sp>
      <p:sp>
        <p:nvSpPr>
          <p:cNvPr id="257" name="Google Shape;257;p7"/>
          <p:cNvSpPr txBox="1"/>
          <p:nvPr/>
        </p:nvSpPr>
        <p:spPr>
          <a:xfrm>
            <a:off x="741833" y="1193133"/>
            <a:ext cx="17079177" cy="2590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100" u="none" cap="none" strike="noStrike">
                <a:solidFill>
                  <a:srgbClr val="000000"/>
                </a:solidFill>
                <a:latin typeface="Calibri"/>
                <a:ea typeface="Calibri"/>
                <a:cs typeface="Calibri"/>
                <a:sym typeface="Calibri"/>
              </a:rPr>
              <a:t>Η αναγεννητική γεωργία είναι μια βιώσιμη προσέγγιση στη γεωργία που επικεντρώνεται στη βελτίωση της υγείας του εδάφους, στην αύξηση της βιοποικιλότητας και στην ενίσχυση της ανθεκτικότητας του οικοσυστήματος.</a:t>
            </a:r>
            <a:endParaRPr/>
          </a:p>
          <a:p>
            <a:pPr indent="0" lvl="0" marL="0" marR="0" rtl="0" algn="l">
              <a:lnSpc>
                <a:spcPct val="50322"/>
              </a:lnSpc>
              <a:spcBef>
                <a:spcPts val="0"/>
              </a:spcBef>
              <a:spcAft>
                <a:spcPts val="0"/>
              </a:spcAft>
              <a:buNone/>
            </a:pPr>
            <a:r>
              <a:t/>
            </a:r>
            <a:endParaRPr b="0" i="0" sz="3100" u="none" cap="none" strike="noStrike">
              <a:solidFill>
                <a:srgbClr val="000000"/>
              </a:solidFill>
              <a:latin typeface="Calibri"/>
              <a:ea typeface="Calibri"/>
              <a:cs typeface="Calibri"/>
              <a:sym typeface="Calibri"/>
            </a:endParaRPr>
          </a:p>
          <a:p>
            <a:pPr indent="0" lvl="0" marL="0" marR="0" rtl="0" algn="ctr">
              <a:lnSpc>
                <a:spcPct val="120000"/>
              </a:lnSpc>
              <a:spcBef>
                <a:spcPts val="0"/>
              </a:spcBef>
              <a:spcAft>
                <a:spcPts val="0"/>
              </a:spcAft>
              <a:buNone/>
            </a:pPr>
            <a:r>
              <a:t/>
            </a:r>
            <a:endParaRPr b="0" i="0" sz="3100" u="none" cap="none" strike="noStrike">
              <a:solidFill>
                <a:srgbClr val="000000"/>
              </a:solidFill>
              <a:latin typeface="Calibri"/>
              <a:ea typeface="Calibri"/>
              <a:cs typeface="Calibri"/>
              <a:sym typeface="Calibri"/>
            </a:endParaRPr>
          </a:p>
          <a:p>
            <a:pPr indent="0" lvl="0" marL="0" marR="0" rtl="0" algn="ctr">
              <a:lnSpc>
                <a:spcPct val="120000"/>
              </a:lnSpc>
              <a:spcBef>
                <a:spcPts val="0"/>
              </a:spcBef>
              <a:spcAft>
                <a:spcPts val="0"/>
              </a:spcAft>
              <a:buNone/>
            </a:pPr>
            <a:r>
              <a:rPr b="0" i="0" lang="en-US" sz="3100" u="none" cap="none" strike="noStrike">
                <a:solidFill>
                  <a:srgbClr val="000000"/>
                </a:solidFill>
                <a:latin typeface="Calibri"/>
                <a:ea typeface="Calibri"/>
                <a:cs typeface="Calibri"/>
                <a:sym typeface="Calibri"/>
              </a:rPr>
              <a:t>                                 Υγεία της Αγέλης στα Αναγεννητικά Συστήματα:</a:t>
            </a:r>
            <a:endParaRPr/>
          </a:p>
        </p:txBody>
      </p:sp>
      <p:sp>
        <p:nvSpPr>
          <p:cNvPr id="258" name="Google Shape;258;p7"/>
          <p:cNvSpPr/>
          <p:nvPr/>
        </p:nvSpPr>
        <p:spPr>
          <a:xfrm>
            <a:off x="44450" y="3282950"/>
            <a:ext cx="6512814" cy="4455509"/>
          </a:xfrm>
          <a:custGeom>
            <a:rect b="b" l="l" r="r" t="t"/>
            <a:pathLst>
              <a:path extrusionOk="0" h="5940679" w="8683752">
                <a:moveTo>
                  <a:pt x="0" y="0"/>
                </a:moveTo>
                <a:lnTo>
                  <a:pt x="8683752" y="0"/>
                </a:lnTo>
                <a:lnTo>
                  <a:pt x="8683752" y="5940679"/>
                </a:lnTo>
                <a:lnTo>
                  <a:pt x="0" y="5940679"/>
                </a:lnTo>
                <a:lnTo>
                  <a:pt x="0" y="0"/>
                </a:lnTo>
                <a:close/>
              </a:path>
            </a:pathLst>
          </a:custGeom>
          <a:blipFill rotWithShape="1">
            <a:blip r:embed="rId5">
              <a:alphaModFix/>
            </a:blip>
            <a:stretch>
              <a:fillRect b="0" l="0" r="-456"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66" name="Shape 266"/>
        <p:cNvGrpSpPr/>
        <p:nvPr/>
      </p:nvGrpSpPr>
      <p:grpSpPr>
        <a:xfrm>
          <a:off x="0" y="0"/>
          <a:ext cx="0" cy="0"/>
          <a:chOff x="0" y="0"/>
          <a:chExt cx="0" cy="0"/>
        </a:xfrm>
      </p:grpSpPr>
      <p:sp>
        <p:nvSpPr>
          <p:cNvPr id="267" name="Google Shape;267;p8"/>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68" name="Google Shape;268;p8"/>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Βασικές στρατηγικές για την πρόληψη ασθενειών</a:t>
            </a:r>
            <a:endParaRPr/>
          </a:p>
        </p:txBody>
      </p:sp>
      <p:sp>
        <p:nvSpPr>
          <p:cNvPr id="269" name="Google Shape;269;p8"/>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270" name="Google Shape;270;p8"/>
          <p:cNvGrpSpPr/>
          <p:nvPr/>
        </p:nvGrpSpPr>
        <p:grpSpPr>
          <a:xfrm>
            <a:off x="-13557" y="8300995"/>
            <a:ext cx="2846451" cy="1998726"/>
            <a:chOff x="-1143" y="-38100"/>
            <a:chExt cx="3795268" cy="2664968"/>
          </a:xfrm>
        </p:grpSpPr>
        <p:sp>
          <p:nvSpPr>
            <p:cNvPr id="271" name="Google Shape;271;p8"/>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72" name="Google Shape;272;p8"/>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274" name="Google Shape;274;p8"/>
          <p:cNvSpPr txBox="1"/>
          <p:nvPr/>
        </p:nvSpPr>
        <p:spPr>
          <a:xfrm>
            <a:off x="617213" y="1511677"/>
            <a:ext cx="16939275" cy="6202680"/>
          </a:xfrm>
          <a:prstGeom prst="rect">
            <a:avLst/>
          </a:prstGeom>
          <a:noFill/>
          <a:ln>
            <a:noFill/>
          </a:ln>
        </p:spPr>
        <p:txBody>
          <a:bodyPr anchorCtr="0" anchor="t" bIns="0" lIns="0" spcFirstLastPara="1" rIns="0" wrap="square" tIns="0">
            <a:spAutoFit/>
          </a:bodyPr>
          <a:lstStyle/>
          <a:p>
            <a:pPr indent="-190500" lvl="1" marL="361951" marR="0" rtl="0" algn="l">
              <a:lnSpc>
                <a:spcPct val="155000"/>
              </a:lnSpc>
              <a:spcBef>
                <a:spcPts val="0"/>
              </a:spcBef>
              <a:spcAft>
                <a:spcPts val="0"/>
              </a:spcAft>
              <a:buClr>
                <a:srgbClr val="000000"/>
              </a:buClr>
              <a:buSzPts val="3000"/>
              <a:buFont typeface="Calibri"/>
              <a:buAutoNum type="arabicPeriod"/>
            </a:pPr>
            <a:r>
              <a:rPr b="0" i="0" lang="en-US" sz="3000" u="none" cap="none" strike="noStrike">
                <a:solidFill>
                  <a:srgbClr val="000000"/>
                </a:solidFill>
                <a:latin typeface="Calibri"/>
                <a:ea typeface="Calibri"/>
                <a:cs typeface="Calibri"/>
                <a:sym typeface="Calibri"/>
              </a:rPr>
              <a:t>Καλή διατροφή: Η παροχή ισορροπημένης και φυσικής διατροφής ενισχύει το ανοσοποιητικό σύστημα των ζώων, καθιστώντας τα λιγότερο ευάλωτα σε ασθένειες.</a:t>
            </a:r>
            <a:endParaRPr/>
          </a:p>
          <a:p>
            <a:pPr indent="-190500" lvl="1" marL="361951" marR="0" rtl="0" algn="l">
              <a:lnSpc>
                <a:spcPct val="155000"/>
              </a:lnSpc>
              <a:spcBef>
                <a:spcPts val="0"/>
              </a:spcBef>
              <a:spcAft>
                <a:spcPts val="0"/>
              </a:spcAft>
              <a:buClr>
                <a:srgbClr val="000000"/>
              </a:buClr>
              <a:buSzPts val="3000"/>
              <a:buFont typeface="Calibri"/>
              <a:buAutoNum type="arabicPeriod"/>
            </a:pPr>
            <a:r>
              <a:rPr b="0" i="0" lang="en-US" sz="3000" u="none" cap="none" strike="noStrike">
                <a:solidFill>
                  <a:srgbClr val="000000"/>
                </a:solidFill>
                <a:latin typeface="Calibri"/>
                <a:ea typeface="Calibri"/>
                <a:cs typeface="Calibri"/>
                <a:sym typeface="Calibri"/>
              </a:rPr>
              <a:t>Καθαρά Περιβάλλοντα Διαβίωσης: Ο τακτικός καθαρισμός και η απολύμανση των χώρων στέγασης των ζώων βοηθά στην πρόληψη της εξάπλωσης βακτηρίων και παρασίτων που μπορούν να προκαλέσουν ασθένειες.</a:t>
            </a:r>
            <a:endParaRPr/>
          </a:p>
          <a:p>
            <a:pPr indent="-190500" lvl="1" marL="361951" marR="0" rtl="0" algn="l">
              <a:lnSpc>
                <a:spcPct val="155000"/>
              </a:lnSpc>
              <a:spcBef>
                <a:spcPts val="0"/>
              </a:spcBef>
              <a:spcAft>
                <a:spcPts val="0"/>
              </a:spcAft>
              <a:buClr>
                <a:srgbClr val="000000"/>
              </a:buClr>
              <a:buSzPts val="3000"/>
              <a:buFont typeface="Calibri"/>
              <a:buAutoNum type="arabicPeriod"/>
            </a:pPr>
            <a:r>
              <a:rPr b="0" i="0" lang="en-US" sz="3000" u="none" cap="none" strike="noStrike">
                <a:solidFill>
                  <a:srgbClr val="000000"/>
                </a:solidFill>
                <a:latin typeface="Calibri"/>
                <a:ea typeface="Calibri"/>
                <a:cs typeface="Calibri"/>
                <a:sym typeface="Calibri"/>
              </a:rPr>
              <a:t>Εναλλασσόμενη βόσκηση: Η μετακίνηση των ζώων σε φρέσκες περιοχές βόσκησης μειώνει τη συσσώρευση παρασίτων στο έδαφος, μειώνοντας την πιθανότητα μόλυνσης.</a:t>
            </a:r>
            <a:endParaRPr/>
          </a:p>
          <a:p>
            <a:pPr indent="-190500" lvl="1" marL="361951" marR="0" rtl="0" algn="l">
              <a:lnSpc>
                <a:spcPct val="155000"/>
              </a:lnSpc>
              <a:spcBef>
                <a:spcPts val="0"/>
              </a:spcBef>
              <a:spcAft>
                <a:spcPts val="0"/>
              </a:spcAft>
              <a:buClr>
                <a:srgbClr val="000000"/>
              </a:buClr>
              <a:buSzPts val="3000"/>
              <a:buFont typeface="Calibri"/>
              <a:buAutoNum type="arabicPeriod"/>
            </a:pPr>
            <a:r>
              <a:rPr b="0" i="0" lang="en-US" sz="3000" u="none" cap="none" strike="noStrike">
                <a:solidFill>
                  <a:srgbClr val="000000"/>
                </a:solidFill>
                <a:latin typeface="Calibri"/>
                <a:ea typeface="Calibri"/>
                <a:cs typeface="Calibri"/>
                <a:sym typeface="Calibri"/>
              </a:rPr>
              <a:t>Ελαχιστοποίηση του στρες: Η μείωση του στρες των ζώων—αποφεύγοντας τον υπερπληθυσμό, χειριζόμενοι τα ζώα με ψυχραιμία και δίνοντάς τους χώρο για να κινηθούν—βοηθά στη διατήρηση του ανοσοποιητικού τους συστήματος ισχυρό.</a:t>
            </a:r>
            <a:endParaRPr/>
          </a:p>
          <a:p>
            <a:pPr indent="-72390" lvl="1" marL="144781" marR="0" rtl="0" algn="l">
              <a:lnSpc>
                <a:spcPct val="62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82" name="Shape 282"/>
        <p:cNvGrpSpPr/>
        <p:nvPr/>
      </p:nvGrpSpPr>
      <p:grpSpPr>
        <a:xfrm>
          <a:off x="0" y="0"/>
          <a:ext cx="0" cy="0"/>
          <a:chOff x="0" y="0"/>
          <a:chExt cx="0" cy="0"/>
        </a:xfrm>
      </p:grpSpPr>
      <p:sp>
        <p:nvSpPr>
          <p:cNvPr id="283" name="Google Shape;283;p9"/>
          <p:cNvSpPr/>
          <p:nvPr/>
        </p:nvSpPr>
        <p:spPr>
          <a:xfrm>
            <a:off x="0" y="819760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284" name="Google Shape;284;p9"/>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Διαχείριση και Παρακολούθηση Νοσημάτων</a:t>
            </a:r>
            <a:endParaRPr/>
          </a:p>
        </p:txBody>
      </p:sp>
      <p:sp>
        <p:nvSpPr>
          <p:cNvPr id="285" name="Google Shape;285;p9"/>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286" name="Google Shape;286;p9"/>
          <p:cNvGrpSpPr/>
          <p:nvPr/>
        </p:nvGrpSpPr>
        <p:grpSpPr>
          <a:xfrm>
            <a:off x="-13557" y="8300995"/>
            <a:ext cx="2846451" cy="1998726"/>
            <a:chOff x="-1143" y="-38100"/>
            <a:chExt cx="3795268" cy="2664968"/>
          </a:xfrm>
        </p:grpSpPr>
        <p:sp>
          <p:nvSpPr>
            <p:cNvPr id="287" name="Google Shape;287;p9"/>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288" name="Google Shape;288;p9"/>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9"/>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3</a:t>
              </a:r>
              <a:endParaRPr/>
            </a:p>
          </p:txBody>
        </p:sp>
      </p:grpSp>
      <p:sp>
        <p:nvSpPr>
          <p:cNvPr id="290" name="Google Shape;290;p9"/>
          <p:cNvSpPr txBox="1"/>
          <p:nvPr/>
        </p:nvSpPr>
        <p:spPr>
          <a:xfrm>
            <a:off x="396225" y="1276212"/>
            <a:ext cx="17495550" cy="3724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900" u="none" cap="none" strike="noStrike">
                <a:solidFill>
                  <a:srgbClr val="000000"/>
                </a:solidFill>
                <a:latin typeface="Calibri"/>
                <a:ea typeface="Calibri"/>
                <a:cs typeface="Calibri"/>
                <a:sym typeface="Calibri"/>
              </a:rPr>
              <a:t>Τι είναι η Διαχείριση Νοσημάτων;</a:t>
            </a:r>
            <a:endParaRPr/>
          </a:p>
          <a:p>
            <a:pPr indent="0" lvl="0" marL="0" marR="0" rtl="0" algn="l">
              <a:lnSpc>
                <a:spcPct val="120000"/>
              </a:lnSpc>
              <a:spcBef>
                <a:spcPts val="0"/>
              </a:spcBef>
              <a:spcAft>
                <a:spcPts val="0"/>
              </a:spcAft>
              <a:buNone/>
            </a:pPr>
            <a:r>
              <a:rPr b="0" i="0" lang="en-US" sz="2900" u="none" cap="none" strike="noStrike">
                <a:solidFill>
                  <a:srgbClr val="000000"/>
                </a:solidFill>
                <a:latin typeface="Calibri"/>
                <a:ea typeface="Calibri"/>
                <a:cs typeface="Calibri"/>
                <a:sym typeface="Calibri"/>
              </a:rPr>
              <a:t>Η διαχείριση των ασθενειών περιλαμβάνει την έγκαιρη αναγνώριση και θεραπεία της ασθένειας, ώστε να αποτραπεί η εξάπλωσή της εντός του κοπαδιού.</a:t>
            </a:r>
            <a:endParaRPr/>
          </a:p>
          <a:p>
            <a:pPr indent="0" lvl="0" marL="0" marR="0" rtl="0" algn="l">
              <a:lnSpc>
                <a:spcPct val="120000"/>
              </a:lnSpc>
              <a:spcBef>
                <a:spcPts val="0"/>
              </a:spcBef>
              <a:spcAft>
                <a:spcPts val="0"/>
              </a:spcAft>
              <a:buNone/>
            </a:pPr>
            <a:r>
              <a:rPr b="1" i="0" lang="en-US" sz="2900" u="none" cap="none" strike="noStrike">
                <a:solidFill>
                  <a:srgbClr val="000000"/>
                </a:solidFill>
                <a:latin typeface="Calibri"/>
                <a:ea typeface="Calibri"/>
                <a:cs typeface="Calibri"/>
                <a:sym typeface="Calibri"/>
              </a:rPr>
              <a:t>Πρώιμη ανίχνευση και παρακολούθηση:</a:t>
            </a:r>
            <a:endParaRPr/>
          </a:p>
          <a:p>
            <a:pPr indent="0" lvl="0" marL="0" marR="0" rtl="0" algn="l">
              <a:lnSpc>
                <a:spcPct val="120000"/>
              </a:lnSpc>
              <a:spcBef>
                <a:spcPts val="0"/>
              </a:spcBef>
              <a:spcAft>
                <a:spcPts val="0"/>
              </a:spcAft>
              <a:buNone/>
            </a:pPr>
            <a:r>
              <a:rPr b="0" i="0" lang="en-US" sz="2900" u="none" cap="none" strike="noStrike">
                <a:solidFill>
                  <a:srgbClr val="000000"/>
                </a:solidFill>
                <a:latin typeface="Calibri"/>
                <a:ea typeface="Calibri"/>
                <a:cs typeface="Calibri"/>
                <a:sym typeface="Calibri"/>
              </a:rPr>
              <a:t>Παρατηρείτε τακτικά τα ζώα για τυχόν σημάδια ασθένειας (όπως αλλαγές στη συμπεριφορά, το φαγητό ή την κίνηση).</a:t>
            </a:r>
            <a:endParaRPr/>
          </a:p>
          <a:p>
            <a:pPr indent="0" lvl="0" marL="0" marR="0" rtl="0" algn="l">
              <a:lnSpc>
                <a:spcPct val="120000"/>
              </a:lnSpc>
              <a:spcBef>
                <a:spcPts val="0"/>
              </a:spcBef>
              <a:spcAft>
                <a:spcPts val="0"/>
              </a:spcAft>
              <a:buNone/>
            </a:pPr>
            <a:r>
              <a:rPr b="0" i="0" lang="en-US" sz="2900" u="none" cap="none" strike="noStrike">
                <a:solidFill>
                  <a:srgbClr val="000000"/>
                </a:solidFill>
                <a:latin typeface="Calibri"/>
                <a:ea typeface="Calibri"/>
                <a:cs typeface="Calibri"/>
                <a:sym typeface="Calibri"/>
              </a:rPr>
              <a:t>Διατηρήστε ένα αρχείο υγείας για κάθε ζώο, παρακολουθώντας τυχόν ασθένειες ή θεραπείες, ώστε να εντοπίζετε μοτίβα και να αποτρέπετε μελλοντικές επιδημίες.</a:t>
            </a:r>
            <a:endParaRPr/>
          </a:p>
          <a:p>
            <a:pPr indent="0" lvl="0" marL="0" marR="0" rtl="0" algn="l">
              <a:lnSpc>
                <a:spcPct val="45517"/>
              </a:lnSpc>
              <a:spcBef>
                <a:spcPts val="0"/>
              </a:spcBef>
              <a:spcAft>
                <a:spcPts val="0"/>
              </a:spcAft>
              <a:buNone/>
            </a:pPr>
            <a:r>
              <a:t/>
            </a:r>
            <a:endParaRPr b="0" i="0" sz="2900" u="none" cap="none" strike="noStrike">
              <a:solidFill>
                <a:srgbClr val="000000"/>
              </a:solidFill>
              <a:latin typeface="Calibri"/>
              <a:ea typeface="Calibri"/>
              <a:cs typeface="Calibri"/>
              <a:sym typeface="Calibri"/>
            </a:endParaRPr>
          </a:p>
        </p:txBody>
      </p:sp>
      <p:sp>
        <p:nvSpPr>
          <p:cNvPr id="291" name="Google Shape;291;p9"/>
          <p:cNvSpPr txBox="1"/>
          <p:nvPr/>
        </p:nvSpPr>
        <p:spPr>
          <a:xfrm>
            <a:off x="3307050" y="8528823"/>
            <a:ext cx="13837950" cy="1514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Πρακτικές καραντίνας: Όταν εισάγονται νέα ζώα ή εάν ένα ζώο εμφανίζει σημάδια ασθένειας, ο διαχωρισμός τους από το κοπάδι βοηθά στην πρόληψη της εξάπλωσης ασθενειών.</a:t>
            </a:r>
            <a:endParaRPr/>
          </a:p>
        </p:txBody>
      </p:sp>
      <p:sp>
        <p:nvSpPr>
          <p:cNvPr descr="http://www.kambogard.se/media/20140605_212552_LLS.jpg" id="292" name="Google Shape;292;p9"/>
          <p:cNvSpPr/>
          <p:nvPr/>
        </p:nvSpPr>
        <p:spPr>
          <a:xfrm>
            <a:off x="8182265" y="4650431"/>
            <a:ext cx="6216433" cy="3536102"/>
          </a:xfrm>
          <a:custGeom>
            <a:rect b="b" l="l" r="r" t="t"/>
            <a:pathLst>
              <a:path extrusionOk="0" h="4653153" w="8180197">
                <a:moveTo>
                  <a:pt x="0" y="0"/>
                </a:moveTo>
                <a:lnTo>
                  <a:pt x="8180197" y="0"/>
                </a:lnTo>
                <a:lnTo>
                  <a:pt x="8180197" y="4653153"/>
                </a:lnTo>
                <a:lnTo>
                  <a:pt x="0" y="4653153"/>
                </a:lnTo>
                <a:lnTo>
                  <a:pt x="0" y="0"/>
                </a:lnTo>
                <a:close/>
              </a:path>
            </a:pathLst>
          </a:custGeom>
          <a:blipFill rotWithShape="1">
            <a:blip r:embed="rId5">
              <a:alphaModFix/>
            </a:blip>
            <a:stretch>
              <a:fillRect b="0" l="0" r="-1124"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00" name="Shape 300"/>
        <p:cNvGrpSpPr/>
        <p:nvPr/>
      </p:nvGrpSpPr>
      <p:grpSpPr>
        <a:xfrm>
          <a:off x="0" y="0"/>
          <a:ext cx="0" cy="0"/>
          <a:chOff x="0" y="0"/>
          <a:chExt cx="0" cy="0"/>
        </a:xfrm>
      </p:grpSpPr>
      <p:sp>
        <p:nvSpPr>
          <p:cNvPr id="301" name="Google Shape;301;p10"/>
          <p:cNvSpPr/>
          <p:nvPr/>
        </p:nvSpPr>
        <p:spPr>
          <a:xfrm>
            <a:off x="0" y="822046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02" name="Google Shape;302;p10"/>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Εικονική περίφραξη για διαχείριση κοπαδιών</a:t>
            </a:r>
            <a:endParaRPr/>
          </a:p>
        </p:txBody>
      </p:sp>
      <p:sp>
        <p:nvSpPr>
          <p:cNvPr id="303" name="Google Shape;303;p10"/>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304" name="Google Shape;304;p10"/>
          <p:cNvGrpSpPr/>
          <p:nvPr/>
        </p:nvGrpSpPr>
        <p:grpSpPr>
          <a:xfrm>
            <a:off x="-13557" y="8300995"/>
            <a:ext cx="2846451" cy="1998726"/>
            <a:chOff x="-1143" y="-38100"/>
            <a:chExt cx="3795268" cy="2664968"/>
          </a:xfrm>
        </p:grpSpPr>
        <p:sp>
          <p:nvSpPr>
            <p:cNvPr id="305" name="Google Shape;305;p10"/>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306" name="Google Shape;306;p10"/>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0"/>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4</a:t>
              </a:r>
              <a:endParaRPr/>
            </a:p>
          </p:txBody>
        </p:sp>
      </p:grpSp>
      <p:sp>
        <p:nvSpPr>
          <p:cNvPr id="308" name="Google Shape;308;p10"/>
          <p:cNvSpPr txBox="1"/>
          <p:nvPr/>
        </p:nvSpPr>
        <p:spPr>
          <a:xfrm>
            <a:off x="545527" y="1303080"/>
            <a:ext cx="17057436" cy="66808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000" u="sng" cap="none" strike="noStrike">
                <a:solidFill>
                  <a:srgbClr val="000000"/>
                </a:solidFill>
                <a:latin typeface="Calibri"/>
                <a:ea typeface="Calibri"/>
                <a:cs typeface="Calibri"/>
                <a:sym typeface="Calibri"/>
              </a:rPr>
              <a:t>Τι είναι η Εικονική Περίφραξη;</a:t>
            </a:r>
            <a:endParaRPr/>
          </a:p>
          <a:p>
            <a:pPr indent="0" lvl="0" marL="0" marR="0" rtl="0" algn="l">
              <a:lnSpc>
                <a:spcPct val="140000"/>
              </a:lnSpc>
              <a:spcBef>
                <a:spcPts val="0"/>
              </a:spcBef>
              <a:spcAft>
                <a:spcPts val="0"/>
              </a:spcAft>
              <a:buNone/>
            </a:pPr>
            <a:r>
              <a:rPr b="0" i="0" lang="en-US" sz="3000" u="none" cap="none" strike="noStrike">
                <a:solidFill>
                  <a:srgbClr val="000000"/>
                </a:solidFill>
                <a:latin typeface="Calibri"/>
                <a:ea typeface="Calibri"/>
                <a:cs typeface="Calibri"/>
                <a:sym typeface="Calibri"/>
              </a:rPr>
              <a:t>Οι εικονικές περιφράξεις χρησιμοποιούν GPS και ασύρματη τεχνολογία για να δημιουργήσουν αόρατα όρια για τα ζώα.</a:t>
            </a:r>
            <a:endParaRPr/>
          </a:p>
          <a:p>
            <a:pPr indent="0" lvl="0" marL="0" marR="0" rtl="0" algn="l">
              <a:lnSpc>
                <a:spcPct val="140000"/>
              </a:lnSpc>
              <a:spcBef>
                <a:spcPts val="0"/>
              </a:spcBef>
              <a:spcAft>
                <a:spcPts val="0"/>
              </a:spcAft>
              <a:buNone/>
            </a:pPr>
            <a:r>
              <a:rPr b="0" i="0" lang="en-US" sz="3000" u="none" cap="none" strike="noStrike">
                <a:solidFill>
                  <a:srgbClr val="000000"/>
                </a:solidFill>
                <a:latin typeface="Calibri"/>
                <a:ea typeface="Calibri"/>
                <a:cs typeface="Calibri"/>
                <a:sym typeface="Calibri"/>
              </a:rPr>
              <a:t>Τα ζώα φορούν κολάρα που εκπέμπουν έναν ήπιο ήχο ή δόνηση όταν πλησιάζουν σε ένα όριο, καθοδηγώντας τα να παραμείνουν εντός της καθορισμένης περιοχής.</a:t>
            </a:r>
            <a:endParaRPr/>
          </a:p>
          <a:p>
            <a:pPr indent="0" lvl="0" marL="0" marR="0" rtl="0" algn="l">
              <a:lnSpc>
                <a:spcPct val="140000"/>
              </a:lnSpc>
              <a:spcBef>
                <a:spcPts val="0"/>
              </a:spcBef>
              <a:spcAft>
                <a:spcPts val="0"/>
              </a:spcAft>
              <a:buNone/>
            </a:pPr>
            <a:r>
              <a:rPr b="1" i="0" lang="en-US" sz="3000" u="sng" cap="none" strike="noStrike">
                <a:solidFill>
                  <a:srgbClr val="000000"/>
                </a:solidFill>
                <a:latin typeface="Calibri"/>
                <a:ea typeface="Calibri"/>
                <a:cs typeface="Calibri"/>
                <a:sym typeface="Calibri"/>
              </a:rPr>
              <a:t>Οφέλη της Εικονικής Περίφραξης:</a:t>
            </a:r>
            <a:endParaRPr/>
          </a:p>
          <a:p>
            <a:pPr indent="0" lvl="0" marL="0" marR="0" rtl="0" algn="l">
              <a:lnSpc>
                <a:spcPct val="140000"/>
              </a:lnSpc>
              <a:spcBef>
                <a:spcPts val="0"/>
              </a:spcBef>
              <a:spcAft>
                <a:spcPts val="0"/>
              </a:spcAft>
              <a:buNone/>
            </a:pPr>
            <a:r>
              <a:rPr b="1" i="0" lang="en-US" sz="3000" u="none" cap="none" strike="noStrike">
                <a:solidFill>
                  <a:srgbClr val="000000"/>
                </a:solidFill>
                <a:latin typeface="Calibri"/>
                <a:ea typeface="Calibri"/>
                <a:cs typeface="Calibri"/>
                <a:sym typeface="Calibri"/>
              </a:rPr>
              <a:t>Ευέλικτη Διαχείριση Βόσκησης: Τα όρια μπορούν να προσαρμοστούν γρήγορα για τη δημιουργία νέων περιοχών βόσκησης χωρίς φυσικούς φράχτες.</a:t>
            </a:r>
            <a:endParaRPr/>
          </a:p>
          <a:p>
            <a:pPr indent="0" lvl="0" marL="0" marR="0" rtl="0" algn="l">
              <a:lnSpc>
                <a:spcPct val="140000"/>
              </a:lnSpc>
              <a:spcBef>
                <a:spcPts val="0"/>
              </a:spcBef>
              <a:spcAft>
                <a:spcPts val="0"/>
              </a:spcAft>
              <a:buNone/>
            </a:pPr>
            <a:r>
              <a:rPr b="1" i="0" lang="en-US" sz="3000" u="none" cap="none" strike="noStrike">
                <a:solidFill>
                  <a:srgbClr val="000000"/>
                </a:solidFill>
                <a:latin typeface="Calibri"/>
                <a:ea typeface="Calibri"/>
                <a:cs typeface="Calibri"/>
                <a:sym typeface="Calibri"/>
              </a:rPr>
              <a:t>Μειωμένες περιβαλλοντικές επιπτώσεις: Εξαλείφει την ανάγκη κατασκευής φυσικών περιφράξεων, οι οποίοι μπορούν να διαταράξουν την άγρια ζωή και τα φυσικά τοπία.</a:t>
            </a:r>
            <a:endParaRPr/>
          </a:p>
          <a:p>
            <a:pPr indent="0" lvl="0" marL="0" marR="0" rtl="0" algn="l">
              <a:lnSpc>
                <a:spcPct val="140000"/>
              </a:lnSpc>
              <a:spcBef>
                <a:spcPts val="0"/>
              </a:spcBef>
              <a:spcAft>
                <a:spcPts val="0"/>
              </a:spcAft>
              <a:buNone/>
            </a:pPr>
            <a:r>
              <a:rPr b="1" i="0" lang="en-US" sz="3000" u="none" cap="none" strike="noStrike">
                <a:solidFill>
                  <a:srgbClr val="000000"/>
                </a:solidFill>
                <a:latin typeface="Calibri"/>
                <a:ea typeface="Calibri"/>
                <a:cs typeface="Calibri"/>
                <a:sym typeface="Calibri"/>
              </a:rPr>
              <a:t>Καλύτερος έλεγχος κοπαδιού: Επιτρέπει τον ακριβή έλεγχο του πού βόσκουν τα ζώα, υποστηρίζοντας βιώσιμες πρακτικές όπως η εκ περιτροπής βόσκηση.</a:t>
            </a:r>
            <a:endParaRPr/>
          </a:p>
          <a:p>
            <a:pPr indent="0" lvl="0" marL="0" marR="0" rtl="0" algn="l">
              <a:lnSpc>
                <a:spcPct val="56000"/>
              </a:lnSpc>
              <a:spcBef>
                <a:spcPts val="0"/>
              </a:spcBef>
              <a:spcAft>
                <a:spcPts val="0"/>
              </a:spcAft>
              <a:buNone/>
            </a:pPr>
            <a:r>
              <a:t/>
            </a:r>
            <a:endParaRPr b="1" i="0" sz="3000" u="none" cap="none" strike="noStrike">
              <a:solidFill>
                <a:srgbClr val="000000"/>
              </a:solidFill>
              <a:latin typeface="Calibri"/>
              <a:ea typeface="Calibri"/>
              <a:cs typeface="Calibri"/>
              <a:sym typeface="Calibri"/>
            </a:endParaRPr>
          </a:p>
        </p:txBody>
      </p:sp>
      <p:sp>
        <p:nvSpPr>
          <p:cNvPr id="309" name="Google Shape;309;p10"/>
          <p:cNvSpPr txBox="1"/>
          <p:nvPr/>
        </p:nvSpPr>
        <p:spPr>
          <a:xfrm>
            <a:off x="2983927" y="8477250"/>
            <a:ext cx="15057150" cy="1809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900" u="none" cap="none" strike="noStrike">
                <a:solidFill>
                  <a:srgbClr val="000000"/>
                </a:solidFill>
                <a:latin typeface="Calibri"/>
                <a:ea typeface="Calibri"/>
                <a:cs typeface="Calibri"/>
                <a:sym typeface="Calibri"/>
              </a:rPr>
              <a:t>Πώς υποστηρίζει τη βιώσιμη βόσκηση:</a:t>
            </a:r>
            <a:endParaRPr/>
          </a:p>
          <a:p>
            <a:pPr indent="0" lvl="0" marL="0" marR="0" rtl="0" algn="l">
              <a:lnSpc>
                <a:spcPct val="120000"/>
              </a:lnSpc>
              <a:spcBef>
                <a:spcPts val="0"/>
              </a:spcBef>
              <a:spcAft>
                <a:spcPts val="0"/>
              </a:spcAft>
              <a:buNone/>
            </a:pPr>
            <a:r>
              <a:rPr b="0" i="0" lang="en-US" sz="2900" u="none" cap="none" strike="noStrike">
                <a:solidFill>
                  <a:srgbClr val="000000"/>
                </a:solidFill>
                <a:latin typeface="Calibri"/>
                <a:ea typeface="Calibri"/>
                <a:cs typeface="Calibri"/>
                <a:sym typeface="Calibri"/>
              </a:rPr>
              <a:t>Οι εικονικές περιφράξεις επιτρέπουν στους αγρότες να μετακινούν εύκολα τα ζώα μεταξύ περιοχών, συμβάλλοντας στην πρόληψη της υπερβόσκησης και στη βελτίωση της υγείας των βοσκοτόπων, μειώνοντας παράλληλα το κόστος εργασίας και το περιβαλλοντικό κόστος.</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17" name="Shape 317"/>
        <p:cNvGrpSpPr/>
        <p:nvPr/>
      </p:nvGrpSpPr>
      <p:grpSpPr>
        <a:xfrm>
          <a:off x="0" y="0"/>
          <a:ext cx="0" cy="0"/>
          <a:chOff x="0" y="0"/>
          <a:chExt cx="0" cy="0"/>
        </a:xfrm>
      </p:grpSpPr>
      <p:sp>
        <p:nvSpPr>
          <p:cNvPr id="318" name="Google Shape;318;p11"/>
          <p:cNvSpPr/>
          <p:nvPr/>
        </p:nvSpPr>
        <p:spPr>
          <a:xfrm>
            <a:off x="0" y="8220469"/>
            <a:ext cx="18288000" cy="2089391"/>
          </a:xfrm>
          <a:custGeom>
            <a:rect b="b" l="l" r="r" t="t"/>
            <a:pathLst>
              <a:path extrusionOk="0" h="2089391" w="18288000">
                <a:moveTo>
                  <a:pt x="0" y="0"/>
                </a:moveTo>
                <a:lnTo>
                  <a:pt x="18288000" y="0"/>
                </a:lnTo>
                <a:lnTo>
                  <a:pt x="18288000" y="2089391"/>
                </a:lnTo>
                <a:lnTo>
                  <a:pt x="0" y="2089391"/>
                </a:lnTo>
                <a:lnTo>
                  <a:pt x="0" y="0"/>
                </a:lnTo>
                <a:close/>
              </a:path>
            </a:pathLst>
          </a:custGeom>
          <a:blipFill rotWithShape="1">
            <a:blip r:embed="rId3">
              <a:alphaModFix/>
            </a:blip>
            <a:stretch>
              <a:fillRect b="0" l="0" r="0" t="0"/>
            </a:stretch>
          </a:blipFill>
          <a:ln>
            <a:noFill/>
          </a:ln>
        </p:spPr>
      </p:sp>
      <p:sp>
        <p:nvSpPr>
          <p:cNvPr id="319" name="Google Shape;319;p11"/>
          <p:cNvSpPr txBox="1"/>
          <p:nvPr/>
        </p:nvSpPr>
        <p:spPr>
          <a:xfrm>
            <a:off x="1028700" y="447400"/>
            <a:ext cx="16116300" cy="7429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Εικονική περίφραξη για διαχείριση κοπαδιών</a:t>
            </a:r>
            <a:endParaRPr/>
          </a:p>
        </p:txBody>
      </p:sp>
      <p:sp>
        <p:nvSpPr>
          <p:cNvPr id="320" name="Google Shape;320;p11"/>
          <p:cNvSpPr/>
          <p:nvPr/>
        </p:nvSpPr>
        <p:spPr>
          <a:xfrm>
            <a:off x="17602963" y="2521870"/>
            <a:ext cx="876228" cy="1543298"/>
          </a:xfrm>
          <a:custGeom>
            <a:rect b="b" l="l" r="r" t="t"/>
            <a:pathLst>
              <a:path extrusionOk="0" h="1543298" w="876228">
                <a:moveTo>
                  <a:pt x="0" y="0"/>
                </a:moveTo>
                <a:lnTo>
                  <a:pt x="876228" y="0"/>
                </a:lnTo>
                <a:lnTo>
                  <a:pt x="876228" y="1543298"/>
                </a:lnTo>
                <a:lnTo>
                  <a:pt x="0" y="1543298"/>
                </a:lnTo>
                <a:lnTo>
                  <a:pt x="0" y="0"/>
                </a:lnTo>
                <a:close/>
              </a:path>
            </a:pathLst>
          </a:custGeom>
          <a:blipFill rotWithShape="1">
            <a:blip r:embed="rId4">
              <a:alphaModFix/>
            </a:blip>
            <a:stretch>
              <a:fillRect b="0" l="0" r="0" t="0"/>
            </a:stretch>
          </a:blipFill>
          <a:ln>
            <a:noFill/>
          </a:ln>
        </p:spPr>
      </p:sp>
      <p:grpSp>
        <p:nvGrpSpPr>
          <p:cNvPr id="321" name="Google Shape;321;p11"/>
          <p:cNvGrpSpPr/>
          <p:nvPr/>
        </p:nvGrpSpPr>
        <p:grpSpPr>
          <a:xfrm>
            <a:off x="-13557" y="8300995"/>
            <a:ext cx="2846451" cy="1998726"/>
            <a:chOff x="-1143" y="-38100"/>
            <a:chExt cx="3795268" cy="2664968"/>
          </a:xfrm>
        </p:grpSpPr>
        <p:sp>
          <p:nvSpPr>
            <p:cNvPr id="322" name="Google Shape;322;p11"/>
            <p:cNvSpPr/>
            <p:nvPr/>
          </p:nvSpPr>
          <p:spPr>
            <a:xfrm>
              <a:off x="16891" y="16891"/>
              <a:ext cx="3759200" cy="2592959"/>
            </a:xfrm>
            <a:custGeom>
              <a:rect b="b" l="l" r="r" t="t"/>
              <a:pathLst>
                <a:path extrusionOk="0" h="2592959" w="3759200">
                  <a:moveTo>
                    <a:pt x="0" y="2592959"/>
                  </a:moveTo>
                  <a:lnTo>
                    <a:pt x="1879600" y="0"/>
                  </a:lnTo>
                  <a:lnTo>
                    <a:pt x="3759200" y="2592959"/>
                  </a:lnTo>
                  <a:close/>
                </a:path>
              </a:pathLst>
            </a:custGeom>
            <a:solidFill>
              <a:srgbClr val="4F81BD"/>
            </a:solidFill>
            <a:ln>
              <a:noFill/>
            </a:ln>
          </p:spPr>
        </p:sp>
        <p:sp>
          <p:nvSpPr>
            <p:cNvPr id="323" name="Google Shape;323;p11"/>
            <p:cNvSpPr/>
            <p:nvPr/>
          </p:nvSpPr>
          <p:spPr>
            <a:xfrm>
              <a:off x="-1143" y="0"/>
              <a:ext cx="3795268" cy="2626868"/>
            </a:xfrm>
            <a:custGeom>
              <a:rect b="b" l="l" r="r" t="t"/>
              <a:pathLst>
                <a:path extrusionOk="0" h="2626868" w="3795268">
                  <a:moveTo>
                    <a:pt x="4318" y="2599944"/>
                  </a:moveTo>
                  <a:lnTo>
                    <a:pt x="1883918" y="6985"/>
                  </a:lnTo>
                  <a:cubicBezTo>
                    <a:pt x="1887093" y="2540"/>
                    <a:pt x="1892173" y="0"/>
                    <a:pt x="1897634" y="0"/>
                  </a:cubicBezTo>
                  <a:cubicBezTo>
                    <a:pt x="1903095" y="0"/>
                    <a:pt x="1908175" y="2540"/>
                    <a:pt x="1911350" y="6985"/>
                  </a:cubicBezTo>
                  <a:lnTo>
                    <a:pt x="3790950" y="2599944"/>
                  </a:lnTo>
                  <a:cubicBezTo>
                    <a:pt x="3794633" y="2605151"/>
                    <a:pt x="3795268" y="2611882"/>
                    <a:pt x="3792347" y="2617597"/>
                  </a:cubicBezTo>
                  <a:cubicBezTo>
                    <a:pt x="3789426" y="2623312"/>
                    <a:pt x="3783584" y="2626868"/>
                    <a:pt x="3777234" y="2626868"/>
                  </a:cubicBezTo>
                  <a:lnTo>
                    <a:pt x="18034" y="2626868"/>
                  </a:lnTo>
                  <a:cubicBezTo>
                    <a:pt x="11684" y="2626868"/>
                    <a:pt x="5842" y="2623312"/>
                    <a:pt x="2921" y="2617597"/>
                  </a:cubicBezTo>
                  <a:cubicBezTo>
                    <a:pt x="0" y="2611882"/>
                    <a:pt x="508" y="2605151"/>
                    <a:pt x="4318" y="2599944"/>
                  </a:cubicBezTo>
                  <a:moveTo>
                    <a:pt x="31750" y="2619883"/>
                  </a:moveTo>
                  <a:lnTo>
                    <a:pt x="18034" y="2609977"/>
                  </a:lnTo>
                  <a:lnTo>
                    <a:pt x="18034" y="2593086"/>
                  </a:lnTo>
                  <a:lnTo>
                    <a:pt x="3777234" y="2593086"/>
                  </a:lnTo>
                  <a:lnTo>
                    <a:pt x="3777234" y="2609977"/>
                  </a:lnTo>
                  <a:lnTo>
                    <a:pt x="3763518" y="2619883"/>
                  </a:lnTo>
                  <a:lnTo>
                    <a:pt x="1883918" y="26924"/>
                  </a:lnTo>
                  <a:lnTo>
                    <a:pt x="1897634" y="17018"/>
                  </a:lnTo>
                  <a:lnTo>
                    <a:pt x="1911350" y="26924"/>
                  </a:lnTo>
                  <a:lnTo>
                    <a:pt x="31750" y="2619883"/>
                  </a:lnTo>
                  <a:close/>
                </a:path>
              </a:pathLst>
            </a:custGeom>
            <a:solidFill>
              <a:srgbClr val="395E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txBox="1"/>
            <p:nvPr/>
          </p:nvSpPr>
          <p:spPr>
            <a:xfrm>
              <a:off x="0" y="-38100"/>
              <a:ext cx="3793067" cy="2664940"/>
            </a:xfrm>
            <a:prstGeom prst="rect">
              <a:avLst/>
            </a:prstGeom>
            <a:noFill/>
            <a:ln>
              <a:noFill/>
            </a:ln>
          </p:spPr>
          <p:txBody>
            <a:bodyPr anchorCtr="0" anchor="ctr" bIns="50800" lIns="50800" spcFirstLastPara="1" rIns="50800" wrap="square" tIns="50800">
              <a:noAutofit/>
            </a:bodyPr>
            <a:lstStyle/>
            <a:p>
              <a:pPr indent="0" lvl="0" marL="0" marR="0" rtl="0" algn="ctr">
                <a:lnSpc>
                  <a:spcPct val="119958"/>
                </a:lnSpc>
                <a:spcBef>
                  <a:spcPts val="0"/>
                </a:spcBef>
                <a:spcAft>
                  <a:spcPts val="0"/>
                </a:spcAft>
                <a:buNone/>
              </a:pPr>
              <a:r>
                <a:rPr b="0" i="0" lang="en-US" sz="2400" u="none" cap="none" strike="noStrike">
                  <a:solidFill>
                    <a:srgbClr val="FFFFFF"/>
                  </a:solidFill>
                  <a:latin typeface="Calibri"/>
                  <a:ea typeface="Calibri"/>
                  <a:cs typeface="Calibri"/>
                  <a:sym typeface="Calibri"/>
                </a:rPr>
                <a:t>4</a:t>
              </a:r>
              <a:endParaRPr/>
            </a:p>
          </p:txBody>
        </p:sp>
      </p:grpSp>
      <p:sp>
        <p:nvSpPr>
          <p:cNvPr id="325" name="Google Shape;325;p11"/>
          <p:cNvSpPr txBox="1"/>
          <p:nvPr/>
        </p:nvSpPr>
        <p:spPr>
          <a:xfrm>
            <a:off x="2910825" y="8570924"/>
            <a:ext cx="15057150" cy="1028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Συγκεκριμένη συμβουλή: Ελέγξτε αν επιτρέπεται η εικονική περίφραξη στη χώρα σας (δεν επιτρέπεται στη Σουηδία)</a:t>
            </a:r>
            <a:endParaRPr/>
          </a:p>
        </p:txBody>
      </p:sp>
      <p:sp>
        <p:nvSpPr>
          <p:cNvPr id="326" name="Google Shape;326;p11"/>
          <p:cNvSpPr/>
          <p:nvPr/>
        </p:nvSpPr>
        <p:spPr>
          <a:xfrm>
            <a:off x="838200" y="1270522"/>
            <a:ext cx="6324600" cy="7010876"/>
          </a:xfrm>
          <a:custGeom>
            <a:rect b="b" l="l" r="r" t="t"/>
            <a:pathLst>
              <a:path extrusionOk="0" h="9347835" w="8432800">
                <a:moveTo>
                  <a:pt x="0" y="0"/>
                </a:moveTo>
                <a:lnTo>
                  <a:pt x="8432800" y="0"/>
                </a:lnTo>
                <a:lnTo>
                  <a:pt x="8432800" y="9347835"/>
                </a:lnTo>
                <a:lnTo>
                  <a:pt x="0" y="9347835"/>
                </a:lnTo>
                <a:lnTo>
                  <a:pt x="0" y="0"/>
                </a:lnTo>
                <a:close/>
              </a:path>
            </a:pathLst>
          </a:custGeom>
          <a:blipFill rotWithShape="1">
            <a:blip r:embed="rId5">
              <a:alphaModFix/>
            </a:blip>
            <a:stretch>
              <a:fillRect b="0" l="0" r="0" t="0"/>
            </a:stretch>
          </a:blipFill>
          <a:ln>
            <a:noFill/>
          </a:ln>
        </p:spPr>
      </p:sp>
      <p:sp>
        <p:nvSpPr>
          <p:cNvPr id="327" name="Google Shape;327;p11"/>
          <p:cNvSpPr txBox="1"/>
          <p:nvPr/>
        </p:nvSpPr>
        <p:spPr>
          <a:xfrm>
            <a:off x="2910825" y="9637724"/>
            <a:ext cx="15285746" cy="304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Calibri"/>
                <a:ea typeface="Calibri"/>
                <a:cs typeface="Calibri"/>
                <a:sym typeface="Calibri"/>
              </a:rPr>
              <a:t>Αναφορά: https://resilience4dairy.eu/images/factsheets/FS_224_-_virtual_fencing_Sandra_Debevere_mbj_ready_MK_ready_good_to_go.pdf</a:t>
            </a:r>
            <a:endParaRPr/>
          </a:p>
        </p:txBody>
      </p:sp>
      <p:sp>
        <p:nvSpPr>
          <p:cNvPr id="328" name="Google Shape;328;p11"/>
          <p:cNvSpPr txBox="1"/>
          <p:nvPr/>
        </p:nvSpPr>
        <p:spPr>
          <a:xfrm>
            <a:off x="7406625" y="1479731"/>
            <a:ext cx="10485150" cy="6423914"/>
          </a:xfrm>
          <a:prstGeom prst="rect">
            <a:avLst/>
          </a:prstGeom>
          <a:noFill/>
          <a:ln>
            <a:noFill/>
          </a:ln>
        </p:spPr>
        <p:txBody>
          <a:bodyPr anchorCtr="0" anchor="t" bIns="0" lIns="0" spcFirstLastPara="1" rIns="0" wrap="square" tIns="0">
            <a:spAutoFit/>
          </a:bodyPr>
          <a:lstStyle/>
          <a:p>
            <a:pPr indent="0" lvl="0" marL="0" marR="0" rtl="0" algn="l">
              <a:lnSpc>
                <a:spcPct val="148000"/>
              </a:lnSpc>
              <a:spcBef>
                <a:spcPts val="0"/>
              </a:spcBef>
              <a:spcAft>
                <a:spcPts val="0"/>
              </a:spcAft>
              <a:buNone/>
            </a:pPr>
            <a:r>
              <a:rPr b="1" i="0" lang="en-US" sz="3100" u="none" cap="none" strike="noStrike">
                <a:solidFill>
                  <a:srgbClr val="000000"/>
                </a:solidFill>
                <a:latin typeface="Calibri"/>
                <a:ea typeface="Calibri"/>
                <a:cs typeface="Calibri"/>
                <a:sym typeface="Calibri"/>
              </a:rPr>
              <a:t>Θετικά χαρακτηριστικά </a:t>
            </a:r>
            <a:endParaRPr/>
          </a:p>
          <a:p>
            <a:pPr indent="-196850" lvl="1" marL="374016" marR="0" rtl="0" algn="l">
              <a:lnSpc>
                <a:spcPct val="148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Μπορεί να χρησιμοποιηθεί για εκ περιτροπής βόσκηση ή βόσκηση σε λωρίδες και για τον αποκλεισμό βοοειδών από παρόχθιες ζώνες ή περιοχές επιρρεπείς σε διάβρωση.</a:t>
            </a:r>
            <a:endParaRPr/>
          </a:p>
          <a:p>
            <a:pPr indent="-196850" lvl="1" marL="374016" marR="0" rtl="0" algn="l">
              <a:lnSpc>
                <a:spcPct val="148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Τα περισσότερα ζώα μαθαίνουν μέσα σε 24-48 ώρες πώς λειτουργεί ο εικονικός φράχτης. o Πραγματική τοποθεσία των ζώων. </a:t>
            </a:r>
            <a:endParaRPr/>
          </a:p>
          <a:p>
            <a:pPr indent="-196850" lvl="1" marL="374016" marR="0" rtl="0" algn="l">
              <a:lnSpc>
                <a:spcPct val="148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Παρακολούθηση της δραστηριότητας των ζώων (π.χ. ανίχνευση καύσωνα ή ασθένειας)</a:t>
            </a:r>
            <a:endParaRPr/>
          </a:p>
          <a:p>
            <a:pPr indent="-196850" lvl="1" marL="374016" marR="0" rtl="0" algn="l">
              <a:lnSpc>
                <a:spcPct val="148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Μπορεί επίσης να χρησιμοποιηθεί για συγκέντρωση κάνοντας τα όρια όλο και μικρότερα.</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36" name="Shape 336"/>
        <p:cNvGrpSpPr/>
        <p:nvPr/>
      </p:nvGrpSpPr>
      <p:grpSpPr>
        <a:xfrm>
          <a:off x="0" y="0"/>
          <a:ext cx="0" cy="0"/>
          <a:chOff x="0" y="0"/>
          <a:chExt cx="0" cy="0"/>
        </a:xfrm>
      </p:grpSpPr>
      <p:sp>
        <p:nvSpPr>
          <p:cNvPr id="337" name="Google Shape;337;p12"/>
          <p:cNvSpPr/>
          <p:nvPr/>
        </p:nvSpPr>
        <p:spPr>
          <a:xfrm>
            <a:off x="-937197" y="2485014"/>
            <a:ext cx="8381632" cy="8041696"/>
          </a:xfrm>
          <a:custGeom>
            <a:rect b="b" l="l" r="r" t="t"/>
            <a:pathLst>
              <a:path extrusionOk="0" h="8041696" w="8381632">
                <a:moveTo>
                  <a:pt x="0" y="0"/>
                </a:moveTo>
                <a:lnTo>
                  <a:pt x="8381632" y="0"/>
                </a:lnTo>
                <a:lnTo>
                  <a:pt x="8381632" y="8041696"/>
                </a:lnTo>
                <a:lnTo>
                  <a:pt x="0" y="8041696"/>
                </a:lnTo>
                <a:lnTo>
                  <a:pt x="0" y="0"/>
                </a:lnTo>
                <a:close/>
              </a:path>
            </a:pathLst>
          </a:custGeom>
          <a:blipFill rotWithShape="1">
            <a:blip r:embed="rId3">
              <a:alphaModFix/>
            </a:blip>
            <a:stretch>
              <a:fillRect b="0" l="0" r="0" t="0"/>
            </a:stretch>
          </a:blipFill>
          <a:ln>
            <a:noFill/>
          </a:ln>
        </p:spPr>
      </p:sp>
      <p:sp>
        <p:nvSpPr>
          <p:cNvPr id="338" name="Google Shape;338;p12"/>
          <p:cNvSpPr/>
          <p:nvPr/>
        </p:nvSpPr>
        <p:spPr>
          <a:xfrm>
            <a:off x="-503349" y="2960664"/>
            <a:ext cx="7513892" cy="7090410"/>
          </a:xfrm>
          <a:custGeom>
            <a:rect b="b" l="l" r="r" t="t"/>
            <a:pathLst>
              <a:path extrusionOk="0" h="9453880" w="10018522">
                <a:moveTo>
                  <a:pt x="5009261" y="0"/>
                </a:moveTo>
                <a:cubicBezTo>
                  <a:pt x="2242693" y="0"/>
                  <a:pt x="0" y="2116328"/>
                  <a:pt x="0" y="4726940"/>
                </a:cubicBezTo>
                <a:cubicBezTo>
                  <a:pt x="0" y="7337552"/>
                  <a:pt x="2242693" y="9453880"/>
                  <a:pt x="5009261" y="9453880"/>
                </a:cubicBezTo>
                <a:cubicBezTo>
                  <a:pt x="7775829" y="9453880"/>
                  <a:pt x="10018522" y="7337552"/>
                  <a:pt x="10018522" y="4726940"/>
                </a:cubicBezTo>
                <a:cubicBezTo>
                  <a:pt x="10018522" y="2116328"/>
                  <a:pt x="7775829" y="0"/>
                  <a:pt x="5009261" y="0"/>
                </a:cubicBezTo>
                <a:close/>
              </a:path>
            </a:pathLst>
          </a:custGeom>
          <a:blipFill rotWithShape="1">
            <a:blip r:embed="rId4">
              <a:alphaModFix/>
            </a:blip>
            <a:stretch>
              <a:fillRect b="0" l="-20771" r="-2076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2"/>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5">
              <a:alphaModFix/>
            </a:blip>
            <a:stretch>
              <a:fillRect b="0" l="0" r="0" t="0"/>
            </a:stretch>
          </a:blipFill>
          <a:ln>
            <a:noFill/>
          </a:ln>
        </p:spPr>
      </p:sp>
      <p:sp>
        <p:nvSpPr>
          <p:cNvPr id="340" name="Google Shape;340;p12"/>
          <p:cNvSpPr txBox="1"/>
          <p:nvPr/>
        </p:nvSpPr>
        <p:spPr>
          <a:xfrm>
            <a:off x="3665915" y="972580"/>
            <a:ext cx="10956171" cy="768859"/>
          </a:xfrm>
          <a:prstGeom prst="rect">
            <a:avLst/>
          </a:prstGeom>
          <a:noFill/>
          <a:ln>
            <a:noFill/>
          </a:ln>
        </p:spPr>
        <p:txBody>
          <a:bodyPr anchorCtr="0" anchor="t" bIns="0" lIns="0" spcFirstLastPara="1" rIns="0" wrap="square" tIns="0">
            <a:spAutoFit/>
          </a:bodyPr>
          <a:lstStyle/>
          <a:p>
            <a:pPr indent="0" lvl="0" marL="0" marR="0" rtl="0" algn="l">
              <a:lnSpc>
                <a:spcPct val="110382"/>
              </a:lnSpc>
              <a:spcBef>
                <a:spcPts val="0"/>
              </a:spcBef>
              <a:spcAft>
                <a:spcPts val="0"/>
              </a:spcAft>
              <a:buNone/>
            </a:pPr>
            <a:r>
              <a:rPr b="1" i="0" lang="en-US" sz="5249" u="none" cap="none" strike="noStrike">
                <a:solidFill>
                  <a:srgbClr val="000000"/>
                </a:solidFill>
                <a:latin typeface="Arial"/>
                <a:ea typeface="Arial"/>
                <a:cs typeface="Arial"/>
                <a:sym typeface="Arial"/>
              </a:rPr>
              <a:t>Ενότητα 2: Θεωρητικά Θεμέλια</a:t>
            </a:r>
            <a:endParaRPr/>
          </a:p>
        </p:txBody>
      </p:sp>
      <p:sp>
        <p:nvSpPr>
          <p:cNvPr id="341" name="Google Shape;341;p12"/>
          <p:cNvSpPr txBox="1"/>
          <p:nvPr/>
        </p:nvSpPr>
        <p:spPr>
          <a:xfrm>
            <a:off x="7879261" y="3157104"/>
            <a:ext cx="9140392" cy="628654"/>
          </a:xfrm>
          <a:prstGeom prst="rect">
            <a:avLst/>
          </a:prstGeom>
          <a:noFill/>
          <a:ln>
            <a:noFill/>
          </a:ln>
        </p:spPr>
        <p:txBody>
          <a:bodyPr anchorCtr="0" anchor="t" bIns="0" lIns="0" spcFirstLastPara="1" rIns="0" wrap="square" tIns="0">
            <a:spAutoFit/>
          </a:bodyPr>
          <a:lstStyle/>
          <a:p>
            <a:pPr indent="0" lvl="0" marL="0" marR="0" rtl="0" algn="l">
              <a:lnSpc>
                <a:spcPct val="179993"/>
              </a:lnSpc>
              <a:spcBef>
                <a:spcPts val="0"/>
              </a:spcBef>
              <a:spcAft>
                <a:spcPts val="0"/>
              </a:spcAft>
              <a:buNone/>
            </a:pPr>
            <a:r>
              <a:rPr b="0" i="0" lang="en-US" sz="2999" u="none" cap="none" strike="noStrike">
                <a:solidFill>
                  <a:srgbClr val="000000"/>
                </a:solidFill>
                <a:latin typeface="Arial"/>
                <a:ea typeface="Arial"/>
                <a:cs typeface="Arial"/>
                <a:sym typeface="Arial"/>
              </a:rPr>
              <a:t>Θεωρία Υποβάθρου</a:t>
            </a:r>
            <a:endParaRPr/>
          </a:p>
        </p:txBody>
      </p:sp>
      <p:sp>
        <p:nvSpPr>
          <p:cNvPr id="342" name="Google Shape;342;p12"/>
          <p:cNvSpPr txBox="1"/>
          <p:nvPr/>
        </p:nvSpPr>
        <p:spPr>
          <a:xfrm>
            <a:off x="7867040" y="4133850"/>
            <a:ext cx="9734056" cy="609375"/>
          </a:xfrm>
          <a:prstGeom prst="rect">
            <a:avLst/>
          </a:prstGeom>
          <a:noFill/>
          <a:ln>
            <a:noFill/>
          </a:ln>
        </p:spPr>
        <p:txBody>
          <a:bodyPr anchorCtr="0" anchor="t" bIns="0" lIns="0" spcFirstLastPara="1" rIns="0" wrap="square" tIns="0">
            <a:spAutoFit/>
          </a:bodyPr>
          <a:lstStyle/>
          <a:p>
            <a:pPr indent="0" lvl="0" marL="0" marR="0" rtl="0" algn="l">
              <a:lnSpc>
                <a:spcPct val="180013"/>
              </a:lnSpc>
              <a:spcBef>
                <a:spcPts val="0"/>
              </a:spcBef>
              <a:spcAft>
                <a:spcPts val="0"/>
              </a:spcAft>
              <a:buNone/>
            </a:pPr>
            <a:r>
              <a:rPr b="0" i="0" lang="en-US" sz="2877" u="none" cap="none" strike="noStrike">
                <a:solidFill>
                  <a:srgbClr val="000000"/>
                </a:solidFill>
                <a:latin typeface="Arial"/>
                <a:ea typeface="Arial"/>
                <a:cs typeface="Arial"/>
                <a:sym typeface="Arial"/>
              </a:rPr>
              <a:t>Οφέλη και Προκλήσεις</a:t>
            </a:r>
            <a:endParaRPr/>
          </a:p>
        </p:txBody>
      </p:sp>
      <p:sp>
        <p:nvSpPr>
          <p:cNvPr descr="http://www.kambogard.se/media/20140605_210831_LLS.jpg" id="343" name="Google Shape;343;p12"/>
          <p:cNvSpPr/>
          <p:nvPr/>
        </p:nvSpPr>
        <p:spPr>
          <a:xfrm>
            <a:off x="-569132" y="2928914"/>
            <a:ext cx="7611428" cy="7153942"/>
          </a:xfrm>
          <a:custGeom>
            <a:rect b="b" l="l" r="r" t="t"/>
            <a:pathLst>
              <a:path extrusionOk="0" h="9538589" w="10148570">
                <a:moveTo>
                  <a:pt x="0" y="0"/>
                </a:moveTo>
                <a:lnTo>
                  <a:pt x="10148570" y="0"/>
                </a:lnTo>
                <a:lnTo>
                  <a:pt x="10148570" y="9538589"/>
                </a:lnTo>
                <a:lnTo>
                  <a:pt x="0" y="9538589"/>
                </a:lnTo>
                <a:lnTo>
                  <a:pt x="0" y="0"/>
                </a:lnTo>
                <a:close/>
              </a:path>
            </a:pathLst>
          </a:custGeom>
          <a:blipFill rotWithShape="1">
            <a:blip r:embed="rId6">
              <a:alphaModFix/>
            </a:blip>
            <a:stretch>
              <a:fillRect b="0" l="0" r="-67089"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51" name="Shape 351"/>
        <p:cNvGrpSpPr/>
        <p:nvPr/>
      </p:nvGrpSpPr>
      <p:grpSpPr>
        <a:xfrm>
          <a:off x="0" y="0"/>
          <a:ext cx="0" cy="0"/>
          <a:chOff x="0" y="0"/>
          <a:chExt cx="0" cy="0"/>
        </a:xfrm>
      </p:grpSpPr>
      <p:sp>
        <p:nvSpPr>
          <p:cNvPr id="352" name="Google Shape;352;p13"/>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353" name="Google Shape;353;p13"/>
          <p:cNvSpPr txBox="1"/>
          <p:nvPr/>
        </p:nvSpPr>
        <p:spPr>
          <a:xfrm>
            <a:off x="548625" y="414165"/>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Ποιος είναι ο ρόλος της κτηνοτροφίας στην αναγεννητική γεωργία;</a:t>
            </a:r>
            <a:endParaRPr/>
          </a:p>
        </p:txBody>
      </p:sp>
      <p:sp>
        <p:nvSpPr>
          <p:cNvPr id="354" name="Google Shape;354;p13"/>
          <p:cNvSpPr txBox="1"/>
          <p:nvPr/>
        </p:nvSpPr>
        <p:spPr>
          <a:xfrm>
            <a:off x="548625" y="2522200"/>
            <a:ext cx="17419350" cy="6180328"/>
          </a:xfrm>
          <a:prstGeom prst="rect">
            <a:avLst/>
          </a:prstGeom>
          <a:noFill/>
          <a:ln>
            <a:noFill/>
          </a:ln>
        </p:spPr>
        <p:txBody>
          <a:bodyPr anchorCtr="0" anchor="t" bIns="0" lIns="0" spcFirstLastPara="1" rIns="0" wrap="square" tIns="0">
            <a:spAutoFit/>
          </a:bodyPr>
          <a:lstStyle/>
          <a:p>
            <a:pPr indent="0" lvl="0" marL="0" marR="0" rtl="0" algn="l">
              <a:lnSpc>
                <a:spcPct val="176000"/>
              </a:lnSpc>
              <a:spcBef>
                <a:spcPts val="0"/>
              </a:spcBef>
              <a:spcAft>
                <a:spcPts val="0"/>
              </a:spcAft>
              <a:buNone/>
            </a:pPr>
            <a:r>
              <a:rPr b="0" i="0" lang="en-US" sz="3100" u="none" cap="none" strike="noStrike">
                <a:solidFill>
                  <a:srgbClr val="000000"/>
                </a:solidFill>
                <a:latin typeface="Calibri"/>
                <a:ea typeface="Calibri"/>
                <a:cs typeface="Calibri"/>
                <a:sym typeface="Calibri"/>
              </a:rPr>
              <a:t>Θεωρία Υποβάθρου:</a:t>
            </a:r>
            <a:endParaRPr/>
          </a:p>
          <a:p>
            <a:pPr indent="-196850" lvl="1" marL="374016" marR="0" rtl="0" algn="l">
              <a:lnSpc>
                <a:spcPct val="176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Ένταξη των Ζώων: Τα ζώα διαδραματίζουν βασικό ρόλο στα αναγεννητικά συστήματα, ενισχύοντας τον κύκλο των θρεπτικών συστατικών, προωθώντας τη γονιμότητα του εδάφους και βοηθώντας στον έλεγχο των ζιζανίων και των παρασίτων.</a:t>
            </a:r>
            <a:endParaRPr/>
          </a:p>
          <a:p>
            <a:pPr indent="-196850" lvl="1" marL="374016" marR="0" rtl="0" algn="l">
              <a:lnSpc>
                <a:spcPct val="176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Πρακτικές βόσκησης: Η ελεγχόμενη βόσκηση βοηθά στη μείωση της διάβρωσης, στη βελτίωση της κατακράτησης νερού και στην ενίσχυση της ποικιλομορφίας των φυτών.</a:t>
            </a:r>
            <a:endParaRPr/>
          </a:p>
          <a:p>
            <a:pPr indent="-196850" lvl="1" marL="374016" marR="0" rtl="0" algn="l">
              <a:lnSpc>
                <a:spcPct val="176000"/>
              </a:lnSpc>
              <a:spcBef>
                <a:spcPts val="0"/>
              </a:spcBef>
              <a:spcAft>
                <a:spcPts val="0"/>
              </a:spcAft>
              <a:buClr>
                <a:srgbClr val="000000"/>
              </a:buClr>
              <a:buSzPts val="3100"/>
              <a:buFont typeface="Arial"/>
              <a:buChar char="•"/>
            </a:pPr>
            <a:r>
              <a:rPr b="0" i="0" lang="en-US" sz="3100" u="none" cap="none" strike="noStrike">
                <a:solidFill>
                  <a:srgbClr val="000000"/>
                </a:solidFill>
                <a:latin typeface="Calibri"/>
                <a:ea typeface="Calibri"/>
                <a:cs typeface="Calibri"/>
                <a:sym typeface="Calibri"/>
              </a:rPr>
              <a:t>Εστίαση στην Υγεία του Αγέλης: Στα αναγεννητικά συστήματα, η υγεία του αγέλης είναι απαραίτητη για τη διατήρηση της παραγωγικότητας και της ισορροπίας των οικοσυστημάτων, καθώς τα υγιή ζώα υποστηρίζουν την υγεία του εδάφους και των φυτών.</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62" name="Shape 362"/>
        <p:cNvGrpSpPr/>
        <p:nvPr/>
      </p:nvGrpSpPr>
      <p:grpSpPr>
        <a:xfrm>
          <a:off x="0" y="0"/>
          <a:ext cx="0" cy="0"/>
          <a:chOff x="0" y="0"/>
          <a:chExt cx="0" cy="0"/>
        </a:xfrm>
      </p:grpSpPr>
      <p:sp>
        <p:nvSpPr>
          <p:cNvPr id="363" name="Google Shape;363;p14"/>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364" name="Google Shape;364;p14"/>
          <p:cNvSpPr txBox="1"/>
          <p:nvPr/>
        </p:nvSpPr>
        <p:spPr>
          <a:xfrm>
            <a:off x="548625" y="414165"/>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Οφέλη της Αναγεννητικής Γεωργίας και της Υγείας του Αγέλης</a:t>
            </a:r>
            <a:endParaRPr/>
          </a:p>
        </p:txBody>
      </p:sp>
      <p:sp>
        <p:nvSpPr>
          <p:cNvPr id="365" name="Google Shape;365;p14"/>
          <p:cNvSpPr txBox="1"/>
          <p:nvPr/>
        </p:nvSpPr>
        <p:spPr>
          <a:xfrm>
            <a:off x="548625" y="2598400"/>
            <a:ext cx="17419350" cy="7400036"/>
          </a:xfrm>
          <a:prstGeom prst="rect">
            <a:avLst/>
          </a:prstGeom>
          <a:noFill/>
          <a:ln>
            <a:noFill/>
          </a:ln>
        </p:spPr>
        <p:txBody>
          <a:bodyPr anchorCtr="0" anchor="t" bIns="0" lIns="0" spcFirstLastPara="1" rIns="0" wrap="square" tIns="0">
            <a:spAutoFit/>
          </a:bodyPr>
          <a:lstStyle/>
          <a:p>
            <a:pPr indent="0" lvl="0" marL="0" marR="0" rtl="0" algn="l">
              <a:lnSpc>
                <a:spcPct val="151000"/>
              </a:lnSpc>
              <a:spcBef>
                <a:spcPts val="0"/>
              </a:spcBef>
              <a:spcAft>
                <a:spcPts val="0"/>
              </a:spcAft>
              <a:buNone/>
            </a:pPr>
            <a:r>
              <a:rPr b="0" i="0" lang="en-US" sz="3100" u="none" cap="none" strike="noStrike">
                <a:solidFill>
                  <a:srgbClr val="000000"/>
                </a:solidFill>
                <a:latin typeface="Calibri"/>
                <a:ea typeface="Calibri"/>
                <a:cs typeface="Calibri"/>
                <a:sym typeface="Calibri"/>
              </a:rPr>
              <a:t>Οφέλη:</a:t>
            </a:r>
            <a:endParaRPr/>
          </a:p>
          <a:p>
            <a:pPr indent="0" lvl="0" marL="0" marR="0" rtl="0" algn="l">
              <a:lnSpc>
                <a:spcPct val="151000"/>
              </a:lnSpc>
              <a:spcBef>
                <a:spcPts val="0"/>
              </a:spcBef>
              <a:spcAft>
                <a:spcPts val="0"/>
              </a:spcAft>
              <a:buNone/>
            </a:pPr>
            <a:r>
              <a:rPr b="0" i="0" lang="en-US" sz="3100" u="none" cap="none" strike="noStrike">
                <a:solidFill>
                  <a:srgbClr val="000000"/>
                </a:solidFill>
                <a:latin typeface="Calibri"/>
                <a:ea typeface="Calibri"/>
                <a:cs typeface="Calibri"/>
                <a:sym typeface="Calibri"/>
              </a:rPr>
              <a:t>Περιβαλλοντικά οφέλη: Βελτιώνει την υγεία του εδάφους, ενισχύει τη βιοποικιλότητα, μειώνει την ανάγκη για χημικές εισροές και δεσμεύει άνθρακα.</a:t>
            </a:r>
            <a:endParaRPr/>
          </a:p>
          <a:p>
            <a:pPr indent="0" lvl="0" marL="0" marR="0" rtl="0" algn="l">
              <a:lnSpc>
                <a:spcPct val="151000"/>
              </a:lnSpc>
              <a:spcBef>
                <a:spcPts val="0"/>
              </a:spcBef>
              <a:spcAft>
                <a:spcPts val="0"/>
              </a:spcAft>
              <a:buNone/>
            </a:pPr>
            <a:r>
              <a:rPr b="0" i="0" lang="en-US" sz="3100" u="none" cap="none" strike="noStrike">
                <a:solidFill>
                  <a:srgbClr val="000000"/>
                </a:solidFill>
                <a:latin typeface="Calibri"/>
                <a:ea typeface="Calibri"/>
                <a:cs typeface="Calibri"/>
                <a:sym typeface="Calibri"/>
              </a:rPr>
              <a:t>Οικονομικά οφέλη: Μειώνει το κόστος των εισροών (όπως τα λιπάσματα και τα φυτοφάρμακα) και με την πάροδο του χρόνου, τα υγιή εδάφη και η κτηνοτροφία μπορούν να οδηγήσουν σε υψηλότερες αποδόσεις και μεγαλύτερη ανθεκτικότητα των γεωργικών εκμεταλλεύσεων.</a:t>
            </a:r>
            <a:endParaRPr/>
          </a:p>
          <a:p>
            <a:pPr indent="0" lvl="0" marL="0" marR="0" rtl="0" algn="l">
              <a:lnSpc>
                <a:spcPct val="151000"/>
              </a:lnSpc>
              <a:spcBef>
                <a:spcPts val="0"/>
              </a:spcBef>
              <a:spcAft>
                <a:spcPts val="0"/>
              </a:spcAft>
              <a:buNone/>
            </a:pPr>
            <a:r>
              <a:rPr b="0" i="0" lang="en-US" sz="3100" u="none" cap="none" strike="noStrike">
                <a:solidFill>
                  <a:srgbClr val="000000"/>
                </a:solidFill>
                <a:latin typeface="Calibri"/>
                <a:ea typeface="Calibri"/>
                <a:cs typeface="Calibri"/>
                <a:sym typeface="Calibri"/>
              </a:rPr>
              <a:t>Ευημερία των Ζώων: Τα υγιή κοπάδια είναι παραγωγικά κοπάδια. Η εστίαση στην υγεία του κοπαδιού μπορεί να βελτιώσει την ευημερία των ζώων, να μειώσει τις επιδημίες ασθενειών και να αυξήσει τη διάρκεια ζωής.</a:t>
            </a:r>
            <a:endParaRPr/>
          </a:p>
          <a:p>
            <a:pPr indent="0" lvl="0" marL="0" marR="0" rtl="0" algn="l">
              <a:lnSpc>
                <a:spcPct val="151000"/>
              </a:lnSpc>
              <a:spcBef>
                <a:spcPts val="0"/>
              </a:spcBef>
              <a:spcAft>
                <a:spcPts val="0"/>
              </a:spcAft>
              <a:buNone/>
            </a:pPr>
            <a:r>
              <a:rPr b="0" i="0" lang="en-US" sz="3100" u="none" cap="none" strike="noStrike">
                <a:solidFill>
                  <a:srgbClr val="000000"/>
                </a:solidFill>
                <a:latin typeface="Calibri"/>
                <a:ea typeface="Calibri"/>
                <a:cs typeface="Calibri"/>
                <a:sym typeface="Calibri"/>
              </a:rPr>
              <a:t>Ανθεκτικότητα Οικοσυστήματος: Με την αποκατάσταση του εδάφους και την ενσωμάτωση των ζώων, οι αναγεννητικές πρακτικές μπορούν να βοηθήσουν τις αγροκτήματα να προσαρμοστούν στην κλιματική αλλαγή και τα ακραία καιρικά φαινόμενα.</a:t>
            </a:r>
            <a:endParaRPr/>
          </a:p>
          <a:p>
            <a:pPr indent="0" lvl="0" marL="0" marR="0" rtl="0" algn="l">
              <a:lnSpc>
                <a:spcPct val="63322"/>
              </a:lnSpc>
              <a:spcBef>
                <a:spcPts val="0"/>
              </a:spcBef>
              <a:spcAft>
                <a:spcPts val="0"/>
              </a:spcAft>
              <a:buNone/>
            </a:pPr>
            <a:r>
              <a:t/>
            </a:r>
            <a:endParaRPr b="0" i="0" sz="31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73" name="Shape 373"/>
        <p:cNvGrpSpPr/>
        <p:nvPr/>
      </p:nvGrpSpPr>
      <p:grpSpPr>
        <a:xfrm>
          <a:off x="0" y="0"/>
          <a:ext cx="0" cy="0"/>
          <a:chOff x="0" y="0"/>
          <a:chExt cx="0" cy="0"/>
        </a:xfrm>
      </p:grpSpPr>
      <p:sp>
        <p:nvSpPr>
          <p:cNvPr id="374" name="Google Shape;374;p15"/>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375" name="Google Shape;375;p15"/>
          <p:cNvSpPr txBox="1"/>
          <p:nvPr/>
        </p:nvSpPr>
        <p:spPr>
          <a:xfrm>
            <a:off x="548625" y="502496"/>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στην εφαρμογή της αναγεννητικής γεωργίας και της διαχείρισης της υγείας των κοπαδιών</a:t>
            </a:r>
            <a:endParaRPr/>
          </a:p>
        </p:txBody>
      </p:sp>
      <p:sp>
        <p:nvSpPr>
          <p:cNvPr id="376" name="Google Shape;376;p15"/>
          <p:cNvSpPr txBox="1"/>
          <p:nvPr/>
        </p:nvSpPr>
        <p:spPr>
          <a:xfrm>
            <a:off x="548625" y="2655550"/>
            <a:ext cx="17419350" cy="7350506"/>
          </a:xfrm>
          <a:prstGeom prst="rect">
            <a:avLst/>
          </a:prstGeom>
          <a:noFill/>
          <a:ln>
            <a:noFill/>
          </a:ln>
        </p:spPr>
        <p:txBody>
          <a:bodyPr anchorCtr="0" anchor="t" bIns="0" lIns="0" spcFirstLastPara="1" rIns="0" wrap="square" tIns="0">
            <a:spAutoFit/>
          </a:bodyPr>
          <a:lstStyle/>
          <a:p>
            <a:pPr indent="0" lvl="0" marL="0" marR="0" rtl="0" algn="l">
              <a:lnSpc>
                <a:spcPct val="134000"/>
              </a:lnSpc>
              <a:spcBef>
                <a:spcPts val="0"/>
              </a:spcBef>
              <a:spcAft>
                <a:spcPts val="0"/>
              </a:spcAft>
              <a:buNone/>
            </a:pPr>
            <a:r>
              <a:rPr b="0" i="0" lang="en-US" sz="3200" u="none" cap="none" strike="noStrike">
                <a:solidFill>
                  <a:srgbClr val="000000"/>
                </a:solidFill>
                <a:latin typeface="Calibri"/>
                <a:ea typeface="Calibri"/>
                <a:cs typeface="Calibri"/>
                <a:sym typeface="Calibri"/>
              </a:rPr>
              <a:t>Προκλήσεις:</a:t>
            </a:r>
            <a:endParaRPr/>
          </a:p>
          <a:p>
            <a:pPr indent="0" lvl="0" marL="0" marR="0" rtl="0" algn="l">
              <a:lnSpc>
                <a:spcPct val="134000"/>
              </a:lnSpc>
              <a:spcBef>
                <a:spcPts val="0"/>
              </a:spcBef>
              <a:spcAft>
                <a:spcPts val="0"/>
              </a:spcAft>
              <a:buNone/>
            </a:pPr>
            <a:r>
              <a:rPr b="0" i="0" lang="en-US" sz="3200" u="none" cap="none" strike="noStrike">
                <a:solidFill>
                  <a:srgbClr val="000000"/>
                </a:solidFill>
                <a:latin typeface="Calibri"/>
                <a:ea typeface="Calibri"/>
                <a:cs typeface="Calibri"/>
                <a:sym typeface="Calibri"/>
              </a:rPr>
              <a:t>Κόστος Μετάβασης: Η μετάβαση από τις συμβατικές στις αναγεννητικές πρακτικές μπορεί να απαιτήσει αρχικές επενδύσεις σε εκπαίδευση, υποδομές και νέο εξοπλισμό.</a:t>
            </a:r>
            <a:endParaRPr/>
          </a:p>
          <a:p>
            <a:pPr indent="0" lvl="0" marL="0" marR="0" rtl="0" algn="l">
              <a:lnSpc>
                <a:spcPct val="134000"/>
              </a:lnSpc>
              <a:spcBef>
                <a:spcPts val="0"/>
              </a:spcBef>
              <a:spcAft>
                <a:spcPts val="0"/>
              </a:spcAft>
              <a:buNone/>
            </a:pPr>
            <a:r>
              <a:rPr b="0" i="0" lang="en-US" sz="3200" u="none" cap="none" strike="noStrike">
                <a:solidFill>
                  <a:srgbClr val="000000"/>
                </a:solidFill>
                <a:latin typeface="Calibri"/>
                <a:ea typeface="Calibri"/>
                <a:cs typeface="Calibri"/>
                <a:sym typeface="Calibri"/>
              </a:rPr>
              <a:t>Κενά σε Δεξιότητες και Γνώσεις: Η αναγεννητική γεωργία και η διαχείριση της υγείας των κοπαδιών απαιτούν γνώσεις οικολογίας, εδαφολογίας και κτηνοτροφίας, κάτι που μπορεί να αποτελέσει καμπύλη μάθησης για πολλούς αγρότες.</a:t>
            </a:r>
            <a:endParaRPr/>
          </a:p>
          <a:p>
            <a:pPr indent="0" lvl="0" marL="0" marR="0" rtl="0" algn="l">
              <a:lnSpc>
                <a:spcPct val="134000"/>
              </a:lnSpc>
              <a:spcBef>
                <a:spcPts val="0"/>
              </a:spcBef>
              <a:spcAft>
                <a:spcPts val="0"/>
              </a:spcAft>
              <a:buNone/>
            </a:pPr>
            <a:r>
              <a:rPr b="0" i="0" lang="en-US" sz="3200" u="none" cap="none" strike="noStrike">
                <a:solidFill>
                  <a:srgbClr val="000000"/>
                </a:solidFill>
                <a:latin typeface="Calibri"/>
                <a:ea typeface="Calibri"/>
                <a:cs typeface="Calibri"/>
                <a:sym typeface="Calibri"/>
              </a:rPr>
              <a:t>Εμπόδια Αγοράς και Πολιτικής: Η έλλειψη οικονομικών κινήτρων, η περιορισμένη πρόσβαση στην αγορά για αναγεννητικά προϊόντα και οι κανονιστικοί περιορισμοί (π.χ., στις εικονικές περιφράξεις) μπορούν να εμποδίσουν την υιοθέτηση.</a:t>
            </a:r>
            <a:endParaRPr/>
          </a:p>
          <a:p>
            <a:pPr indent="0" lvl="0" marL="0" marR="0" rtl="0" algn="l">
              <a:lnSpc>
                <a:spcPct val="134000"/>
              </a:lnSpc>
              <a:spcBef>
                <a:spcPts val="0"/>
              </a:spcBef>
              <a:spcAft>
                <a:spcPts val="0"/>
              </a:spcAft>
              <a:buNone/>
            </a:pPr>
            <a:r>
              <a:rPr b="0" i="0" lang="en-US" sz="3200" u="none" cap="none" strike="noStrike">
                <a:solidFill>
                  <a:srgbClr val="000000"/>
                </a:solidFill>
                <a:latin typeface="Calibri"/>
                <a:ea typeface="Calibri"/>
                <a:cs typeface="Calibri"/>
                <a:sym typeface="Calibri"/>
              </a:rPr>
              <a:t>Προκλήσεις στη Διαχείριση της Υγείας του Αγέλης: Η παρακολούθηση της υγείας των ζώων σε ποικίλα συστήματα που βασίζονται σε βοσκότοπους απαιτεί δεξιότητες στην παρατήρηση και τον χειρισμό των ζώων, καθώς και στην κατανόηση των στρατηγικών πρόληψης ασθενειών που αφορούν ειδικά τα συστήματα βοσκοτόπων.</a:t>
            </a:r>
            <a:endParaRPr/>
          </a:p>
          <a:p>
            <a:pPr indent="0" lvl="0" marL="0" marR="0" rtl="0" algn="l">
              <a:lnSpc>
                <a:spcPct val="58625"/>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84" name="Shape 384"/>
        <p:cNvGrpSpPr/>
        <p:nvPr/>
      </p:nvGrpSpPr>
      <p:grpSpPr>
        <a:xfrm>
          <a:off x="0" y="0"/>
          <a:ext cx="0" cy="0"/>
          <a:chOff x="0" y="0"/>
          <a:chExt cx="0" cy="0"/>
        </a:xfrm>
      </p:grpSpPr>
      <p:sp>
        <p:nvSpPr>
          <p:cNvPr id="385" name="Google Shape;385;p16"/>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386" name="Google Shape;386;p16"/>
          <p:cNvSpPr txBox="1"/>
          <p:nvPr/>
        </p:nvSpPr>
        <p:spPr>
          <a:xfrm>
            <a:off x="1905000" y="502496"/>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στην εφαρμογή της αναγεννητικής γεωργίας και της διαχείρισης της υγείας των κοπαδιών</a:t>
            </a:r>
            <a:endParaRPr/>
          </a:p>
        </p:txBody>
      </p:sp>
      <p:sp>
        <p:nvSpPr>
          <p:cNvPr id="387" name="Google Shape;387;p16"/>
          <p:cNvSpPr txBox="1"/>
          <p:nvPr/>
        </p:nvSpPr>
        <p:spPr>
          <a:xfrm>
            <a:off x="614348" y="3989050"/>
            <a:ext cx="6307004" cy="15144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3200" u="sng" cap="none" strike="noStrike">
                <a:solidFill>
                  <a:srgbClr val="000000"/>
                </a:solidFill>
                <a:latin typeface="Calibri"/>
                <a:ea typeface="Calibri"/>
                <a:cs typeface="Calibri"/>
                <a:sym typeface="Calibri"/>
              </a:rPr>
              <a:t>Παράδειγμα Προκλήσεων Αναπαραγωγής σε Φυσικά Συστήματα Αναπαραγωγής</a:t>
            </a:r>
            <a:endParaRPr/>
          </a:p>
        </p:txBody>
      </p:sp>
      <p:sp>
        <p:nvSpPr>
          <p:cNvPr id="388" name="Google Shape;388;p16"/>
          <p:cNvSpPr txBox="1"/>
          <p:nvPr/>
        </p:nvSpPr>
        <p:spPr>
          <a:xfrm>
            <a:off x="8549625" y="3542774"/>
            <a:ext cx="7437150" cy="3181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Μπορεί να είναι πιο δύσκολο να παρακολουθήσετε τα ποσοστά επιτυχίας της εγκυμοσύνης. </a:t>
            </a:r>
            <a:endParaRPr/>
          </a:p>
          <a:p>
            <a:pPr indent="0" lvl="0" marL="0" marR="0" rtl="0" algn="ctr">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ctr">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Βεβαιωθείτε ότι το αρσενικό είναι υγιές, γόνιμο και ικανό να αναπαράγει όλα τα θηλυκά εγκαίρως.</a:t>
            </a:r>
            <a:endParaRPr/>
          </a:p>
        </p:txBody>
      </p:sp>
      <p:sp>
        <p:nvSpPr>
          <p:cNvPr id="389" name="Google Shape;389;p16"/>
          <p:cNvSpPr/>
          <p:nvPr/>
        </p:nvSpPr>
        <p:spPr>
          <a:xfrm>
            <a:off x="7995379" y="2671370"/>
            <a:ext cx="8305800" cy="6516147"/>
          </a:xfrm>
          <a:custGeom>
            <a:rect b="b" l="l" r="r" t="t"/>
            <a:pathLst>
              <a:path extrusionOk="0" h="8688197" w="11074400">
                <a:moveTo>
                  <a:pt x="50800" y="0"/>
                </a:moveTo>
                <a:lnTo>
                  <a:pt x="11023600" y="0"/>
                </a:lnTo>
                <a:cubicBezTo>
                  <a:pt x="11051667" y="0"/>
                  <a:pt x="11074400" y="22733"/>
                  <a:pt x="11074400" y="50800"/>
                </a:cubicBezTo>
                <a:lnTo>
                  <a:pt x="11074400" y="8637397"/>
                </a:lnTo>
                <a:cubicBezTo>
                  <a:pt x="11074400" y="8665464"/>
                  <a:pt x="11051667" y="8688197"/>
                  <a:pt x="11023600" y="8688197"/>
                </a:cubicBezTo>
                <a:lnTo>
                  <a:pt x="50800" y="8688197"/>
                </a:lnTo>
                <a:cubicBezTo>
                  <a:pt x="22733" y="8688197"/>
                  <a:pt x="0" y="8665464"/>
                  <a:pt x="0" y="8637397"/>
                </a:cubicBezTo>
                <a:lnTo>
                  <a:pt x="0" y="50800"/>
                </a:lnTo>
                <a:cubicBezTo>
                  <a:pt x="0" y="22733"/>
                  <a:pt x="22733" y="0"/>
                  <a:pt x="50800" y="0"/>
                </a:cubicBezTo>
                <a:moveTo>
                  <a:pt x="50800" y="101600"/>
                </a:moveTo>
                <a:lnTo>
                  <a:pt x="50800" y="50800"/>
                </a:lnTo>
                <a:lnTo>
                  <a:pt x="101600" y="50800"/>
                </a:lnTo>
                <a:lnTo>
                  <a:pt x="101600" y="8637397"/>
                </a:lnTo>
                <a:lnTo>
                  <a:pt x="50800" y="8637397"/>
                </a:lnTo>
                <a:lnTo>
                  <a:pt x="50800" y="8586597"/>
                </a:lnTo>
                <a:lnTo>
                  <a:pt x="11023600" y="8586597"/>
                </a:lnTo>
                <a:lnTo>
                  <a:pt x="11023600" y="8637397"/>
                </a:lnTo>
                <a:lnTo>
                  <a:pt x="10972800" y="8637397"/>
                </a:lnTo>
                <a:lnTo>
                  <a:pt x="10972800" y="50800"/>
                </a:lnTo>
                <a:lnTo>
                  <a:pt x="11023600" y="50800"/>
                </a:lnTo>
                <a:lnTo>
                  <a:pt x="11023600" y="101600"/>
                </a:lnTo>
                <a:lnTo>
                  <a:pt x="50800" y="101600"/>
                </a:lnTo>
                <a:close/>
              </a:path>
            </a:pathLst>
          </a:custGeom>
          <a:solidFill>
            <a:srgbClr val="C0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397" name="Shape 397"/>
        <p:cNvGrpSpPr/>
        <p:nvPr/>
      </p:nvGrpSpPr>
      <p:grpSpPr>
        <a:xfrm>
          <a:off x="0" y="0"/>
          <a:ext cx="0" cy="0"/>
          <a:chOff x="0" y="0"/>
          <a:chExt cx="0" cy="0"/>
        </a:xfrm>
      </p:grpSpPr>
      <p:sp>
        <p:nvSpPr>
          <p:cNvPr id="398" name="Google Shape;398;p17"/>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399" name="Google Shape;399;p17"/>
          <p:cNvSpPr txBox="1"/>
          <p:nvPr/>
        </p:nvSpPr>
        <p:spPr>
          <a:xfrm>
            <a:off x="1905000" y="502496"/>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στην εφαρμογή της αναγεννητικής γεωργίας και της διαχείρισης της υγείας των κοπαδιών</a:t>
            </a:r>
            <a:endParaRPr/>
          </a:p>
        </p:txBody>
      </p:sp>
      <p:grpSp>
        <p:nvGrpSpPr>
          <p:cNvPr id="400" name="Google Shape;400;p17"/>
          <p:cNvGrpSpPr/>
          <p:nvPr/>
        </p:nvGrpSpPr>
        <p:grpSpPr>
          <a:xfrm>
            <a:off x="8458200" y="3075171"/>
            <a:ext cx="9448800" cy="3243738"/>
            <a:chOff x="0" y="-57150"/>
            <a:chExt cx="12598400" cy="4324985"/>
          </a:xfrm>
        </p:grpSpPr>
        <p:sp>
          <p:nvSpPr>
            <p:cNvPr id="401" name="Google Shape;401;p17"/>
            <p:cNvSpPr/>
            <p:nvPr/>
          </p:nvSpPr>
          <p:spPr>
            <a:xfrm>
              <a:off x="0" y="0"/>
              <a:ext cx="12598400" cy="4267835"/>
            </a:xfrm>
            <a:custGeom>
              <a:rect b="b" l="l" r="r" t="t"/>
              <a:pathLst>
                <a:path extrusionOk="0" h="4267835" w="12598400">
                  <a:moveTo>
                    <a:pt x="0" y="0"/>
                  </a:moveTo>
                  <a:lnTo>
                    <a:pt x="12598400" y="0"/>
                  </a:lnTo>
                  <a:lnTo>
                    <a:pt x="12598400" y="4267835"/>
                  </a:lnTo>
                  <a:lnTo>
                    <a:pt x="0" y="4267835"/>
                  </a:lnTo>
                  <a:close/>
                </a:path>
              </a:pathLst>
            </a:custGeom>
            <a:solidFill>
              <a:srgbClr val="C0504D"/>
            </a:solidFill>
            <a:ln>
              <a:noFill/>
            </a:ln>
          </p:spPr>
        </p:sp>
        <p:sp>
          <p:nvSpPr>
            <p:cNvPr id="402" name="Google Shape;402;p17"/>
            <p:cNvSpPr txBox="1"/>
            <p:nvPr/>
          </p:nvSpPr>
          <p:spPr>
            <a:xfrm>
              <a:off x="0" y="-57150"/>
              <a:ext cx="12598400" cy="4324985"/>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1" i="0" lang="en-US" sz="3200" u="none" cap="none" strike="noStrike">
                  <a:solidFill>
                    <a:srgbClr val="1D1D1B"/>
                  </a:solidFill>
                  <a:latin typeface="Calibri"/>
                  <a:ea typeface="Calibri"/>
                  <a:cs typeface="Calibri"/>
                  <a:sym typeface="Calibri"/>
                </a:rPr>
                <a:t>Μειονεκτήματα</a:t>
              </a:r>
              <a:endParaRPr/>
            </a:p>
            <a:p>
              <a:pPr indent="0" lvl="0" marL="0" marR="0" rtl="0" algn="l">
                <a:lnSpc>
                  <a:spcPct val="120000"/>
                </a:lnSpc>
                <a:spcBef>
                  <a:spcPts val="0"/>
                </a:spcBef>
                <a:spcAft>
                  <a:spcPts val="0"/>
                </a:spcAft>
                <a:buNone/>
              </a:pPr>
              <a:r>
                <a:rPr b="0" i="0" lang="en-US" sz="3200" u="none" cap="none" strike="noStrike">
                  <a:solidFill>
                    <a:srgbClr val="FCBA00"/>
                  </a:solidFill>
                  <a:latin typeface="Calibri"/>
                  <a:ea typeface="Calibri"/>
                  <a:cs typeface="Calibri"/>
                  <a:sym typeface="Calibri"/>
                </a:rPr>
                <a:t>• Τα πρόβατα μπορούν να αποτελέσουν πηγή νόσου Johnne, IBD και λεπτοσπείρωσης. </a:t>
              </a:r>
              <a:endParaRPr/>
            </a:p>
            <a:p>
              <a:pPr indent="0" lvl="0" marL="0" marR="0" rtl="0" algn="l">
                <a:lnSpc>
                  <a:spcPct val="120000"/>
                </a:lnSpc>
                <a:spcBef>
                  <a:spcPts val="0"/>
                </a:spcBef>
                <a:spcAft>
                  <a:spcPts val="0"/>
                </a:spcAft>
                <a:buNone/>
              </a:pPr>
              <a:r>
                <a:rPr b="0" i="0" lang="en-US" sz="3200" u="none" cap="none" strike="noStrike">
                  <a:solidFill>
                    <a:srgbClr val="1D1D1B"/>
                  </a:solidFill>
                  <a:latin typeface="Calibri"/>
                  <a:ea typeface="Calibri"/>
                  <a:cs typeface="Calibri"/>
                  <a:sym typeface="Calibri"/>
                </a:rPr>
                <a:t>Συνεπώς, η ταυτόχρονη βόσκηση βοοειδών και προβάτων μπορεί να οδηγήσει στην εξάπλωση αυτών των ασθενειών μεταξύ των δύο ειδών.</a:t>
              </a:r>
              <a:endParaRPr/>
            </a:p>
          </p:txBody>
        </p:sp>
      </p:grpSp>
      <p:grpSp>
        <p:nvGrpSpPr>
          <p:cNvPr id="403" name="Google Shape;403;p17"/>
          <p:cNvGrpSpPr/>
          <p:nvPr/>
        </p:nvGrpSpPr>
        <p:grpSpPr>
          <a:xfrm>
            <a:off x="152400" y="3062406"/>
            <a:ext cx="8001000" cy="4874367"/>
            <a:chOff x="0" y="-66675"/>
            <a:chExt cx="10668000" cy="6499157"/>
          </a:xfrm>
        </p:grpSpPr>
        <p:sp>
          <p:nvSpPr>
            <p:cNvPr id="404" name="Google Shape;404;p17"/>
            <p:cNvSpPr/>
            <p:nvPr/>
          </p:nvSpPr>
          <p:spPr>
            <a:xfrm>
              <a:off x="0" y="0"/>
              <a:ext cx="10668000" cy="6432482"/>
            </a:xfrm>
            <a:custGeom>
              <a:rect b="b" l="l" r="r" t="t"/>
              <a:pathLst>
                <a:path extrusionOk="0" h="6432482" w="10668000">
                  <a:moveTo>
                    <a:pt x="0" y="0"/>
                  </a:moveTo>
                  <a:lnTo>
                    <a:pt x="10668000" y="0"/>
                  </a:lnTo>
                  <a:lnTo>
                    <a:pt x="10668000" y="6432482"/>
                  </a:lnTo>
                  <a:lnTo>
                    <a:pt x="0" y="6432482"/>
                  </a:lnTo>
                  <a:close/>
                </a:path>
              </a:pathLst>
            </a:custGeom>
            <a:solidFill>
              <a:srgbClr val="FDE9D8"/>
            </a:solidFill>
            <a:ln>
              <a:noFill/>
            </a:ln>
          </p:spPr>
        </p:sp>
        <p:sp>
          <p:nvSpPr>
            <p:cNvPr id="405" name="Google Shape;405;p17"/>
            <p:cNvSpPr txBox="1"/>
            <p:nvPr/>
          </p:nvSpPr>
          <p:spPr>
            <a:xfrm>
              <a:off x="0" y="-66675"/>
              <a:ext cx="10668000" cy="6499126"/>
            </a:xfrm>
            <a:prstGeom prst="rect">
              <a:avLst/>
            </a:prstGeom>
            <a:noFill/>
            <a:ln>
              <a:noFill/>
            </a:ln>
          </p:spPr>
          <p:txBody>
            <a:bodyPr anchorCtr="0" anchor="t" bIns="50800" lIns="50800" spcFirstLastPara="1" rIns="50800" wrap="square" tIns="50800">
              <a:noAutofit/>
            </a:bodyPr>
            <a:lstStyle/>
            <a:p>
              <a:pPr indent="0" lvl="0" marL="0" marR="0" rtl="0" algn="l">
                <a:lnSpc>
                  <a:spcPct val="120007"/>
                </a:lnSpc>
                <a:spcBef>
                  <a:spcPts val="0"/>
                </a:spcBef>
                <a:spcAft>
                  <a:spcPts val="0"/>
                </a:spcAft>
                <a:buNone/>
              </a:pPr>
              <a:r>
                <a:rPr b="1" i="0" lang="en-US" sz="2799" u="none" cap="none" strike="noStrike">
                  <a:solidFill>
                    <a:srgbClr val="1D1D1B"/>
                  </a:solidFill>
                  <a:latin typeface="Calibri"/>
                  <a:ea typeface="Calibri"/>
                  <a:cs typeface="Calibri"/>
                  <a:sym typeface="Calibri"/>
                </a:rPr>
                <a:t>Φόντα</a:t>
              </a:r>
              <a:endParaRPr/>
            </a:p>
            <a:p>
              <a:pPr indent="0" lvl="0" marL="0" marR="0" rtl="0" algn="l">
                <a:lnSpc>
                  <a:spcPct val="120007"/>
                </a:lnSpc>
                <a:spcBef>
                  <a:spcPts val="0"/>
                </a:spcBef>
                <a:spcAft>
                  <a:spcPts val="0"/>
                </a:spcAft>
                <a:buNone/>
              </a:pPr>
              <a:r>
                <a:rPr b="0" i="0" lang="en-US" sz="2799" u="none" cap="none" strike="noStrike">
                  <a:solidFill>
                    <a:srgbClr val="FCBA00"/>
                  </a:solidFill>
                  <a:latin typeface="Calibri"/>
                  <a:ea typeface="Calibri"/>
                  <a:cs typeface="Calibri"/>
                  <a:sym typeface="Calibri"/>
                </a:rPr>
                <a:t>• Τα πρόβατα βόσκουν σε τμήματα του βοσκοτόπου και τρώνε ορισμένα ζιζάνια που τα βοοειδή αρνούνται να φάνε. Αυτό βελτιώνει τη συνολική ποιότητα του βοσκοτόπου.</a:t>
              </a:r>
              <a:endParaRPr/>
            </a:p>
            <a:p>
              <a:pPr indent="0" lvl="0" marL="0" marR="0" rtl="0" algn="l">
                <a:lnSpc>
                  <a:spcPct val="120007"/>
                </a:lnSpc>
                <a:spcBef>
                  <a:spcPts val="0"/>
                </a:spcBef>
                <a:spcAft>
                  <a:spcPts val="0"/>
                </a:spcAft>
                <a:buNone/>
              </a:pPr>
              <a:r>
                <a:rPr b="0" i="0" lang="en-US" sz="2799" u="none" cap="none" strike="noStrike">
                  <a:solidFill>
                    <a:srgbClr val="FCBA00"/>
                  </a:solidFill>
                  <a:latin typeface="Calibri"/>
                  <a:ea typeface="Calibri"/>
                  <a:cs typeface="Calibri"/>
                  <a:sym typeface="Calibri"/>
                </a:rPr>
                <a:t>• Τα κύρια γαστρεντερικά σκουλήκια που επηρεάζουν τα βοοειδή δεν επηρεάζουν τα πρόβατα. Έτσι, η βόσκηση βοοειδών και προβάτων μαζί, θα υπάρξει ένα φαινόμενο αραίωσης, καθώς η πυκνότητα εκτροφής θα είναι χαμηλότερη για τα βοοειδή όταν βόσκουν μαζί με πρόβατα.</a:t>
              </a:r>
              <a:endParaRPr/>
            </a:p>
          </p:txBody>
        </p:sp>
      </p:grpSp>
      <p:sp>
        <p:nvSpPr>
          <p:cNvPr id="406" name="Google Shape;406;p17"/>
          <p:cNvSpPr txBox="1"/>
          <p:nvPr/>
        </p:nvSpPr>
        <p:spPr>
          <a:xfrm>
            <a:off x="4208330" y="2273510"/>
            <a:ext cx="8474713" cy="5429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200" u="none" cap="none" strike="noStrike">
                <a:solidFill>
                  <a:srgbClr val="1D1D1B"/>
                </a:solidFill>
                <a:latin typeface="Calibri"/>
                <a:ea typeface="Calibri"/>
                <a:cs typeface="Calibri"/>
                <a:sym typeface="Calibri"/>
              </a:rPr>
              <a:t>Πρέπει να βόσκουν μαζί βοοειδή και πρόβατα;</a:t>
            </a:r>
            <a:endParaRPr/>
          </a:p>
        </p:txBody>
      </p:sp>
      <p:sp>
        <p:nvSpPr>
          <p:cNvPr descr="http://www.kambogard.se/media/20140606_095439.jpg" id="407" name="Google Shape;407;p17"/>
          <p:cNvSpPr/>
          <p:nvPr/>
        </p:nvSpPr>
        <p:spPr>
          <a:xfrm>
            <a:off x="9709150" y="6456260"/>
            <a:ext cx="6481382" cy="3684651"/>
          </a:xfrm>
          <a:custGeom>
            <a:rect b="b" l="l" r="r" t="t"/>
            <a:pathLst>
              <a:path extrusionOk="0" h="4912868" w="8641842">
                <a:moveTo>
                  <a:pt x="0" y="0"/>
                </a:moveTo>
                <a:lnTo>
                  <a:pt x="8641842" y="0"/>
                </a:lnTo>
                <a:lnTo>
                  <a:pt x="8641842" y="4912868"/>
                </a:lnTo>
                <a:lnTo>
                  <a:pt x="0" y="4912868"/>
                </a:lnTo>
                <a:lnTo>
                  <a:pt x="0" y="0"/>
                </a:lnTo>
                <a:close/>
              </a:path>
            </a:pathLst>
          </a:custGeom>
          <a:blipFill rotWithShape="1">
            <a:blip r:embed="rId4">
              <a:alphaModFix/>
            </a:blip>
            <a:stretch>
              <a:fillRect b="0" l="0" r="-1009"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15" name="Shape 415"/>
        <p:cNvGrpSpPr/>
        <p:nvPr/>
      </p:nvGrpSpPr>
      <p:grpSpPr>
        <a:xfrm>
          <a:off x="0" y="0"/>
          <a:ext cx="0" cy="0"/>
          <a:chOff x="0" y="0"/>
          <a:chExt cx="0" cy="0"/>
        </a:xfrm>
      </p:grpSpPr>
      <p:sp>
        <p:nvSpPr>
          <p:cNvPr id="416" name="Google Shape;416;p18"/>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417" name="Google Shape;417;p18"/>
          <p:cNvSpPr txBox="1"/>
          <p:nvPr/>
        </p:nvSpPr>
        <p:spPr>
          <a:xfrm>
            <a:off x="1905000" y="502496"/>
            <a:ext cx="14401800" cy="146814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Προκλήσεις στην εφαρμογή της αναγεννητικής γεωργίας και της διαχείρισης της υγείας των κοπαδιών</a:t>
            </a:r>
            <a:endParaRPr/>
          </a:p>
        </p:txBody>
      </p:sp>
      <p:sp>
        <p:nvSpPr>
          <p:cNvPr id="418" name="Google Shape;418;p18"/>
          <p:cNvSpPr txBox="1"/>
          <p:nvPr/>
        </p:nvSpPr>
        <p:spPr>
          <a:xfrm>
            <a:off x="472425" y="3989050"/>
            <a:ext cx="9885839" cy="2486025"/>
          </a:xfrm>
          <a:prstGeom prst="rect">
            <a:avLst/>
          </a:prstGeom>
          <a:noFill/>
          <a:ln>
            <a:noFill/>
          </a:ln>
        </p:spPr>
        <p:txBody>
          <a:bodyPr anchorCtr="0" anchor="t" bIns="0" lIns="0" spcFirstLastPara="1" rIns="0" wrap="square" tIns="0">
            <a:spAutoFit/>
          </a:bodyPr>
          <a:lstStyle/>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Διασφάλιση κερδοφορίας και βιωσιμότητας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Αύξηση της υιοθέτησης πρακτικών από τους αγρότες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Αντίληψη της αγοράς για την προστιθέμενη αξία και λήψη καλύτερης τιμολόγησης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Απόκτηση πιστοποίησης</a:t>
            </a:r>
            <a:endParaRPr/>
          </a:p>
        </p:txBody>
      </p:sp>
      <p:sp>
        <p:nvSpPr>
          <p:cNvPr descr="Πώς να μειώσετε τα έξοδα και να διασφαλίσετε την κερδοφορία - Σχεδιασμός και ροή εργασίας..." id="419" name="Google Shape;419;p18"/>
          <p:cNvSpPr/>
          <p:nvPr/>
        </p:nvSpPr>
        <p:spPr>
          <a:xfrm>
            <a:off x="11014666" y="3346450"/>
            <a:ext cx="6489668" cy="4356068"/>
          </a:xfrm>
          <a:custGeom>
            <a:rect b="b" l="l" r="r" t="t"/>
            <a:pathLst>
              <a:path extrusionOk="0" h="5808091" w="8652891">
                <a:moveTo>
                  <a:pt x="0" y="0"/>
                </a:moveTo>
                <a:lnTo>
                  <a:pt x="8652891" y="0"/>
                </a:lnTo>
                <a:lnTo>
                  <a:pt x="8652891" y="5808091"/>
                </a:lnTo>
                <a:lnTo>
                  <a:pt x="0" y="5808091"/>
                </a:lnTo>
                <a:lnTo>
                  <a:pt x="0" y="0"/>
                </a:lnTo>
                <a:close/>
              </a:path>
            </a:pathLst>
          </a:custGeom>
          <a:blipFill rotWithShape="1">
            <a:blip r:embed="rId4">
              <a:alphaModFix/>
            </a:blip>
            <a:stretch>
              <a:fillRect b="0" l="0" r="-683"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27" name="Shape 427"/>
        <p:cNvGrpSpPr/>
        <p:nvPr/>
      </p:nvGrpSpPr>
      <p:grpSpPr>
        <a:xfrm>
          <a:off x="0" y="0"/>
          <a:ext cx="0" cy="0"/>
          <a:chOff x="0" y="0"/>
          <a:chExt cx="0" cy="0"/>
        </a:xfrm>
      </p:grpSpPr>
      <p:sp>
        <p:nvSpPr>
          <p:cNvPr id="428" name="Google Shape;428;p19"/>
          <p:cNvSpPr/>
          <p:nvPr/>
        </p:nvSpPr>
        <p:spPr>
          <a:xfrm>
            <a:off x="0" y="7694315"/>
            <a:ext cx="10926496" cy="737745"/>
          </a:xfrm>
          <a:custGeom>
            <a:rect b="b" l="l" r="r" t="t"/>
            <a:pathLst>
              <a:path extrusionOk="0" h="737745" w="10926496">
                <a:moveTo>
                  <a:pt x="0" y="0"/>
                </a:moveTo>
                <a:lnTo>
                  <a:pt x="10926496" y="0"/>
                </a:lnTo>
                <a:lnTo>
                  <a:pt x="10926496" y="737745"/>
                </a:lnTo>
                <a:lnTo>
                  <a:pt x="0" y="737745"/>
                </a:lnTo>
                <a:lnTo>
                  <a:pt x="0" y="0"/>
                </a:lnTo>
                <a:close/>
              </a:path>
            </a:pathLst>
          </a:custGeom>
          <a:blipFill rotWithShape="1">
            <a:blip r:embed="rId3">
              <a:alphaModFix/>
            </a:blip>
            <a:stretch>
              <a:fillRect b="0" l="0" r="0" t="0"/>
            </a:stretch>
          </a:blipFill>
          <a:ln>
            <a:noFill/>
          </a:ln>
        </p:spPr>
      </p:sp>
      <p:sp>
        <p:nvSpPr>
          <p:cNvPr id="429" name="Google Shape;429;p19"/>
          <p:cNvSpPr/>
          <p:nvPr/>
        </p:nvSpPr>
        <p:spPr>
          <a:xfrm>
            <a:off x="11292840" y="0"/>
            <a:ext cx="6995160" cy="10287000"/>
          </a:xfrm>
          <a:custGeom>
            <a:rect b="b" l="l" r="r" t="t"/>
            <a:pathLst>
              <a:path extrusionOk="0" h="13716000" w="9326880">
                <a:moveTo>
                  <a:pt x="6995160" y="0"/>
                </a:moveTo>
                <a:lnTo>
                  <a:pt x="0" y="0"/>
                </a:lnTo>
                <a:lnTo>
                  <a:pt x="2331720" y="13716000"/>
                </a:lnTo>
                <a:lnTo>
                  <a:pt x="9326880" y="13716000"/>
                </a:lnTo>
                <a:lnTo>
                  <a:pt x="6995160" y="0"/>
                </a:lnTo>
                <a:close/>
              </a:path>
            </a:pathLst>
          </a:custGeom>
          <a:blipFill rotWithShape="1">
            <a:blip r:embed="rId4">
              <a:alphaModFix/>
            </a:blip>
            <a:stretch>
              <a:fillRect b="0" l="-60012" r="-60014" t="0"/>
            </a:stretch>
          </a:blipFill>
          <a:ln>
            <a:noFill/>
          </a:ln>
        </p:spPr>
      </p:sp>
      <p:sp>
        <p:nvSpPr>
          <p:cNvPr id="430" name="Google Shape;430;p19"/>
          <p:cNvSpPr/>
          <p:nvPr/>
        </p:nvSpPr>
        <p:spPr>
          <a:xfrm>
            <a:off x="537505" y="784708"/>
            <a:ext cx="8849594" cy="1787042"/>
          </a:xfrm>
          <a:custGeom>
            <a:rect b="b" l="l" r="r" t="t"/>
            <a:pathLst>
              <a:path extrusionOk="0" h="1787042" w="8849594">
                <a:moveTo>
                  <a:pt x="0" y="0"/>
                </a:moveTo>
                <a:lnTo>
                  <a:pt x="8849594" y="0"/>
                </a:lnTo>
                <a:lnTo>
                  <a:pt x="8849594" y="1787042"/>
                </a:lnTo>
                <a:lnTo>
                  <a:pt x="0" y="1787042"/>
                </a:lnTo>
                <a:lnTo>
                  <a:pt x="0" y="0"/>
                </a:lnTo>
                <a:close/>
              </a:path>
            </a:pathLst>
          </a:custGeom>
          <a:blipFill rotWithShape="1">
            <a:blip r:embed="rId5">
              <a:alphaModFix/>
            </a:blip>
            <a:stretch>
              <a:fillRect b="0" l="0" r="0" t="0"/>
            </a:stretch>
          </a:blipFill>
          <a:ln>
            <a:noFill/>
          </a:ln>
        </p:spPr>
      </p:sp>
      <p:sp>
        <p:nvSpPr>
          <p:cNvPr id="431" name="Google Shape;431;p19"/>
          <p:cNvSpPr txBox="1"/>
          <p:nvPr/>
        </p:nvSpPr>
        <p:spPr>
          <a:xfrm>
            <a:off x="882437" y="1071064"/>
            <a:ext cx="7293219" cy="1233379"/>
          </a:xfrm>
          <a:prstGeom prst="rect">
            <a:avLst/>
          </a:prstGeom>
          <a:noFill/>
          <a:ln>
            <a:noFill/>
          </a:ln>
        </p:spPr>
        <p:txBody>
          <a:bodyPr anchorCtr="0" anchor="t" bIns="0" lIns="0" spcFirstLastPara="1" rIns="0" wrap="square" tIns="0">
            <a:spAutoFit/>
          </a:bodyPr>
          <a:lstStyle/>
          <a:p>
            <a:pPr indent="0" lvl="0" marL="0" marR="0" rtl="0" algn="l">
              <a:lnSpc>
                <a:spcPct val="110377"/>
              </a:lnSpc>
              <a:spcBef>
                <a:spcPts val="0"/>
              </a:spcBef>
              <a:spcAft>
                <a:spcPts val="0"/>
              </a:spcAft>
              <a:buNone/>
            </a:pPr>
            <a:r>
              <a:rPr b="1" i="0" lang="en-US" sz="4288" u="none" cap="none" strike="noStrike">
                <a:solidFill>
                  <a:srgbClr val="000000"/>
                </a:solidFill>
                <a:latin typeface="Arial"/>
                <a:ea typeface="Arial"/>
                <a:cs typeface="Arial"/>
                <a:sym typeface="Arial"/>
              </a:rPr>
              <a:t>Ενότητα 3: Εφαρμογή στην Αναγεννητική Γεωργία</a:t>
            </a:r>
            <a:endParaRPr/>
          </a:p>
        </p:txBody>
      </p:sp>
      <p:sp>
        <p:nvSpPr>
          <p:cNvPr id="432" name="Google Shape;432;p19"/>
          <p:cNvSpPr txBox="1"/>
          <p:nvPr/>
        </p:nvSpPr>
        <p:spPr>
          <a:xfrm>
            <a:off x="537505" y="3325680"/>
            <a:ext cx="11578295" cy="2687041"/>
          </a:xfrm>
          <a:prstGeom prst="rect">
            <a:avLst/>
          </a:prstGeom>
          <a:noFill/>
          <a:ln>
            <a:noFill/>
          </a:ln>
        </p:spPr>
        <p:txBody>
          <a:bodyPr anchorCtr="0" anchor="t" bIns="0" lIns="0" spcFirstLastPara="1" rIns="0" wrap="square" tIns="0">
            <a:spAutoFit/>
          </a:bodyPr>
          <a:lstStyle/>
          <a:p>
            <a:pPr indent="0" lvl="0" marL="0" marR="0" rtl="0" algn="l">
              <a:lnSpc>
                <a:spcPct val="179959"/>
              </a:lnSpc>
              <a:spcBef>
                <a:spcPts val="0"/>
              </a:spcBef>
              <a:spcAft>
                <a:spcPts val="0"/>
              </a:spcAft>
              <a:buNone/>
            </a:pPr>
            <a:r>
              <a:rPr b="0" i="0" lang="en-US" sz="2969" u="none" cap="none" strike="noStrike">
                <a:solidFill>
                  <a:srgbClr val="000000"/>
                </a:solidFill>
                <a:latin typeface="Arial"/>
                <a:ea typeface="Arial"/>
                <a:cs typeface="Arial"/>
                <a:sym typeface="Arial"/>
              </a:rPr>
              <a:t>Πρακτικές Τεχνικές και Πρακτικές με παραδείγματα περιπτώσεων</a:t>
            </a:r>
            <a:endParaRPr/>
          </a:p>
          <a:p>
            <a:pPr indent="-271804" lvl="2" marL="815411" marR="0" rtl="0" algn="l">
              <a:lnSpc>
                <a:spcPct val="179959"/>
              </a:lnSpc>
              <a:spcBef>
                <a:spcPts val="0"/>
              </a:spcBef>
              <a:spcAft>
                <a:spcPts val="0"/>
              </a:spcAft>
              <a:buClr>
                <a:srgbClr val="000000"/>
              </a:buClr>
              <a:buSzPts val="2969"/>
              <a:buFont typeface="Arial"/>
              <a:buChar char="⚬"/>
            </a:pPr>
            <a:r>
              <a:rPr b="0" i="0" lang="en-US" sz="2969" u="none" cap="none" strike="noStrike">
                <a:solidFill>
                  <a:srgbClr val="000000"/>
                </a:solidFill>
                <a:latin typeface="Arial"/>
                <a:ea typeface="Arial"/>
                <a:cs typeface="Arial"/>
                <a:sym typeface="Arial"/>
              </a:rPr>
              <a:t>Τακτικές αξιολογήσεις υγείας</a:t>
            </a:r>
            <a:endParaRPr/>
          </a:p>
          <a:p>
            <a:pPr indent="-281094" lvl="2" marL="843281" marR="0" rtl="0" algn="l">
              <a:lnSpc>
                <a:spcPct val="166968"/>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Παρακολούθηση της αναπαραγωγικής υγείας</a:t>
            </a:r>
            <a:endParaRPr/>
          </a:p>
          <a:p>
            <a:pPr indent="-281094" lvl="2" marL="843281" marR="0" rtl="0" algn="l">
              <a:lnSpc>
                <a:spcPct val="166968"/>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Χρήση τεχνολογίας για έγκαιρη ανίχνευση</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40" name="Shape 440"/>
        <p:cNvGrpSpPr/>
        <p:nvPr/>
      </p:nvGrpSpPr>
      <p:grpSpPr>
        <a:xfrm>
          <a:off x="0" y="0"/>
          <a:ext cx="0" cy="0"/>
          <a:chOff x="0" y="0"/>
          <a:chExt cx="0" cy="0"/>
        </a:xfrm>
      </p:grpSpPr>
      <p:sp>
        <p:nvSpPr>
          <p:cNvPr id="441" name="Google Shape;441;p20"/>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442" name="Google Shape;442;p20"/>
          <p:cNvSpPr txBox="1"/>
          <p:nvPr/>
        </p:nvSpPr>
        <p:spPr>
          <a:xfrm>
            <a:off x="373233" y="570852"/>
            <a:ext cx="14401800" cy="79187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Calibri"/>
                <a:ea typeface="Calibri"/>
                <a:cs typeface="Calibri"/>
                <a:sym typeface="Calibri"/>
              </a:rPr>
              <a:t>Τακτικές αξιολογήσεις υγείας</a:t>
            </a:r>
            <a:endParaRPr/>
          </a:p>
        </p:txBody>
      </p:sp>
      <p:sp>
        <p:nvSpPr>
          <p:cNvPr id="443" name="Google Shape;443;p20"/>
          <p:cNvSpPr txBox="1"/>
          <p:nvPr/>
        </p:nvSpPr>
        <p:spPr>
          <a:xfrm>
            <a:off x="373233" y="2324140"/>
            <a:ext cx="8503950" cy="65817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Τεχνική:</a:t>
            </a:r>
            <a:endParaRPr/>
          </a:p>
          <a:p>
            <a:pPr indent="0" lvl="0" marL="0" marR="0" rtl="0" algn="ctr">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Τακτικοί έλεγχοι οπτικής και σωματικής υγείας:</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Βαθμολογία σωματικής κατάστασης: Αξιολογήστε τακτικά. Συμπεριφορικά σημάδια: Παρακολουθήστε για σημάδια δυσφορίας, λήθαργου ή αλλαγές στα επίπεδα δραστηριότητας.</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Φυσική εμφάνιση: Έλεγχος για δερματικές ανωμαλίες, πρήξιμο ή ασυνήθιστες εκκρίσεις από τα μάτια, τα αυτιά, τη μύτη, το αιδοίο.</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Ζωτικά σημεία: Μέτρηση θερμοκρασίας και αναπνοής για την ανίχνευση σημαδιών πυρετού ή στρες.</a:t>
            </a:r>
            <a:endParaRPr/>
          </a:p>
        </p:txBody>
      </p:sp>
      <p:sp>
        <p:nvSpPr>
          <p:cNvPr id="444" name="Google Shape;444;p20"/>
          <p:cNvSpPr txBox="1"/>
          <p:nvPr/>
        </p:nvSpPr>
        <p:spPr>
          <a:xfrm>
            <a:off x="10073625" y="2219365"/>
            <a:ext cx="7894350" cy="67913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Παράδειγμα περίπτωσης: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Ένας αγρότης παρατήρησε μείωση στη βόσκηση μιας από τις αγελάδες. </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Κατά την κλινική εξέταση, η θερμοκρασία σώματος της αγελάδας ήταν ελαφρώς αυξημένη (38,6°C) και υπήρχαν ενδείξεις ρινικής καταρροής. </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Ο αγρότης απομόνωσε αμέσως την αγελάδα και συμβουλεύτηκε έναν κτηνίατρο. </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Η έγκαιρη ανίχνευση εμπόδισε την εξάπλωση της λοίμωξης στο υπόλοιπο κοπάδι και η αγελάδα ανάρρωσε πλήρως μέσα σε λίγες ημέρες.</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52" name="Shape 452"/>
        <p:cNvGrpSpPr/>
        <p:nvPr/>
      </p:nvGrpSpPr>
      <p:grpSpPr>
        <a:xfrm>
          <a:off x="0" y="0"/>
          <a:ext cx="0" cy="0"/>
          <a:chOff x="0" y="0"/>
          <a:chExt cx="0" cy="0"/>
        </a:xfrm>
      </p:grpSpPr>
      <p:sp>
        <p:nvSpPr>
          <p:cNvPr id="453" name="Google Shape;453;p21"/>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454" name="Google Shape;454;p21"/>
          <p:cNvSpPr txBox="1"/>
          <p:nvPr/>
        </p:nvSpPr>
        <p:spPr>
          <a:xfrm>
            <a:off x="373233" y="570852"/>
            <a:ext cx="14401800" cy="79187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Calibri"/>
                <a:ea typeface="Calibri"/>
                <a:cs typeface="Calibri"/>
                <a:sym typeface="Calibri"/>
              </a:rPr>
              <a:t>Παρακολούθηση της αναπαραγωγικής υγείας</a:t>
            </a:r>
            <a:endParaRPr/>
          </a:p>
        </p:txBody>
      </p:sp>
      <p:sp>
        <p:nvSpPr>
          <p:cNvPr id="455" name="Google Shape;455;p21"/>
          <p:cNvSpPr txBox="1"/>
          <p:nvPr/>
        </p:nvSpPr>
        <p:spPr>
          <a:xfrm>
            <a:off x="373233" y="2470128"/>
            <a:ext cx="8503950" cy="58864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Τεχνική:</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Ανίχνευση οίστρου: Παρακολούθηση για σημάδια όπως αυξημένη φώνηση, ανησυχία και αυξανόμενη συμπεριφορά.</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Παρακολούθηση εγκυμοσύνης: Παρακολούθηση των αναμενόμενων ημερομηνιών τοκετού και έλεγχος για σωματικές αλλαγές, όπως η ανάπτυξη του μαστού.</a:t>
            </a:r>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Έλεγχοι μετά τον τοκετό: Διασφάλιση ότι η αγελάδα επιστρέφει στον οίστρο μετά τον τοκετό και δεν υποφέρει από παθήσεις όπως κατακράτηση πλακούντα ή λοιμώξεις της μήτρας.</a:t>
            </a:r>
            <a:endParaRPr/>
          </a:p>
        </p:txBody>
      </p:sp>
      <p:sp>
        <p:nvSpPr>
          <p:cNvPr id="456" name="Google Shape;456;p21"/>
          <p:cNvSpPr txBox="1"/>
          <p:nvPr/>
        </p:nvSpPr>
        <p:spPr>
          <a:xfrm>
            <a:off x="10000494" y="2470128"/>
            <a:ext cx="7894350" cy="44291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Παράδειγμα περίπτωσης: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Ο αγρότης γνωρίζει ότι πρέπει να καλέσει τον κτηνίατρο για:</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Αγελάδες με κολπικές εκκρίσεις για περισσότερες από 30 ημέρες μετά τον τοκετό</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Αγελάδες χωρίς να δείχνουν σημάδια ζέστης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Αγελάδες που δείχνουν σημάδια καύσωνα για αρκετές ημέρες</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64" name="Shape 464"/>
        <p:cNvGrpSpPr/>
        <p:nvPr/>
      </p:nvGrpSpPr>
      <p:grpSpPr>
        <a:xfrm>
          <a:off x="0" y="0"/>
          <a:ext cx="0" cy="0"/>
          <a:chOff x="0" y="0"/>
          <a:chExt cx="0" cy="0"/>
        </a:xfrm>
      </p:grpSpPr>
      <p:sp>
        <p:nvSpPr>
          <p:cNvPr id="465" name="Google Shape;465;p22"/>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466" name="Google Shape;466;p22"/>
          <p:cNvSpPr txBox="1"/>
          <p:nvPr/>
        </p:nvSpPr>
        <p:spPr>
          <a:xfrm>
            <a:off x="373233" y="570852"/>
            <a:ext cx="14401800" cy="79187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Calibri"/>
                <a:ea typeface="Calibri"/>
                <a:cs typeface="Calibri"/>
                <a:sym typeface="Calibri"/>
              </a:rPr>
              <a:t>Χρήση τεχνολογίας για έγκαιρη ανίχνευση</a:t>
            </a:r>
            <a:endParaRPr/>
          </a:p>
        </p:txBody>
      </p:sp>
      <p:sp>
        <p:nvSpPr>
          <p:cNvPr id="467" name="Google Shape;467;p22"/>
          <p:cNvSpPr txBox="1"/>
          <p:nvPr/>
        </p:nvSpPr>
        <p:spPr>
          <a:xfrm>
            <a:off x="373233" y="2495590"/>
            <a:ext cx="8503950" cy="31813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Τεχνική:</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Τα μετρητές δραστηριότητας/βηματόμετρα μπορούν να χρησιμοποιηθούν για:</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Ανίχνευση χωλότητας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Παρακολούθηση της αναπαραγωγικής υγείας</a:t>
            </a:r>
            <a:endParaRPr/>
          </a:p>
          <a:p>
            <a:pPr indent="-203200" lvl="1" marL="386080" marR="0" rtl="0" algn="l">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Έγκαιρη ανίχνευση στρες και ασθένειας</a:t>
            </a:r>
            <a:endParaRPr/>
          </a:p>
          <a:p>
            <a:pPr indent="-84455" lvl="1" marL="16891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p:txBody>
      </p:sp>
      <p:sp>
        <p:nvSpPr>
          <p:cNvPr id="468" name="Google Shape;468;p22"/>
          <p:cNvSpPr txBox="1"/>
          <p:nvPr/>
        </p:nvSpPr>
        <p:spPr>
          <a:xfrm>
            <a:off x="10024871" y="2495590"/>
            <a:ext cx="7894350" cy="3457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Παράδειγμα περίπτωσης: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Ένας γαλακτοπαραγωγός χρησιμοποίησε βηματόμετρα στις αγελάδες του για να παρακολουθεί τα σημάδια θερμότητας. </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Τα δεδομένα αποκάλυψαν ότι μια αγελάδα παρουσίαζε αυξημένη κίνηση, η οποία συνήθως υποδήλωνε οίστρο.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476" name="Shape 476"/>
        <p:cNvGrpSpPr/>
        <p:nvPr/>
      </p:nvGrpSpPr>
      <p:grpSpPr>
        <a:xfrm>
          <a:off x="0" y="0"/>
          <a:ext cx="0" cy="0"/>
          <a:chOff x="0" y="0"/>
          <a:chExt cx="0" cy="0"/>
        </a:xfrm>
      </p:grpSpPr>
      <p:sp>
        <p:nvSpPr>
          <p:cNvPr id="477" name="Google Shape;477;p23"/>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478" name="Google Shape;478;p23"/>
          <p:cNvSpPr txBox="1"/>
          <p:nvPr/>
        </p:nvSpPr>
        <p:spPr>
          <a:xfrm>
            <a:off x="1905000" y="445346"/>
            <a:ext cx="14401800" cy="1525295"/>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Calibri"/>
                <a:ea typeface="Calibri"/>
                <a:cs typeface="Calibri"/>
                <a:sym typeface="Calibri"/>
              </a:rPr>
              <a:t>Παράδειγμα ελέγχου παρασίτων σε κτηνοτροφική μονάδα προβάτων </a:t>
            </a:r>
            <a:endParaRPr/>
          </a:p>
        </p:txBody>
      </p:sp>
      <p:grpSp>
        <p:nvGrpSpPr>
          <p:cNvPr id="479" name="Google Shape;479;p23"/>
          <p:cNvGrpSpPr/>
          <p:nvPr/>
        </p:nvGrpSpPr>
        <p:grpSpPr>
          <a:xfrm>
            <a:off x="5138920" y="2844800"/>
            <a:ext cx="7264431" cy="6659214"/>
            <a:chOff x="0" y="0"/>
            <a:chExt cx="9685909" cy="8878951"/>
          </a:xfrm>
        </p:grpSpPr>
        <p:sp>
          <p:nvSpPr>
            <p:cNvPr id="480" name="Google Shape;480;p23"/>
            <p:cNvSpPr/>
            <p:nvPr/>
          </p:nvSpPr>
          <p:spPr>
            <a:xfrm>
              <a:off x="16891" y="16891"/>
              <a:ext cx="9652000" cy="8845043"/>
            </a:xfrm>
            <a:custGeom>
              <a:rect b="b" l="l" r="r" t="t"/>
              <a:pathLst>
                <a:path extrusionOk="0" h="8845043" w="9652000">
                  <a:moveTo>
                    <a:pt x="0" y="4422521"/>
                  </a:moveTo>
                  <a:cubicBezTo>
                    <a:pt x="0" y="1980057"/>
                    <a:pt x="2160651" y="0"/>
                    <a:pt x="4826000" y="0"/>
                  </a:cubicBezTo>
                  <a:cubicBezTo>
                    <a:pt x="7491349" y="0"/>
                    <a:pt x="9652000" y="1980057"/>
                    <a:pt x="9652000" y="4422521"/>
                  </a:cubicBezTo>
                  <a:cubicBezTo>
                    <a:pt x="9652000" y="6864985"/>
                    <a:pt x="7491349" y="8845042"/>
                    <a:pt x="4826000" y="8845042"/>
                  </a:cubicBezTo>
                  <a:cubicBezTo>
                    <a:pt x="2160651" y="8845042"/>
                    <a:pt x="0" y="6864985"/>
                    <a:pt x="0" y="442252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p:nvPr/>
          </p:nvSpPr>
          <p:spPr>
            <a:xfrm>
              <a:off x="16891" y="16891"/>
              <a:ext cx="9652000" cy="8845042"/>
            </a:xfrm>
            <a:custGeom>
              <a:rect b="b" l="l" r="r" t="t"/>
              <a:pathLst>
                <a:path extrusionOk="0" h="8845042" w="9652000">
                  <a:moveTo>
                    <a:pt x="4826000" y="0"/>
                  </a:moveTo>
                  <a:lnTo>
                    <a:pt x="4826000" y="8845042"/>
                  </a:lnTo>
                  <a:moveTo>
                    <a:pt x="0" y="4422521"/>
                  </a:moveTo>
                  <a:lnTo>
                    <a:pt x="9652000" y="4422521"/>
                  </a:lnTo>
                </a:path>
              </a:pathLst>
            </a:custGeom>
            <a:solidFill>
              <a:srgbClr val="000000">
                <a:alpha val="0"/>
              </a:srgbClr>
            </a:solidFill>
            <a:ln>
              <a:noFill/>
            </a:ln>
          </p:spPr>
        </p:sp>
        <p:sp>
          <p:nvSpPr>
            <p:cNvPr id="482" name="Google Shape;482;p23"/>
            <p:cNvSpPr/>
            <p:nvPr/>
          </p:nvSpPr>
          <p:spPr>
            <a:xfrm>
              <a:off x="16891" y="16891"/>
              <a:ext cx="9652000" cy="8845043"/>
            </a:xfrm>
            <a:custGeom>
              <a:rect b="b" l="l" r="r" t="t"/>
              <a:pathLst>
                <a:path extrusionOk="0" h="8845043" w="9652000">
                  <a:moveTo>
                    <a:pt x="0" y="4422521"/>
                  </a:moveTo>
                  <a:cubicBezTo>
                    <a:pt x="0" y="1980057"/>
                    <a:pt x="2160651" y="0"/>
                    <a:pt x="4826000" y="0"/>
                  </a:cubicBezTo>
                  <a:cubicBezTo>
                    <a:pt x="7491349" y="0"/>
                    <a:pt x="9652000" y="1980057"/>
                    <a:pt x="9652000" y="4422521"/>
                  </a:cubicBezTo>
                  <a:cubicBezTo>
                    <a:pt x="9652000" y="6864985"/>
                    <a:pt x="7491349" y="8845042"/>
                    <a:pt x="4826000" y="8845042"/>
                  </a:cubicBezTo>
                  <a:cubicBezTo>
                    <a:pt x="2160651" y="8845042"/>
                    <a:pt x="0" y="6864985"/>
                    <a:pt x="0" y="4422521"/>
                  </a:cubicBezTo>
                  <a:close/>
                </a:path>
              </a:pathLst>
            </a:custGeom>
            <a:solidFill>
              <a:srgbClr val="000000">
                <a:alpha val="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p:nvPr/>
          </p:nvSpPr>
          <p:spPr>
            <a:xfrm>
              <a:off x="0" y="0"/>
              <a:ext cx="9685909" cy="8878951"/>
            </a:xfrm>
            <a:custGeom>
              <a:rect b="b" l="l" r="r" t="t"/>
              <a:pathLst>
                <a:path extrusionOk="0" h="8878951" w="9685909">
                  <a:moveTo>
                    <a:pt x="0" y="4439412"/>
                  </a:moveTo>
                  <a:cubicBezTo>
                    <a:pt x="0" y="1986280"/>
                    <a:pt x="2169668" y="0"/>
                    <a:pt x="4842891" y="0"/>
                  </a:cubicBezTo>
                  <a:cubicBezTo>
                    <a:pt x="7516114" y="0"/>
                    <a:pt x="9685909" y="1986280"/>
                    <a:pt x="9685909" y="4439412"/>
                  </a:cubicBezTo>
                  <a:lnTo>
                    <a:pt x="9669018" y="4439412"/>
                  </a:lnTo>
                  <a:lnTo>
                    <a:pt x="9685909" y="4439412"/>
                  </a:lnTo>
                  <a:cubicBezTo>
                    <a:pt x="9685909" y="6892671"/>
                    <a:pt x="7516241" y="8878824"/>
                    <a:pt x="4843018" y="8878824"/>
                  </a:cubicBezTo>
                  <a:lnTo>
                    <a:pt x="4843018" y="8861933"/>
                  </a:lnTo>
                  <a:lnTo>
                    <a:pt x="4843018" y="8878824"/>
                  </a:lnTo>
                  <a:cubicBezTo>
                    <a:pt x="2169668" y="8878951"/>
                    <a:pt x="0" y="6892671"/>
                    <a:pt x="0" y="4439412"/>
                  </a:cubicBezTo>
                  <a:lnTo>
                    <a:pt x="16891" y="4439412"/>
                  </a:lnTo>
                  <a:lnTo>
                    <a:pt x="33909" y="4439412"/>
                  </a:lnTo>
                  <a:lnTo>
                    <a:pt x="16891" y="4439412"/>
                  </a:lnTo>
                  <a:lnTo>
                    <a:pt x="0" y="4439412"/>
                  </a:lnTo>
                  <a:moveTo>
                    <a:pt x="33909" y="4439412"/>
                  </a:moveTo>
                  <a:cubicBezTo>
                    <a:pt x="33909" y="4448810"/>
                    <a:pt x="26289" y="4456303"/>
                    <a:pt x="17018" y="4456303"/>
                  </a:cubicBezTo>
                  <a:cubicBezTo>
                    <a:pt x="7747" y="4456303"/>
                    <a:pt x="0" y="4448810"/>
                    <a:pt x="0" y="4439412"/>
                  </a:cubicBezTo>
                  <a:cubicBezTo>
                    <a:pt x="0" y="4430014"/>
                    <a:pt x="7620" y="4422521"/>
                    <a:pt x="16891" y="4422521"/>
                  </a:cubicBezTo>
                  <a:cubicBezTo>
                    <a:pt x="26162" y="4422521"/>
                    <a:pt x="33782" y="4430141"/>
                    <a:pt x="33782" y="4439412"/>
                  </a:cubicBezTo>
                  <a:cubicBezTo>
                    <a:pt x="33782" y="6871208"/>
                    <a:pt x="2185416" y="8845042"/>
                    <a:pt x="4842891" y="8845042"/>
                  </a:cubicBezTo>
                  <a:cubicBezTo>
                    <a:pt x="7500366" y="8845042"/>
                    <a:pt x="9652000" y="6871208"/>
                    <a:pt x="9652000" y="4439412"/>
                  </a:cubicBezTo>
                  <a:cubicBezTo>
                    <a:pt x="9652000" y="2007616"/>
                    <a:pt x="7500366" y="33909"/>
                    <a:pt x="4842891" y="33909"/>
                  </a:cubicBezTo>
                  <a:lnTo>
                    <a:pt x="4842891" y="16891"/>
                  </a:lnTo>
                  <a:lnTo>
                    <a:pt x="4842891" y="33909"/>
                  </a:lnTo>
                  <a:cubicBezTo>
                    <a:pt x="2185543" y="33909"/>
                    <a:pt x="33909" y="2007616"/>
                    <a:pt x="33909" y="4439412"/>
                  </a:cubicBezTo>
                  <a:close/>
                </a:path>
              </a:pathLst>
            </a:custGeom>
            <a:solidFill>
              <a:srgbClr val="F79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3"/>
            <p:cNvSpPr/>
            <p:nvPr/>
          </p:nvSpPr>
          <p:spPr>
            <a:xfrm>
              <a:off x="16891" y="16891"/>
              <a:ext cx="9652000" cy="8845042"/>
            </a:xfrm>
            <a:custGeom>
              <a:rect b="b" l="l" r="r" t="t"/>
              <a:pathLst>
                <a:path extrusionOk="0" h="8845042" w="9652000">
                  <a:moveTo>
                    <a:pt x="4843018" y="0"/>
                  </a:moveTo>
                  <a:lnTo>
                    <a:pt x="4843018" y="8845042"/>
                  </a:lnTo>
                  <a:lnTo>
                    <a:pt x="4809109" y="8845042"/>
                  </a:lnTo>
                  <a:lnTo>
                    <a:pt x="4809109" y="0"/>
                  </a:lnTo>
                  <a:close/>
                  <a:moveTo>
                    <a:pt x="0" y="4405630"/>
                  </a:moveTo>
                  <a:lnTo>
                    <a:pt x="9652000" y="4405630"/>
                  </a:lnTo>
                  <a:lnTo>
                    <a:pt x="9652000" y="4439539"/>
                  </a:lnTo>
                  <a:lnTo>
                    <a:pt x="0" y="4439539"/>
                  </a:lnTo>
                  <a:close/>
                </a:path>
              </a:pathLst>
            </a:custGeom>
            <a:solidFill>
              <a:srgbClr val="F79646"/>
            </a:solidFill>
            <a:ln>
              <a:noFill/>
            </a:ln>
          </p:spPr>
        </p:sp>
        <p:sp>
          <p:nvSpPr>
            <p:cNvPr id="485" name="Google Shape;485;p23"/>
            <p:cNvSpPr/>
            <p:nvPr/>
          </p:nvSpPr>
          <p:spPr>
            <a:xfrm>
              <a:off x="0" y="0"/>
              <a:ext cx="9685909" cy="8878951"/>
            </a:xfrm>
            <a:custGeom>
              <a:rect b="b" l="l" r="r" t="t"/>
              <a:pathLst>
                <a:path extrusionOk="0" h="8878951" w="9685909">
                  <a:moveTo>
                    <a:pt x="0" y="4439412"/>
                  </a:moveTo>
                  <a:cubicBezTo>
                    <a:pt x="0" y="1986280"/>
                    <a:pt x="2169668" y="0"/>
                    <a:pt x="4842891" y="0"/>
                  </a:cubicBezTo>
                  <a:cubicBezTo>
                    <a:pt x="7516114" y="0"/>
                    <a:pt x="9685909" y="1986280"/>
                    <a:pt x="9685909" y="4439412"/>
                  </a:cubicBezTo>
                  <a:lnTo>
                    <a:pt x="9669018" y="4439412"/>
                  </a:lnTo>
                  <a:lnTo>
                    <a:pt x="9685909" y="4439412"/>
                  </a:lnTo>
                  <a:cubicBezTo>
                    <a:pt x="9685909" y="6892671"/>
                    <a:pt x="7516241" y="8878824"/>
                    <a:pt x="4843018" y="8878824"/>
                  </a:cubicBezTo>
                  <a:lnTo>
                    <a:pt x="4843018" y="8861933"/>
                  </a:lnTo>
                  <a:lnTo>
                    <a:pt x="4843018" y="8878824"/>
                  </a:lnTo>
                  <a:cubicBezTo>
                    <a:pt x="2169668" y="8878951"/>
                    <a:pt x="0" y="6892671"/>
                    <a:pt x="0" y="4439412"/>
                  </a:cubicBezTo>
                  <a:lnTo>
                    <a:pt x="16891" y="4439412"/>
                  </a:lnTo>
                  <a:lnTo>
                    <a:pt x="33909" y="4439412"/>
                  </a:lnTo>
                  <a:lnTo>
                    <a:pt x="16891" y="4439412"/>
                  </a:lnTo>
                  <a:lnTo>
                    <a:pt x="0" y="4439412"/>
                  </a:lnTo>
                  <a:moveTo>
                    <a:pt x="33909" y="4439412"/>
                  </a:moveTo>
                  <a:cubicBezTo>
                    <a:pt x="33909" y="4448810"/>
                    <a:pt x="26289" y="4456303"/>
                    <a:pt x="17018" y="4456303"/>
                  </a:cubicBezTo>
                  <a:cubicBezTo>
                    <a:pt x="7747" y="4456303"/>
                    <a:pt x="0" y="4448810"/>
                    <a:pt x="0" y="4439412"/>
                  </a:cubicBezTo>
                  <a:cubicBezTo>
                    <a:pt x="0" y="4430014"/>
                    <a:pt x="7620" y="4422521"/>
                    <a:pt x="16891" y="4422521"/>
                  </a:cubicBezTo>
                  <a:cubicBezTo>
                    <a:pt x="26162" y="4422521"/>
                    <a:pt x="33782" y="4430141"/>
                    <a:pt x="33782" y="4439412"/>
                  </a:cubicBezTo>
                  <a:cubicBezTo>
                    <a:pt x="33782" y="6871208"/>
                    <a:pt x="2185416" y="8845042"/>
                    <a:pt x="4842891" y="8845042"/>
                  </a:cubicBezTo>
                  <a:cubicBezTo>
                    <a:pt x="7500366" y="8845042"/>
                    <a:pt x="9652000" y="6871208"/>
                    <a:pt x="9652000" y="4439412"/>
                  </a:cubicBezTo>
                  <a:cubicBezTo>
                    <a:pt x="9652000" y="2007616"/>
                    <a:pt x="7500366" y="33909"/>
                    <a:pt x="4842891" y="33909"/>
                  </a:cubicBezTo>
                  <a:lnTo>
                    <a:pt x="4842891" y="16891"/>
                  </a:lnTo>
                  <a:lnTo>
                    <a:pt x="4842891" y="33909"/>
                  </a:lnTo>
                  <a:cubicBezTo>
                    <a:pt x="2185543" y="33909"/>
                    <a:pt x="33909" y="2007616"/>
                    <a:pt x="33909" y="4439412"/>
                  </a:cubicBezTo>
                  <a:close/>
                </a:path>
              </a:pathLst>
            </a:custGeom>
            <a:solidFill>
              <a:srgbClr val="F79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6" name="Google Shape;486;p23"/>
          <p:cNvSpPr txBox="1"/>
          <p:nvPr/>
        </p:nvSpPr>
        <p:spPr>
          <a:xfrm>
            <a:off x="5577825" y="4532846"/>
            <a:ext cx="3070028" cy="762000"/>
          </a:xfrm>
          <a:prstGeom prst="rect">
            <a:avLst/>
          </a:prstGeom>
          <a:noFill/>
          <a:ln>
            <a:noFill/>
          </a:ln>
        </p:spPr>
        <p:txBody>
          <a:bodyPr anchorCtr="0" anchor="t" bIns="0" lIns="0" spcFirstLastPara="1" rIns="0" wrap="square" tIns="0">
            <a:spAutoFit/>
          </a:bodyPr>
          <a:lstStyle/>
          <a:p>
            <a:pPr indent="0" lvl="0" marL="0" marR="0" rtl="0" algn="ctr">
              <a:lnSpc>
                <a:spcPct val="119958"/>
              </a:lnSpc>
              <a:spcBef>
                <a:spcPts val="0"/>
              </a:spcBef>
              <a:spcAft>
                <a:spcPts val="0"/>
              </a:spcAft>
              <a:buNone/>
            </a:pPr>
            <a:r>
              <a:rPr b="1" i="0" lang="en-US" sz="2400" u="none" cap="none" strike="noStrike">
                <a:solidFill>
                  <a:srgbClr val="F79646"/>
                </a:solidFill>
                <a:latin typeface="Calibri"/>
                <a:ea typeface="Calibri"/>
                <a:cs typeface="Calibri"/>
                <a:sym typeface="Calibri"/>
              </a:rPr>
              <a:t>Άνοιξη (Επεξεργασία πριν από τη βόσκηση)</a:t>
            </a:r>
            <a:endParaRPr/>
          </a:p>
        </p:txBody>
      </p:sp>
      <p:grpSp>
        <p:nvGrpSpPr>
          <p:cNvPr id="487" name="Google Shape;487;p23"/>
          <p:cNvGrpSpPr/>
          <p:nvPr/>
        </p:nvGrpSpPr>
        <p:grpSpPr>
          <a:xfrm>
            <a:off x="63500" y="2270618"/>
            <a:ext cx="5511800" cy="2164403"/>
            <a:chOff x="0" y="-57150"/>
            <a:chExt cx="7349067" cy="2885870"/>
          </a:xfrm>
        </p:grpSpPr>
        <p:sp>
          <p:nvSpPr>
            <p:cNvPr id="488" name="Google Shape;488;p23"/>
            <p:cNvSpPr/>
            <p:nvPr/>
          </p:nvSpPr>
          <p:spPr>
            <a:xfrm>
              <a:off x="16891" y="19897"/>
              <a:ext cx="7315200" cy="2788884"/>
            </a:xfrm>
            <a:custGeom>
              <a:rect b="b" l="l" r="r" t="t"/>
              <a:pathLst>
                <a:path extrusionOk="0" h="2788884" w="7315200">
                  <a:moveTo>
                    <a:pt x="0" y="0"/>
                  </a:moveTo>
                  <a:lnTo>
                    <a:pt x="7315200" y="0"/>
                  </a:lnTo>
                  <a:lnTo>
                    <a:pt x="7315200" y="2788884"/>
                  </a:lnTo>
                  <a:lnTo>
                    <a:pt x="0" y="2788884"/>
                  </a:lnTo>
                  <a:close/>
                </a:path>
              </a:pathLst>
            </a:custGeom>
            <a:solidFill>
              <a:srgbClr val="F79646"/>
            </a:solidFill>
            <a:ln>
              <a:noFill/>
            </a:ln>
          </p:spPr>
        </p:sp>
        <p:sp>
          <p:nvSpPr>
            <p:cNvPr id="489" name="Google Shape;489;p23"/>
            <p:cNvSpPr/>
            <p:nvPr/>
          </p:nvSpPr>
          <p:spPr>
            <a:xfrm>
              <a:off x="0" y="0"/>
              <a:ext cx="7348982" cy="2828678"/>
            </a:xfrm>
            <a:custGeom>
              <a:rect b="b" l="l" r="r" t="t"/>
              <a:pathLst>
                <a:path extrusionOk="0" h="2828678" w="7348982">
                  <a:moveTo>
                    <a:pt x="16891" y="0"/>
                  </a:moveTo>
                  <a:lnTo>
                    <a:pt x="7332091" y="0"/>
                  </a:lnTo>
                  <a:cubicBezTo>
                    <a:pt x="7341489" y="0"/>
                    <a:pt x="7348982" y="8976"/>
                    <a:pt x="7348982" y="19897"/>
                  </a:cubicBezTo>
                  <a:lnTo>
                    <a:pt x="7348982" y="2808781"/>
                  </a:lnTo>
                  <a:cubicBezTo>
                    <a:pt x="7348982" y="2819851"/>
                    <a:pt x="7341362" y="2828678"/>
                    <a:pt x="7332091" y="2828678"/>
                  </a:cubicBezTo>
                  <a:lnTo>
                    <a:pt x="16891" y="2828678"/>
                  </a:lnTo>
                  <a:cubicBezTo>
                    <a:pt x="7493" y="2828678"/>
                    <a:pt x="0" y="2819702"/>
                    <a:pt x="0" y="2808781"/>
                  </a:cubicBezTo>
                  <a:lnTo>
                    <a:pt x="0" y="19897"/>
                  </a:lnTo>
                  <a:cubicBezTo>
                    <a:pt x="0" y="8976"/>
                    <a:pt x="7620" y="0"/>
                    <a:pt x="16891" y="0"/>
                  </a:cubicBezTo>
                  <a:moveTo>
                    <a:pt x="16891" y="39944"/>
                  </a:moveTo>
                  <a:lnTo>
                    <a:pt x="16891" y="19897"/>
                  </a:lnTo>
                  <a:lnTo>
                    <a:pt x="33909" y="19897"/>
                  </a:lnTo>
                  <a:lnTo>
                    <a:pt x="33909" y="2808781"/>
                  </a:lnTo>
                  <a:lnTo>
                    <a:pt x="16891" y="2808781"/>
                  </a:lnTo>
                  <a:lnTo>
                    <a:pt x="16891" y="2788884"/>
                  </a:lnTo>
                  <a:lnTo>
                    <a:pt x="7332091" y="2788884"/>
                  </a:lnTo>
                  <a:lnTo>
                    <a:pt x="7332091" y="2808781"/>
                  </a:lnTo>
                  <a:lnTo>
                    <a:pt x="7315200" y="2808781"/>
                  </a:lnTo>
                  <a:lnTo>
                    <a:pt x="7315200" y="19897"/>
                  </a:lnTo>
                  <a:lnTo>
                    <a:pt x="7332091" y="19897"/>
                  </a:lnTo>
                  <a:lnTo>
                    <a:pt x="7332091" y="39944"/>
                  </a:lnTo>
                  <a:lnTo>
                    <a:pt x="16891" y="39944"/>
                  </a:lnTo>
                  <a:close/>
                </a:path>
              </a:pathLst>
            </a:custGeom>
            <a:solidFill>
              <a:srgbClr val="B46D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3"/>
            <p:cNvSpPr txBox="1"/>
            <p:nvPr/>
          </p:nvSpPr>
          <p:spPr>
            <a:xfrm>
              <a:off x="0" y="-57150"/>
              <a:ext cx="7349067" cy="2885870"/>
            </a:xfrm>
            <a:prstGeom prst="rect">
              <a:avLst/>
            </a:prstGeom>
            <a:noFill/>
            <a:ln>
              <a:noFill/>
            </a:ln>
          </p:spPr>
          <p:txBody>
            <a:bodyPr anchorCtr="0" anchor="t" bIns="50800" lIns="50800" spcFirstLastPara="1" rIns="50800" wrap="square" tIns="50800">
              <a:noAutofit/>
            </a:bodyPr>
            <a:lstStyle/>
            <a:p>
              <a:pPr indent="0" lvl="0" marL="0" marR="0" rtl="0" algn="l">
                <a:lnSpc>
                  <a:spcPct val="128375"/>
                </a:lnSpc>
                <a:spcBef>
                  <a:spcPts val="0"/>
                </a:spcBef>
                <a:spcAft>
                  <a:spcPts val="0"/>
                </a:spcAft>
                <a:buNone/>
              </a:pPr>
              <a:r>
                <a:rPr b="0" i="0" lang="en-US" sz="2400" u="none" cap="none" strike="noStrike">
                  <a:solidFill>
                    <a:srgbClr val="FFFFFF"/>
                  </a:solidFill>
                  <a:latin typeface="Calibri"/>
                  <a:ea typeface="Calibri"/>
                  <a:cs typeface="Calibri"/>
                  <a:sym typeface="Calibri"/>
                </a:rPr>
                <a:t>Αποπαρασίτωση πριν από την προσέλευση, εάν χρειάζεται. Στοχευμένα παράσιτα: Νηματώδη, συγκεκριμένα *Nematodirus battus* σε αρνιά λόγω συγχρονισμένης εκκόλαψης την άνοιξη.</a:t>
              </a:r>
              <a:endParaRPr/>
            </a:p>
          </p:txBody>
        </p:sp>
      </p:grpSp>
      <p:sp>
        <p:nvSpPr>
          <p:cNvPr id="491" name="Google Shape;491;p23"/>
          <p:cNvSpPr txBox="1"/>
          <p:nvPr/>
        </p:nvSpPr>
        <p:spPr>
          <a:xfrm>
            <a:off x="9170413" y="4370050"/>
            <a:ext cx="2787194" cy="1203122"/>
          </a:xfrm>
          <a:prstGeom prst="rect">
            <a:avLst/>
          </a:prstGeom>
          <a:noFill/>
          <a:ln>
            <a:noFill/>
          </a:ln>
        </p:spPr>
        <p:txBody>
          <a:bodyPr anchorCtr="0" anchor="t" bIns="0" lIns="0" spcFirstLastPara="1" rIns="0" wrap="square" tIns="0">
            <a:spAutoFit/>
          </a:bodyPr>
          <a:lstStyle/>
          <a:p>
            <a:pPr indent="0" lvl="0" marL="0" marR="0" rtl="0" algn="ctr">
              <a:lnSpc>
                <a:spcPct val="128375"/>
              </a:lnSpc>
              <a:spcBef>
                <a:spcPts val="0"/>
              </a:spcBef>
              <a:spcAft>
                <a:spcPts val="0"/>
              </a:spcAft>
              <a:buNone/>
            </a:pPr>
            <a:r>
              <a:rPr b="1" i="0" lang="en-US" sz="2400" u="none" cap="none" strike="noStrike">
                <a:solidFill>
                  <a:srgbClr val="8064A2"/>
                </a:solidFill>
                <a:latin typeface="Calibri"/>
                <a:ea typeface="Calibri"/>
                <a:cs typeface="Calibri"/>
                <a:sym typeface="Calibri"/>
              </a:rPr>
              <a:t>Αρχές έως μέσα καλοκαιριού (Περίοδος βόσκησης)</a:t>
            </a:r>
            <a:endParaRPr/>
          </a:p>
        </p:txBody>
      </p:sp>
      <p:grpSp>
        <p:nvGrpSpPr>
          <p:cNvPr id="492" name="Google Shape;492;p23"/>
          <p:cNvGrpSpPr/>
          <p:nvPr/>
        </p:nvGrpSpPr>
        <p:grpSpPr>
          <a:xfrm>
            <a:off x="12249072" y="2116932"/>
            <a:ext cx="6043707" cy="3558333"/>
            <a:chOff x="0" y="-66675"/>
            <a:chExt cx="8058277" cy="4744444"/>
          </a:xfrm>
        </p:grpSpPr>
        <p:sp>
          <p:nvSpPr>
            <p:cNvPr id="493" name="Google Shape;493;p23"/>
            <p:cNvSpPr/>
            <p:nvPr/>
          </p:nvSpPr>
          <p:spPr>
            <a:xfrm>
              <a:off x="6350" y="7544"/>
              <a:ext cx="8045577" cy="4662650"/>
            </a:xfrm>
            <a:custGeom>
              <a:rect b="b" l="l" r="r" t="t"/>
              <a:pathLst>
                <a:path extrusionOk="0" h="4662650" w="8045577">
                  <a:moveTo>
                    <a:pt x="0" y="0"/>
                  </a:moveTo>
                  <a:lnTo>
                    <a:pt x="8045577" y="0"/>
                  </a:lnTo>
                  <a:lnTo>
                    <a:pt x="8045577" y="4662650"/>
                  </a:lnTo>
                  <a:lnTo>
                    <a:pt x="0" y="4662650"/>
                  </a:lnTo>
                  <a:close/>
                </a:path>
              </a:pathLst>
            </a:custGeom>
            <a:gradFill>
              <a:gsLst>
                <a:gs pos="0">
                  <a:srgbClr val="C8B2E9"/>
                </a:gs>
                <a:gs pos="35000">
                  <a:srgbClr val="D6CAED"/>
                </a:gs>
                <a:gs pos="100000">
                  <a:srgbClr val="EFE8FA"/>
                </a:gs>
              </a:gsLst>
              <a:lin ang="16200000" scaled="0"/>
            </a:gradFill>
            <a:ln>
              <a:noFill/>
            </a:ln>
          </p:spPr>
        </p:sp>
        <p:sp>
          <p:nvSpPr>
            <p:cNvPr id="494" name="Google Shape;494;p23"/>
            <p:cNvSpPr/>
            <p:nvPr/>
          </p:nvSpPr>
          <p:spPr>
            <a:xfrm>
              <a:off x="0" y="0"/>
              <a:ext cx="8058277" cy="4677738"/>
            </a:xfrm>
            <a:custGeom>
              <a:rect b="b" l="l" r="r" t="t"/>
              <a:pathLst>
                <a:path extrusionOk="0" h="4677738" w="8058277">
                  <a:moveTo>
                    <a:pt x="6350" y="0"/>
                  </a:moveTo>
                  <a:lnTo>
                    <a:pt x="8051927" y="0"/>
                  </a:lnTo>
                  <a:cubicBezTo>
                    <a:pt x="8055483" y="0"/>
                    <a:pt x="8058277" y="3319"/>
                    <a:pt x="8058277" y="7544"/>
                  </a:cubicBezTo>
                  <a:lnTo>
                    <a:pt x="8058277" y="4670194"/>
                  </a:lnTo>
                  <a:cubicBezTo>
                    <a:pt x="8058277" y="4674419"/>
                    <a:pt x="8055483" y="4677738"/>
                    <a:pt x="8051927" y="4677738"/>
                  </a:cubicBezTo>
                  <a:lnTo>
                    <a:pt x="6350" y="4677738"/>
                  </a:lnTo>
                  <a:cubicBezTo>
                    <a:pt x="2794" y="4677738"/>
                    <a:pt x="0" y="4674419"/>
                    <a:pt x="0" y="4670194"/>
                  </a:cubicBezTo>
                  <a:lnTo>
                    <a:pt x="0" y="7544"/>
                  </a:lnTo>
                  <a:cubicBezTo>
                    <a:pt x="0" y="3319"/>
                    <a:pt x="2794" y="0"/>
                    <a:pt x="6350" y="0"/>
                  </a:cubicBezTo>
                  <a:moveTo>
                    <a:pt x="6350" y="15088"/>
                  </a:moveTo>
                  <a:lnTo>
                    <a:pt x="6350" y="7544"/>
                  </a:lnTo>
                  <a:lnTo>
                    <a:pt x="12700" y="7544"/>
                  </a:lnTo>
                  <a:lnTo>
                    <a:pt x="12700" y="4670194"/>
                  </a:lnTo>
                  <a:lnTo>
                    <a:pt x="6350" y="4670194"/>
                  </a:lnTo>
                  <a:lnTo>
                    <a:pt x="6350" y="4662650"/>
                  </a:lnTo>
                  <a:lnTo>
                    <a:pt x="8051927" y="4662650"/>
                  </a:lnTo>
                  <a:lnTo>
                    <a:pt x="8051927" y="4670194"/>
                  </a:lnTo>
                  <a:lnTo>
                    <a:pt x="8045577" y="4670194"/>
                  </a:lnTo>
                  <a:lnTo>
                    <a:pt x="8045577" y="7544"/>
                  </a:lnTo>
                  <a:lnTo>
                    <a:pt x="8051927" y="7544"/>
                  </a:lnTo>
                  <a:lnTo>
                    <a:pt x="8051927" y="15088"/>
                  </a:lnTo>
                  <a:lnTo>
                    <a:pt x="6350" y="15088"/>
                  </a:lnTo>
                  <a:close/>
                </a:path>
              </a:pathLst>
            </a:custGeom>
            <a:solidFill>
              <a:srgbClr val="7C5F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txBox="1"/>
            <p:nvPr/>
          </p:nvSpPr>
          <p:spPr>
            <a:xfrm>
              <a:off x="0" y="-66675"/>
              <a:ext cx="8058255" cy="4744444"/>
            </a:xfrm>
            <a:prstGeom prst="rect">
              <a:avLst/>
            </a:prstGeom>
            <a:noFill/>
            <a:ln>
              <a:noFill/>
            </a:ln>
          </p:spPr>
          <p:txBody>
            <a:bodyPr anchorCtr="0" anchor="t" bIns="50800" lIns="50800" spcFirstLastPara="1" rIns="50800" wrap="square" tIns="50800">
              <a:noAutofit/>
            </a:bodyPr>
            <a:lstStyle/>
            <a:p>
              <a:pPr indent="0" lvl="0" marL="0" marR="0" rtl="0" algn="l">
                <a:lnSpc>
                  <a:spcPct val="128391"/>
                </a:lnSpc>
                <a:spcBef>
                  <a:spcPts val="0"/>
                </a:spcBef>
                <a:spcAft>
                  <a:spcPts val="0"/>
                </a:spcAft>
                <a:buNone/>
              </a:pPr>
              <a:r>
                <a:rPr b="0" i="0" lang="en-US" sz="2300" u="none" cap="none" strike="noStrike">
                  <a:solidFill>
                    <a:srgbClr val="000000"/>
                  </a:solidFill>
                  <a:latin typeface="Calibri"/>
                  <a:ea typeface="Calibri"/>
                  <a:cs typeface="Calibri"/>
                  <a:sym typeface="Calibri"/>
                </a:rPr>
                <a:t>Θεραπεία αρνιών: Τα αρνιά είναι ιδιαίτερα ευαίσθητα σε παράσιτα μετά από μερικές εβδομάδες σε βοσκότοπο και μπορεί να χρειαστούν μία ή δύο θεραπείες.</a:t>
              </a:r>
              <a:endParaRPr/>
            </a:p>
            <a:p>
              <a:pPr indent="0" lvl="0" marL="0" marR="0" rtl="0" algn="l">
                <a:lnSpc>
                  <a:spcPct val="128391"/>
                </a:lnSpc>
                <a:spcBef>
                  <a:spcPts val="0"/>
                </a:spcBef>
                <a:spcAft>
                  <a:spcPts val="0"/>
                </a:spcAft>
                <a:buNone/>
              </a:pPr>
              <a:r>
                <a:rPr b="0" i="0" lang="en-US" sz="2300" u="none" cap="none" strike="noStrike">
                  <a:solidFill>
                    <a:srgbClr val="000000"/>
                  </a:solidFill>
                  <a:latin typeface="Calibri"/>
                  <a:ea typeface="Calibri"/>
                  <a:cs typeface="Calibri"/>
                  <a:sym typeface="Calibri"/>
                </a:rPr>
                <a:t>Παρακολούθηση: Διεξάγετε καταμέτρηση αυγών στα κόπρανα για να προσδιορίσετε το φορτίο του παρασίτου και να αντιμετωπίσετε ανάλογα. Αποφύγετε τις συνήθεις, περιττές θεραπείες για την πρόληψη της αντοχής.</a:t>
              </a:r>
              <a:endParaRPr/>
            </a:p>
          </p:txBody>
        </p:sp>
      </p:grpSp>
      <p:sp>
        <p:nvSpPr>
          <p:cNvPr id="496" name="Google Shape;496;p23"/>
          <p:cNvSpPr txBox="1"/>
          <p:nvPr/>
        </p:nvSpPr>
        <p:spPr>
          <a:xfrm>
            <a:off x="8981690" y="6275050"/>
            <a:ext cx="2944673" cy="1203122"/>
          </a:xfrm>
          <a:prstGeom prst="rect">
            <a:avLst/>
          </a:prstGeom>
          <a:noFill/>
          <a:ln>
            <a:noFill/>
          </a:ln>
        </p:spPr>
        <p:txBody>
          <a:bodyPr anchorCtr="0" anchor="t" bIns="0" lIns="0" spcFirstLastPara="1" rIns="0" wrap="square" tIns="0">
            <a:spAutoFit/>
          </a:bodyPr>
          <a:lstStyle/>
          <a:p>
            <a:pPr indent="0" lvl="0" marL="0" marR="0" rtl="0" algn="ctr">
              <a:lnSpc>
                <a:spcPct val="128375"/>
              </a:lnSpc>
              <a:spcBef>
                <a:spcPts val="0"/>
              </a:spcBef>
              <a:spcAft>
                <a:spcPts val="0"/>
              </a:spcAft>
              <a:buNone/>
            </a:pPr>
            <a:r>
              <a:rPr b="1" i="0" lang="en-US" sz="2400" u="none" cap="none" strike="noStrike">
                <a:solidFill>
                  <a:srgbClr val="000000"/>
                </a:solidFill>
                <a:latin typeface="Calibri"/>
                <a:ea typeface="Calibri"/>
                <a:cs typeface="Calibri"/>
                <a:sym typeface="Calibri"/>
              </a:rPr>
              <a:t>Φθινόπωρο (Πριν από τη στέγαση ή τέλος της περιόδου βόσκησης)</a:t>
            </a:r>
            <a:endParaRPr/>
          </a:p>
        </p:txBody>
      </p:sp>
      <p:grpSp>
        <p:nvGrpSpPr>
          <p:cNvPr id="497" name="Google Shape;497;p23"/>
          <p:cNvGrpSpPr/>
          <p:nvPr/>
        </p:nvGrpSpPr>
        <p:grpSpPr>
          <a:xfrm>
            <a:off x="12363372" y="6765132"/>
            <a:ext cx="5815107" cy="3558334"/>
            <a:chOff x="0" y="-66675"/>
            <a:chExt cx="7753477" cy="4744445"/>
          </a:xfrm>
        </p:grpSpPr>
        <p:sp>
          <p:nvSpPr>
            <p:cNvPr id="498" name="Google Shape;498;p23"/>
            <p:cNvSpPr/>
            <p:nvPr/>
          </p:nvSpPr>
          <p:spPr>
            <a:xfrm>
              <a:off x="6350" y="7499"/>
              <a:ext cx="7740777" cy="4662771"/>
            </a:xfrm>
            <a:custGeom>
              <a:rect b="b" l="l" r="r" t="t"/>
              <a:pathLst>
                <a:path extrusionOk="0" h="4662771" w="7740777">
                  <a:moveTo>
                    <a:pt x="0" y="0"/>
                  </a:moveTo>
                  <a:lnTo>
                    <a:pt x="7740777" y="0"/>
                  </a:lnTo>
                  <a:lnTo>
                    <a:pt x="7740777" y="4662771"/>
                  </a:lnTo>
                  <a:lnTo>
                    <a:pt x="0" y="4662771"/>
                  </a:lnTo>
                  <a:close/>
                </a:path>
              </a:pathLst>
            </a:custGeom>
            <a:gradFill>
              <a:gsLst>
                <a:gs pos="0">
                  <a:srgbClr val="BABABA"/>
                </a:gs>
                <a:gs pos="35000">
                  <a:srgbClr val="CFCFCF"/>
                </a:gs>
                <a:gs pos="100000">
                  <a:srgbClr val="EDEDED"/>
                </a:gs>
              </a:gsLst>
              <a:lin ang="16200000" scaled="0"/>
            </a:gradFill>
            <a:ln>
              <a:noFill/>
            </a:ln>
          </p:spPr>
        </p:sp>
        <p:sp>
          <p:nvSpPr>
            <p:cNvPr id="499" name="Google Shape;499;p23"/>
            <p:cNvSpPr/>
            <p:nvPr/>
          </p:nvSpPr>
          <p:spPr>
            <a:xfrm>
              <a:off x="0" y="0"/>
              <a:ext cx="7753477" cy="4677770"/>
            </a:xfrm>
            <a:custGeom>
              <a:rect b="b" l="l" r="r" t="t"/>
              <a:pathLst>
                <a:path extrusionOk="0" h="4677770" w="7753477">
                  <a:moveTo>
                    <a:pt x="6350" y="0"/>
                  </a:moveTo>
                  <a:lnTo>
                    <a:pt x="7747127" y="0"/>
                  </a:lnTo>
                  <a:cubicBezTo>
                    <a:pt x="7750683" y="0"/>
                    <a:pt x="7753477" y="3300"/>
                    <a:pt x="7753477" y="7499"/>
                  </a:cubicBezTo>
                  <a:lnTo>
                    <a:pt x="7753477" y="4670270"/>
                  </a:lnTo>
                  <a:cubicBezTo>
                    <a:pt x="7753477" y="4674470"/>
                    <a:pt x="7750683" y="4677770"/>
                    <a:pt x="7747127" y="4677770"/>
                  </a:cubicBezTo>
                  <a:lnTo>
                    <a:pt x="6350" y="4677770"/>
                  </a:lnTo>
                  <a:cubicBezTo>
                    <a:pt x="2794" y="4677770"/>
                    <a:pt x="0" y="4674470"/>
                    <a:pt x="0" y="4670270"/>
                  </a:cubicBezTo>
                  <a:lnTo>
                    <a:pt x="0" y="7499"/>
                  </a:lnTo>
                  <a:cubicBezTo>
                    <a:pt x="0" y="3300"/>
                    <a:pt x="2794" y="0"/>
                    <a:pt x="6350" y="0"/>
                  </a:cubicBezTo>
                  <a:moveTo>
                    <a:pt x="6350" y="14999"/>
                  </a:moveTo>
                  <a:lnTo>
                    <a:pt x="6350" y="7499"/>
                  </a:lnTo>
                  <a:lnTo>
                    <a:pt x="12700" y="7499"/>
                  </a:lnTo>
                  <a:lnTo>
                    <a:pt x="12700" y="4670270"/>
                  </a:lnTo>
                  <a:lnTo>
                    <a:pt x="6350" y="4670270"/>
                  </a:lnTo>
                  <a:lnTo>
                    <a:pt x="6350" y="4662771"/>
                  </a:lnTo>
                  <a:lnTo>
                    <a:pt x="7747127" y="4662771"/>
                  </a:lnTo>
                  <a:lnTo>
                    <a:pt x="7747127" y="4670270"/>
                  </a:lnTo>
                  <a:lnTo>
                    <a:pt x="7740777" y="4670270"/>
                  </a:lnTo>
                  <a:lnTo>
                    <a:pt x="7740777" y="7499"/>
                  </a:lnTo>
                  <a:lnTo>
                    <a:pt x="7747127" y="7499"/>
                  </a:lnTo>
                  <a:lnTo>
                    <a:pt x="7747127" y="14999"/>
                  </a:lnTo>
                  <a:lnTo>
                    <a:pt x="6350" y="14999"/>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3"/>
            <p:cNvSpPr txBox="1"/>
            <p:nvPr/>
          </p:nvSpPr>
          <p:spPr>
            <a:xfrm>
              <a:off x="0" y="-66675"/>
              <a:ext cx="7753455" cy="4744444"/>
            </a:xfrm>
            <a:prstGeom prst="rect">
              <a:avLst/>
            </a:prstGeom>
            <a:noFill/>
            <a:ln>
              <a:noFill/>
            </a:ln>
          </p:spPr>
          <p:txBody>
            <a:bodyPr anchorCtr="0" anchor="t" bIns="50800" lIns="50800" spcFirstLastPara="1" rIns="50800" wrap="square" tIns="50800">
              <a:noAutofit/>
            </a:bodyPr>
            <a:lstStyle/>
            <a:p>
              <a:pPr indent="0" lvl="0" marL="0" marR="0" rtl="0" algn="l">
                <a:lnSpc>
                  <a:spcPct val="128391"/>
                </a:lnSpc>
                <a:spcBef>
                  <a:spcPts val="0"/>
                </a:spcBef>
                <a:spcAft>
                  <a:spcPts val="0"/>
                </a:spcAft>
                <a:buNone/>
              </a:pPr>
              <a:r>
                <a:rPr b="0" i="0" lang="en-US" sz="2300" u="none" cap="none" strike="noStrike">
                  <a:solidFill>
                    <a:srgbClr val="000000"/>
                  </a:solidFill>
                  <a:latin typeface="Calibri"/>
                  <a:ea typeface="Calibri"/>
                  <a:cs typeface="Calibri"/>
                  <a:sym typeface="Calibri"/>
                </a:rPr>
                <a:t>Επιλεκτική θεραπεία: Θεραπεύστε μόνο αρνιά και προβατίνες που παρουσιάζουν σημάδια κακής υγείας ή υψηλά φορτία παρασίτων, με βάση τα αποτελέσματα της καταμέτρησης αυγών στα κόπρανα.</a:t>
              </a:r>
              <a:endParaRPr/>
            </a:p>
            <a:p>
              <a:pPr indent="0" lvl="0" marL="0" marR="0" rtl="0" algn="l">
                <a:lnSpc>
                  <a:spcPct val="128391"/>
                </a:lnSpc>
                <a:spcBef>
                  <a:spcPts val="0"/>
                </a:spcBef>
                <a:spcAft>
                  <a:spcPts val="0"/>
                </a:spcAft>
                <a:buNone/>
              </a:pPr>
              <a:r>
                <a:rPr b="0" i="0" lang="en-US" sz="2300" u="none" cap="none" strike="noStrike">
                  <a:solidFill>
                    <a:srgbClr val="000000"/>
                  </a:solidFill>
                  <a:latin typeface="Calibri"/>
                  <a:ea typeface="Calibri"/>
                  <a:cs typeface="Calibri"/>
                  <a:sym typeface="Calibri"/>
                </a:rPr>
                <a:t>Ειδικές ανησυχίες για παράσιτα: Παρακολουθήστε για ηπατικά τρηματώδη (Fasciola hepatica) σε υγρές, βαλτώδεις περιοχές και αντιμετωπίστε ανάλογα.</a:t>
              </a:r>
              <a:endParaRPr/>
            </a:p>
          </p:txBody>
        </p:sp>
      </p:grpSp>
      <p:sp>
        <p:nvSpPr>
          <p:cNvPr id="501" name="Google Shape;501;p23"/>
          <p:cNvSpPr txBox="1"/>
          <p:nvPr/>
        </p:nvSpPr>
        <p:spPr>
          <a:xfrm>
            <a:off x="5661366" y="6808450"/>
            <a:ext cx="2833425" cy="812597"/>
          </a:xfrm>
          <a:prstGeom prst="rect">
            <a:avLst/>
          </a:prstGeom>
          <a:noFill/>
          <a:ln>
            <a:noFill/>
          </a:ln>
        </p:spPr>
        <p:txBody>
          <a:bodyPr anchorCtr="0" anchor="t" bIns="0" lIns="0" spcFirstLastPara="1" rIns="0" wrap="square" tIns="0">
            <a:spAutoFit/>
          </a:bodyPr>
          <a:lstStyle/>
          <a:p>
            <a:pPr indent="0" lvl="0" marL="0" marR="0" rtl="0" algn="l">
              <a:lnSpc>
                <a:spcPct val="128375"/>
              </a:lnSpc>
              <a:spcBef>
                <a:spcPts val="0"/>
              </a:spcBef>
              <a:spcAft>
                <a:spcPts val="0"/>
              </a:spcAft>
              <a:buNone/>
            </a:pPr>
            <a:r>
              <a:rPr b="1" i="0" lang="en-US" sz="2400" u="none" cap="none" strike="noStrike">
                <a:solidFill>
                  <a:srgbClr val="C0504D"/>
                </a:solidFill>
                <a:latin typeface="Calibri"/>
                <a:ea typeface="Calibri"/>
                <a:cs typeface="Calibri"/>
                <a:sym typeface="Calibri"/>
              </a:rPr>
              <a:t>Γενικές βέλτιστες πρακτικές</a:t>
            </a:r>
            <a:endParaRPr/>
          </a:p>
        </p:txBody>
      </p:sp>
      <p:grpSp>
        <p:nvGrpSpPr>
          <p:cNvPr id="502" name="Google Shape;502;p23"/>
          <p:cNvGrpSpPr/>
          <p:nvPr/>
        </p:nvGrpSpPr>
        <p:grpSpPr>
          <a:xfrm>
            <a:off x="-4762" y="6524261"/>
            <a:ext cx="5031105" cy="3690193"/>
            <a:chOff x="0" y="-38100"/>
            <a:chExt cx="6708140" cy="4920258"/>
          </a:xfrm>
        </p:grpSpPr>
        <p:sp>
          <p:nvSpPr>
            <p:cNvPr id="503" name="Google Shape;503;p23"/>
            <p:cNvSpPr/>
            <p:nvPr/>
          </p:nvSpPr>
          <p:spPr>
            <a:xfrm>
              <a:off x="6350" y="7607"/>
              <a:ext cx="6695440" cy="4866887"/>
            </a:xfrm>
            <a:custGeom>
              <a:rect b="b" l="l" r="r" t="t"/>
              <a:pathLst>
                <a:path extrusionOk="0" h="4866887" w="6695440">
                  <a:moveTo>
                    <a:pt x="0" y="0"/>
                  </a:moveTo>
                  <a:lnTo>
                    <a:pt x="6695440" y="0"/>
                  </a:lnTo>
                  <a:lnTo>
                    <a:pt x="6695440" y="4866887"/>
                  </a:lnTo>
                  <a:lnTo>
                    <a:pt x="0" y="4866887"/>
                  </a:lnTo>
                  <a:close/>
                </a:path>
              </a:pathLst>
            </a:custGeom>
            <a:gradFill>
              <a:gsLst>
                <a:gs pos="0">
                  <a:srgbClr val="FFA09D"/>
                </a:gs>
                <a:gs pos="35000">
                  <a:srgbClr val="FFBCBC"/>
                </a:gs>
                <a:gs pos="100000">
                  <a:srgbClr val="FFE2E2"/>
                </a:gs>
              </a:gsLst>
              <a:lin ang="16200000" scaled="0"/>
            </a:gradFill>
            <a:ln>
              <a:noFill/>
            </a:ln>
          </p:spPr>
        </p:sp>
        <p:sp>
          <p:nvSpPr>
            <p:cNvPr id="504" name="Google Shape;504;p23"/>
            <p:cNvSpPr/>
            <p:nvPr/>
          </p:nvSpPr>
          <p:spPr>
            <a:xfrm>
              <a:off x="0" y="0"/>
              <a:ext cx="6708140" cy="4882101"/>
            </a:xfrm>
            <a:custGeom>
              <a:rect b="b" l="l" r="r" t="t"/>
              <a:pathLst>
                <a:path extrusionOk="0" h="4882101" w="6708140">
                  <a:moveTo>
                    <a:pt x="6350" y="0"/>
                  </a:moveTo>
                  <a:lnTo>
                    <a:pt x="6701790" y="0"/>
                  </a:lnTo>
                  <a:cubicBezTo>
                    <a:pt x="6705347" y="0"/>
                    <a:pt x="6708140" y="3347"/>
                    <a:pt x="6708140" y="7607"/>
                  </a:cubicBezTo>
                  <a:lnTo>
                    <a:pt x="6708140" y="4874494"/>
                  </a:lnTo>
                  <a:cubicBezTo>
                    <a:pt x="6708140" y="4878754"/>
                    <a:pt x="6705347" y="4882101"/>
                    <a:pt x="6701790" y="4882101"/>
                  </a:cubicBezTo>
                  <a:lnTo>
                    <a:pt x="6350" y="4882101"/>
                  </a:lnTo>
                  <a:cubicBezTo>
                    <a:pt x="2794" y="4882101"/>
                    <a:pt x="0" y="4878754"/>
                    <a:pt x="0" y="4874494"/>
                  </a:cubicBezTo>
                  <a:lnTo>
                    <a:pt x="0" y="7607"/>
                  </a:lnTo>
                  <a:cubicBezTo>
                    <a:pt x="0" y="3347"/>
                    <a:pt x="2794" y="0"/>
                    <a:pt x="6350" y="0"/>
                  </a:cubicBezTo>
                  <a:moveTo>
                    <a:pt x="6350" y="15214"/>
                  </a:moveTo>
                  <a:lnTo>
                    <a:pt x="6350" y="7607"/>
                  </a:lnTo>
                  <a:lnTo>
                    <a:pt x="12700" y="7607"/>
                  </a:lnTo>
                  <a:lnTo>
                    <a:pt x="12700" y="4874494"/>
                  </a:lnTo>
                  <a:lnTo>
                    <a:pt x="6350" y="4874494"/>
                  </a:lnTo>
                  <a:lnTo>
                    <a:pt x="6350" y="4866887"/>
                  </a:lnTo>
                  <a:lnTo>
                    <a:pt x="6701790" y="4866887"/>
                  </a:lnTo>
                  <a:lnTo>
                    <a:pt x="6701790" y="4874494"/>
                  </a:lnTo>
                  <a:lnTo>
                    <a:pt x="6695440" y="4874494"/>
                  </a:lnTo>
                  <a:lnTo>
                    <a:pt x="6695440" y="7607"/>
                  </a:lnTo>
                  <a:lnTo>
                    <a:pt x="6701790" y="7607"/>
                  </a:lnTo>
                  <a:lnTo>
                    <a:pt x="6701790" y="15214"/>
                  </a:lnTo>
                  <a:lnTo>
                    <a:pt x="6350" y="15214"/>
                  </a:lnTo>
                  <a:close/>
                </a:path>
              </a:pathLst>
            </a:custGeom>
            <a:solidFill>
              <a:srgbClr val="BD4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3"/>
            <p:cNvSpPr txBox="1"/>
            <p:nvPr/>
          </p:nvSpPr>
          <p:spPr>
            <a:xfrm>
              <a:off x="0" y="-38100"/>
              <a:ext cx="6708101" cy="4920258"/>
            </a:xfrm>
            <a:prstGeom prst="rect">
              <a:avLst/>
            </a:prstGeom>
            <a:noFill/>
            <a:ln>
              <a:noFill/>
            </a:ln>
          </p:spPr>
          <p:txBody>
            <a:bodyPr anchorCtr="0" anchor="t" bIns="50800" lIns="50800" spcFirstLastPara="1" rIns="50800" wrap="square" tIns="50800">
              <a:noAutofit/>
            </a:bodyPr>
            <a:lstStyle/>
            <a:p>
              <a:pPr indent="0" lvl="0" marL="0" marR="0" rtl="0" algn="l">
                <a:lnSpc>
                  <a:spcPct val="119958"/>
                </a:lnSpc>
                <a:spcBef>
                  <a:spcPts val="0"/>
                </a:spcBef>
                <a:spcAft>
                  <a:spcPts val="0"/>
                </a:spcAft>
                <a:buNone/>
              </a:pPr>
              <a:r>
                <a:rPr b="0" i="0" lang="en-US" sz="2400" u="none" cap="none" strike="noStrike">
                  <a:solidFill>
                    <a:srgbClr val="000000"/>
                  </a:solidFill>
                  <a:latin typeface="Calibri"/>
                  <a:ea typeface="Calibri"/>
                  <a:cs typeface="Calibri"/>
                  <a:sym typeface="Calibri"/>
                </a:rPr>
                <a:t>Εναλλαγή περιοχών βόσκησης: Χρησιμοποιήστε εναλλαγή βόσκησης για να μειώσετε τη συσσώρευση παρασίτων σε συγκεκριμένα βοσκοτόπια.</a:t>
              </a:r>
              <a:endParaRPr/>
            </a:p>
            <a:p>
              <a:pPr indent="0" lvl="0" marL="0" marR="0" rtl="0" algn="l">
                <a:lnSpc>
                  <a:spcPct val="70000"/>
                </a:lnSpc>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19958"/>
                </a:lnSpc>
                <a:spcBef>
                  <a:spcPts val="0"/>
                </a:spcBef>
                <a:spcAft>
                  <a:spcPts val="0"/>
                </a:spcAft>
                <a:buNone/>
              </a:pPr>
              <a:r>
                <a:rPr b="0" i="0" lang="en-US" sz="2400" u="none" cap="none" strike="noStrike">
                  <a:solidFill>
                    <a:srgbClr val="000000"/>
                  </a:solidFill>
                  <a:latin typeface="Calibri"/>
                  <a:ea typeface="Calibri"/>
                  <a:cs typeface="Calibri"/>
                  <a:sym typeface="Calibri"/>
                </a:rPr>
                <a:t>Εφαρμογή δοκιμών αντοχής: Διεξάγετε τακτικά δοκιμές αντοχής για να διασφαλίσετε την αποτελεσματικότητα των θεραπειών.</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513" name="Shape 513"/>
        <p:cNvGrpSpPr/>
        <p:nvPr/>
      </p:nvGrpSpPr>
      <p:grpSpPr>
        <a:xfrm>
          <a:off x="0" y="0"/>
          <a:ext cx="0" cy="0"/>
          <a:chOff x="0" y="0"/>
          <a:chExt cx="0" cy="0"/>
        </a:xfrm>
      </p:grpSpPr>
      <p:sp>
        <p:nvSpPr>
          <p:cNvPr id="514" name="Google Shape;514;p24"/>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15" name="Google Shape;515;p24"/>
          <p:cNvSpPr txBox="1"/>
          <p:nvPr/>
        </p:nvSpPr>
        <p:spPr>
          <a:xfrm>
            <a:off x="1905000" y="445346"/>
            <a:ext cx="14401800" cy="79187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Calibri"/>
                <a:ea typeface="Calibri"/>
                <a:cs typeface="Calibri"/>
                <a:sym typeface="Calibri"/>
              </a:rPr>
              <a:t>Παράδειγμα ελέγχου εμβολιασμού</a:t>
            </a:r>
            <a:endParaRPr/>
          </a:p>
        </p:txBody>
      </p:sp>
      <p:grpSp>
        <p:nvGrpSpPr>
          <p:cNvPr id="516" name="Google Shape;516;p24"/>
          <p:cNvGrpSpPr/>
          <p:nvPr/>
        </p:nvGrpSpPr>
        <p:grpSpPr>
          <a:xfrm>
            <a:off x="5138920" y="2844800"/>
            <a:ext cx="7264431" cy="6659214"/>
            <a:chOff x="0" y="0"/>
            <a:chExt cx="9685909" cy="8878951"/>
          </a:xfrm>
        </p:grpSpPr>
        <p:sp>
          <p:nvSpPr>
            <p:cNvPr id="517" name="Google Shape;517;p24"/>
            <p:cNvSpPr/>
            <p:nvPr/>
          </p:nvSpPr>
          <p:spPr>
            <a:xfrm>
              <a:off x="16891" y="16891"/>
              <a:ext cx="9652000" cy="8845043"/>
            </a:xfrm>
            <a:custGeom>
              <a:rect b="b" l="l" r="r" t="t"/>
              <a:pathLst>
                <a:path extrusionOk="0" h="8845043" w="9652000">
                  <a:moveTo>
                    <a:pt x="0" y="4422521"/>
                  </a:moveTo>
                  <a:cubicBezTo>
                    <a:pt x="0" y="1980057"/>
                    <a:pt x="2160651" y="0"/>
                    <a:pt x="4826000" y="0"/>
                  </a:cubicBezTo>
                  <a:cubicBezTo>
                    <a:pt x="7491349" y="0"/>
                    <a:pt x="9652000" y="1980057"/>
                    <a:pt x="9652000" y="4422521"/>
                  </a:cubicBezTo>
                  <a:cubicBezTo>
                    <a:pt x="9652000" y="6864985"/>
                    <a:pt x="7491349" y="8845042"/>
                    <a:pt x="4826000" y="8845042"/>
                  </a:cubicBezTo>
                  <a:cubicBezTo>
                    <a:pt x="2160651" y="8845042"/>
                    <a:pt x="0" y="6864985"/>
                    <a:pt x="0" y="442252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p:nvPr/>
          </p:nvSpPr>
          <p:spPr>
            <a:xfrm>
              <a:off x="16891" y="16891"/>
              <a:ext cx="9652000" cy="8845042"/>
            </a:xfrm>
            <a:custGeom>
              <a:rect b="b" l="l" r="r" t="t"/>
              <a:pathLst>
                <a:path extrusionOk="0" h="8845042" w="9652000">
                  <a:moveTo>
                    <a:pt x="4826000" y="0"/>
                  </a:moveTo>
                  <a:lnTo>
                    <a:pt x="4826000" y="8845042"/>
                  </a:lnTo>
                  <a:moveTo>
                    <a:pt x="0" y="4422521"/>
                  </a:moveTo>
                  <a:lnTo>
                    <a:pt x="9652000" y="4422521"/>
                  </a:lnTo>
                </a:path>
              </a:pathLst>
            </a:custGeom>
            <a:solidFill>
              <a:srgbClr val="000000">
                <a:alpha val="0"/>
              </a:srgbClr>
            </a:solidFill>
            <a:ln>
              <a:noFill/>
            </a:ln>
          </p:spPr>
        </p:sp>
        <p:sp>
          <p:nvSpPr>
            <p:cNvPr id="519" name="Google Shape;519;p24"/>
            <p:cNvSpPr/>
            <p:nvPr/>
          </p:nvSpPr>
          <p:spPr>
            <a:xfrm>
              <a:off x="16891" y="16891"/>
              <a:ext cx="9652000" cy="8845043"/>
            </a:xfrm>
            <a:custGeom>
              <a:rect b="b" l="l" r="r" t="t"/>
              <a:pathLst>
                <a:path extrusionOk="0" h="8845043" w="9652000">
                  <a:moveTo>
                    <a:pt x="0" y="4422521"/>
                  </a:moveTo>
                  <a:cubicBezTo>
                    <a:pt x="0" y="1980057"/>
                    <a:pt x="2160651" y="0"/>
                    <a:pt x="4826000" y="0"/>
                  </a:cubicBezTo>
                  <a:cubicBezTo>
                    <a:pt x="7491349" y="0"/>
                    <a:pt x="9652000" y="1980057"/>
                    <a:pt x="9652000" y="4422521"/>
                  </a:cubicBezTo>
                  <a:cubicBezTo>
                    <a:pt x="9652000" y="6864985"/>
                    <a:pt x="7491349" y="8845042"/>
                    <a:pt x="4826000" y="8845042"/>
                  </a:cubicBezTo>
                  <a:cubicBezTo>
                    <a:pt x="2160651" y="8845042"/>
                    <a:pt x="0" y="6864985"/>
                    <a:pt x="0" y="4422521"/>
                  </a:cubicBezTo>
                  <a:close/>
                </a:path>
              </a:pathLst>
            </a:custGeom>
            <a:solidFill>
              <a:srgbClr val="000000">
                <a:alpha val="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0" y="0"/>
              <a:ext cx="9685909" cy="8878951"/>
            </a:xfrm>
            <a:custGeom>
              <a:rect b="b" l="l" r="r" t="t"/>
              <a:pathLst>
                <a:path extrusionOk="0" h="8878951" w="9685909">
                  <a:moveTo>
                    <a:pt x="0" y="4439412"/>
                  </a:moveTo>
                  <a:cubicBezTo>
                    <a:pt x="0" y="1986280"/>
                    <a:pt x="2169668" y="0"/>
                    <a:pt x="4842891" y="0"/>
                  </a:cubicBezTo>
                  <a:cubicBezTo>
                    <a:pt x="7516114" y="0"/>
                    <a:pt x="9685909" y="1986280"/>
                    <a:pt x="9685909" y="4439412"/>
                  </a:cubicBezTo>
                  <a:lnTo>
                    <a:pt x="9669018" y="4439412"/>
                  </a:lnTo>
                  <a:lnTo>
                    <a:pt x="9685909" y="4439412"/>
                  </a:lnTo>
                  <a:cubicBezTo>
                    <a:pt x="9685909" y="6892671"/>
                    <a:pt x="7516241" y="8878824"/>
                    <a:pt x="4843018" y="8878824"/>
                  </a:cubicBezTo>
                  <a:lnTo>
                    <a:pt x="4843018" y="8861933"/>
                  </a:lnTo>
                  <a:lnTo>
                    <a:pt x="4843018" y="8878824"/>
                  </a:lnTo>
                  <a:cubicBezTo>
                    <a:pt x="2169668" y="8878951"/>
                    <a:pt x="0" y="6892671"/>
                    <a:pt x="0" y="4439412"/>
                  </a:cubicBezTo>
                  <a:lnTo>
                    <a:pt x="16891" y="4439412"/>
                  </a:lnTo>
                  <a:lnTo>
                    <a:pt x="33909" y="4439412"/>
                  </a:lnTo>
                  <a:lnTo>
                    <a:pt x="16891" y="4439412"/>
                  </a:lnTo>
                  <a:lnTo>
                    <a:pt x="0" y="4439412"/>
                  </a:lnTo>
                  <a:moveTo>
                    <a:pt x="33909" y="4439412"/>
                  </a:moveTo>
                  <a:cubicBezTo>
                    <a:pt x="33909" y="4448810"/>
                    <a:pt x="26289" y="4456303"/>
                    <a:pt x="17018" y="4456303"/>
                  </a:cubicBezTo>
                  <a:cubicBezTo>
                    <a:pt x="7747" y="4456303"/>
                    <a:pt x="0" y="4448810"/>
                    <a:pt x="0" y="4439412"/>
                  </a:cubicBezTo>
                  <a:cubicBezTo>
                    <a:pt x="0" y="4430014"/>
                    <a:pt x="7620" y="4422521"/>
                    <a:pt x="16891" y="4422521"/>
                  </a:cubicBezTo>
                  <a:cubicBezTo>
                    <a:pt x="26162" y="4422521"/>
                    <a:pt x="33782" y="4430141"/>
                    <a:pt x="33782" y="4439412"/>
                  </a:cubicBezTo>
                  <a:cubicBezTo>
                    <a:pt x="33782" y="6871208"/>
                    <a:pt x="2185416" y="8845042"/>
                    <a:pt x="4842891" y="8845042"/>
                  </a:cubicBezTo>
                  <a:cubicBezTo>
                    <a:pt x="7500366" y="8845042"/>
                    <a:pt x="9652000" y="6871208"/>
                    <a:pt x="9652000" y="4439412"/>
                  </a:cubicBezTo>
                  <a:cubicBezTo>
                    <a:pt x="9652000" y="2007616"/>
                    <a:pt x="7500366" y="33909"/>
                    <a:pt x="4842891" y="33909"/>
                  </a:cubicBezTo>
                  <a:lnTo>
                    <a:pt x="4842891" y="16891"/>
                  </a:lnTo>
                  <a:lnTo>
                    <a:pt x="4842891" y="33909"/>
                  </a:lnTo>
                  <a:cubicBezTo>
                    <a:pt x="2185543" y="33909"/>
                    <a:pt x="33909" y="2007616"/>
                    <a:pt x="33909" y="4439412"/>
                  </a:cubicBezTo>
                  <a:close/>
                </a:path>
              </a:pathLst>
            </a:custGeom>
            <a:solidFill>
              <a:srgbClr val="F79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4"/>
            <p:cNvSpPr/>
            <p:nvPr/>
          </p:nvSpPr>
          <p:spPr>
            <a:xfrm>
              <a:off x="16891" y="16891"/>
              <a:ext cx="9652000" cy="8845042"/>
            </a:xfrm>
            <a:custGeom>
              <a:rect b="b" l="l" r="r" t="t"/>
              <a:pathLst>
                <a:path extrusionOk="0" h="8845042" w="9652000">
                  <a:moveTo>
                    <a:pt x="4843018" y="0"/>
                  </a:moveTo>
                  <a:lnTo>
                    <a:pt x="4843018" y="8845042"/>
                  </a:lnTo>
                  <a:lnTo>
                    <a:pt x="4809109" y="8845042"/>
                  </a:lnTo>
                  <a:lnTo>
                    <a:pt x="4809109" y="0"/>
                  </a:lnTo>
                  <a:close/>
                  <a:moveTo>
                    <a:pt x="0" y="4405630"/>
                  </a:moveTo>
                  <a:lnTo>
                    <a:pt x="9652000" y="4405630"/>
                  </a:lnTo>
                  <a:lnTo>
                    <a:pt x="9652000" y="4439539"/>
                  </a:lnTo>
                  <a:lnTo>
                    <a:pt x="0" y="4439539"/>
                  </a:lnTo>
                  <a:close/>
                </a:path>
              </a:pathLst>
            </a:custGeom>
            <a:solidFill>
              <a:srgbClr val="F79646"/>
            </a:solidFill>
            <a:ln>
              <a:noFill/>
            </a:ln>
          </p:spPr>
        </p:sp>
        <p:sp>
          <p:nvSpPr>
            <p:cNvPr id="522" name="Google Shape;522;p24"/>
            <p:cNvSpPr/>
            <p:nvPr/>
          </p:nvSpPr>
          <p:spPr>
            <a:xfrm>
              <a:off x="0" y="0"/>
              <a:ext cx="9685909" cy="8878951"/>
            </a:xfrm>
            <a:custGeom>
              <a:rect b="b" l="l" r="r" t="t"/>
              <a:pathLst>
                <a:path extrusionOk="0" h="8878951" w="9685909">
                  <a:moveTo>
                    <a:pt x="0" y="4439412"/>
                  </a:moveTo>
                  <a:cubicBezTo>
                    <a:pt x="0" y="1986280"/>
                    <a:pt x="2169668" y="0"/>
                    <a:pt x="4842891" y="0"/>
                  </a:cubicBezTo>
                  <a:cubicBezTo>
                    <a:pt x="7516114" y="0"/>
                    <a:pt x="9685909" y="1986280"/>
                    <a:pt x="9685909" y="4439412"/>
                  </a:cubicBezTo>
                  <a:lnTo>
                    <a:pt x="9669018" y="4439412"/>
                  </a:lnTo>
                  <a:lnTo>
                    <a:pt x="9685909" y="4439412"/>
                  </a:lnTo>
                  <a:cubicBezTo>
                    <a:pt x="9685909" y="6892671"/>
                    <a:pt x="7516241" y="8878824"/>
                    <a:pt x="4843018" y="8878824"/>
                  </a:cubicBezTo>
                  <a:lnTo>
                    <a:pt x="4843018" y="8861933"/>
                  </a:lnTo>
                  <a:lnTo>
                    <a:pt x="4843018" y="8878824"/>
                  </a:lnTo>
                  <a:cubicBezTo>
                    <a:pt x="2169668" y="8878951"/>
                    <a:pt x="0" y="6892671"/>
                    <a:pt x="0" y="4439412"/>
                  </a:cubicBezTo>
                  <a:lnTo>
                    <a:pt x="16891" y="4439412"/>
                  </a:lnTo>
                  <a:lnTo>
                    <a:pt x="33909" y="4439412"/>
                  </a:lnTo>
                  <a:lnTo>
                    <a:pt x="16891" y="4439412"/>
                  </a:lnTo>
                  <a:lnTo>
                    <a:pt x="0" y="4439412"/>
                  </a:lnTo>
                  <a:moveTo>
                    <a:pt x="33909" y="4439412"/>
                  </a:moveTo>
                  <a:cubicBezTo>
                    <a:pt x="33909" y="4448810"/>
                    <a:pt x="26289" y="4456303"/>
                    <a:pt x="17018" y="4456303"/>
                  </a:cubicBezTo>
                  <a:cubicBezTo>
                    <a:pt x="7747" y="4456303"/>
                    <a:pt x="0" y="4448810"/>
                    <a:pt x="0" y="4439412"/>
                  </a:cubicBezTo>
                  <a:cubicBezTo>
                    <a:pt x="0" y="4430014"/>
                    <a:pt x="7620" y="4422521"/>
                    <a:pt x="16891" y="4422521"/>
                  </a:cubicBezTo>
                  <a:cubicBezTo>
                    <a:pt x="26162" y="4422521"/>
                    <a:pt x="33782" y="4430141"/>
                    <a:pt x="33782" y="4439412"/>
                  </a:cubicBezTo>
                  <a:cubicBezTo>
                    <a:pt x="33782" y="6871208"/>
                    <a:pt x="2185416" y="8845042"/>
                    <a:pt x="4842891" y="8845042"/>
                  </a:cubicBezTo>
                  <a:cubicBezTo>
                    <a:pt x="7500366" y="8845042"/>
                    <a:pt x="9652000" y="6871208"/>
                    <a:pt x="9652000" y="4439412"/>
                  </a:cubicBezTo>
                  <a:cubicBezTo>
                    <a:pt x="9652000" y="2007616"/>
                    <a:pt x="7500366" y="33909"/>
                    <a:pt x="4842891" y="33909"/>
                  </a:cubicBezTo>
                  <a:lnTo>
                    <a:pt x="4842891" y="16891"/>
                  </a:lnTo>
                  <a:lnTo>
                    <a:pt x="4842891" y="33909"/>
                  </a:lnTo>
                  <a:cubicBezTo>
                    <a:pt x="2185543" y="33909"/>
                    <a:pt x="33909" y="2007616"/>
                    <a:pt x="33909" y="4439412"/>
                  </a:cubicBezTo>
                  <a:close/>
                </a:path>
              </a:pathLst>
            </a:custGeom>
            <a:solidFill>
              <a:srgbClr val="F796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3" name="Google Shape;523;p24"/>
          <p:cNvGrpSpPr/>
          <p:nvPr/>
        </p:nvGrpSpPr>
        <p:grpSpPr>
          <a:xfrm>
            <a:off x="70841" y="2747002"/>
            <a:ext cx="5511800" cy="1865437"/>
            <a:chOff x="0" y="-85725"/>
            <a:chExt cx="7349067" cy="2487249"/>
          </a:xfrm>
        </p:grpSpPr>
        <p:sp>
          <p:nvSpPr>
            <p:cNvPr id="524" name="Google Shape;524;p24"/>
            <p:cNvSpPr/>
            <p:nvPr/>
          </p:nvSpPr>
          <p:spPr>
            <a:xfrm>
              <a:off x="16891" y="16891"/>
              <a:ext cx="7315200" cy="2367661"/>
            </a:xfrm>
            <a:custGeom>
              <a:rect b="b" l="l" r="r" t="t"/>
              <a:pathLst>
                <a:path extrusionOk="0" h="2367661" w="7315200">
                  <a:moveTo>
                    <a:pt x="0" y="0"/>
                  </a:moveTo>
                  <a:lnTo>
                    <a:pt x="7315200" y="0"/>
                  </a:lnTo>
                  <a:lnTo>
                    <a:pt x="7315200" y="2367661"/>
                  </a:lnTo>
                  <a:lnTo>
                    <a:pt x="0" y="2367661"/>
                  </a:lnTo>
                  <a:close/>
                </a:path>
              </a:pathLst>
            </a:custGeom>
            <a:solidFill>
              <a:srgbClr val="F79646"/>
            </a:solidFill>
            <a:ln>
              <a:noFill/>
            </a:ln>
          </p:spPr>
        </p:sp>
        <p:sp>
          <p:nvSpPr>
            <p:cNvPr id="525" name="Google Shape;525;p24"/>
            <p:cNvSpPr/>
            <p:nvPr/>
          </p:nvSpPr>
          <p:spPr>
            <a:xfrm>
              <a:off x="0" y="0"/>
              <a:ext cx="7348982" cy="2401443"/>
            </a:xfrm>
            <a:custGeom>
              <a:rect b="b" l="l" r="r" t="t"/>
              <a:pathLst>
                <a:path extrusionOk="0" h="2401443" w="7348982">
                  <a:moveTo>
                    <a:pt x="16891" y="0"/>
                  </a:moveTo>
                  <a:lnTo>
                    <a:pt x="7332091" y="0"/>
                  </a:lnTo>
                  <a:cubicBezTo>
                    <a:pt x="7341489" y="0"/>
                    <a:pt x="7348982" y="7620"/>
                    <a:pt x="7348982" y="16891"/>
                  </a:cubicBezTo>
                  <a:lnTo>
                    <a:pt x="7348982" y="2384552"/>
                  </a:lnTo>
                  <a:cubicBezTo>
                    <a:pt x="7348982" y="2393950"/>
                    <a:pt x="7341362" y="2401443"/>
                    <a:pt x="7332091" y="2401443"/>
                  </a:cubicBezTo>
                  <a:lnTo>
                    <a:pt x="16891" y="2401443"/>
                  </a:lnTo>
                  <a:cubicBezTo>
                    <a:pt x="7493" y="2401443"/>
                    <a:pt x="0" y="2393823"/>
                    <a:pt x="0" y="2384552"/>
                  </a:cubicBezTo>
                  <a:lnTo>
                    <a:pt x="0" y="16891"/>
                  </a:lnTo>
                  <a:cubicBezTo>
                    <a:pt x="0" y="7620"/>
                    <a:pt x="7620" y="0"/>
                    <a:pt x="16891" y="0"/>
                  </a:cubicBezTo>
                  <a:moveTo>
                    <a:pt x="16891" y="33909"/>
                  </a:moveTo>
                  <a:lnTo>
                    <a:pt x="16891" y="16891"/>
                  </a:lnTo>
                  <a:lnTo>
                    <a:pt x="33909" y="16891"/>
                  </a:lnTo>
                  <a:lnTo>
                    <a:pt x="33909" y="2384552"/>
                  </a:lnTo>
                  <a:lnTo>
                    <a:pt x="16891" y="2384552"/>
                  </a:lnTo>
                  <a:lnTo>
                    <a:pt x="16891" y="2367661"/>
                  </a:lnTo>
                  <a:lnTo>
                    <a:pt x="7332091" y="2367661"/>
                  </a:lnTo>
                  <a:lnTo>
                    <a:pt x="7332091" y="2384552"/>
                  </a:lnTo>
                  <a:lnTo>
                    <a:pt x="7315200" y="2384552"/>
                  </a:lnTo>
                  <a:lnTo>
                    <a:pt x="7315200" y="16891"/>
                  </a:lnTo>
                  <a:lnTo>
                    <a:pt x="7332091" y="16891"/>
                  </a:lnTo>
                  <a:lnTo>
                    <a:pt x="7332091" y="33909"/>
                  </a:lnTo>
                  <a:lnTo>
                    <a:pt x="16891" y="33909"/>
                  </a:lnTo>
                  <a:close/>
                </a:path>
              </a:pathLst>
            </a:custGeom>
            <a:solidFill>
              <a:srgbClr val="B46D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4"/>
            <p:cNvSpPr txBox="1"/>
            <p:nvPr/>
          </p:nvSpPr>
          <p:spPr>
            <a:xfrm>
              <a:off x="0" y="-85725"/>
              <a:ext cx="7349067" cy="2487249"/>
            </a:xfrm>
            <a:prstGeom prst="rect">
              <a:avLst/>
            </a:prstGeom>
            <a:noFill/>
            <a:ln>
              <a:noFill/>
            </a:ln>
          </p:spPr>
          <p:txBody>
            <a:bodyPr anchorCtr="0" anchor="t" bIns="50800" lIns="50800" spcFirstLastPara="1" rIns="50800" wrap="square" tIns="50800">
              <a:noAutofit/>
            </a:bodyPr>
            <a:lstStyle/>
            <a:p>
              <a:pPr indent="0" lvl="0" marL="0" marR="0" rtl="0" algn="l">
                <a:lnSpc>
                  <a:spcPct val="128375"/>
                </a:lnSpc>
                <a:spcBef>
                  <a:spcPts val="0"/>
                </a:spcBef>
                <a:spcAft>
                  <a:spcPts val="0"/>
                </a:spcAft>
                <a:buNone/>
              </a:pPr>
              <a:r>
                <a:rPr b="0" i="0" lang="en-US" sz="3200" u="none" cap="none" strike="noStrike">
                  <a:solidFill>
                    <a:srgbClr val="FFFFFF"/>
                  </a:solidFill>
                  <a:latin typeface="Calibri"/>
                  <a:ea typeface="Calibri"/>
                  <a:cs typeface="Calibri"/>
                  <a:sym typeface="Calibri"/>
                </a:rPr>
                <a:t>Κορονοϊός βοοειδών (BCV), ροταϊός βοοειδών, </a:t>
              </a:r>
              <a:endParaRPr/>
            </a:p>
            <a:p>
              <a:pPr indent="0" lvl="0" marL="0" marR="0" rtl="0" algn="l">
                <a:lnSpc>
                  <a:spcPct val="128375"/>
                </a:lnSpc>
                <a:spcBef>
                  <a:spcPts val="0"/>
                </a:spcBef>
                <a:spcAft>
                  <a:spcPts val="0"/>
                </a:spcAft>
                <a:buNone/>
              </a:pPr>
              <a:r>
                <a:rPr b="0" i="1" lang="en-US" sz="3200" u="none" cap="none" strike="noStrike">
                  <a:solidFill>
                    <a:srgbClr val="FFFFFF"/>
                  </a:solidFill>
                  <a:latin typeface="Calibri"/>
                  <a:ea typeface="Calibri"/>
                  <a:cs typeface="Calibri"/>
                  <a:sym typeface="Calibri"/>
                </a:rPr>
                <a:t>Εσεριχία κολί F5</a:t>
              </a:r>
              <a:endParaRPr/>
            </a:p>
          </p:txBody>
        </p:sp>
      </p:grpSp>
      <p:grpSp>
        <p:nvGrpSpPr>
          <p:cNvPr id="527" name="Google Shape;527;p24"/>
          <p:cNvGrpSpPr/>
          <p:nvPr/>
        </p:nvGrpSpPr>
        <p:grpSpPr>
          <a:xfrm>
            <a:off x="12179000" y="2804366"/>
            <a:ext cx="5543394" cy="1952154"/>
            <a:chOff x="0" y="-85725"/>
            <a:chExt cx="7391192" cy="2602872"/>
          </a:xfrm>
        </p:grpSpPr>
        <p:sp>
          <p:nvSpPr>
            <p:cNvPr id="528" name="Google Shape;528;p24"/>
            <p:cNvSpPr/>
            <p:nvPr/>
          </p:nvSpPr>
          <p:spPr>
            <a:xfrm>
              <a:off x="6350" y="6350"/>
              <a:ext cx="7378446" cy="2504440"/>
            </a:xfrm>
            <a:custGeom>
              <a:rect b="b" l="l" r="r" t="t"/>
              <a:pathLst>
                <a:path extrusionOk="0" h="2504440" w="7378446">
                  <a:moveTo>
                    <a:pt x="0" y="0"/>
                  </a:moveTo>
                  <a:lnTo>
                    <a:pt x="7378446" y="0"/>
                  </a:lnTo>
                  <a:lnTo>
                    <a:pt x="7378446" y="2504440"/>
                  </a:lnTo>
                  <a:lnTo>
                    <a:pt x="0" y="2504440"/>
                  </a:lnTo>
                  <a:close/>
                </a:path>
              </a:pathLst>
            </a:custGeom>
            <a:gradFill>
              <a:gsLst>
                <a:gs pos="0">
                  <a:srgbClr val="C8B2E9"/>
                </a:gs>
                <a:gs pos="35000">
                  <a:srgbClr val="D6CAED"/>
                </a:gs>
                <a:gs pos="100000">
                  <a:srgbClr val="EFE8FA"/>
                </a:gs>
              </a:gsLst>
              <a:lin ang="16200000" scaled="0"/>
            </a:gradFill>
            <a:ln>
              <a:noFill/>
            </a:ln>
          </p:spPr>
        </p:sp>
        <p:sp>
          <p:nvSpPr>
            <p:cNvPr id="529" name="Google Shape;529;p24"/>
            <p:cNvSpPr/>
            <p:nvPr/>
          </p:nvSpPr>
          <p:spPr>
            <a:xfrm>
              <a:off x="0" y="0"/>
              <a:ext cx="7391146" cy="2517140"/>
            </a:xfrm>
            <a:custGeom>
              <a:rect b="b" l="l" r="r" t="t"/>
              <a:pathLst>
                <a:path extrusionOk="0" h="2517140" w="7391146">
                  <a:moveTo>
                    <a:pt x="6350" y="0"/>
                  </a:moveTo>
                  <a:lnTo>
                    <a:pt x="7384796" y="0"/>
                  </a:lnTo>
                  <a:cubicBezTo>
                    <a:pt x="7388352" y="0"/>
                    <a:pt x="7391146" y="2794"/>
                    <a:pt x="7391146" y="6350"/>
                  </a:cubicBezTo>
                  <a:lnTo>
                    <a:pt x="7391146" y="2510790"/>
                  </a:lnTo>
                  <a:cubicBezTo>
                    <a:pt x="7391146" y="2514346"/>
                    <a:pt x="7388352" y="2517140"/>
                    <a:pt x="7384796" y="2517140"/>
                  </a:cubicBezTo>
                  <a:lnTo>
                    <a:pt x="6350" y="2517140"/>
                  </a:lnTo>
                  <a:cubicBezTo>
                    <a:pt x="2794" y="2517140"/>
                    <a:pt x="0" y="2514346"/>
                    <a:pt x="0" y="2510790"/>
                  </a:cubicBezTo>
                  <a:lnTo>
                    <a:pt x="0" y="6350"/>
                  </a:lnTo>
                  <a:cubicBezTo>
                    <a:pt x="0" y="2794"/>
                    <a:pt x="2794" y="0"/>
                    <a:pt x="6350" y="0"/>
                  </a:cubicBezTo>
                  <a:moveTo>
                    <a:pt x="6350" y="12700"/>
                  </a:moveTo>
                  <a:lnTo>
                    <a:pt x="6350" y="6350"/>
                  </a:lnTo>
                  <a:lnTo>
                    <a:pt x="12700" y="6350"/>
                  </a:lnTo>
                  <a:lnTo>
                    <a:pt x="12700" y="2510790"/>
                  </a:lnTo>
                  <a:lnTo>
                    <a:pt x="6350" y="2510790"/>
                  </a:lnTo>
                  <a:lnTo>
                    <a:pt x="6350" y="2504440"/>
                  </a:lnTo>
                  <a:lnTo>
                    <a:pt x="7384796" y="2504440"/>
                  </a:lnTo>
                  <a:lnTo>
                    <a:pt x="7384796" y="2510790"/>
                  </a:lnTo>
                  <a:lnTo>
                    <a:pt x="7378446" y="2510790"/>
                  </a:lnTo>
                  <a:lnTo>
                    <a:pt x="7378446" y="6350"/>
                  </a:lnTo>
                  <a:lnTo>
                    <a:pt x="7384796" y="6350"/>
                  </a:lnTo>
                  <a:lnTo>
                    <a:pt x="7384796" y="12700"/>
                  </a:lnTo>
                  <a:lnTo>
                    <a:pt x="6350" y="12700"/>
                  </a:lnTo>
                  <a:close/>
                </a:path>
              </a:pathLst>
            </a:custGeom>
            <a:solidFill>
              <a:srgbClr val="7C5F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4"/>
            <p:cNvSpPr txBox="1"/>
            <p:nvPr/>
          </p:nvSpPr>
          <p:spPr>
            <a:xfrm>
              <a:off x="0" y="-85725"/>
              <a:ext cx="7391192" cy="2602872"/>
            </a:xfrm>
            <a:prstGeom prst="rect">
              <a:avLst/>
            </a:prstGeom>
            <a:noFill/>
            <a:ln>
              <a:noFill/>
            </a:ln>
          </p:spPr>
          <p:txBody>
            <a:bodyPr anchorCtr="0" anchor="t" bIns="50800" lIns="50800" spcFirstLastPara="1" rIns="50800" wrap="square" tIns="50800">
              <a:noAutofit/>
            </a:bodyPr>
            <a:lstStyle/>
            <a:p>
              <a:pPr indent="0" lvl="0" marL="0" marR="0" rtl="0" algn="l">
                <a:lnSpc>
                  <a:spcPct val="128375"/>
                </a:lnSpc>
                <a:spcBef>
                  <a:spcPts val="0"/>
                </a:spcBef>
                <a:spcAft>
                  <a:spcPts val="0"/>
                </a:spcAft>
                <a:buNone/>
              </a:pPr>
              <a:r>
                <a:rPr b="0" i="1" lang="en-US" sz="3200" u="none" cap="none" strike="noStrike">
                  <a:solidFill>
                    <a:srgbClr val="000000"/>
                  </a:solidFill>
                  <a:latin typeface="Calibri"/>
                  <a:ea typeface="Calibri"/>
                  <a:cs typeface="Calibri"/>
                  <a:sym typeface="Calibri"/>
                </a:rPr>
                <a:t>Clostridium perfringens, C. chauvoei, C. tetani </a:t>
              </a:r>
              <a:endParaRPr/>
            </a:p>
          </p:txBody>
        </p:sp>
      </p:grpSp>
      <p:grpSp>
        <p:nvGrpSpPr>
          <p:cNvPr id="531" name="Google Shape;531;p24"/>
          <p:cNvGrpSpPr/>
          <p:nvPr/>
        </p:nvGrpSpPr>
        <p:grpSpPr>
          <a:xfrm>
            <a:off x="12363372" y="6750844"/>
            <a:ext cx="5815107" cy="2318023"/>
            <a:chOff x="0" y="-85725"/>
            <a:chExt cx="7753477" cy="3090697"/>
          </a:xfrm>
        </p:grpSpPr>
        <p:sp>
          <p:nvSpPr>
            <p:cNvPr id="532" name="Google Shape;532;p24"/>
            <p:cNvSpPr/>
            <p:nvPr/>
          </p:nvSpPr>
          <p:spPr>
            <a:xfrm>
              <a:off x="6350" y="6350"/>
              <a:ext cx="7740777" cy="2992247"/>
            </a:xfrm>
            <a:custGeom>
              <a:rect b="b" l="l" r="r" t="t"/>
              <a:pathLst>
                <a:path extrusionOk="0" h="2992247" w="7740777">
                  <a:moveTo>
                    <a:pt x="0" y="0"/>
                  </a:moveTo>
                  <a:lnTo>
                    <a:pt x="7740777" y="0"/>
                  </a:lnTo>
                  <a:lnTo>
                    <a:pt x="7740777" y="2992247"/>
                  </a:lnTo>
                  <a:lnTo>
                    <a:pt x="0" y="2992247"/>
                  </a:lnTo>
                  <a:close/>
                </a:path>
              </a:pathLst>
            </a:custGeom>
            <a:gradFill>
              <a:gsLst>
                <a:gs pos="0">
                  <a:srgbClr val="BABABA"/>
                </a:gs>
                <a:gs pos="35000">
                  <a:srgbClr val="CFCFCF"/>
                </a:gs>
                <a:gs pos="100000">
                  <a:srgbClr val="EDEDED"/>
                </a:gs>
              </a:gsLst>
              <a:lin ang="16200000" scaled="0"/>
            </a:gradFill>
            <a:ln>
              <a:noFill/>
            </a:ln>
          </p:spPr>
        </p:sp>
        <p:sp>
          <p:nvSpPr>
            <p:cNvPr id="533" name="Google Shape;533;p24"/>
            <p:cNvSpPr/>
            <p:nvPr/>
          </p:nvSpPr>
          <p:spPr>
            <a:xfrm>
              <a:off x="0" y="0"/>
              <a:ext cx="7753477" cy="3004947"/>
            </a:xfrm>
            <a:custGeom>
              <a:rect b="b" l="l" r="r" t="t"/>
              <a:pathLst>
                <a:path extrusionOk="0" h="3004947" w="7753477">
                  <a:moveTo>
                    <a:pt x="6350" y="0"/>
                  </a:moveTo>
                  <a:lnTo>
                    <a:pt x="7747127" y="0"/>
                  </a:lnTo>
                  <a:cubicBezTo>
                    <a:pt x="7750683" y="0"/>
                    <a:pt x="7753477" y="2794"/>
                    <a:pt x="7753477" y="6350"/>
                  </a:cubicBezTo>
                  <a:lnTo>
                    <a:pt x="7753477" y="2998597"/>
                  </a:lnTo>
                  <a:cubicBezTo>
                    <a:pt x="7753477" y="3002153"/>
                    <a:pt x="7750683" y="3004947"/>
                    <a:pt x="7747127" y="3004947"/>
                  </a:cubicBezTo>
                  <a:lnTo>
                    <a:pt x="6350" y="3004947"/>
                  </a:lnTo>
                  <a:cubicBezTo>
                    <a:pt x="2794" y="3004947"/>
                    <a:pt x="0" y="3002153"/>
                    <a:pt x="0" y="2998597"/>
                  </a:cubicBezTo>
                  <a:lnTo>
                    <a:pt x="0" y="6350"/>
                  </a:lnTo>
                  <a:cubicBezTo>
                    <a:pt x="0" y="2794"/>
                    <a:pt x="2794" y="0"/>
                    <a:pt x="6350" y="0"/>
                  </a:cubicBezTo>
                  <a:moveTo>
                    <a:pt x="6350" y="12700"/>
                  </a:moveTo>
                  <a:lnTo>
                    <a:pt x="6350" y="6350"/>
                  </a:lnTo>
                  <a:lnTo>
                    <a:pt x="12700" y="6350"/>
                  </a:lnTo>
                  <a:lnTo>
                    <a:pt x="12700" y="2998597"/>
                  </a:lnTo>
                  <a:lnTo>
                    <a:pt x="6350" y="2998597"/>
                  </a:lnTo>
                  <a:lnTo>
                    <a:pt x="6350" y="2992247"/>
                  </a:lnTo>
                  <a:lnTo>
                    <a:pt x="7747127" y="2992247"/>
                  </a:lnTo>
                  <a:lnTo>
                    <a:pt x="7747127" y="2998597"/>
                  </a:lnTo>
                  <a:lnTo>
                    <a:pt x="7740777" y="2998597"/>
                  </a:lnTo>
                  <a:lnTo>
                    <a:pt x="7740777" y="6350"/>
                  </a:lnTo>
                  <a:lnTo>
                    <a:pt x="7747127" y="6350"/>
                  </a:lnTo>
                  <a:lnTo>
                    <a:pt x="7747127" y="12700"/>
                  </a:lnTo>
                  <a:lnTo>
                    <a:pt x="6350" y="1270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4"/>
            <p:cNvSpPr txBox="1"/>
            <p:nvPr/>
          </p:nvSpPr>
          <p:spPr>
            <a:xfrm>
              <a:off x="0" y="-85725"/>
              <a:ext cx="7753455" cy="3090697"/>
            </a:xfrm>
            <a:prstGeom prst="rect">
              <a:avLst/>
            </a:prstGeom>
            <a:noFill/>
            <a:ln>
              <a:noFill/>
            </a:ln>
          </p:spPr>
          <p:txBody>
            <a:bodyPr anchorCtr="0" anchor="t" bIns="50800" lIns="50800" spcFirstLastPara="1" rIns="50800" wrap="square" tIns="50800">
              <a:noAutofit/>
            </a:bodyPr>
            <a:lstStyle/>
            <a:p>
              <a:pPr indent="0" lvl="0" marL="0" marR="0" rtl="0" algn="l">
                <a:lnSpc>
                  <a:spcPct val="128438"/>
                </a:lnSpc>
                <a:spcBef>
                  <a:spcPts val="0"/>
                </a:spcBef>
                <a:spcAft>
                  <a:spcPts val="0"/>
                </a:spcAft>
                <a:buNone/>
              </a:pPr>
              <a:r>
                <a:rPr b="0" i="1" lang="en-US" sz="2799" u="none" cap="none" strike="noStrike">
                  <a:solidFill>
                    <a:srgbClr val="000000"/>
                  </a:solidFill>
                  <a:latin typeface="Calibri"/>
                  <a:ea typeface="Calibri"/>
                  <a:cs typeface="Calibri"/>
                  <a:sym typeface="Calibri"/>
                </a:rPr>
                <a:t>Σταφυλόκοκκος aureus, </a:t>
              </a:r>
              <a:endParaRPr/>
            </a:p>
            <a:p>
              <a:pPr indent="0" lvl="0" marL="0" marR="0" rtl="0" algn="l">
                <a:lnSpc>
                  <a:spcPct val="128438"/>
                </a:lnSpc>
                <a:spcBef>
                  <a:spcPts val="0"/>
                </a:spcBef>
                <a:spcAft>
                  <a:spcPts val="0"/>
                </a:spcAft>
                <a:buNone/>
              </a:pPr>
              <a:r>
                <a:rPr b="0" i="0" lang="en-US" sz="2799" u="none" cap="none" strike="noStrike">
                  <a:solidFill>
                    <a:srgbClr val="000000"/>
                  </a:solidFill>
                  <a:latin typeface="Calibri"/>
                  <a:ea typeface="Calibri"/>
                  <a:cs typeface="Calibri"/>
                  <a:sym typeface="Calibri"/>
                </a:rPr>
                <a:t>Σταφυλόκοκκος αρνητικός στην κοαγκουλάση, </a:t>
              </a:r>
              <a:endParaRPr/>
            </a:p>
            <a:p>
              <a:pPr indent="0" lvl="0" marL="0" marR="0" rtl="0" algn="l">
                <a:lnSpc>
                  <a:spcPct val="128438"/>
                </a:lnSpc>
                <a:spcBef>
                  <a:spcPts val="0"/>
                </a:spcBef>
                <a:spcAft>
                  <a:spcPts val="0"/>
                </a:spcAft>
                <a:buNone/>
              </a:pPr>
              <a:r>
                <a:rPr b="0" i="1" lang="en-US" sz="2799" u="none" cap="none" strike="noStrike">
                  <a:solidFill>
                    <a:srgbClr val="000000"/>
                  </a:solidFill>
                  <a:latin typeface="Calibri"/>
                  <a:ea typeface="Calibri"/>
                  <a:cs typeface="Calibri"/>
                  <a:sym typeface="Calibri"/>
                </a:rPr>
                <a:t>Escherichia coli, Streptococcus uberis</a:t>
              </a:r>
              <a:endParaRPr/>
            </a:p>
          </p:txBody>
        </p:sp>
      </p:grpSp>
      <p:grpSp>
        <p:nvGrpSpPr>
          <p:cNvPr id="535" name="Google Shape;535;p24"/>
          <p:cNvGrpSpPr/>
          <p:nvPr/>
        </p:nvGrpSpPr>
        <p:grpSpPr>
          <a:xfrm>
            <a:off x="125306" y="7412016"/>
            <a:ext cx="5031105" cy="762596"/>
            <a:chOff x="0" y="-57150"/>
            <a:chExt cx="6708140" cy="1016794"/>
          </a:xfrm>
        </p:grpSpPr>
        <p:sp>
          <p:nvSpPr>
            <p:cNvPr id="536" name="Google Shape;536;p24"/>
            <p:cNvSpPr/>
            <p:nvPr/>
          </p:nvSpPr>
          <p:spPr>
            <a:xfrm>
              <a:off x="6350" y="7690"/>
              <a:ext cx="6695440" cy="944207"/>
            </a:xfrm>
            <a:custGeom>
              <a:rect b="b" l="l" r="r" t="t"/>
              <a:pathLst>
                <a:path extrusionOk="0" h="944207" w="6695440">
                  <a:moveTo>
                    <a:pt x="0" y="0"/>
                  </a:moveTo>
                  <a:lnTo>
                    <a:pt x="6695440" y="0"/>
                  </a:lnTo>
                  <a:lnTo>
                    <a:pt x="6695440" y="944207"/>
                  </a:lnTo>
                  <a:lnTo>
                    <a:pt x="0" y="944207"/>
                  </a:lnTo>
                  <a:close/>
                </a:path>
              </a:pathLst>
            </a:custGeom>
            <a:gradFill>
              <a:gsLst>
                <a:gs pos="0">
                  <a:srgbClr val="FFA09D"/>
                </a:gs>
                <a:gs pos="35000">
                  <a:srgbClr val="FFBCBC"/>
                </a:gs>
                <a:gs pos="100000">
                  <a:srgbClr val="FFE2E2"/>
                </a:gs>
              </a:gsLst>
              <a:lin ang="16200000" scaled="0"/>
            </a:gradFill>
            <a:ln>
              <a:noFill/>
            </a:ln>
          </p:spPr>
        </p:sp>
        <p:sp>
          <p:nvSpPr>
            <p:cNvPr id="537" name="Google Shape;537;p24"/>
            <p:cNvSpPr/>
            <p:nvPr/>
          </p:nvSpPr>
          <p:spPr>
            <a:xfrm>
              <a:off x="0" y="0"/>
              <a:ext cx="6708140" cy="959587"/>
            </a:xfrm>
            <a:custGeom>
              <a:rect b="b" l="l" r="r" t="t"/>
              <a:pathLst>
                <a:path extrusionOk="0" h="959587" w="6708140">
                  <a:moveTo>
                    <a:pt x="6350" y="0"/>
                  </a:moveTo>
                  <a:lnTo>
                    <a:pt x="6701790" y="0"/>
                  </a:lnTo>
                  <a:cubicBezTo>
                    <a:pt x="6705347" y="0"/>
                    <a:pt x="6708140" y="3384"/>
                    <a:pt x="6708140" y="7690"/>
                  </a:cubicBezTo>
                  <a:lnTo>
                    <a:pt x="6708140" y="951897"/>
                  </a:lnTo>
                  <a:cubicBezTo>
                    <a:pt x="6708140" y="956203"/>
                    <a:pt x="6705347" y="959587"/>
                    <a:pt x="6701790" y="959587"/>
                  </a:cubicBezTo>
                  <a:lnTo>
                    <a:pt x="6350" y="959587"/>
                  </a:lnTo>
                  <a:cubicBezTo>
                    <a:pt x="2794" y="959587"/>
                    <a:pt x="0" y="956203"/>
                    <a:pt x="0" y="951897"/>
                  </a:cubicBezTo>
                  <a:lnTo>
                    <a:pt x="0" y="7690"/>
                  </a:lnTo>
                  <a:cubicBezTo>
                    <a:pt x="0" y="3384"/>
                    <a:pt x="2794" y="0"/>
                    <a:pt x="6350" y="0"/>
                  </a:cubicBezTo>
                  <a:moveTo>
                    <a:pt x="6350" y="15380"/>
                  </a:moveTo>
                  <a:lnTo>
                    <a:pt x="6350" y="7690"/>
                  </a:lnTo>
                  <a:lnTo>
                    <a:pt x="12700" y="7690"/>
                  </a:lnTo>
                  <a:lnTo>
                    <a:pt x="12700" y="951897"/>
                  </a:lnTo>
                  <a:lnTo>
                    <a:pt x="6350" y="951897"/>
                  </a:lnTo>
                  <a:lnTo>
                    <a:pt x="6350" y="944207"/>
                  </a:lnTo>
                  <a:lnTo>
                    <a:pt x="6701790" y="944207"/>
                  </a:lnTo>
                  <a:lnTo>
                    <a:pt x="6701790" y="951897"/>
                  </a:lnTo>
                  <a:lnTo>
                    <a:pt x="6695440" y="951897"/>
                  </a:lnTo>
                  <a:lnTo>
                    <a:pt x="6695440" y="7690"/>
                  </a:lnTo>
                  <a:lnTo>
                    <a:pt x="6701790" y="7690"/>
                  </a:lnTo>
                  <a:lnTo>
                    <a:pt x="6701790" y="15380"/>
                  </a:lnTo>
                  <a:lnTo>
                    <a:pt x="6350" y="15380"/>
                  </a:lnTo>
                  <a:close/>
                </a:path>
              </a:pathLst>
            </a:custGeom>
            <a:solidFill>
              <a:srgbClr val="BD4B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4"/>
            <p:cNvSpPr txBox="1"/>
            <p:nvPr/>
          </p:nvSpPr>
          <p:spPr>
            <a:xfrm>
              <a:off x="0" y="-57150"/>
              <a:ext cx="6708101" cy="1016794"/>
            </a:xfrm>
            <a:prstGeom prst="rect">
              <a:avLst/>
            </a:prstGeom>
            <a:noFill/>
            <a:ln>
              <a:noFill/>
            </a:ln>
          </p:spPr>
          <p:txBody>
            <a:bodyPr anchorCtr="0" anchor="t" bIns="50800" lIns="50800" spcFirstLastPara="1" rIns="50800" wrap="square" tIns="50800">
              <a:noAutofit/>
            </a:bodyPr>
            <a:lstStyle/>
            <a:p>
              <a:pPr indent="0" lvl="0" marL="0" marR="0" rtl="0" algn="l">
                <a:lnSpc>
                  <a:spcPct val="120000"/>
                </a:lnSpc>
                <a:spcBef>
                  <a:spcPts val="0"/>
                </a:spcBef>
                <a:spcAft>
                  <a:spcPts val="0"/>
                </a:spcAft>
                <a:buNone/>
              </a:pPr>
              <a:r>
                <a:rPr b="0" i="1" lang="en-US" sz="3200" u="none" cap="none" strike="noStrike">
                  <a:solidFill>
                    <a:srgbClr val="000000"/>
                  </a:solidFill>
                  <a:latin typeface="Calibri"/>
                  <a:ea typeface="Calibri"/>
                  <a:cs typeface="Calibri"/>
                  <a:sym typeface="Calibri"/>
                </a:rPr>
                <a:t>Trichophyton verrucosum</a:t>
              </a:r>
              <a:endParaRPr/>
            </a:p>
          </p:txBody>
        </p:sp>
      </p:grpSp>
      <p:sp>
        <p:nvSpPr>
          <p:cNvPr descr="Clipart - αγελάδα" id="539" name="Google Shape;539;p24"/>
          <p:cNvSpPr/>
          <p:nvPr/>
        </p:nvSpPr>
        <p:spPr>
          <a:xfrm flipH="1">
            <a:off x="6027632" y="3650018"/>
            <a:ext cx="2430590" cy="2165509"/>
          </a:xfrm>
          <a:custGeom>
            <a:rect b="b" l="l" r="r" t="t"/>
            <a:pathLst>
              <a:path extrusionOk="0" h="2887345" w="3240786">
                <a:moveTo>
                  <a:pt x="3240786" y="0"/>
                </a:moveTo>
                <a:lnTo>
                  <a:pt x="0" y="0"/>
                </a:lnTo>
                <a:lnTo>
                  <a:pt x="0" y="2887345"/>
                </a:lnTo>
                <a:lnTo>
                  <a:pt x="3240786" y="2887345"/>
                </a:lnTo>
                <a:lnTo>
                  <a:pt x="3240786" y="0"/>
                </a:lnTo>
                <a:close/>
              </a:path>
            </a:pathLst>
          </a:custGeom>
          <a:blipFill rotWithShape="1">
            <a:blip r:embed="rId4">
              <a:alphaModFix/>
            </a:blip>
            <a:stretch>
              <a:fillRect b="0" l="0" r="-34143" t="0"/>
            </a:stretch>
          </a:blipFill>
          <a:ln>
            <a:noFill/>
          </a:ln>
        </p:spPr>
      </p:sp>
      <p:sp>
        <p:nvSpPr>
          <p:cNvPr descr="Clipart - αγελάδα" id="540" name="Google Shape;540;p24"/>
          <p:cNvSpPr/>
          <p:nvPr/>
        </p:nvSpPr>
        <p:spPr>
          <a:xfrm>
            <a:off x="8763000" y="2857500"/>
            <a:ext cx="1631347" cy="1453420"/>
          </a:xfrm>
          <a:custGeom>
            <a:rect b="b" l="l" r="r" t="t"/>
            <a:pathLst>
              <a:path extrusionOk="0" h="1937893" w="2175129">
                <a:moveTo>
                  <a:pt x="0" y="0"/>
                </a:moveTo>
                <a:lnTo>
                  <a:pt x="2175129" y="0"/>
                </a:lnTo>
                <a:lnTo>
                  <a:pt x="2175129" y="1937893"/>
                </a:lnTo>
                <a:lnTo>
                  <a:pt x="0" y="1937893"/>
                </a:lnTo>
                <a:lnTo>
                  <a:pt x="0" y="0"/>
                </a:lnTo>
                <a:close/>
              </a:path>
            </a:pathLst>
          </a:custGeom>
          <a:blipFill rotWithShape="1">
            <a:blip r:embed="rId4">
              <a:alphaModFix/>
            </a:blip>
            <a:stretch>
              <a:fillRect b="0" l="0" r="-34143" t="0"/>
            </a:stretch>
          </a:blipFill>
          <a:ln>
            <a:noFill/>
          </a:ln>
        </p:spPr>
      </p:sp>
      <p:sp>
        <p:nvSpPr>
          <p:cNvPr descr="Αρνί Ζώο Μαλλί · Δωρεάν διανυσματικά γραφικά στο Pixabay" id="541" name="Google Shape;541;p24"/>
          <p:cNvSpPr/>
          <p:nvPr/>
        </p:nvSpPr>
        <p:spPr>
          <a:xfrm>
            <a:off x="10208557" y="5060322"/>
            <a:ext cx="1153953" cy="926211"/>
          </a:xfrm>
          <a:custGeom>
            <a:rect b="b" l="l" r="r" t="t"/>
            <a:pathLst>
              <a:path extrusionOk="0" h="1234948" w="1538605">
                <a:moveTo>
                  <a:pt x="0" y="0"/>
                </a:moveTo>
                <a:lnTo>
                  <a:pt x="1538605" y="0"/>
                </a:lnTo>
                <a:lnTo>
                  <a:pt x="1538605" y="1234948"/>
                </a:lnTo>
                <a:lnTo>
                  <a:pt x="0" y="1234948"/>
                </a:lnTo>
                <a:lnTo>
                  <a:pt x="0" y="0"/>
                </a:lnTo>
                <a:close/>
              </a:path>
            </a:pathLst>
          </a:custGeom>
          <a:blipFill rotWithShape="1">
            <a:blip r:embed="rId5">
              <a:alphaModFix/>
            </a:blip>
            <a:stretch>
              <a:fillRect b="0" l="0" r="-60" t="0"/>
            </a:stretch>
          </a:blipFill>
          <a:ln>
            <a:noFill/>
          </a:ln>
        </p:spPr>
      </p:sp>
      <p:sp>
        <p:nvSpPr>
          <p:cNvPr descr="Κατσίκα Μαύρο Ζώο Δωρεάν διανυσματικά γραφικά στο Pixabay" id="542" name="Google Shape;542;p24"/>
          <p:cNvSpPr/>
          <p:nvPr/>
        </p:nvSpPr>
        <p:spPr>
          <a:xfrm>
            <a:off x="10131573" y="3960516"/>
            <a:ext cx="1135095" cy="990600"/>
          </a:xfrm>
          <a:custGeom>
            <a:rect b="b" l="l" r="r" t="t"/>
            <a:pathLst>
              <a:path extrusionOk="0" h="1320800" w="1513459">
                <a:moveTo>
                  <a:pt x="0" y="0"/>
                </a:moveTo>
                <a:lnTo>
                  <a:pt x="1513459" y="0"/>
                </a:lnTo>
                <a:lnTo>
                  <a:pt x="1513459" y="1320800"/>
                </a:lnTo>
                <a:lnTo>
                  <a:pt x="0" y="1320800"/>
                </a:lnTo>
                <a:lnTo>
                  <a:pt x="0" y="0"/>
                </a:lnTo>
                <a:close/>
              </a:path>
            </a:pathLst>
          </a:custGeom>
          <a:blipFill rotWithShape="1">
            <a:blip r:embed="rId6">
              <a:alphaModFix/>
            </a:blip>
            <a:stretch>
              <a:fillRect b="0" l="0" r="-102" t="0"/>
            </a:stretch>
          </a:blipFill>
          <a:ln>
            <a:noFill/>
          </a:ln>
        </p:spPr>
      </p:sp>
      <p:sp>
        <p:nvSpPr>
          <p:cNvPr id="543" name="Google Shape;543;p24"/>
          <p:cNvSpPr/>
          <p:nvPr/>
        </p:nvSpPr>
        <p:spPr>
          <a:xfrm>
            <a:off x="8877183" y="4539897"/>
            <a:ext cx="1028795" cy="1594199"/>
          </a:xfrm>
          <a:custGeom>
            <a:rect b="b" l="l" r="r" t="t"/>
            <a:pathLst>
              <a:path extrusionOk="0" h="2125599" w="1371727">
                <a:moveTo>
                  <a:pt x="0" y="0"/>
                </a:moveTo>
                <a:lnTo>
                  <a:pt x="1371727" y="0"/>
                </a:lnTo>
                <a:lnTo>
                  <a:pt x="1371727" y="2125599"/>
                </a:lnTo>
                <a:lnTo>
                  <a:pt x="0" y="2125599"/>
                </a:lnTo>
                <a:lnTo>
                  <a:pt x="0" y="0"/>
                </a:lnTo>
                <a:close/>
              </a:path>
            </a:pathLst>
          </a:custGeom>
          <a:blipFill rotWithShape="1">
            <a:blip r:embed="rId7">
              <a:alphaModFix/>
            </a:blip>
            <a:stretch>
              <a:fillRect b="0" l="0" r="-1" t="0"/>
            </a:stretch>
          </a:blipFill>
          <a:ln>
            <a:noFill/>
          </a:ln>
        </p:spPr>
      </p:sp>
      <p:sp>
        <p:nvSpPr>
          <p:cNvPr descr="Clipart - αγελάδα" id="544" name="Google Shape;544;p24"/>
          <p:cNvSpPr/>
          <p:nvPr/>
        </p:nvSpPr>
        <p:spPr>
          <a:xfrm flipH="1">
            <a:off x="6013191" y="6470567"/>
            <a:ext cx="2430590" cy="2165509"/>
          </a:xfrm>
          <a:custGeom>
            <a:rect b="b" l="l" r="r" t="t"/>
            <a:pathLst>
              <a:path extrusionOk="0" h="2887345" w="3240786">
                <a:moveTo>
                  <a:pt x="3240786" y="0"/>
                </a:moveTo>
                <a:lnTo>
                  <a:pt x="0" y="0"/>
                </a:lnTo>
                <a:lnTo>
                  <a:pt x="0" y="2887345"/>
                </a:lnTo>
                <a:lnTo>
                  <a:pt x="3240786" y="2887345"/>
                </a:lnTo>
                <a:lnTo>
                  <a:pt x="3240786" y="0"/>
                </a:lnTo>
                <a:close/>
              </a:path>
            </a:pathLst>
          </a:custGeom>
          <a:blipFill rotWithShape="1">
            <a:blip r:embed="rId4">
              <a:alphaModFix/>
            </a:blip>
            <a:stretch>
              <a:fillRect b="0" l="0" r="-34143" t="0"/>
            </a:stretch>
          </a:blipFill>
          <a:ln>
            <a:noFill/>
          </a:ln>
        </p:spPr>
      </p:sp>
      <p:sp>
        <p:nvSpPr>
          <p:cNvPr descr="Clipart - αγελάδα" id="545" name="Google Shape;545;p24"/>
          <p:cNvSpPr/>
          <p:nvPr/>
        </p:nvSpPr>
        <p:spPr>
          <a:xfrm>
            <a:off x="9092345" y="6513757"/>
            <a:ext cx="2174272" cy="1937194"/>
          </a:xfrm>
          <a:custGeom>
            <a:rect b="b" l="l" r="r" t="t"/>
            <a:pathLst>
              <a:path extrusionOk="0" h="2582926" w="2899029">
                <a:moveTo>
                  <a:pt x="0" y="0"/>
                </a:moveTo>
                <a:lnTo>
                  <a:pt x="2899029" y="0"/>
                </a:lnTo>
                <a:lnTo>
                  <a:pt x="2899029" y="2582926"/>
                </a:lnTo>
                <a:lnTo>
                  <a:pt x="0" y="2582926"/>
                </a:lnTo>
                <a:lnTo>
                  <a:pt x="0" y="0"/>
                </a:lnTo>
                <a:close/>
              </a:path>
            </a:pathLst>
          </a:custGeom>
          <a:blipFill rotWithShape="1">
            <a:blip r:embed="rId4">
              <a:alphaModFix/>
            </a:blip>
            <a:stretch>
              <a:fillRect b="0" l="0" r="-34145" t="0"/>
            </a:stretch>
          </a:blipFill>
          <a:ln>
            <a:noFill/>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553" name="Shape 553"/>
        <p:cNvGrpSpPr/>
        <p:nvPr/>
      </p:nvGrpSpPr>
      <p:grpSpPr>
        <a:xfrm>
          <a:off x="0" y="0"/>
          <a:ext cx="0" cy="0"/>
          <a:chOff x="0" y="0"/>
          <a:chExt cx="0" cy="0"/>
        </a:xfrm>
      </p:grpSpPr>
      <p:sp>
        <p:nvSpPr>
          <p:cNvPr id="554" name="Google Shape;554;p25"/>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55" name="Google Shape;555;p25"/>
          <p:cNvSpPr txBox="1"/>
          <p:nvPr/>
        </p:nvSpPr>
        <p:spPr>
          <a:xfrm>
            <a:off x="1905000" y="502496"/>
            <a:ext cx="14401800" cy="73472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Βασικές αρχές για καλή βιοασφάλεια</a:t>
            </a:r>
            <a:endParaRPr/>
          </a:p>
        </p:txBody>
      </p:sp>
      <p:sp>
        <p:nvSpPr>
          <p:cNvPr id="556" name="Google Shape;556;p25"/>
          <p:cNvSpPr txBox="1"/>
          <p:nvPr/>
        </p:nvSpPr>
        <p:spPr>
          <a:xfrm>
            <a:off x="589731" y="2922423"/>
            <a:ext cx="14936721" cy="3943350"/>
          </a:xfrm>
          <a:prstGeom prst="rect">
            <a:avLst/>
          </a:prstGeom>
          <a:noFill/>
          <a:ln>
            <a:noFill/>
          </a:ln>
        </p:spPr>
        <p:txBody>
          <a:bodyPr anchorCtr="0" anchor="t" bIns="0" lIns="0" spcFirstLastPara="1" rIns="0" wrap="square" tIns="0">
            <a:spAutoFit/>
          </a:bodyPr>
          <a:lstStyle/>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Αναπτύξτε ένα σχέδιο με τον κτηνίατρό σας που να είναι κατάλληλο για το αγρόκτημά σας. Θέστε στόχους που είναι ρεαλιστικοί και εφικτοί.</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Ελέγχετε το σχέδιό σας ετησίως</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Απομονώστε όλα τα ζώα κατά την είσοδό τους στο αγρόκτημά σας για 28 ημέρες και υποβληθείτε σε εξετάσεις για ενδείξεις ασθένειας.</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Βεβαιωθείτε ότι οι επισκέπτες του αγροκτήματος απολυμαίνονται κατά την άφιξή τους (στην είσοδο του αγροκτήματος). Παρέχετε προστατευτικά ρούχα και υποδήματα για τους επισκέπτες.</a:t>
            </a:r>
            <a:endParaRPr/>
          </a:p>
        </p:txBody>
      </p:sp>
      <p:sp>
        <p:nvSpPr>
          <p:cNvPr descr="ADBCAP: Μια ανθρώπινη προσέγγιση για τη βελτίωση της βιοασφάλειας • scientia.global" id="557" name="Google Shape;557;p25"/>
          <p:cNvSpPr/>
          <p:nvPr/>
        </p:nvSpPr>
        <p:spPr>
          <a:xfrm>
            <a:off x="5441950" y="7106954"/>
            <a:ext cx="5232273" cy="2881598"/>
          </a:xfrm>
          <a:custGeom>
            <a:rect b="b" l="l" r="r" t="t"/>
            <a:pathLst>
              <a:path extrusionOk="0" h="3842131" w="6976364">
                <a:moveTo>
                  <a:pt x="0" y="0"/>
                </a:moveTo>
                <a:lnTo>
                  <a:pt x="6976364" y="0"/>
                </a:lnTo>
                <a:lnTo>
                  <a:pt x="6976364" y="3842131"/>
                </a:lnTo>
                <a:lnTo>
                  <a:pt x="0" y="3842131"/>
                </a:lnTo>
                <a:lnTo>
                  <a:pt x="0" y="0"/>
                </a:lnTo>
                <a:close/>
              </a:path>
            </a:pathLst>
          </a:custGeom>
          <a:blipFill rotWithShape="1">
            <a:blip r:embed="rId4">
              <a:alphaModFix/>
            </a:blip>
            <a:stretch>
              <a:fillRect b="0" l="0" r="-1429" t="0"/>
            </a:stretch>
          </a:blipFill>
          <a:ln>
            <a:noFill/>
          </a:ln>
        </p:spPr>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565" name="Shape 565"/>
        <p:cNvGrpSpPr/>
        <p:nvPr/>
      </p:nvGrpSpPr>
      <p:grpSpPr>
        <a:xfrm>
          <a:off x="0" y="0"/>
          <a:ext cx="0" cy="0"/>
          <a:chOff x="0" y="0"/>
          <a:chExt cx="0" cy="0"/>
        </a:xfrm>
      </p:grpSpPr>
      <p:sp>
        <p:nvSpPr>
          <p:cNvPr id="566" name="Google Shape;566;p26"/>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67" name="Google Shape;567;p26"/>
          <p:cNvSpPr txBox="1"/>
          <p:nvPr/>
        </p:nvSpPr>
        <p:spPr>
          <a:xfrm>
            <a:off x="1905000" y="502496"/>
            <a:ext cx="14401800" cy="734720"/>
          </a:xfrm>
          <a:prstGeom prst="rect">
            <a:avLst/>
          </a:prstGeom>
          <a:noFill/>
          <a:ln>
            <a:noFill/>
          </a:ln>
        </p:spPr>
        <p:txBody>
          <a:bodyPr anchorCtr="0" anchor="t" bIns="0" lIns="0" spcFirstLastPara="1" rIns="0" wrap="square" tIns="0">
            <a:spAutoFit/>
          </a:bodyPr>
          <a:lstStyle/>
          <a:p>
            <a:pPr indent="0" lvl="0" marL="0" marR="0" rtl="0" algn="l">
              <a:lnSpc>
                <a:spcPct val="131681"/>
              </a:lnSpc>
              <a:spcBef>
                <a:spcPts val="0"/>
              </a:spcBef>
              <a:spcAft>
                <a:spcPts val="0"/>
              </a:spcAft>
              <a:buNone/>
            </a:pPr>
            <a:r>
              <a:rPr b="1" i="0" lang="en-US" sz="4400" u="none" cap="none" strike="noStrike">
                <a:solidFill>
                  <a:srgbClr val="000000"/>
                </a:solidFill>
                <a:latin typeface="Arial"/>
                <a:ea typeface="Arial"/>
                <a:cs typeface="Arial"/>
                <a:sym typeface="Arial"/>
              </a:rPr>
              <a:t>Βασικές αρχές για καλή βιοασφάλεια</a:t>
            </a:r>
            <a:endParaRPr/>
          </a:p>
        </p:txBody>
      </p:sp>
      <p:sp>
        <p:nvSpPr>
          <p:cNvPr id="568" name="Google Shape;568;p26"/>
          <p:cNvSpPr txBox="1"/>
          <p:nvPr/>
        </p:nvSpPr>
        <p:spPr>
          <a:xfrm>
            <a:off x="381000" y="2479303"/>
            <a:ext cx="16460722" cy="2486025"/>
          </a:xfrm>
          <a:prstGeom prst="rect">
            <a:avLst/>
          </a:prstGeom>
          <a:noFill/>
          <a:ln>
            <a:noFill/>
          </a:ln>
        </p:spPr>
        <p:txBody>
          <a:bodyPr anchorCtr="0" anchor="t" bIns="0" lIns="0" spcFirstLastPara="1" rIns="0" wrap="square" tIns="0">
            <a:spAutoFit/>
          </a:bodyPr>
          <a:lstStyle/>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Μην μοιράζεστε εξοπλισμό ή ζωικά προϊόντα μεταξύ των αγροκτημάτων</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Κρατήστε άλλα κατοικίδια και άγρια ζώα μακριά από κάδους τροφής, βοσκοτόπια και πηγές νερού</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Χρησιμοποιήστε μόνο πηγές νερού από δίκτυο ύδρευσης</a:t>
            </a:r>
            <a:endParaRPr/>
          </a:p>
          <a:p>
            <a:pPr indent="-203200" lvl="1" marL="386080" marR="0" rtl="0" algn="just">
              <a:lnSpc>
                <a:spcPct val="120000"/>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Συντήρηση του φράχτη ορίων </a:t>
            </a:r>
            <a:endParaRPr/>
          </a:p>
        </p:txBody>
      </p:sp>
      <p:sp>
        <p:nvSpPr>
          <p:cNvPr descr="http://www.kambogard.se/media/DSC_0500.jpg" id="569" name="Google Shape;569;p26"/>
          <p:cNvSpPr/>
          <p:nvPr/>
        </p:nvSpPr>
        <p:spPr>
          <a:xfrm>
            <a:off x="381000" y="5372100"/>
            <a:ext cx="6726841" cy="4495800"/>
          </a:xfrm>
          <a:custGeom>
            <a:rect b="b" l="l" r="r" t="t"/>
            <a:pathLst>
              <a:path extrusionOk="0" h="5994400" w="8969121">
                <a:moveTo>
                  <a:pt x="0" y="0"/>
                </a:moveTo>
                <a:lnTo>
                  <a:pt x="8969121" y="0"/>
                </a:lnTo>
                <a:lnTo>
                  <a:pt x="8969121" y="5994400"/>
                </a:lnTo>
                <a:lnTo>
                  <a:pt x="0" y="5994400"/>
                </a:lnTo>
                <a:lnTo>
                  <a:pt x="0" y="0"/>
                </a:lnTo>
                <a:close/>
              </a:path>
            </a:pathLst>
          </a:custGeom>
          <a:blipFill rotWithShape="1">
            <a:blip r:embed="rId4">
              <a:alphaModFix/>
            </a:blip>
            <a:stretch>
              <a:fillRect b="0" l="0" r="0" t="0"/>
            </a:stretch>
          </a:blipFill>
          <a:ln>
            <a:noFill/>
          </a:ln>
        </p:spPr>
      </p:sp>
      <p:sp>
        <p:nvSpPr>
          <p:cNvPr descr="http://www.kambogard.se/media/DSC_0148.jpg" id="570" name="Google Shape;570;p26"/>
          <p:cNvSpPr/>
          <p:nvPr/>
        </p:nvSpPr>
        <p:spPr>
          <a:xfrm>
            <a:off x="8686800" y="5361482"/>
            <a:ext cx="6726841" cy="4495800"/>
          </a:xfrm>
          <a:custGeom>
            <a:rect b="b" l="l" r="r" t="t"/>
            <a:pathLst>
              <a:path extrusionOk="0" h="5994400" w="8969121">
                <a:moveTo>
                  <a:pt x="0" y="0"/>
                </a:moveTo>
                <a:lnTo>
                  <a:pt x="8969121" y="0"/>
                </a:lnTo>
                <a:lnTo>
                  <a:pt x="8969121" y="5994400"/>
                </a:lnTo>
                <a:lnTo>
                  <a:pt x="0" y="599440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78" name="Shape 578"/>
        <p:cNvGrpSpPr/>
        <p:nvPr/>
      </p:nvGrpSpPr>
      <p:grpSpPr>
        <a:xfrm>
          <a:off x="0" y="0"/>
          <a:ext cx="0" cy="0"/>
          <a:chOff x="0" y="0"/>
          <a:chExt cx="0" cy="0"/>
        </a:xfrm>
      </p:grpSpPr>
      <p:sp>
        <p:nvSpPr>
          <p:cNvPr id="579" name="Google Shape;579;p27"/>
          <p:cNvSpPr/>
          <p:nvPr/>
        </p:nvSpPr>
        <p:spPr>
          <a:xfrm>
            <a:off x="0" y="1887923"/>
            <a:ext cx="18288000" cy="7202737"/>
          </a:xfrm>
          <a:custGeom>
            <a:rect b="b" l="l" r="r" t="t"/>
            <a:pathLst>
              <a:path extrusionOk="0" h="7202737" w="18288000">
                <a:moveTo>
                  <a:pt x="0" y="0"/>
                </a:moveTo>
                <a:lnTo>
                  <a:pt x="18288000" y="0"/>
                </a:lnTo>
                <a:lnTo>
                  <a:pt x="18288000" y="7202737"/>
                </a:lnTo>
                <a:lnTo>
                  <a:pt x="0" y="7202737"/>
                </a:lnTo>
                <a:lnTo>
                  <a:pt x="0" y="0"/>
                </a:lnTo>
                <a:close/>
              </a:path>
            </a:pathLst>
          </a:custGeom>
          <a:blipFill rotWithShape="1">
            <a:blip r:embed="rId3">
              <a:alphaModFix/>
            </a:blip>
            <a:stretch>
              <a:fillRect b="0" l="0" r="0" t="0"/>
            </a:stretch>
          </a:blipFill>
          <a:ln>
            <a:noFill/>
          </a:ln>
        </p:spPr>
      </p:sp>
      <p:sp>
        <p:nvSpPr>
          <p:cNvPr id="580" name="Google Shape;580;p27"/>
          <p:cNvSpPr/>
          <p:nvPr/>
        </p:nvSpPr>
        <p:spPr>
          <a:xfrm>
            <a:off x="0" y="-243923"/>
            <a:ext cx="6877921" cy="10530923"/>
          </a:xfrm>
          <a:custGeom>
            <a:rect b="b" l="l" r="r" t="t"/>
            <a:pathLst>
              <a:path extrusionOk="0" h="10530923" w="6877921">
                <a:moveTo>
                  <a:pt x="0" y="0"/>
                </a:moveTo>
                <a:lnTo>
                  <a:pt x="6877921" y="0"/>
                </a:lnTo>
                <a:lnTo>
                  <a:pt x="6877921" y="10530923"/>
                </a:lnTo>
                <a:lnTo>
                  <a:pt x="0" y="10530923"/>
                </a:lnTo>
                <a:lnTo>
                  <a:pt x="0" y="0"/>
                </a:lnTo>
                <a:close/>
              </a:path>
            </a:pathLst>
          </a:custGeom>
          <a:blipFill rotWithShape="1">
            <a:blip r:embed="rId4">
              <a:alphaModFix/>
            </a:blip>
            <a:stretch>
              <a:fillRect b="0" l="0" r="0" t="0"/>
            </a:stretch>
          </a:blipFill>
          <a:ln>
            <a:noFill/>
          </a:ln>
        </p:spPr>
      </p:sp>
      <p:sp>
        <p:nvSpPr>
          <p:cNvPr id="581" name="Google Shape;581;p27"/>
          <p:cNvSpPr/>
          <p:nvPr/>
        </p:nvSpPr>
        <p:spPr>
          <a:xfrm>
            <a:off x="0" y="2032584"/>
            <a:ext cx="6877907" cy="7058120"/>
          </a:xfrm>
          <a:custGeom>
            <a:rect b="b" l="l" r="r" t="t"/>
            <a:pathLst>
              <a:path extrusionOk="0" h="9410827" w="9170543">
                <a:moveTo>
                  <a:pt x="0" y="0"/>
                </a:moveTo>
                <a:lnTo>
                  <a:pt x="9170543" y="0"/>
                </a:lnTo>
                <a:lnTo>
                  <a:pt x="9170543" y="9410827"/>
                </a:lnTo>
                <a:lnTo>
                  <a:pt x="0" y="9410827"/>
                </a:lnTo>
                <a:close/>
              </a:path>
            </a:pathLst>
          </a:custGeom>
          <a:blipFill rotWithShape="1">
            <a:blip r:embed="rId5">
              <a:alphaModFix/>
            </a:blip>
            <a:stretch>
              <a:fillRect b="0" l="-26962" r="-26961" t="0"/>
            </a:stretch>
          </a:blipFill>
          <a:ln>
            <a:noFill/>
          </a:ln>
        </p:spPr>
      </p:sp>
      <p:sp>
        <p:nvSpPr>
          <p:cNvPr id="582" name="Google Shape;582;p27"/>
          <p:cNvSpPr txBox="1"/>
          <p:nvPr/>
        </p:nvSpPr>
        <p:spPr>
          <a:xfrm>
            <a:off x="1028700" y="361874"/>
            <a:ext cx="13579969" cy="1352702"/>
          </a:xfrm>
          <a:prstGeom prst="rect">
            <a:avLst/>
          </a:prstGeom>
          <a:noFill/>
          <a:ln>
            <a:noFill/>
          </a:ln>
        </p:spPr>
        <p:txBody>
          <a:bodyPr anchorCtr="0" anchor="t" bIns="0" lIns="0" spcFirstLastPara="1" rIns="0" wrap="square" tIns="0">
            <a:spAutoFit/>
          </a:bodyPr>
          <a:lstStyle/>
          <a:p>
            <a:pPr indent="0" lvl="0" marL="0" marR="0" rtl="0" algn="just">
              <a:lnSpc>
                <a:spcPct val="110385"/>
              </a:lnSpc>
              <a:spcBef>
                <a:spcPts val="0"/>
              </a:spcBef>
              <a:spcAft>
                <a:spcPts val="0"/>
              </a:spcAft>
              <a:buNone/>
            </a:pPr>
            <a:r>
              <a:rPr b="1" i="0" lang="en-US" sz="4699" u="none" cap="none" strike="noStrike">
                <a:solidFill>
                  <a:srgbClr val="000000"/>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
        <p:nvSpPr>
          <p:cNvPr id="583" name="Google Shape;583;p27"/>
          <p:cNvSpPr txBox="1"/>
          <p:nvPr/>
        </p:nvSpPr>
        <p:spPr>
          <a:xfrm>
            <a:off x="7239000" y="3492300"/>
            <a:ext cx="10186379" cy="1794513"/>
          </a:xfrm>
          <a:prstGeom prst="rect">
            <a:avLst/>
          </a:prstGeom>
          <a:noFill/>
          <a:ln>
            <a:noFill/>
          </a:ln>
        </p:spPr>
        <p:txBody>
          <a:bodyPr anchorCtr="0" anchor="t" bIns="0" lIns="0" spcFirstLastPara="1" rIns="0" wrap="square" tIns="0">
            <a:spAutoFit/>
          </a:bodyPr>
          <a:lstStyle/>
          <a:p>
            <a:pPr indent="0" lvl="0" marL="0" marR="0" rtl="0" algn="just">
              <a:lnSpc>
                <a:spcPct val="180037"/>
              </a:lnSpc>
              <a:spcBef>
                <a:spcPts val="0"/>
              </a:spcBef>
              <a:spcAft>
                <a:spcPts val="0"/>
              </a:spcAft>
              <a:buNone/>
            </a:pPr>
            <a:r>
              <a:rPr b="0" i="0" lang="en-US" sz="2700" u="none" cap="none" strike="noStrike">
                <a:solidFill>
                  <a:srgbClr val="000000"/>
                </a:solidFill>
                <a:latin typeface="Arial"/>
                <a:ea typeface="Arial"/>
                <a:cs typeface="Arial"/>
                <a:sym typeface="Arial"/>
              </a:rPr>
              <a:t>Σύνοψη των δεξιοτήτων που πρέπει να αναπτύξουν οι εκπαιδευτές ΕΕΚ σε αυτόν τον τομέα και πώς μπορείτε να εφαρμόσετε αυτές τις δεξιότητες στο δικό σας περιβάλλον.</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591" name="Shape 591"/>
        <p:cNvGrpSpPr/>
        <p:nvPr/>
      </p:nvGrpSpPr>
      <p:grpSpPr>
        <a:xfrm>
          <a:off x="0" y="0"/>
          <a:ext cx="0" cy="0"/>
          <a:chOff x="0" y="0"/>
          <a:chExt cx="0" cy="0"/>
        </a:xfrm>
      </p:grpSpPr>
      <p:sp>
        <p:nvSpPr>
          <p:cNvPr id="592" name="Google Shape;592;p28"/>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593" name="Google Shape;593;p28"/>
          <p:cNvSpPr txBox="1"/>
          <p:nvPr/>
        </p:nvSpPr>
        <p:spPr>
          <a:xfrm>
            <a:off x="875539" y="921619"/>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Δεξιότητες παρατήρησης</a:t>
            </a:r>
            <a:endParaRPr/>
          </a:p>
        </p:txBody>
      </p:sp>
      <p:sp>
        <p:nvSpPr>
          <p:cNvPr id="594" name="Google Shape;594;p28"/>
          <p:cNvSpPr txBox="1"/>
          <p:nvPr/>
        </p:nvSpPr>
        <p:spPr>
          <a:xfrm>
            <a:off x="875539" y="2941709"/>
            <a:ext cx="16460722" cy="4631690"/>
          </a:xfrm>
          <a:prstGeom prst="rect">
            <a:avLst/>
          </a:prstGeom>
          <a:noFill/>
          <a:ln>
            <a:noFill/>
          </a:ln>
        </p:spPr>
        <p:txBody>
          <a:bodyPr anchorCtr="0" anchor="t" bIns="0" lIns="0" spcFirstLastPara="1" rIns="0" wrap="square" tIns="0">
            <a:spAutoFit/>
          </a:bodyPr>
          <a:lstStyle/>
          <a:p>
            <a:pPr indent="0" lvl="0" marL="0" marR="0" rtl="0" algn="l">
              <a:lnSpc>
                <a:spcPct val="155000"/>
              </a:lnSpc>
              <a:spcBef>
                <a:spcPts val="0"/>
              </a:spcBef>
              <a:spcAft>
                <a:spcPts val="0"/>
              </a:spcAft>
              <a:buNone/>
            </a:pPr>
            <a:r>
              <a:rPr b="0" i="0" lang="en-US" sz="3200" u="none" cap="none" strike="noStrike">
                <a:solidFill>
                  <a:srgbClr val="000000"/>
                </a:solidFill>
                <a:latin typeface="Calibri"/>
                <a:ea typeface="Calibri"/>
                <a:cs typeface="Calibri"/>
                <a:sym typeface="Calibri"/>
              </a:rPr>
              <a:t>Η ικανότητα εντοπισμού πρώιμων ενδείξεων προβλημάτων υγείας στα ζώα είναι θεμελιώδης.</a:t>
            </a:r>
            <a:endParaRPr/>
          </a:p>
          <a:p>
            <a:pPr indent="0" lvl="0" marL="0" marR="0" rtl="0" algn="l">
              <a:lnSpc>
                <a:spcPct val="67812"/>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55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Μάθετε πώς να παρακολουθείτε τα ζώα καθημερινά, αναζητώντας σημάδια όπως αργή ανάπτυξη, απώλεια βάρους, ασυνήθιστη συμπεριφορά ή αναπαραγωγικές ανωμαλίες.</a:t>
            </a:r>
            <a:endParaRPr/>
          </a:p>
          <a:p>
            <a:pPr indent="0" lvl="0" marL="0" marR="0" rtl="0" algn="l">
              <a:lnSpc>
                <a:spcPct val="6781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55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Χρησιμοποιήστε παραδείγματα από την πραγματική ζωή, όπως αλλαγές στα επίπεδα δραστηριότητας που καταγράφονται από τα βηματόμετρα, για να εξηγήσετε πώς η έγκαιρη ανίχνευση αποτρέπει μεγαλύτερα προβλήματα.</a:t>
            </a:r>
            <a:endParaRPr/>
          </a:p>
          <a:p>
            <a:pPr indent="0" lvl="0" marL="0" marR="0" rtl="0" algn="l">
              <a:lnSpc>
                <a:spcPct val="6781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602" name="Shape 602"/>
        <p:cNvGrpSpPr/>
        <p:nvPr/>
      </p:nvGrpSpPr>
      <p:grpSpPr>
        <a:xfrm>
          <a:off x="0" y="0"/>
          <a:ext cx="0" cy="0"/>
          <a:chOff x="0" y="0"/>
          <a:chExt cx="0" cy="0"/>
        </a:xfrm>
      </p:grpSpPr>
      <p:sp>
        <p:nvSpPr>
          <p:cNvPr id="603" name="Google Shape;603;p29"/>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604" name="Google Shape;604;p29"/>
          <p:cNvSpPr txBox="1"/>
          <p:nvPr/>
        </p:nvSpPr>
        <p:spPr>
          <a:xfrm>
            <a:off x="798578" y="921619"/>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Σχεδιασμός και Σχεδιασμός Πρωτοκόλλου</a:t>
            </a:r>
            <a:endParaRPr/>
          </a:p>
        </p:txBody>
      </p:sp>
      <p:sp>
        <p:nvSpPr>
          <p:cNvPr id="605" name="Google Shape;605;p29"/>
          <p:cNvSpPr txBox="1"/>
          <p:nvPr/>
        </p:nvSpPr>
        <p:spPr>
          <a:xfrm>
            <a:off x="798578" y="2625105"/>
            <a:ext cx="16460722" cy="5153533"/>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b="0" i="0" lang="en-US" sz="3200" u="none" cap="none" strike="noStrike">
                <a:solidFill>
                  <a:srgbClr val="000000"/>
                </a:solidFill>
                <a:latin typeface="Calibri"/>
                <a:ea typeface="Calibri"/>
                <a:cs typeface="Calibri"/>
                <a:sym typeface="Calibri"/>
              </a:rPr>
              <a:t>Κατανόηση του τρόπου δημιουργίας αποτελεσματικών πρωτοκόλλων υγείας του κοπαδιού για τον εμβολιασμό, τον έλεγχο των παρασίτων και την πρόληψη ασθενειών.</a:t>
            </a:r>
            <a:endParaRPr/>
          </a:p>
          <a:p>
            <a:pPr indent="0" lvl="0" marL="0" marR="0" rtl="0" algn="l">
              <a:lnSpc>
                <a:spcPct val="75250"/>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72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Δείξτε πώς να δημιουργήσετε ένα ετήσιο ημερολόγιο εμβολιασμού ή ένα σχέδιο ελέγχου παρασίτων</a:t>
            </a:r>
            <a:endParaRPr/>
          </a:p>
          <a:p>
            <a:pPr indent="0" lvl="0" marL="0" marR="0" rtl="0" algn="l">
              <a:lnSpc>
                <a:spcPct val="7525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72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Μάθετε πώς να προσαρμόζετε τα πρωτόκολλα στο τοπικό σας περιβάλλον και στις ανάγκες των ζώων, διασφαλίζοντας ότι είναι πρακτικά και βιώσιμα.</a:t>
            </a:r>
            <a:endParaRPr/>
          </a:p>
          <a:p>
            <a:pPr indent="0" lvl="0" marL="0" marR="0" rtl="0" algn="l">
              <a:lnSpc>
                <a:spcPct val="7525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613" name="Shape 613"/>
        <p:cNvGrpSpPr/>
        <p:nvPr/>
      </p:nvGrpSpPr>
      <p:grpSpPr>
        <a:xfrm>
          <a:off x="0" y="0"/>
          <a:ext cx="0" cy="0"/>
          <a:chOff x="0" y="0"/>
          <a:chExt cx="0" cy="0"/>
        </a:xfrm>
      </p:grpSpPr>
      <p:sp>
        <p:nvSpPr>
          <p:cNvPr id="614" name="Google Shape;614;p30"/>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615" name="Google Shape;615;p30"/>
          <p:cNvSpPr txBox="1"/>
          <p:nvPr/>
        </p:nvSpPr>
        <p:spPr>
          <a:xfrm>
            <a:off x="798578" y="619125"/>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Διαχείριση Δεδομένων</a:t>
            </a:r>
            <a:endParaRPr/>
          </a:p>
        </p:txBody>
      </p:sp>
      <p:sp>
        <p:nvSpPr>
          <p:cNvPr id="616" name="Google Shape;616;p30"/>
          <p:cNvSpPr txBox="1"/>
          <p:nvPr/>
        </p:nvSpPr>
        <p:spPr>
          <a:xfrm>
            <a:off x="798578" y="2575222"/>
            <a:ext cx="16460722" cy="5353431"/>
          </a:xfrm>
          <a:prstGeom prst="rect">
            <a:avLst/>
          </a:prstGeom>
          <a:noFill/>
          <a:ln>
            <a:noFill/>
          </a:ln>
        </p:spPr>
        <p:txBody>
          <a:bodyPr anchorCtr="0" anchor="t" bIns="0" lIns="0" spcFirstLastPara="1" rIns="0" wrap="square" tIns="0">
            <a:spAutoFit/>
          </a:bodyPr>
          <a:lstStyle/>
          <a:p>
            <a:pPr indent="0" lvl="0" marL="0" marR="0" rtl="0" algn="l">
              <a:lnSpc>
                <a:spcPct val="159000"/>
              </a:lnSpc>
              <a:spcBef>
                <a:spcPts val="0"/>
              </a:spcBef>
              <a:spcAft>
                <a:spcPts val="0"/>
              </a:spcAft>
              <a:buNone/>
            </a:pPr>
            <a:r>
              <a:rPr b="0" i="0" lang="en-US" sz="3200" u="none" cap="none" strike="noStrike">
                <a:solidFill>
                  <a:srgbClr val="000000"/>
                </a:solidFill>
                <a:latin typeface="Calibri"/>
                <a:ea typeface="Calibri"/>
                <a:cs typeface="Calibri"/>
                <a:sym typeface="Calibri"/>
              </a:rPr>
              <a:t>Γνώση του τρόπου παρακολούθησης και ανάλυσης αρχείων υγείας και αναπαραγωγής για τη λήψη αποφάσεων βάσει δεδομένων.</a:t>
            </a:r>
            <a:endParaRPr/>
          </a:p>
          <a:p>
            <a:pPr indent="0" lvl="0" marL="0" marR="0" rtl="0" algn="l">
              <a:lnSpc>
                <a:spcPct val="69562"/>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59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Μάθετε να διατηρείτε ακριβή αρχεία εμβολιασμών, κύκλων αναπαραγωγής, θεραπειών για παράσιτα και ρυθμών ανάπτυξης.</a:t>
            </a:r>
            <a:endParaRPr/>
          </a:p>
          <a:p>
            <a:pPr indent="0" lvl="0" marL="0" marR="0" rtl="0" algn="l">
              <a:lnSpc>
                <a:spcPct val="6956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59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Δείξτε πώς να χρησιμοποιήσετε αυτά τα δεδομένα για να εντοπίσετε μοτίβα, να αντιμετωπίσετε προβλήματα προληπτικά και να βελτιώσετε την παραγωγικότητα του κοπαδιού.</a:t>
            </a:r>
            <a:endParaRPr/>
          </a:p>
          <a:p>
            <a:pPr indent="0" lvl="0" marL="0" marR="0" rtl="0" algn="l">
              <a:lnSpc>
                <a:spcPct val="6956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624" name="Shape 624"/>
        <p:cNvGrpSpPr/>
        <p:nvPr/>
      </p:nvGrpSpPr>
      <p:grpSpPr>
        <a:xfrm>
          <a:off x="0" y="0"/>
          <a:ext cx="0" cy="0"/>
          <a:chOff x="0" y="0"/>
          <a:chExt cx="0" cy="0"/>
        </a:xfrm>
      </p:grpSpPr>
      <p:sp>
        <p:nvSpPr>
          <p:cNvPr id="625" name="Google Shape;625;p31"/>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626" name="Google Shape;626;p31"/>
          <p:cNvSpPr txBox="1"/>
          <p:nvPr/>
        </p:nvSpPr>
        <p:spPr>
          <a:xfrm>
            <a:off x="646822" y="952500"/>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Επικοινωνία και Συνεργασία</a:t>
            </a:r>
            <a:endParaRPr/>
          </a:p>
        </p:txBody>
      </p:sp>
      <p:sp>
        <p:nvSpPr>
          <p:cNvPr id="627" name="Google Shape;627;p31"/>
          <p:cNvSpPr txBox="1"/>
          <p:nvPr/>
        </p:nvSpPr>
        <p:spPr>
          <a:xfrm>
            <a:off x="646822" y="2720023"/>
            <a:ext cx="16460722" cy="473265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200" u="none" cap="none" strike="noStrike">
                <a:solidFill>
                  <a:srgbClr val="000000"/>
                </a:solidFill>
                <a:latin typeface="Calibri"/>
                <a:ea typeface="Calibri"/>
                <a:cs typeface="Calibri"/>
                <a:sym typeface="Calibri"/>
              </a:rPr>
              <a:t>Ενίσχυση της αποτελεσματικής επικοινωνίας με τους κτηνιάτρους και το προσωπικό της φάρμας για τη διασφάλιση της έγκαιρης παρέμβασης.</a:t>
            </a:r>
            <a:endParaRPr/>
          </a:p>
          <a:p>
            <a:pPr indent="0" lvl="0" marL="0" marR="0" rtl="0" algn="l">
              <a:lnSpc>
                <a:spcPct val="61250"/>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40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Διδάξτε στους αγρότες / εκπαιδευόμενους πώς να περιγράφουν με σαφήνεια τα συμπτώματα και να μοιράζονται τα σχετικά ιατρικά αρχεία όταν συμβουλεύονται έναν κτηνίατρο.</a:t>
            </a:r>
            <a:endParaRPr/>
          </a:p>
          <a:p>
            <a:pPr indent="0" lvl="0" marL="0" marR="0" rtl="0" algn="l">
              <a:lnSpc>
                <a:spcPct val="6125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40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Συζητήσεις με παιχνίδια ρόλων μεταξύ αγροτών και κτηνιάτρων για την οικοδόμηση αυτοπεποίθησης στην αναζήτηση συμβουλών από ειδικούς.</a:t>
            </a:r>
            <a:endParaRPr/>
          </a:p>
          <a:p>
            <a:pPr indent="0" lvl="0" marL="0" marR="0" rtl="0" algn="l">
              <a:lnSpc>
                <a:spcPct val="6125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27A"/>
        </a:solidFill>
      </p:bgPr>
    </p:bg>
    <p:spTree>
      <p:nvGrpSpPr>
        <p:cNvPr id="635" name="Shape 635"/>
        <p:cNvGrpSpPr/>
        <p:nvPr/>
      </p:nvGrpSpPr>
      <p:grpSpPr>
        <a:xfrm>
          <a:off x="0" y="0"/>
          <a:ext cx="0" cy="0"/>
          <a:chOff x="0" y="0"/>
          <a:chExt cx="0" cy="0"/>
        </a:xfrm>
      </p:grpSpPr>
      <p:sp>
        <p:nvSpPr>
          <p:cNvPr id="636" name="Google Shape;636;p32"/>
          <p:cNvSpPr/>
          <p:nvPr/>
        </p:nvSpPr>
        <p:spPr>
          <a:xfrm>
            <a:off x="-533634" y="-144661"/>
            <a:ext cx="18821634" cy="2284960"/>
          </a:xfrm>
          <a:custGeom>
            <a:rect b="b" l="l" r="r" t="t"/>
            <a:pathLst>
              <a:path extrusionOk="0" h="2284960" w="18821634">
                <a:moveTo>
                  <a:pt x="0" y="0"/>
                </a:moveTo>
                <a:lnTo>
                  <a:pt x="18821634" y="0"/>
                </a:lnTo>
                <a:lnTo>
                  <a:pt x="18821634" y="2284960"/>
                </a:lnTo>
                <a:lnTo>
                  <a:pt x="0" y="2284960"/>
                </a:lnTo>
                <a:lnTo>
                  <a:pt x="0" y="0"/>
                </a:lnTo>
                <a:close/>
              </a:path>
            </a:pathLst>
          </a:custGeom>
          <a:blipFill rotWithShape="1">
            <a:blip r:embed="rId3">
              <a:alphaModFix/>
            </a:blip>
            <a:stretch>
              <a:fillRect b="0" l="0" r="0" t="0"/>
            </a:stretch>
          </a:blipFill>
          <a:ln>
            <a:noFill/>
          </a:ln>
        </p:spPr>
      </p:sp>
      <p:sp>
        <p:nvSpPr>
          <p:cNvPr id="637" name="Google Shape;637;p32"/>
          <p:cNvSpPr txBox="1"/>
          <p:nvPr/>
        </p:nvSpPr>
        <p:spPr>
          <a:xfrm>
            <a:off x="564260" y="588244"/>
            <a:ext cx="14401800" cy="7429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400" u="none" cap="none" strike="noStrike">
                <a:solidFill>
                  <a:srgbClr val="000000"/>
                </a:solidFill>
                <a:latin typeface="Calibri"/>
                <a:ea typeface="Calibri"/>
                <a:cs typeface="Calibri"/>
                <a:sym typeface="Calibri"/>
              </a:rPr>
              <a:t>Βιώσιμες Γεωργικές Πρακτικές</a:t>
            </a:r>
            <a:endParaRPr/>
          </a:p>
        </p:txBody>
      </p:sp>
      <p:sp>
        <p:nvSpPr>
          <p:cNvPr id="638" name="Google Shape;638;p32"/>
          <p:cNvSpPr txBox="1"/>
          <p:nvPr/>
        </p:nvSpPr>
        <p:spPr>
          <a:xfrm>
            <a:off x="564260" y="2700147"/>
            <a:ext cx="16460722" cy="4715256"/>
          </a:xfrm>
          <a:prstGeom prst="rect">
            <a:avLst/>
          </a:prstGeom>
          <a:noFill/>
          <a:ln>
            <a:noFill/>
          </a:ln>
        </p:spPr>
        <p:txBody>
          <a:bodyPr anchorCtr="0" anchor="t" bIns="0" lIns="0" spcFirstLastPara="1" rIns="0" wrap="square" tIns="0">
            <a:spAutoFit/>
          </a:bodyPr>
          <a:lstStyle/>
          <a:p>
            <a:pPr indent="0" lvl="0" marL="0" marR="0" rtl="0" algn="l">
              <a:lnSpc>
                <a:spcPct val="159000"/>
              </a:lnSpc>
              <a:spcBef>
                <a:spcPts val="0"/>
              </a:spcBef>
              <a:spcAft>
                <a:spcPts val="0"/>
              </a:spcAft>
              <a:buNone/>
            </a:pPr>
            <a:r>
              <a:rPr b="0" i="0" lang="en-US" sz="3200" u="none" cap="none" strike="noStrike">
                <a:solidFill>
                  <a:srgbClr val="000000"/>
                </a:solidFill>
                <a:latin typeface="Calibri"/>
                <a:ea typeface="Calibri"/>
                <a:cs typeface="Calibri"/>
                <a:sym typeface="Calibri"/>
              </a:rPr>
              <a:t>Ενσωμάτωση της διαχείρισης της υγείας του κοπαδιού με στόχους αναγεννητικής γεωργίας, όπως η βελτίωση της υγείας του εδάφους και της βιοποικιλότητας.</a:t>
            </a:r>
            <a:endParaRPr/>
          </a:p>
          <a:p>
            <a:pPr indent="0" lvl="0" marL="0" marR="0" rtl="0" algn="l">
              <a:lnSpc>
                <a:spcPct val="69562"/>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59000"/>
              </a:lnSpc>
              <a:spcBef>
                <a:spcPts val="0"/>
              </a:spcBef>
              <a:spcAft>
                <a:spcPts val="0"/>
              </a:spcAft>
              <a:buNone/>
            </a:pPr>
            <a:r>
              <a:rPr b="1" i="0" lang="en-US" sz="3200" u="none" cap="none" strike="noStrike">
                <a:solidFill>
                  <a:srgbClr val="000000"/>
                </a:solidFill>
                <a:latin typeface="Calibri"/>
                <a:ea typeface="Calibri"/>
                <a:cs typeface="Calibri"/>
                <a:sym typeface="Calibri"/>
              </a:rPr>
              <a:t>Τι να κάνετε: Εξηγήστε πώς τα υγιή ζώα συμβάλλουν στην αναγέννηση του εδάφους και στη διαχείριση των βοσκοτόπων.</a:t>
            </a:r>
            <a:endParaRPr/>
          </a:p>
          <a:p>
            <a:pPr indent="0" lvl="0" marL="0" marR="0" rtl="0" algn="l">
              <a:lnSpc>
                <a:spcPct val="6956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59000"/>
              </a:lnSpc>
              <a:spcBef>
                <a:spcPts val="0"/>
              </a:spcBef>
              <a:spcAft>
                <a:spcPts val="0"/>
              </a:spcAft>
              <a:buNone/>
            </a:pPr>
            <a:r>
              <a:rPr b="1" i="0" lang="en-US" sz="3200" u="none" cap="none" strike="noStrike">
                <a:solidFill>
                  <a:srgbClr val="000000"/>
                </a:solidFill>
                <a:latin typeface="Calibri"/>
                <a:ea typeface="Calibri"/>
                <a:cs typeface="Calibri"/>
                <a:sym typeface="Calibri"/>
              </a:rPr>
              <a:t>Τρόπος υποβολής αίτησης: Χρησιμοποιήστε παραδείγματα όπως η εναλλαγή βόσκησης για να δείξετε πώς η σωστή διαχείριση των ζώων ωφελεί τόσο το κοπάδι όσο και το περιβάλλον.</a:t>
            </a:r>
            <a:endParaRPr/>
          </a:p>
          <a:p>
            <a:pPr indent="0" lvl="0" marL="0" marR="0" rtl="0" algn="l">
              <a:lnSpc>
                <a:spcPct val="69562"/>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46" name="Shape 646"/>
        <p:cNvGrpSpPr/>
        <p:nvPr/>
      </p:nvGrpSpPr>
      <p:grpSpPr>
        <a:xfrm>
          <a:off x="0" y="0"/>
          <a:ext cx="0" cy="0"/>
          <a:chOff x="0" y="0"/>
          <a:chExt cx="0" cy="0"/>
        </a:xfrm>
      </p:grpSpPr>
      <p:sp>
        <p:nvSpPr>
          <p:cNvPr id="647" name="Google Shape;647;p33"/>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48" name="Google Shape;648;p33"/>
          <p:cNvSpPr txBox="1"/>
          <p:nvPr/>
        </p:nvSpPr>
        <p:spPr>
          <a:xfrm>
            <a:off x="2826877" y="3158876"/>
            <a:ext cx="13437824" cy="843381"/>
          </a:xfrm>
          <a:prstGeom prst="rect">
            <a:avLst/>
          </a:prstGeom>
          <a:noFill/>
          <a:ln>
            <a:noFill/>
          </a:ln>
        </p:spPr>
        <p:txBody>
          <a:bodyPr anchorCtr="0" anchor="t" bIns="0" lIns="0" spcFirstLastPara="1" rIns="0" wrap="square" tIns="0">
            <a:spAutoFit/>
          </a:bodyPr>
          <a:lstStyle/>
          <a:p>
            <a:pPr indent="0" lvl="0" marL="0" marR="0" rtl="0" algn="just">
              <a:lnSpc>
                <a:spcPct val="179984"/>
              </a:lnSpc>
              <a:spcBef>
                <a:spcPts val="0"/>
              </a:spcBef>
              <a:spcAft>
                <a:spcPts val="0"/>
              </a:spcAft>
              <a:buNone/>
            </a:pPr>
            <a:r>
              <a:rPr b="1" i="0" lang="en-US" sz="3932" u="none" cap="none" strike="noStrike">
                <a:solidFill>
                  <a:srgbClr val="000000"/>
                </a:solidFill>
                <a:latin typeface="Arial"/>
                <a:ea typeface="Arial"/>
                <a:cs typeface="Arial"/>
                <a:sym typeface="Arial"/>
              </a:rPr>
              <a:t>Δραστηριότητα 1: Εφαρμογή στον Πραγματικό Κόσμο</a:t>
            </a:r>
            <a:endParaRPr/>
          </a:p>
        </p:txBody>
      </p:sp>
      <p:cxnSp>
        <p:nvCxnSpPr>
          <p:cNvPr id="649" name="Google Shape;649;p33"/>
          <p:cNvCxnSpPr/>
          <p:nvPr/>
        </p:nvCxnSpPr>
        <p:spPr>
          <a:xfrm rot="10772900">
            <a:off x="4310641" y="4303654"/>
            <a:ext cx="9666718" cy="0"/>
          </a:xfrm>
          <a:prstGeom prst="straightConnector1">
            <a:avLst/>
          </a:prstGeom>
          <a:noFill/>
          <a:ln cap="rnd" cmpd="sng" w="28575">
            <a:solidFill>
              <a:srgbClr val="000000"/>
            </a:solidFill>
            <a:prstDash val="solid"/>
            <a:round/>
            <a:headEnd len="sm" w="sm" type="none"/>
            <a:tailEnd len="sm" w="sm" type="none"/>
          </a:ln>
        </p:spPr>
      </p:cxnSp>
      <p:sp>
        <p:nvSpPr>
          <p:cNvPr id="650" name="Google Shape;650;p33"/>
          <p:cNvSpPr txBox="1"/>
          <p:nvPr/>
        </p:nvSpPr>
        <p:spPr>
          <a:xfrm>
            <a:off x="5539259" y="311848"/>
            <a:ext cx="7209480" cy="1147953"/>
          </a:xfrm>
          <a:prstGeom prst="rect">
            <a:avLst/>
          </a:prstGeom>
          <a:noFill/>
          <a:ln>
            <a:noFill/>
          </a:ln>
        </p:spPr>
        <p:txBody>
          <a:bodyPr anchorCtr="0" anchor="t" bIns="0" lIns="0" spcFirstLastPara="1" rIns="0" wrap="square" tIns="0">
            <a:spAutoFit/>
          </a:bodyPr>
          <a:lstStyle/>
          <a:p>
            <a:pPr indent="0" lvl="0" marL="0" marR="0" rtl="0" algn="just">
              <a:lnSpc>
                <a:spcPct val="168000"/>
              </a:lnSpc>
              <a:spcBef>
                <a:spcPts val="0"/>
              </a:spcBef>
              <a:spcAft>
                <a:spcPts val="0"/>
              </a:spcAft>
              <a:buNone/>
            </a:pPr>
            <a:r>
              <a:rPr b="1" i="0" lang="en-US" sz="5700" u="none" cap="none" strike="noStrike">
                <a:solidFill>
                  <a:srgbClr val="000000"/>
                </a:solidFill>
                <a:latin typeface="Arial"/>
                <a:ea typeface="Arial"/>
                <a:cs typeface="Arial"/>
                <a:sym typeface="Arial"/>
              </a:rPr>
              <a:t>3. Δραστηριότητες</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58" name="Shape 658"/>
        <p:cNvGrpSpPr/>
        <p:nvPr/>
      </p:nvGrpSpPr>
      <p:grpSpPr>
        <a:xfrm>
          <a:off x="0" y="0"/>
          <a:ext cx="0" cy="0"/>
          <a:chOff x="0" y="0"/>
          <a:chExt cx="0" cy="0"/>
        </a:xfrm>
      </p:grpSpPr>
      <p:sp>
        <p:nvSpPr>
          <p:cNvPr id="659" name="Google Shape;659;p34"/>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60" name="Google Shape;660;p34"/>
          <p:cNvSpPr txBox="1"/>
          <p:nvPr/>
        </p:nvSpPr>
        <p:spPr>
          <a:xfrm>
            <a:off x="3785105" y="410021"/>
            <a:ext cx="10321447" cy="1218309"/>
          </a:xfrm>
          <a:prstGeom prst="rect">
            <a:avLst/>
          </a:prstGeom>
          <a:noFill/>
          <a:ln>
            <a:noFill/>
          </a:ln>
        </p:spPr>
        <p:txBody>
          <a:bodyPr anchorCtr="0" anchor="t" bIns="0" lIns="0" spcFirstLastPara="1" rIns="0" wrap="square" tIns="0">
            <a:spAutoFit/>
          </a:bodyPr>
          <a:lstStyle/>
          <a:p>
            <a:pPr indent="0" lvl="0" marL="0" marR="0" rtl="0" algn="ctr">
              <a:lnSpc>
                <a:spcPct val="116987"/>
              </a:lnSpc>
              <a:spcBef>
                <a:spcPts val="0"/>
              </a:spcBef>
              <a:spcAft>
                <a:spcPts val="0"/>
              </a:spcAft>
              <a:buNone/>
            </a:pPr>
            <a:r>
              <a:rPr b="1" i="0" lang="en-US" sz="3532" u="none" cap="none" strike="noStrike">
                <a:solidFill>
                  <a:srgbClr val="000000"/>
                </a:solidFill>
                <a:latin typeface="Arial"/>
                <a:ea typeface="Arial"/>
                <a:cs typeface="Arial"/>
                <a:sym typeface="Arial"/>
              </a:rPr>
              <a:t>Δραστηριότητα 1: Εφαρμογή στον Πραγματικό Κόσμο (Εστίαση στη Βιοασφάλεια)</a:t>
            </a:r>
            <a:endParaRPr/>
          </a:p>
          <a:p>
            <a:pPr indent="0" lvl="0" marL="0" marR="0" rtl="0" algn="ctr">
              <a:lnSpc>
                <a:spcPct val="33125"/>
              </a:lnSpc>
              <a:spcBef>
                <a:spcPts val="0"/>
              </a:spcBef>
              <a:spcAft>
                <a:spcPts val="0"/>
              </a:spcAft>
              <a:buNone/>
            </a:pPr>
            <a:r>
              <a:t/>
            </a:r>
            <a:endParaRPr b="1" i="0" sz="3532" u="none" cap="none" strike="noStrike">
              <a:solidFill>
                <a:srgbClr val="000000"/>
              </a:solidFill>
              <a:latin typeface="Arial"/>
              <a:ea typeface="Arial"/>
              <a:cs typeface="Arial"/>
              <a:sym typeface="Arial"/>
            </a:endParaRPr>
          </a:p>
        </p:txBody>
      </p:sp>
      <p:cxnSp>
        <p:nvCxnSpPr>
          <p:cNvPr id="661" name="Google Shape;661;p34"/>
          <p:cNvCxnSpPr/>
          <p:nvPr/>
        </p:nvCxnSpPr>
        <p:spPr>
          <a:xfrm flipH="1">
            <a:off x="3952479" y="1681111"/>
            <a:ext cx="9666418" cy="76200"/>
          </a:xfrm>
          <a:prstGeom prst="straightConnector1">
            <a:avLst/>
          </a:prstGeom>
          <a:noFill/>
          <a:ln cap="rnd" cmpd="sng" w="28575">
            <a:solidFill>
              <a:srgbClr val="000000"/>
            </a:solidFill>
            <a:prstDash val="solid"/>
            <a:round/>
            <a:headEnd len="sm" w="sm" type="none"/>
            <a:tailEnd len="sm" w="sm" type="none"/>
          </a:ln>
        </p:spPr>
      </p:cxnSp>
      <p:sp>
        <p:nvSpPr>
          <p:cNvPr id="662" name="Google Shape;662;p34"/>
          <p:cNvSpPr txBox="1"/>
          <p:nvPr/>
        </p:nvSpPr>
        <p:spPr>
          <a:xfrm>
            <a:off x="603430" y="1899489"/>
            <a:ext cx="17081139" cy="6845808"/>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1" i="0" lang="en-US" sz="2900" u="none" cap="none" strike="noStrike">
                <a:solidFill>
                  <a:srgbClr val="000000"/>
                </a:solidFill>
                <a:latin typeface="Calibri"/>
                <a:ea typeface="Calibri"/>
                <a:cs typeface="Calibri"/>
                <a:sym typeface="Calibri"/>
              </a:rPr>
              <a:t>Οδηγίες:</a:t>
            </a:r>
            <a:endParaRPr/>
          </a:p>
          <a:p>
            <a:pPr indent="0" lvl="0" marL="0" marR="0" rtl="0" algn="l">
              <a:lnSpc>
                <a:spcPct val="144000"/>
              </a:lnSpc>
              <a:spcBef>
                <a:spcPts val="0"/>
              </a:spcBef>
              <a:spcAft>
                <a:spcPts val="0"/>
              </a:spcAft>
              <a:buNone/>
            </a:pPr>
            <a:r>
              <a:rPr b="0" i="0" lang="en-US" sz="2900" u="none" cap="none" strike="noStrike">
                <a:solidFill>
                  <a:srgbClr val="000000"/>
                </a:solidFill>
                <a:latin typeface="Calibri"/>
                <a:ea typeface="Calibri"/>
                <a:cs typeface="Calibri"/>
                <a:sym typeface="Calibri"/>
              </a:rPr>
              <a:t>Διαβάστε το παρακάτω σενάριο και απαντήστε στις παρακάτω ερωτήσεις:</a:t>
            </a:r>
            <a:endParaRPr/>
          </a:p>
          <a:p>
            <a:pPr indent="0" lvl="0" marL="0" marR="0" rtl="0" algn="l">
              <a:lnSpc>
                <a:spcPct val="144000"/>
              </a:lnSpc>
              <a:spcBef>
                <a:spcPts val="0"/>
              </a:spcBef>
              <a:spcAft>
                <a:spcPts val="0"/>
              </a:spcAft>
              <a:buNone/>
            </a:pPr>
            <a:r>
              <a:rPr b="1" i="0" lang="en-US" sz="2900" u="none" cap="none" strike="noStrike">
                <a:solidFill>
                  <a:srgbClr val="000000"/>
                </a:solidFill>
                <a:latin typeface="Calibri"/>
                <a:ea typeface="Calibri"/>
                <a:cs typeface="Calibri"/>
                <a:sym typeface="Calibri"/>
              </a:rPr>
              <a:t>Σενάριο:</a:t>
            </a:r>
            <a:endParaRPr/>
          </a:p>
          <a:p>
            <a:pPr indent="0" lvl="0" marL="0" marR="0" rtl="0" algn="l">
              <a:lnSpc>
                <a:spcPct val="144000"/>
              </a:lnSpc>
              <a:spcBef>
                <a:spcPts val="0"/>
              </a:spcBef>
              <a:spcAft>
                <a:spcPts val="0"/>
              </a:spcAft>
              <a:buNone/>
            </a:pPr>
            <a:r>
              <a:rPr b="0" i="0" lang="en-US" sz="2900" u="none" cap="none" strike="noStrike">
                <a:solidFill>
                  <a:srgbClr val="000000"/>
                </a:solidFill>
                <a:latin typeface="Calibri"/>
                <a:ea typeface="Calibri"/>
                <a:cs typeface="Calibri"/>
                <a:sym typeface="Calibri"/>
              </a:rPr>
              <a:t>Ένας αγρότης εισάγει 5 νέα ζώα στο κοπάδι του χωρίς να τα θέσει σε καραντίνα. Δύο εβδομάδες αργότερα, πολλά ζώα, συμπεριλαμβανομένων μερικών από τα καινούργια, αρχίζουν να εμφανίζουν σημάδια αναπνευστικής νόσου. Η ασθένεια εξαπλώνεται γρήγορα, επηρεάζοντας τόσο τα νεαρά όσο και τα ενήλικα ζώα. Η φάρμα δεν διαθέτει πρωτόκολλα βιοασφάλειας και ο αγρότης δεν είναι σίγουρος για το πώς να ελέγξει την επιδημία.</a:t>
            </a:r>
            <a:endParaRPr/>
          </a:p>
          <a:p>
            <a:pPr indent="0" lvl="0" marL="0" marR="0" rtl="0" algn="l">
              <a:lnSpc>
                <a:spcPct val="144000"/>
              </a:lnSpc>
              <a:spcBef>
                <a:spcPts val="0"/>
              </a:spcBef>
              <a:spcAft>
                <a:spcPts val="0"/>
              </a:spcAft>
              <a:buNone/>
            </a:pPr>
            <a:r>
              <a:rPr b="1" i="0" lang="en-US" sz="2900" u="none" cap="none" strike="noStrike">
                <a:solidFill>
                  <a:srgbClr val="000000"/>
                </a:solidFill>
                <a:latin typeface="Calibri"/>
                <a:ea typeface="Calibri"/>
                <a:cs typeface="Calibri"/>
                <a:sym typeface="Calibri"/>
              </a:rPr>
              <a:t>Ερωτήσεις:</a:t>
            </a:r>
            <a:endParaRPr/>
          </a:p>
          <a:p>
            <a:pPr indent="-184150" lvl="1" marL="349886" marR="0" rtl="0" algn="l">
              <a:lnSpc>
                <a:spcPct val="144000"/>
              </a:lnSpc>
              <a:spcBef>
                <a:spcPts val="0"/>
              </a:spcBef>
              <a:spcAft>
                <a:spcPts val="0"/>
              </a:spcAft>
              <a:buClr>
                <a:srgbClr val="000000"/>
              </a:buClr>
              <a:buSzPts val="2900"/>
              <a:buFont typeface="Calibri"/>
              <a:buAutoNum type="arabicPeriod"/>
            </a:pPr>
            <a:r>
              <a:rPr b="0" i="0" lang="en-US" sz="2900" u="none" cap="none" strike="noStrike">
                <a:solidFill>
                  <a:srgbClr val="000000"/>
                </a:solidFill>
                <a:latin typeface="Calibri"/>
                <a:ea typeface="Calibri"/>
                <a:cs typeface="Calibri"/>
                <a:sym typeface="Calibri"/>
              </a:rPr>
              <a:t>Ποια λάθη βιοασφάλειας συνέβαλαν στην έξαρση της νόσου;</a:t>
            </a:r>
            <a:endParaRPr/>
          </a:p>
          <a:p>
            <a:pPr indent="-184150" lvl="1" marL="349886" marR="0" rtl="0" algn="l">
              <a:lnSpc>
                <a:spcPct val="144000"/>
              </a:lnSpc>
              <a:spcBef>
                <a:spcPts val="0"/>
              </a:spcBef>
              <a:spcAft>
                <a:spcPts val="0"/>
              </a:spcAft>
              <a:buClr>
                <a:srgbClr val="000000"/>
              </a:buClr>
              <a:buSzPts val="2900"/>
              <a:buFont typeface="Calibri"/>
              <a:buAutoNum type="arabicPeriod"/>
            </a:pPr>
            <a:r>
              <a:rPr b="0" i="0" lang="en-US" sz="2900" u="none" cap="none" strike="noStrike">
                <a:solidFill>
                  <a:srgbClr val="000000"/>
                </a:solidFill>
                <a:latin typeface="Calibri"/>
                <a:ea typeface="Calibri"/>
                <a:cs typeface="Calibri"/>
                <a:sym typeface="Calibri"/>
              </a:rPr>
              <a:t>Ποια άμεσα μέτρα πρέπει να λάβει ο αγρότης για να περιορίσει την εξάπλωση της ασθένειας;</a:t>
            </a:r>
            <a:endParaRPr/>
          </a:p>
          <a:p>
            <a:pPr indent="-184150" lvl="1" marL="349886" marR="0" rtl="0" algn="l">
              <a:lnSpc>
                <a:spcPct val="144000"/>
              </a:lnSpc>
              <a:spcBef>
                <a:spcPts val="0"/>
              </a:spcBef>
              <a:spcAft>
                <a:spcPts val="0"/>
              </a:spcAft>
              <a:buClr>
                <a:srgbClr val="000000"/>
              </a:buClr>
              <a:buSzPts val="2900"/>
              <a:buFont typeface="Calibri"/>
              <a:buAutoNum type="arabicPeriod"/>
            </a:pPr>
            <a:r>
              <a:rPr b="0" i="0" lang="en-US" sz="2900" u="none" cap="none" strike="noStrike">
                <a:solidFill>
                  <a:srgbClr val="000000"/>
                </a:solidFill>
                <a:latin typeface="Calibri"/>
                <a:ea typeface="Calibri"/>
                <a:cs typeface="Calibri"/>
                <a:sym typeface="Calibri"/>
              </a:rPr>
              <a:t>Πώς θα μπορούσε η εφαρμογή ενός σχεδίου βιοασφάλειας να βοηθήσει στην πρόληψη παρόμοιων επιδημιών στο μέλλον;</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670" name="Shape 670"/>
        <p:cNvGrpSpPr/>
        <p:nvPr/>
      </p:nvGrpSpPr>
      <p:grpSpPr>
        <a:xfrm>
          <a:off x="0" y="0"/>
          <a:ext cx="0" cy="0"/>
          <a:chOff x="0" y="0"/>
          <a:chExt cx="0" cy="0"/>
        </a:xfrm>
      </p:grpSpPr>
      <p:sp>
        <p:nvSpPr>
          <p:cNvPr id="671" name="Google Shape;671;p35"/>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672" name="Google Shape;672;p35"/>
          <p:cNvSpPr txBox="1"/>
          <p:nvPr/>
        </p:nvSpPr>
        <p:spPr>
          <a:xfrm>
            <a:off x="1981200" y="257175"/>
            <a:ext cx="13563600" cy="2109541"/>
          </a:xfrm>
          <a:prstGeom prst="rect">
            <a:avLst/>
          </a:prstGeom>
          <a:noFill/>
          <a:ln>
            <a:noFill/>
          </a:ln>
        </p:spPr>
        <p:txBody>
          <a:bodyPr anchorCtr="0" anchor="t" bIns="0" lIns="0" spcFirstLastPara="1" rIns="0" wrap="square" tIns="0">
            <a:spAutoFit/>
          </a:bodyPr>
          <a:lstStyle/>
          <a:p>
            <a:pPr indent="0" lvl="0" marL="0" marR="0" rtl="0" algn="just">
              <a:lnSpc>
                <a:spcPct val="176932"/>
              </a:lnSpc>
              <a:spcBef>
                <a:spcPts val="0"/>
              </a:spcBef>
              <a:spcAft>
                <a:spcPts val="0"/>
              </a:spcAft>
              <a:buNone/>
            </a:pPr>
            <a:r>
              <a:rPr b="1" i="0" lang="en-US" sz="3932" u="none" cap="none" strike="noStrike">
                <a:solidFill>
                  <a:srgbClr val="000000"/>
                </a:solidFill>
                <a:latin typeface="Arial"/>
                <a:ea typeface="Arial"/>
                <a:cs typeface="Arial"/>
                <a:sym typeface="Arial"/>
              </a:rPr>
              <a:t>Δραστηριότητα 1: Εφαρμογή στον Πραγματικό Κόσμο (Εστίαση στη Βιοασφάλεια)</a:t>
            </a:r>
            <a:endParaRPr/>
          </a:p>
          <a:p>
            <a:pPr indent="0" lvl="0" marL="0" marR="0" rtl="0" algn="just">
              <a:lnSpc>
                <a:spcPct val="64089"/>
              </a:lnSpc>
              <a:spcBef>
                <a:spcPts val="0"/>
              </a:spcBef>
              <a:spcAft>
                <a:spcPts val="0"/>
              </a:spcAft>
              <a:buNone/>
            </a:pPr>
            <a:r>
              <a:t/>
            </a:r>
            <a:endParaRPr b="1" i="0" sz="3932" u="none" cap="none" strike="noStrike">
              <a:solidFill>
                <a:srgbClr val="000000"/>
              </a:solidFill>
              <a:latin typeface="Arial"/>
              <a:ea typeface="Arial"/>
              <a:cs typeface="Arial"/>
              <a:sym typeface="Arial"/>
            </a:endParaRPr>
          </a:p>
        </p:txBody>
      </p:sp>
      <p:cxnSp>
        <p:nvCxnSpPr>
          <p:cNvPr id="673" name="Google Shape;673;p35"/>
          <p:cNvCxnSpPr/>
          <p:nvPr/>
        </p:nvCxnSpPr>
        <p:spPr>
          <a:xfrm rot="10772900">
            <a:off x="3790800" y="1205862"/>
            <a:ext cx="9666718" cy="0"/>
          </a:xfrm>
          <a:prstGeom prst="straightConnector1">
            <a:avLst/>
          </a:prstGeom>
          <a:noFill/>
          <a:ln cap="rnd" cmpd="sng" w="28575">
            <a:solidFill>
              <a:srgbClr val="000000"/>
            </a:solidFill>
            <a:prstDash val="solid"/>
            <a:round/>
            <a:headEnd len="sm" w="sm" type="none"/>
            <a:tailEnd len="sm" w="sm" type="none"/>
          </a:ln>
        </p:spPr>
      </p:cxnSp>
      <p:grpSp>
        <p:nvGrpSpPr>
          <p:cNvPr id="674" name="Google Shape;674;p35"/>
          <p:cNvGrpSpPr/>
          <p:nvPr/>
        </p:nvGrpSpPr>
        <p:grpSpPr>
          <a:xfrm>
            <a:off x="304800" y="2144964"/>
            <a:ext cx="9829800" cy="3961480"/>
            <a:chOff x="0" y="-180975"/>
            <a:chExt cx="15231762" cy="6138509"/>
          </a:xfrm>
        </p:grpSpPr>
        <p:sp>
          <p:nvSpPr>
            <p:cNvPr id="675" name="Google Shape;675;p35"/>
            <p:cNvSpPr/>
            <p:nvPr/>
          </p:nvSpPr>
          <p:spPr>
            <a:xfrm>
              <a:off x="0" y="0"/>
              <a:ext cx="15231762" cy="5957534"/>
            </a:xfrm>
            <a:custGeom>
              <a:rect b="b" l="l" r="r" t="t"/>
              <a:pathLst>
                <a:path extrusionOk="0" h="5957534" w="15231762">
                  <a:moveTo>
                    <a:pt x="0" y="0"/>
                  </a:moveTo>
                  <a:lnTo>
                    <a:pt x="15231762" y="0"/>
                  </a:lnTo>
                  <a:lnTo>
                    <a:pt x="15231762" y="5957534"/>
                  </a:lnTo>
                  <a:lnTo>
                    <a:pt x="0" y="5957534"/>
                  </a:lnTo>
                  <a:close/>
                </a:path>
              </a:pathLst>
            </a:custGeom>
            <a:solidFill>
              <a:srgbClr val="FDE9D8"/>
            </a:solidFill>
            <a:ln>
              <a:noFill/>
            </a:ln>
          </p:spPr>
        </p:sp>
        <p:sp>
          <p:nvSpPr>
            <p:cNvPr id="676" name="Google Shape;676;p35"/>
            <p:cNvSpPr txBox="1"/>
            <p:nvPr/>
          </p:nvSpPr>
          <p:spPr>
            <a:xfrm>
              <a:off x="0" y="-180975"/>
              <a:ext cx="15231762" cy="6138446"/>
            </a:xfrm>
            <a:prstGeom prst="rect">
              <a:avLst/>
            </a:prstGeom>
            <a:noFill/>
            <a:ln>
              <a:noFill/>
            </a:ln>
          </p:spPr>
          <p:txBody>
            <a:bodyPr anchorCtr="0" anchor="t" bIns="43700" lIns="43700" spcFirstLastPara="1" rIns="43700" wrap="square" tIns="43700">
              <a:noAutofit/>
            </a:bodyPr>
            <a:lstStyle/>
            <a:p>
              <a:pPr indent="0" lvl="0" marL="0" marR="0" rtl="0" algn="l">
                <a:lnSpc>
                  <a:spcPct val="179991"/>
                </a:lnSpc>
                <a:spcBef>
                  <a:spcPts val="0"/>
                </a:spcBef>
                <a:spcAft>
                  <a:spcPts val="0"/>
                </a:spcAft>
                <a:buNone/>
              </a:pPr>
              <a:r>
                <a:rPr b="1" i="0" lang="en-US" sz="2409" u="none" cap="none" strike="noStrike">
                  <a:solidFill>
                    <a:srgbClr val="000000"/>
                  </a:solidFill>
                  <a:latin typeface="Calibri"/>
                  <a:ea typeface="Calibri"/>
                  <a:cs typeface="Calibri"/>
                  <a:sym typeface="Calibri"/>
                </a:rPr>
                <a:t>Λάθη βιοασφάλειας:</a:t>
              </a:r>
              <a:endParaRPr/>
            </a:p>
            <a:p>
              <a:pPr indent="-152971" lvl="1" marL="290682" marR="0" rtl="0" algn="l">
                <a:lnSpc>
                  <a:spcPct val="179991"/>
                </a:lnSpc>
                <a:spcBef>
                  <a:spcPts val="0"/>
                </a:spcBef>
                <a:spcAft>
                  <a:spcPts val="0"/>
                </a:spcAft>
                <a:buClr>
                  <a:srgbClr val="000000"/>
                </a:buClr>
                <a:buSzPts val="2409"/>
                <a:buFont typeface="Arial"/>
                <a:buChar char="•"/>
              </a:pPr>
              <a:r>
                <a:rPr b="0" i="0" lang="en-US" sz="2409" u="none" cap="none" strike="noStrike">
                  <a:solidFill>
                    <a:srgbClr val="000000"/>
                  </a:solidFill>
                  <a:latin typeface="Calibri"/>
                  <a:ea typeface="Calibri"/>
                  <a:cs typeface="Calibri"/>
                  <a:sym typeface="Calibri"/>
                </a:rPr>
                <a:t>Μη τοποθέτηση σε καραντίνα νέων ζώων πριν από την εισαγωγή τους στο κοπάδι.</a:t>
              </a:r>
              <a:endParaRPr/>
            </a:p>
            <a:p>
              <a:pPr indent="-152971" lvl="1" marL="290682" marR="0" rtl="0" algn="l">
                <a:lnSpc>
                  <a:spcPct val="179991"/>
                </a:lnSpc>
                <a:spcBef>
                  <a:spcPts val="0"/>
                </a:spcBef>
                <a:spcAft>
                  <a:spcPts val="0"/>
                </a:spcAft>
                <a:buClr>
                  <a:srgbClr val="000000"/>
                </a:buClr>
                <a:buSzPts val="2409"/>
                <a:buFont typeface="Arial"/>
                <a:buChar char="•"/>
              </a:pPr>
              <a:r>
                <a:rPr b="0" i="0" lang="en-US" sz="2409" u="none" cap="none" strike="noStrike">
                  <a:solidFill>
                    <a:srgbClr val="000000"/>
                  </a:solidFill>
                  <a:latin typeface="Calibri"/>
                  <a:ea typeface="Calibri"/>
                  <a:cs typeface="Calibri"/>
                  <a:sym typeface="Calibri"/>
                </a:rPr>
                <a:t>Έλλειψη τακτικών ελέγχων υγείας και αρχείων για τα εισερχόμενα ζώα.</a:t>
              </a:r>
              <a:endParaRPr/>
            </a:p>
            <a:p>
              <a:pPr indent="-152971" lvl="1" marL="290682" marR="0" rtl="0" algn="l">
                <a:lnSpc>
                  <a:spcPct val="179991"/>
                </a:lnSpc>
                <a:spcBef>
                  <a:spcPts val="0"/>
                </a:spcBef>
                <a:spcAft>
                  <a:spcPts val="0"/>
                </a:spcAft>
                <a:buClr>
                  <a:srgbClr val="000000"/>
                </a:buClr>
                <a:buSzPts val="2409"/>
                <a:buFont typeface="Arial"/>
                <a:buChar char="•"/>
              </a:pPr>
              <a:r>
                <a:rPr b="0" i="0" lang="en-US" sz="2409" u="none" cap="none" strike="noStrike">
                  <a:solidFill>
                    <a:srgbClr val="000000"/>
                  </a:solidFill>
                  <a:latin typeface="Calibri"/>
                  <a:ea typeface="Calibri"/>
                  <a:cs typeface="Calibri"/>
                  <a:sym typeface="Calibri"/>
                </a:rPr>
                <a:t>Δεν υπάρχουν καθιερωμένα πρωτόκολλα βιοασφάλειας για τον έλεγχο των κινδύνων ασθενειών.</a:t>
              </a:r>
              <a:endParaRPr/>
            </a:p>
          </p:txBody>
        </p:sp>
      </p:grpSp>
      <p:grpSp>
        <p:nvGrpSpPr>
          <p:cNvPr id="677" name="Google Shape;677;p35"/>
          <p:cNvGrpSpPr/>
          <p:nvPr/>
        </p:nvGrpSpPr>
        <p:grpSpPr>
          <a:xfrm>
            <a:off x="304800" y="5934514"/>
            <a:ext cx="9829800" cy="3495484"/>
            <a:chOff x="0" y="-228600"/>
            <a:chExt cx="13106400" cy="4660646"/>
          </a:xfrm>
        </p:grpSpPr>
        <p:sp>
          <p:nvSpPr>
            <p:cNvPr id="678" name="Google Shape;678;p35"/>
            <p:cNvSpPr/>
            <p:nvPr/>
          </p:nvSpPr>
          <p:spPr>
            <a:xfrm>
              <a:off x="0" y="0"/>
              <a:ext cx="13106400" cy="4432046"/>
            </a:xfrm>
            <a:custGeom>
              <a:rect b="b" l="l" r="r" t="t"/>
              <a:pathLst>
                <a:path extrusionOk="0" h="4432046" w="13106400">
                  <a:moveTo>
                    <a:pt x="0" y="0"/>
                  </a:moveTo>
                  <a:lnTo>
                    <a:pt x="13106400" y="0"/>
                  </a:lnTo>
                  <a:lnTo>
                    <a:pt x="13106400" y="4432046"/>
                  </a:lnTo>
                  <a:lnTo>
                    <a:pt x="0" y="4432046"/>
                  </a:lnTo>
                  <a:close/>
                </a:path>
              </a:pathLst>
            </a:custGeom>
            <a:solidFill>
              <a:srgbClr val="DAEEF3"/>
            </a:solidFill>
            <a:ln>
              <a:noFill/>
            </a:ln>
          </p:spPr>
        </p:sp>
        <p:sp>
          <p:nvSpPr>
            <p:cNvPr id="679" name="Google Shape;679;p35"/>
            <p:cNvSpPr txBox="1"/>
            <p:nvPr/>
          </p:nvSpPr>
          <p:spPr>
            <a:xfrm>
              <a:off x="0" y="-228600"/>
              <a:ext cx="13106400" cy="4660583"/>
            </a:xfrm>
            <a:prstGeom prst="rect">
              <a:avLst/>
            </a:prstGeom>
            <a:noFill/>
            <a:ln>
              <a:noFill/>
            </a:ln>
          </p:spPr>
          <p:txBody>
            <a:bodyPr anchorCtr="0" anchor="t" bIns="50800" lIns="50800" spcFirstLastPara="1" rIns="50800" wrap="square" tIns="50800">
              <a:noAutofit/>
            </a:bodyPr>
            <a:lstStyle/>
            <a:p>
              <a:pPr indent="0" lvl="0" marL="0" marR="0" rtl="0" algn="l">
                <a:lnSpc>
                  <a:spcPct val="180028"/>
                </a:lnSpc>
                <a:spcBef>
                  <a:spcPts val="0"/>
                </a:spcBef>
                <a:spcAft>
                  <a:spcPts val="0"/>
                </a:spcAft>
                <a:buNone/>
              </a:pPr>
              <a:r>
                <a:rPr b="1" i="0" lang="en-US" sz="2799" u="none" cap="none" strike="noStrike">
                  <a:solidFill>
                    <a:srgbClr val="000000"/>
                  </a:solidFill>
                  <a:latin typeface="Calibri"/>
                  <a:ea typeface="Calibri"/>
                  <a:cs typeface="Calibri"/>
                  <a:sym typeface="Calibri"/>
                </a:rPr>
                <a:t>Άμεσα μέτρα για τον περιορισμό της νόσου:</a:t>
              </a:r>
              <a:endParaRPr/>
            </a:p>
            <a:p>
              <a:pPr indent="-177736" lvl="1" marL="337820" marR="0" rtl="0" algn="l">
                <a:lnSpc>
                  <a:spcPct val="180028"/>
                </a:lnSpc>
                <a:spcBef>
                  <a:spcPts val="0"/>
                </a:spcBef>
                <a:spcAft>
                  <a:spcPts val="0"/>
                </a:spcAft>
                <a:buClr>
                  <a:srgbClr val="000000"/>
                </a:buClr>
                <a:buSzPts val="2799"/>
                <a:buFont typeface="Arial"/>
                <a:buChar char="•"/>
              </a:pPr>
              <a:r>
                <a:rPr b="0" i="0" lang="en-US" sz="2799" u="none" cap="none" strike="noStrike">
                  <a:solidFill>
                    <a:srgbClr val="000000"/>
                  </a:solidFill>
                  <a:latin typeface="Calibri"/>
                  <a:ea typeface="Calibri"/>
                  <a:cs typeface="Calibri"/>
                  <a:sym typeface="Calibri"/>
                </a:rPr>
                <a:t>Απομονώστε τα άρρωστα ζώα και διαχωρίστε τα από τα υγιή.</a:t>
              </a:r>
              <a:endParaRPr/>
            </a:p>
            <a:p>
              <a:pPr indent="-177736" lvl="1" marL="337820" marR="0" rtl="0" algn="l">
                <a:lnSpc>
                  <a:spcPct val="180028"/>
                </a:lnSpc>
                <a:spcBef>
                  <a:spcPts val="0"/>
                </a:spcBef>
                <a:spcAft>
                  <a:spcPts val="0"/>
                </a:spcAft>
                <a:buClr>
                  <a:srgbClr val="000000"/>
                </a:buClr>
                <a:buSzPts val="2799"/>
                <a:buFont typeface="Arial"/>
                <a:buChar char="•"/>
              </a:pPr>
              <a:r>
                <a:rPr b="0" i="0" lang="en-US" sz="2799" u="none" cap="none" strike="noStrike">
                  <a:solidFill>
                    <a:srgbClr val="000000"/>
                  </a:solidFill>
                  <a:latin typeface="Calibri"/>
                  <a:ea typeface="Calibri"/>
                  <a:cs typeface="Calibri"/>
                  <a:sym typeface="Calibri"/>
                </a:rPr>
                <a:t>Συμβουλευτείτε έναν κτηνίατρο για διάγνωση και θεραπεία.</a:t>
              </a:r>
              <a:endParaRPr/>
            </a:p>
            <a:p>
              <a:pPr indent="-177736" lvl="1" marL="337820" marR="0" rtl="0" algn="l">
                <a:lnSpc>
                  <a:spcPct val="180028"/>
                </a:lnSpc>
                <a:spcBef>
                  <a:spcPts val="0"/>
                </a:spcBef>
                <a:spcAft>
                  <a:spcPts val="0"/>
                </a:spcAft>
                <a:buClr>
                  <a:srgbClr val="000000"/>
                </a:buClr>
                <a:buSzPts val="2799"/>
                <a:buFont typeface="Arial"/>
                <a:buChar char="•"/>
              </a:pPr>
              <a:r>
                <a:rPr b="0" i="0" lang="en-US" sz="2799" u="none" cap="none" strike="noStrike">
                  <a:solidFill>
                    <a:srgbClr val="000000"/>
                  </a:solidFill>
                  <a:latin typeface="Calibri"/>
                  <a:ea typeface="Calibri"/>
                  <a:cs typeface="Calibri"/>
                  <a:sym typeface="Calibri"/>
                </a:rPr>
                <a:t>Περιορισμός της μετακίνησης ανθρώπων, εξοπλισμού και ζώων μεταξύ μολυσμένων και υγιών περιοχών της φάρμας.</a:t>
              </a:r>
              <a:endParaRPr/>
            </a:p>
          </p:txBody>
        </p:sp>
      </p:grpSp>
      <p:grpSp>
        <p:nvGrpSpPr>
          <p:cNvPr id="680" name="Google Shape;680;p35"/>
          <p:cNvGrpSpPr/>
          <p:nvPr/>
        </p:nvGrpSpPr>
        <p:grpSpPr>
          <a:xfrm>
            <a:off x="10439400" y="2090727"/>
            <a:ext cx="7136802" cy="7350957"/>
            <a:chOff x="0" y="-171450"/>
            <a:chExt cx="11733143" cy="12085221"/>
          </a:xfrm>
        </p:grpSpPr>
        <p:sp>
          <p:nvSpPr>
            <p:cNvPr id="681" name="Google Shape;681;p35"/>
            <p:cNvSpPr/>
            <p:nvPr/>
          </p:nvSpPr>
          <p:spPr>
            <a:xfrm>
              <a:off x="0" y="0"/>
              <a:ext cx="11733143" cy="11913739"/>
            </a:xfrm>
            <a:custGeom>
              <a:rect b="b" l="l" r="r" t="t"/>
              <a:pathLst>
                <a:path extrusionOk="0" h="11913739" w="11733143">
                  <a:moveTo>
                    <a:pt x="0" y="0"/>
                  </a:moveTo>
                  <a:lnTo>
                    <a:pt x="11733143" y="0"/>
                  </a:lnTo>
                  <a:lnTo>
                    <a:pt x="11733143" y="11913739"/>
                  </a:lnTo>
                  <a:lnTo>
                    <a:pt x="0" y="11913739"/>
                  </a:lnTo>
                  <a:close/>
                </a:path>
              </a:pathLst>
            </a:custGeom>
            <a:solidFill>
              <a:srgbClr val="F2DADA"/>
            </a:solidFill>
            <a:ln>
              <a:noFill/>
            </a:ln>
          </p:spPr>
        </p:sp>
        <p:sp>
          <p:nvSpPr>
            <p:cNvPr id="682" name="Google Shape;682;p35"/>
            <p:cNvSpPr txBox="1"/>
            <p:nvPr/>
          </p:nvSpPr>
          <p:spPr>
            <a:xfrm>
              <a:off x="0" y="-171450"/>
              <a:ext cx="11733143" cy="12085221"/>
            </a:xfrm>
            <a:prstGeom prst="rect">
              <a:avLst/>
            </a:prstGeom>
            <a:noFill/>
            <a:ln>
              <a:noFill/>
            </a:ln>
          </p:spPr>
          <p:txBody>
            <a:bodyPr anchorCtr="0" anchor="t" bIns="41175" lIns="41175" spcFirstLastPara="1" rIns="41175" wrap="square" tIns="41175">
              <a:noAutofit/>
            </a:bodyPr>
            <a:lstStyle/>
            <a:p>
              <a:pPr indent="0" lvl="0" marL="0" marR="0" rtl="0" algn="l">
                <a:lnSpc>
                  <a:spcPct val="180044"/>
                </a:lnSpc>
                <a:spcBef>
                  <a:spcPts val="0"/>
                </a:spcBef>
                <a:spcAft>
                  <a:spcPts val="0"/>
                </a:spcAft>
                <a:buNone/>
              </a:pPr>
              <a:r>
                <a:rPr b="1" i="0" lang="en-US" sz="2270" u="none" cap="none" strike="noStrike">
                  <a:solidFill>
                    <a:srgbClr val="000000"/>
                  </a:solidFill>
                  <a:latin typeface="Calibri"/>
                  <a:ea typeface="Calibri"/>
                  <a:cs typeface="Calibri"/>
                  <a:sym typeface="Calibri"/>
                </a:rPr>
                <a:t>Μακροπρόθεσμη Πρόληψη</a:t>
              </a:r>
              <a:endParaRPr/>
            </a:p>
            <a:p>
              <a:pPr indent="-144145" lvl="1" marL="273976" marR="0" rtl="0" algn="l">
                <a:lnSpc>
                  <a:spcPct val="180044"/>
                </a:lnSpc>
                <a:spcBef>
                  <a:spcPts val="0"/>
                </a:spcBef>
                <a:spcAft>
                  <a:spcPts val="0"/>
                </a:spcAft>
                <a:buClr>
                  <a:srgbClr val="000000"/>
                </a:buClr>
                <a:buSzPts val="2270"/>
                <a:buFont typeface="Arial"/>
                <a:buChar char="•"/>
              </a:pPr>
              <a:r>
                <a:rPr b="0" i="0" lang="en-US" sz="2270" u="none" cap="none" strike="noStrike">
                  <a:solidFill>
                    <a:srgbClr val="000000"/>
                  </a:solidFill>
                  <a:latin typeface="Calibri"/>
                  <a:ea typeface="Calibri"/>
                  <a:cs typeface="Calibri"/>
                  <a:sym typeface="Calibri"/>
                </a:rPr>
                <a:t>Να βάζετε πάντα σε καραντίνα τα νέα ζώα για τουλάχιστον 2-4 εβδομάδες πριν τα εισαγάγετε στο κοπάδι.</a:t>
              </a:r>
              <a:endParaRPr/>
            </a:p>
            <a:p>
              <a:pPr indent="-144145" lvl="1" marL="273976" marR="0" rtl="0" algn="l">
                <a:lnSpc>
                  <a:spcPct val="180044"/>
                </a:lnSpc>
                <a:spcBef>
                  <a:spcPts val="0"/>
                </a:spcBef>
                <a:spcAft>
                  <a:spcPts val="0"/>
                </a:spcAft>
                <a:buClr>
                  <a:srgbClr val="000000"/>
                </a:buClr>
                <a:buSzPts val="2270"/>
                <a:buFont typeface="Arial"/>
                <a:buChar char="•"/>
              </a:pPr>
              <a:r>
                <a:rPr b="0" i="0" lang="en-US" sz="2270" u="none" cap="none" strike="noStrike">
                  <a:solidFill>
                    <a:srgbClr val="000000"/>
                  </a:solidFill>
                  <a:latin typeface="Calibri"/>
                  <a:ea typeface="Calibri"/>
                  <a:cs typeface="Calibri"/>
                  <a:sym typeface="Calibri"/>
                </a:rPr>
                <a:t>Διατηρείτε αρχεία υγείας για όλα τα ζώα, συμπεριλαμβανομένων των εμβολιασμών και του ιστορικού ασθενειών.</a:t>
              </a:r>
              <a:endParaRPr/>
            </a:p>
            <a:p>
              <a:pPr indent="-144145" lvl="1" marL="273976" marR="0" rtl="0" algn="l">
                <a:lnSpc>
                  <a:spcPct val="180044"/>
                </a:lnSpc>
                <a:spcBef>
                  <a:spcPts val="0"/>
                </a:spcBef>
                <a:spcAft>
                  <a:spcPts val="0"/>
                </a:spcAft>
                <a:buClr>
                  <a:srgbClr val="000000"/>
                </a:buClr>
                <a:buSzPts val="2270"/>
                <a:buFont typeface="Arial"/>
                <a:buChar char="•"/>
              </a:pPr>
              <a:r>
                <a:rPr b="0" i="0" lang="en-US" sz="2270" u="none" cap="none" strike="noStrike">
                  <a:solidFill>
                    <a:srgbClr val="000000"/>
                  </a:solidFill>
                  <a:latin typeface="Calibri"/>
                  <a:ea typeface="Calibri"/>
                  <a:cs typeface="Calibri"/>
                  <a:sym typeface="Calibri"/>
                </a:rPr>
                <a:t>Καθορίστε πρωτόκολλα για τον καθαρισμό και την απολύμανση εξοπλισμού, υποδημάτων και εγκαταστάσεων για τη μείωση των κινδύνων μόλυνσης.</a:t>
              </a:r>
              <a:endParaRPr/>
            </a:p>
            <a:p>
              <a:pPr indent="-144145" lvl="1" marL="273976" marR="0" rtl="0" algn="l">
                <a:lnSpc>
                  <a:spcPct val="180044"/>
                </a:lnSpc>
                <a:spcBef>
                  <a:spcPts val="0"/>
                </a:spcBef>
                <a:spcAft>
                  <a:spcPts val="0"/>
                </a:spcAft>
                <a:buClr>
                  <a:srgbClr val="000000"/>
                </a:buClr>
                <a:buSzPts val="2270"/>
                <a:buFont typeface="Arial"/>
                <a:buChar char="•"/>
              </a:pPr>
              <a:r>
                <a:rPr b="0" i="0" lang="en-US" sz="2270" u="none" cap="none" strike="noStrike">
                  <a:solidFill>
                    <a:srgbClr val="000000"/>
                  </a:solidFill>
                  <a:latin typeface="Calibri"/>
                  <a:ea typeface="Calibri"/>
                  <a:cs typeface="Calibri"/>
                  <a:sym typeface="Calibri"/>
                </a:rPr>
                <a:t>Εκπαίδευση του προσωπικού στην έγκαιρη ανίχνευση συμπτωμάτων και στα μέτρα πρόληψης ασθενειών.</a:t>
              </a:r>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90" name="Shape 690"/>
        <p:cNvGrpSpPr/>
        <p:nvPr/>
      </p:nvGrpSpPr>
      <p:grpSpPr>
        <a:xfrm>
          <a:off x="0" y="0"/>
          <a:ext cx="0" cy="0"/>
          <a:chOff x="0" y="0"/>
          <a:chExt cx="0" cy="0"/>
        </a:xfrm>
      </p:grpSpPr>
      <p:sp>
        <p:nvSpPr>
          <p:cNvPr id="691" name="Google Shape;691;p36"/>
          <p:cNvSpPr/>
          <p:nvPr/>
        </p:nvSpPr>
        <p:spPr>
          <a:xfrm>
            <a:off x="-737672" y="4153606"/>
            <a:ext cx="7273290" cy="7158038"/>
          </a:xfrm>
          <a:custGeom>
            <a:rect b="b" l="l" r="r" t="t"/>
            <a:pathLst>
              <a:path extrusionOk="0" h="9544050" w="9697720">
                <a:moveTo>
                  <a:pt x="4848860" y="0"/>
                </a:moveTo>
                <a:cubicBezTo>
                  <a:pt x="2170938" y="0"/>
                  <a:pt x="0" y="2136521"/>
                  <a:pt x="0" y="4772025"/>
                </a:cubicBezTo>
                <a:cubicBezTo>
                  <a:pt x="0" y="7407529"/>
                  <a:pt x="2170938" y="9544050"/>
                  <a:pt x="4848860" y="9544050"/>
                </a:cubicBezTo>
                <a:cubicBezTo>
                  <a:pt x="7526782" y="9544050"/>
                  <a:pt x="9697720" y="7407529"/>
                  <a:pt x="9697720" y="4772025"/>
                </a:cubicBezTo>
                <a:cubicBezTo>
                  <a:pt x="9697720" y="2136521"/>
                  <a:pt x="7526782" y="0"/>
                  <a:pt x="4848860" y="0"/>
                </a:cubicBezTo>
                <a:close/>
              </a:path>
            </a:pathLst>
          </a:custGeom>
          <a:blipFill rotWithShape="1">
            <a:blip r:embed="rId3">
              <a:alphaModFix/>
            </a:blip>
            <a:stretch>
              <a:fillRect b="-804" l="0" r="0" t="-80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6"/>
          <p:cNvSpPr/>
          <p:nvPr/>
        </p:nvSpPr>
        <p:spPr>
          <a:xfrm>
            <a:off x="1708746" y="1940577"/>
            <a:ext cx="15188689" cy="6728957"/>
          </a:xfrm>
          <a:custGeom>
            <a:rect b="b" l="l" r="r" t="t"/>
            <a:pathLst>
              <a:path extrusionOk="0" h="6728957" w="15188689">
                <a:moveTo>
                  <a:pt x="0" y="0"/>
                </a:moveTo>
                <a:lnTo>
                  <a:pt x="15188689" y="0"/>
                </a:lnTo>
                <a:lnTo>
                  <a:pt x="15188689" y="6728957"/>
                </a:lnTo>
                <a:lnTo>
                  <a:pt x="0" y="6728957"/>
                </a:lnTo>
                <a:lnTo>
                  <a:pt x="0" y="0"/>
                </a:lnTo>
                <a:close/>
              </a:path>
            </a:pathLst>
          </a:custGeom>
          <a:blipFill rotWithShape="1">
            <a:blip r:embed="rId4">
              <a:alphaModFix/>
            </a:blip>
            <a:stretch>
              <a:fillRect b="0" l="0" r="0" t="0"/>
            </a:stretch>
          </a:blipFill>
          <a:ln>
            <a:noFill/>
          </a:ln>
        </p:spPr>
      </p:sp>
      <p:sp>
        <p:nvSpPr>
          <p:cNvPr id="693" name="Google Shape;693;p36"/>
          <p:cNvSpPr txBox="1"/>
          <p:nvPr/>
        </p:nvSpPr>
        <p:spPr>
          <a:xfrm>
            <a:off x="4311551" y="3183327"/>
            <a:ext cx="10058871" cy="938784"/>
          </a:xfrm>
          <a:prstGeom prst="rect">
            <a:avLst/>
          </a:prstGeom>
          <a:noFill/>
          <a:ln>
            <a:noFill/>
          </a:ln>
        </p:spPr>
        <p:txBody>
          <a:bodyPr anchorCtr="0" anchor="t" bIns="0" lIns="0" spcFirstLastPara="1" rIns="0" wrap="square" tIns="0">
            <a:spAutoFit/>
          </a:bodyPr>
          <a:lstStyle/>
          <a:p>
            <a:pPr indent="0" lvl="0" marL="0" marR="0" rtl="0" algn="ctr">
              <a:lnSpc>
                <a:spcPct val="168014"/>
              </a:lnSpc>
              <a:spcBef>
                <a:spcPts val="0"/>
              </a:spcBef>
              <a:spcAft>
                <a:spcPts val="0"/>
              </a:spcAft>
              <a:buNone/>
            </a:pPr>
            <a:r>
              <a:rPr b="1" i="0" lang="en-US" sz="4599" u="none" cap="none" strike="noStrike">
                <a:solidFill>
                  <a:srgbClr val="000000"/>
                </a:solidFill>
                <a:latin typeface="Arial"/>
                <a:ea typeface="Arial"/>
                <a:cs typeface="Arial"/>
                <a:sym typeface="Arial"/>
              </a:rPr>
              <a:t>Δραστηριότητα 2: Άσκηση Σχεδιασμού</a:t>
            </a:r>
            <a:endParaRPr/>
          </a:p>
        </p:txBody>
      </p:sp>
      <p:cxnSp>
        <p:nvCxnSpPr>
          <p:cNvPr id="694" name="Google Shape;694;p36"/>
          <p:cNvCxnSpPr/>
          <p:nvPr/>
        </p:nvCxnSpPr>
        <p:spPr>
          <a:xfrm rot="13785">
            <a:off x="4292463" y="4253877"/>
            <a:ext cx="950115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702" name="Shape 702"/>
        <p:cNvGrpSpPr/>
        <p:nvPr/>
      </p:nvGrpSpPr>
      <p:grpSpPr>
        <a:xfrm>
          <a:off x="0" y="0"/>
          <a:ext cx="0" cy="0"/>
          <a:chOff x="0" y="0"/>
          <a:chExt cx="0" cy="0"/>
        </a:xfrm>
      </p:grpSpPr>
      <p:sp>
        <p:nvSpPr>
          <p:cNvPr id="703" name="Google Shape;703;p37"/>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704" name="Google Shape;704;p37"/>
          <p:cNvSpPr txBox="1"/>
          <p:nvPr/>
        </p:nvSpPr>
        <p:spPr>
          <a:xfrm>
            <a:off x="4126384" y="294246"/>
            <a:ext cx="13563600" cy="1240307"/>
          </a:xfrm>
          <a:prstGeom prst="rect">
            <a:avLst/>
          </a:prstGeom>
          <a:noFill/>
          <a:ln>
            <a:noFill/>
          </a:ln>
        </p:spPr>
        <p:txBody>
          <a:bodyPr anchorCtr="0" anchor="t" bIns="0" lIns="0" spcFirstLastPara="1" rIns="0" wrap="square" tIns="0">
            <a:spAutoFit/>
          </a:bodyPr>
          <a:lstStyle/>
          <a:p>
            <a:pPr indent="0" lvl="0" marL="0" marR="0" rtl="0" algn="just">
              <a:lnSpc>
                <a:spcPct val="176969"/>
              </a:lnSpc>
              <a:spcBef>
                <a:spcPts val="0"/>
              </a:spcBef>
              <a:spcAft>
                <a:spcPts val="0"/>
              </a:spcAft>
              <a:buNone/>
            </a:pPr>
            <a:r>
              <a:rPr b="1" i="0" lang="en-US" sz="3999" u="none" cap="none" strike="noStrike">
                <a:solidFill>
                  <a:srgbClr val="000000"/>
                </a:solidFill>
                <a:latin typeface="Arial"/>
                <a:ea typeface="Arial"/>
                <a:cs typeface="Arial"/>
                <a:sym typeface="Arial"/>
              </a:rPr>
              <a:t>Δραστηριότητα 2: Άσκηση Σχεδιασμού</a:t>
            </a:r>
            <a:endParaRPr/>
          </a:p>
          <a:p>
            <a:pPr indent="0" lvl="0" marL="0" marR="0" rtl="0" algn="just">
              <a:lnSpc>
                <a:spcPct val="63015"/>
              </a:lnSpc>
              <a:spcBef>
                <a:spcPts val="0"/>
              </a:spcBef>
              <a:spcAft>
                <a:spcPts val="0"/>
              </a:spcAft>
              <a:buNone/>
            </a:pPr>
            <a:r>
              <a:t/>
            </a:r>
            <a:endParaRPr b="1" i="0" sz="3999" u="none" cap="none" strike="noStrike">
              <a:solidFill>
                <a:srgbClr val="000000"/>
              </a:solidFill>
              <a:latin typeface="Arial"/>
              <a:ea typeface="Arial"/>
              <a:cs typeface="Arial"/>
              <a:sym typeface="Arial"/>
            </a:endParaRPr>
          </a:p>
        </p:txBody>
      </p:sp>
      <p:cxnSp>
        <p:nvCxnSpPr>
          <p:cNvPr id="705" name="Google Shape;705;p37"/>
          <p:cNvCxnSpPr/>
          <p:nvPr/>
        </p:nvCxnSpPr>
        <p:spPr>
          <a:xfrm rot="10772900">
            <a:off x="3790800" y="1205862"/>
            <a:ext cx="9666718" cy="0"/>
          </a:xfrm>
          <a:prstGeom prst="straightConnector1">
            <a:avLst/>
          </a:prstGeom>
          <a:noFill/>
          <a:ln cap="rnd" cmpd="sng" w="28575">
            <a:solidFill>
              <a:srgbClr val="000000"/>
            </a:solidFill>
            <a:prstDash val="solid"/>
            <a:round/>
            <a:headEnd len="sm" w="sm" type="none"/>
            <a:tailEnd len="sm" w="sm" type="none"/>
          </a:ln>
        </p:spPr>
      </p:cxnSp>
      <p:sp>
        <p:nvSpPr>
          <p:cNvPr id="706" name="Google Shape;706;p37"/>
          <p:cNvSpPr txBox="1"/>
          <p:nvPr/>
        </p:nvSpPr>
        <p:spPr>
          <a:xfrm>
            <a:off x="472425" y="1503025"/>
            <a:ext cx="17495550" cy="5887593"/>
          </a:xfrm>
          <a:prstGeom prst="rect">
            <a:avLst/>
          </a:prstGeom>
          <a:noFill/>
          <a:ln>
            <a:noFill/>
          </a:ln>
        </p:spPr>
        <p:txBody>
          <a:bodyPr anchorCtr="0" anchor="t" bIns="0" lIns="0" spcFirstLastPara="1" rIns="0" wrap="square" tIns="0">
            <a:spAutoFit/>
          </a:bodyPr>
          <a:lstStyle/>
          <a:p>
            <a:pPr indent="0" lvl="0" marL="0" marR="0" rtl="0" algn="l">
              <a:lnSpc>
                <a:spcPct val="162000"/>
              </a:lnSpc>
              <a:spcBef>
                <a:spcPts val="0"/>
              </a:spcBef>
              <a:spcAft>
                <a:spcPts val="0"/>
              </a:spcAft>
              <a:buNone/>
            </a:pPr>
            <a:r>
              <a:rPr b="1" i="0" lang="en-US" sz="3200" u="none" cap="none" strike="noStrike">
                <a:solidFill>
                  <a:srgbClr val="000000"/>
                </a:solidFill>
                <a:latin typeface="Calibri"/>
                <a:ea typeface="Calibri"/>
                <a:cs typeface="Calibri"/>
                <a:sym typeface="Calibri"/>
              </a:rPr>
              <a:t>Οδηγίες:</a:t>
            </a:r>
            <a:endParaRPr/>
          </a:p>
          <a:p>
            <a:pPr indent="0" lvl="0" marL="0" marR="0" rtl="0" algn="l">
              <a:lnSpc>
                <a:spcPct val="162000"/>
              </a:lnSpc>
              <a:spcBef>
                <a:spcPts val="0"/>
              </a:spcBef>
              <a:spcAft>
                <a:spcPts val="0"/>
              </a:spcAft>
              <a:buNone/>
            </a:pPr>
            <a:r>
              <a:rPr b="0" i="0" lang="en-US" sz="3200" u="none" cap="none" strike="noStrike">
                <a:solidFill>
                  <a:srgbClr val="000000"/>
                </a:solidFill>
                <a:latin typeface="Calibri"/>
                <a:ea typeface="Calibri"/>
                <a:cs typeface="Calibri"/>
                <a:sym typeface="Calibri"/>
              </a:rPr>
              <a:t>Σχεδιάστε ένα βασικό σχέδιο υγείας για μια μικρή φάρμα. Εστιάστε σε πρακτικά βήματα που μπορείτε να κάνετε για να διατηρήσετε τα ζώα υγιή και παραγωγικά.</a:t>
            </a:r>
            <a:endParaRPr/>
          </a:p>
          <a:p>
            <a:pPr indent="0" lvl="0" marL="0" marR="0" rtl="0" algn="l">
              <a:lnSpc>
                <a:spcPct val="70875"/>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62000"/>
              </a:lnSpc>
              <a:spcBef>
                <a:spcPts val="0"/>
              </a:spcBef>
              <a:spcAft>
                <a:spcPts val="0"/>
              </a:spcAft>
              <a:buNone/>
            </a:pPr>
            <a:r>
              <a:rPr b="1" i="0" lang="en-US" sz="3200" u="none" cap="none" strike="noStrike">
                <a:solidFill>
                  <a:srgbClr val="000000"/>
                </a:solidFill>
                <a:latin typeface="Calibri"/>
                <a:ea typeface="Calibri"/>
                <a:cs typeface="Calibri"/>
                <a:sym typeface="Calibri"/>
              </a:rPr>
              <a:t>Βήματα για την ολοκλήρωση του σχεδίου:</a:t>
            </a:r>
            <a:endParaRPr/>
          </a:p>
          <a:p>
            <a:pPr indent="0" lvl="0" marL="0" marR="0" rtl="0" algn="l">
              <a:lnSpc>
                <a:spcPct val="162000"/>
              </a:lnSpc>
              <a:spcBef>
                <a:spcPts val="0"/>
              </a:spcBef>
              <a:spcAft>
                <a:spcPts val="0"/>
              </a:spcAft>
              <a:buNone/>
            </a:pPr>
            <a:r>
              <a:rPr b="0" i="0" lang="en-US" sz="3200" u="none" cap="none" strike="noStrike">
                <a:solidFill>
                  <a:srgbClr val="000000"/>
                </a:solidFill>
                <a:latin typeface="Calibri"/>
                <a:ea typeface="Calibri"/>
                <a:cs typeface="Calibri"/>
                <a:sym typeface="Calibri"/>
              </a:rPr>
              <a:t>Επιλέξτε έναν βασικό τομέα στον οποίο θα εστιάσετε (π.χ., εμβολιασμός ή έλεγχος παρασίτων).</a:t>
            </a:r>
            <a:endParaRPr/>
          </a:p>
          <a:p>
            <a:pPr indent="0" lvl="0" marL="0" marR="0" rtl="0" algn="l">
              <a:lnSpc>
                <a:spcPct val="162000"/>
              </a:lnSpc>
              <a:spcBef>
                <a:spcPts val="0"/>
              </a:spcBef>
              <a:spcAft>
                <a:spcPts val="0"/>
              </a:spcAft>
              <a:buNone/>
            </a:pPr>
            <a:r>
              <a:rPr b="0" i="0" lang="en-US" sz="3200" u="none" cap="none" strike="noStrike">
                <a:solidFill>
                  <a:srgbClr val="000000"/>
                </a:solidFill>
                <a:latin typeface="Calibri"/>
                <a:ea typeface="Calibri"/>
                <a:cs typeface="Calibri"/>
                <a:sym typeface="Calibri"/>
              </a:rPr>
              <a:t>Γράψτε μια απλή ενέργεια για την περιοχή (π.χ., προγραμματίστε εμβολιασμούς, κάντε θεραπεία για παράσιτα).</a:t>
            </a:r>
            <a:endParaRPr/>
          </a:p>
          <a:p>
            <a:pPr indent="0" lvl="0" marL="0" marR="0" rtl="0" algn="l">
              <a:lnSpc>
                <a:spcPct val="162000"/>
              </a:lnSpc>
              <a:spcBef>
                <a:spcPts val="0"/>
              </a:spcBef>
              <a:spcAft>
                <a:spcPts val="0"/>
              </a:spcAft>
              <a:buNone/>
            </a:pPr>
            <a:r>
              <a:rPr b="0" i="0" lang="en-US" sz="3200" u="none" cap="none" strike="noStrike">
                <a:solidFill>
                  <a:srgbClr val="000000"/>
                </a:solidFill>
                <a:latin typeface="Calibri"/>
                <a:ea typeface="Calibri"/>
                <a:cs typeface="Calibri"/>
                <a:sym typeface="Calibri"/>
              </a:rPr>
              <a:t>Ορίστε ένα βασικό χρονικό πλαίσιο (π.χ., «κάθε 6 μήνες»).</a:t>
            </a:r>
            <a:endParaRPr/>
          </a:p>
          <a:p>
            <a:pPr indent="0" lvl="0" marL="0" marR="0" rtl="0" algn="l">
              <a:lnSpc>
                <a:spcPct val="70875"/>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BE77"/>
        </a:solidFill>
      </p:bgPr>
    </p:bg>
    <p:spTree>
      <p:nvGrpSpPr>
        <p:cNvPr id="714" name="Shape 714"/>
        <p:cNvGrpSpPr/>
        <p:nvPr/>
      </p:nvGrpSpPr>
      <p:grpSpPr>
        <a:xfrm>
          <a:off x="0" y="0"/>
          <a:ext cx="0" cy="0"/>
          <a:chOff x="0" y="0"/>
          <a:chExt cx="0" cy="0"/>
        </a:xfrm>
      </p:grpSpPr>
      <p:sp>
        <p:nvSpPr>
          <p:cNvPr id="715" name="Google Shape;715;p38"/>
          <p:cNvSpPr/>
          <p:nvPr/>
        </p:nvSpPr>
        <p:spPr>
          <a:xfrm>
            <a:off x="0" y="8745297"/>
            <a:ext cx="18288000" cy="1541703"/>
          </a:xfrm>
          <a:custGeom>
            <a:rect b="b" l="l" r="r" t="t"/>
            <a:pathLst>
              <a:path extrusionOk="0" h="1541703" w="18288000">
                <a:moveTo>
                  <a:pt x="0" y="0"/>
                </a:moveTo>
                <a:lnTo>
                  <a:pt x="18288000" y="0"/>
                </a:lnTo>
                <a:lnTo>
                  <a:pt x="18288000" y="1541703"/>
                </a:lnTo>
                <a:lnTo>
                  <a:pt x="0" y="1541703"/>
                </a:lnTo>
                <a:lnTo>
                  <a:pt x="0" y="0"/>
                </a:lnTo>
                <a:close/>
              </a:path>
            </a:pathLst>
          </a:custGeom>
          <a:blipFill rotWithShape="1">
            <a:blip r:embed="rId3">
              <a:alphaModFix/>
            </a:blip>
            <a:stretch>
              <a:fillRect b="0" l="0" r="0" t="0"/>
            </a:stretch>
          </a:blipFill>
          <a:ln>
            <a:noFill/>
          </a:ln>
        </p:spPr>
      </p:sp>
      <p:sp>
        <p:nvSpPr>
          <p:cNvPr id="716" name="Google Shape;716;p38"/>
          <p:cNvSpPr txBox="1"/>
          <p:nvPr/>
        </p:nvSpPr>
        <p:spPr>
          <a:xfrm>
            <a:off x="4028876" y="185319"/>
            <a:ext cx="13563600" cy="843381"/>
          </a:xfrm>
          <a:prstGeom prst="rect">
            <a:avLst/>
          </a:prstGeom>
          <a:noFill/>
          <a:ln>
            <a:noFill/>
          </a:ln>
        </p:spPr>
        <p:txBody>
          <a:bodyPr anchorCtr="0" anchor="t" bIns="0" lIns="0" spcFirstLastPara="1" rIns="0" wrap="square" tIns="0">
            <a:spAutoFit/>
          </a:bodyPr>
          <a:lstStyle/>
          <a:p>
            <a:pPr indent="0" lvl="0" marL="0" marR="0" rtl="0" algn="just">
              <a:lnSpc>
                <a:spcPct val="179984"/>
              </a:lnSpc>
              <a:spcBef>
                <a:spcPts val="0"/>
              </a:spcBef>
              <a:spcAft>
                <a:spcPts val="0"/>
              </a:spcAft>
              <a:buNone/>
            </a:pPr>
            <a:r>
              <a:rPr b="1" i="0" lang="en-US" sz="3932" u="none" cap="none" strike="noStrike">
                <a:solidFill>
                  <a:srgbClr val="000000"/>
                </a:solidFill>
                <a:latin typeface="Arial"/>
                <a:ea typeface="Arial"/>
                <a:cs typeface="Arial"/>
                <a:sym typeface="Arial"/>
              </a:rPr>
              <a:t>Δραστηριότητα 2: Άσκηση Σχεδιασμού</a:t>
            </a:r>
            <a:endParaRPr/>
          </a:p>
        </p:txBody>
      </p:sp>
      <p:cxnSp>
        <p:nvCxnSpPr>
          <p:cNvPr id="717" name="Google Shape;717;p38"/>
          <p:cNvCxnSpPr/>
          <p:nvPr/>
        </p:nvCxnSpPr>
        <p:spPr>
          <a:xfrm rot="10772900">
            <a:off x="3790800" y="1205862"/>
            <a:ext cx="9666718" cy="0"/>
          </a:xfrm>
          <a:prstGeom prst="straightConnector1">
            <a:avLst/>
          </a:prstGeom>
          <a:noFill/>
          <a:ln cap="rnd" cmpd="sng" w="28575">
            <a:solidFill>
              <a:srgbClr val="000000"/>
            </a:solidFill>
            <a:prstDash val="solid"/>
            <a:round/>
            <a:headEnd len="sm" w="sm" type="none"/>
            <a:tailEnd len="sm" w="sm" type="none"/>
          </a:ln>
        </p:spPr>
      </p:cxnSp>
      <p:graphicFrame>
        <p:nvGraphicFramePr>
          <p:cNvPr id="718" name="Google Shape;718;p38"/>
          <p:cNvGraphicFramePr/>
          <p:nvPr/>
        </p:nvGraphicFramePr>
        <p:xfrm>
          <a:off x="438462" y="2831747"/>
          <a:ext cx="3000000" cy="3000000"/>
        </p:xfrm>
        <a:graphic>
          <a:graphicData uri="http://schemas.openxmlformats.org/drawingml/2006/table">
            <a:tbl>
              <a:tblPr>
                <a:noFill/>
                <a:tableStyleId>{9B2A0628-92E3-4911-954A-C472989ED5FB}</a:tableStyleId>
              </a:tblPr>
              <a:tblGrid>
                <a:gridCol w="2590800"/>
                <a:gridCol w="5715000"/>
                <a:gridCol w="6096000"/>
              </a:tblGrid>
              <a:tr h="561875">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Χώρος Υγείας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Δράση</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Οταν;</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1447750">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Εμβολιασμός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Κάντε ετήσιους εμβολιασμούς.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Άνοιξη</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1901950">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Έλεγχος παρασίτων</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Αποπαρασίτωση των ζώων τακτικά.</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20007"/>
                        </a:lnSpc>
                        <a:spcBef>
                          <a:spcPts val="0"/>
                        </a:spcBef>
                        <a:spcAft>
                          <a:spcPts val="0"/>
                        </a:spcAft>
                        <a:buNone/>
                      </a:pPr>
                      <a:r>
                        <a:rPr lang="en-US" sz="2799" u="none" cap="none" strike="noStrike">
                          <a:solidFill>
                            <a:srgbClr val="000000"/>
                          </a:solidFill>
                          <a:latin typeface="Arial"/>
                          <a:ea typeface="Arial"/>
                          <a:cs typeface="Arial"/>
                          <a:sym typeface="Arial"/>
                        </a:rPr>
                        <a:t>Παράδειγμα: Κάθε 6 μήνες</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grpSp>
        <p:nvGrpSpPr>
          <p:cNvPr id="719" name="Google Shape;719;p38"/>
          <p:cNvGrpSpPr/>
          <p:nvPr/>
        </p:nvGrpSpPr>
        <p:grpSpPr>
          <a:xfrm>
            <a:off x="457200" y="1678687"/>
            <a:ext cx="4336444" cy="1153061"/>
            <a:chOff x="0" y="-19050"/>
            <a:chExt cx="5781925" cy="1537414"/>
          </a:xfrm>
        </p:grpSpPr>
        <p:sp>
          <p:nvSpPr>
            <p:cNvPr id="720" name="Google Shape;720;p38"/>
            <p:cNvSpPr/>
            <p:nvPr/>
          </p:nvSpPr>
          <p:spPr>
            <a:xfrm>
              <a:off x="0" y="0"/>
              <a:ext cx="5781925" cy="1518364"/>
            </a:xfrm>
            <a:custGeom>
              <a:rect b="b" l="l" r="r" t="t"/>
              <a:pathLst>
                <a:path extrusionOk="0" h="1518364" w="5781925">
                  <a:moveTo>
                    <a:pt x="0" y="0"/>
                  </a:moveTo>
                  <a:lnTo>
                    <a:pt x="5781925" y="0"/>
                  </a:lnTo>
                  <a:lnTo>
                    <a:pt x="5781925" y="1518364"/>
                  </a:lnTo>
                  <a:lnTo>
                    <a:pt x="0" y="1518364"/>
                  </a:lnTo>
                  <a:close/>
                </a:path>
              </a:pathLst>
            </a:custGeom>
            <a:solidFill>
              <a:srgbClr val="000000">
                <a:alpha val="0"/>
              </a:srgbClr>
            </a:solidFill>
            <a:ln>
              <a:noFill/>
            </a:ln>
          </p:spPr>
        </p:sp>
        <p:sp>
          <p:nvSpPr>
            <p:cNvPr id="721" name="Google Shape;721;p38"/>
            <p:cNvSpPr txBox="1"/>
            <p:nvPr/>
          </p:nvSpPr>
          <p:spPr>
            <a:xfrm>
              <a:off x="0" y="-19050"/>
              <a:ext cx="5781925" cy="1537414"/>
            </a:xfrm>
            <a:prstGeom prst="rect">
              <a:avLst/>
            </a:prstGeom>
            <a:noFill/>
            <a:ln>
              <a:noFill/>
            </a:ln>
          </p:spPr>
          <p:txBody>
            <a:bodyPr anchorCtr="0" anchor="ctr" bIns="0" lIns="0" spcFirstLastPara="1" rIns="0" wrap="square" tIns="0">
              <a:noAutofit/>
            </a:bodyPr>
            <a:lstStyle/>
            <a:p>
              <a:pPr indent="0" lvl="0" marL="0" marR="0" rtl="0" algn="l">
                <a:lnSpc>
                  <a:spcPct val="120007"/>
                </a:lnSpc>
                <a:spcBef>
                  <a:spcPts val="0"/>
                </a:spcBef>
                <a:spcAft>
                  <a:spcPts val="0"/>
                </a:spcAft>
                <a:buNone/>
              </a:pPr>
              <a:r>
                <a:rPr b="1" i="0" lang="en-US" sz="2799" u="none" cap="none" strike="noStrike">
                  <a:solidFill>
                    <a:srgbClr val="000000"/>
                  </a:solidFill>
                  <a:latin typeface="Arial"/>
                  <a:ea typeface="Arial"/>
                  <a:cs typeface="Arial"/>
                  <a:sym typeface="Arial"/>
                </a:rPr>
                <a:t>Απλό Σχέδιο Υγείας Αγέλης</a:t>
              </a:r>
              <a:endParaRPr/>
            </a:p>
            <a:p>
              <a:pPr indent="0" lvl="0" marL="0" marR="0" rtl="0" algn="l">
                <a:lnSpc>
                  <a:spcPct val="60021"/>
                </a:lnSpc>
                <a:spcBef>
                  <a:spcPts val="0"/>
                </a:spcBef>
                <a:spcAft>
                  <a:spcPts val="0"/>
                </a:spcAft>
                <a:buNone/>
              </a:pPr>
              <a:r>
                <a:t/>
              </a:r>
              <a:endParaRPr b="1" i="0" sz="2799" u="none" cap="none" strike="noStrike">
                <a:solidFill>
                  <a:srgbClr val="000000"/>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729" name="Shape 729"/>
        <p:cNvGrpSpPr/>
        <p:nvPr/>
      </p:nvGrpSpPr>
      <p:grpSpPr>
        <a:xfrm>
          <a:off x="0" y="0"/>
          <a:ext cx="0" cy="0"/>
          <a:chOff x="0" y="0"/>
          <a:chExt cx="0" cy="0"/>
        </a:xfrm>
      </p:grpSpPr>
      <p:sp>
        <p:nvSpPr>
          <p:cNvPr id="730" name="Google Shape;730;p39"/>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731" name="Google Shape;731;p39"/>
          <p:cNvSpPr txBox="1"/>
          <p:nvPr/>
        </p:nvSpPr>
        <p:spPr>
          <a:xfrm>
            <a:off x="1921424" y="3086495"/>
            <a:ext cx="14445152" cy="1288849"/>
          </a:xfrm>
          <a:prstGeom prst="rect">
            <a:avLst/>
          </a:prstGeom>
          <a:noFill/>
          <a:ln>
            <a:noFill/>
          </a:ln>
        </p:spPr>
        <p:txBody>
          <a:bodyPr anchorCtr="0" anchor="t" bIns="0" lIns="0" spcFirstLastPara="1" rIns="0" wrap="square" tIns="0">
            <a:spAutoFit/>
          </a:bodyPr>
          <a:lstStyle/>
          <a:p>
            <a:pPr indent="0" lvl="0" marL="0" marR="0" rtl="0" algn="ctr">
              <a:lnSpc>
                <a:spcPct val="159093"/>
              </a:lnSpc>
              <a:spcBef>
                <a:spcPts val="0"/>
              </a:spcBef>
              <a:spcAft>
                <a:spcPts val="0"/>
              </a:spcAft>
              <a:buNone/>
            </a:pPr>
            <a:r>
              <a:rPr b="0" i="0" lang="en-US" sz="3200" u="none" cap="none" strike="noStrike">
                <a:solidFill>
                  <a:srgbClr val="000000"/>
                </a:solidFill>
                <a:latin typeface="Calibri"/>
                <a:ea typeface="Calibri"/>
                <a:cs typeface="Calibri"/>
                <a:sym typeface="Calibri"/>
              </a:rPr>
              <a:t>Απαντήστε στις ακόλουθες ερωτήσεις για να ελέγξετε την κατανόησή σας σχετικά με τις έννοιες της υγείας του κοπαδιού και της βιοασφάλειας.</a:t>
            </a:r>
            <a:endParaRPr/>
          </a:p>
        </p:txBody>
      </p:sp>
      <p:sp>
        <p:nvSpPr>
          <p:cNvPr id="732" name="Google Shape;732;p39"/>
          <p:cNvSpPr txBox="1"/>
          <p:nvPr/>
        </p:nvSpPr>
        <p:spPr>
          <a:xfrm>
            <a:off x="5874306" y="834122"/>
            <a:ext cx="6539389" cy="1069398"/>
          </a:xfrm>
          <a:prstGeom prst="rect">
            <a:avLst/>
          </a:prstGeom>
          <a:noFill/>
          <a:ln>
            <a:noFill/>
          </a:ln>
        </p:spPr>
        <p:txBody>
          <a:bodyPr anchorCtr="0" anchor="t" bIns="0" lIns="0" spcFirstLastPara="1" rIns="0" wrap="square" tIns="0">
            <a:spAutoFit/>
          </a:bodyPr>
          <a:lstStyle/>
          <a:p>
            <a:pPr indent="0" lvl="0" marL="0" marR="0" rtl="0" algn="ctr">
              <a:lnSpc>
                <a:spcPct val="168033"/>
              </a:lnSpc>
              <a:spcBef>
                <a:spcPts val="0"/>
              </a:spcBef>
              <a:spcAft>
                <a:spcPts val="0"/>
              </a:spcAft>
              <a:buNone/>
            </a:pPr>
            <a:r>
              <a:rPr b="1" i="0" lang="en-US" sz="5268" u="none" cap="none" strike="noStrike">
                <a:solidFill>
                  <a:srgbClr val="1B181A"/>
                </a:solidFill>
                <a:latin typeface="Arial"/>
                <a:ea typeface="Arial"/>
                <a:cs typeface="Arial"/>
                <a:sym typeface="Arial"/>
              </a:rPr>
              <a:t>4. Έλεγχος Γνώσεων</a:t>
            </a:r>
            <a:endParaRPr/>
          </a:p>
        </p:txBody>
      </p:sp>
      <p:cxnSp>
        <p:nvCxnSpPr>
          <p:cNvPr id="733" name="Google Shape;733;p39"/>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741" name="Shape 741"/>
        <p:cNvGrpSpPr/>
        <p:nvPr/>
      </p:nvGrpSpPr>
      <p:grpSpPr>
        <a:xfrm>
          <a:off x="0" y="0"/>
          <a:ext cx="0" cy="0"/>
          <a:chOff x="0" y="0"/>
          <a:chExt cx="0" cy="0"/>
        </a:xfrm>
      </p:grpSpPr>
      <p:sp>
        <p:nvSpPr>
          <p:cNvPr id="742" name="Google Shape;742;p40"/>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743" name="Google Shape;743;p40"/>
          <p:cNvSpPr txBox="1"/>
          <p:nvPr/>
        </p:nvSpPr>
        <p:spPr>
          <a:xfrm>
            <a:off x="1921424" y="3200795"/>
            <a:ext cx="14445152" cy="39528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1: Σωστό ή Λάθος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Η εισαγωγή νέων ζώων στο κοπάδι σας χωρίς καραντίνα αυξάνει τον κίνδυνο εμφάνισης ασθενειών.</a:t>
            </a:r>
            <a:endParaRPr/>
          </a:p>
          <a:p>
            <a:pPr indent="0" lvl="0" marL="0" marR="0" rtl="0" algn="l">
              <a:lnSpc>
                <a:spcPct val="120000"/>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Σωστό</a:t>
            </a:r>
            <a:endParaRPr/>
          </a:p>
        </p:txBody>
      </p:sp>
      <p:sp>
        <p:nvSpPr>
          <p:cNvPr id="744" name="Google Shape;744;p40"/>
          <p:cNvSpPr txBox="1"/>
          <p:nvPr/>
        </p:nvSpPr>
        <p:spPr>
          <a:xfrm>
            <a:off x="5874306" y="834122"/>
            <a:ext cx="6539389" cy="1069398"/>
          </a:xfrm>
          <a:prstGeom prst="rect">
            <a:avLst/>
          </a:prstGeom>
          <a:noFill/>
          <a:ln>
            <a:noFill/>
          </a:ln>
        </p:spPr>
        <p:txBody>
          <a:bodyPr anchorCtr="0" anchor="t" bIns="0" lIns="0" spcFirstLastPara="1" rIns="0" wrap="square" tIns="0">
            <a:spAutoFit/>
          </a:bodyPr>
          <a:lstStyle/>
          <a:p>
            <a:pPr indent="0" lvl="0" marL="0" marR="0" rtl="0" algn="ctr">
              <a:lnSpc>
                <a:spcPct val="168033"/>
              </a:lnSpc>
              <a:spcBef>
                <a:spcPts val="0"/>
              </a:spcBef>
              <a:spcAft>
                <a:spcPts val="0"/>
              </a:spcAft>
              <a:buNone/>
            </a:pPr>
            <a:r>
              <a:rPr b="1" i="0" lang="en-US" sz="5268" u="none" cap="none" strike="noStrike">
                <a:solidFill>
                  <a:srgbClr val="1B181A"/>
                </a:solidFill>
                <a:latin typeface="Arial"/>
                <a:ea typeface="Arial"/>
                <a:cs typeface="Arial"/>
                <a:sym typeface="Arial"/>
              </a:rPr>
              <a:t>4. Έλεγχος Γνώσεων</a:t>
            </a:r>
            <a:endParaRPr/>
          </a:p>
        </p:txBody>
      </p:sp>
      <p:cxnSp>
        <p:nvCxnSpPr>
          <p:cNvPr id="745" name="Google Shape;745;p40"/>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753" name="Shape 753"/>
        <p:cNvGrpSpPr/>
        <p:nvPr/>
      </p:nvGrpSpPr>
      <p:grpSpPr>
        <a:xfrm>
          <a:off x="0" y="0"/>
          <a:ext cx="0" cy="0"/>
          <a:chOff x="0" y="0"/>
          <a:chExt cx="0" cy="0"/>
        </a:xfrm>
      </p:grpSpPr>
      <p:sp>
        <p:nvSpPr>
          <p:cNvPr id="754" name="Google Shape;754;p41"/>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755" name="Google Shape;755;p41"/>
          <p:cNvSpPr txBox="1"/>
          <p:nvPr/>
        </p:nvSpPr>
        <p:spPr>
          <a:xfrm>
            <a:off x="1921424" y="3200795"/>
            <a:ext cx="14445152" cy="35337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2: Πολλαπλής Επιλογής Ποιο από τα παρακάτω ΔΕΝ αποτελεί πρακτική βιοασφάλειας;</a:t>
            </a:r>
            <a:endParaRPr/>
          </a:p>
          <a:p>
            <a:pPr indent="0" lvl="0" marL="0" marR="0" rtl="0" algn="l">
              <a:lnSpc>
                <a:spcPct val="120000"/>
              </a:lnSpc>
              <a:spcBef>
                <a:spcPts val="0"/>
              </a:spcBef>
              <a:spcAft>
                <a:spcPts val="0"/>
              </a:spcAft>
              <a:buNone/>
            </a:pPr>
            <a:r>
              <a:rPr b="0" i="0" lang="en-US" sz="3200" u="none" cap="none" strike="noStrike">
                <a:solidFill>
                  <a:srgbClr val="000000"/>
                </a:solidFill>
                <a:latin typeface="Calibri"/>
                <a:ea typeface="Calibri"/>
                <a:cs typeface="Calibri"/>
                <a:sym typeface="Calibri"/>
              </a:rPr>
              <a:t>Α. Καραντίνα νέων ζώων Β. Τακτική απολύμανση εξοπλισμού Γ. Εναλλασσόμενη βόσκηση Δ. Επιτρέπεται η είσοδος επισκεπτών χωρίς καθαρισμό υποδημάτων</a:t>
            </a:r>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Δ. Επιτρέπεται η είσοδος των επισκεπτών χωρίς καθαρισμό υποδημάτων</a:t>
            </a:r>
            <a:endParaRPr/>
          </a:p>
        </p:txBody>
      </p:sp>
      <p:sp>
        <p:nvSpPr>
          <p:cNvPr id="756" name="Google Shape;756;p41"/>
          <p:cNvSpPr txBox="1"/>
          <p:nvPr/>
        </p:nvSpPr>
        <p:spPr>
          <a:xfrm>
            <a:off x="5874306" y="834122"/>
            <a:ext cx="6539389" cy="1069398"/>
          </a:xfrm>
          <a:prstGeom prst="rect">
            <a:avLst/>
          </a:prstGeom>
          <a:noFill/>
          <a:ln>
            <a:noFill/>
          </a:ln>
        </p:spPr>
        <p:txBody>
          <a:bodyPr anchorCtr="0" anchor="t" bIns="0" lIns="0" spcFirstLastPara="1" rIns="0" wrap="square" tIns="0">
            <a:spAutoFit/>
          </a:bodyPr>
          <a:lstStyle/>
          <a:p>
            <a:pPr indent="0" lvl="0" marL="0" marR="0" rtl="0" algn="ctr">
              <a:lnSpc>
                <a:spcPct val="168033"/>
              </a:lnSpc>
              <a:spcBef>
                <a:spcPts val="0"/>
              </a:spcBef>
              <a:spcAft>
                <a:spcPts val="0"/>
              </a:spcAft>
              <a:buNone/>
            </a:pPr>
            <a:r>
              <a:rPr b="1" i="0" lang="en-US" sz="5268" u="none" cap="none" strike="noStrike">
                <a:solidFill>
                  <a:srgbClr val="1B181A"/>
                </a:solidFill>
                <a:latin typeface="Arial"/>
                <a:ea typeface="Arial"/>
                <a:cs typeface="Arial"/>
                <a:sym typeface="Arial"/>
              </a:rPr>
              <a:t>4. Έλεγχος Γνώσεων</a:t>
            </a:r>
            <a:endParaRPr/>
          </a:p>
        </p:txBody>
      </p:sp>
      <p:cxnSp>
        <p:nvCxnSpPr>
          <p:cNvPr id="757" name="Google Shape;757;p41"/>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765" name="Shape 765"/>
        <p:cNvGrpSpPr/>
        <p:nvPr/>
      </p:nvGrpSpPr>
      <p:grpSpPr>
        <a:xfrm>
          <a:off x="0" y="0"/>
          <a:ext cx="0" cy="0"/>
          <a:chOff x="0" y="0"/>
          <a:chExt cx="0" cy="0"/>
        </a:xfrm>
      </p:grpSpPr>
      <p:sp>
        <p:nvSpPr>
          <p:cNvPr id="766" name="Google Shape;766;p42"/>
          <p:cNvSpPr/>
          <p:nvPr/>
        </p:nvSpPr>
        <p:spPr>
          <a:xfrm>
            <a:off x="1028700" y="637935"/>
            <a:ext cx="15924204" cy="8795762"/>
          </a:xfrm>
          <a:custGeom>
            <a:rect b="b" l="l" r="r" t="t"/>
            <a:pathLst>
              <a:path extrusionOk="0" h="8795762" w="15924204">
                <a:moveTo>
                  <a:pt x="0" y="0"/>
                </a:moveTo>
                <a:lnTo>
                  <a:pt x="15924204" y="0"/>
                </a:lnTo>
                <a:lnTo>
                  <a:pt x="15924204" y="8795762"/>
                </a:lnTo>
                <a:lnTo>
                  <a:pt x="0" y="8795762"/>
                </a:lnTo>
                <a:lnTo>
                  <a:pt x="0" y="0"/>
                </a:lnTo>
                <a:close/>
              </a:path>
            </a:pathLst>
          </a:custGeom>
          <a:blipFill rotWithShape="1">
            <a:blip r:embed="rId3">
              <a:alphaModFix/>
            </a:blip>
            <a:stretch>
              <a:fillRect b="0" l="0" r="0" t="0"/>
            </a:stretch>
          </a:blipFill>
          <a:ln>
            <a:noFill/>
          </a:ln>
        </p:spPr>
      </p:sp>
      <p:sp>
        <p:nvSpPr>
          <p:cNvPr id="767" name="Google Shape;767;p42"/>
          <p:cNvSpPr txBox="1"/>
          <p:nvPr/>
        </p:nvSpPr>
        <p:spPr>
          <a:xfrm>
            <a:off x="1921424" y="3200795"/>
            <a:ext cx="14445152" cy="3467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Ερώτηση 3: Σωστό ή Λάθος Τα προγράμματα εμβολιασμού βοηθούν στη μείωση του περιβαλλοντικού στρες στα ζώα και στη βελτίωση της παραγωγικότητας.</a:t>
            </a:r>
            <a:endParaRPr/>
          </a:p>
          <a:p>
            <a:pPr indent="0" lvl="0" marL="0" marR="0" rtl="0" algn="l">
              <a:lnSpc>
                <a:spcPct val="120000"/>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52499"/>
              </a:lnSpc>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3200" u="none" cap="none" strike="noStrike">
                <a:solidFill>
                  <a:srgbClr val="000000"/>
                </a:solidFill>
                <a:latin typeface="Calibri"/>
                <a:ea typeface="Calibri"/>
                <a:cs typeface="Calibri"/>
                <a:sym typeface="Calibri"/>
              </a:rPr>
              <a:t>Απάντηση: Σωστό</a:t>
            </a:r>
            <a:endParaRPr/>
          </a:p>
        </p:txBody>
      </p:sp>
      <p:sp>
        <p:nvSpPr>
          <p:cNvPr id="768" name="Google Shape;768;p42"/>
          <p:cNvSpPr txBox="1"/>
          <p:nvPr/>
        </p:nvSpPr>
        <p:spPr>
          <a:xfrm>
            <a:off x="5874306" y="834122"/>
            <a:ext cx="6539389" cy="1069398"/>
          </a:xfrm>
          <a:prstGeom prst="rect">
            <a:avLst/>
          </a:prstGeom>
          <a:noFill/>
          <a:ln>
            <a:noFill/>
          </a:ln>
        </p:spPr>
        <p:txBody>
          <a:bodyPr anchorCtr="0" anchor="t" bIns="0" lIns="0" spcFirstLastPara="1" rIns="0" wrap="square" tIns="0">
            <a:spAutoFit/>
          </a:bodyPr>
          <a:lstStyle/>
          <a:p>
            <a:pPr indent="0" lvl="0" marL="0" marR="0" rtl="0" algn="ctr">
              <a:lnSpc>
                <a:spcPct val="168033"/>
              </a:lnSpc>
              <a:spcBef>
                <a:spcPts val="0"/>
              </a:spcBef>
              <a:spcAft>
                <a:spcPts val="0"/>
              </a:spcAft>
              <a:buNone/>
            </a:pPr>
            <a:r>
              <a:rPr b="1" i="0" lang="en-US" sz="5268" u="none" cap="none" strike="noStrike">
                <a:solidFill>
                  <a:srgbClr val="1B181A"/>
                </a:solidFill>
                <a:latin typeface="Arial"/>
                <a:ea typeface="Arial"/>
                <a:cs typeface="Arial"/>
                <a:sym typeface="Arial"/>
              </a:rPr>
              <a:t>4. Έλεγχος Γνώσεων</a:t>
            </a:r>
            <a:endParaRPr/>
          </a:p>
        </p:txBody>
      </p:sp>
      <p:cxnSp>
        <p:nvCxnSpPr>
          <p:cNvPr id="769" name="Google Shape;769;p42"/>
          <p:cNvCxnSpPr/>
          <p:nvPr/>
        </p:nvCxnSpPr>
        <p:spPr>
          <a:xfrm rot="18517">
            <a:off x="5855205" y="2005206"/>
            <a:ext cx="7073165" cy="0"/>
          </a:xfrm>
          <a:prstGeom prst="straightConnector1">
            <a:avLst/>
          </a:prstGeom>
          <a:noFill/>
          <a:ln cap="rnd" cmpd="sng" w="28575">
            <a:solidFill>
              <a:srgbClr val="000000"/>
            </a:solidFill>
            <a:prstDash val="solid"/>
            <a:round/>
            <a:headEnd len="sm" w="sm" type="none"/>
            <a:tailEnd len="sm" w="sm"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43"/>
          <p:cNvSpPr/>
          <p:nvPr/>
        </p:nvSpPr>
        <p:spPr>
          <a:xfrm>
            <a:off x="0" y="8328960"/>
            <a:ext cx="18288000" cy="1958040"/>
          </a:xfrm>
          <a:custGeom>
            <a:rect b="b" l="l" r="r" t="t"/>
            <a:pathLst>
              <a:path extrusionOk="0" h="1958040" w="18288000">
                <a:moveTo>
                  <a:pt x="0" y="0"/>
                </a:moveTo>
                <a:lnTo>
                  <a:pt x="18288000" y="0"/>
                </a:lnTo>
                <a:lnTo>
                  <a:pt x="18288000" y="1958040"/>
                </a:lnTo>
                <a:lnTo>
                  <a:pt x="0" y="1958040"/>
                </a:lnTo>
                <a:lnTo>
                  <a:pt x="0" y="0"/>
                </a:lnTo>
                <a:close/>
              </a:path>
            </a:pathLst>
          </a:custGeom>
          <a:blipFill rotWithShape="1">
            <a:blip r:embed="rId3">
              <a:alphaModFix/>
            </a:blip>
            <a:stretch>
              <a:fillRect b="0" l="0" r="0" t="0"/>
            </a:stretch>
          </a:blipFill>
          <a:ln>
            <a:noFill/>
          </a:ln>
        </p:spPr>
      </p:sp>
      <p:sp>
        <p:nvSpPr>
          <p:cNvPr id="779" name="Google Shape;779;p43"/>
          <p:cNvSpPr/>
          <p:nvPr/>
        </p:nvSpPr>
        <p:spPr>
          <a:xfrm>
            <a:off x="13" y="8138396"/>
            <a:ext cx="18288122" cy="2806539"/>
          </a:xfrm>
          <a:custGeom>
            <a:rect b="b" l="l" r="r" t="t"/>
            <a:pathLst>
              <a:path extrusionOk="0" h="2806539" w="18288122">
                <a:moveTo>
                  <a:pt x="0" y="0"/>
                </a:moveTo>
                <a:lnTo>
                  <a:pt x="18288122" y="0"/>
                </a:lnTo>
                <a:lnTo>
                  <a:pt x="18288122" y="2806539"/>
                </a:lnTo>
                <a:lnTo>
                  <a:pt x="0" y="2806539"/>
                </a:lnTo>
                <a:lnTo>
                  <a:pt x="0" y="0"/>
                </a:lnTo>
                <a:close/>
              </a:path>
            </a:pathLst>
          </a:custGeom>
          <a:blipFill rotWithShape="1">
            <a:blip r:embed="rId4">
              <a:alphaModFix/>
            </a:blip>
            <a:stretch>
              <a:fillRect b="0" l="0" r="0" t="0"/>
            </a:stretch>
          </a:blipFill>
          <a:ln>
            <a:noFill/>
          </a:ln>
        </p:spPr>
      </p:sp>
      <p:sp>
        <p:nvSpPr>
          <p:cNvPr id="780" name="Google Shape;780;p43"/>
          <p:cNvSpPr/>
          <p:nvPr/>
        </p:nvSpPr>
        <p:spPr>
          <a:xfrm>
            <a:off x="-83207" y="-907951"/>
            <a:ext cx="18371248" cy="8229600"/>
          </a:xfrm>
          <a:custGeom>
            <a:rect b="b" l="l" r="r" t="t"/>
            <a:pathLst>
              <a:path extrusionOk="0" h="10972800" w="24494998">
                <a:moveTo>
                  <a:pt x="0" y="0"/>
                </a:moveTo>
                <a:lnTo>
                  <a:pt x="24494998" y="0"/>
                </a:lnTo>
                <a:lnTo>
                  <a:pt x="24494998" y="10972800"/>
                </a:lnTo>
                <a:lnTo>
                  <a:pt x="0" y="10972800"/>
                </a:lnTo>
                <a:lnTo>
                  <a:pt x="0" y="0"/>
                </a:lnTo>
                <a:close/>
              </a:path>
            </a:pathLst>
          </a:custGeom>
          <a:blipFill rotWithShape="1">
            <a:blip r:embed="rId5">
              <a:alphaModFix amt="55000"/>
            </a:blip>
            <a:stretch>
              <a:fillRect b="-24287" l="0" r="0" t="-24289"/>
            </a:stretch>
          </a:blipFill>
          <a:ln>
            <a:noFill/>
          </a:ln>
        </p:spPr>
      </p:sp>
      <p:sp>
        <p:nvSpPr>
          <p:cNvPr id="781" name="Google Shape;781;p43"/>
          <p:cNvSpPr/>
          <p:nvPr/>
        </p:nvSpPr>
        <p:spPr>
          <a:xfrm>
            <a:off x="7280796" y="-143767"/>
            <a:ext cx="3225156" cy="3230761"/>
          </a:xfrm>
          <a:custGeom>
            <a:rect b="b" l="l" r="r" t="t"/>
            <a:pathLst>
              <a:path extrusionOk="0" h="3230761" w="3225156">
                <a:moveTo>
                  <a:pt x="0" y="0"/>
                </a:moveTo>
                <a:lnTo>
                  <a:pt x="3225156" y="0"/>
                </a:lnTo>
                <a:lnTo>
                  <a:pt x="3225156" y="3230761"/>
                </a:lnTo>
                <a:lnTo>
                  <a:pt x="0" y="3230761"/>
                </a:lnTo>
                <a:lnTo>
                  <a:pt x="0" y="0"/>
                </a:lnTo>
                <a:close/>
              </a:path>
            </a:pathLst>
          </a:custGeom>
          <a:blipFill rotWithShape="1">
            <a:blip r:embed="rId6">
              <a:alphaModFix/>
            </a:blip>
            <a:stretch>
              <a:fillRect b="0" l="0" r="0" t="0"/>
            </a:stretch>
          </a:blipFill>
          <a:ln>
            <a:noFill/>
          </a:ln>
        </p:spPr>
      </p:sp>
      <p:sp>
        <p:nvSpPr>
          <p:cNvPr id="782" name="Google Shape;782;p43"/>
          <p:cNvSpPr/>
          <p:nvPr/>
        </p:nvSpPr>
        <p:spPr>
          <a:xfrm>
            <a:off x="7883967" y="208971"/>
            <a:ext cx="2018824" cy="2439638"/>
          </a:xfrm>
          <a:custGeom>
            <a:rect b="b" l="l" r="r" t="t"/>
            <a:pathLst>
              <a:path extrusionOk="0" h="3252851" w="2691765">
                <a:moveTo>
                  <a:pt x="0" y="0"/>
                </a:moveTo>
                <a:lnTo>
                  <a:pt x="2691765" y="0"/>
                </a:lnTo>
                <a:lnTo>
                  <a:pt x="2691765" y="3252851"/>
                </a:lnTo>
                <a:lnTo>
                  <a:pt x="0" y="3252851"/>
                </a:lnTo>
                <a:lnTo>
                  <a:pt x="0" y="0"/>
                </a:lnTo>
                <a:close/>
              </a:path>
            </a:pathLst>
          </a:custGeom>
          <a:blipFill rotWithShape="1">
            <a:blip r:embed="rId7">
              <a:alphaModFix/>
            </a:blip>
            <a:stretch>
              <a:fillRect b="0" l="-12" r="-10" t="0"/>
            </a:stretch>
          </a:blipFill>
          <a:ln>
            <a:noFill/>
          </a:ln>
        </p:spPr>
      </p:sp>
      <p:sp>
        <p:nvSpPr>
          <p:cNvPr id="783" name="Google Shape;783;p43"/>
          <p:cNvSpPr txBox="1"/>
          <p:nvPr/>
        </p:nvSpPr>
        <p:spPr>
          <a:xfrm>
            <a:off x="4646483" y="2750014"/>
            <a:ext cx="8911827" cy="1545187"/>
          </a:xfrm>
          <a:prstGeom prst="rect">
            <a:avLst/>
          </a:prstGeom>
          <a:noFill/>
          <a:ln>
            <a:noFill/>
          </a:ln>
        </p:spPr>
        <p:txBody>
          <a:bodyPr anchorCtr="0" anchor="t" bIns="0" lIns="0" spcFirstLastPara="1" rIns="0" wrap="square" tIns="0">
            <a:spAutoFit/>
          </a:bodyPr>
          <a:lstStyle/>
          <a:p>
            <a:pPr indent="0" lvl="0" marL="0" marR="0" rtl="0" algn="ctr">
              <a:lnSpc>
                <a:spcPct val="168012"/>
              </a:lnSpc>
              <a:spcBef>
                <a:spcPts val="0"/>
              </a:spcBef>
              <a:spcAft>
                <a:spcPts val="0"/>
              </a:spcAft>
              <a:buNone/>
            </a:pPr>
            <a:r>
              <a:rPr b="1" i="0" lang="en-US" sz="7800" u="none" cap="none" strike="noStrike">
                <a:solidFill>
                  <a:srgbClr val="000000"/>
                </a:solidFill>
                <a:latin typeface="Montserrat"/>
                <a:ea typeface="Montserrat"/>
                <a:cs typeface="Montserrat"/>
                <a:sym typeface="Montserrat"/>
              </a:rPr>
              <a:t>ΣΑΣ ΕΥΧΑΡΙΣΤΩ</a:t>
            </a:r>
            <a:endParaRPr/>
          </a:p>
        </p:txBody>
      </p:sp>
      <p:sp>
        <p:nvSpPr>
          <p:cNvPr id="784" name="Google Shape;784;p43"/>
          <p:cNvSpPr/>
          <p:nvPr/>
        </p:nvSpPr>
        <p:spPr>
          <a:xfrm>
            <a:off x="447021" y="8871406"/>
            <a:ext cx="4827365" cy="1017841"/>
          </a:xfrm>
          <a:custGeom>
            <a:rect b="b" l="l" r="r" t="t"/>
            <a:pathLst>
              <a:path extrusionOk="0" h="1357122" w="6436487">
                <a:moveTo>
                  <a:pt x="0" y="0"/>
                </a:moveTo>
                <a:lnTo>
                  <a:pt x="6436487" y="0"/>
                </a:lnTo>
                <a:lnTo>
                  <a:pt x="6436487" y="1357122"/>
                </a:lnTo>
                <a:lnTo>
                  <a:pt x="0" y="1357122"/>
                </a:lnTo>
                <a:lnTo>
                  <a:pt x="0" y="0"/>
                </a:lnTo>
                <a:close/>
              </a:path>
            </a:pathLst>
          </a:custGeom>
          <a:blipFill rotWithShape="1">
            <a:blip r:embed="rId8">
              <a:alphaModFix/>
            </a:blip>
            <a:stretch>
              <a:fillRect b="2" l="0" r="0" t="0"/>
            </a:stretch>
          </a:blipFill>
          <a:ln>
            <a:noFill/>
          </a:ln>
        </p:spPr>
      </p:sp>
      <p:sp>
        <p:nvSpPr>
          <p:cNvPr id="785" name="Google Shape;785;p43"/>
          <p:cNvSpPr txBox="1"/>
          <p:nvPr/>
        </p:nvSpPr>
        <p:spPr>
          <a:xfrm>
            <a:off x="5274345" y="8839092"/>
            <a:ext cx="12566700" cy="1166700"/>
          </a:xfrm>
          <a:prstGeom prst="rect">
            <a:avLst/>
          </a:prstGeom>
          <a:noFill/>
          <a:ln>
            <a:noFill/>
          </a:ln>
        </p:spPr>
        <p:txBody>
          <a:bodyPr anchorCtr="0" anchor="t" bIns="0" lIns="0" spcFirstLastPara="1" rIns="0" wrap="square" tIns="0">
            <a:spAutoFit/>
          </a:bodyPr>
          <a:lstStyle/>
          <a:p>
            <a:pPr indent="0" lvl="0" marL="0" marR="0" rtl="0" algn="just">
              <a:lnSpc>
                <a:spcPct val="167912"/>
              </a:lnSpc>
              <a:spcBef>
                <a:spcPts val="0"/>
              </a:spcBef>
              <a:spcAft>
                <a:spcPts val="0"/>
              </a:spcAft>
              <a:buNone/>
            </a:pPr>
            <a:r>
              <a:rPr lang="en-US" sz="1739">
                <a:latin typeface="Montserrat"/>
                <a:ea typeface="Montserrat"/>
                <a:cs typeface="Montserrat"/>
                <a:sym typeface="Montserrat"/>
              </a:rPr>
              <a:t>Funded by the European Union. Views and opinions expressed are however those of the author(s) only and do not necessarily reflect those of the European Union or the Swedish Council for Higher Education (UHR). Neither the European Union nor the granting authority can be held responsible for them.</a:t>
            </a:r>
            <a:endParaRPr/>
          </a:p>
        </p:txBody>
      </p:sp>
      <p:sp>
        <p:nvSpPr>
          <p:cNvPr id="786" name="Google Shape;786;p43"/>
          <p:cNvSpPr/>
          <p:nvPr/>
        </p:nvSpPr>
        <p:spPr>
          <a:xfrm>
            <a:off x="2490579" y="4186566"/>
            <a:ext cx="12805591" cy="3003598"/>
          </a:xfrm>
          <a:custGeom>
            <a:rect b="b" l="l" r="r" t="t"/>
            <a:pathLst>
              <a:path extrusionOk="0" h="3003598" w="12805591">
                <a:moveTo>
                  <a:pt x="0" y="0"/>
                </a:moveTo>
                <a:lnTo>
                  <a:pt x="12805591" y="0"/>
                </a:lnTo>
                <a:lnTo>
                  <a:pt x="12805591" y="3003598"/>
                </a:lnTo>
                <a:lnTo>
                  <a:pt x="0" y="3003598"/>
                </a:lnTo>
                <a:lnTo>
                  <a:pt x="0" y="0"/>
                </a:lnTo>
                <a:close/>
              </a:path>
            </a:pathLst>
          </a:custGeom>
          <a:blipFill rotWithShape="1">
            <a:blip r:embed="rId9">
              <a:alphaModFix/>
            </a:blip>
            <a:stretch>
              <a:fillRect b="0" l="0" r="0" t="0"/>
            </a:stretch>
          </a:blipFill>
          <a:ln>
            <a:noFill/>
          </a:ln>
        </p:spPr>
      </p:sp>
      <p:sp>
        <p:nvSpPr>
          <p:cNvPr id="787" name="Google Shape;787;p43"/>
          <p:cNvSpPr txBox="1"/>
          <p:nvPr/>
        </p:nvSpPr>
        <p:spPr>
          <a:xfrm>
            <a:off x="2490576" y="4123751"/>
            <a:ext cx="12805594" cy="1426077"/>
          </a:xfrm>
          <a:prstGeom prst="rect">
            <a:avLst/>
          </a:prstGeom>
          <a:noFill/>
          <a:ln>
            <a:noFill/>
          </a:ln>
        </p:spPr>
        <p:txBody>
          <a:bodyPr anchorCtr="0" anchor="t" bIns="0" lIns="0" spcFirstLastPara="1" rIns="0" wrap="square" tIns="0">
            <a:spAutoFit/>
          </a:bodyPr>
          <a:lstStyle/>
          <a:p>
            <a:pPr indent="0" lvl="0" marL="0" marR="0" rtl="0" algn="ctr">
              <a:lnSpc>
                <a:spcPct val="158314"/>
              </a:lnSpc>
              <a:spcBef>
                <a:spcPts val="0"/>
              </a:spcBef>
              <a:spcAft>
                <a:spcPts val="0"/>
              </a:spcAft>
              <a:buNone/>
            </a:pPr>
            <a:r>
              <a:rPr b="1" i="0" lang="en-US" sz="5400" u="none" cap="none" strike="noStrike">
                <a:solidFill>
                  <a:srgbClr val="000000"/>
                </a:solidFill>
                <a:latin typeface="Arial"/>
                <a:ea typeface="Arial"/>
                <a:cs typeface="Arial"/>
                <a:sym typeface="Arial"/>
              </a:rPr>
              <a:t>Αναπαραγωγή και Υγεία της Αγέλης </a:t>
            </a:r>
            <a:endParaRPr/>
          </a:p>
          <a:p>
            <a:pPr indent="0" lvl="0" marL="0" marR="0" rtl="0" algn="ctr">
              <a:lnSpc>
                <a:spcPct val="43555"/>
              </a:lnSpc>
              <a:spcBef>
                <a:spcPts val="0"/>
              </a:spcBef>
              <a:spcAft>
                <a:spcPts val="0"/>
              </a:spcAft>
              <a:buNone/>
            </a:pPr>
            <a:r>
              <a:t/>
            </a:r>
            <a:endParaRPr b="1" i="0" sz="5400" u="none" cap="none" strike="noStrike">
              <a:solidFill>
                <a:srgbClr val="000000"/>
              </a:solidFill>
              <a:latin typeface="Arial"/>
              <a:ea typeface="Arial"/>
              <a:cs typeface="Arial"/>
              <a:sym typeface="Arial"/>
            </a:endParaRPr>
          </a:p>
        </p:txBody>
      </p:sp>
      <p:sp>
        <p:nvSpPr>
          <p:cNvPr id="788" name="Google Shape;788;p43"/>
          <p:cNvSpPr txBox="1"/>
          <p:nvPr/>
        </p:nvSpPr>
        <p:spPr>
          <a:xfrm>
            <a:off x="2427250" y="5071589"/>
            <a:ext cx="12868920" cy="1550009"/>
          </a:xfrm>
          <a:prstGeom prst="rect">
            <a:avLst/>
          </a:prstGeom>
          <a:noFill/>
          <a:ln>
            <a:noFill/>
          </a:ln>
        </p:spPr>
        <p:txBody>
          <a:bodyPr anchorCtr="0" anchor="t" bIns="0" lIns="0" spcFirstLastPara="1" rIns="0" wrap="square" tIns="0">
            <a:spAutoFit/>
          </a:bodyPr>
          <a:lstStyle/>
          <a:p>
            <a:pPr indent="0" lvl="0" marL="0" marR="0" rtl="0" algn="ctr">
              <a:lnSpc>
                <a:spcPct val="154686"/>
              </a:lnSpc>
              <a:spcBef>
                <a:spcPts val="0"/>
              </a:spcBef>
              <a:spcAft>
                <a:spcPts val="0"/>
              </a:spcAft>
              <a:buNone/>
            </a:pPr>
            <a:r>
              <a:rPr b="1" i="0" lang="en-US" sz="2699" u="none" cap="none" strike="noStrike">
                <a:solidFill>
                  <a:srgbClr val="000000"/>
                </a:solidFill>
                <a:latin typeface="Arial"/>
                <a:ea typeface="Arial"/>
                <a:cs typeface="Arial"/>
                <a:sym typeface="Arial"/>
              </a:rPr>
              <a:t>Υγεία της Αγέλης: Βασικός άξονας για ανθεκτικά οικοσυστήματα στην αναγεννητική γεωργία</a:t>
            </a:r>
            <a:endParaRPr/>
          </a:p>
          <a:p>
            <a:pPr indent="0" lvl="0" marL="0" marR="0" rtl="0" algn="ctr">
              <a:lnSpc>
                <a:spcPct val="168062"/>
              </a:lnSpc>
              <a:spcBef>
                <a:spcPts val="0"/>
              </a:spcBef>
              <a:spcAft>
                <a:spcPts val="0"/>
              </a:spcAft>
              <a:buNone/>
            </a:pPr>
            <a:r>
              <a:rPr b="1" i="0" lang="en-US" sz="2508" u="none" cap="none" strike="noStrike">
                <a:solidFill>
                  <a:srgbClr val="000000"/>
                </a:solidFill>
                <a:latin typeface="Arial"/>
                <a:ea typeface="Arial"/>
                <a:cs typeface="Arial"/>
                <a:sym typeface="Arial"/>
              </a:rPr>
              <a:t>.</a:t>
            </a:r>
            <a:endParaRPr/>
          </a:p>
        </p:txBody>
      </p:sp>
      <p:sp>
        <p:nvSpPr>
          <p:cNvPr id="789" name="Google Shape;789;p43"/>
          <p:cNvSpPr/>
          <p:nvPr/>
        </p:nvSpPr>
        <p:spPr>
          <a:xfrm>
            <a:off x="2869384" y="6018467"/>
            <a:ext cx="11984654" cy="925355"/>
          </a:xfrm>
          <a:custGeom>
            <a:rect b="b" l="l" r="r" t="t"/>
            <a:pathLst>
              <a:path extrusionOk="0" h="925355" w="11984654">
                <a:moveTo>
                  <a:pt x="0" y="0"/>
                </a:moveTo>
                <a:lnTo>
                  <a:pt x="11984654" y="0"/>
                </a:lnTo>
                <a:lnTo>
                  <a:pt x="11984654" y="925356"/>
                </a:lnTo>
                <a:lnTo>
                  <a:pt x="0" y="925356"/>
                </a:lnTo>
                <a:lnTo>
                  <a:pt x="0" y="0"/>
                </a:lnTo>
                <a:close/>
              </a:path>
            </a:pathLst>
          </a:custGeom>
          <a:blipFill rotWithShape="1">
            <a:blip r:embed="rId10">
              <a:alphaModFix/>
            </a:blip>
            <a:stretch>
              <a:fillRect b="0" l="0" r="0" t="0"/>
            </a:stretch>
          </a:blipFill>
          <a:ln>
            <a:noFill/>
          </a:ln>
        </p:spPr>
      </p:sp>
      <p:sp>
        <p:nvSpPr>
          <p:cNvPr id="790" name="Google Shape;790;p43"/>
          <p:cNvSpPr txBox="1"/>
          <p:nvPr/>
        </p:nvSpPr>
        <p:spPr>
          <a:xfrm>
            <a:off x="4266481" y="6190680"/>
            <a:ext cx="10135319" cy="499495"/>
          </a:xfrm>
          <a:prstGeom prst="rect">
            <a:avLst/>
          </a:prstGeom>
          <a:noFill/>
          <a:ln>
            <a:noFill/>
          </a:ln>
        </p:spPr>
        <p:txBody>
          <a:bodyPr anchorCtr="0" anchor="t" bIns="0" lIns="0" spcFirstLastPara="1" rIns="0" wrap="square" tIns="0">
            <a:spAutoFit/>
          </a:bodyPr>
          <a:lstStyle/>
          <a:p>
            <a:pPr indent="0" lvl="0" marL="0" marR="0" rtl="0" algn="ctr">
              <a:lnSpc>
                <a:spcPct val="168058"/>
              </a:lnSpc>
              <a:spcBef>
                <a:spcPts val="0"/>
              </a:spcBef>
              <a:spcAft>
                <a:spcPts val="0"/>
              </a:spcAft>
              <a:buNone/>
            </a:pPr>
            <a:r>
              <a:rPr b="1" i="0" lang="en-US" sz="2586" u="none" cap="none" strike="noStrike">
                <a:solidFill>
                  <a:srgbClr val="FFFFFF"/>
                </a:solidFill>
                <a:latin typeface="Montserrat"/>
                <a:ea typeface="Montserrat"/>
                <a:cs typeface="Montserrat"/>
                <a:sym typeface="Montserrat"/>
              </a:rPr>
              <a:t>ΑΡΙΘΜΟΣ ΕΡΓΟΥ: 2023-1-SE01-KA220-VET-000160614</a:t>
            </a:r>
            <a:endParaRPr/>
          </a:p>
        </p:txBody>
      </p:sp>
      <p:sp>
        <p:nvSpPr>
          <p:cNvPr id="791" name="Google Shape;791;p43"/>
          <p:cNvSpPr/>
          <p:nvPr/>
        </p:nvSpPr>
        <p:spPr>
          <a:xfrm>
            <a:off x="160325" y="7581848"/>
            <a:ext cx="17967484" cy="1289590"/>
          </a:xfrm>
          <a:custGeom>
            <a:rect b="b" l="l" r="r" t="t"/>
            <a:pathLst>
              <a:path extrusionOk="0" h="1719453" w="23956645">
                <a:moveTo>
                  <a:pt x="0" y="0"/>
                </a:moveTo>
                <a:lnTo>
                  <a:pt x="23956645" y="0"/>
                </a:lnTo>
                <a:lnTo>
                  <a:pt x="23956645" y="1719453"/>
                </a:lnTo>
                <a:lnTo>
                  <a:pt x="0" y="1719453"/>
                </a:lnTo>
                <a:lnTo>
                  <a:pt x="0" y="0"/>
                </a:lnTo>
                <a:close/>
              </a:path>
            </a:pathLst>
          </a:custGeom>
          <a:blipFill rotWithShape="1">
            <a:blip r:embed="rId11">
              <a:alphaModFix/>
            </a:blip>
            <a:stretch>
              <a:fillRect b="-12572" l="0" r="0" t="-12577"/>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