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10287000" cx="18288000"/>
  <p:notesSz cx="6858000" cy="9144000"/>
  <p:embeddedFontLst>
    <p:embeddedFont>
      <p:font typeface="Montserrat"/>
      <p:bold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43" roundtripDataSignature="AMtx7mhw9li9eCB5i25017eCXnoyyKcgO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font" Target="fonts/Montserrat-boldItalic.fntdata"/><Relationship Id="rId41" Type="http://schemas.openxmlformats.org/officeDocument/2006/relationships/font" Target="fonts/Montserrat-bold.fntdata"/><Relationship Id="rId22" Type="http://schemas.openxmlformats.org/officeDocument/2006/relationships/slide" Target="slides/slide17.xml"/><Relationship Id="rId21" Type="http://schemas.openxmlformats.org/officeDocument/2006/relationships/slide" Target="slides/slide16.xml"/><Relationship Id="rId43" Type="http://customschemas.google.com/relationships/presentationmetadata" Target="meta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12" name="Google Shape;112;p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13" name="Google Shape;113;p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16" name="Google Shape;116;p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27" name="Google Shape;127;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28" name="Google Shape;128;p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31" name="Google Shape;131;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43" name="Google Shape;143;p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44" name="Google Shape;144;p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47" name="Google Shape;147;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58" name="Google Shape;158;p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59" name="Google Shape;159;p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62" name="Google Shape;162;p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74" name="Google Shape;174;p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75" name="Google Shape;175;p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p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78" name="Google Shape;178;p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90" name="Google Shape;190;p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91" name="Google Shape;191;p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94" name="Google Shape;194;p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06" name="Google Shape;206;p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07" name="Google Shape;207;p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10" name="Google Shape;210;p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22" name="Google Shape;222;p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23" name="Google Shape;223;p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 name="Google Shape;225;p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26" name="Google Shape;226;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38" name="Google Shape;238;p1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39" name="Google Shape;239;p1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p1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p1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42" name="Google Shape;242;p1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54" name="Google Shape;254;p1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55" name="Google Shape;255;p1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1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1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58" name="Google Shape;258;p1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70" name="Google Shape;270;p1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71" name="Google Shape;271;p1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2" name="Google Shape;272;p1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p1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74" name="Google Shape;274;p1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86" name="Google Shape;286;p1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87" name="Google Shape;287;p1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p1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1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90" name="Google Shape;290;p1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02" name="Google Shape;302;p1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03" name="Google Shape;303;p1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1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p1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06" name="Google Shape;306;p1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18" name="Google Shape;318;p1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19" name="Google Shape;319;p1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1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1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22" name="Google Shape;322;p1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34" name="Google Shape;334;p1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35" name="Google Shape;335;p1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p1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p1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38" name="Google Shape;338;p1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1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50" name="Google Shape;350;p1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51" name="Google Shape;351;p1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p1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1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54" name="Google Shape;354;p1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1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66" name="Google Shape;366;p1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67" name="Google Shape;367;p1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8" name="Google Shape;368;p1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1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70" name="Google Shape;370;p1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1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82" name="Google Shape;382;p1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83" name="Google Shape;383;p1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4" name="Google Shape;384;p1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1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86" name="Google Shape;386;p1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2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98" name="Google Shape;398;p2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99" name="Google Shape;399;p2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0" name="Google Shape;400;p2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p2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02" name="Google Shape;402;p2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2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14" name="Google Shape;414;p2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15" name="Google Shape;415;p2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p2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p2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18" name="Google Shape;418;p2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2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30" name="Google Shape;430;p2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31" name="Google Shape;431;p2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2" name="Google Shape;432;p2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3" name="Google Shape;433;p2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34" name="Google Shape;434;p2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2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46" name="Google Shape;446;p2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47" name="Google Shape;447;p2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8" name="Google Shape;448;p2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9" name="Google Shape;449;p2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50" name="Google Shape;450;p2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2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62" name="Google Shape;462;p2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63" name="Google Shape;463;p2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4" name="Google Shape;464;p2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5" name="Google Shape;465;p2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66" name="Google Shape;466;p2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2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78" name="Google Shape;478;p2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79" name="Google Shape;479;p2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0" name="Google Shape;480;p2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1" name="Google Shape;481;p2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82" name="Google Shape;482;p2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2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93" name="Google Shape;493;p2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94" name="Google Shape;494;p2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5" name="Google Shape;495;p2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6" name="Google Shape;496;p2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97" name="Google Shape;497;p2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2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08" name="Google Shape;508;p2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09" name="Google Shape;509;p2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0" name="Google Shape;510;p2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p2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12" name="Google Shape;512;p2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2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23" name="Google Shape;523;p2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24" name="Google Shape;524;p2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5" name="Google Shape;525;p2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 name="Google Shape;526;p2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27" name="Google Shape;527;p2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2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38" name="Google Shape;538;p2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39" name="Google Shape;539;p2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0" name="Google Shape;540;p2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1" name="Google Shape;541;p2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42" name="Google Shape;542;p2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3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53" name="Google Shape;553;p3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54" name="Google Shape;554;p3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5" name="Google Shape;555;p3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6" name="Google Shape;556;p3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57" name="Google Shape;557;p3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3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68" name="Google Shape;568;p3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69" name="Google Shape;569;p3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0" name="Google Shape;570;p3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1" name="Google Shape;571;p3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72" name="Google Shape;572;p3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3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84" name="Google Shape;584;p3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85" name="Google Shape;585;p3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6" name="Google Shape;586;p3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7" name="Google Shape;587;p3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88" name="Google Shape;588;p3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3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00" name="Google Shape;600;p3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01" name="Google Shape;601;p3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2" name="Google Shape;602;p3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3" name="Google Shape;603;p3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04" name="Google Shape;604;p3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3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16" name="Google Shape;616;p3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17" name="Google Shape;617;p3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8" name="Google Shape;618;p3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9" name="Google Shape;619;p3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20" name="Google Shape;620;p3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3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32" name="Google Shape;632;p3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33" name="Google Shape;633;p3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4" name="Google Shape;634;p3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5" name="Google Shape;635;p3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36" name="Google Shape;636;p3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3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3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4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4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4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4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4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4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4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4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4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4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4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4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45"/>
          <p:cNvSpPr/>
          <p:nvPr>
            <p:ph idx="2" type="pic"/>
          </p:nvPr>
        </p:nvSpPr>
        <p:spPr>
          <a:xfrm>
            <a:off x="1792288" y="612775"/>
            <a:ext cx="5486400" cy="4114800"/>
          </a:xfrm>
          <a:prstGeom prst="rect">
            <a:avLst/>
          </a:prstGeom>
          <a:noFill/>
          <a:ln>
            <a:noFill/>
          </a:ln>
        </p:spPr>
      </p:sp>
      <p:sp>
        <p:nvSpPr>
          <p:cNvPr id="68" name="Google Shape;68;p4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4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46"/>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47"/>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47"/>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10.jpg"/><Relationship Id="rId6" Type="http://schemas.openxmlformats.org/officeDocument/2006/relationships/image" Target="../media/image6.png"/><Relationship Id="rId7" Type="http://schemas.openxmlformats.org/officeDocument/2006/relationships/image" Target="../media/image31.png"/><Relationship Id="rId8"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1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2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2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1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2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2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1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3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2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3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3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8.jpg"/><Relationship Id="rId5" Type="http://schemas.openxmlformats.org/officeDocument/2006/relationships/image" Target="../media/image2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image" Target="../media/image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png"/><Relationship Id="rId4" Type="http://schemas.openxmlformats.org/officeDocument/2006/relationships/image" Target="../media/image8.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png"/><Relationship Id="rId4" Type="http://schemas.openxmlformats.org/officeDocument/2006/relationships/image" Target="../media/image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png"/><Relationship Id="rId4" Type="http://schemas.openxmlformats.org/officeDocument/2006/relationships/image" Target="../media/image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png"/><Relationship Id="rId4" Type="http://schemas.openxmlformats.org/officeDocument/2006/relationships/image" Target="../media/image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png"/><Relationship Id="rId4" Type="http://schemas.openxmlformats.org/officeDocument/2006/relationships/image" Target="../media/image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png"/><Relationship Id="rId4" Type="http://schemas.openxmlformats.org/officeDocument/2006/relationships/image" Target="../media/image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png"/><Relationship Id="rId4" Type="http://schemas.openxmlformats.org/officeDocument/2006/relationships/image" Target="../media/image8.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png"/><Relationship Id="rId4" Type="http://schemas.openxmlformats.org/officeDocument/2006/relationships/image" Target="../media/image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png"/><Relationship Id="rId4" Type="http://schemas.openxmlformats.org/officeDocument/2006/relationships/image" Target="../media/image8.jpg"/><Relationship Id="rId9" Type="http://schemas.openxmlformats.org/officeDocument/2006/relationships/image" Target="../media/image26.png"/><Relationship Id="rId5" Type="http://schemas.openxmlformats.org/officeDocument/2006/relationships/image" Target="../media/image10.jpg"/><Relationship Id="rId6" Type="http://schemas.openxmlformats.org/officeDocument/2006/relationships/image" Target="../media/image6.png"/><Relationship Id="rId7" Type="http://schemas.openxmlformats.org/officeDocument/2006/relationships/image" Target="../media/image28.jpg"/><Relationship Id="rId8"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grpSp>
        <p:nvGrpSpPr>
          <p:cNvPr id="92" name="Google Shape;92;p1"/>
          <p:cNvGrpSpPr/>
          <p:nvPr/>
        </p:nvGrpSpPr>
        <p:grpSpPr>
          <a:xfrm>
            <a:off x="-9525" y="-9525"/>
            <a:ext cx="18307050" cy="2054257"/>
            <a:chOff x="0" y="0"/>
            <a:chExt cx="24409400" cy="2739009"/>
          </a:xfrm>
        </p:grpSpPr>
        <p:sp>
          <p:nvSpPr>
            <p:cNvPr id="93" name="Google Shape;93;p1"/>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94" name="Google Shape;94;p1"/>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1"/>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96" name="Google Shape;96;p1"/>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97" name="Google Shape;97;p1"/>
          <p:cNvSpPr/>
          <p:nvPr/>
        </p:nvSpPr>
        <p:spPr>
          <a:xfrm>
            <a:off x="0" y="0"/>
            <a:ext cx="18288000" cy="7412736"/>
          </a:xfrm>
          <a:custGeom>
            <a:rect b="b" l="l" r="r" t="t"/>
            <a:pathLst>
              <a:path extrusionOk="0" h="9883648" w="24384000">
                <a:moveTo>
                  <a:pt x="0" y="0"/>
                </a:moveTo>
                <a:lnTo>
                  <a:pt x="24384000" y="0"/>
                </a:lnTo>
                <a:lnTo>
                  <a:pt x="24384000" y="9883648"/>
                </a:lnTo>
                <a:lnTo>
                  <a:pt x="0" y="9883648"/>
                </a:lnTo>
                <a:lnTo>
                  <a:pt x="0" y="0"/>
                </a:lnTo>
                <a:close/>
              </a:path>
            </a:pathLst>
          </a:custGeom>
          <a:blipFill rotWithShape="1">
            <a:blip r:embed="rId5">
              <a:alphaModFix amt="50000"/>
            </a:blip>
            <a:stretch>
              <a:fillRect b="-38760" l="0" r="0" t="-8231"/>
            </a:stretch>
          </a:blipFill>
          <a:ln>
            <a:noFill/>
          </a:ln>
        </p:spPr>
      </p:sp>
      <p:sp>
        <p:nvSpPr>
          <p:cNvPr id="98" name="Google Shape;98;p1"/>
          <p:cNvSpPr/>
          <p:nvPr/>
        </p:nvSpPr>
        <p:spPr>
          <a:xfrm>
            <a:off x="0" y="-34106"/>
            <a:ext cx="4484656" cy="1448943"/>
          </a:xfrm>
          <a:custGeom>
            <a:rect b="b" l="l" r="r" t="t"/>
            <a:pathLst>
              <a:path extrusionOk="0" h="1931924" w="5979541">
                <a:moveTo>
                  <a:pt x="484251" y="0"/>
                </a:moveTo>
                <a:lnTo>
                  <a:pt x="5495290" y="0"/>
                </a:lnTo>
                <a:cubicBezTo>
                  <a:pt x="5762752" y="0"/>
                  <a:pt x="5979541" y="195326"/>
                  <a:pt x="5979541" y="436245"/>
                </a:cubicBezTo>
                <a:lnTo>
                  <a:pt x="5979541" y="1495679"/>
                </a:lnTo>
                <a:cubicBezTo>
                  <a:pt x="5979541" y="1736598"/>
                  <a:pt x="5762752" y="1931924"/>
                  <a:pt x="5495290" y="1931924"/>
                </a:cubicBezTo>
                <a:lnTo>
                  <a:pt x="484251" y="1931924"/>
                </a:lnTo>
                <a:cubicBezTo>
                  <a:pt x="216789" y="1931924"/>
                  <a:pt x="0" y="1736598"/>
                  <a:pt x="0" y="1495679"/>
                </a:cubicBezTo>
                <a:lnTo>
                  <a:pt x="0" y="436245"/>
                </a:lnTo>
                <a:cubicBezTo>
                  <a:pt x="0" y="195326"/>
                  <a:pt x="216789" y="0"/>
                  <a:pt x="484251" y="0"/>
                </a:cubicBezTo>
                <a:close/>
              </a:path>
            </a:pathLst>
          </a:custGeom>
          <a:solidFill>
            <a:srgbClr val="4D7344">
              <a:alpha val="4509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 name="Google Shape;99;p1"/>
          <p:cNvGrpSpPr/>
          <p:nvPr/>
        </p:nvGrpSpPr>
        <p:grpSpPr>
          <a:xfrm>
            <a:off x="0" y="-398548"/>
            <a:ext cx="4484129" cy="1813776"/>
            <a:chOff x="0" y="-304800"/>
            <a:chExt cx="5978839" cy="2418368"/>
          </a:xfrm>
        </p:grpSpPr>
        <p:sp>
          <p:nvSpPr>
            <p:cNvPr id="100" name="Google Shape;100;p1"/>
            <p:cNvSpPr/>
            <p:nvPr/>
          </p:nvSpPr>
          <p:spPr>
            <a:xfrm>
              <a:off x="0" y="0"/>
              <a:ext cx="5978839" cy="2113568"/>
            </a:xfrm>
            <a:custGeom>
              <a:rect b="b" l="l" r="r" t="t"/>
              <a:pathLst>
                <a:path extrusionOk="0" h="2113568" w="5978839">
                  <a:moveTo>
                    <a:pt x="0" y="0"/>
                  </a:moveTo>
                  <a:lnTo>
                    <a:pt x="5978839" y="0"/>
                  </a:lnTo>
                  <a:lnTo>
                    <a:pt x="5978839" y="2113568"/>
                  </a:lnTo>
                  <a:lnTo>
                    <a:pt x="0" y="2113568"/>
                  </a:lnTo>
                  <a:close/>
                </a:path>
              </a:pathLst>
            </a:custGeom>
            <a:solidFill>
              <a:srgbClr val="000000">
                <a:alpha val="0"/>
              </a:srgbClr>
            </a:solidFill>
            <a:ln>
              <a:noFill/>
            </a:ln>
          </p:spPr>
        </p:sp>
        <p:sp>
          <p:nvSpPr>
            <p:cNvPr id="101" name="Google Shape;101;p1"/>
            <p:cNvSpPr txBox="1"/>
            <p:nvPr/>
          </p:nvSpPr>
          <p:spPr>
            <a:xfrm>
              <a:off x="0" y="-304800"/>
              <a:ext cx="5978839" cy="2418368"/>
            </a:xfrm>
            <a:prstGeom prst="rect">
              <a:avLst/>
            </a:prstGeom>
            <a:noFill/>
            <a:ln>
              <a:noFill/>
            </a:ln>
          </p:spPr>
          <p:txBody>
            <a:bodyPr anchorCtr="0" anchor="ctr" bIns="0" lIns="0" spcFirstLastPara="1" rIns="0" wrap="square" tIns="0">
              <a:noAutofit/>
            </a:bodyPr>
            <a:lstStyle/>
            <a:p>
              <a:pPr indent="0" lvl="0" marL="0" marR="0" rtl="0" algn="ctr">
                <a:lnSpc>
                  <a:spcPct val="177284"/>
                </a:lnSpc>
                <a:spcBef>
                  <a:spcPts val="0"/>
                </a:spcBef>
                <a:spcAft>
                  <a:spcPts val="0"/>
                </a:spcAft>
                <a:buNone/>
              </a:pPr>
              <a:r>
                <a:rPr b="1" i="0" lang="en-US" sz="5199" u="none" cap="none" strike="noStrike">
                  <a:solidFill>
                    <a:srgbClr val="FFFFFF"/>
                  </a:solidFill>
                  <a:latin typeface="Arial"/>
                  <a:ea typeface="Arial"/>
                  <a:cs typeface="Arial"/>
                  <a:sym typeface="Arial"/>
                </a:rPr>
                <a:t>Ενότητα 4</a:t>
              </a:r>
              <a:endParaRPr/>
            </a:p>
          </p:txBody>
        </p:sp>
      </p:grpSp>
      <p:sp>
        <p:nvSpPr>
          <p:cNvPr id="102" name="Google Shape;102;p1"/>
          <p:cNvSpPr/>
          <p:nvPr/>
        </p:nvSpPr>
        <p:spPr>
          <a:xfrm>
            <a:off x="1084350" y="6159546"/>
            <a:ext cx="16119262" cy="950632"/>
          </a:xfrm>
          <a:custGeom>
            <a:rect b="b" l="l" r="r" t="t"/>
            <a:pathLst>
              <a:path extrusionOk="0" h="950632" w="16119262">
                <a:moveTo>
                  <a:pt x="0" y="0"/>
                </a:moveTo>
                <a:lnTo>
                  <a:pt x="16119262" y="0"/>
                </a:lnTo>
                <a:lnTo>
                  <a:pt x="16119262" y="950632"/>
                </a:lnTo>
                <a:lnTo>
                  <a:pt x="0" y="950632"/>
                </a:lnTo>
                <a:lnTo>
                  <a:pt x="0" y="0"/>
                </a:lnTo>
                <a:close/>
              </a:path>
            </a:pathLst>
          </a:custGeom>
          <a:blipFill rotWithShape="1">
            <a:blip r:embed="rId6">
              <a:alphaModFix/>
            </a:blip>
            <a:stretch>
              <a:fillRect b="0" l="0" r="0" t="0"/>
            </a:stretch>
          </a:blipFill>
          <a:ln>
            <a:noFill/>
          </a:ln>
        </p:spPr>
      </p:sp>
      <p:sp>
        <p:nvSpPr>
          <p:cNvPr id="103" name="Google Shape;103;p1"/>
          <p:cNvSpPr txBox="1"/>
          <p:nvPr/>
        </p:nvSpPr>
        <p:spPr>
          <a:xfrm>
            <a:off x="1168550" y="6129600"/>
            <a:ext cx="16119000" cy="855726"/>
          </a:xfrm>
          <a:prstGeom prst="rect">
            <a:avLst/>
          </a:prstGeom>
          <a:noFill/>
          <a:ln>
            <a:noFill/>
          </a:ln>
        </p:spPr>
        <p:txBody>
          <a:bodyPr anchorCtr="0" anchor="t" bIns="0" lIns="0" spcFirstLastPara="1" rIns="0" wrap="square" tIns="0">
            <a:spAutoFit/>
          </a:bodyPr>
          <a:lstStyle/>
          <a:p>
            <a:pPr indent="0" lvl="0" marL="0" marR="0" rtl="0" algn="ctr">
              <a:lnSpc>
                <a:spcPct val="168000"/>
              </a:lnSpc>
              <a:spcBef>
                <a:spcPts val="0"/>
              </a:spcBef>
              <a:spcAft>
                <a:spcPts val="0"/>
              </a:spcAft>
              <a:buNone/>
            </a:pPr>
            <a:r>
              <a:rPr b="1" i="0" lang="en-US" sz="4400" u="none" cap="none" strike="noStrike">
                <a:solidFill>
                  <a:srgbClr val="FFFFFF"/>
                </a:solidFill>
                <a:latin typeface="Montserrat"/>
                <a:ea typeface="Montserrat"/>
                <a:cs typeface="Montserrat"/>
                <a:sym typeface="Montserrat"/>
              </a:rPr>
              <a:t>ΑΡΙΘΜΟΣ ΕΡΓΟΥ: 2023-1-SE01-KA220-VET-000160614</a:t>
            </a:r>
            <a:endParaRPr/>
          </a:p>
        </p:txBody>
      </p:sp>
      <p:grpSp>
        <p:nvGrpSpPr>
          <p:cNvPr id="104" name="Google Shape;104;p1"/>
          <p:cNvGrpSpPr/>
          <p:nvPr/>
        </p:nvGrpSpPr>
        <p:grpSpPr>
          <a:xfrm>
            <a:off x="2316350" y="2211507"/>
            <a:ext cx="13655276" cy="4016343"/>
            <a:chOff x="0" y="-28575"/>
            <a:chExt cx="18207035" cy="5355124"/>
          </a:xfrm>
        </p:grpSpPr>
        <p:sp>
          <p:nvSpPr>
            <p:cNvPr id="105" name="Google Shape;105;p1"/>
            <p:cNvSpPr/>
            <p:nvPr/>
          </p:nvSpPr>
          <p:spPr>
            <a:xfrm>
              <a:off x="0" y="0"/>
              <a:ext cx="18206974" cy="5326507"/>
            </a:xfrm>
            <a:custGeom>
              <a:rect b="b" l="l" r="r" t="t"/>
              <a:pathLst>
                <a:path extrusionOk="0" h="5326507" w="18206974">
                  <a:moveTo>
                    <a:pt x="1474343" y="0"/>
                  </a:moveTo>
                  <a:lnTo>
                    <a:pt x="16732631" y="0"/>
                  </a:lnTo>
                  <a:cubicBezTo>
                    <a:pt x="17546955" y="0"/>
                    <a:pt x="18206974" y="538480"/>
                    <a:pt x="18206974" y="1202690"/>
                  </a:cubicBezTo>
                  <a:lnTo>
                    <a:pt x="18206974" y="4123817"/>
                  </a:lnTo>
                  <a:cubicBezTo>
                    <a:pt x="18206974" y="4788027"/>
                    <a:pt x="17546828" y="5326507"/>
                    <a:pt x="16732631" y="5326507"/>
                  </a:cubicBezTo>
                  <a:lnTo>
                    <a:pt x="1474343" y="5326507"/>
                  </a:lnTo>
                  <a:cubicBezTo>
                    <a:pt x="660146" y="5326507"/>
                    <a:pt x="0" y="4788027"/>
                    <a:pt x="0" y="4123817"/>
                  </a:cubicBezTo>
                  <a:lnTo>
                    <a:pt x="0" y="1202690"/>
                  </a:lnTo>
                  <a:cubicBezTo>
                    <a:pt x="0" y="538480"/>
                    <a:pt x="660146" y="0"/>
                    <a:pt x="1474343" y="0"/>
                  </a:cubicBezTo>
                  <a:close/>
                </a:path>
              </a:pathLst>
            </a:custGeom>
            <a:solidFill>
              <a:srgbClr val="4D7344">
                <a:alpha val="4509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
            <p:cNvSpPr txBox="1"/>
            <p:nvPr/>
          </p:nvSpPr>
          <p:spPr>
            <a:xfrm>
              <a:off x="0" y="-28575"/>
              <a:ext cx="18207035" cy="5355124"/>
            </a:xfrm>
            <a:prstGeom prst="rect">
              <a:avLst/>
            </a:prstGeom>
            <a:noFill/>
            <a:ln>
              <a:noFill/>
            </a:ln>
          </p:spPr>
          <p:txBody>
            <a:bodyPr anchorCtr="0" anchor="ctr" bIns="50800" lIns="50800" spcFirstLastPara="1" rIns="50800" wrap="square" tIns="50800">
              <a:noAutofit/>
            </a:bodyPr>
            <a:lstStyle/>
            <a:p>
              <a:pPr indent="0" lvl="0" marL="0" marR="0" rtl="0" algn="ctr">
                <a:lnSpc>
                  <a:spcPct val="120002"/>
                </a:lnSpc>
                <a:spcBef>
                  <a:spcPts val="0"/>
                </a:spcBef>
                <a:spcAft>
                  <a:spcPts val="0"/>
                </a:spcAft>
                <a:buNone/>
              </a:pPr>
              <a:r>
                <a:rPr b="1" i="0" lang="en-US" sz="7099" u="none" cap="none" strike="noStrike">
                  <a:solidFill>
                    <a:srgbClr val="FFFFFF"/>
                  </a:solidFill>
                  <a:latin typeface="Arial"/>
                  <a:ea typeface="Arial"/>
                  <a:cs typeface="Arial"/>
                  <a:sym typeface="Arial"/>
                </a:rPr>
                <a:t>ΕΝΣΩΜΑΤΩΣΗ ΚΤΗΝΙΑΤΡΙΚΗΣ ΚΤΗΝΟΤΡΟΦΙΑΣ</a:t>
              </a:r>
              <a:endParaRPr/>
            </a:p>
            <a:p>
              <a:pPr indent="0" lvl="0" marL="0" marR="0" rtl="0" algn="ctr">
                <a:lnSpc>
                  <a:spcPct val="138000"/>
                </a:lnSpc>
                <a:spcBef>
                  <a:spcPts val="0"/>
                </a:spcBef>
                <a:spcAft>
                  <a:spcPts val="0"/>
                </a:spcAft>
                <a:buNone/>
              </a:pPr>
              <a:r>
                <a:rPr b="1" i="0" lang="en-US" sz="1900" u="none" cap="none" strike="noStrike">
                  <a:solidFill>
                    <a:srgbClr val="FFFFFF"/>
                  </a:solidFill>
                  <a:latin typeface="Arial"/>
                  <a:ea typeface="Arial"/>
                  <a:cs typeface="Arial"/>
                  <a:sym typeface="Arial"/>
                </a:rPr>
                <a:t>Μάθετε πώς η ενσωμάτωση της κτηνοτροφίας στις καλλιέργειες μπορεί να βελτιώσει την υγεία του εδάφους, να ενισχύσει τη βιοποικιλότητα και να δημιουργήσει ανθεκτικά γεωργικά συστήματα. Αυτός ο οδηγός διερευνά τις έννοιες, την ιστορία, τις εφαρμογές και τις δεξιότητες που απαιτούνται για την αποτελεσματική εφαρμογή της ενσωμάτωσης της κτηνοτροφίας.</a:t>
              </a:r>
              <a:endParaRPr/>
            </a:p>
          </p:txBody>
        </p:sp>
      </p:grpSp>
      <p:sp>
        <p:nvSpPr>
          <p:cNvPr id="107" name="Google Shape;107;p1"/>
          <p:cNvSpPr/>
          <p:nvPr/>
        </p:nvSpPr>
        <p:spPr>
          <a:xfrm>
            <a:off x="14848496" y="-303258"/>
            <a:ext cx="3305140" cy="3575376"/>
          </a:xfrm>
          <a:custGeom>
            <a:rect b="b" l="l" r="r" t="t"/>
            <a:pathLst>
              <a:path extrusionOk="0" h="3575376" w="3305140">
                <a:moveTo>
                  <a:pt x="0" y="0"/>
                </a:moveTo>
                <a:lnTo>
                  <a:pt x="3305140" y="0"/>
                </a:lnTo>
                <a:lnTo>
                  <a:pt x="3305140" y="3575376"/>
                </a:lnTo>
                <a:lnTo>
                  <a:pt x="0" y="3575376"/>
                </a:lnTo>
                <a:lnTo>
                  <a:pt x="0" y="0"/>
                </a:lnTo>
                <a:close/>
              </a:path>
            </a:pathLst>
          </a:custGeom>
          <a:blipFill rotWithShape="1">
            <a:blip r:embed="rId7">
              <a:alphaModFix/>
            </a:blip>
            <a:stretch>
              <a:fillRect b="0" l="0" r="0" t="0"/>
            </a:stretch>
          </a:blipFill>
          <a:ln>
            <a:noFill/>
          </a:ln>
        </p:spPr>
      </p:sp>
      <p:sp>
        <p:nvSpPr>
          <p:cNvPr id="108" name="Google Shape;108;p1"/>
          <p:cNvSpPr/>
          <p:nvPr/>
        </p:nvSpPr>
        <p:spPr>
          <a:xfrm>
            <a:off x="15466626" y="87105"/>
            <a:ext cx="2068925" cy="2699861"/>
          </a:xfrm>
          <a:custGeom>
            <a:rect b="b" l="l" r="r" t="t"/>
            <a:pathLst>
              <a:path extrusionOk="0" h="3599815" w="2758567">
                <a:moveTo>
                  <a:pt x="0" y="0"/>
                </a:moveTo>
                <a:lnTo>
                  <a:pt x="2758567" y="0"/>
                </a:lnTo>
                <a:lnTo>
                  <a:pt x="2758567" y="3599815"/>
                </a:lnTo>
                <a:lnTo>
                  <a:pt x="0" y="3599815"/>
                </a:lnTo>
                <a:lnTo>
                  <a:pt x="0" y="0"/>
                </a:lnTo>
                <a:close/>
              </a:path>
            </a:pathLst>
          </a:custGeom>
          <a:blipFill rotWithShape="1">
            <a:blip r:embed="rId4">
              <a:alphaModFix/>
            </a:blip>
            <a:stretch>
              <a:fillRect b="0" l="-4007" r="-4005" t="0"/>
            </a:stretch>
          </a:blipFill>
          <a:ln>
            <a:noFill/>
          </a:ln>
        </p:spPr>
      </p:sp>
      <p:sp>
        <p:nvSpPr>
          <p:cNvPr id="109" name="Google Shape;109;p1"/>
          <p:cNvSpPr/>
          <p:nvPr/>
        </p:nvSpPr>
        <p:spPr>
          <a:xfrm>
            <a:off x="342876" y="7448526"/>
            <a:ext cx="17602200" cy="2838450"/>
          </a:xfrm>
          <a:custGeom>
            <a:rect b="b" l="l" r="r" t="t"/>
            <a:pathLst>
              <a:path extrusionOk="0" h="3784600" w="23469600">
                <a:moveTo>
                  <a:pt x="0" y="0"/>
                </a:moveTo>
                <a:lnTo>
                  <a:pt x="23469600" y="0"/>
                </a:lnTo>
                <a:lnTo>
                  <a:pt x="23469600" y="3784600"/>
                </a:lnTo>
                <a:lnTo>
                  <a:pt x="0" y="3784600"/>
                </a:lnTo>
                <a:lnTo>
                  <a:pt x="0" y="0"/>
                </a:lnTo>
                <a:close/>
              </a:path>
            </a:pathLst>
          </a:custGeom>
          <a:blipFill rotWithShape="1">
            <a:blip r:embed="rId8">
              <a:alphaModFix/>
            </a:blip>
            <a:stretch>
              <a:fillRect b="0" l="0" r="0" t="0"/>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17" name="Shape 117"/>
        <p:cNvGrpSpPr/>
        <p:nvPr/>
      </p:nvGrpSpPr>
      <p:grpSpPr>
        <a:xfrm>
          <a:off x="0" y="0"/>
          <a:ext cx="0" cy="0"/>
          <a:chOff x="0" y="0"/>
          <a:chExt cx="0" cy="0"/>
        </a:xfrm>
      </p:grpSpPr>
      <p:grpSp>
        <p:nvGrpSpPr>
          <p:cNvPr id="118" name="Google Shape;118;p2"/>
          <p:cNvGrpSpPr/>
          <p:nvPr/>
        </p:nvGrpSpPr>
        <p:grpSpPr>
          <a:xfrm>
            <a:off x="-9525" y="-9525"/>
            <a:ext cx="18307050" cy="2054257"/>
            <a:chOff x="0" y="0"/>
            <a:chExt cx="24409400" cy="2739009"/>
          </a:xfrm>
        </p:grpSpPr>
        <p:sp>
          <p:nvSpPr>
            <p:cNvPr id="119" name="Google Shape;119;p2"/>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120" name="Google Shape;120;p2"/>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 name="Google Shape;121;p2"/>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122" name="Google Shape;122;p2"/>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123" name="Google Shape;123;p2"/>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Μαθησιακοί Στόχοι</a:t>
            </a:r>
            <a:endParaRPr/>
          </a:p>
        </p:txBody>
      </p:sp>
      <p:sp>
        <p:nvSpPr>
          <p:cNvPr id="124" name="Google Shape;124;p2"/>
          <p:cNvSpPr txBox="1"/>
          <p:nvPr/>
        </p:nvSpPr>
        <p:spPr>
          <a:xfrm>
            <a:off x="714825" y="2310650"/>
            <a:ext cx="16858350" cy="6486326"/>
          </a:xfrm>
          <a:prstGeom prst="rect">
            <a:avLst/>
          </a:prstGeom>
          <a:noFill/>
          <a:ln>
            <a:noFill/>
          </a:ln>
        </p:spPr>
        <p:txBody>
          <a:bodyPr anchorCtr="0" anchor="t" bIns="0" lIns="0" spcFirstLastPara="1" rIns="0" wrap="square" tIns="0">
            <a:spAutoFit/>
          </a:bodyPr>
          <a:lstStyle/>
          <a:p>
            <a:pPr indent="0" lvl="0" marL="0" marR="0" rtl="0" algn="l">
              <a:lnSpc>
                <a:spcPct val="137975"/>
              </a:lnSpc>
              <a:spcBef>
                <a:spcPts val="0"/>
              </a:spcBef>
              <a:spcAft>
                <a:spcPts val="0"/>
              </a:spcAft>
              <a:buNone/>
            </a:pPr>
            <a:r>
              <a:rPr b="0" i="0" lang="en-US" sz="3684" u="none" cap="none" strike="noStrike">
                <a:solidFill>
                  <a:srgbClr val="000000"/>
                </a:solidFill>
                <a:latin typeface="Arial"/>
                <a:ea typeface="Arial"/>
                <a:cs typeface="Arial"/>
                <a:sym typeface="Arial"/>
              </a:rPr>
              <a:t>Μέχρι το τέλος αυτής της ενότητας, οι συμμετέχοντες θα είναι σε θέση να:</a:t>
            </a:r>
            <a:endParaRPr/>
          </a:p>
          <a:p>
            <a:pPr indent="-464979" lvl="1" marL="929961" marR="0" rtl="0" algn="l">
              <a:lnSpc>
                <a:spcPct val="180000"/>
              </a:lnSpc>
              <a:spcBef>
                <a:spcPts val="0"/>
              </a:spcBef>
              <a:spcAft>
                <a:spcPts val="0"/>
              </a:spcAft>
              <a:buClr>
                <a:srgbClr val="000000"/>
              </a:buClr>
              <a:buSzPts val="2900"/>
              <a:buFont typeface="Arial"/>
              <a:buAutoNum type="arabicPeriod"/>
            </a:pPr>
            <a:r>
              <a:rPr b="0" i="0" lang="en-US" sz="2900" u="none" cap="none" strike="noStrike">
                <a:solidFill>
                  <a:srgbClr val="000000"/>
                </a:solidFill>
                <a:latin typeface="Arial"/>
                <a:ea typeface="Arial"/>
                <a:cs typeface="Arial"/>
                <a:sym typeface="Arial"/>
              </a:rPr>
              <a:t>Εξηγήστε τις αρχές και τα οφέλη της ενσωμάτωσης της κτηνοτροφίας στην αναγεννητική γεωργία.</a:t>
            </a:r>
            <a:endParaRPr/>
          </a:p>
          <a:p>
            <a:pPr indent="-464979" lvl="1" marL="929961" marR="0" rtl="0" algn="l">
              <a:lnSpc>
                <a:spcPct val="180000"/>
              </a:lnSpc>
              <a:spcBef>
                <a:spcPts val="0"/>
              </a:spcBef>
              <a:spcAft>
                <a:spcPts val="0"/>
              </a:spcAft>
              <a:buClr>
                <a:srgbClr val="000000"/>
              </a:buClr>
              <a:buSzPts val="2900"/>
              <a:buFont typeface="Arial"/>
              <a:buAutoNum type="arabicPeriod"/>
            </a:pPr>
            <a:r>
              <a:rPr b="0" i="0" lang="en-US" sz="2900" u="none" cap="none" strike="noStrike">
                <a:solidFill>
                  <a:srgbClr val="000000"/>
                </a:solidFill>
                <a:latin typeface="Arial"/>
                <a:ea typeface="Arial"/>
                <a:cs typeface="Arial"/>
                <a:sym typeface="Arial"/>
              </a:rPr>
              <a:t>Περιγράψτε τα ιστορικά και οικολογικά θεμέλια που υποστηρίζουν τα ολοκληρωμένα γεωργικά συστήματα.</a:t>
            </a:r>
            <a:endParaRPr/>
          </a:p>
          <a:p>
            <a:pPr indent="-464979" lvl="1" marL="929961" marR="0" rtl="0" algn="l">
              <a:lnSpc>
                <a:spcPct val="180000"/>
              </a:lnSpc>
              <a:spcBef>
                <a:spcPts val="0"/>
              </a:spcBef>
              <a:spcAft>
                <a:spcPts val="0"/>
              </a:spcAft>
              <a:buClr>
                <a:srgbClr val="000000"/>
              </a:buClr>
              <a:buSzPts val="2900"/>
              <a:buFont typeface="Arial"/>
              <a:buAutoNum type="arabicPeriod"/>
            </a:pPr>
            <a:r>
              <a:rPr b="0" i="0" lang="en-US" sz="2900" u="none" cap="none" strike="noStrike">
                <a:solidFill>
                  <a:srgbClr val="000000"/>
                </a:solidFill>
                <a:latin typeface="Arial"/>
                <a:ea typeface="Arial"/>
                <a:cs typeface="Arial"/>
                <a:sym typeface="Arial"/>
              </a:rPr>
              <a:t>Προσδιορίστε πρακτικές τεχνικές όπως η περιστροφική βόσκηση, η δασοβοσκή και η βόσκηση πολλαπλών ειδών.</a:t>
            </a:r>
            <a:endParaRPr/>
          </a:p>
          <a:p>
            <a:pPr indent="-464979" lvl="1" marL="929961" marR="0" rtl="0" algn="l">
              <a:lnSpc>
                <a:spcPct val="180000"/>
              </a:lnSpc>
              <a:spcBef>
                <a:spcPts val="0"/>
              </a:spcBef>
              <a:spcAft>
                <a:spcPts val="0"/>
              </a:spcAft>
              <a:buClr>
                <a:srgbClr val="000000"/>
              </a:buClr>
              <a:buSzPts val="2900"/>
              <a:buFont typeface="Arial"/>
              <a:buAutoNum type="arabicPeriod"/>
            </a:pPr>
            <a:r>
              <a:rPr b="0" i="0" lang="en-US" sz="2900" u="none" cap="none" strike="noStrike">
                <a:solidFill>
                  <a:srgbClr val="000000"/>
                </a:solidFill>
                <a:latin typeface="Arial"/>
                <a:ea typeface="Arial"/>
                <a:cs typeface="Arial"/>
                <a:sym typeface="Arial"/>
              </a:rPr>
              <a:t>Περιγράψτε στρατηγικές για την ενσωμάτωση της κτηνοτροφίας στα συστήματα καλλιεργειών με στόχο την ενίσχυση της βιωσιμότητας.</a:t>
            </a:r>
            <a:endParaRPr/>
          </a:p>
          <a:p>
            <a:pPr indent="-464979" lvl="1" marL="929961" marR="0" rtl="0" algn="l">
              <a:lnSpc>
                <a:spcPct val="180000"/>
              </a:lnSpc>
              <a:spcBef>
                <a:spcPts val="0"/>
              </a:spcBef>
              <a:spcAft>
                <a:spcPts val="0"/>
              </a:spcAft>
              <a:buClr>
                <a:srgbClr val="000000"/>
              </a:buClr>
              <a:buSzPts val="2900"/>
              <a:buFont typeface="Arial"/>
              <a:buAutoNum type="arabicPeriod"/>
            </a:pPr>
            <a:r>
              <a:rPr b="0" i="0" lang="en-US" sz="2900" u="none" cap="none" strike="noStrike">
                <a:solidFill>
                  <a:srgbClr val="000000"/>
                </a:solidFill>
                <a:latin typeface="Arial"/>
                <a:ea typeface="Arial"/>
                <a:cs typeface="Arial"/>
                <a:sym typeface="Arial"/>
              </a:rPr>
              <a:t>Ανάπτυξη δεξιοτήτων για την παρακολούθηση, την αξιολόγηση και τη βελτιστοποίηση των πρακτικών ένταξης της κτηνοτροφίας.</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32" name="Shape 132"/>
        <p:cNvGrpSpPr/>
        <p:nvPr/>
      </p:nvGrpSpPr>
      <p:grpSpPr>
        <a:xfrm>
          <a:off x="0" y="0"/>
          <a:ext cx="0" cy="0"/>
          <a:chOff x="0" y="0"/>
          <a:chExt cx="0" cy="0"/>
        </a:xfrm>
      </p:grpSpPr>
      <p:grpSp>
        <p:nvGrpSpPr>
          <p:cNvPr id="133" name="Google Shape;133;p3"/>
          <p:cNvGrpSpPr/>
          <p:nvPr/>
        </p:nvGrpSpPr>
        <p:grpSpPr>
          <a:xfrm>
            <a:off x="-9525" y="-9525"/>
            <a:ext cx="18307050" cy="2054257"/>
            <a:chOff x="0" y="0"/>
            <a:chExt cx="24409400" cy="2739009"/>
          </a:xfrm>
        </p:grpSpPr>
        <p:sp>
          <p:nvSpPr>
            <p:cNvPr id="134" name="Google Shape;134;p3"/>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135" name="Google Shape;135;p3"/>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6" name="Google Shape;136;p3"/>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137" name="Google Shape;137;p3"/>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138" name="Google Shape;138;p3"/>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Ενότητα 1: Βασικές Έννοιες και Ορισμοί</a:t>
            </a:r>
            <a:endParaRPr/>
          </a:p>
        </p:txBody>
      </p:sp>
      <p:sp>
        <p:nvSpPr>
          <p:cNvPr id="139" name="Google Shape;139;p3"/>
          <p:cNvSpPr txBox="1"/>
          <p:nvPr/>
        </p:nvSpPr>
        <p:spPr>
          <a:xfrm>
            <a:off x="714825" y="2396375"/>
            <a:ext cx="8215865" cy="5983834"/>
          </a:xfrm>
          <a:prstGeom prst="rect">
            <a:avLst/>
          </a:prstGeom>
          <a:noFill/>
          <a:ln>
            <a:noFill/>
          </a:ln>
        </p:spPr>
        <p:txBody>
          <a:bodyPr anchorCtr="0" anchor="t" bIns="0" lIns="0" spcFirstLastPara="1" rIns="0" wrap="square" tIns="0">
            <a:spAutoFit/>
          </a:bodyPr>
          <a:lstStyle/>
          <a:p>
            <a:pPr indent="0" lvl="0" marL="0" marR="0" rtl="0" algn="l">
              <a:lnSpc>
                <a:spcPct val="110393"/>
              </a:lnSpc>
              <a:spcBef>
                <a:spcPts val="0"/>
              </a:spcBef>
              <a:spcAft>
                <a:spcPts val="0"/>
              </a:spcAft>
              <a:buNone/>
            </a:pPr>
            <a:r>
              <a:rPr b="1" i="0" lang="en-US" sz="3300" u="none" cap="none" strike="noStrike">
                <a:solidFill>
                  <a:srgbClr val="000000"/>
                </a:solidFill>
                <a:latin typeface="Arial"/>
                <a:ea typeface="Arial"/>
                <a:cs typeface="Arial"/>
                <a:sym typeface="Arial"/>
              </a:rPr>
              <a:t>Η ενσωμάτωση της κτηνοτροφίας αποτελεί ακρογωνιαίο λίθο της αναγεννητικής γεωργίας, μιας ολιστικής προσέγγισης στη γεωργία που επιδιώκει την αποκατάσταση της υγείας του εδάφους, την ενίσχυση της βιοποικιλότητας και τη δημιουργία βιώσιμων γεωργικών συστημάτων. </a:t>
            </a:r>
            <a:endParaRPr/>
          </a:p>
          <a:p>
            <a:pPr indent="0" lvl="0" marL="0" marR="0" rtl="0" algn="l">
              <a:lnSpc>
                <a:spcPct val="110393"/>
              </a:lnSpc>
              <a:spcBef>
                <a:spcPts val="0"/>
              </a:spcBef>
              <a:spcAft>
                <a:spcPts val="0"/>
              </a:spcAft>
              <a:buNone/>
            </a:pPr>
            <a:r>
              <a:rPr b="0" i="0" lang="en-US" sz="3300" u="none" cap="none" strike="noStrike">
                <a:solidFill>
                  <a:srgbClr val="000000"/>
                </a:solidFill>
                <a:latin typeface="Arial"/>
                <a:ea typeface="Arial"/>
                <a:cs typeface="Arial"/>
                <a:sym typeface="Arial"/>
              </a:rPr>
              <a:t>Συνδυάζοντας φυτικά και ζωικά συστήματα, η ενσωμάτωση της κτηνοτροφίας μιμείται τα φυσικά οικοσυστήματα και αξιοποιεί τις συμβιωτικές σχέσεις μεταξύ χλωρίδας και πανίδας.</a:t>
            </a:r>
            <a:endParaRPr/>
          </a:p>
        </p:txBody>
      </p:sp>
      <p:sp>
        <p:nvSpPr>
          <p:cNvPr id="140" name="Google Shape;140;p3"/>
          <p:cNvSpPr/>
          <p:nvPr/>
        </p:nvSpPr>
        <p:spPr>
          <a:xfrm>
            <a:off x="9144000" y="2587076"/>
            <a:ext cx="8079677" cy="6268593"/>
          </a:xfrm>
          <a:custGeom>
            <a:rect b="b" l="l" r="r" t="t"/>
            <a:pathLst>
              <a:path extrusionOk="0" h="8358124" w="10772902">
                <a:moveTo>
                  <a:pt x="0" y="0"/>
                </a:moveTo>
                <a:lnTo>
                  <a:pt x="10772902" y="0"/>
                </a:lnTo>
                <a:lnTo>
                  <a:pt x="10772902" y="8358124"/>
                </a:lnTo>
                <a:lnTo>
                  <a:pt x="0" y="8358124"/>
                </a:lnTo>
                <a:lnTo>
                  <a:pt x="0" y="0"/>
                </a:lnTo>
                <a:close/>
              </a:path>
            </a:pathLst>
          </a:custGeom>
          <a:blipFill rotWithShape="1">
            <a:blip r:embed="rId5">
              <a:alphaModFix/>
            </a:blip>
            <a:stretch>
              <a:fillRect b="0" l="-5658" r="-10626" t="0"/>
            </a:stretch>
          </a:blipFill>
          <a:ln>
            <a:noFill/>
          </a:ln>
        </p:spPr>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48" name="Shape 148"/>
        <p:cNvGrpSpPr/>
        <p:nvPr/>
      </p:nvGrpSpPr>
      <p:grpSpPr>
        <a:xfrm>
          <a:off x="0" y="0"/>
          <a:ext cx="0" cy="0"/>
          <a:chOff x="0" y="0"/>
          <a:chExt cx="0" cy="0"/>
        </a:xfrm>
      </p:grpSpPr>
      <p:grpSp>
        <p:nvGrpSpPr>
          <p:cNvPr id="149" name="Google Shape;149;p4"/>
          <p:cNvGrpSpPr/>
          <p:nvPr/>
        </p:nvGrpSpPr>
        <p:grpSpPr>
          <a:xfrm>
            <a:off x="-9525" y="-9525"/>
            <a:ext cx="18307050" cy="2054257"/>
            <a:chOff x="0" y="0"/>
            <a:chExt cx="24409400" cy="2739009"/>
          </a:xfrm>
        </p:grpSpPr>
        <p:sp>
          <p:nvSpPr>
            <p:cNvPr id="150" name="Google Shape;150;p4"/>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151" name="Google Shape;151;p4"/>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2" name="Google Shape;152;p4"/>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153" name="Google Shape;153;p4"/>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154" name="Google Shape;154;p4"/>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Ενότητα 1: Βασικές Έννοιες και Ορισμοί</a:t>
            </a:r>
            <a:endParaRPr/>
          </a:p>
        </p:txBody>
      </p:sp>
      <p:sp>
        <p:nvSpPr>
          <p:cNvPr id="155" name="Google Shape;155;p4"/>
          <p:cNvSpPr txBox="1"/>
          <p:nvPr/>
        </p:nvSpPr>
        <p:spPr>
          <a:xfrm>
            <a:off x="714825" y="2310650"/>
            <a:ext cx="16858350" cy="6641973"/>
          </a:xfrm>
          <a:prstGeom prst="rect">
            <a:avLst/>
          </a:prstGeom>
          <a:noFill/>
          <a:ln>
            <a:noFill/>
          </a:ln>
        </p:spPr>
        <p:txBody>
          <a:bodyPr anchorCtr="0" anchor="t" bIns="0" lIns="0" spcFirstLastPara="1" rIns="0" wrap="square" tIns="0">
            <a:spAutoFit/>
          </a:bodyPr>
          <a:lstStyle/>
          <a:p>
            <a:pPr indent="-487682" lvl="1" marL="975363" marR="0" rtl="0" algn="l">
              <a:lnSpc>
                <a:spcPct val="138000"/>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Αναγεννητική Γεωργία: Γεωργικές πρακτικές που αναγεννούν την υγεία του εδάφους, βελτιώνουν τις λειτουργίες του οικοσυστήματος και ενισχύουν τη βιοποικιλότητα.</a:t>
            </a:r>
            <a:endParaRPr/>
          </a:p>
          <a:p>
            <a:pPr indent="-487682" lvl="1" marL="975363" marR="0" rtl="0" algn="l">
              <a:lnSpc>
                <a:spcPct val="138000"/>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Ολιστική Βόσκηση: Διαχείριση των προτύπων βόσκησης των ζώων για την προώθηση της αποκατάστασης των φυτών, της υγείας του εδάφους και της βιοποικιλότητας.</a:t>
            </a:r>
            <a:endParaRPr/>
          </a:p>
          <a:p>
            <a:pPr indent="-487682" lvl="1" marL="975363" marR="0" rtl="0" algn="l">
              <a:lnSpc>
                <a:spcPct val="138000"/>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Κύκλος θρεπτικών συστατικών: Η διαδικασία με την οποία τα θρεπτικά συστατικά μεταφέρονται μεταξύ φυτών, ζώων, εδάφους και μικροοργανισμών.</a:t>
            </a:r>
            <a:endParaRPr/>
          </a:p>
          <a:p>
            <a:pPr indent="-487682" lvl="1" marL="975363" marR="0" rtl="0" algn="l">
              <a:lnSpc>
                <a:spcPct val="138000"/>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Αγροοικολογία: Η μελέτη των οικολογικών διεργασιών που εφαρμόζονται στα γεωργικά συστήματα.</a:t>
            </a:r>
            <a:endParaRPr/>
          </a:p>
          <a:p>
            <a:pPr indent="-487682" lvl="1" marL="975363" marR="0" rtl="0" algn="l">
              <a:lnSpc>
                <a:spcPct val="138000"/>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Δέσμευση άνθρακα στο έδαφος: Η δέσμευση και αποθήκευση ατμοσφαιρικού διοξειδίου του άνθρακα στο έδαφος για τον μετριασμό της κλιματικής αλλαγής.</a:t>
            </a:r>
            <a:endParaRPr/>
          </a:p>
          <a:p>
            <a:pPr indent="-487682" lvl="1" marL="975363" marR="0" rtl="0" algn="l">
              <a:lnSpc>
                <a:spcPct val="138000"/>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Επιπτώσεις των ζώων: Η επίδραση των ζώων στο έδαφος και τα φυτικά συστήματα, όπως η καταπάτηση, η βόσκηση και η εναπόθεση θρεπτικών συστατικών.</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63" name="Shape 163"/>
        <p:cNvGrpSpPr/>
        <p:nvPr/>
      </p:nvGrpSpPr>
      <p:grpSpPr>
        <a:xfrm>
          <a:off x="0" y="0"/>
          <a:ext cx="0" cy="0"/>
          <a:chOff x="0" y="0"/>
          <a:chExt cx="0" cy="0"/>
        </a:xfrm>
      </p:grpSpPr>
      <p:grpSp>
        <p:nvGrpSpPr>
          <p:cNvPr id="164" name="Google Shape;164;p5"/>
          <p:cNvGrpSpPr/>
          <p:nvPr/>
        </p:nvGrpSpPr>
        <p:grpSpPr>
          <a:xfrm>
            <a:off x="-9525" y="-9525"/>
            <a:ext cx="18307050" cy="2054257"/>
            <a:chOff x="0" y="0"/>
            <a:chExt cx="24409400" cy="2739009"/>
          </a:xfrm>
        </p:grpSpPr>
        <p:sp>
          <p:nvSpPr>
            <p:cNvPr id="165" name="Google Shape;165;p5"/>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166" name="Google Shape;166;p5"/>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7" name="Google Shape;167;p5"/>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168" name="Google Shape;168;p5"/>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169" name="Google Shape;169;p5"/>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Ενότητα 1: Βασικές Έννοιες και Ορισμοί</a:t>
            </a:r>
            <a:endParaRPr/>
          </a:p>
        </p:txBody>
      </p:sp>
      <p:sp>
        <p:nvSpPr>
          <p:cNvPr id="170" name="Google Shape;170;p5"/>
          <p:cNvSpPr txBox="1"/>
          <p:nvPr/>
        </p:nvSpPr>
        <p:spPr>
          <a:xfrm>
            <a:off x="714825" y="2405900"/>
            <a:ext cx="8337750" cy="5746928"/>
          </a:xfrm>
          <a:prstGeom prst="rect">
            <a:avLst/>
          </a:prstGeom>
          <a:noFill/>
          <a:ln>
            <a:noFill/>
          </a:ln>
        </p:spPr>
        <p:txBody>
          <a:bodyPr anchorCtr="0" anchor="t" bIns="0" lIns="0" spcFirstLastPara="1" rIns="0" wrap="square" tIns="0">
            <a:spAutoFit/>
          </a:bodyPr>
          <a:lstStyle/>
          <a:p>
            <a:pPr indent="-518161" lvl="1" marL="1036322" marR="0" rtl="0" algn="l">
              <a:lnSpc>
                <a:spcPct val="110382"/>
              </a:lnSpc>
              <a:spcBef>
                <a:spcPts val="0"/>
              </a:spcBef>
              <a:spcAft>
                <a:spcPts val="0"/>
              </a:spcAft>
              <a:buClr>
                <a:srgbClr val="000000"/>
              </a:buClr>
              <a:buSzPts val="3400"/>
              <a:buFont typeface="Arial"/>
              <a:buChar char="•"/>
            </a:pPr>
            <a:r>
              <a:rPr b="0" i="0" lang="en-US" sz="3400" u="none" cap="none" strike="noStrike">
                <a:solidFill>
                  <a:srgbClr val="000000"/>
                </a:solidFill>
                <a:latin typeface="Arial"/>
                <a:ea typeface="Arial"/>
                <a:cs typeface="Arial"/>
                <a:sym typeface="Arial"/>
              </a:rPr>
              <a:t>Συμβίωση: Τα ζώα και τα φυτά ωφελούνται το ένα το άλλο. Τα ζώα λιπαίνουν το έδαφος με κοπριά, ενώ τα φυτά παρέχουν χορτονομή.</a:t>
            </a:r>
            <a:endParaRPr/>
          </a:p>
          <a:p>
            <a:pPr indent="-518161" lvl="1" marL="1036322" marR="0" rtl="0" algn="l">
              <a:lnSpc>
                <a:spcPct val="110382"/>
              </a:lnSpc>
              <a:spcBef>
                <a:spcPts val="0"/>
              </a:spcBef>
              <a:spcAft>
                <a:spcPts val="0"/>
              </a:spcAft>
              <a:buClr>
                <a:srgbClr val="000000"/>
              </a:buClr>
              <a:buSzPts val="3400"/>
              <a:buFont typeface="Arial"/>
              <a:buChar char="•"/>
            </a:pPr>
            <a:r>
              <a:rPr b="0" i="0" lang="en-US" sz="3400" u="none" cap="none" strike="noStrike">
                <a:solidFill>
                  <a:srgbClr val="000000"/>
                </a:solidFill>
                <a:latin typeface="Arial"/>
                <a:ea typeface="Arial"/>
                <a:cs typeface="Arial"/>
                <a:sym typeface="Arial"/>
              </a:rPr>
              <a:t>Ανθεκτικότητα: Τα ολοκληρωμένα συστήματα είναι πιο ανθεκτικά σε περιβαλλοντικές πιέσεις όπως οι ξηρασίες και τα παράσιτα.</a:t>
            </a:r>
            <a:endParaRPr/>
          </a:p>
          <a:p>
            <a:pPr indent="-518161" lvl="1" marL="1036322" marR="0" rtl="0" algn="l">
              <a:lnSpc>
                <a:spcPct val="110382"/>
              </a:lnSpc>
              <a:spcBef>
                <a:spcPts val="0"/>
              </a:spcBef>
              <a:spcAft>
                <a:spcPts val="0"/>
              </a:spcAft>
              <a:buClr>
                <a:srgbClr val="000000"/>
              </a:buClr>
              <a:buSzPts val="3400"/>
              <a:buFont typeface="Arial"/>
              <a:buChar char="•"/>
            </a:pPr>
            <a:r>
              <a:rPr b="0" i="0" lang="en-US" sz="3400" u="none" cap="none" strike="noStrike">
                <a:solidFill>
                  <a:srgbClr val="000000"/>
                </a:solidFill>
                <a:latin typeface="Arial"/>
                <a:ea typeface="Arial"/>
                <a:cs typeface="Arial"/>
                <a:sym typeface="Arial"/>
              </a:rPr>
              <a:t>Βιοποικιλότητα: Η εισαγωγή των ζώων στη γεωργία αυξάνει την ποικιλία των ειδών, υποστηρίζοντας ένα υγιέστερο οικοσύστημα.</a:t>
            </a:r>
            <a:endParaRPr/>
          </a:p>
        </p:txBody>
      </p:sp>
      <p:sp>
        <p:nvSpPr>
          <p:cNvPr id="171" name="Google Shape;171;p5"/>
          <p:cNvSpPr/>
          <p:nvPr/>
        </p:nvSpPr>
        <p:spPr>
          <a:xfrm>
            <a:off x="9143998" y="2774950"/>
            <a:ext cx="8839200" cy="5892831"/>
          </a:xfrm>
          <a:custGeom>
            <a:rect b="b" l="l" r="r" t="t"/>
            <a:pathLst>
              <a:path extrusionOk="0" h="7857109" w="11785600">
                <a:moveTo>
                  <a:pt x="0" y="0"/>
                </a:moveTo>
                <a:lnTo>
                  <a:pt x="11785600" y="0"/>
                </a:lnTo>
                <a:lnTo>
                  <a:pt x="11785600" y="7857109"/>
                </a:lnTo>
                <a:lnTo>
                  <a:pt x="0" y="7857109"/>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79" name="Shape 179"/>
        <p:cNvGrpSpPr/>
        <p:nvPr/>
      </p:nvGrpSpPr>
      <p:grpSpPr>
        <a:xfrm>
          <a:off x="0" y="0"/>
          <a:ext cx="0" cy="0"/>
          <a:chOff x="0" y="0"/>
          <a:chExt cx="0" cy="0"/>
        </a:xfrm>
      </p:grpSpPr>
      <p:grpSp>
        <p:nvGrpSpPr>
          <p:cNvPr id="180" name="Google Shape;180;p6"/>
          <p:cNvGrpSpPr/>
          <p:nvPr/>
        </p:nvGrpSpPr>
        <p:grpSpPr>
          <a:xfrm>
            <a:off x="-9525" y="-9525"/>
            <a:ext cx="18307050" cy="2054257"/>
            <a:chOff x="0" y="0"/>
            <a:chExt cx="24409400" cy="2739009"/>
          </a:xfrm>
        </p:grpSpPr>
        <p:sp>
          <p:nvSpPr>
            <p:cNvPr id="181" name="Google Shape;181;p6"/>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182" name="Google Shape;182;p6"/>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3" name="Google Shape;183;p6"/>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184" name="Google Shape;184;p6"/>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185" name="Google Shape;185;p6"/>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Ενότητα 2: Θεωρητικά Θεμέλια</a:t>
            </a:r>
            <a:endParaRPr/>
          </a:p>
        </p:txBody>
      </p:sp>
      <p:sp>
        <p:nvSpPr>
          <p:cNvPr id="186" name="Google Shape;186;p6"/>
          <p:cNvSpPr txBox="1"/>
          <p:nvPr/>
        </p:nvSpPr>
        <p:spPr>
          <a:xfrm>
            <a:off x="714825" y="2582316"/>
            <a:ext cx="8045225" cy="5983834"/>
          </a:xfrm>
          <a:prstGeom prst="rect">
            <a:avLst/>
          </a:prstGeom>
          <a:noFill/>
          <a:ln>
            <a:noFill/>
          </a:ln>
        </p:spPr>
        <p:txBody>
          <a:bodyPr anchorCtr="0" anchor="t" bIns="0" lIns="0" spcFirstLastPara="1" rIns="0" wrap="square" tIns="0">
            <a:spAutoFit/>
          </a:bodyPr>
          <a:lstStyle/>
          <a:p>
            <a:pPr indent="0" lvl="0" marL="0" marR="0" rtl="0" algn="l">
              <a:lnSpc>
                <a:spcPct val="110393"/>
              </a:lnSpc>
              <a:spcBef>
                <a:spcPts val="0"/>
              </a:spcBef>
              <a:spcAft>
                <a:spcPts val="0"/>
              </a:spcAft>
              <a:buNone/>
            </a:pPr>
            <a:r>
              <a:rPr b="1" i="0" lang="en-US" sz="3300" u="none" cap="none" strike="noStrike">
                <a:solidFill>
                  <a:srgbClr val="000000"/>
                </a:solidFill>
                <a:latin typeface="Arial"/>
                <a:ea typeface="Arial"/>
                <a:cs typeface="Arial"/>
                <a:sym typeface="Arial"/>
              </a:rPr>
              <a:t>Ιστορικό Πλαίσιο</a:t>
            </a:r>
            <a:endParaRPr/>
          </a:p>
          <a:p>
            <a:pPr indent="-521969" lvl="1" marL="1043939" marR="0" rtl="0" algn="l">
              <a:lnSpc>
                <a:spcPct val="110393"/>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Ιστορικά, οι καλλιέργειες και τα ζώα εκτρέφονταν μαζί.</a:t>
            </a:r>
            <a:endParaRPr/>
          </a:p>
          <a:p>
            <a:pPr indent="-521969" lvl="1" marL="1043939" marR="0" rtl="0" algn="l">
              <a:lnSpc>
                <a:spcPct val="110393"/>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Τα ζώα παρείχαν κρέας, γάλα, κοπριά και έλεγχο παρασίτων.</a:t>
            </a:r>
            <a:endParaRPr/>
          </a:p>
          <a:p>
            <a:pPr indent="-521969" lvl="1" marL="1043939" marR="0" rtl="0" algn="l">
              <a:lnSpc>
                <a:spcPct val="110393"/>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Οι παραδοσιακές γεωργικές μέθοδοι συχνά βασίζονταν σε ολοκληρωμένα συστήματα για τη διατήρηση της γονιμότητας του εδάφους και την εξισορρόπηση των παρασίτων.</a:t>
            </a:r>
            <a:endParaRPr/>
          </a:p>
          <a:p>
            <a:pPr indent="-521969" lvl="1" marL="1043939" marR="0" rtl="0" algn="l">
              <a:lnSpc>
                <a:spcPct val="110393"/>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Ο 20ός αιώνας έφερε την εξειδικευμένη γεωργία, διαχωρίζοντας την κτηνοτροφία από τις καλλιέργειες.</a:t>
            </a:r>
            <a:endParaRPr/>
          </a:p>
        </p:txBody>
      </p:sp>
      <p:sp>
        <p:nvSpPr>
          <p:cNvPr id="187" name="Google Shape;187;p6"/>
          <p:cNvSpPr/>
          <p:nvPr/>
        </p:nvSpPr>
        <p:spPr>
          <a:xfrm>
            <a:off x="9144000" y="2876550"/>
            <a:ext cx="8534400" cy="5689568"/>
          </a:xfrm>
          <a:custGeom>
            <a:rect b="b" l="l" r="r" t="t"/>
            <a:pathLst>
              <a:path extrusionOk="0" h="7586091" w="11379200">
                <a:moveTo>
                  <a:pt x="0" y="0"/>
                </a:moveTo>
                <a:lnTo>
                  <a:pt x="11379200" y="0"/>
                </a:lnTo>
                <a:lnTo>
                  <a:pt x="11379200" y="7586091"/>
                </a:lnTo>
                <a:lnTo>
                  <a:pt x="0" y="7586091"/>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195" name="Shape 195"/>
        <p:cNvGrpSpPr/>
        <p:nvPr/>
      </p:nvGrpSpPr>
      <p:grpSpPr>
        <a:xfrm>
          <a:off x="0" y="0"/>
          <a:ext cx="0" cy="0"/>
          <a:chOff x="0" y="0"/>
          <a:chExt cx="0" cy="0"/>
        </a:xfrm>
      </p:grpSpPr>
      <p:grpSp>
        <p:nvGrpSpPr>
          <p:cNvPr id="196" name="Google Shape;196;p7"/>
          <p:cNvGrpSpPr/>
          <p:nvPr/>
        </p:nvGrpSpPr>
        <p:grpSpPr>
          <a:xfrm>
            <a:off x="-9525" y="-9525"/>
            <a:ext cx="18307050" cy="2054257"/>
            <a:chOff x="0" y="0"/>
            <a:chExt cx="24409400" cy="2739009"/>
          </a:xfrm>
        </p:grpSpPr>
        <p:sp>
          <p:nvSpPr>
            <p:cNvPr id="197" name="Google Shape;197;p7"/>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198" name="Google Shape;198;p7"/>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9" name="Google Shape;199;p7"/>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200" name="Google Shape;200;p7"/>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201" name="Google Shape;201;p7"/>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Ενότητα 2: Θεωρητικά Θεμέλια</a:t>
            </a:r>
            <a:endParaRPr/>
          </a:p>
        </p:txBody>
      </p:sp>
      <p:sp>
        <p:nvSpPr>
          <p:cNvPr id="202" name="Google Shape;202;p7"/>
          <p:cNvSpPr txBox="1"/>
          <p:nvPr/>
        </p:nvSpPr>
        <p:spPr>
          <a:xfrm>
            <a:off x="714825" y="2396375"/>
            <a:ext cx="7947717" cy="7355434"/>
          </a:xfrm>
          <a:prstGeom prst="rect">
            <a:avLst/>
          </a:prstGeom>
          <a:noFill/>
          <a:ln>
            <a:noFill/>
          </a:ln>
        </p:spPr>
        <p:txBody>
          <a:bodyPr anchorCtr="0" anchor="t" bIns="0" lIns="0" spcFirstLastPara="1" rIns="0" wrap="square" tIns="0">
            <a:spAutoFit/>
          </a:bodyPr>
          <a:lstStyle/>
          <a:p>
            <a:pPr indent="0" lvl="0" marL="0" marR="0" rtl="0" algn="l">
              <a:lnSpc>
                <a:spcPct val="110393"/>
              </a:lnSpc>
              <a:spcBef>
                <a:spcPts val="0"/>
              </a:spcBef>
              <a:spcAft>
                <a:spcPts val="0"/>
              </a:spcAft>
              <a:buNone/>
            </a:pPr>
            <a:r>
              <a:rPr b="1" i="0" lang="en-US" sz="3300" u="none" cap="none" strike="noStrike">
                <a:solidFill>
                  <a:srgbClr val="000000"/>
                </a:solidFill>
                <a:latin typeface="Arial"/>
                <a:ea typeface="Arial"/>
                <a:cs typeface="Arial"/>
                <a:sym typeface="Arial"/>
              </a:rPr>
              <a:t>Ιστορικό Πλαίσιο</a:t>
            </a:r>
            <a:endParaRPr/>
          </a:p>
          <a:p>
            <a:pPr indent="-521969" lvl="1" marL="1043939" marR="0" rtl="0" algn="l">
              <a:lnSpc>
                <a:spcPct val="110393"/>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Η εξειδίκευση οδήγησε σε μονοκαλλιέργειες και συνθετικές εισροές.</a:t>
            </a:r>
            <a:endParaRPr/>
          </a:p>
          <a:p>
            <a:pPr indent="-521969" lvl="1" marL="1043939" marR="0" rtl="0" algn="l">
              <a:lnSpc>
                <a:spcPct val="110393"/>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Αυτή η μετατόπιση προκάλεσε υποβάθμιση του εδάφους, απώλεια βιοποικιλότητας και αυξημένη εξάρτηση από χημικά.</a:t>
            </a:r>
            <a:endParaRPr/>
          </a:p>
          <a:p>
            <a:pPr indent="-521969" lvl="1" marL="1043939" marR="0" rtl="0" algn="l">
              <a:lnSpc>
                <a:spcPct val="110393"/>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Η αναγεννητική γεωργία αποκαθιστά την παλιά συνέργεια, συνδυάζοντας την παραδοσιακή γνώση με τη σύγχρονη επιστήμη.</a:t>
            </a:r>
            <a:endParaRPr/>
          </a:p>
          <a:p>
            <a:pPr indent="-521969" lvl="1" marL="1043939" marR="0" rtl="0" algn="l">
              <a:lnSpc>
                <a:spcPct val="110393"/>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Η επανένταξη της κτηνοτροφίας στα γεωργικά συστήματα αντιμετωπίζει πολλές σύγχρονες γεωργικές προκλήσεις.</a:t>
            </a:r>
            <a:endParaRPr/>
          </a:p>
        </p:txBody>
      </p:sp>
      <p:sp>
        <p:nvSpPr>
          <p:cNvPr id="203" name="Google Shape;203;p7"/>
          <p:cNvSpPr/>
          <p:nvPr/>
        </p:nvSpPr>
        <p:spPr>
          <a:xfrm>
            <a:off x="9144000" y="2876550"/>
            <a:ext cx="8534400" cy="5689568"/>
          </a:xfrm>
          <a:custGeom>
            <a:rect b="b" l="l" r="r" t="t"/>
            <a:pathLst>
              <a:path extrusionOk="0" h="7586091" w="11379200">
                <a:moveTo>
                  <a:pt x="0" y="0"/>
                </a:moveTo>
                <a:lnTo>
                  <a:pt x="11379200" y="0"/>
                </a:lnTo>
                <a:lnTo>
                  <a:pt x="11379200" y="7586091"/>
                </a:lnTo>
                <a:lnTo>
                  <a:pt x="0" y="7586091"/>
                </a:lnTo>
                <a:lnTo>
                  <a:pt x="0" y="0"/>
                </a:lnTo>
                <a:close/>
              </a:path>
            </a:pathLst>
          </a:custGeom>
          <a:blipFill rotWithShape="1">
            <a:blip r:embed="rId5">
              <a:alphaModFix/>
            </a:blip>
            <a:stretch>
              <a:fillRect b="0" l="-38" r="-37" t="0"/>
            </a:stretch>
          </a:blipFill>
          <a:ln>
            <a:noFill/>
          </a:ln>
        </p:spPr>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11" name="Shape 211"/>
        <p:cNvGrpSpPr/>
        <p:nvPr/>
      </p:nvGrpSpPr>
      <p:grpSpPr>
        <a:xfrm>
          <a:off x="0" y="0"/>
          <a:ext cx="0" cy="0"/>
          <a:chOff x="0" y="0"/>
          <a:chExt cx="0" cy="0"/>
        </a:xfrm>
      </p:grpSpPr>
      <p:grpSp>
        <p:nvGrpSpPr>
          <p:cNvPr id="212" name="Google Shape;212;p8"/>
          <p:cNvGrpSpPr/>
          <p:nvPr/>
        </p:nvGrpSpPr>
        <p:grpSpPr>
          <a:xfrm>
            <a:off x="-9525" y="-9525"/>
            <a:ext cx="18307050" cy="2054257"/>
            <a:chOff x="0" y="0"/>
            <a:chExt cx="24409400" cy="2739009"/>
          </a:xfrm>
        </p:grpSpPr>
        <p:sp>
          <p:nvSpPr>
            <p:cNvPr id="213" name="Google Shape;213;p8"/>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214" name="Google Shape;214;p8"/>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5" name="Google Shape;215;p8"/>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216" name="Google Shape;216;p8"/>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217" name="Google Shape;217;p8"/>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Ενότητα 2: Θεωρητικά Θεμέλια</a:t>
            </a:r>
            <a:endParaRPr/>
          </a:p>
        </p:txBody>
      </p:sp>
      <p:sp>
        <p:nvSpPr>
          <p:cNvPr id="218" name="Google Shape;218;p8"/>
          <p:cNvSpPr txBox="1"/>
          <p:nvPr/>
        </p:nvSpPr>
        <p:spPr>
          <a:xfrm>
            <a:off x="519808" y="2266836"/>
            <a:ext cx="8429175" cy="7735748"/>
          </a:xfrm>
          <a:prstGeom prst="rect">
            <a:avLst/>
          </a:prstGeom>
          <a:noFill/>
          <a:ln>
            <a:noFill/>
          </a:ln>
        </p:spPr>
        <p:txBody>
          <a:bodyPr anchorCtr="0" anchor="t" bIns="0" lIns="0" spcFirstLastPara="1" rIns="0" wrap="square" tIns="0">
            <a:spAutoFit/>
          </a:bodyPr>
          <a:lstStyle/>
          <a:p>
            <a:pPr indent="0" lvl="0" marL="0" marR="0" rtl="0" algn="l">
              <a:lnSpc>
                <a:spcPct val="124181"/>
              </a:lnSpc>
              <a:spcBef>
                <a:spcPts val="0"/>
              </a:spcBef>
              <a:spcAft>
                <a:spcPts val="0"/>
              </a:spcAft>
              <a:buNone/>
            </a:pPr>
            <a:r>
              <a:rPr b="1" i="0" lang="en-US" sz="3300" u="none" cap="none" strike="noStrike">
                <a:solidFill>
                  <a:srgbClr val="000000"/>
                </a:solidFill>
                <a:latin typeface="Arial"/>
                <a:ea typeface="Arial"/>
                <a:cs typeface="Arial"/>
                <a:sym typeface="Arial"/>
              </a:rPr>
              <a:t>Ιστορικό Πλαίσιο</a:t>
            </a:r>
            <a:endParaRPr/>
          </a:p>
          <a:p>
            <a:pPr indent="-521969" lvl="1" marL="1043939" marR="0" rtl="0" algn="l">
              <a:lnSpc>
                <a:spcPct val="124181"/>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Οι παραδοσιακοί ασιατικοί ορυζώνες χρησιμοποιούσαν πάπιες και ψάρια παράλληλα με τις καλλιέργειες για την αντιμετώπιση παρασίτων και τη λίπανση των χωραφιών.</a:t>
            </a:r>
            <a:endParaRPr/>
          </a:p>
          <a:p>
            <a:pPr indent="-521969" lvl="1" marL="1043939" marR="0" rtl="0" algn="l">
              <a:lnSpc>
                <a:spcPct val="124181"/>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Οι αυτόχθονες κοινότητες εφάρμοζαν την αγροδασοκομία με ενσωματωμένη κτηνοτροφία για να διατηρήσουν την οικολογική ισορροπία.</a:t>
            </a:r>
            <a:endParaRPr/>
          </a:p>
          <a:p>
            <a:pPr indent="-521969" lvl="1" marL="1043939" marR="0" rtl="0" algn="l">
              <a:lnSpc>
                <a:spcPct val="124181"/>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Οι νομάδες κτηνοτρόφοι, όπως και αυτοί στην Κεντρική Ασία, διαχειρίζονταν με βιώσιμο τρόπο απέραντους λιβάδια μέσω ελεγχόμενης μετακίνησης ζώων.</a:t>
            </a:r>
            <a:endParaRPr/>
          </a:p>
        </p:txBody>
      </p:sp>
      <p:sp>
        <p:nvSpPr>
          <p:cNvPr id="219" name="Google Shape;219;p8"/>
          <p:cNvSpPr/>
          <p:nvPr/>
        </p:nvSpPr>
        <p:spPr>
          <a:xfrm>
            <a:off x="9144000" y="2876550"/>
            <a:ext cx="8534400" cy="5689568"/>
          </a:xfrm>
          <a:custGeom>
            <a:rect b="b" l="l" r="r" t="t"/>
            <a:pathLst>
              <a:path extrusionOk="0" h="7586091" w="11379200">
                <a:moveTo>
                  <a:pt x="0" y="0"/>
                </a:moveTo>
                <a:lnTo>
                  <a:pt x="11379200" y="0"/>
                </a:lnTo>
                <a:lnTo>
                  <a:pt x="11379200" y="7586091"/>
                </a:lnTo>
                <a:lnTo>
                  <a:pt x="0" y="7586091"/>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27" name="Shape 227"/>
        <p:cNvGrpSpPr/>
        <p:nvPr/>
      </p:nvGrpSpPr>
      <p:grpSpPr>
        <a:xfrm>
          <a:off x="0" y="0"/>
          <a:ext cx="0" cy="0"/>
          <a:chOff x="0" y="0"/>
          <a:chExt cx="0" cy="0"/>
        </a:xfrm>
      </p:grpSpPr>
      <p:grpSp>
        <p:nvGrpSpPr>
          <p:cNvPr id="228" name="Google Shape;228;p9"/>
          <p:cNvGrpSpPr/>
          <p:nvPr/>
        </p:nvGrpSpPr>
        <p:grpSpPr>
          <a:xfrm>
            <a:off x="-9525" y="-9525"/>
            <a:ext cx="18307050" cy="2054257"/>
            <a:chOff x="0" y="0"/>
            <a:chExt cx="24409400" cy="2739009"/>
          </a:xfrm>
        </p:grpSpPr>
        <p:sp>
          <p:nvSpPr>
            <p:cNvPr id="229" name="Google Shape;229;p9"/>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230" name="Google Shape;230;p9"/>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1" name="Google Shape;231;p9"/>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232" name="Google Shape;232;p9"/>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233" name="Google Shape;233;p9"/>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Ενότητα 2: Θεωρητικά Θεμέλια</a:t>
            </a:r>
            <a:endParaRPr/>
          </a:p>
        </p:txBody>
      </p:sp>
      <p:sp>
        <p:nvSpPr>
          <p:cNvPr id="234" name="Google Shape;234;p9"/>
          <p:cNvSpPr txBox="1"/>
          <p:nvPr/>
        </p:nvSpPr>
        <p:spPr>
          <a:xfrm>
            <a:off x="714825" y="2310650"/>
            <a:ext cx="7508929" cy="6296787"/>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1" i="0" lang="en-US" sz="3300" u="none" cap="none" strike="noStrike">
                <a:solidFill>
                  <a:srgbClr val="000000"/>
                </a:solidFill>
                <a:latin typeface="Arial"/>
                <a:ea typeface="Arial"/>
                <a:cs typeface="Arial"/>
                <a:sym typeface="Arial"/>
              </a:rPr>
              <a:t>Ιστορικό Πλαίσιο</a:t>
            </a:r>
            <a:endParaRPr/>
          </a:p>
          <a:p>
            <a:pPr indent="-521969" lvl="1" marL="1043939" marR="0" rtl="0" algn="l">
              <a:lnSpc>
                <a:spcPct val="138000"/>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Οι αρχαίοι Αιγύπτιοι χρησιμοποιούσαν τα ζώα για να ποδοπατούν τους σπόρους στα πλημμυρισμένα χωράφια, συνδυάζοντας τη φύτευση και τη λίπανση.</a:t>
            </a:r>
            <a:endParaRPr/>
          </a:p>
          <a:p>
            <a:pPr indent="-521969" lvl="1" marL="1043939" marR="0" rtl="0" algn="l">
              <a:lnSpc>
                <a:spcPct val="138000"/>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Τα ρωμαϊκά γεωργικά εγχειρίδια τόνιζαν τη σημασία της ζωικής κοπριάς για τη διατήρηση της γονιμότητας του εδάφους.</a:t>
            </a:r>
            <a:endParaRPr/>
          </a:p>
        </p:txBody>
      </p:sp>
      <p:sp>
        <p:nvSpPr>
          <p:cNvPr id="235" name="Google Shape;235;p9"/>
          <p:cNvSpPr/>
          <p:nvPr/>
        </p:nvSpPr>
        <p:spPr>
          <a:xfrm>
            <a:off x="9144000" y="2876550"/>
            <a:ext cx="8534400" cy="5689568"/>
          </a:xfrm>
          <a:custGeom>
            <a:rect b="b" l="l" r="r" t="t"/>
            <a:pathLst>
              <a:path extrusionOk="0" h="7586091" w="11379200">
                <a:moveTo>
                  <a:pt x="0" y="0"/>
                </a:moveTo>
                <a:lnTo>
                  <a:pt x="11379200" y="0"/>
                </a:lnTo>
                <a:lnTo>
                  <a:pt x="11379200" y="7586091"/>
                </a:lnTo>
                <a:lnTo>
                  <a:pt x="0" y="7586091"/>
                </a:lnTo>
                <a:lnTo>
                  <a:pt x="0" y="0"/>
                </a:lnTo>
                <a:close/>
              </a:path>
            </a:pathLst>
          </a:custGeom>
          <a:blipFill rotWithShape="1">
            <a:blip r:embed="rId5">
              <a:alphaModFix/>
            </a:blip>
            <a:stretch>
              <a:fillRect b="0" l="-1488" r="-1488" t="0"/>
            </a:stretch>
          </a:blipFill>
          <a:ln>
            <a:noFill/>
          </a:ln>
        </p:spPr>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43" name="Shape 243"/>
        <p:cNvGrpSpPr/>
        <p:nvPr/>
      </p:nvGrpSpPr>
      <p:grpSpPr>
        <a:xfrm>
          <a:off x="0" y="0"/>
          <a:ext cx="0" cy="0"/>
          <a:chOff x="0" y="0"/>
          <a:chExt cx="0" cy="0"/>
        </a:xfrm>
      </p:grpSpPr>
      <p:grpSp>
        <p:nvGrpSpPr>
          <p:cNvPr id="244" name="Google Shape;244;p10"/>
          <p:cNvGrpSpPr/>
          <p:nvPr/>
        </p:nvGrpSpPr>
        <p:grpSpPr>
          <a:xfrm>
            <a:off x="-9525" y="-9525"/>
            <a:ext cx="18307050" cy="2054257"/>
            <a:chOff x="0" y="0"/>
            <a:chExt cx="24409400" cy="2739009"/>
          </a:xfrm>
        </p:grpSpPr>
        <p:sp>
          <p:nvSpPr>
            <p:cNvPr id="245" name="Google Shape;245;p10"/>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246" name="Google Shape;246;p10"/>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7" name="Google Shape;247;p10"/>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248" name="Google Shape;248;p10"/>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249" name="Google Shape;249;p10"/>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Ενότητα 2: Θεωρητικά Θεμέλια</a:t>
            </a:r>
            <a:endParaRPr/>
          </a:p>
        </p:txBody>
      </p:sp>
      <p:sp>
        <p:nvSpPr>
          <p:cNvPr id="250" name="Google Shape;250;p10"/>
          <p:cNvSpPr txBox="1"/>
          <p:nvPr/>
        </p:nvSpPr>
        <p:spPr>
          <a:xfrm>
            <a:off x="714825" y="2310650"/>
            <a:ext cx="8215865" cy="7439787"/>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1" i="0" lang="en-US" sz="3300" u="none" cap="none" strike="noStrike">
                <a:solidFill>
                  <a:srgbClr val="000000"/>
                </a:solidFill>
                <a:latin typeface="Arial"/>
                <a:ea typeface="Arial"/>
                <a:cs typeface="Arial"/>
                <a:sym typeface="Arial"/>
              </a:rPr>
              <a:t>Ιστορικό Πλαίσιο</a:t>
            </a:r>
            <a:endParaRPr/>
          </a:p>
          <a:p>
            <a:pPr indent="-521969" lvl="1" marL="1043939" marR="0" rtl="0" algn="l">
              <a:lnSpc>
                <a:spcPct val="138000"/>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Τα μεσαιωνικά ευρωπαϊκά συστήματα χρησιμοποιούσαν αμειψισπορά με τα ζώα να βόσκουν σε αγρανάπαυση, εμπλουτίζοντας το έδαφος.</a:t>
            </a:r>
            <a:endParaRPr/>
          </a:p>
          <a:p>
            <a:pPr indent="-521969" lvl="1" marL="1043939" marR="0" rtl="0" algn="l">
              <a:lnSpc>
                <a:spcPct val="138000"/>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Οι μικρής κλίμακας μικτές εκμεταλλεύσεις τον 19ο αιώνα αποτελούσαν μοντέλα κυκλικής χρήσης πόρων.</a:t>
            </a:r>
            <a:endParaRPr/>
          </a:p>
          <a:p>
            <a:pPr indent="-521969" lvl="1" marL="1043939" marR="0" rtl="0" algn="l">
              <a:lnSpc>
                <a:spcPct val="138000"/>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Η ενσωμάτωση της κτηνοτροφίας στις πρώτες αμερικανικές αγροικίες ήταν κρίσιμη για τη βιωσιμότητα και την ανθεκτικότητα.</a:t>
            </a:r>
            <a:endParaRPr/>
          </a:p>
        </p:txBody>
      </p:sp>
      <p:sp>
        <p:nvSpPr>
          <p:cNvPr id="251" name="Google Shape;251;p10"/>
          <p:cNvSpPr/>
          <p:nvPr/>
        </p:nvSpPr>
        <p:spPr>
          <a:xfrm>
            <a:off x="9144000" y="2876550"/>
            <a:ext cx="8534400" cy="5689568"/>
          </a:xfrm>
          <a:custGeom>
            <a:rect b="b" l="l" r="r" t="t"/>
            <a:pathLst>
              <a:path extrusionOk="0" h="7586091" w="11379200">
                <a:moveTo>
                  <a:pt x="0" y="0"/>
                </a:moveTo>
                <a:lnTo>
                  <a:pt x="11379200" y="0"/>
                </a:lnTo>
                <a:lnTo>
                  <a:pt x="11379200" y="7586091"/>
                </a:lnTo>
                <a:lnTo>
                  <a:pt x="0" y="7586091"/>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59" name="Shape 259"/>
        <p:cNvGrpSpPr/>
        <p:nvPr/>
      </p:nvGrpSpPr>
      <p:grpSpPr>
        <a:xfrm>
          <a:off x="0" y="0"/>
          <a:ext cx="0" cy="0"/>
          <a:chOff x="0" y="0"/>
          <a:chExt cx="0" cy="0"/>
        </a:xfrm>
      </p:grpSpPr>
      <p:grpSp>
        <p:nvGrpSpPr>
          <p:cNvPr id="260" name="Google Shape;260;p11"/>
          <p:cNvGrpSpPr/>
          <p:nvPr/>
        </p:nvGrpSpPr>
        <p:grpSpPr>
          <a:xfrm>
            <a:off x="-9525" y="-9525"/>
            <a:ext cx="18307050" cy="2054257"/>
            <a:chOff x="0" y="0"/>
            <a:chExt cx="24409400" cy="2739009"/>
          </a:xfrm>
        </p:grpSpPr>
        <p:sp>
          <p:nvSpPr>
            <p:cNvPr id="261" name="Google Shape;261;p11"/>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262" name="Google Shape;262;p11"/>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3" name="Google Shape;263;p11"/>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264" name="Google Shape;264;p11"/>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265" name="Google Shape;265;p11"/>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Ενότητα 2: Θεωρητικά Θεμέλια</a:t>
            </a:r>
            <a:endParaRPr/>
          </a:p>
        </p:txBody>
      </p:sp>
      <p:sp>
        <p:nvSpPr>
          <p:cNvPr id="266" name="Google Shape;266;p11"/>
          <p:cNvSpPr txBox="1"/>
          <p:nvPr/>
        </p:nvSpPr>
        <p:spPr>
          <a:xfrm>
            <a:off x="714825" y="2479031"/>
            <a:ext cx="8020848" cy="6744980"/>
          </a:xfrm>
          <a:prstGeom prst="rect">
            <a:avLst/>
          </a:prstGeom>
          <a:noFill/>
          <a:ln>
            <a:noFill/>
          </a:ln>
        </p:spPr>
        <p:txBody>
          <a:bodyPr anchorCtr="0" anchor="t" bIns="0" lIns="0" spcFirstLastPara="1" rIns="0" wrap="square" tIns="0">
            <a:spAutoFit/>
          </a:bodyPr>
          <a:lstStyle/>
          <a:p>
            <a:pPr indent="0" lvl="0" marL="0" marR="0" rtl="0" algn="l">
              <a:lnSpc>
                <a:spcPct val="110371"/>
              </a:lnSpc>
              <a:spcBef>
                <a:spcPts val="0"/>
              </a:spcBef>
              <a:spcAft>
                <a:spcPts val="0"/>
              </a:spcAft>
              <a:buNone/>
            </a:pPr>
            <a:r>
              <a:rPr b="0" i="0" lang="en-US" sz="3230" u="none" cap="none" strike="noStrike">
                <a:solidFill>
                  <a:srgbClr val="000000"/>
                </a:solidFill>
                <a:latin typeface="Arial"/>
                <a:ea typeface="Arial"/>
                <a:cs typeface="Arial"/>
                <a:sym typeface="Arial"/>
              </a:rPr>
              <a:t>Οικολογικές Αρχές</a:t>
            </a:r>
            <a:endParaRPr/>
          </a:p>
          <a:p>
            <a:pPr indent="-508882" lvl="1" marL="1017765" marR="0" rtl="0" algn="l">
              <a:lnSpc>
                <a:spcPct val="110371"/>
              </a:lnSpc>
              <a:spcBef>
                <a:spcPts val="0"/>
              </a:spcBef>
              <a:spcAft>
                <a:spcPts val="0"/>
              </a:spcAft>
              <a:buClr>
                <a:srgbClr val="000000"/>
              </a:buClr>
              <a:buSzPts val="3230"/>
              <a:buFont typeface="Arial"/>
              <a:buChar char="•"/>
            </a:pPr>
            <a:r>
              <a:rPr b="0" i="0" lang="en-US" sz="3230" u="none" cap="none" strike="noStrike">
                <a:solidFill>
                  <a:srgbClr val="000000"/>
                </a:solidFill>
                <a:latin typeface="Arial"/>
                <a:ea typeface="Arial"/>
                <a:cs typeface="Arial"/>
                <a:sym typeface="Arial"/>
              </a:rPr>
              <a:t>Η ποικιλομορφία ενισχύει τη σταθερότητα: Τα μικτά συστήματα αντιστέκονται καλύτερα στα παράσιτα και τις ασθένειες.</a:t>
            </a:r>
            <a:endParaRPr/>
          </a:p>
          <a:p>
            <a:pPr indent="-508882" lvl="1" marL="1017765" marR="0" rtl="0" algn="l">
              <a:lnSpc>
                <a:spcPct val="110371"/>
              </a:lnSpc>
              <a:spcBef>
                <a:spcPts val="0"/>
              </a:spcBef>
              <a:spcAft>
                <a:spcPts val="0"/>
              </a:spcAft>
              <a:buClr>
                <a:srgbClr val="000000"/>
              </a:buClr>
              <a:buSzPts val="3230"/>
              <a:buFont typeface="Arial"/>
              <a:buChar char="•"/>
            </a:pPr>
            <a:r>
              <a:rPr b="0" i="0" lang="en-US" sz="3230" u="none" cap="none" strike="noStrike">
                <a:solidFill>
                  <a:srgbClr val="000000"/>
                </a:solidFill>
                <a:latin typeface="Arial"/>
                <a:ea typeface="Arial"/>
                <a:cs typeface="Arial"/>
                <a:sym typeface="Arial"/>
              </a:rPr>
              <a:t>Ροή Ενέργειας: Τα ζώα που βόσκουν μετατρέπουν τα φυτά σε κοπριά, εμπλουτίζοντας το έδαφος.</a:t>
            </a:r>
            <a:endParaRPr/>
          </a:p>
          <a:p>
            <a:pPr indent="-508882" lvl="1" marL="1017765" marR="0" rtl="0" algn="l">
              <a:lnSpc>
                <a:spcPct val="110371"/>
              </a:lnSpc>
              <a:spcBef>
                <a:spcPts val="0"/>
              </a:spcBef>
              <a:spcAft>
                <a:spcPts val="0"/>
              </a:spcAft>
              <a:buClr>
                <a:srgbClr val="000000"/>
              </a:buClr>
              <a:buSzPts val="3230"/>
              <a:buFont typeface="Arial"/>
              <a:buChar char="•"/>
            </a:pPr>
            <a:r>
              <a:rPr b="0" i="0" lang="en-US" sz="3230" u="none" cap="none" strike="noStrike">
                <a:solidFill>
                  <a:srgbClr val="000000"/>
                </a:solidFill>
                <a:latin typeface="Arial"/>
                <a:ea typeface="Arial"/>
                <a:cs typeface="Arial"/>
                <a:sym typeface="Arial"/>
              </a:rPr>
              <a:t>Βρόχοι Ανατροφοδότησης: Η καλή βόσκηση ενισχύει την ανάπτυξη των φυτών, η οποία υποστηρίζει περισσότερη βόσκηση.</a:t>
            </a:r>
            <a:endParaRPr/>
          </a:p>
          <a:p>
            <a:pPr indent="-508882" lvl="1" marL="1017765" marR="0" rtl="0" algn="l">
              <a:lnSpc>
                <a:spcPct val="110371"/>
              </a:lnSpc>
              <a:spcBef>
                <a:spcPts val="0"/>
              </a:spcBef>
              <a:spcAft>
                <a:spcPts val="0"/>
              </a:spcAft>
              <a:buClr>
                <a:srgbClr val="000000"/>
              </a:buClr>
              <a:buSzPts val="3230"/>
              <a:buFont typeface="Arial"/>
              <a:buChar char="•"/>
            </a:pPr>
            <a:r>
              <a:rPr b="0" i="0" lang="en-US" sz="3230" u="none" cap="none" strike="noStrike">
                <a:solidFill>
                  <a:srgbClr val="000000"/>
                </a:solidFill>
                <a:latin typeface="Arial"/>
                <a:ea typeface="Arial"/>
                <a:cs typeface="Arial"/>
                <a:sym typeface="Arial"/>
              </a:rPr>
              <a:t>Φυσικοί Κύκλοι: Μιμείται τη φύση, ανακυκλώνοντας θρεπτικά συστατικά και αναγεννώντας το έδαφος.</a:t>
            </a:r>
            <a:endParaRPr/>
          </a:p>
        </p:txBody>
      </p:sp>
      <p:sp>
        <p:nvSpPr>
          <p:cNvPr id="267" name="Google Shape;267;p11"/>
          <p:cNvSpPr/>
          <p:nvPr/>
        </p:nvSpPr>
        <p:spPr>
          <a:xfrm>
            <a:off x="9144000" y="2774950"/>
            <a:ext cx="8839200" cy="5892831"/>
          </a:xfrm>
          <a:custGeom>
            <a:rect b="b" l="l" r="r" t="t"/>
            <a:pathLst>
              <a:path extrusionOk="0" h="7857109" w="11785600">
                <a:moveTo>
                  <a:pt x="0" y="0"/>
                </a:moveTo>
                <a:lnTo>
                  <a:pt x="11785600" y="0"/>
                </a:lnTo>
                <a:lnTo>
                  <a:pt x="11785600" y="7857109"/>
                </a:lnTo>
                <a:lnTo>
                  <a:pt x="0" y="7857109"/>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75" name="Shape 275"/>
        <p:cNvGrpSpPr/>
        <p:nvPr/>
      </p:nvGrpSpPr>
      <p:grpSpPr>
        <a:xfrm>
          <a:off x="0" y="0"/>
          <a:ext cx="0" cy="0"/>
          <a:chOff x="0" y="0"/>
          <a:chExt cx="0" cy="0"/>
        </a:xfrm>
      </p:grpSpPr>
      <p:grpSp>
        <p:nvGrpSpPr>
          <p:cNvPr id="276" name="Google Shape;276;p12"/>
          <p:cNvGrpSpPr/>
          <p:nvPr/>
        </p:nvGrpSpPr>
        <p:grpSpPr>
          <a:xfrm>
            <a:off x="-9525" y="-9525"/>
            <a:ext cx="18307050" cy="2054257"/>
            <a:chOff x="0" y="0"/>
            <a:chExt cx="24409400" cy="2739009"/>
          </a:xfrm>
        </p:grpSpPr>
        <p:sp>
          <p:nvSpPr>
            <p:cNvPr id="277" name="Google Shape;277;p12"/>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278" name="Google Shape;278;p12"/>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9" name="Google Shape;279;p12"/>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280" name="Google Shape;280;p12"/>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281" name="Google Shape;281;p12"/>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Ενότητα 2: Θεωρητικά Θεμέλια</a:t>
            </a:r>
            <a:endParaRPr/>
          </a:p>
        </p:txBody>
      </p:sp>
      <p:sp>
        <p:nvSpPr>
          <p:cNvPr id="282" name="Google Shape;282;p12"/>
          <p:cNvSpPr txBox="1"/>
          <p:nvPr/>
        </p:nvSpPr>
        <p:spPr>
          <a:xfrm>
            <a:off x="714825" y="2511247"/>
            <a:ext cx="8337750" cy="7097268"/>
          </a:xfrm>
          <a:prstGeom prst="rect">
            <a:avLst/>
          </a:prstGeom>
          <a:noFill/>
          <a:ln>
            <a:noFill/>
          </a:ln>
        </p:spPr>
        <p:txBody>
          <a:bodyPr anchorCtr="0" anchor="t" bIns="0" lIns="0" spcFirstLastPara="1" rIns="0" wrap="square" tIns="0">
            <a:spAutoFit/>
          </a:bodyPr>
          <a:lstStyle/>
          <a:p>
            <a:pPr indent="0" lvl="0" marL="0" marR="0" rtl="0" algn="l">
              <a:lnSpc>
                <a:spcPct val="122000"/>
              </a:lnSpc>
              <a:spcBef>
                <a:spcPts val="0"/>
              </a:spcBef>
              <a:spcAft>
                <a:spcPts val="0"/>
              </a:spcAft>
              <a:buNone/>
            </a:pPr>
            <a:r>
              <a:rPr b="0" i="0" lang="en-US" sz="3300" u="none" cap="none" strike="noStrike">
                <a:solidFill>
                  <a:srgbClr val="000000"/>
                </a:solidFill>
                <a:latin typeface="Arial"/>
                <a:ea typeface="Arial"/>
                <a:cs typeface="Arial"/>
                <a:sym typeface="Arial"/>
              </a:rPr>
              <a:t>Οικολογικές Αρχές</a:t>
            </a:r>
            <a:endParaRPr/>
          </a:p>
          <a:p>
            <a:pPr indent="-502921" lvl="1" marL="1005842" marR="0" rtl="0" algn="l">
              <a:lnSpc>
                <a:spcPct val="122000"/>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Υπηρεσίες Οικοσυστήματος: Ολοκληρωμένα συστήματα υποστηρίζουν την επικονίαση, τη ρύθμιση του νερού και τη σταθεροποίηση του εδάφους.</a:t>
            </a:r>
            <a:endParaRPr/>
          </a:p>
          <a:p>
            <a:pPr indent="-502921" lvl="1" marL="1005842" marR="0" rtl="0" algn="l">
              <a:lnSpc>
                <a:spcPct val="122000"/>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Δέσμευση άνθρακα: Η βόσκηση ζώων σε ποικίλα βοσκοτόπια αυξάνει την αποθήκευση άνθρακα στο έδαφος.</a:t>
            </a:r>
            <a:endParaRPr/>
          </a:p>
          <a:p>
            <a:pPr indent="-502921" lvl="1" marL="1005842" marR="0" rtl="0" algn="l">
              <a:lnSpc>
                <a:spcPct val="122000"/>
              </a:lnSpc>
              <a:spcBef>
                <a:spcPts val="0"/>
              </a:spcBef>
              <a:spcAft>
                <a:spcPts val="0"/>
              </a:spcAft>
              <a:buClr>
                <a:srgbClr val="000000"/>
              </a:buClr>
              <a:buSzPts val="3300"/>
              <a:buFont typeface="Arial"/>
              <a:buChar char="•"/>
            </a:pPr>
            <a:r>
              <a:rPr b="0" i="0" lang="en-US" sz="3300" u="none" cap="none" strike="noStrike">
                <a:solidFill>
                  <a:srgbClr val="000000"/>
                </a:solidFill>
                <a:latin typeface="Arial"/>
                <a:ea typeface="Arial"/>
                <a:cs typeface="Arial"/>
                <a:sym typeface="Arial"/>
              </a:rPr>
              <a:t>Μικροβιακή υγεία του εδάφους: Τα πρότυπα βόσκησης ενθαρρύνουν τις ποικίλες μικροβιακές κοινότητες, ενισχύοντας τις λειτουργίες του εδάφους.</a:t>
            </a:r>
            <a:endParaRPr/>
          </a:p>
        </p:txBody>
      </p:sp>
      <p:sp>
        <p:nvSpPr>
          <p:cNvPr id="283" name="Google Shape;283;p12"/>
          <p:cNvSpPr/>
          <p:nvPr/>
        </p:nvSpPr>
        <p:spPr>
          <a:xfrm>
            <a:off x="9144000" y="2774950"/>
            <a:ext cx="8839200" cy="5892831"/>
          </a:xfrm>
          <a:custGeom>
            <a:rect b="b" l="l" r="r" t="t"/>
            <a:pathLst>
              <a:path extrusionOk="0" h="7857109" w="11785600">
                <a:moveTo>
                  <a:pt x="0" y="0"/>
                </a:moveTo>
                <a:lnTo>
                  <a:pt x="11785600" y="0"/>
                </a:lnTo>
                <a:lnTo>
                  <a:pt x="11785600" y="7857109"/>
                </a:lnTo>
                <a:lnTo>
                  <a:pt x="0" y="7857109"/>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291" name="Shape 291"/>
        <p:cNvGrpSpPr/>
        <p:nvPr/>
      </p:nvGrpSpPr>
      <p:grpSpPr>
        <a:xfrm>
          <a:off x="0" y="0"/>
          <a:ext cx="0" cy="0"/>
          <a:chOff x="0" y="0"/>
          <a:chExt cx="0" cy="0"/>
        </a:xfrm>
      </p:grpSpPr>
      <p:grpSp>
        <p:nvGrpSpPr>
          <p:cNvPr id="292" name="Google Shape;292;p13"/>
          <p:cNvGrpSpPr/>
          <p:nvPr/>
        </p:nvGrpSpPr>
        <p:grpSpPr>
          <a:xfrm>
            <a:off x="-9525" y="-9525"/>
            <a:ext cx="18307050" cy="2054257"/>
            <a:chOff x="0" y="0"/>
            <a:chExt cx="24409400" cy="2739009"/>
          </a:xfrm>
        </p:grpSpPr>
        <p:sp>
          <p:nvSpPr>
            <p:cNvPr id="293" name="Google Shape;293;p13"/>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294" name="Google Shape;294;p13"/>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5" name="Google Shape;295;p13"/>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296" name="Google Shape;296;p13"/>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297" name="Google Shape;297;p13"/>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Ενότητα 2: Θεωρητικά Θεμέλια</a:t>
            </a:r>
            <a:endParaRPr/>
          </a:p>
        </p:txBody>
      </p:sp>
      <p:sp>
        <p:nvSpPr>
          <p:cNvPr id="298" name="Google Shape;298;p13"/>
          <p:cNvSpPr txBox="1"/>
          <p:nvPr/>
        </p:nvSpPr>
        <p:spPr>
          <a:xfrm>
            <a:off x="714825" y="2405900"/>
            <a:ext cx="8337750" cy="6885783"/>
          </a:xfrm>
          <a:prstGeom prst="rect">
            <a:avLst/>
          </a:prstGeom>
          <a:noFill/>
          <a:ln>
            <a:noFill/>
          </a:ln>
        </p:spPr>
        <p:txBody>
          <a:bodyPr anchorCtr="0" anchor="t" bIns="0" lIns="0" spcFirstLastPara="1" rIns="0" wrap="square" tIns="0">
            <a:spAutoFit/>
          </a:bodyPr>
          <a:lstStyle/>
          <a:p>
            <a:pPr indent="0" lvl="0" marL="0" marR="0" rtl="0" algn="l">
              <a:lnSpc>
                <a:spcPct val="110392"/>
              </a:lnSpc>
              <a:spcBef>
                <a:spcPts val="0"/>
              </a:spcBef>
              <a:spcAft>
                <a:spcPts val="0"/>
              </a:spcAft>
              <a:buNone/>
            </a:pPr>
            <a:r>
              <a:rPr b="1" i="0" lang="en-US" sz="3060" u="none" cap="none" strike="noStrike">
                <a:solidFill>
                  <a:srgbClr val="000000"/>
                </a:solidFill>
                <a:latin typeface="Arial"/>
                <a:ea typeface="Arial"/>
                <a:cs typeface="Arial"/>
                <a:sym typeface="Arial"/>
              </a:rPr>
              <a:t>Οικολογικές Αρχές</a:t>
            </a:r>
            <a:endParaRPr/>
          </a:p>
          <a:p>
            <a:pPr indent="-500633" lvl="1" marL="1001267" marR="0" rtl="0" algn="l">
              <a:lnSpc>
                <a:spcPct val="110392"/>
              </a:lnSpc>
              <a:spcBef>
                <a:spcPts val="0"/>
              </a:spcBef>
              <a:spcAft>
                <a:spcPts val="0"/>
              </a:spcAft>
              <a:buClr>
                <a:srgbClr val="000000"/>
              </a:buClr>
              <a:buSzPts val="3060"/>
              <a:buFont typeface="Arial"/>
              <a:buChar char="•"/>
            </a:pPr>
            <a:r>
              <a:rPr b="1" i="0" lang="en-US" sz="3060" u="none" cap="none" strike="noStrike">
                <a:solidFill>
                  <a:srgbClr val="000000"/>
                </a:solidFill>
                <a:latin typeface="Arial"/>
                <a:ea typeface="Arial"/>
                <a:cs typeface="Arial"/>
                <a:sym typeface="Arial"/>
              </a:rPr>
              <a:t>Ρύθμιση του Κύκλου του Νερού: Οι βοσκοτόπιες περιοχές βελτιώνουν τη διείσδυση και τη συγκράτηση του νερού σε σύγκριση με το γυμνό έδαφος.</a:t>
            </a:r>
            <a:endParaRPr/>
          </a:p>
          <a:p>
            <a:pPr indent="-500633" lvl="1" marL="1001267" marR="0" rtl="0" algn="l">
              <a:lnSpc>
                <a:spcPct val="110392"/>
              </a:lnSpc>
              <a:spcBef>
                <a:spcPts val="0"/>
              </a:spcBef>
              <a:spcAft>
                <a:spcPts val="0"/>
              </a:spcAft>
              <a:buClr>
                <a:srgbClr val="000000"/>
              </a:buClr>
              <a:buSzPts val="3060"/>
              <a:buFont typeface="Arial"/>
              <a:buChar char="•"/>
            </a:pPr>
            <a:r>
              <a:rPr b="1" i="0" lang="en-US" sz="3060" u="none" cap="none" strike="noStrike">
                <a:solidFill>
                  <a:srgbClr val="000000"/>
                </a:solidFill>
                <a:latin typeface="Arial"/>
                <a:ea typeface="Arial"/>
                <a:cs typeface="Arial"/>
                <a:sym typeface="Arial"/>
              </a:rPr>
              <a:t>Δημιουργία οικοτόπου: Η ενσωμάτωση της κτηνοτροφίας υποστηρίζει θέσεις φωλιάσματος και αναζήτηση τροφής για την άγρια ​​ζωή.</a:t>
            </a:r>
            <a:endParaRPr/>
          </a:p>
          <a:p>
            <a:pPr indent="-500633" lvl="1" marL="1001267" marR="0" rtl="0" algn="l">
              <a:lnSpc>
                <a:spcPct val="110392"/>
              </a:lnSpc>
              <a:spcBef>
                <a:spcPts val="0"/>
              </a:spcBef>
              <a:spcAft>
                <a:spcPts val="0"/>
              </a:spcAft>
              <a:buClr>
                <a:srgbClr val="000000"/>
              </a:buClr>
              <a:buSzPts val="3060"/>
              <a:buFont typeface="Arial"/>
              <a:buChar char="•"/>
            </a:pPr>
            <a:r>
              <a:rPr b="1" i="0" lang="en-US" sz="3060" u="none" cap="none" strike="noStrike">
                <a:solidFill>
                  <a:srgbClr val="000000"/>
                </a:solidFill>
                <a:latin typeface="Arial"/>
                <a:ea typeface="Arial"/>
                <a:cs typeface="Arial"/>
                <a:sym typeface="Arial"/>
              </a:rPr>
              <a:t>Υποστήριξη επικονιαστών: Ποικίλα φυτά βοσκοτόπων και παρυφές οικοτόπων προσελκύουν και συντηρούν επικονιαστές.</a:t>
            </a:r>
            <a:endParaRPr/>
          </a:p>
          <a:p>
            <a:pPr indent="-500633" lvl="1" marL="1001267" marR="0" rtl="0" algn="l">
              <a:lnSpc>
                <a:spcPct val="110392"/>
              </a:lnSpc>
              <a:spcBef>
                <a:spcPts val="0"/>
              </a:spcBef>
              <a:spcAft>
                <a:spcPts val="0"/>
              </a:spcAft>
              <a:buClr>
                <a:srgbClr val="000000"/>
              </a:buClr>
              <a:buSzPts val="3060"/>
              <a:buFont typeface="Arial"/>
              <a:buChar char="•"/>
            </a:pPr>
            <a:r>
              <a:rPr b="1" i="0" lang="en-US" sz="3060" u="none" cap="none" strike="noStrike">
                <a:solidFill>
                  <a:srgbClr val="000000"/>
                </a:solidFill>
                <a:latin typeface="Arial"/>
                <a:ea typeface="Arial"/>
                <a:cs typeface="Arial"/>
                <a:sym typeface="Arial"/>
              </a:rPr>
              <a:t>Μειωμένη διάβρωση: Η κάλυψη που παρέχεται από μικτά συστήματα προστατεύει το έδαφος από τη διάβρωση από τον άνεμο και το νερό.</a:t>
            </a:r>
            <a:endParaRPr/>
          </a:p>
        </p:txBody>
      </p:sp>
      <p:sp>
        <p:nvSpPr>
          <p:cNvPr id="299" name="Google Shape;299;p13"/>
          <p:cNvSpPr/>
          <p:nvPr/>
        </p:nvSpPr>
        <p:spPr>
          <a:xfrm>
            <a:off x="9144000" y="2774950"/>
            <a:ext cx="8839200" cy="5892832"/>
          </a:xfrm>
          <a:custGeom>
            <a:rect b="b" l="l" r="r" t="t"/>
            <a:pathLst>
              <a:path extrusionOk="0" h="7857109" w="11785600">
                <a:moveTo>
                  <a:pt x="0" y="0"/>
                </a:moveTo>
                <a:lnTo>
                  <a:pt x="11785600" y="0"/>
                </a:lnTo>
                <a:lnTo>
                  <a:pt x="11785600" y="7857109"/>
                </a:lnTo>
                <a:lnTo>
                  <a:pt x="0" y="7857109"/>
                </a:lnTo>
                <a:lnTo>
                  <a:pt x="0" y="0"/>
                </a:lnTo>
                <a:close/>
              </a:path>
            </a:pathLst>
          </a:custGeom>
          <a:blipFill rotWithShape="1">
            <a:blip r:embed="rId5">
              <a:alphaModFix/>
            </a:blip>
            <a:stretch>
              <a:fillRect b="-6326" l="0" r="0" t="-6327"/>
            </a:stretch>
          </a:blipFill>
          <a:ln>
            <a:noFill/>
          </a:ln>
        </p:spPr>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07" name="Shape 307"/>
        <p:cNvGrpSpPr/>
        <p:nvPr/>
      </p:nvGrpSpPr>
      <p:grpSpPr>
        <a:xfrm>
          <a:off x="0" y="0"/>
          <a:ext cx="0" cy="0"/>
          <a:chOff x="0" y="0"/>
          <a:chExt cx="0" cy="0"/>
        </a:xfrm>
      </p:grpSpPr>
      <p:grpSp>
        <p:nvGrpSpPr>
          <p:cNvPr id="308" name="Google Shape;308;p14"/>
          <p:cNvGrpSpPr/>
          <p:nvPr/>
        </p:nvGrpSpPr>
        <p:grpSpPr>
          <a:xfrm>
            <a:off x="-9525" y="-9525"/>
            <a:ext cx="18307050" cy="2054257"/>
            <a:chOff x="0" y="0"/>
            <a:chExt cx="24409400" cy="2739009"/>
          </a:xfrm>
        </p:grpSpPr>
        <p:sp>
          <p:nvSpPr>
            <p:cNvPr id="309" name="Google Shape;309;p14"/>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310" name="Google Shape;310;p14"/>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1" name="Google Shape;311;p14"/>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312" name="Google Shape;312;p14"/>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313" name="Google Shape;313;p14"/>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Ενότητα 3: Εφαρμογή στην Αναγεννητική Γεωργία</a:t>
            </a:r>
            <a:endParaRPr/>
          </a:p>
        </p:txBody>
      </p:sp>
      <p:sp>
        <p:nvSpPr>
          <p:cNvPr id="314" name="Google Shape;314;p14"/>
          <p:cNvSpPr txBox="1"/>
          <p:nvPr/>
        </p:nvSpPr>
        <p:spPr>
          <a:xfrm>
            <a:off x="714825" y="2360447"/>
            <a:ext cx="8142733" cy="6897853"/>
          </a:xfrm>
          <a:prstGeom prst="rect">
            <a:avLst/>
          </a:prstGeom>
          <a:noFill/>
          <a:ln>
            <a:noFill/>
          </a:ln>
        </p:spPr>
        <p:txBody>
          <a:bodyPr anchorCtr="0" anchor="t" bIns="0" lIns="0" spcFirstLastPara="1" rIns="0" wrap="square" tIns="0">
            <a:spAutoFit/>
          </a:bodyPr>
          <a:lstStyle/>
          <a:p>
            <a:pPr indent="0" lvl="0" marL="0" marR="0" rtl="0" algn="l">
              <a:lnSpc>
                <a:spcPct val="139992"/>
              </a:lnSpc>
              <a:spcBef>
                <a:spcPts val="0"/>
              </a:spcBef>
              <a:spcAft>
                <a:spcPts val="0"/>
              </a:spcAft>
              <a:buNone/>
            </a:pPr>
            <a:r>
              <a:rPr b="0" i="0" lang="en-US" sz="2828" u="none" cap="none" strike="noStrike">
                <a:solidFill>
                  <a:srgbClr val="000000"/>
                </a:solidFill>
                <a:latin typeface="Arial"/>
                <a:ea typeface="Arial"/>
                <a:cs typeface="Arial"/>
                <a:sym typeface="Arial"/>
              </a:rPr>
              <a:t>Πρακτικές Τεχνικές και Πρακτικές</a:t>
            </a:r>
            <a:endParaRPr/>
          </a:p>
          <a:p>
            <a:pPr indent="-484148" lvl="1" marL="968298" marR="0" rtl="0" algn="l">
              <a:lnSpc>
                <a:spcPct val="139980"/>
              </a:lnSpc>
              <a:spcBef>
                <a:spcPts val="0"/>
              </a:spcBef>
              <a:spcAft>
                <a:spcPts val="0"/>
              </a:spcAft>
              <a:buClr>
                <a:srgbClr val="000000"/>
              </a:buClr>
              <a:buSzPts val="3034"/>
              <a:buFont typeface="Arial"/>
              <a:buChar char="•"/>
            </a:pPr>
            <a:r>
              <a:rPr b="0" i="0" lang="en-US" sz="3034" u="none" cap="none" strike="noStrike">
                <a:solidFill>
                  <a:srgbClr val="000000"/>
                </a:solidFill>
                <a:latin typeface="Arial"/>
                <a:ea typeface="Arial"/>
                <a:cs typeface="Arial"/>
                <a:sym typeface="Arial"/>
              </a:rPr>
              <a:t>Εκ περιτροπής βόσκηση: Τα ζώα μετακινούνται μεταξύ βοσκοτόπων με προγραμματισμένη σειρά, επιτρέποντας στο χόρτο να ανακάμψει πριν βόσκει ξανά. Αυτό αποτρέπει την υπερβόσκηση και βελτιώνει την υγεία του εδάφους.</a:t>
            </a:r>
            <a:endParaRPr/>
          </a:p>
          <a:p>
            <a:pPr indent="-484148" lvl="1" marL="968298" marR="0" rtl="0" algn="l">
              <a:lnSpc>
                <a:spcPct val="139980"/>
              </a:lnSpc>
              <a:spcBef>
                <a:spcPts val="0"/>
              </a:spcBef>
              <a:spcAft>
                <a:spcPts val="0"/>
              </a:spcAft>
              <a:buClr>
                <a:srgbClr val="000000"/>
              </a:buClr>
              <a:buSzPts val="3034"/>
              <a:buFont typeface="Arial"/>
              <a:buChar char="•"/>
            </a:pPr>
            <a:r>
              <a:rPr b="0" i="0" lang="en-US" sz="3034" u="none" cap="none" strike="noStrike">
                <a:solidFill>
                  <a:srgbClr val="000000"/>
                </a:solidFill>
                <a:latin typeface="Arial"/>
                <a:ea typeface="Arial"/>
                <a:cs typeface="Arial"/>
                <a:sym typeface="Arial"/>
              </a:rPr>
              <a:t>Δασοβοσκή: Συνδυασμός δέντρων, χορτονομής και ζώων στην ίδια γη. Τα δέντρα παρέχουν σκιά και προστασία από τον άνεμο. </a:t>
            </a:r>
            <a:endParaRPr/>
          </a:p>
          <a:p>
            <a:pPr indent="-484149" lvl="1" marL="968298" marR="0" rtl="0" algn="l">
              <a:lnSpc>
                <a:spcPct val="139980"/>
              </a:lnSpc>
              <a:spcBef>
                <a:spcPts val="0"/>
              </a:spcBef>
              <a:spcAft>
                <a:spcPts val="0"/>
              </a:spcAft>
              <a:buNone/>
            </a:pPr>
            <a:r>
              <a:rPr b="0" i="0" lang="en-US" sz="3034" u="none" cap="none" strike="noStrike">
                <a:solidFill>
                  <a:srgbClr val="000000"/>
                </a:solidFill>
                <a:latin typeface="Arial"/>
                <a:ea typeface="Arial"/>
                <a:cs typeface="Arial"/>
                <a:sym typeface="Arial"/>
              </a:rPr>
              <a:t>βελτίωση της καλής διαβίωσης των ζώων </a:t>
            </a:r>
            <a:endParaRPr/>
          </a:p>
          <a:p>
            <a:pPr indent="-484149" lvl="1" marL="968298" marR="0" rtl="0" algn="l">
              <a:lnSpc>
                <a:spcPct val="139980"/>
              </a:lnSpc>
              <a:spcBef>
                <a:spcPts val="0"/>
              </a:spcBef>
              <a:spcAft>
                <a:spcPts val="0"/>
              </a:spcAft>
              <a:buNone/>
            </a:pPr>
            <a:r>
              <a:rPr b="0" i="0" lang="en-US" sz="3034" u="none" cap="none" strike="noStrike">
                <a:solidFill>
                  <a:srgbClr val="000000"/>
                </a:solidFill>
                <a:latin typeface="Arial"/>
                <a:ea typeface="Arial"/>
                <a:cs typeface="Arial"/>
                <a:sym typeface="Arial"/>
              </a:rPr>
              <a:t>και προώθηση της βιοποικιλότητας.</a:t>
            </a:r>
            <a:endParaRPr/>
          </a:p>
        </p:txBody>
      </p:sp>
      <p:sp>
        <p:nvSpPr>
          <p:cNvPr id="315" name="Google Shape;315;p14"/>
          <p:cNvSpPr/>
          <p:nvPr/>
        </p:nvSpPr>
        <p:spPr>
          <a:xfrm>
            <a:off x="9144000" y="2774950"/>
            <a:ext cx="8839200" cy="5892832"/>
          </a:xfrm>
          <a:custGeom>
            <a:rect b="b" l="l" r="r" t="t"/>
            <a:pathLst>
              <a:path extrusionOk="0" h="7857109" w="11785600">
                <a:moveTo>
                  <a:pt x="0" y="0"/>
                </a:moveTo>
                <a:lnTo>
                  <a:pt x="11785600" y="0"/>
                </a:lnTo>
                <a:lnTo>
                  <a:pt x="11785600" y="7857109"/>
                </a:lnTo>
                <a:lnTo>
                  <a:pt x="0" y="7857109"/>
                </a:lnTo>
                <a:lnTo>
                  <a:pt x="0" y="0"/>
                </a:lnTo>
                <a:close/>
              </a:path>
            </a:pathLst>
          </a:custGeom>
          <a:blipFill rotWithShape="1">
            <a:blip r:embed="rId5">
              <a:alphaModFix/>
            </a:blip>
            <a:stretch>
              <a:fillRect b="0" l="-3158" r="-3151" t="0"/>
            </a:stretch>
          </a:blipFill>
          <a:ln>
            <a:noFill/>
          </a:ln>
        </p:spPr>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23" name="Shape 323"/>
        <p:cNvGrpSpPr/>
        <p:nvPr/>
      </p:nvGrpSpPr>
      <p:grpSpPr>
        <a:xfrm>
          <a:off x="0" y="0"/>
          <a:ext cx="0" cy="0"/>
          <a:chOff x="0" y="0"/>
          <a:chExt cx="0" cy="0"/>
        </a:xfrm>
      </p:grpSpPr>
      <p:grpSp>
        <p:nvGrpSpPr>
          <p:cNvPr id="324" name="Google Shape;324;p15"/>
          <p:cNvGrpSpPr/>
          <p:nvPr/>
        </p:nvGrpSpPr>
        <p:grpSpPr>
          <a:xfrm>
            <a:off x="-9525" y="-9525"/>
            <a:ext cx="18307050" cy="2054257"/>
            <a:chOff x="0" y="0"/>
            <a:chExt cx="24409400" cy="2739009"/>
          </a:xfrm>
        </p:grpSpPr>
        <p:sp>
          <p:nvSpPr>
            <p:cNvPr id="325" name="Google Shape;325;p15"/>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326" name="Google Shape;326;p15"/>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7" name="Google Shape;327;p15"/>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328" name="Google Shape;328;p15"/>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329" name="Google Shape;329;p15"/>
          <p:cNvSpPr txBox="1"/>
          <p:nvPr/>
        </p:nvSpPr>
        <p:spPr>
          <a:xfrm>
            <a:off x="714825" y="952900"/>
            <a:ext cx="15900750" cy="771525"/>
          </a:xfrm>
          <a:prstGeom prst="rect">
            <a:avLst/>
          </a:prstGeom>
          <a:noFill/>
          <a:ln>
            <a:noFill/>
          </a:ln>
        </p:spPr>
        <p:txBody>
          <a:bodyPr anchorCtr="0" anchor="t" bIns="0" lIns="0" spcFirstLastPara="1" rIns="0" wrap="square" tIns="0">
            <a:spAutoFit/>
          </a:bodyPr>
          <a:lstStyle/>
          <a:p>
            <a:pPr indent="0" lvl="0" marL="0" marR="0" rtl="0" algn="l">
              <a:lnSpc>
                <a:spcPct val="120020"/>
              </a:lnSpc>
              <a:spcBef>
                <a:spcPts val="0"/>
              </a:spcBef>
              <a:spcAft>
                <a:spcPts val="0"/>
              </a:spcAft>
              <a:buNone/>
            </a:pPr>
            <a:r>
              <a:rPr b="1" i="0" lang="en-US" sz="4935" u="none" cap="none" strike="noStrike">
                <a:solidFill>
                  <a:srgbClr val="FFFFFF"/>
                </a:solidFill>
                <a:latin typeface="Arial"/>
                <a:ea typeface="Arial"/>
                <a:cs typeface="Arial"/>
                <a:sym typeface="Arial"/>
              </a:rPr>
              <a:t>Ενότητα 3: Εφαρμογή στην Αναγεννητική Γεωργία</a:t>
            </a:r>
            <a:endParaRPr/>
          </a:p>
        </p:txBody>
      </p:sp>
      <p:sp>
        <p:nvSpPr>
          <p:cNvPr id="330" name="Google Shape;330;p15"/>
          <p:cNvSpPr txBox="1"/>
          <p:nvPr/>
        </p:nvSpPr>
        <p:spPr>
          <a:xfrm>
            <a:off x="714825" y="2329700"/>
            <a:ext cx="7533306" cy="6544879"/>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0" i="0" lang="en-US" sz="2800" u="none" cap="none" strike="noStrike">
                <a:solidFill>
                  <a:srgbClr val="000000"/>
                </a:solidFill>
                <a:latin typeface="Arial"/>
                <a:ea typeface="Arial"/>
                <a:cs typeface="Arial"/>
                <a:sym typeface="Arial"/>
              </a:rPr>
              <a:t>Πρακτικές Τεχνικές και Πρακτικές</a:t>
            </a:r>
            <a:endParaRPr/>
          </a:p>
          <a:p>
            <a:pPr indent="-481313" lvl="1" marL="962627" marR="0" rtl="0" algn="l">
              <a:lnSpc>
                <a:spcPct val="137978"/>
              </a:lnSpc>
              <a:spcBef>
                <a:spcPts val="0"/>
              </a:spcBef>
              <a:spcAft>
                <a:spcPts val="0"/>
              </a:spcAft>
              <a:buClr>
                <a:srgbClr val="000000"/>
              </a:buClr>
              <a:buSzPts val="2928"/>
              <a:buFont typeface="Arial"/>
              <a:buChar char="•"/>
            </a:pPr>
            <a:r>
              <a:rPr b="0" i="0" lang="en-US" sz="2928" u="none" cap="none" strike="noStrike">
                <a:solidFill>
                  <a:srgbClr val="000000"/>
                </a:solidFill>
                <a:latin typeface="Arial"/>
                <a:ea typeface="Arial"/>
                <a:cs typeface="Arial"/>
                <a:sym typeface="Arial"/>
              </a:rPr>
              <a:t>Καλλιέργειες κάλυψης και κτηνοτροφία: Η φύτευση καλλιεργειών κάλυψης όπως το τριφύλλι ή η σίκαλη και η βόσκηση ζώων με αυτά ενσωματώνει τη βελτίωση του εδάφους με τη διατροφή των ζώων.</a:t>
            </a:r>
            <a:endParaRPr/>
          </a:p>
          <a:p>
            <a:pPr indent="-481313" lvl="1" marL="962627" marR="0" rtl="0" algn="l">
              <a:lnSpc>
                <a:spcPct val="137978"/>
              </a:lnSpc>
              <a:spcBef>
                <a:spcPts val="0"/>
              </a:spcBef>
              <a:spcAft>
                <a:spcPts val="0"/>
              </a:spcAft>
              <a:buClr>
                <a:srgbClr val="000000"/>
              </a:buClr>
              <a:buSzPts val="2928"/>
              <a:buFont typeface="Arial"/>
              <a:buChar char="•"/>
            </a:pPr>
            <a:r>
              <a:rPr b="0" i="0" lang="en-US" sz="2928" u="none" cap="none" strike="noStrike">
                <a:solidFill>
                  <a:srgbClr val="000000"/>
                </a:solidFill>
                <a:latin typeface="Arial"/>
                <a:ea typeface="Arial"/>
                <a:cs typeface="Arial"/>
                <a:sym typeface="Arial"/>
              </a:rPr>
              <a:t>Βόσκηση πολλαπλών ειδών: Η εκτροφή διαφορετικών ειδών ζώων (π.χ. βοοειδή, πρόβατα και πουλερικά) στην ίδια γη μεγιστοποιεί τη χρήση των πόρων και ελέγχει τα παράσιτα με φυσικό τρόπο.</a:t>
            </a:r>
            <a:endParaRPr/>
          </a:p>
        </p:txBody>
      </p:sp>
      <p:sp>
        <p:nvSpPr>
          <p:cNvPr id="331" name="Google Shape;331;p15"/>
          <p:cNvSpPr/>
          <p:nvPr/>
        </p:nvSpPr>
        <p:spPr>
          <a:xfrm>
            <a:off x="9144000" y="2774950"/>
            <a:ext cx="8839200" cy="5892832"/>
          </a:xfrm>
          <a:custGeom>
            <a:rect b="b" l="l" r="r" t="t"/>
            <a:pathLst>
              <a:path extrusionOk="0" h="7857109" w="11785600">
                <a:moveTo>
                  <a:pt x="0" y="0"/>
                </a:moveTo>
                <a:lnTo>
                  <a:pt x="11785600" y="0"/>
                </a:lnTo>
                <a:lnTo>
                  <a:pt x="11785600" y="7857109"/>
                </a:lnTo>
                <a:lnTo>
                  <a:pt x="0" y="7857109"/>
                </a:lnTo>
                <a:lnTo>
                  <a:pt x="0" y="0"/>
                </a:lnTo>
                <a:close/>
              </a:path>
            </a:pathLst>
          </a:custGeom>
          <a:blipFill rotWithShape="1">
            <a:blip r:embed="rId5">
              <a:alphaModFix/>
            </a:blip>
            <a:stretch>
              <a:fillRect b="0" l="-6138" r="-6140" t="0"/>
            </a:stretch>
          </a:blipFill>
          <a:ln>
            <a:noFill/>
          </a:ln>
        </p:spPr>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39" name="Shape 339"/>
        <p:cNvGrpSpPr/>
        <p:nvPr/>
      </p:nvGrpSpPr>
      <p:grpSpPr>
        <a:xfrm>
          <a:off x="0" y="0"/>
          <a:ext cx="0" cy="0"/>
          <a:chOff x="0" y="0"/>
          <a:chExt cx="0" cy="0"/>
        </a:xfrm>
      </p:grpSpPr>
      <p:grpSp>
        <p:nvGrpSpPr>
          <p:cNvPr id="340" name="Google Shape;340;p16"/>
          <p:cNvGrpSpPr/>
          <p:nvPr/>
        </p:nvGrpSpPr>
        <p:grpSpPr>
          <a:xfrm>
            <a:off x="-9525" y="-9525"/>
            <a:ext cx="18307050" cy="2054257"/>
            <a:chOff x="0" y="0"/>
            <a:chExt cx="24409400" cy="2739009"/>
          </a:xfrm>
        </p:grpSpPr>
        <p:sp>
          <p:nvSpPr>
            <p:cNvPr id="341" name="Google Shape;341;p16"/>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342" name="Google Shape;342;p16"/>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3" name="Google Shape;343;p16"/>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344" name="Google Shape;344;p16"/>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345" name="Google Shape;345;p16"/>
          <p:cNvSpPr txBox="1"/>
          <p:nvPr/>
        </p:nvSpPr>
        <p:spPr>
          <a:xfrm>
            <a:off x="714825" y="962425"/>
            <a:ext cx="16858350" cy="762000"/>
          </a:xfrm>
          <a:prstGeom prst="rect">
            <a:avLst/>
          </a:prstGeom>
          <a:noFill/>
          <a:ln>
            <a:noFill/>
          </a:ln>
        </p:spPr>
        <p:txBody>
          <a:bodyPr anchorCtr="0" anchor="t" bIns="0" lIns="0" spcFirstLastPara="1" rIns="0" wrap="square" tIns="0">
            <a:spAutoFit/>
          </a:bodyPr>
          <a:lstStyle/>
          <a:p>
            <a:pPr indent="0" lvl="0" marL="0" marR="0" rtl="0" algn="l">
              <a:lnSpc>
                <a:spcPct val="120004"/>
              </a:lnSpc>
              <a:spcBef>
                <a:spcPts val="0"/>
              </a:spcBef>
              <a:spcAft>
                <a:spcPts val="0"/>
              </a:spcAft>
              <a:buNone/>
            </a:pPr>
            <a:r>
              <a:rPr b="1" i="0" lang="en-US" sz="4899" u="none" cap="none" strike="noStrike">
                <a:solidFill>
                  <a:srgbClr val="FFFFFF"/>
                </a:solidFill>
                <a:latin typeface="Arial"/>
                <a:ea typeface="Arial"/>
                <a:cs typeface="Arial"/>
                <a:sym typeface="Arial"/>
              </a:rPr>
              <a:t>Ενότητα 3: Εφαρμογή στην Αναγεννητική Γεωργία</a:t>
            </a:r>
            <a:endParaRPr/>
          </a:p>
        </p:txBody>
      </p:sp>
      <p:sp>
        <p:nvSpPr>
          <p:cNvPr id="346" name="Google Shape;346;p16"/>
          <p:cNvSpPr txBox="1"/>
          <p:nvPr/>
        </p:nvSpPr>
        <p:spPr>
          <a:xfrm>
            <a:off x="714825" y="2339225"/>
            <a:ext cx="8069602" cy="7475677"/>
          </a:xfrm>
          <a:prstGeom prst="rect">
            <a:avLst/>
          </a:prstGeom>
          <a:noFill/>
          <a:ln>
            <a:noFill/>
          </a:ln>
        </p:spPr>
        <p:txBody>
          <a:bodyPr anchorCtr="0" anchor="t" bIns="0" lIns="0" spcFirstLastPara="1" rIns="0" wrap="square" tIns="0">
            <a:spAutoFit/>
          </a:bodyPr>
          <a:lstStyle/>
          <a:p>
            <a:pPr indent="0" lvl="0" marL="0" marR="0" rtl="0" algn="l">
              <a:lnSpc>
                <a:spcPct val="133985"/>
              </a:lnSpc>
              <a:spcBef>
                <a:spcPts val="0"/>
              </a:spcBef>
              <a:spcAft>
                <a:spcPts val="0"/>
              </a:spcAft>
              <a:buNone/>
            </a:pPr>
            <a:r>
              <a:rPr b="0" i="0" lang="en-US" sz="2760" u="none" cap="none" strike="noStrike">
                <a:solidFill>
                  <a:srgbClr val="000000"/>
                </a:solidFill>
                <a:latin typeface="Arial"/>
                <a:ea typeface="Arial"/>
                <a:cs typeface="Arial"/>
                <a:sym typeface="Arial"/>
              </a:rPr>
              <a:t>Πρακτικές Τεχνικές και Πρακτικές</a:t>
            </a:r>
            <a:endParaRPr/>
          </a:p>
          <a:p>
            <a:pPr indent="-458519" lvl="1" marL="917039" marR="0" rtl="0" algn="l">
              <a:lnSpc>
                <a:spcPct val="133985"/>
              </a:lnSpc>
              <a:spcBef>
                <a:spcPts val="0"/>
              </a:spcBef>
              <a:spcAft>
                <a:spcPts val="0"/>
              </a:spcAft>
              <a:buClr>
                <a:srgbClr val="000000"/>
              </a:buClr>
              <a:buSzPts val="2760"/>
              <a:buFont typeface="Arial"/>
              <a:buChar char="•"/>
            </a:pPr>
            <a:r>
              <a:rPr b="0" i="0" lang="en-US" sz="2760" u="none" cap="none" strike="noStrike">
                <a:solidFill>
                  <a:srgbClr val="000000"/>
                </a:solidFill>
                <a:latin typeface="Arial"/>
                <a:ea typeface="Arial"/>
                <a:cs typeface="Arial"/>
                <a:sym typeface="Arial"/>
              </a:rPr>
              <a:t>Κομποστοποίηση και Διαχείριση Κοπριάς: Η χρήση κοπριάς ζώων για την παραγωγή κομπόστ υψηλής ποιότητας εμπλουτίζει τη γονιμότητα του εδάφους, μειώνοντας παράλληλα τα απόβλητα.</a:t>
            </a:r>
            <a:endParaRPr/>
          </a:p>
          <a:p>
            <a:pPr indent="-458519" lvl="1" marL="917039" marR="0" rtl="0" algn="l">
              <a:lnSpc>
                <a:spcPct val="133985"/>
              </a:lnSpc>
              <a:spcBef>
                <a:spcPts val="0"/>
              </a:spcBef>
              <a:spcAft>
                <a:spcPts val="0"/>
              </a:spcAft>
              <a:buClr>
                <a:srgbClr val="000000"/>
              </a:buClr>
              <a:buSzPts val="2760"/>
              <a:buFont typeface="Arial"/>
              <a:buChar char="•"/>
            </a:pPr>
            <a:r>
              <a:rPr b="0" i="0" lang="en-US" sz="2760" u="none" cap="none" strike="noStrike">
                <a:solidFill>
                  <a:srgbClr val="000000"/>
                </a:solidFill>
                <a:latin typeface="Arial"/>
                <a:ea typeface="Arial"/>
                <a:cs typeface="Arial"/>
                <a:sym typeface="Arial"/>
              </a:rPr>
              <a:t>Περιφράξεις και Συστήματα Νερού: Οι φορητές περιφράξεις και οι στρατηγικά τοποθετημένες πηγές νερού διασφαλίζουν την αποτελεσματική διαχείριση της βόσκησης και μειώνουν τις περιβαλλοντικές επιπτώσεις.</a:t>
            </a:r>
            <a:endParaRPr/>
          </a:p>
          <a:p>
            <a:pPr indent="-458519" lvl="1" marL="917039" marR="0" rtl="0" algn="l">
              <a:lnSpc>
                <a:spcPct val="133985"/>
              </a:lnSpc>
              <a:spcBef>
                <a:spcPts val="0"/>
              </a:spcBef>
              <a:spcAft>
                <a:spcPts val="0"/>
              </a:spcAft>
              <a:buClr>
                <a:srgbClr val="000000"/>
              </a:buClr>
              <a:buSzPts val="2760"/>
              <a:buFont typeface="Arial"/>
              <a:buChar char="•"/>
            </a:pPr>
            <a:r>
              <a:rPr b="0" i="0" lang="en-US" sz="2760" u="none" cap="none" strike="noStrike">
                <a:solidFill>
                  <a:srgbClr val="000000"/>
                </a:solidFill>
                <a:latin typeface="Arial"/>
                <a:ea typeface="Arial"/>
                <a:cs typeface="Arial"/>
                <a:sym typeface="Arial"/>
              </a:rPr>
              <a:t>Ενσωμάτωση σε Συστήματα Καλλιέργειας: Τα ζώα μπορούν να βόσκουν με τα υπολείμματα των καλλιεργειών μετά τη συγκομιδή, μειώνοντας τα απόβλητα και προσθέτοντας θρεπτικά συστατικά πίσω στο έδαφος.</a:t>
            </a:r>
            <a:endParaRPr/>
          </a:p>
        </p:txBody>
      </p:sp>
      <p:sp>
        <p:nvSpPr>
          <p:cNvPr id="347" name="Google Shape;347;p16"/>
          <p:cNvSpPr/>
          <p:nvPr/>
        </p:nvSpPr>
        <p:spPr>
          <a:xfrm>
            <a:off x="9448800" y="2876550"/>
            <a:ext cx="8534400" cy="5689568"/>
          </a:xfrm>
          <a:custGeom>
            <a:rect b="b" l="l" r="r" t="t"/>
            <a:pathLst>
              <a:path extrusionOk="0" h="7586091" w="11379200">
                <a:moveTo>
                  <a:pt x="0" y="0"/>
                </a:moveTo>
                <a:lnTo>
                  <a:pt x="11379200" y="0"/>
                </a:lnTo>
                <a:lnTo>
                  <a:pt x="11379200" y="7586091"/>
                </a:lnTo>
                <a:lnTo>
                  <a:pt x="0" y="7586091"/>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55" name="Shape 355"/>
        <p:cNvGrpSpPr/>
        <p:nvPr/>
      </p:nvGrpSpPr>
      <p:grpSpPr>
        <a:xfrm>
          <a:off x="0" y="0"/>
          <a:ext cx="0" cy="0"/>
          <a:chOff x="0" y="0"/>
          <a:chExt cx="0" cy="0"/>
        </a:xfrm>
      </p:grpSpPr>
      <p:grpSp>
        <p:nvGrpSpPr>
          <p:cNvPr id="356" name="Google Shape;356;p17"/>
          <p:cNvGrpSpPr/>
          <p:nvPr/>
        </p:nvGrpSpPr>
        <p:grpSpPr>
          <a:xfrm>
            <a:off x="-9525" y="-9525"/>
            <a:ext cx="18307050" cy="2054257"/>
            <a:chOff x="0" y="0"/>
            <a:chExt cx="24409400" cy="2739009"/>
          </a:xfrm>
        </p:grpSpPr>
        <p:sp>
          <p:nvSpPr>
            <p:cNvPr id="357" name="Google Shape;357;p17"/>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358" name="Google Shape;358;p17"/>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9" name="Google Shape;359;p17"/>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360" name="Google Shape;360;p17"/>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361" name="Google Shape;361;p17"/>
          <p:cNvSpPr txBox="1"/>
          <p:nvPr/>
        </p:nvSpPr>
        <p:spPr>
          <a:xfrm>
            <a:off x="714825" y="962425"/>
            <a:ext cx="16858350" cy="762000"/>
          </a:xfrm>
          <a:prstGeom prst="rect">
            <a:avLst/>
          </a:prstGeom>
          <a:noFill/>
          <a:ln>
            <a:noFill/>
          </a:ln>
        </p:spPr>
        <p:txBody>
          <a:bodyPr anchorCtr="0" anchor="t" bIns="0" lIns="0" spcFirstLastPara="1" rIns="0" wrap="square" tIns="0">
            <a:spAutoFit/>
          </a:bodyPr>
          <a:lstStyle/>
          <a:p>
            <a:pPr indent="0" lvl="0" marL="0" marR="0" rtl="0" algn="l">
              <a:lnSpc>
                <a:spcPct val="120004"/>
              </a:lnSpc>
              <a:spcBef>
                <a:spcPts val="0"/>
              </a:spcBef>
              <a:spcAft>
                <a:spcPts val="0"/>
              </a:spcAft>
              <a:buNone/>
            </a:pPr>
            <a:r>
              <a:rPr b="1" i="0" lang="en-US" sz="4899" u="none" cap="none" strike="noStrike">
                <a:solidFill>
                  <a:srgbClr val="FFFFFF"/>
                </a:solidFill>
                <a:latin typeface="Arial"/>
                <a:ea typeface="Arial"/>
                <a:cs typeface="Arial"/>
                <a:sym typeface="Arial"/>
              </a:rPr>
              <a:t>Ενότητα 3: Εφαρμογή στην Αναγεννητική Γεωργία</a:t>
            </a:r>
            <a:endParaRPr/>
          </a:p>
        </p:txBody>
      </p:sp>
      <p:sp>
        <p:nvSpPr>
          <p:cNvPr id="362" name="Google Shape;362;p17"/>
          <p:cNvSpPr txBox="1"/>
          <p:nvPr/>
        </p:nvSpPr>
        <p:spPr>
          <a:xfrm>
            <a:off x="714825" y="2339225"/>
            <a:ext cx="8337750" cy="735044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2460" u="none" cap="none" strike="noStrike">
                <a:solidFill>
                  <a:srgbClr val="000000"/>
                </a:solidFill>
                <a:latin typeface="Arial"/>
                <a:ea typeface="Arial"/>
                <a:cs typeface="Arial"/>
                <a:sym typeface="Arial"/>
              </a:rPr>
              <a:t>Πρακτικές Τεχνικές και Πρακτικές</a:t>
            </a:r>
            <a:endParaRPr/>
          </a:p>
          <a:p>
            <a:pPr indent="-479233" lvl="1" marL="958466" marR="0" rtl="0" algn="l">
              <a:lnSpc>
                <a:spcPct val="140000"/>
              </a:lnSpc>
              <a:spcBef>
                <a:spcPts val="0"/>
              </a:spcBef>
              <a:spcAft>
                <a:spcPts val="0"/>
              </a:spcAft>
              <a:buClr>
                <a:srgbClr val="000000"/>
              </a:buClr>
              <a:buSzPts val="3015"/>
              <a:buFont typeface="Arial"/>
              <a:buChar char="•"/>
            </a:pPr>
            <a:r>
              <a:rPr b="0" i="0" lang="en-US" sz="3015" u="none" cap="none" strike="noStrike">
                <a:solidFill>
                  <a:srgbClr val="000000"/>
                </a:solidFill>
                <a:latin typeface="Arial"/>
                <a:ea typeface="Arial"/>
                <a:cs typeface="Arial"/>
                <a:sym typeface="Arial"/>
              </a:rPr>
              <a:t>Ομαλή βόσκηση: Βόσκηση υψηλής πυκνότητας για σύντομα χρονικά διαστήματα, που μιμείται τις φυσικές κινήσεις των κοπαδιών, προάγει την ταχεία αποκατάσταση των φυτών και την αναγέννηση του εδάφους.</a:t>
            </a:r>
            <a:endParaRPr/>
          </a:p>
          <a:p>
            <a:pPr indent="-464118" lvl="1" marL="928235" marR="0" rtl="0" algn="l">
              <a:lnSpc>
                <a:spcPct val="140000"/>
              </a:lnSpc>
              <a:spcBef>
                <a:spcPts val="0"/>
              </a:spcBef>
              <a:spcAft>
                <a:spcPts val="0"/>
              </a:spcAft>
              <a:buClr>
                <a:srgbClr val="000000"/>
              </a:buClr>
              <a:buSzPts val="3015"/>
              <a:buFont typeface="Arial"/>
              <a:buChar char="•"/>
            </a:pPr>
            <a:r>
              <a:rPr b="0" i="0" lang="en-US" sz="3015" u="none" cap="none" strike="noStrike">
                <a:solidFill>
                  <a:srgbClr val="000000"/>
                </a:solidFill>
                <a:latin typeface="Arial"/>
                <a:ea typeface="Arial"/>
                <a:cs typeface="Arial"/>
                <a:sym typeface="Arial"/>
              </a:rPr>
              <a:t>Καλλιέργεια σε βοσκότοπους: Φύτευση καλλιεργειών απευθείας σε πολυετή βοσκοτόπια, επιτρέποντας στα ζώα να βόσκουν κατά τη διάρκεια των μη εποχικών καλλιεργειών. Αυτή η προσέγγιση συνδυάζει την παραγωγή καλλιεργειών και τη βόσκηση ζώων για συνεχή χρήση γης.</a:t>
            </a:r>
            <a:endParaRPr/>
          </a:p>
        </p:txBody>
      </p:sp>
      <p:sp>
        <p:nvSpPr>
          <p:cNvPr id="363" name="Google Shape;363;p17"/>
          <p:cNvSpPr/>
          <p:nvPr/>
        </p:nvSpPr>
        <p:spPr>
          <a:xfrm>
            <a:off x="9448800" y="2876550"/>
            <a:ext cx="8534400" cy="5689568"/>
          </a:xfrm>
          <a:custGeom>
            <a:rect b="b" l="l" r="r" t="t"/>
            <a:pathLst>
              <a:path extrusionOk="0" h="7586091" w="11379200">
                <a:moveTo>
                  <a:pt x="0" y="0"/>
                </a:moveTo>
                <a:lnTo>
                  <a:pt x="11379200" y="0"/>
                </a:lnTo>
                <a:lnTo>
                  <a:pt x="11379200" y="7586091"/>
                </a:lnTo>
                <a:lnTo>
                  <a:pt x="0" y="7586091"/>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71" name="Shape 371"/>
        <p:cNvGrpSpPr/>
        <p:nvPr/>
      </p:nvGrpSpPr>
      <p:grpSpPr>
        <a:xfrm>
          <a:off x="0" y="0"/>
          <a:ext cx="0" cy="0"/>
          <a:chOff x="0" y="0"/>
          <a:chExt cx="0" cy="0"/>
        </a:xfrm>
      </p:grpSpPr>
      <p:grpSp>
        <p:nvGrpSpPr>
          <p:cNvPr id="372" name="Google Shape;372;p18"/>
          <p:cNvGrpSpPr/>
          <p:nvPr/>
        </p:nvGrpSpPr>
        <p:grpSpPr>
          <a:xfrm>
            <a:off x="-9525" y="-9525"/>
            <a:ext cx="18307050" cy="2054257"/>
            <a:chOff x="0" y="0"/>
            <a:chExt cx="24409400" cy="2739009"/>
          </a:xfrm>
        </p:grpSpPr>
        <p:sp>
          <p:nvSpPr>
            <p:cNvPr id="373" name="Google Shape;373;p18"/>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374" name="Google Shape;374;p18"/>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5" name="Google Shape;375;p18"/>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376" name="Google Shape;376;p18"/>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377" name="Google Shape;377;p18"/>
          <p:cNvSpPr txBox="1"/>
          <p:nvPr/>
        </p:nvSpPr>
        <p:spPr>
          <a:xfrm>
            <a:off x="714825" y="962425"/>
            <a:ext cx="16858350" cy="762000"/>
          </a:xfrm>
          <a:prstGeom prst="rect">
            <a:avLst/>
          </a:prstGeom>
          <a:noFill/>
          <a:ln>
            <a:noFill/>
          </a:ln>
        </p:spPr>
        <p:txBody>
          <a:bodyPr anchorCtr="0" anchor="t" bIns="0" lIns="0" spcFirstLastPara="1" rIns="0" wrap="square" tIns="0">
            <a:spAutoFit/>
          </a:bodyPr>
          <a:lstStyle/>
          <a:p>
            <a:pPr indent="0" lvl="0" marL="0" marR="0" rtl="0" algn="l">
              <a:lnSpc>
                <a:spcPct val="120004"/>
              </a:lnSpc>
              <a:spcBef>
                <a:spcPts val="0"/>
              </a:spcBef>
              <a:spcAft>
                <a:spcPts val="0"/>
              </a:spcAft>
              <a:buNone/>
            </a:pPr>
            <a:r>
              <a:rPr b="1" i="0" lang="en-US" sz="4899" u="none" cap="none" strike="noStrike">
                <a:solidFill>
                  <a:srgbClr val="FFFFFF"/>
                </a:solidFill>
                <a:latin typeface="Arial"/>
                <a:ea typeface="Arial"/>
                <a:cs typeface="Arial"/>
                <a:sym typeface="Arial"/>
              </a:rPr>
              <a:t>Ενότητα 3: Εφαρμογή στην Αναγεννητική Γεωργία</a:t>
            </a:r>
            <a:endParaRPr/>
          </a:p>
        </p:txBody>
      </p:sp>
      <p:sp>
        <p:nvSpPr>
          <p:cNvPr id="378" name="Google Shape;378;p18"/>
          <p:cNvSpPr txBox="1"/>
          <p:nvPr/>
        </p:nvSpPr>
        <p:spPr>
          <a:xfrm>
            <a:off x="714825" y="2339225"/>
            <a:ext cx="8337750" cy="7644528"/>
          </a:xfrm>
          <a:prstGeom prst="rect">
            <a:avLst/>
          </a:prstGeom>
          <a:noFill/>
          <a:ln>
            <a:noFill/>
          </a:ln>
        </p:spPr>
        <p:txBody>
          <a:bodyPr anchorCtr="0" anchor="t" bIns="0" lIns="0" spcFirstLastPara="1" rIns="0" wrap="square" tIns="0">
            <a:spAutoFit/>
          </a:bodyPr>
          <a:lstStyle/>
          <a:p>
            <a:pPr indent="0" lvl="0" marL="0" marR="0" rtl="0" algn="l">
              <a:lnSpc>
                <a:spcPct val="135012"/>
              </a:lnSpc>
              <a:spcBef>
                <a:spcPts val="0"/>
              </a:spcBef>
              <a:spcAft>
                <a:spcPts val="0"/>
              </a:spcAft>
              <a:buNone/>
            </a:pPr>
            <a:r>
              <a:rPr b="0" i="0" lang="en-US" sz="2779" u="none" cap="none" strike="noStrike">
                <a:solidFill>
                  <a:srgbClr val="000000"/>
                </a:solidFill>
                <a:latin typeface="Arial"/>
                <a:ea typeface="Arial"/>
                <a:cs typeface="Arial"/>
                <a:sym typeface="Arial"/>
              </a:rPr>
              <a:t>Πρακτικές Τεχνικές και Πρακτικές</a:t>
            </a:r>
            <a:endParaRPr/>
          </a:p>
          <a:p>
            <a:pPr indent="-453715" lvl="1" marL="907431" marR="0" rtl="0" algn="l">
              <a:lnSpc>
                <a:spcPct val="134971"/>
              </a:lnSpc>
              <a:spcBef>
                <a:spcPts val="0"/>
              </a:spcBef>
              <a:spcAft>
                <a:spcPts val="0"/>
              </a:spcAft>
              <a:buClr>
                <a:srgbClr val="000000"/>
              </a:buClr>
              <a:buSzPts val="2645"/>
              <a:buFont typeface="Arial"/>
              <a:buChar char="•"/>
            </a:pPr>
            <a:r>
              <a:rPr b="0" i="0" lang="en-US" sz="2645" u="none" cap="none" strike="noStrike">
                <a:solidFill>
                  <a:srgbClr val="000000"/>
                </a:solidFill>
                <a:latin typeface="Arial"/>
                <a:ea typeface="Arial"/>
                <a:cs typeface="Arial"/>
                <a:sym typeface="Arial"/>
              </a:rPr>
              <a:t>Ενσωμάτωση υδατοκαλλιέργειας: Ενσωμάτωση ιχθυοκαλλιεργειών σε αγροκτήματα όπου τα κτηνοτροφικά απόβλητα τροφοδοτούν τα φύκια, υποστηρίζοντας την ανάπτυξη των ψαριών. Οι ιχθυοκαλλιέργειες μπορούν επίσης να παρέχουν νερό για άρδευση.</a:t>
            </a:r>
            <a:endParaRPr/>
          </a:p>
          <a:p>
            <a:pPr indent="-440455" lvl="1" marL="880910" marR="0" rtl="0" algn="l">
              <a:lnSpc>
                <a:spcPct val="134971"/>
              </a:lnSpc>
              <a:spcBef>
                <a:spcPts val="0"/>
              </a:spcBef>
              <a:spcAft>
                <a:spcPts val="0"/>
              </a:spcAft>
              <a:buClr>
                <a:srgbClr val="000000"/>
              </a:buClr>
              <a:buSzPts val="2645"/>
              <a:buFont typeface="Arial"/>
              <a:buChar char="•"/>
            </a:pPr>
            <a:r>
              <a:rPr b="0" i="0" lang="en-US" sz="2645" u="none" cap="none" strike="noStrike">
                <a:solidFill>
                  <a:srgbClr val="000000"/>
                </a:solidFill>
                <a:latin typeface="Arial"/>
                <a:ea typeface="Arial"/>
                <a:cs typeface="Arial"/>
                <a:sym typeface="Arial"/>
              </a:rPr>
              <a:t>Προσαρμοστική Βόσκηση: Δυναμική προσαρμογή των προτύπων βόσκησης με βάση τις συνθήκες του βοσκοτόπου και τον καιρό. Προωθεί την ανθεκτικότητα κατά τη διάρκεια ξηρασίας ή έντονων βροχοπτώσεων.</a:t>
            </a:r>
            <a:endParaRPr/>
          </a:p>
          <a:p>
            <a:pPr indent="-440455" lvl="1" marL="880910" marR="0" rtl="0" algn="l">
              <a:lnSpc>
                <a:spcPct val="134971"/>
              </a:lnSpc>
              <a:spcBef>
                <a:spcPts val="0"/>
              </a:spcBef>
              <a:spcAft>
                <a:spcPts val="0"/>
              </a:spcAft>
              <a:buClr>
                <a:srgbClr val="000000"/>
              </a:buClr>
              <a:buSzPts val="2645"/>
              <a:buFont typeface="Arial"/>
              <a:buChar char="•"/>
            </a:pPr>
            <a:r>
              <a:rPr b="0" i="0" lang="en-US" sz="2645" u="none" cap="none" strike="noStrike">
                <a:solidFill>
                  <a:srgbClr val="000000"/>
                </a:solidFill>
                <a:latin typeface="Arial"/>
                <a:ea typeface="Arial"/>
                <a:cs typeface="Arial"/>
                <a:sym typeface="Arial"/>
              </a:rPr>
              <a:t>Διάδρομοι Άγριας Ζωής: Σχεδιασμός συστημάτων βόσκησης που να περιλαμβάνουν μονοπάτια για την κίνηση της άγριας ζωής. Βελτιώνει την οικολογική ισορροπία και ενισχύει τη βιοποικιλότητα.</a:t>
            </a:r>
            <a:endParaRPr/>
          </a:p>
        </p:txBody>
      </p:sp>
      <p:sp>
        <p:nvSpPr>
          <p:cNvPr id="379" name="Google Shape;379;p18"/>
          <p:cNvSpPr/>
          <p:nvPr/>
        </p:nvSpPr>
        <p:spPr>
          <a:xfrm>
            <a:off x="9448800" y="2876550"/>
            <a:ext cx="8534400" cy="5689568"/>
          </a:xfrm>
          <a:custGeom>
            <a:rect b="b" l="l" r="r" t="t"/>
            <a:pathLst>
              <a:path extrusionOk="0" h="7586091" w="11379200">
                <a:moveTo>
                  <a:pt x="0" y="0"/>
                </a:moveTo>
                <a:lnTo>
                  <a:pt x="11379200" y="0"/>
                </a:lnTo>
                <a:lnTo>
                  <a:pt x="11379200" y="7586091"/>
                </a:lnTo>
                <a:lnTo>
                  <a:pt x="0" y="7586091"/>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387" name="Shape 387"/>
        <p:cNvGrpSpPr/>
        <p:nvPr/>
      </p:nvGrpSpPr>
      <p:grpSpPr>
        <a:xfrm>
          <a:off x="0" y="0"/>
          <a:ext cx="0" cy="0"/>
          <a:chOff x="0" y="0"/>
          <a:chExt cx="0" cy="0"/>
        </a:xfrm>
      </p:grpSpPr>
      <p:grpSp>
        <p:nvGrpSpPr>
          <p:cNvPr id="388" name="Google Shape;388;p19"/>
          <p:cNvGrpSpPr/>
          <p:nvPr/>
        </p:nvGrpSpPr>
        <p:grpSpPr>
          <a:xfrm>
            <a:off x="-9525" y="-9525"/>
            <a:ext cx="18307050" cy="2054257"/>
            <a:chOff x="0" y="0"/>
            <a:chExt cx="24409400" cy="2739009"/>
          </a:xfrm>
        </p:grpSpPr>
        <p:sp>
          <p:nvSpPr>
            <p:cNvPr id="389" name="Google Shape;389;p19"/>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390" name="Google Shape;390;p19"/>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1" name="Google Shape;391;p19"/>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392" name="Google Shape;392;p19"/>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393" name="Google Shape;393;p19"/>
          <p:cNvSpPr txBox="1"/>
          <p:nvPr/>
        </p:nvSpPr>
        <p:spPr>
          <a:xfrm>
            <a:off x="714825" y="962425"/>
            <a:ext cx="16858350" cy="762000"/>
          </a:xfrm>
          <a:prstGeom prst="rect">
            <a:avLst/>
          </a:prstGeom>
          <a:noFill/>
          <a:ln>
            <a:noFill/>
          </a:ln>
        </p:spPr>
        <p:txBody>
          <a:bodyPr anchorCtr="0" anchor="t" bIns="0" lIns="0" spcFirstLastPara="1" rIns="0" wrap="square" tIns="0">
            <a:spAutoFit/>
          </a:bodyPr>
          <a:lstStyle/>
          <a:p>
            <a:pPr indent="0" lvl="0" marL="0" marR="0" rtl="0" algn="l">
              <a:lnSpc>
                <a:spcPct val="120004"/>
              </a:lnSpc>
              <a:spcBef>
                <a:spcPts val="0"/>
              </a:spcBef>
              <a:spcAft>
                <a:spcPts val="0"/>
              </a:spcAft>
              <a:buNone/>
            </a:pPr>
            <a:r>
              <a:rPr b="1" i="0" lang="en-US" sz="4899" u="none" cap="none" strike="noStrike">
                <a:solidFill>
                  <a:srgbClr val="FFFFFF"/>
                </a:solidFill>
                <a:latin typeface="Arial"/>
                <a:ea typeface="Arial"/>
                <a:cs typeface="Arial"/>
                <a:sym typeface="Arial"/>
              </a:rPr>
              <a:t>Ενότητα 3: Εφαρμογή στην Αναγεννητική Γεωργία</a:t>
            </a:r>
            <a:endParaRPr/>
          </a:p>
        </p:txBody>
      </p:sp>
      <p:sp>
        <p:nvSpPr>
          <p:cNvPr id="394" name="Google Shape;394;p19"/>
          <p:cNvSpPr txBox="1"/>
          <p:nvPr/>
        </p:nvSpPr>
        <p:spPr>
          <a:xfrm>
            <a:off x="714825" y="2291600"/>
            <a:ext cx="8337750" cy="7462139"/>
          </a:xfrm>
          <a:prstGeom prst="rect">
            <a:avLst/>
          </a:prstGeom>
          <a:noFill/>
          <a:ln>
            <a:noFill/>
          </a:ln>
        </p:spPr>
        <p:txBody>
          <a:bodyPr anchorCtr="0" anchor="t" bIns="0" lIns="0" spcFirstLastPara="1" rIns="0" wrap="square" tIns="0">
            <a:spAutoFit/>
          </a:bodyPr>
          <a:lstStyle/>
          <a:p>
            <a:pPr indent="0" lvl="0" marL="0" marR="0" rtl="0" algn="l">
              <a:lnSpc>
                <a:spcPct val="151000"/>
              </a:lnSpc>
              <a:spcBef>
                <a:spcPts val="0"/>
              </a:spcBef>
              <a:spcAft>
                <a:spcPts val="0"/>
              </a:spcAft>
              <a:buNone/>
            </a:pPr>
            <a:r>
              <a:rPr b="0" i="0" lang="en-US" sz="2800" u="none" cap="none" strike="noStrike">
                <a:solidFill>
                  <a:srgbClr val="000000"/>
                </a:solidFill>
                <a:latin typeface="Arial"/>
                <a:ea typeface="Arial"/>
                <a:cs typeface="Arial"/>
                <a:sym typeface="Arial"/>
              </a:rPr>
              <a:t>Οφέλη από την ενσωμάτωση της κτηνοτροφίας</a:t>
            </a:r>
            <a:endParaRPr/>
          </a:p>
          <a:p>
            <a:pPr indent="-462281" lvl="1" marL="924562" marR="0" rtl="0" algn="l">
              <a:lnSpc>
                <a:spcPct val="151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Βελτιωμένη υγεία του εδάφους: Τα ζώα συνεισφέρουν οργανική ύλη και διεγείρουν τη μικροβιακή δραστηριότητα του εδάφους.</a:t>
            </a:r>
            <a:endParaRPr/>
          </a:p>
          <a:p>
            <a:pPr indent="-462281" lvl="1" marL="924562" marR="0" rtl="0" algn="l">
              <a:lnSpc>
                <a:spcPct val="151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Βελτιωμένη Βιοποικιλότητα: Η ενσωμάτωση υποστηρίζει ποικίλα φυτικά και ζωικά είδη.</a:t>
            </a:r>
            <a:endParaRPr/>
          </a:p>
          <a:p>
            <a:pPr indent="-462281" lvl="1" marL="924562" marR="0" rtl="0" algn="l">
              <a:lnSpc>
                <a:spcPct val="151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Οικονομική Ανθεκτικότητα: Τα διαφοροποιημένα συστήματα μειώνουν τους οικονομικούς κινδύνους παρέχοντας πολλαπλές ροές εισοδήματος.</a:t>
            </a:r>
            <a:endParaRPr/>
          </a:p>
          <a:p>
            <a:pPr indent="-462281" lvl="1" marL="924562" marR="0" rtl="0" algn="l">
              <a:lnSpc>
                <a:spcPct val="151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Μειωμένη Εξάρτηση από Συνθετικά Εισροές: Ο φυσικός κύκλος των θρεπτικών συστατικών ελαχιστοποιεί την ανάγκη για χημικά λιπάσματα και φυτοφάρμακα.</a:t>
            </a:r>
            <a:endParaRPr/>
          </a:p>
        </p:txBody>
      </p:sp>
      <p:sp>
        <p:nvSpPr>
          <p:cNvPr id="395" name="Google Shape;395;p19"/>
          <p:cNvSpPr/>
          <p:nvPr/>
        </p:nvSpPr>
        <p:spPr>
          <a:xfrm>
            <a:off x="9420800" y="2876550"/>
            <a:ext cx="8534400" cy="5689568"/>
          </a:xfrm>
          <a:custGeom>
            <a:rect b="b" l="l" r="r" t="t"/>
            <a:pathLst>
              <a:path extrusionOk="0" h="7586091" w="11379200">
                <a:moveTo>
                  <a:pt x="0" y="0"/>
                </a:moveTo>
                <a:lnTo>
                  <a:pt x="11379200" y="0"/>
                </a:lnTo>
                <a:lnTo>
                  <a:pt x="11379200" y="7586091"/>
                </a:lnTo>
                <a:lnTo>
                  <a:pt x="0" y="7586091"/>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03" name="Shape 403"/>
        <p:cNvGrpSpPr/>
        <p:nvPr/>
      </p:nvGrpSpPr>
      <p:grpSpPr>
        <a:xfrm>
          <a:off x="0" y="0"/>
          <a:ext cx="0" cy="0"/>
          <a:chOff x="0" y="0"/>
          <a:chExt cx="0" cy="0"/>
        </a:xfrm>
      </p:grpSpPr>
      <p:grpSp>
        <p:nvGrpSpPr>
          <p:cNvPr id="404" name="Google Shape;404;p20"/>
          <p:cNvGrpSpPr/>
          <p:nvPr/>
        </p:nvGrpSpPr>
        <p:grpSpPr>
          <a:xfrm>
            <a:off x="-9525" y="-9525"/>
            <a:ext cx="18307050" cy="2054257"/>
            <a:chOff x="0" y="0"/>
            <a:chExt cx="24409400" cy="2739009"/>
          </a:xfrm>
        </p:grpSpPr>
        <p:sp>
          <p:nvSpPr>
            <p:cNvPr id="405" name="Google Shape;405;p20"/>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406" name="Google Shape;406;p20"/>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7" name="Google Shape;407;p20"/>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408" name="Google Shape;408;p20"/>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409" name="Google Shape;409;p20"/>
          <p:cNvSpPr txBox="1"/>
          <p:nvPr/>
        </p:nvSpPr>
        <p:spPr>
          <a:xfrm>
            <a:off x="714825" y="962425"/>
            <a:ext cx="16858350" cy="762000"/>
          </a:xfrm>
          <a:prstGeom prst="rect">
            <a:avLst/>
          </a:prstGeom>
          <a:noFill/>
          <a:ln>
            <a:noFill/>
          </a:ln>
        </p:spPr>
        <p:txBody>
          <a:bodyPr anchorCtr="0" anchor="t" bIns="0" lIns="0" spcFirstLastPara="1" rIns="0" wrap="square" tIns="0">
            <a:spAutoFit/>
          </a:bodyPr>
          <a:lstStyle/>
          <a:p>
            <a:pPr indent="0" lvl="0" marL="0" marR="0" rtl="0" algn="l">
              <a:lnSpc>
                <a:spcPct val="120004"/>
              </a:lnSpc>
              <a:spcBef>
                <a:spcPts val="0"/>
              </a:spcBef>
              <a:spcAft>
                <a:spcPts val="0"/>
              </a:spcAft>
              <a:buNone/>
            </a:pPr>
            <a:r>
              <a:rPr b="1" i="0" lang="en-US" sz="4899" u="none" cap="none" strike="noStrike">
                <a:solidFill>
                  <a:srgbClr val="FFFFFF"/>
                </a:solidFill>
                <a:latin typeface="Arial"/>
                <a:ea typeface="Arial"/>
                <a:cs typeface="Arial"/>
                <a:sym typeface="Arial"/>
              </a:rPr>
              <a:t>Ενότητα 3: Εφαρμογή στην Αναγεννητική Γεωργία</a:t>
            </a:r>
            <a:endParaRPr/>
          </a:p>
        </p:txBody>
      </p:sp>
      <p:sp>
        <p:nvSpPr>
          <p:cNvPr id="410" name="Google Shape;410;p20"/>
          <p:cNvSpPr txBox="1"/>
          <p:nvPr/>
        </p:nvSpPr>
        <p:spPr>
          <a:xfrm>
            <a:off x="714825" y="2291600"/>
            <a:ext cx="8069602" cy="7072855"/>
          </a:xfrm>
          <a:prstGeom prst="rect">
            <a:avLst/>
          </a:prstGeom>
          <a:noFill/>
          <a:ln>
            <a:noFill/>
          </a:ln>
        </p:spPr>
        <p:txBody>
          <a:bodyPr anchorCtr="0" anchor="t" bIns="0" lIns="0" spcFirstLastPara="1" rIns="0" wrap="square" tIns="0">
            <a:spAutoFit/>
          </a:bodyPr>
          <a:lstStyle/>
          <a:p>
            <a:pPr indent="0" lvl="0" marL="0" marR="0" rtl="0" algn="l">
              <a:lnSpc>
                <a:spcPct val="158978"/>
              </a:lnSpc>
              <a:spcBef>
                <a:spcPts val="0"/>
              </a:spcBef>
              <a:spcAft>
                <a:spcPts val="0"/>
              </a:spcAft>
              <a:buNone/>
            </a:pPr>
            <a:r>
              <a:rPr b="0" i="0" lang="en-US" sz="2545" u="none" cap="none" strike="noStrike">
                <a:solidFill>
                  <a:srgbClr val="000000"/>
                </a:solidFill>
                <a:latin typeface="Arial"/>
                <a:ea typeface="Arial"/>
                <a:cs typeface="Arial"/>
                <a:sym typeface="Arial"/>
              </a:rPr>
              <a:t>Οφέλη από την ενσωμάτωση της κτηνοτροφίας</a:t>
            </a:r>
            <a:endParaRPr/>
          </a:p>
          <a:p>
            <a:pPr indent="-499783" lvl="1" marL="999567" marR="0" rtl="0" algn="l">
              <a:lnSpc>
                <a:spcPct val="158970"/>
              </a:lnSpc>
              <a:spcBef>
                <a:spcPts val="0"/>
              </a:spcBef>
              <a:spcAft>
                <a:spcPts val="0"/>
              </a:spcAft>
              <a:buClr>
                <a:srgbClr val="000000"/>
              </a:buClr>
              <a:buSzPts val="3010"/>
              <a:buFont typeface="Arial"/>
              <a:buChar char="•"/>
            </a:pPr>
            <a:r>
              <a:rPr b="0" i="0" lang="en-US" sz="3010" u="none" cap="none" strike="noStrike">
                <a:solidFill>
                  <a:srgbClr val="000000"/>
                </a:solidFill>
                <a:latin typeface="Arial"/>
                <a:ea typeface="Arial"/>
                <a:cs typeface="Arial"/>
                <a:sym typeface="Arial"/>
              </a:rPr>
              <a:t>Ανθεκτικότητα στο κλίμα: Τα ολοκληρωμένα συστήματα είναι καλύτερα εξοπλισμένα για να προσαρμόζονται στις μεταβαλλόμενες καιρικές συνθήκες.</a:t>
            </a:r>
            <a:endParaRPr/>
          </a:p>
          <a:p>
            <a:pPr indent="-499783" lvl="1" marL="999567" marR="0" rtl="0" algn="l">
              <a:lnSpc>
                <a:spcPct val="158970"/>
              </a:lnSpc>
              <a:spcBef>
                <a:spcPts val="0"/>
              </a:spcBef>
              <a:spcAft>
                <a:spcPts val="0"/>
              </a:spcAft>
              <a:buClr>
                <a:srgbClr val="000000"/>
              </a:buClr>
              <a:buSzPts val="3010"/>
              <a:buFont typeface="Arial"/>
              <a:buChar char="•"/>
            </a:pPr>
            <a:r>
              <a:rPr b="0" i="0" lang="en-US" sz="3010" u="none" cap="none" strike="noStrike">
                <a:solidFill>
                  <a:srgbClr val="000000"/>
                </a:solidFill>
                <a:latin typeface="Arial"/>
                <a:ea typeface="Arial"/>
                <a:cs typeface="Arial"/>
                <a:sym typeface="Arial"/>
              </a:rPr>
              <a:t>Μείωση Αποβλήτων: Τα ζώα αξιοποιούν τα υπολείμματα καλλιεργειών και τα ζιζάνια, μετατρέποντας τα πιθανά απόβλητα σε πολύτιμους πόρους.</a:t>
            </a:r>
            <a:endParaRPr/>
          </a:p>
          <a:p>
            <a:pPr indent="-499783" lvl="1" marL="999567" marR="0" rtl="0" algn="l">
              <a:lnSpc>
                <a:spcPct val="158970"/>
              </a:lnSpc>
              <a:spcBef>
                <a:spcPts val="0"/>
              </a:spcBef>
              <a:spcAft>
                <a:spcPts val="0"/>
              </a:spcAft>
              <a:buClr>
                <a:srgbClr val="000000"/>
              </a:buClr>
              <a:buSzPts val="3010"/>
              <a:buFont typeface="Arial"/>
              <a:buChar char="•"/>
            </a:pPr>
            <a:r>
              <a:rPr b="0" i="0" lang="en-US" sz="3010" u="none" cap="none" strike="noStrike">
                <a:solidFill>
                  <a:srgbClr val="000000"/>
                </a:solidFill>
                <a:latin typeface="Arial"/>
                <a:ea typeface="Arial"/>
                <a:cs typeface="Arial"/>
                <a:sym typeface="Arial"/>
              </a:rPr>
              <a:t>Ευημερία των ζώων: Τα ποικίλα τοπία παρέχουν καλύτερες συνθήκες διαβίωσης και διατροφής για τα ζώα.</a:t>
            </a:r>
            <a:endParaRPr/>
          </a:p>
        </p:txBody>
      </p:sp>
      <p:sp>
        <p:nvSpPr>
          <p:cNvPr id="411" name="Google Shape;411;p20"/>
          <p:cNvSpPr/>
          <p:nvPr/>
        </p:nvSpPr>
        <p:spPr>
          <a:xfrm>
            <a:off x="9420800" y="2876550"/>
            <a:ext cx="8534400" cy="5689568"/>
          </a:xfrm>
          <a:custGeom>
            <a:rect b="b" l="l" r="r" t="t"/>
            <a:pathLst>
              <a:path extrusionOk="0" h="7586091" w="11379200">
                <a:moveTo>
                  <a:pt x="0" y="0"/>
                </a:moveTo>
                <a:lnTo>
                  <a:pt x="11379200" y="0"/>
                </a:lnTo>
                <a:lnTo>
                  <a:pt x="11379200" y="7586091"/>
                </a:lnTo>
                <a:lnTo>
                  <a:pt x="0" y="7586091"/>
                </a:lnTo>
                <a:lnTo>
                  <a:pt x="0" y="0"/>
                </a:lnTo>
                <a:close/>
              </a:path>
            </a:pathLst>
          </a:custGeom>
          <a:blipFill rotWithShape="1">
            <a:blip r:embed="rId5">
              <a:alphaModFix/>
            </a:blip>
            <a:stretch>
              <a:fillRect b="0" l="-5407" r="-5411" t="0"/>
            </a:stretch>
          </a:blipFill>
          <a:ln>
            <a:noFill/>
          </a:ln>
        </p:spPr>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19" name="Shape 419"/>
        <p:cNvGrpSpPr/>
        <p:nvPr/>
      </p:nvGrpSpPr>
      <p:grpSpPr>
        <a:xfrm>
          <a:off x="0" y="0"/>
          <a:ext cx="0" cy="0"/>
          <a:chOff x="0" y="0"/>
          <a:chExt cx="0" cy="0"/>
        </a:xfrm>
      </p:grpSpPr>
      <p:grpSp>
        <p:nvGrpSpPr>
          <p:cNvPr id="420" name="Google Shape;420;p21"/>
          <p:cNvGrpSpPr/>
          <p:nvPr/>
        </p:nvGrpSpPr>
        <p:grpSpPr>
          <a:xfrm>
            <a:off x="-9525" y="-9525"/>
            <a:ext cx="18307050" cy="2054257"/>
            <a:chOff x="0" y="0"/>
            <a:chExt cx="24409400" cy="2739009"/>
          </a:xfrm>
        </p:grpSpPr>
        <p:sp>
          <p:nvSpPr>
            <p:cNvPr id="421" name="Google Shape;421;p21"/>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422" name="Google Shape;422;p21"/>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3" name="Google Shape;423;p21"/>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424" name="Google Shape;424;p21"/>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425" name="Google Shape;425;p21"/>
          <p:cNvSpPr txBox="1"/>
          <p:nvPr/>
        </p:nvSpPr>
        <p:spPr>
          <a:xfrm>
            <a:off x="714825" y="962425"/>
            <a:ext cx="16858350" cy="762000"/>
          </a:xfrm>
          <a:prstGeom prst="rect">
            <a:avLst/>
          </a:prstGeom>
          <a:noFill/>
          <a:ln>
            <a:noFill/>
          </a:ln>
        </p:spPr>
        <p:txBody>
          <a:bodyPr anchorCtr="0" anchor="t" bIns="0" lIns="0" spcFirstLastPara="1" rIns="0" wrap="square" tIns="0">
            <a:spAutoFit/>
          </a:bodyPr>
          <a:lstStyle/>
          <a:p>
            <a:pPr indent="0" lvl="0" marL="0" marR="0" rtl="0" algn="l">
              <a:lnSpc>
                <a:spcPct val="120004"/>
              </a:lnSpc>
              <a:spcBef>
                <a:spcPts val="0"/>
              </a:spcBef>
              <a:spcAft>
                <a:spcPts val="0"/>
              </a:spcAft>
              <a:buNone/>
            </a:pPr>
            <a:r>
              <a:rPr b="1" i="0" lang="en-US" sz="4899" u="none" cap="none" strike="noStrike">
                <a:solidFill>
                  <a:srgbClr val="FFFFFF"/>
                </a:solidFill>
                <a:latin typeface="Arial"/>
                <a:ea typeface="Arial"/>
                <a:cs typeface="Arial"/>
                <a:sym typeface="Arial"/>
              </a:rPr>
              <a:t>Ενότητα 3: Εφαρμογή στην Αναγεννητική Γεωργία</a:t>
            </a:r>
            <a:endParaRPr/>
          </a:p>
        </p:txBody>
      </p:sp>
      <p:sp>
        <p:nvSpPr>
          <p:cNvPr id="426" name="Google Shape;426;p21"/>
          <p:cNvSpPr txBox="1"/>
          <p:nvPr/>
        </p:nvSpPr>
        <p:spPr>
          <a:xfrm>
            <a:off x="714825" y="2329700"/>
            <a:ext cx="8337750" cy="7132866"/>
          </a:xfrm>
          <a:prstGeom prst="rect">
            <a:avLst/>
          </a:prstGeom>
          <a:noFill/>
          <a:ln>
            <a:noFill/>
          </a:ln>
        </p:spPr>
        <p:txBody>
          <a:bodyPr anchorCtr="0" anchor="t" bIns="0" lIns="0" spcFirstLastPara="1" rIns="0" wrap="square" tIns="0">
            <a:spAutoFit/>
          </a:bodyPr>
          <a:lstStyle/>
          <a:p>
            <a:pPr indent="0" lvl="0" marL="0" marR="0" rtl="0" algn="l">
              <a:lnSpc>
                <a:spcPct val="136969"/>
              </a:lnSpc>
              <a:spcBef>
                <a:spcPts val="0"/>
              </a:spcBef>
              <a:spcAft>
                <a:spcPts val="0"/>
              </a:spcAft>
              <a:buNone/>
            </a:pPr>
            <a:r>
              <a:rPr b="0" i="0" lang="en-US" sz="2640" u="none" cap="none" strike="noStrike">
                <a:solidFill>
                  <a:srgbClr val="000000"/>
                </a:solidFill>
                <a:latin typeface="Arial"/>
                <a:ea typeface="Arial"/>
                <a:cs typeface="Arial"/>
                <a:sym typeface="Arial"/>
              </a:rPr>
              <a:t>Οφέλη από την ενσωμάτωση της κτηνοτροφίας</a:t>
            </a:r>
            <a:endParaRPr/>
          </a:p>
          <a:p>
            <a:pPr indent="-481561" lvl="1" marL="963123" marR="0" rtl="0" algn="l">
              <a:lnSpc>
                <a:spcPct val="136978"/>
              </a:lnSpc>
              <a:spcBef>
                <a:spcPts val="0"/>
              </a:spcBef>
              <a:spcAft>
                <a:spcPts val="0"/>
              </a:spcAft>
              <a:buClr>
                <a:srgbClr val="000000"/>
              </a:buClr>
              <a:buSzPts val="2780"/>
              <a:buFont typeface="Arial"/>
              <a:buChar char="•"/>
            </a:pPr>
            <a:r>
              <a:rPr b="0" i="0" lang="en-US" sz="2780" u="none" cap="none" strike="noStrike">
                <a:solidFill>
                  <a:srgbClr val="000000"/>
                </a:solidFill>
                <a:latin typeface="Arial"/>
                <a:ea typeface="Arial"/>
                <a:cs typeface="Arial"/>
                <a:sym typeface="Arial"/>
              </a:rPr>
              <a:t>Συμμετοχή της κοινότητας: Τα μικτά συστήματα συχνά ενθαρρύνουν τη συνεργασία και την ανταλλαγή γνώσεων μεταξύ των αγροτών.</a:t>
            </a:r>
            <a:endParaRPr/>
          </a:p>
          <a:p>
            <a:pPr indent="-481561" lvl="1" marL="963123" marR="0" rtl="0" algn="l">
              <a:lnSpc>
                <a:spcPct val="136978"/>
              </a:lnSpc>
              <a:spcBef>
                <a:spcPts val="0"/>
              </a:spcBef>
              <a:spcAft>
                <a:spcPts val="0"/>
              </a:spcAft>
              <a:buClr>
                <a:srgbClr val="000000"/>
              </a:buClr>
              <a:buSzPts val="2780"/>
              <a:buFont typeface="Arial"/>
              <a:buChar char="•"/>
            </a:pPr>
            <a:r>
              <a:rPr b="0" i="0" lang="en-US" sz="2780" u="none" cap="none" strike="noStrike">
                <a:solidFill>
                  <a:srgbClr val="000000"/>
                </a:solidFill>
                <a:latin typeface="Arial"/>
                <a:ea typeface="Arial"/>
                <a:cs typeface="Arial"/>
                <a:sym typeface="Arial"/>
              </a:rPr>
              <a:t>Επισιτιστική Ασφάλεια: Η ενσωμάτωση της κτηνοτροφίας διασφαλίζει αξιόπιστο εφοδιασμό τροφίμων μέσω ποικίλων προϊόντων.</a:t>
            </a:r>
            <a:endParaRPr/>
          </a:p>
          <a:p>
            <a:pPr indent="-481561" lvl="1" marL="963123" marR="0" rtl="0" algn="l">
              <a:lnSpc>
                <a:spcPct val="136978"/>
              </a:lnSpc>
              <a:spcBef>
                <a:spcPts val="0"/>
              </a:spcBef>
              <a:spcAft>
                <a:spcPts val="0"/>
              </a:spcAft>
              <a:buClr>
                <a:srgbClr val="000000"/>
              </a:buClr>
              <a:buSzPts val="2780"/>
              <a:buFont typeface="Arial"/>
              <a:buChar char="•"/>
            </a:pPr>
            <a:r>
              <a:rPr b="0" i="0" lang="en-US" sz="2780" u="none" cap="none" strike="noStrike">
                <a:solidFill>
                  <a:srgbClr val="000000"/>
                </a:solidFill>
                <a:latin typeface="Arial"/>
                <a:ea typeface="Arial"/>
                <a:cs typeface="Arial"/>
                <a:sym typeface="Arial"/>
              </a:rPr>
              <a:t>Αποκατάσταση Υποβαθμισμένων Εδαφών: Η κτηνοτροφία μπορεί να αποκαταστήσει υποβαθμισμένες εκτάσεις βελτιώνοντας τη δομή και τη γονιμότητα του εδάφους.</a:t>
            </a:r>
            <a:endParaRPr/>
          </a:p>
          <a:p>
            <a:pPr indent="-481561" lvl="1" marL="963123" marR="0" rtl="0" algn="l">
              <a:lnSpc>
                <a:spcPct val="136978"/>
              </a:lnSpc>
              <a:spcBef>
                <a:spcPts val="0"/>
              </a:spcBef>
              <a:spcAft>
                <a:spcPts val="0"/>
              </a:spcAft>
              <a:buClr>
                <a:srgbClr val="000000"/>
              </a:buClr>
              <a:buSzPts val="2780"/>
              <a:buFont typeface="Arial"/>
              <a:buChar char="•"/>
            </a:pPr>
            <a:r>
              <a:rPr b="0" i="0" lang="en-US" sz="2780" u="none" cap="none" strike="noStrike">
                <a:solidFill>
                  <a:srgbClr val="000000"/>
                </a:solidFill>
                <a:latin typeface="Arial"/>
                <a:ea typeface="Arial"/>
                <a:cs typeface="Arial"/>
                <a:sym typeface="Arial"/>
              </a:rPr>
              <a:t>Υγιεινότερα προϊόντα: Τα ζώα που εκτρέφονται σε ποικίλα βοσκοτόπια συχνά παράγουν κρέας και γαλακτοκομικά προϊόντα υψηλότερης ποιότητας.</a:t>
            </a:r>
            <a:endParaRPr/>
          </a:p>
        </p:txBody>
      </p:sp>
      <p:sp>
        <p:nvSpPr>
          <p:cNvPr id="427" name="Google Shape;427;p21"/>
          <p:cNvSpPr/>
          <p:nvPr/>
        </p:nvSpPr>
        <p:spPr>
          <a:xfrm>
            <a:off x="9420800" y="2876550"/>
            <a:ext cx="8534400" cy="5689568"/>
          </a:xfrm>
          <a:custGeom>
            <a:rect b="b" l="l" r="r" t="t"/>
            <a:pathLst>
              <a:path extrusionOk="0" h="7586091" w="11379200">
                <a:moveTo>
                  <a:pt x="0" y="0"/>
                </a:moveTo>
                <a:lnTo>
                  <a:pt x="11379200" y="0"/>
                </a:lnTo>
                <a:lnTo>
                  <a:pt x="11379200" y="7586091"/>
                </a:lnTo>
                <a:lnTo>
                  <a:pt x="0" y="7586091"/>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35" name="Shape 435"/>
        <p:cNvGrpSpPr/>
        <p:nvPr/>
      </p:nvGrpSpPr>
      <p:grpSpPr>
        <a:xfrm>
          <a:off x="0" y="0"/>
          <a:ext cx="0" cy="0"/>
          <a:chOff x="0" y="0"/>
          <a:chExt cx="0" cy="0"/>
        </a:xfrm>
      </p:grpSpPr>
      <p:grpSp>
        <p:nvGrpSpPr>
          <p:cNvPr id="436" name="Google Shape;436;p22"/>
          <p:cNvGrpSpPr/>
          <p:nvPr/>
        </p:nvGrpSpPr>
        <p:grpSpPr>
          <a:xfrm>
            <a:off x="-9525" y="-9525"/>
            <a:ext cx="18307050" cy="2054257"/>
            <a:chOff x="0" y="0"/>
            <a:chExt cx="24409400" cy="2739009"/>
          </a:xfrm>
        </p:grpSpPr>
        <p:sp>
          <p:nvSpPr>
            <p:cNvPr id="437" name="Google Shape;437;p22"/>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438" name="Google Shape;438;p22"/>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9" name="Google Shape;439;p22"/>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440" name="Google Shape;440;p22"/>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441" name="Google Shape;441;p22"/>
          <p:cNvSpPr txBox="1"/>
          <p:nvPr/>
        </p:nvSpPr>
        <p:spPr>
          <a:xfrm>
            <a:off x="714825" y="962425"/>
            <a:ext cx="16858350" cy="762000"/>
          </a:xfrm>
          <a:prstGeom prst="rect">
            <a:avLst/>
          </a:prstGeom>
          <a:noFill/>
          <a:ln>
            <a:noFill/>
          </a:ln>
        </p:spPr>
        <p:txBody>
          <a:bodyPr anchorCtr="0" anchor="t" bIns="0" lIns="0" spcFirstLastPara="1" rIns="0" wrap="square" tIns="0">
            <a:spAutoFit/>
          </a:bodyPr>
          <a:lstStyle/>
          <a:p>
            <a:pPr indent="0" lvl="0" marL="0" marR="0" rtl="0" algn="l">
              <a:lnSpc>
                <a:spcPct val="120004"/>
              </a:lnSpc>
              <a:spcBef>
                <a:spcPts val="0"/>
              </a:spcBef>
              <a:spcAft>
                <a:spcPts val="0"/>
              </a:spcAft>
              <a:buNone/>
            </a:pPr>
            <a:r>
              <a:rPr b="1" i="0" lang="en-US" sz="4899" u="none" cap="none" strike="noStrike">
                <a:solidFill>
                  <a:srgbClr val="FFFFFF"/>
                </a:solidFill>
                <a:latin typeface="Arial"/>
                <a:ea typeface="Arial"/>
                <a:cs typeface="Arial"/>
                <a:sym typeface="Arial"/>
              </a:rPr>
              <a:t>Ενότητα 3: Εφαρμογή στην Αναγεννητική Γεωργία</a:t>
            </a:r>
            <a:endParaRPr/>
          </a:p>
        </p:txBody>
      </p:sp>
      <p:sp>
        <p:nvSpPr>
          <p:cNvPr id="442" name="Google Shape;442;p22"/>
          <p:cNvSpPr txBox="1"/>
          <p:nvPr/>
        </p:nvSpPr>
        <p:spPr>
          <a:xfrm>
            <a:off x="714825" y="2339225"/>
            <a:ext cx="8337750" cy="7365397"/>
          </a:xfrm>
          <a:prstGeom prst="rect">
            <a:avLst/>
          </a:prstGeom>
          <a:noFill/>
          <a:ln>
            <a:noFill/>
          </a:ln>
        </p:spPr>
        <p:txBody>
          <a:bodyPr anchorCtr="0" anchor="t" bIns="0" lIns="0" spcFirstLastPara="1" rIns="0" wrap="square" tIns="0">
            <a:spAutoFit/>
          </a:bodyPr>
          <a:lstStyle/>
          <a:p>
            <a:pPr indent="0" lvl="0" marL="0" marR="0" rtl="0" algn="l">
              <a:lnSpc>
                <a:spcPct val="134978"/>
              </a:lnSpc>
              <a:spcBef>
                <a:spcPts val="0"/>
              </a:spcBef>
              <a:spcAft>
                <a:spcPts val="0"/>
              </a:spcAft>
              <a:buNone/>
            </a:pPr>
            <a:r>
              <a:rPr b="1" i="0" lang="en-US" sz="2310" u="none" cap="none" strike="noStrike">
                <a:solidFill>
                  <a:srgbClr val="000000"/>
                </a:solidFill>
                <a:latin typeface="Arial"/>
                <a:ea typeface="Arial"/>
                <a:cs typeface="Arial"/>
                <a:sym typeface="Arial"/>
              </a:rPr>
              <a:t>Προκλήσεις της ενσωμάτωσης της κτηνοτροφίας</a:t>
            </a:r>
            <a:endParaRPr/>
          </a:p>
          <a:p>
            <a:pPr indent="-468187" lvl="1" marL="936374" marR="0" rtl="0" algn="l">
              <a:lnSpc>
                <a:spcPct val="135000"/>
              </a:lnSpc>
              <a:spcBef>
                <a:spcPts val="0"/>
              </a:spcBef>
              <a:spcAft>
                <a:spcPts val="0"/>
              </a:spcAft>
              <a:buClr>
                <a:srgbClr val="000000"/>
              </a:buClr>
              <a:buSzPts val="2420"/>
              <a:buFont typeface="Arial"/>
              <a:buChar char="•"/>
            </a:pPr>
            <a:r>
              <a:rPr b="1" i="0" lang="en-US" sz="2420" u="none" cap="none" strike="noStrike">
                <a:solidFill>
                  <a:srgbClr val="000000"/>
                </a:solidFill>
                <a:latin typeface="Arial"/>
                <a:ea typeface="Arial"/>
                <a:cs typeface="Arial"/>
                <a:sym typeface="Arial"/>
              </a:rPr>
              <a:t>Κόστος Υποδομών:</a:t>
            </a:r>
            <a:endParaRPr/>
          </a:p>
          <a:p>
            <a:pPr indent="-616924" lvl="2" marL="1850773" marR="0" rtl="0" algn="l">
              <a:lnSpc>
                <a:spcPct val="135000"/>
              </a:lnSpc>
              <a:spcBef>
                <a:spcPts val="0"/>
              </a:spcBef>
              <a:spcAft>
                <a:spcPts val="0"/>
              </a:spcAft>
              <a:buClr>
                <a:srgbClr val="000000"/>
              </a:buClr>
              <a:buSzPts val="2420"/>
              <a:buFont typeface="Arial"/>
              <a:buChar char="⚬"/>
            </a:pPr>
            <a:r>
              <a:rPr b="0" i="0" lang="en-US" sz="2420" u="none" cap="none" strike="noStrike">
                <a:solidFill>
                  <a:srgbClr val="000000"/>
                </a:solidFill>
                <a:latin typeface="Arial"/>
                <a:ea typeface="Arial"/>
                <a:cs typeface="Arial"/>
                <a:sym typeface="Arial"/>
              </a:rPr>
              <a:t>Η αρχική εγκατάσταση, όπως η περίφραξη, τα συστήματα ύδρευσης και τα καταφύγια, μπορεί να είναι δαπανηρή.</a:t>
            </a:r>
            <a:endParaRPr/>
          </a:p>
          <a:p>
            <a:pPr indent="-616924" lvl="2" marL="1850773" marR="0" rtl="0" algn="l">
              <a:lnSpc>
                <a:spcPct val="135000"/>
              </a:lnSpc>
              <a:spcBef>
                <a:spcPts val="0"/>
              </a:spcBef>
              <a:spcAft>
                <a:spcPts val="0"/>
              </a:spcAft>
              <a:buClr>
                <a:srgbClr val="000000"/>
              </a:buClr>
              <a:buSzPts val="2420"/>
              <a:buFont typeface="Arial"/>
              <a:buChar char="⚬"/>
            </a:pPr>
            <a:r>
              <a:rPr b="0" i="0" lang="en-US" sz="2420" u="none" cap="none" strike="noStrike">
                <a:solidFill>
                  <a:srgbClr val="000000"/>
                </a:solidFill>
                <a:latin typeface="Arial"/>
                <a:ea typeface="Arial"/>
                <a:cs typeface="Arial"/>
                <a:sym typeface="Arial"/>
              </a:rPr>
              <a:t>Απαιτείται προσεκτικός οικονομικός σχεδιασμός και κατανομή πόρων.</a:t>
            </a:r>
            <a:endParaRPr/>
          </a:p>
          <a:p>
            <a:pPr indent="-468187" lvl="1" marL="936374" marR="0" rtl="0" algn="l">
              <a:lnSpc>
                <a:spcPct val="135000"/>
              </a:lnSpc>
              <a:spcBef>
                <a:spcPts val="0"/>
              </a:spcBef>
              <a:spcAft>
                <a:spcPts val="0"/>
              </a:spcAft>
              <a:buClr>
                <a:srgbClr val="000000"/>
              </a:buClr>
              <a:buSzPts val="2420"/>
              <a:buFont typeface="Arial"/>
              <a:buChar char="•"/>
            </a:pPr>
            <a:r>
              <a:rPr b="1" i="0" lang="en-US" sz="2420" u="none" cap="none" strike="noStrike">
                <a:solidFill>
                  <a:srgbClr val="000000"/>
                </a:solidFill>
                <a:latin typeface="Arial"/>
                <a:ea typeface="Arial"/>
                <a:cs typeface="Arial"/>
                <a:sym typeface="Arial"/>
              </a:rPr>
              <a:t>Γνώσεις και Εκπαίδευση:</a:t>
            </a:r>
            <a:endParaRPr/>
          </a:p>
          <a:p>
            <a:pPr indent="-600626" lvl="2" marL="1801878" marR="0" rtl="0" algn="l">
              <a:lnSpc>
                <a:spcPct val="135000"/>
              </a:lnSpc>
              <a:spcBef>
                <a:spcPts val="0"/>
              </a:spcBef>
              <a:spcAft>
                <a:spcPts val="0"/>
              </a:spcAft>
              <a:buClr>
                <a:srgbClr val="000000"/>
              </a:buClr>
              <a:buSzPts val="2420"/>
              <a:buFont typeface="Arial"/>
              <a:buChar char="⚬"/>
            </a:pPr>
            <a:r>
              <a:rPr b="0" i="0" lang="en-US" sz="2420" u="none" cap="none" strike="noStrike">
                <a:solidFill>
                  <a:srgbClr val="000000"/>
                </a:solidFill>
                <a:latin typeface="Arial"/>
                <a:ea typeface="Arial"/>
                <a:cs typeface="Arial"/>
                <a:sym typeface="Arial"/>
              </a:rPr>
              <a:t>Οι αγρότες ενδέχεται να μην έχουν εμπειρία στη διαχείριση ολοκληρωμένων συστημάτων.</a:t>
            </a:r>
            <a:endParaRPr/>
          </a:p>
          <a:p>
            <a:pPr indent="-600626" lvl="2" marL="1801878" marR="0" rtl="0" algn="l">
              <a:lnSpc>
                <a:spcPct val="135000"/>
              </a:lnSpc>
              <a:spcBef>
                <a:spcPts val="0"/>
              </a:spcBef>
              <a:spcAft>
                <a:spcPts val="0"/>
              </a:spcAft>
              <a:buClr>
                <a:srgbClr val="000000"/>
              </a:buClr>
              <a:buSzPts val="2420"/>
              <a:buFont typeface="Arial"/>
              <a:buChar char="⚬"/>
            </a:pPr>
            <a:r>
              <a:rPr b="0" i="0" lang="en-US" sz="2420" u="none" cap="none" strike="noStrike">
                <a:solidFill>
                  <a:srgbClr val="000000"/>
                </a:solidFill>
                <a:latin typeface="Arial"/>
                <a:ea typeface="Arial"/>
                <a:cs typeface="Arial"/>
                <a:sym typeface="Arial"/>
              </a:rPr>
              <a:t>Τα προγράμματα κατάρτισης και οι υπηρεσίες επέκτασης είναι απαραίτητα.</a:t>
            </a:r>
            <a:endParaRPr/>
          </a:p>
          <a:p>
            <a:pPr indent="-468187" lvl="1" marL="936374" marR="0" rtl="0" algn="l">
              <a:lnSpc>
                <a:spcPct val="135000"/>
              </a:lnSpc>
              <a:spcBef>
                <a:spcPts val="0"/>
              </a:spcBef>
              <a:spcAft>
                <a:spcPts val="0"/>
              </a:spcAft>
              <a:buClr>
                <a:srgbClr val="000000"/>
              </a:buClr>
              <a:buSzPts val="2420"/>
              <a:buFont typeface="Arial"/>
              <a:buChar char="•"/>
            </a:pPr>
            <a:r>
              <a:rPr b="1" i="0" lang="en-US" sz="2420" u="none" cap="none" strike="noStrike">
                <a:solidFill>
                  <a:srgbClr val="000000"/>
                </a:solidFill>
                <a:latin typeface="Arial"/>
                <a:ea typeface="Arial"/>
                <a:cs typeface="Arial"/>
                <a:sym typeface="Arial"/>
              </a:rPr>
              <a:t>Διαθεσιμότητα γης:</a:t>
            </a:r>
            <a:endParaRPr/>
          </a:p>
          <a:p>
            <a:pPr indent="-616924" lvl="2" marL="1850773" marR="0" rtl="0" algn="l">
              <a:lnSpc>
                <a:spcPct val="135000"/>
              </a:lnSpc>
              <a:spcBef>
                <a:spcPts val="0"/>
              </a:spcBef>
              <a:spcAft>
                <a:spcPts val="0"/>
              </a:spcAft>
              <a:buClr>
                <a:srgbClr val="000000"/>
              </a:buClr>
              <a:buSzPts val="2420"/>
              <a:buFont typeface="Arial"/>
              <a:buChar char="⚬"/>
            </a:pPr>
            <a:r>
              <a:rPr b="0" i="0" lang="en-US" sz="2420" u="none" cap="none" strike="noStrike">
                <a:solidFill>
                  <a:srgbClr val="000000"/>
                </a:solidFill>
                <a:latin typeface="Arial"/>
                <a:ea typeface="Arial"/>
                <a:cs typeface="Arial"/>
                <a:sym typeface="Arial"/>
              </a:rPr>
              <a:t>Η περιορισμένη γη μπορεί να περιορίσει την εναλλαγή βόσκησης ή την ενσωμάτωση πολλαπλών ειδών.</a:t>
            </a:r>
            <a:endParaRPr/>
          </a:p>
          <a:p>
            <a:pPr indent="-616924" lvl="2" marL="1850773" marR="0" rtl="0" algn="l">
              <a:lnSpc>
                <a:spcPct val="135000"/>
              </a:lnSpc>
              <a:spcBef>
                <a:spcPts val="0"/>
              </a:spcBef>
              <a:spcAft>
                <a:spcPts val="0"/>
              </a:spcAft>
              <a:buClr>
                <a:srgbClr val="000000"/>
              </a:buClr>
              <a:buSzPts val="2420"/>
              <a:buFont typeface="Arial"/>
              <a:buChar char="⚬"/>
            </a:pPr>
            <a:r>
              <a:rPr b="0" i="0" lang="en-US" sz="2420" u="none" cap="none" strike="noStrike">
                <a:solidFill>
                  <a:srgbClr val="000000"/>
                </a:solidFill>
                <a:latin typeface="Arial"/>
                <a:ea typeface="Arial"/>
                <a:cs typeface="Arial"/>
                <a:sym typeface="Arial"/>
              </a:rPr>
              <a:t>Καινοτόμες λύσεις όπως η δασική βοσκή μπορούν να μεγιστοποιήσουν τη χρήση γης.</a:t>
            </a:r>
            <a:endParaRPr/>
          </a:p>
        </p:txBody>
      </p:sp>
      <p:sp>
        <p:nvSpPr>
          <p:cNvPr id="443" name="Google Shape;443;p22"/>
          <p:cNvSpPr/>
          <p:nvPr/>
        </p:nvSpPr>
        <p:spPr>
          <a:xfrm>
            <a:off x="9420800" y="2876550"/>
            <a:ext cx="8534400" cy="5689568"/>
          </a:xfrm>
          <a:custGeom>
            <a:rect b="b" l="l" r="r" t="t"/>
            <a:pathLst>
              <a:path extrusionOk="0" h="7586091" w="11379200">
                <a:moveTo>
                  <a:pt x="0" y="0"/>
                </a:moveTo>
                <a:lnTo>
                  <a:pt x="11379200" y="0"/>
                </a:lnTo>
                <a:lnTo>
                  <a:pt x="11379200" y="7586091"/>
                </a:lnTo>
                <a:lnTo>
                  <a:pt x="0" y="7586091"/>
                </a:lnTo>
                <a:lnTo>
                  <a:pt x="0" y="0"/>
                </a:lnTo>
                <a:close/>
              </a:path>
            </a:pathLst>
          </a:custGeom>
          <a:blipFill rotWithShape="1">
            <a:blip r:embed="rId5">
              <a:alphaModFix/>
            </a:blip>
            <a:stretch>
              <a:fillRect b="-6289" l="0" r="0" t="-6288"/>
            </a:stretch>
          </a:blipFill>
          <a:ln>
            <a:noFill/>
          </a:ln>
        </p:spPr>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51" name="Shape 451"/>
        <p:cNvGrpSpPr/>
        <p:nvPr/>
      </p:nvGrpSpPr>
      <p:grpSpPr>
        <a:xfrm>
          <a:off x="0" y="0"/>
          <a:ext cx="0" cy="0"/>
          <a:chOff x="0" y="0"/>
          <a:chExt cx="0" cy="0"/>
        </a:xfrm>
      </p:grpSpPr>
      <p:grpSp>
        <p:nvGrpSpPr>
          <p:cNvPr id="452" name="Google Shape;452;p23"/>
          <p:cNvGrpSpPr/>
          <p:nvPr/>
        </p:nvGrpSpPr>
        <p:grpSpPr>
          <a:xfrm>
            <a:off x="-9525" y="-9525"/>
            <a:ext cx="18307050" cy="2054257"/>
            <a:chOff x="0" y="0"/>
            <a:chExt cx="24409400" cy="2739009"/>
          </a:xfrm>
        </p:grpSpPr>
        <p:sp>
          <p:nvSpPr>
            <p:cNvPr id="453" name="Google Shape;453;p23"/>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454" name="Google Shape;454;p23"/>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5" name="Google Shape;455;p23"/>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456" name="Google Shape;456;p23"/>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457" name="Google Shape;457;p23"/>
          <p:cNvSpPr txBox="1"/>
          <p:nvPr/>
        </p:nvSpPr>
        <p:spPr>
          <a:xfrm>
            <a:off x="714825" y="962425"/>
            <a:ext cx="16858350" cy="762000"/>
          </a:xfrm>
          <a:prstGeom prst="rect">
            <a:avLst/>
          </a:prstGeom>
          <a:noFill/>
          <a:ln>
            <a:noFill/>
          </a:ln>
        </p:spPr>
        <p:txBody>
          <a:bodyPr anchorCtr="0" anchor="t" bIns="0" lIns="0" spcFirstLastPara="1" rIns="0" wrap="square" tIns="0">
            <a:spAutoFit/>
          </a:bodyPr>
          <a:lstStyle/>
          <a:p>
            <a:pPr indent="0" lvl="0" marL="0" marR="0" rtl="0" algn="l">
              <a:lnSpc>
                <a:spcPct val="120004"/>
              </a:lnSpc>
              <a:spcBef>
                <a:spcPts val="0"/>
              </a:spcBef>
              <a:spcAft>
                <a:spcPts val="0"/>
              </a:spcAft>
              <a:buNone/>
            </a:pPr>
            <a:r>
              <a:rPr b="1" i="0" lang="en-US" sz="4899" u="none" cap="none" strike="noStrike">
                <a:solidFill>
                  <a:srgbClr val="FFFFFF"/>
                </a:solidFill>
                <a:latin typeface="Arial"/>
                <a:ea typeface="Arial"/>
                <a:cs typeface="Arial"/>
                <a:sym typeface="Arial"/>
              </a:rPr>
              <a:t>Ενότητα 3: Εφαρμογή στην Αναγεννητική Γεωργία</a:t>
            </a:r>
            <a:endParaRPr/>
          </a:p>
        </p:txBody>
      </p:sp>
      <p:sp>
        <p:nvSpPr>
          <p:cNvPr id="458" name="Google Shape;458;p23"/>
          <p:cNvSpPr txBox="1"/>
          <p:nvPr/>
        </p:nvSpPr>
        <p:spPr>
          <a:xfrm>
            <a:off x="714825" y="2329700"/>
            <a:ext cx="8705975" cy="7443264"/>
          </a:xfrm>
          <a:prstGeom prst="rect">
            <a:avLst/>
          </a:prstGeom>
          <a:noFill/>
          <a:ln>
            <a:noFill/>
          </a:ln>
        </p:spPr>
        <p:txBody>
          <a:bodyPr anchorCtr="0" anchor="t" bIns="0" lIns="0" spcFirstLastPara="1" rIns="0" wrap="square" tIns="0">
            <a:spAutoFit/>
          </a:bodyPr>
          <a:lstStyle/>
          <a:p>
            <a:pPr indent="0" lvl="0" marL="0" marR="0" rtl="0" algn="l">
              <a:lnSpc>
                <a:spcPct val="138970"/>
              </a:lnSpc>
              <a:spcBef>
                <a:spcPts val="0"/>
              </a:spcBef>
              <a:spcAft>
                <a:spcPts val="0"/>
              </a:spcAft>
              <a:buNone/>
            </a:pPr>
            <a:r>
              <a:rPr b="1" i="0" lang="en-US" sz="2525" u="none" cap="none" strike="noStrike">
                <a:solidFill>
                  <a:srgbClr val="000000"/>
                </a:solidFill>
                <a:latin typeface="Arial"/>
                <a:ea typeface="Arial"/>
                <a:cs typeface="Arial"/>
                <a:sym typeface="Arial"/>
              </a:rPr>
              <a:t>Προκλήσεις της ενσωμάτωσης της κτηνοτροφίας</a:t>
            </a:r>
            <a:endParaRPr/>
          </a:p>
          <a:p>
            <a:pPr indent="-482644" lvl="1" marL="965288" marR="0" rtl="0" algn="l">
              <a:lnSpc>
                <a:spcPct val="138981"/>
              </a:lnSpc>
              <a:spcBef>
                <a:spcPts val="0"/>
              </a:spcBef>
              <a:spcAft>
                <a:spcPts val="0"/>
              </a:spcAft>
              <a:buClr>
                <a:srgbClr val="000000"/>
              </a:buClr>
              <a:buSzPts val="2650"/>
              <a:buFont typeface="Arial"/>
              <a:buChar char="•"/>
            </a:pPr>
            <a:r>
              <a:rPr b="1" i="0" lang="en-US" sz="2650" u="none" cap="none" strike="noStrike">
                <a:solidFill>
                  <a:srgbClr val="000000"/>
                </a:solidFill>
                <a:latin typeface="Arial"/>
                <a:ea typeface="Arial"/>
                <a:cs typeface="Arial"/>
                <a:sym typeface="Arial"/>
              </a:rPr>
              <a:t>Πρόσβαση στην αγορά:</a:t>
            </a:r>
            <a:endParaRPr/>
          </a:p>
          <a:p>
            <a:pPr indent="-615480" lvl="2" marL="1846441" marR="0" rtl="0" algn="l">
              <a:lnSpc>
                <a:spcPct val="138981"/>
              </a:lnSpc>
              <a:spcBef>
                <a:spcPts val="0"/>
              </a:spcBef>
              <a:spcAft>
                <a:spcPts val="0"/>
              </a:spcAft>
              <a:buClr>
                <a:srgbClr val="000000"/>
              </a:buClr>
              <a:buSzPts val="2650"/>
              <a:buFont typeface="Arial"/>
              <a:buChar char="⚬"/>
            </a:pPr>
            <a:r>
              <a:rPr b="0" i="0" lang="en-US" sz="2650" u="none" cap="none" strike="noStrike">
                <a:solidFill>
                  <a:srgbClr val="000000"/>
                </a:solidFill>
                <a:latin typeface="Arial"/>
                <a:ea typeface="Arial"/>
                <a:cs typeface="Arial"/>
                <a:sym typeface="Arial"/>
              </a:rPr>
              <a:t>Περιορισμένη ζήτηση για διαφοροποιημένα προϊόντα σε ορισμένες περιοχές.</a:t>
            </a:r>
            <a:endParaRPr/>
          </a:p>
          <a:p>
            <a:pPr indent="-615480" lvl="2" marL="1846441" marR="0" rtl="0" algn="l">
              <a:lnSpc>
                <a:spcPct val="138981"/>
              </a:lnSpc>
              <a:spcBef>
                <a:spcPts val="0"/>
              </a:spcBef>
              <a:spcAft>
                <a:spcPts val="0"/>
              </a:spcAft>
              <a:buClr>
                <a:srgbClr val="000000"/>
              </a:buClr>
              <a:buSzPts val="2650"/>
              <a:buFont typeface="Arial"/>
              <a:buChar char="⚬"/>
            </a:pPr>
            <a:r>
              <a:rPr b="0" i="0" lang="en-US" sz="2650" u="none" cap="none" strike="noStrike">
                <a:solidFill>
                  <a:srgbClr val="000000"/>
                </a:solidFill>
                <a:latin typeface="Arial"/>
                <a:ea typeface="Arial"/>
                <a:cs typeface="Arial"/>
                <a:sym typeface="Arial"/>
              </a:rPr>
              <a:t>Απαιτείται η συνεργασία των αγροτών για την οικοδόμηση τοπικών αλυσίδων εφοδιασμού.</a:t>
            </a:r>
            <a:endParaRPr/>
          </a:p>
          <a:p>
            <a:pPr indent="-482644" lvl="1" marL="965288" marR="0" rtl="0" algn="l">
              <a:lnSpc>
                <a:spcPct val="138981"/>
              </a:lnSpc>
              <a:spcBef>
                <a:spcPts val="0"/>
              </a:spcBef>
              <a:spcAft>
                <a:spcPts val="0"/>
              </a:spcAft>
              <a:buClr>
                <a:srgbClr val="000000"/>
              </a:buClr>
              <a:buSzPts val="2650"/>
              <a:buFont typeface="Arial"/>
              <a:buChar char="•"/>
            </a:pPr>
            <a:r>
              <a:rPr b="1" i="0" lang="en-US" sz="2650" u="none" cap="none" strike="noStrike">
                <a:solidFill>
                  <a:srgbClr val="000000"/>
                </a:solidFill>
                <a:latin typeface="Arial"/>
                <a:ea typeface="Arial"/>
                <a:cs typeface="Arial"/>
                <a:sym typeface="Arial"/>
              </a:rPr>
              <a:t>Περιβαλλοντικοί περιορισμοί:</a:t>
            </a:r>
            <a:endParaRPr/>
          </a:p>
          <a:p>
            <a:pPr indent="-615480" lvl="2" marL="1846441" marR="0" rtl="0" algn="l">
              <a:lnSpc>
                <a:spcPct val="138981"/>
              </a:lnSpc>
              <a:spcBef>
                <a:spcPts val="0"/>
              </a:spcBef>
              <a:spcAft>
                <a:spcPts val="0"/>
              </a:spcAft>
              <a:buClr>
                <a:srgbClr val="000000"/>
              </a:buClr>
              <a:buSzPts val="2650"/>
              <a:buFont typeface="Arial"/>
              <a:buChar char="⚬"/>
            </a:pPr>
            <a:r>
              <a:rPr b="0" i="0" lang="en-US" sz="2650" u="none" cap="none" strike="noStrike">
                <a:solidFill>
                  <a:srgbClr val="000000"/>
                </a:solidFill>
                <a:latin typeface="Arial"/>
                <a:ea typeface="Arial"/>
                <a:cs typeface="Arial"/>
                <a:sym typeface="Arial"/>
              </a:rPr>
              <a:t>Οι δυσμενείς καιρικές συνθήκες μπορούν να επηρεάσουν τα προγράμματα βόσκησης.</a:t>
            </a:r>
            <a:endParaRPr/>
          </a:p>
          <a:p>
            <a:pPr indent="-615480" lvl="2" marL="1846441" marR="0" rtl="0" algn="l">
              <a:lnSpc>
                <a:spcPct val="138981"/>
              </a:lnSpc>
              <a:spcBef>
                <a:spcPts val="0"/>
              </a:spcBef>
              <a:spcAft>
                <a:spcPts val="0"/>
              </a:spcAft>
              <a:buClr>
                <a:srgbClr val="000000"/>
              </a:buClr>
              <a:buSzPts val="2650"/>
              <a:buFont typeface="Arial"/>
              <a:buChar char="⚬"/>
            </a:pPr>
            <a:r>
              <a:rPr b="0" i="0" lang="en-US" sz="2650" u="none" cap="none" strike="noStrike">
                <a:solidFill>
                  <a:srgbClr val="000000"/>
                </a:solidFill>
                <a:latin typeface="Arial"/>
                <a:ea typeface="Arial"/>
                <a:cs typeface="Arial"/>
                <a:sym typeface="Arial"/>
              </a:rPr>
              <a:t>Η προσαρμοστική διαχείριση είναι απαραίτητη για τον μετριασμό των κινδύνων.</a:t>
            </a:r>
            <a:endParaRPr/>
          </a:p>
          <a:p>
            <a:pPr indent="-482644" lvl="1" marL="965288" marR="0" rtl="0" algn="l">
              <a:lnSpc>
                <a:spcPct val="138981"/>
              </a:lnSpc>
              <a:spcBef>
                <a:spcPts val="0"/>
              </a:spcBef>
              <a:spcAft>
                <a:spcPts val="0"/>
              </a:spcAft>
              <a:buClr>
                <a:srgbClr val="000000"/>
              </a:buClr>
              <a:buSzPts val="2650"/>
              <a:buFont typeface="Arial"/>
              <a:buChar char="•"/>
            </a:pPr>
            <a:r>
              <a:rPr b="1" i="0" lang="en-US" sz="2650" u="none" cap="none" strike="noStrike">
                <a:solidFill>
                  <a:srgbClr val="000000"/>
                </a:solidFill>
                <a:latin typeface="Arial"/>
                <a:ea typeface="Arial"/>
                <a:cs typeface="Arial"/>
                <a:sym typeface="Arial"/>
              </a:rPr>
              <a:t>Υγεία των Ζώων:</a:t>
            </a:r>
            <a:endParaRPr/>
          </a:p>
          <a:p>
            <a:pPr indent="-615480" lvl="2" marL="1846441" marR="0" rtl="0" algn="l">
              <a:lnSpc>
                <a:spcPct val="138981"/>
              </a:lnSpc>
              <a:spcBef>
                <a:spcPts val="0"/>
              </a:spcBef>
              <a:spcAft>
                <a:spcPts val="0"/>
              </a:spcAft>
              <a:buClr>
                <a:srgbClr val="000000"/>
              </a:buClr>
              <a:buSzPts val="2650"/>
              <a:buFont typeface="Arial"/>
              <a:buChar char="⚬"/>
            </a:pPr>
            <a:r>
              <a:rPr b="0" i="0" lang="en-US" sz="2650" u="none" cap="none" strike="noStrike">
                <a:solidFill>
                  <a:srgbClr val="000000"/>
                </a:solidFill>
                <a:latin typeface="Arial"/>
                <a:ea typeface="Arial"/>
                <a:cs typeface="Arial"/>
                <a:sym typeface="Arial"/>
              </a:rPr>
              <a:t>Τα μικτά είδη απαιτούν προσεκτική παρακολούθηση για ασθένειες και παράσιτα.</a:t>
            </a:r>
            <a:endParaRPr/>
          </a:p>
          <a:p>
            <a:pPr indent="-615480" lvl="2" marL="1846441" marR="0" rtl="0" algn="l">
              <a:lnSpc>
                <a:spcPct val="138981"/>
              </a:lnSpc>
              <a:spcBef>
                <a:spcPts val="0"/>
              </a:spcBef>
              <a:spcAft>
                <a:spcPts val="0"/>
              </a:spcAft>
              <a:buClr>
                <a:srgbClr val="000000"/>
              </a:buClr>
              <a:buSzPts val="2650"/>
              <a:buFont typeface="Arial"/>
              <a:buChar char="⚬"/>
            </a:pPr>
            <a:r>
              <a:rPr b="0" i="0" lang="en-US" sz="2650" u="none" cap="none" strike="noStrike">
                <a:solidFill>
                  <a:srgbClr val="000000"/>
                </a:solidFill>
                <a:latin typeface="Arial"/>
                <a:ea typeface="Arial"/>
                <a:cs typeface="Arial"/>
                <a:sym typeface="Arial"/>
              </a:rPr>
              <a:t>Η αποτελεσματική κτηνιατρική φροντίδα είναι ζωτικής σημασίας.</a:t>
            </a:r>
            <a:endParaRPr/>
          </a:p>
        </p:txBody>
      </p:sp>
      <p:sp>
        <p:nvSpPr>
          <p:cNvPr id="459" name="Google Shape;459;p23"/>
          <p:cNvSpPr/>
          <p:nvPr/>
        </p:nvSpPr>
        <p:spPr>
          <a:xfrm>
            <a:off x="9420800" y="2876550"/>
            <a:ext cx="8534400" cy="5689568"/>
          </a:xfrm>
          <a:custGeom>
            <a:rect b="b" l="l" r="r" t="t"/>
            <a:pathLst>
              <a:path extrusionOk="0" h="7586091" w="11379200">
                <a:moveTo>
                  <a:pt x="0" y="0"/>
                </a:moveTo>
                <a:lnTo>
                  <a:pt x="11379200" y="0"/>
                </a:lnTo>
                <a:lnTo>
                  <a:pt x="11379200" y="7586091"/>
                </a:lnTo>
                <a:lnTo>
                  <a:pt x="0" y="7586091"/>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67" name="Shape 467"/>
        <p:cNvGrpSpPr/>
        <p:nvPr/>
      </p:nvGrpSpPr>
      <p:grpSpPr>
        <a:xfrm>
          <a:off x="0" y="0"/>
          <a:ext cx="0" cy="0"/>
          <a:chOff x="0" y="0"/>
          <a:chExt cx="0" cy="0"/>
        </a:xfrm>
      </p:grpSpPr>
      <p:grpSp>
        <p:nvGrpSpPr>
          <p:cNvPr id="468" name="Google Shape;468;p24"/>
          <p:cNvGrpSpPr/>
          <p:nvPr/>
        </p:nvGrpSpPr>
        <p:grpSpPr>
          <a:xfrm>
            <a:off x="-9525" y="-9525"/>
            <a:ext cx="18307050" cy="2054257"/>
            <a:chOff x="0" y="0"/>
            <a:chExt cx="24409400" cy="2739009"/>
          </a:xfrm>
        </p:grpSpPr>
        <p:sp>
          <p:nvSpPr>
            <p:cNvPr id="469" name="Google Shape;469;p24"/>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470" name="Google Shape;470;p24"/>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1" name="Google Shape;471;p24"/>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472" name="Google Shape;472;p24"/>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473" name="Google Shape;473;p24"/>
          <p:cNvSpPr txBox="1"/>
          <p:nvPr/>
        </p:nvSpPr>
        <p:spPr>
          <a:xfrm>
            <a:off x="714825" y="962425"/>
            <a:ext cx="16858350" cy="762000"/>
          </a:xfrm>
          <a:prstGeom prst="rect">
            <a:avLst/>
          </a:prstGeom>
          <a:noFill/>
          <a:ln>
            <a:noFill/>
          </a:ln>
        </p:spPr>
        <p:txBody>
          <a:bodyPr anchorCtr="0" anchor="t" bIns="0" lIns="0" spcFirstLastPara="1" rIns="0" wrap="square" tIns="0">
            <a:spAutoFit/>
          </a:bodyPr>
          <a:lstStyle/>
          <a:p>
            <a:pPr indent="0" lvl="0" marL="0" marR="0" rtl="0" algn="l">
              <a:lnSpc>
                <a:spcPct val="120004"/>
              </a:lnSpc>
              <a:spcBef>
                <a:spcPts val="0"/>
              </a:spcBef>
              <a:spcAft>
                <a:spcPts val="0"/>
              </a:spcAft>
              <a:buNone/>
            </a:pPr>
            <a:r>
              <a:rPr b="1" i="0" lang="en-US" sz="4899" u="none" cap="none" strike="noStrike">
                <a:solidFill>
                  <a:srgbClr val="FFFFFF"/>
                </a:solidFill>
                <a:latin typeface="Arial"/>
                <a:ea typeface="Arial"/>
                <a:cs typeface="Arial"/>
                <a:sym typeface="Arial"/>
              </a:rPr>
              <a:t>Ενότητα 3: Εφαρμογή στην Αναγεννητική Γεωργία</a:t>
            </a:r>
            <a:endParaRPr/>
          </a:p>
        </p:txBody>
      </p:sp>
      <p:sp>
        <p:nvSpPr>
          <p:cNvPr id="474" name="Google Shape;474;p24"/>
          <p:cNvSpPr txBox="1"/>
          <p:nvPr/>
        </p:nvSpPr>
        <p:spPr>
          <a:xfrm>
            <a:off x="714825" y="2329700"/>
            <a:ext cx="8337750" cy="7534358"/>
          </a:xfrm>
          <a:prstGeom prst="rect">
            <a:avLst/>
          </a:prstGeom>
          <a:noFill/>
          <a:ln>
            <a:noFill/>
          </a:ln>
        </p:spPr>
        <p:txBody>
          <a:bodyPr anchorCtr="0" anchor="t" bIns="0" lIns="0" spcFirstLastPara="1" rIns="0" wrap="square" tIns="0">
            <a:spAutoFit/>
          </a:bodyPr>
          <a:lstStyle/>
          <a:p>
            <a:pPr indent="0" lvl="0" marL="0" marR="0" rtl="0" algn="l">
              <a:lnSpc>
                <a:spcPct val="138961"/>
              </a:lnSpc>
              <a:spcBef>
                <a:spcPts val="0"/>
              </a:spcBef>
              <a:spcAft>
                <a:spcPts val="0"/>
              </a:spcAft>
              <a:buNone/>
            </a:pPr>
            <a:r>
              <a:rPr b="1" i="0" lang="en-US" sz="2310" u="none" cap="none" strike="noStrike">
                <a:solidFill>
                  <a:srgbClr val="000000"/>
                </a:solidFill>
                <a:latin typeface="Arial"/>
                <a:ea typeface="Arial"/>
                <a:cs typeface="Arial"/>
                <a:sym typeface="Arial"/>
              </a:rPr>
              <a:t>Προκλήσεις της ενσωμάτωσης της κτηνοτροφίας</a:t>
            </a:r>
            <a:endParaRPr/>
          </a:p>
          <a:p>
            <a:pPr indent="-468187" lvl="1" marL="936374" marR="0" rtl="0" algn="l">
              <a:lnSpc>
                <a:spcPct val="138966"/>
              </a:lnSpc>
              <a:spcBef>
                <a:spcPts val="0"/>
              </a:spcBef>
              <a:spcAft>
                <a:spcPts val="0"/>
              </a:spcAft>
              <a:buClr>
                <a:srgbClr val="000000"/>
              </a:buClr>
              <a:buSzPts val="2420"/>
              <a:buFont typeface="Arial"/>
              <a:buChar char="•"/>
            </a:pPr>
            <a:r>
              <a:rPr b="1" i="0" lang="en-US" sz="2420" u="none" cap="none" strike="noStrike">
                <a:solidFill>
                  <a:srgbClr val="000000"/>
                </a:solidFill>
                <a:latin typeface="Arial"/>
                <a:ea typeface="Arial"/>
                <a:cs typeface="Arial"/>
                <a:sym typeface="Arial"/>
              </a:rPr>
              <a:t>Πολιτική και Κανονισμοί:</a:t>
            </a:r>
            <a:endParaRPr/>
          </a:p>
          <a:p>
            <a:pPr indent="-616924" lvl="2" marL="1850773" marR="0" rtl="0" algn="l">
              <a:lnSpc>
                <a:spcPct val="138966"/>
              </a:lnSpc>
              <a:spcBef>
                <a:spcPts val="0"/>
              </a:spcBef>
              <a:spcAft>
                <a:spcPts val="0"/>
              </a:spcAft>
              <a:buClr>
                <a:srgbClr val="000000"/>
              </a:buClr>
              <a:buSzPts val="2420"/>
              <a:buFont typeface="Arial"/>
              <a:buChar char="⚬"/>
            </a:pPr>
            <a:r>
              <a:rPr b="0" i="0" lang="en-US" sz="2420" u="none" cap="none" strike="noStrike">
                <a:solidFill>
                  <a:srgbClr val="000000"/>
                </a:solidFill>
                <a:latin typeface="Arial"/>
                <a:ea typeface="Arial"/>
                <a:cs typeface="Arial"/>
                <a:sym typeface="Arial"/>
              </a:rPr>
              <a:t>Οι πολιτικές ενδέχεται να μην υποστηρίζουν συστήματα μικρής κλίμακας ή ολοκληρωμένα συστήματα.</a:t>
            </a:r>
            <a:endParaRPr/>
          </a:p>
          <a:p>
            <a:pPr indent="-616924" lvl="2" marL="1850773" marR="0" rtl="0" algn="l">
              <a:lnSpc>
                <a:spcPct val="138966"/>
              </a:lnSpc>
              <a:spcBef>
                <a:spcPts val="0"/>
              </a:spcBef>
              <a:spcAft>
                <a:spcPts val="0"/>
              </a:spcAft>
              <a:buClr>
                <a:srgbClr val="000000"/>
              </a:buClr>
              <a:buSzPts val="2420"/>
              <a:buFont typeface="Arial"/>
              <a:buChar char="⚬"/>
            </a:pPr>
            <a:r>
              <a:rPr b="0" i="0" lang="en-US" sz="2420" u="none" cap="none" strike="noStrike">
                <a:solidFill>
                  <a:srgbClr val="000000"/>
                </a:solidFill>
                <a:latin typeface="Arial"/>
                <a:ea typeface="Arial"/>
                <a:cs typeface="Arial"/>
                <a:sym typeface="Arial"/>
              </a:rPr>
              <a:t>Απαιτείται υπεράσπιση και πολιτική συμμετοχή.</a:t>
            </a:r>
            <a:endParaRPr/>
          </a:p>
          <a:p>
            <a:pPr indent="-468187" lvl="1" marL="936374" marR="0" rtl="0" algn="l">
              <a:lnSpc>
                <a:spcPct val="138966"/>
              </a:lnSpc>
              <a:spcBef>
                <a:spcPts val="0"/>
              </a:spcBef>
              <a:spcAft>
                <a:spcPts val="0"/>
              </a:spcAft>
              <a:buClr>
                <a:srgbClr val="000000"/>
              </a:buClr>
              <a:buSzPts val="2420"/>
              <a:buFont typeface="Arial"/>
              <a:buChar char="•"/>
            </a:pPr>
            <a:r>
              <a:rPr b="1" i="0" lang="en-US" sz="2420" u="none" cap="none" strike="noStrike">
                <a:solidFill>
                  <a:srgbClr val="000000"/>
                </a:solidFill>
                <a:latin typeface="Arial"/>
                <a:ea typeface="Arial"/>
                <a:cs typeface="Arial"/>
                <a:sym typeface="Arial"/>
              </a:rPr>
              <a:t>Ένταση Εργασίας:</a:t>
            </a:r>
            <a:endParaRPr/>
          </a:p>
          <a:p>
            <a:pPr indent="-616924" lvl="2" marL="1850773" marR="0" rtl="0" algn="l">
              <a:lnSpc>
                <a:spcPct val="138966"/>
              </a:lnSpc>
              <a:spcBef>
                <a:spcPts val="0"/>
              </a:spcBef>
              <a:spcAft>
                <a:spcPts val="0"/>
              </a:spcAft>
              <a:buClr>
                <a:srgbClr val="000000"/>
              </a:buClr>
              <a:buSzPts val="2420"/>
              <a:buFont typeface="Arial"/>
              <a:buChar char="⚬"/>
            </a:pPr>
            <a:r>
              <a:rPr b="0" i="0" lang="en-US" sz="2420" u="none" cap="none" strike="noStrike">
                <a:solidFill>
                  <a:srgbClr val="000000"/>
                </a:solidFill>
                <a:latin typeface="Arial"/>
                <a:ea typeface="Arial"/>
                <a:cs typeface="Arial"/>
                <a:sym typeface="Arial"/>
              </a:rPr>
              <a:t>Η διαχείριση ολοκληρωμένων συστημάτων απαιτεί μεγάλη εργασία.</a:t>
            </a:r>
            <a:endParaRPr/>
          </a:p>
          <a:p>
            <a:pPr indent="-616924" lvl="2" marL="1850773" marR="0" rtl="0" algn="l">
              <a:lnSpc>
                <a:spcPct val="138966"/>
              </a:lnSpc>
              <a:spcBef>
                <a:spcPts val="0"/>
              </a:spcBef>
              <a:spcAft>
                <a:spcPts val="0"/>
              </a:spcAft>
              <a:buClr>
                <a:srgbClr val="000000"/>
              </a:buClr>
              <a:buSzPts val="2420"/>
              <a:buFont typeface="Arial"/>
              <a:buChar char="⚬"/>
            </a:pPr>
            <a:r>
              <a:rPr b="0" i="0" lang="en-US" sz="2420" u="none" cap="none" strike="noStrike">
                <a:solidFill>
                  <a:srgbClr val="000000"/>
                </a:solidFill>
                <a:latin typeface="Arial"/>
                <a:ea typeface="Arial"/>
                <a:cs typeface="Arial"/>
                <a:sym typeface="Arial"/>
              </a:rPr>
              <a:t>Η τεχνολογία και η συνεταιριστική γεωργία μπορούν να βοηθήσουν στη μείωση του φόρτου εργασίας.</a:t>
            </a:r>
            <a:endParaRPr/>
          </a:p>
          <a:p>
            <a:pPr indent="-468187" lvl="1" marL="936374" marR="0" rtl="0" algn="l">
              <a:lnSpc>
                <a:spcPct val="138966"/>
              </a:lnSpc>
              <a:spcBef>
                <a:spcPts val="0"/>
              </a:spcBef>
              <a:spcAft>
                <a:spcPts val="0"/>
              </a:spcAft>
              <a:buClr>
                <a:srgbClr val="000000"/>
              </a:buClr>
              <a:buSzPts val="2420"/>
              <a:buFont typeface="Arial"/>
              <a:buChar char="•"/>
            </a:pPr>
            <a:r>
              <a:rPr b="1" i="0" lang="en-US" sz="2420" u="none" cap="none" strike="noStrike">
                <a:solidFill>
                  <a:srgbClr val="000000"/>
                </a:solidFill>
                <a:latin typeface="Arial"/>
                <a:ea typeface="Arial"/>
                <a:cs typeface="Arial"/>
                <a:sym typeface="Arial"/>
              </a:rPr>
              <a:t>Μεταβατική Περίοδος:</a:t>
            </a:r>
            <a:endParaRPr/>
          </a:p>
          <a:p>
            <a:pPr indent="-616924" lvl="2" marL="1850773" marR="0" rtl="0" algn="l">
              <a:lnSpc>
                <a:spcPct val="138966"/>
              </a:lnSpc>
              <a:spcBef>
                <a:spcPts val="0"/>
              </a:spcBef>
              <a:spcAft>
                <a:spcPts val="0"/>
              </a:spcAft>
              <a:buClr>
                <a:srgbClr val="000000"/>
              </a:buClr>
              <a:buSzPts val="2420"/>
              <a:buFont typeface="Arial"/>
              <a:buChar char="⚬"/>
            </a:pPr>
            <a:r>
              <a:rPr b="0" i="0" lang="en-US" sz="2420" u="none" cap="none" strike="noStrike">
                <a:solidFill>
                  <a:srgbClr val="000000"/>
                </a:solidFill>
                <a:latin typeface="Arial"/>
                <a:ea typeface="Arial"/>
                <a:cs typeface="Arial"/>
                <a:sym typeface="Arial"/>
              </a:rPr>
              <a:t>Η μετάβαση σε ολοκληρωμένα συστήματα μπορεί να χρειαστεί χρόνο πριν αποκομιστούν τα οφέλη.</a:t>
            </a:r>
            <a:endParaRPr/>
          </a:p>
          <a:p>
            <a:pPr indent="-616924" lvl="2" marL="1850773" marR="0" rtl="0" algn="l">
              <a:lnSpc>
                <a:spcPct val="138966"/>
              </a:lnSpc>
              <a:spcBef>
                <a:spcPts val="0"/>
              </a:spcBef>
              <a:spcAft>
                <a:spcPts val="0"/>
              </a:spcAft>
              <a:buClr>
                <a:srgbClr val="000000"/>
              </a:buClr>
              <a:buSzPts val="2420"/>
              <a:buFont typeface="Arial"/>
              <a:buChar char="⚬"/>
            </a:pPr>
            <a:r>
              <a:rPr b="0" i="0" lang="en-US" sz="2420" u="none" cap="none" strike="noStrike">
                <a:solidFill>
                  <a:srgbClr val="000000"/>
                </a:solidFill>
                <a:latin typeface="Arial"/>
                <a:ea typeface="Arial"/>
                <a:cs typeface="Arial"/>
                <a:sym typeface="Arial"/>
              </a:rPr>
              <a:t>Απαιτείται υπομονή και επιμονή σε αυτή τη φάση.</a:t>
            </a:r>
            <a:endParaRPr/>
          </a:p>
        </p:txBody>
      </p:sp>
      <p:sp>
        <p:nvSpPr>
          <p:cNvPr id="475" name="Google Shape;475;p24"/>
          <p:cNvSpPr/>
          <p:nvPr/>
        </p:nvSpPr>
        <p:spPr>
          <a:xfrm>
            <a:off x="9420800" y="2876550"/>
            <a:ext cx="8534400" cy="5689568"/>
          </a:xfrm>
          <a:custGeom>
            <a:rect b="b" l="l" r="r" t="t"/>
            <a:pathLst>
              <a:path extrusionOk="0" h="7586091" w="11379200">
                <a:moveTo>
                  <a:pt x="0" y="0"/>
                </a:moveTo>
                <a:lnTo>
                  <a:pt x="11379200" y="0"/>
                </a:lnTo>
                <a:lnTo>
                  <a:pt x="11379200" y="7586091"/>
                </a:lnTo>
                <a:lnTo>
                  <a:pt x="0" y="7586091"/>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83" name="Shape 483"/>
        <p:cNvGrpSpPr/>
        <p:nvPr/>
      </p:nvGrpSpPr>
      <p:grpSpPr>
        <a:xfrm>
          <a:off x="0" y="0"/>
          <a:ext cx="0" cy="0"/>
          <a:chOff x="0" y="0"/>
          <a:chExt cx="0" cy="0"/>
        </a:xfrm>
      </p:grpSpPr>
      <p:grpSp>
        <p:nvGrpSpPr>
          <p:cNvPr id="484" name="Google Shape;484;p25"/>
          <p:cNvGrpSpPr/>
          <p:nvPr/>
        </p:nvGrpSpPr>
        <p:grpSpPr>
          <a:xfrm>
            <a:off x="-9525" y="-9525"/>
            <a:ext cx="18307050" cy="2054257"/>
            <a:chOff x="0" y="0"/>
            <a:chExt cx="24409400" cy="2739009"/>
          </a:xfrm>
        </p:grpSpPr>
        <p:sp>
          <p:nvSpPr>
            <p:cNvPr id="485" name="Google Shape;485;p25"/>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486" name="Google Shape;486;p25"/>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7" name="Google Shape;487;p25"/>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488" name="Google Shape;488;p25"/>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489" name="Google Shape;489;p25"/>
          <p:cNvSpPr txBox="1"/>
          <p:nvPr/>
        </p:nvSpPr>
        <p:spPr>
          <a:xfrm>
            <a:off x="714825" y="255226"/>
            <a:ext cx="16858350" cy="1552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Ενότητα 4: Βασικές Δεξιότητες για Εκπαιδευτές Επαγγελματικής Εκπαίδευσης και Κατάρτισης</a:t>
            </a:r>
            <a:endParaRPr/>
          </a:p>
        </p:txBody>
      </p:sp>
      <p:sp>
        <p:nvSpPr>
          <p:cNvPr id="490" name="Google Shape;490;p25"/>
          <p:cNvSpPr txBox="1"/>
          <p:nvPr/>
        </p:nvSpPr>
        <p:spPr>
          <a:xfrm>
            <a:off x="714825" y="2662588"/>
            <a:ext cx="16858350" cy="6416238"/>
          </a:xfrm>
          <a:prstGeom prst="rect">
            <a:avLst/>
          </a:prstGeom>
          <a:noFill/>
          <a:ln>
            <a:noFill/>
          </a:ln>
        </p:spPr>
        <p:txBody>
          <a:bodyPr anchorCtr="0" anchor="t" bIns="0" lIns="0" spcFirstLastPara="1" rIns="0" wrap="square" tIns="0">
            <a:spAutoFit/>
          </a:bodyPr>
          <a:lstStyle/>
          <a:p>
            <a:pPr indent="0" lvl="0" marL="0" marR="0" rtl="0" algn="l">
              <a:lnSpc>
                <a:spcPct val="128977"/>
              </a:lnSpc>
              <a:spcBef>
                <a:spcPts val="0"/>
              </a:spcBef>
              <a:spcAft>
                <a:spcPts val="0"/>
              </a:spcAft>
              <a:buNone/>
            </a:pPr>
            <a:r>
              <a:rPr b="1" i="0" lang="en-US" sz="2816" u="none" cap="none" strike="noStrike">
                <a:solidFill>
                  <a:srgbClr val="000000"/>
                </a:solidFill>
                <a:latin typeface="Arial"/>
                <a:ea typeface="Arial"/>
                <a:cs typeface="Arial"/>
                <a:sym typeface="Arial"/>
              </a:rPr>
              <a:t>Ανάπτυξη Ικανοτήτων στην Ενσωμάτωση της Κτηνοτροφίας</a:t>
            </a:r>
            <a:endParaRPr/>
          </a:p>
          <a:p>
            <a:pPr indent="0" lvl="0" marL="0" marR="0" rtl="0" algn="l">
              <a:lnSpc>
                <a:spcPct val="128977"/>
              </a:lnSpc>
              <a:spcBef>
                <a:spcPts val="0"/>
              </a:spcBef>
              <a:spcAft>
                <a:spcPts val="0"/>
              </a:spcAft>
              <a:buNone/>
            </a:pPr>
            <a:r>
              <a:rPr b="0" i="0" lang="en-US" sz="2816" u="none" cap="none" strike="noStrike">
                <a:solidFill>
                  <a:srgbClr val="000000"/>
                </a:solidFill>
                <a:latin typeface="Arial"/>
                <a:ea typeface="Arial"/>
                <a:cs typeface="Arial"/>
                <a:sym typeface="Arial"/>
              </a:rPr>
              <a:t>Οι εκπαιδευτές Επαγγελματικής Εκπαίδευσης και Κατάρτισης (ΕΕΚ) διαδραματίζουν κρίσιμο ρόλο στον εξοπλισμό των εκπαιδευόμενων με τις γνώσεις και τις δεξιότητες για την αποτελεσματική εφαρμογή της ένταξης της κτηνοτροφίας. Οι εκπαιδευτές θα πρέπει να αναπτύξουν τις ακόλουθες δεξιότητες:</a:t>
            </a:r>
            <a:endParaRPr/>
          </a:p>
          <a:p>
            <a:pPr indent="-463778" lvl="1" marL="927555" marR="0" rtl="0" algn="l">
              <a:lnSpc>
                <a:spcPct val="128977"/>
              </a:lnSpc>
              <a:spcBef>
                <a:spcPts val="0"/>
              </a:spcBef>
              <a:spcAft>
                <a:spcPts val="0"/>
              </a:spcAft>
              <a:buClr>
                <a:srgbClr val="000000"/>
              </a:buClr>
              <a:buSzPts val="2816"/>
              <a:buFont typeface="Arial"/>
              <a:buChar char="•"/>
            </a:pPr>
            <a:r>
              <a:rPr b="1" i="0" lang="en-US" sz="2816" u="none" cap="none" strike="noStrike">
                <a:solidFill>
                  <a:srgbClr val="000000"/>
                </a:solidFill>
                <a:latin typeface="Arial"/>
                <a:ea typeface="Arial"/>
                <a:cs typeface="Arial"/>
                <a:sym typeface="Arial"/>
              </a:rPr>
              <a:t>Γνώση των Αναγεννητικών Αρχών:</a:t>
            </a:r>
            <a:endParaRPr/>
          </a:p>
          <a:p>
            <a:pPr indent="-593772" lvl="2" marL="1781320" marR="0" rtl="0" algn="l">
              <a:lnSpc>
                <a:spcPct val="128977"/>
              </a:lnSpc>
              <a:spcBef>
                <a:spcPts val="0"/>
              </a:spcBef>
              <a:spcAft>
                <a:spcPts val="0"/>
              </a:spcAft>
              <a:buClr>
                <a:srgbClr val="000000"/>
              </a:buClr>
              <a:buSzPts val="2816"/>
              <a:buFont typeface="Arial"/>
              <a:buChar char="⚬"/>
            </a:pPr>
            <a:r>
              <a:rPr b="0" i="0" lang="en-US" sz="2816" u="none" cap="none" strike="noStrike">
                <a:solidFill>
                  <a:srgbClr val="000000"/>
                </a:solidFill>
                <a:latin typeface="Arial"/>
                <a:ea typeface="Arial"/>
                <a:cs typeface="Arial"/>
                <a:sym typeface="Arial"/>
              </a:rPr>
              <a:t>Κατανόηση των επιστημονικών και οικολογικών θεμελίων της ενσωμάτωσης της κτηνοτροφίας.</a:t>
            </a:r>
            <a:endParaRPr/>
          </a:p>
          <a:p>
            <a:pPr indent="-593772" lvl="2" marL="1781320" marR="0" rtl="0" algn="l">
              <a:lnSpc>
                <a:spcPct val="128977"/>
              </a:lnSpc>
              <a:spcBef>
                <a:spcPts val="0"/>
              </a:spcBef>
              <a:spcAft>
                <a:spcPts val="0"/>
              </a:spcAft>
              <a:buClr>
                <a:srgbClr val="000000"/>
              </a:buClr>
              <a:buSzPts val="2816"/>
              <a:buFont typeface="Arial"/>
              <a:buChar char="⚬"/>
            </a:pPr>
            <a:r>
              <a:rPr b="0" i="0" lang="en-US" sz="2816" u="none" cap="none" strike="noStrike">
                <a:solidFill>
                  <a:srgbClr val="000000"/>
                </a:solidFill>
                <a:latin typeface="Arial"/>
                <a:ea typeface="Arial"/>
                <a:cs typeface="Arial"/>
                <a:sym typeface="Arial"/>
              </a:rPr>
              <a:t>Εξοικείωση με ιστορικές και σύγχρονες πρακτικές σε μικτά γεωργικά συστήματα.</a:t>
            </a:r>
            <a:endParaRPr/>
          </a:p>
          <a:p>
            <a:pPr indent="-463778" lvl="1" marL="927555" marR="0" rtl="0" algn="l">
              <a:lnSpc>
                <a:spcPct val="128977"/>
              </a:lnSpc>
              <a:spcBef>
                <a:spcPts val="0"/>
              </a:spcBef>
              <a:spcAft>
                <a:spcPts val="0"/>
              </a:spcAft>
              <a:buClr>
                <a:srgbClr val="000000"/>
              </a:buClr>
              <a:buSzPts val="2816"/>
              <a:buFont typeface="Arial"/>
              <a:buChar char="•"/>
            </a:pPr>
            <a:r>
              <a:rPr b="1" i="0" lang="en-US" sz="2816" u="none" cap="none" strike="noStrike">
                <a:solidFill>
                  <a:srgbClr val="000000"/>
                </a:solidFill>
                <a:latin typeface="Arial"/>
                <a:ea typeface="Arial"/>
                <a:cs typeface="Arial"/>
                <a:sym typeface="Arial"/>
              </a:rPr>
              <a:t>Τεχνικές Πρακτικής Εκπαίδευσης:</a:t>
            </a:r>
            <a:endParaRPr/>
          </a:p>
          <a:p>
            <a:pPr indent="-593772" lvl="2" marL="1781320" marR="0" rtl="0" algn="l">
              <a:lnSpc>
                <a:spcPct val="128977"/>
              </a:lnSpc>
              <a:spcBef>
                <a:spcPts val="0"/>
              </a:spcBef>
              <a:spcAft>
                <a:spcPts val="0"/>
              </a:spcAft>
              <a:buClr>
                <a:srgbClr val="000000"/>
              </a:buClr>
              <a:buSzPts val="2816"/>
              <a:buFont typeface="Arial"/>
              <a:buChar char="⚬"/>
            </a:pPr>
            <a:r>
              <a:rPr b="0" i="0" lang="en-US" sz="2816" u="none" cap="none" strike="noStrike">
                <a:solidFill>
                  <a:srgbClr val="000000"/>
                </a:solidFill>
                <a:latin typeface="Arial"/>
                <a:ea typeface="Arial"/>
                <a:cs typeface="Arial"/>
                <a:sym typeface="Arial"/>
              </a:rPr>
              <a:t>Επίδειξη του τρόπου σχεδιασμού και εφαρμογής συστημάτων εναλλαγής βόσκησης.</a:t>
            </a:r>
            <a:endParaRPr/>
          </a:p>
          <a:p>
            <a:pPr indent="-593772" lvl="2" marL="1781320" marR="0" rtl="0" algn="l">
              <a:lnSpc>
                <a:spcPct val="128977"/>
              </a:lnSpc>
              <a:spcBef>
                <a:spcPts val="0"/>
              </a:spcBef>
              <a:spcAft>
                <a:spcPts val="0"/>
              </a:spcAft>
              <a:buClr>
                <a:srgbClr val="000000"/>
              </a:buClr>
              <a:buSzPts val="2816"/>
              <a:buFont typeface="Arial"/>
              <a:buChar char="⚬"/>
            </a:pPr>
            <a:r>
              <a:rPr b="0" i="0" lang="en-US" sz="2816" u="none" cap="none" strike="noStrike">
                <a:solidFill>
                  <a:srgbClr val="000000"/>
                </a:solidFill>
                <a:latin typeface="Arial"/>
                <a:ea typeface="Arial"/>
                <a:cs typeface="Arial"/>
                <a:sym typeface="Arial"/>
              </a:rPr>
              <a:t>Καθοδήγηση των μαθητών στο σχεδιασμό διατάξεων δασικών βοσκήτων και στην επιλογή κατάλληλων ειδών δέντρων και χορτονομής.</a:t>
            </a:r>
            <a:endParaRPr/>
          </a:p>
          <a:p>
            <a:pPr indent="-463778" lvl="1" marL="927555" marR="0" rtl="0" algn="l">
              <a:lnSpc>
                <a:spcPct val="128977"/>
              </a:lnSpc>
              <a:spcBef>
                <a:spcPts val="0"/>
              </a:spcBef>
              <a:spcAft>
                <a:spcPts val="0"/>
              </a:spcAft>
              <a:buClr>
                <a:srgbClr val="000000"/>
              </a:buClr>
              <a:buSzPts val="2816"/>
              <a:buFont typeface="Arial"/>
              <a:buChar char="•"/>
            </a:pPr>
            <a:r>
              <a:rPr b="1" i="0" lang="en-US" sz="2816" u="none" cap="none" strike="noStrike">
                <a:solidFill>
                  <a:srgbClr val="000000"/>
                </a:solidFill>
                <a:latin typeface="Arial"/>
                <a:ea typeface="Arial"/>
                <a:cs typeface="Arial"/>
                <a:sym typeface="Arial"/>
              </a:rPr>
              <a:t>Προσαρμογή στα τοπικά πλαίσια:</a:t>
            </a:r>
            <a:endParaRPr/>
          </a:p>
          <a:p>
            <a:pPr indent="-593772" lvl="2" marL="1781320" marR="0" rtl="0" algn="l">
              <a:lnSpc>
                <a:spcPct val="128977"/>
              </a:lnSpc>
              <a:spcBef>
                <a:spcPts val="0"/>
              </a:spcBef>
              <a:spcAft>
                <a:spcPts val="0"/>
              </a:spcAft>
              <a:buClr>
                <a:srgbClr val="000000"/>
              </a:buClr>
              <a:buSzPts val="2816"/>
              <a:buFont typeface="Arial"/>
              <a:buChar char="⚬"/>
            </a:pPr>
            <a:r>
              <a:rPr b="0" i="0" lang="en-US" sz="2816" u="none" cap="none" strike="noStrike">
                <a:solidFill>
                  <a:srgbClr val="000000"/>
                </a:solidFill>
                <a:latin typeface="Arial"/>
                <a:ea typeface="Arial"/>
                <a:cs typeface="Arial"/>
                <a:sym typeface="Arial"/>
              </a:rPr>
              <a:t>Προσαρμογή των πρακτικών ενσωμάτωσης της κτηνοτροφίας ώστε να ταιριάζουν σε διαφορετικά κλίματα, εδάφη και μεγέθη αγροκτημάτων.</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498" name="Shape 498"/>
        <p:cNvGrpSpPr/>
        <p:nvPr/>
      </p:nvGrpSpPr>
      <p:grpSpPr>
        <a:xfrm>
          <a:off x="0" y="0"/>
          <a:ext cx="0" cy="0"/>
          <a:chOff x="0" y="0"/>
          <a:chExt cx="0" cy="0"/>
        </a:xfrm>
      </p:grpSpPr>
      <p:grpSp>
        <p:nvGrpSpPr>
          <p:cNvPr id="499" name="Google Shape;499;p26"/>
          <p:cNvGrpSpPr/>
          <p:nvPr/>
        </p:nvGrpSpPr>
        <p:grpSpPr>
          <a:xfrm>
            <a:off x="-9525" y="-9525"/>
            <a:ext cx="18307050" cy="2054257"/>
            <a:chOff x="0" y="0"/>
            <a:chExt cx="24409400" cy="2739009"/>
          </a:xfrm>
        </p:grpSpPr>
        <p:sp>
          <p:nvSpPr>
            <p:cNvPr id="500" name="Google Shape;500;p26"/>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501" name="Google Shape;501;p26"/>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2" name="Google Shape;502;p26"/>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503" name="Google Shape;503;p26"/>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504" name="Google Shape;504;p26"/>
          <p:cNvSpPr txBox="1"/>
          <p:nvPr/>
        </p:nvSpPr>
        <p:spPr>
          <a:xfrm>
            <a:off x="714825" y="255226"/>
            <a:ext cx="16858350" cy="1552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Ενότητα 4: Βασικές Δεξιότητες για Εκπαιδευτές Επαγγελματικής Εκπαίδευσης και Κατάρτισης</a:t>
            </a:r>
            <a:endParaRPr/>
          </a:p>
        </p:txBody>
      </p:sp>
      <p:sp>
        <p:nvSpPr>
          <p:cNvPr id="505" name="Google Shape;505;p26"/>
          <p:cNvSpPr txBox="1"/>
          <p:nvPr/>
        </p:nvSpPr>
        <p:spPr>
          <a:xfrm>
            <a:off x="400950" y="2247786"/>
            <a:ext cx="16858350" cy="7605522"/>
          </a:xfrm>
          <a:prstGeom prst="rect">
            <a:avLst/>
          </a:prstGeom>
          <a:noFill/>
          <a:ln>
            <a:noFill/>
          </a:ln>
        </p:spPr>
        <p:txBody>
          <a:bodyPr anchorCtr="0" anchor="t" bIns="0" lIns="0" spcFirstLastPara="1" rIns="0" wrap="square" tIns="0">
            <a:spAutoFit/>
          </a:bodyPr>
          <a:lstStyle/>
          <a:p>
            <a:pPr indent="-423545" lvl="1" marL="847091" marR="0" rtl="0" algn="l">
              <a:lnSpc>
                <a:spcPct val="138000"/>
              </a:lnSpc>
              <a:spcBef>
                <a:spcPts val="0"/>
              </a:spcBef>
              <a:spcAft>
                <a:spcPts val="0"/>
              </a:spcAft>
              <a:buClr>
                <a:srgbClr val="000000"/>
              </a:buClr>
              <a:buSzPts val="2300"/>
              <a:buFont typeface="Arial"/>
              <a:buChar char="•"/>
            </a:pPr>
            <a:r>
              <a:rPr b="1" i="0" lang="en-US" sz="2300" u="none" cap="none" strike="noStrike">
                <a:solidFill>
                  <a:srgbClr val="000000"/>
                </a:solidFill>
                <a:latin typeface="Arial"/>
                <a:ea typeface="Arial"/>
                <a:cs typeface="Arial"/>
                <a:sym typeface="Arial"/>
              </a:rPr>
              <a:t>Παρακολούθηση και Αξιολόγηση:</a:t>
            </a:r>
            <a:endParaRPr/>
          </a:p>
          <a:p>
            <a:pPr indent="-574464" lvl="2" marL="1723392" marR="0" rtl="0" algn="l">
              <a:lnSpc>
                <a:spcPct val="138000"/>
              </a:lnSpc>
              <a:spcBef>
                <a:spcPts val="0"/>
              </a:spcBef>
              <a:spcAft>
                <a:spcPts val="0"/>
              </a:spcAft>
              <a:buClr>
                <a:srgbClr val="000000"/>
              </a:buClr>
              <a:buSzPts val="2300"/>
              <a:buFont typeface="Arial"/>
              <a:buChar char="⚬"/>
            </a:pPr>
            <a:r>
              <a:rPr b="0" i="0" lang="en-US" sz="2300" u="none" cap="none" strike="noStrike">
                <a:solidFill>
                  <a:srgbClr val="000000"/>
                </a:solidFill>
                <a:latin typeface="Arial"/>
                <a:ea typeface="Arial"/>
                <a:cs typeface="Arial"/>
                <a:sym typeface="Arial"/>
              </a:rPr>
              <a:t>Διδασκαλία των μαθητών για την αξιολόγηση της υγείας του εδάφους, της φυτικής ποικιλομορφίας και της παραγωγικότητας του ζωικού κεφαλαίου, με σκοπό την παρακολούθηση της αποτελεσματικότητας της ενσωμάτωσης.</a:t>
            </a:r>
            <a:endParaRPr/>
          </a:p>
          <a:p>
            <a:pPr indent="-423545" lvl="1" marL="847091" marR="0" rtl="0" algn="l">
              <a:lnSpc>
                <a:spcPct val="138000"/>
              </a:lnSpc>
              <a:spcBef>
                <a:spcPts val="0"/>
              </a:spcBef>
              <a:spcAft>
                <a:spcPts val="0"/>
              </a:spcAft>
              <a:buClr>
                <a:srgbClr val="000000"/>
              </a:buClr>
              <a:buSzPts val="2300"/>
              <a:buFont typeface="Arial"/>
              <a:buChar char="•"/>
            </a:pPr>
            <a:r>
              <a:rPr b="1" i="0" lang="en-US" sz="2300" u="none" cap="none" strike="noStrike">
                <a:solidFill>
                  <a:srgbClr val="000000"/>
                </a:solidFill>
                <a:latin typeface="Arial"/>
                <a:ea typeface="Arial"/>
                <a:cs typeface="Arial"/>
                <a:sym typeface="Arial"/>
              </a:rPr>
              <a:t>Δεξιότητες Επίλυσης Προβλημάτων:</a:t>
            </a:r>
            <a:endParaRPr/>
          </a:p>
          <a:p>
            <a:pPr indent="-574464" lvl="2" marL="1723392" marR="0" rtl="0" algn="l">
              <a:lnSpc>
                <a:spcPct val="138000"/>
              </a:lnSpc>
              <a:spcBef>
                <a:spcPts val="0"/>
              </a:spcBef>
              <a:spcAft>
                <a:spcPts val="0"/>
              </a:spcAft>
              <a:buClr>
                <a:srgbClr val="000000"/>
              </a:buClr>
              <a:buSzPts val="2300"/>
              <a:buFont typeface="Arial"/>
              <a:buChar char="⚬"/>
            </a:pPr>
            <a:r>
              <a:rPr b="0" i="0" lang="en-US" sz="2300" u="none" cap="none" strike="noStrike">
                <a:solidFill>
                  <a:srgbClr val="000000"/>
                </a:solidFill>
                <a:latin typeface="Arial"/>
                <a:ea typeface="Arial"/>
                <a:cs typeface="Arial"/>
                <a:sym typeface="Arial"/>
              </a:rPr>
              <a:t>Αντιμετώπιση προκλήσεων όπως η υπερβόσκηση των ζώων, η διαχείριση των υδάτων ή η ισορροπία καλλιεργειών-ζωής.</a:t>
            </a:r>
            <a:endParaRPr/>
          </a:p>
          <a:p>
            <a:pPr indent="-423545" lvl="1" marL="847091" marR="0" rtl="0" algn="l">
              <a:lnSpc>
                <a:spcPct val="138000"/>
              </a:lnSpc>
              <a:spcBef>
                <a:spcPts val="0"/>
              </a:spcBef>
              <a:spcAft>
                <a:spcPts val="0"/>
              </a:spcAft>
              <a:buClr>
                <a:srgbClr val="000000"/>
              </a:buClr>
              <a:buSzPts val="2300"/>
              <a:buFont typeface="Arial"/>
              <a:buChar char="•"/>
            </a:pPr>
            <a:r>
              <a:rPr b="1" i="0" lang="en-US" sz="2300" u="none" cap="none" strike="noStrike">
                <a:solidFill>
                  <a:srgbClr val="000000"/>
                </a:solidFill>
                <a:latin typeface="Arial"/>
                <a:ea typeface="Arial"/>
                <a:cs typeface="Arial"/>
                <a:sym typeface="Arial"/>
              </a:rPr>
              <a:t>Επικοινωνία και Συντονισμός:</a:t>
            </a:r>
            <a:endParaRPr/>
          </a:p>
          <a:p>
            <a:pPr indent="-574464" lvl="2" marL="1723392" marR="0" rtl="0" algn="l">
              <a:lnSpc>
                <a:spcPct val="138000"/>
              </a:lnSpc>
              <a:spcBef>
                <a:spcPts val="0"/>
              </a:spcBef>
              <a:spcAft>
                <a:spcPts val="0"/>
              </a:spcAft>
              <a:buClr>
                <a:srgbClr val="000000"/>
              </a:buClr>
              <a:buSzPts val="2300"/>
              <a:buFont typeface="Arial"/>
              <a:buChar char="⚬"/>
            </a:pPr>
            <a:r>
              <a:rPr b="0" i="0" lang="en-US" sz="2300" u="none" cap="none" strike="noStrike">
                <a:solidFill>
                  <a:srgbClr val="000000"/>
                </a:solidFill>
                <a:latin typeface="Arial"/>
                <a:ea typeface="Arial"/>
                <a:cs typeface="Arial"/>
                <a:sym typeface="Arial"/>
              </a:rPr>
              <a:t>Ενσωμάτωση των μαθητών μέσω διαδραστικών μεθόδων διδασκαλίας, επιδείξεων πεδίου και μελετών περίπτωσης.</a:t>
            </a:r>
            <a:endParaRPr/>
          </a:p>
          <a:p>
            <a:pPr indent="-574464" lvl="2" marL="1723392" marR="0" rtl="0" algn="l">
              <a:lnSpc>
                <a:spcPct val="138000"/>
              </a:lnSpc>
              <a:spcBef>
                <a:spcPts val="0"/>
              </a:spcBef>
              <a:spcAft>
                <a:spcPts val="0"/>
              </a:spcAft>
              <a:buClr>
                <a:srgbClr val="000000"/>
              </a:buClr>
              <a:buSzPts val="2300"/>
              <a:buFont typeface="Arial"/>
              <a:buChar char="⚬"/>
            </a:pPr>
            <a:r>
              <a:rPr b="0" i="0" lang="en-US" sz="2300" u="none" cap="none" strike="noStrike">
                <a:solidFill>
                  <a:srgbClr val="000000"/>
                </a:solidFill>
                <a:latin typeface="Arial"/>
                <a:ea typeface="Arial"/>
                <a:cs typeface="Arial"/>
                <a:sym typeface="Arial"/>
              </a:rPr>
              <a:t>Ενίσχυση της ευαισθητοποίησης σχετικά με τα οικονομικά, περιβαλλοντικά και κοινωνικά οφέλη της ένταξης της κτηνοτροφίας.</a:t>
            </a:r>
            <a:endParaRPr/>
          </a:p>
          <a:p>
            <a:pPr indent="-423545" lvl="1" marL="847091" marR="0" rtl="0" algn="l">
              <a:lnSpc>
                <a:spcPct val="138000"/>
              </a:lnSpc>
              <a:spcBef>
                <a:spcPts val="0"/>
              </a:spcBef>
              <a:spcAft>
                <a:spcPts val="0"/>
              </a:spcAft>
              <a:buClr>
                <a:srgbClr val="000000"/>
              </a:buClr>
              <a:buSzPts val="2300"/>
              <a:buFont typeface="Arial"/>
              <a:buChar char="•"/>
            </a:pPr>
            <a:r>
              <a:rPr b="1" i="0" lang="en-US" sz="2300" u="none" cap="none" strike="noStrike">
                <a:solidFill>
                  <a:srgbClr val="000000"/>
                </a:solidFill>
                <a:latin typeface="Arial"/>
                <a:ea typeface="Arial"/>
                <a:cs typeface="Arial"/>
                <a:sym typeface="Arial"/>
              </a:rPr>
              <a:t>Διαχείριση Πόρων:</a:t>
            </a:r>
            <a:endParaRPr/>
          </a:p>
          <a:p>
            <a:pPr indent="-574464" lvl="2" marL="1723392" marR="0" rtl="0" algn="l">
              <a:lnSpc>
                <a:spcPct val="138000"/>
              </a:lnSpc>
              <a:spcBef>
                <a:spcPts val="0"/>
              </a:spcBef>
              <a:spcAft>
                <a:spcPts val="0"/>
              </a:spcAft>
              <a:buClr>
                <a:srgbClr val="000000"/>
              </a:buClr>
              <a:buSzPts val="2300"/>
              <a:buFont typeface="Arial"/>
              <a:buChar char="⚬"/>
            </a:pPr>
            <a:r>
              <a:rPr b="0" i="0" lang="en-US" sz="2300" u="none" cap="none" strike="noStrike">
                <a:solidFill>
                  <a:srgbClr val="000000"/>
                </a:solidFill>
                <a:latin typeface="Arial"/>
                <a:ea typeface="Arial"/>
                <a:cs typeface="Arial"/>
                <a:sym typeface="Arial"/>
              </a:rPr>
              <a:t>Αποτελεσματική χρήση των γεωργικών πόρων, όπως οι περιφράξεις, τα συστήματα ύδρευσης και οι ζωοτροφές, για την υποστήριξη της ένταξης του ζωικού κεφαλαίου.</a:t>
            </a:r>
            <a:endParaRPr/>
          </a:p>
          <a:p>
            <a:pPr indent="-574464" lvl="2" marL="1723392" marR="0" rtl="0" algn="l">
              <a:lnSpc>
                <a:spcPct val="138000"/>
              </a:lnSpc>
              <a:spcBef>
                <a:spcPts val="0"/>
              </a:spcBef>
              <a:spcAft>
                <a:spcPts val="0"/>
              </a:spcAft>
              <a:buNone/>
            </a:pPr>
            <a:r>
              <a:rPr b="1" i="0" lang="en-US" sz="2300" u="none" cap="none" strike="noStrike">
                <a:solidFill>
                  <a:srgbClr val="000000"/>
                </a:solidFill>
                <a:latin typeface="Arial"/>
                <a:ea typeface="Arial"/>
                <a:cs typeface="Arial"/>
                <a:sym typeface="Arial"/>
              </a:rPr>
              <a:t>Ενθάρρυνση της Δια Βίου Μάθησης</a:t>
            </a:r>
            <a:endParaRPr/>
          </a:p>
          <a:p>
            <a:pPr indent="-574464" lvl="2" marL="1723392" marR="0" rtl="0" algn="l">
              <a:lnSpc>
                <a:spcPct val="138000"/>
              </a:lnSpc>
              <a:spcBef>
                <a:spcPts val="0"/>
              </a:spcBef>
              <a:spcAft>
                <a:spcPts val="0"/>
              </a:spcAft>
              <a:buNone/>
            </a:pPr>
            <a:r>
              <a:rPr b="0" i="0" lang="en-US" sz="2300" u="none" cap="none" strike="noStrike">
                <a:solidFill>
                  <a:srgbClr val="000000"/>
                </a:solidFill>
                <a:latin typeface="Arial"/>
                <a:ea typeface="Arial"/>
                <a:cs typeface="Arial"/>
                <a:sym typeface="Arial"/>
              </a:rPr>
              <a:t>Οι εκπαιδευτές επαγγελματικής εκπαίδευσης και κατάρτισης θα πρέπει να καλλιεργούν μια νοοτροπία συνεχούς μάθησης, ενθαρρύνοντας τους εκπαιδευόμενους να παραμένουν ενημερωμένοι για τις εξελίξεις στην αναγεννητική γεωργία και να προσαρμόζονται στις μεταβαλλόμενες περιβαλλοντικές και αγοραίες συνθήκες. Η δικτύωση με ειδικούς, η ένταξη σε αγροτικές κοινότητες και η συμμετοχή σε εργαστήρια μπορούν να ενισχύσουν τις γνώσεις και τις διδακτικές τους ικανότητες.</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513" name="Shape 513"/>
        <p:cNvGrpSpPr/>
        <p:nvPr/>
      </p:nvGrpSpPr>
      <p:grpSpPr>
        <a:xfrm>
          <a:off x="0" y="0"/>
          <a:ext cx="0" cy="0"/>
          <a:chOff x="0" y="0"/>
          <a:chExt cx="0" cy="0"/>
        </a:xfrm>
      </p:grpSpPr>
      <p:grpSp>
        <p:nvGrpSpPr>
          <p:cNvPr id="514" name="Google Shape;514;p27"/>
          <p:cNvGrpSpPr/>
          <p:nvPr/>
        </p:nvGrpSpPr>
        <p:grpSpPr>
          <a:xfrm>
            <a:off x="-9525" y="-9525"/>
            <a:ext cx="18307050" cy="2054257"/>
            <a:chOff x="0" y="0"/>
            <a:chExt cx="24409400" cy="2739009"/>
          </a:xfrm>
        </p:grpSpPr>
        <p:sp>
          <p:nvSpPr>
            <p:cNvPr id="515" name="Google Shape;515;p27"/>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516" name="Google Shape;516;p27"/>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7" name="Google Shape;517;p27"/>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518" name="Google Shape;518;p27"/>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519" name="Google Shape;519;p27"/>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3. Δραστηριότητα 1</a:t>
            </a:r>
            <a:endParaRPr/>
          </a:p>
        </p:txBody>
      </p:sp>
      <p:sp>
        <p:nvSpPr>
          <p:cNvPr id="520" name="Google Shape;520;p27"/>
          <p:cNvSpPr txBox="1"/>
          <p:nvPr/>
        </p:nvSpPr>
        <p:spPr>
          <a:xfrm>
            <a:off x="714825" y="2243975"/>
            <a:ext cx="16858350" cy="5239511"/>
          </a:xfrm>
          <a:prstGeom prst="rect">
            <a:avLst/>
          </a:prstGeom>
          <a:noFill/>
          <a:ln>
            <a:noFill/>
          </a:ln>
        </p:spPr>
        <p:txBody>
          <a:bodyPr anchorCtr="0" anchor="t" bIns="0" lIns="0" spcFirstLastPara="1" rIns="0" wrap="square" tIns="0">
            <a:spAutoFit/>
          </a:bodyPr>
          <a:lstStyle/>
          <a:p>
            <a:pPr indent="0" lvl="0" marL="0" marR="0" rtl="0" algn="l">
              <a:lnSpc>
                <a:spcPct val="162000"/>
              </a:lnSpc>
              <a:spcBef>
                <a:spcPts val="0"/>
              </a:spcBef>
              <a:spcAft>
                <a:spcPts val="0"/>
              </a:spcAft>
              <a:buNone/>
            </a:pPr>
            <a:r>
              <a:rPr b="1" i="0" lang="en-US" sz="3200" u="none" cap="none" strike="noStrike">
                <a:solidFill>
                  <a:srgbClr val="000000"/>
                </a:solidFill>
                <a:latin typeface="Arial"/>
                <a:ea typeface="Arial"/>
                <a:cs typeface="Arial"/>
                <a:sym typeface="Arial"/>
              </a:rPr>
              <a:t>Δραστηριότητα 1 - Σενάριο πραγματικού κόσμου:</a:t>
            </a:r>
            <a:endParaRPr/>
          </a:p>
          <a:p>
            <a:pPr indent="0" lvl="0" marL="0" marR="0" rtl="0" algn="l">
              <a:lnSpc>
                <a:spcPct val="162000"/>
              </a:lnSpc>
              <a:spcBef>
                <a:spcPts val="0"/>
              </a:spcBef>
              <a:spcAft>
                <a:spcPts val="0"/>
              </a:spcAft>
              <a:buNone/>
            </a:pPr>
            <a:r>
              <a:rPr b="0" i="0" lang="en-US" sz="3200" u="none" cap="none" strike="noStrike">
                <a:solidFill>
                  <a:srgbClr val="000000"/>
                </a:solidFill>
                <a:latin typeface="Arial"/>
                <a:ea typeface="Arial"/>
                <a:cs typeface="Arial"/>
                <a:sym typeface="Arial"/>
              </a:rPr>
              <a:t>Ένας αγρότης καλλιεργεί και έχει αχρησιμοποίητα υπολείμματα καλλιεργειών μετά τη συγκομιδή. Θέλει να ενσωματώσει τα ζώα στο σύστημά του για να μειώσει τα απόβλητα και να βελτιώσει τη γονιμότητα του εδάφους. Ποια βήματα μπορεί να κάνει ο αγρότης για να αξιοποιήσει αποτελεσματικά τα υπολείμματα καλλιεργειών, ωφελώντας παράλληλα τόσο το έδαφος όσο και τα ζώα;</a:t>
            </a:r>
            <a:endParaRPr/>
          </a:p>
          <a:p>
            <a:pPr indent="0" lvl="0" marL="0" marR="0" rtl="0" algn="l">
              <a:lnSpc>
                <a:spcPct val="162000"/>
              </a:lnSpc>
              <a:spcBef>
                <a:spcPts val="0"/>
              </a:spcBef>
              <a:spcAft>
                <a:spcPts val="0"/>
              </a:spcAft>
              <a:buNone/>
            </a:pPr>
            <a:r>
              <a:t/>
            </a:r>
            <a:endParaRPr b="0" i="0" sz="3200" u="none" cap="none" strike="noStrike">
              <a:solidFill>
                <a:srgbClr val="000000"/>
              </a:solidFill>
              <a:latin typeface="Arial"/>
              <a:ea typeface="Arial"/>
              <a:cs typeface="Arial"/>
              <a:sym typeface="Arial"/>
            </a:endParaRPr>
          </a:p>
          <a:p>
            <a:pPr indent="0" lvl="0" marL="0" marR="0" rtl="0" algn="l">
              <a:lnSpc>
                <a:spcPct val="162000"/>
              </a:lnSpc>
              <a:spcBef>
                <a:spcPts val="0"/>
              </a:spcBef>
              <a:spcAft>
                <a:spcPts val="0"/>
              </a:spcAft>
              <a:buNone/>
            </a:pPr>
            <a:r>
              <a:t/>
            </a:r>
            <a:endParaRPr b="0" i="0" sz="32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528" name="Shape 528"/>
        <p:cNvGrpSpPr/>
        <p:nvPr/>
      </p:nvGrpSpPr>
      <p:grpSpPr>
        <a:xfrm>
          <a:off x="0" y="0"/>
          <a:ext cx="0" cy="0"/>
          <a:chOff x="0" y="0"/>
          <a:chExt cx="0" cy="0"/>
        </a:xfrm>
      </p:grpSpPr>
      <p:grpSp>
        <p:nvGrpSpPr>
          <p:cNvPr id="529" name="Google Shape;529;p28"/>
          <p:cNvGrpSpPr/>
          <p:nvPr/>
        </p:nvGrpSpPr>
        <p:grpSpPr>
          <a:xfrm>
            <a:off x="-9525" y="-9525"/>
            <a:ext cx="18307050" cy="2054257"/>
            <a:chOff x="0" y="0"/>
            <a:chExt cx="24409400" cy="2739009"/>
          </a:xfrm>
        </p:grpSpPr>
        <p:sp>
          <p:nvSpPr>
            <p:cNvPr id="530" name="Google Shape;530;p28"/>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531" name="Google Shape;531;p28"/>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2" name="Google Shape;532;p28"/>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533" name="Google Shape;533;p28"/>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534" name="Google Shape;534;p28"/>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3. Δραστηριότητα 1</a:t>
            </a:r>
            <a:endParaRPr/>
          </a:p>
        </p:txBody>
      </p:sp>
      <p:sp>
        <p:nvSpPr>
          <p:cNvPr id="535" name="Google Shape;535;p28"/>
          <p:cNvSpPr txBox="1"/>
          <p:nvPr/>
        </p:nvSpPr>
        <p:spPr>
          <a:xfrm>
            <a:off x="714825" y="2320175"/>
            <a:ext cx="16858350" cy="5210714"/>
          </a:xfrm>
          <a:prstGeom prst="rect">
            <a:avLst/>
          </a:prstGeom>
          <a:noFill/>
          <a:ln>
            <a:noFill/>
          </a:ln>
        </p:spPr>
        <p:txBody>
          <a:bodyPr anchorCtr="0" anchor="t" bIns="0" lIns="0" spcFirstLastPara="1" rIns="0" wrap="square" tIns="0">
            <a:spAutoFit/>
          </a:bodyPr>
          <a:lstStyle/>
          <a:p>
            <a:pPr indent="0" lvl="0" marL="0" marR="0" rtl="0" algn="l">
              <a:lnSpc>
                <a:spcPct val="138974"/>
              </a:lnSpc>
              <a:spcBef>
                <a:spcPts val="0"/>
              </a:spcBef>
              <a:spcAft>
                <a:spcPts val="0"/>
              </a:spcAft>
              <a:buNone/>
            </a:pPr>
            <a:r>
              <a:rPr b="1" i="0" lang="en-US" sz="3315" u="none" cap="none" strike="noStrike">
                <a:solidFill>
                  <a:srgbClr val="000000"/>
                </a:solidFill>
                <a:latin typeface="Arial"/>
                <a:ea typeface="Arial"/>
                <a:cs typeface="Arial"/>
                <a:sym typeface="Arial"/>
              </a:rPr>
              <a:t>Απάντηση - πιθανές λύσεις:</a:t>
            </a:r>
            <a:endParaRPr/>
          </a:p>
          <a:p>
            <a:pPr indent="0" lvl="0" marL="0" marR="0" rtl="0" algn="l">
              <a:lnSpc>
                <a:spcPct val="138971"/>
              </a:lnSpc>
              <a:spcBef>
                <a:spcPts val="0"/>
              </a:spcBef>
              <a:spcAft>
                <a:spcPts val="0"/>
              </a:spcAft>
              <a:buNone/>
            </a:pPr>
            <a:r>
              <a:rPr b="1" i="0" lang="en-US" sz="2956" u="none" cap="none" strike="noStrike">
                <a:solidFill>
                  <a:srgbClr val="000000"/>
                </a:solidFill>
                <a:latin typeface="Arial"/>
                <a:ea typeface="Arial"/>
                <a:cs typeface="Arial"/>
                <a:sym typeface="Arial"/>
              </a:rPr>
              <a:t>Υπολείμματα καλλιεργειών βόσκησης:</a:t>
            </a:r>
            <a:endParaRPr/>
          </a:p>
          <a:p>
            <a:pPr indent="-476897" lvl="1" marL="953794" marR="0" rtl="0" algn="l">
              <a:lnSpc>
                <a:spcPct val="138971"/>
              </a:lnSpc>
              <a:spcBef>
                <a:spcPts val="0"/>
              </a:spcBef>
              <a:spcAft>
                <a:spcPts val="0"/>
              </a:spcAft>
              <a:buClr>
                <a:srgbClr val="000000"/>
              </a:buClr>
              <a:buSzPts val="2956"/>
              <a:buFont typeface="Arial"/>
              <a:buChar char="•"/>
            </a:pPr>
            <a:r>
              <a:rPr b="0" i="0" lang="en-US" sz="2956" u="none" cap="none" strike="noStrike">
                <a:solidFill>
                  <a:srgbClr val="000000"/>
                </a:solidFill>
                <a:latin typeface="Arial"/>
                <a:ea typeface="Arial"/>
                <a:cs typeface="Arial"/>
                <a:sym typeface="Arial"/>
              </a:rPr>
              <a:t>Επιτρέψτε στα ζώα να βόσκουν με τα υπολείμματα των καλλιεργειών. Αυτό παρέχει τροφή για τα ζώα και επιστρέφει θρεπτικά συστατικά στο έδαφος μέσω της κοπριάς.</a:t>
            </a:r>
            <a:endParaRPr/>
          </a:p>
          <a:p>
            <a:pPr indent="-476897" lvl="1" marL="953794" marR="0" rtl="0" algn="l">
              <a:lnSpc>
                <a:spcPct val="138971"/>
              </a:lnSpc>
              <a:spcBef>
                <a:spcPts val="0"/>
              </a:spcBef>
              <a:spcAft>
                <a:spcPts val="0"/>
              </a:spcAft>
              <a:buNone/>
            </a:pPr>
            <a:r>
              <a:rPr b="1" i="0" lang="en-US" sz="2956" u="none" cap="none" strike="noStrike">
                <a:solidFill>
                  <a:srgbClr val="000000"/>
                </a:solidFill>
                <a:latin typeface="Arial"/>
                <a:ea typeface="Arial"/>
                <a:cs typeface="Arial"/>
                <a:sym typeface="Arial"/>
              </a:rPr>
              <a:t>Κομποστοποίηση κοπριάς:</a:t>
            </a:r>
            <a:endParaRPr/>
          </a:p>
          <a:p>
            <a:pPr indent="-476897" lvl="1" marL="953794" marR="0" rtl="0" algn="l">
              <a:lnSpc>
                <a:spcPct val="138971"/>
              </a:lnSpc>
              <a:spcBef>
                <a:spcPts val="0"/>
              </a:spcBef>
              <a:spcAft>
                <a:spcPts val="0"/>
              </a:spcAft>
              <a:buClr>
                <a:srgbClr val="000000"/>
              </a:buClr>
              <a:buSzPts val="2956"/>
              <a:buFont typeface="Arial"/>
              <a:buChar char="•"/>
            </a:pPr>
            <a:r>
              <a:rPr b="0" i="0" lang="en-US" sz="2956" u="none" cap="none" strike="noStrike">
                <a:solidFill>
                  <a:srgbClr val="000000"/>
                </a:solidFill>
                <a:latin typeface="Arial"/>
                <a:ea typeface="Arial"/>
                <a:cs typeface="Arial"/>
                <a:sym typeface="Arial"/>
              </a:rPr>
              <a:t>Συλλέξτε και κομποστοποιήστε την κοπριά από τα ζώα βοσκής για να δημιουργήσετε οργανικό λίπασμα πλούσιο σε θρεπτικά συστατικά.</a:t>
            </a:r>
            <a:endParaRPr/>
          </a:p>
          <a:p>
            <a:pPr indent="-476897" lvl="1" marL="953794" marR="0" rtl="0" algn="l">
              <a:lnSpc>
                <a:spcPct val="138971"/>
              </a:lnSpc>
              <a:spcBef>
                <a:spcPts val="0"/>
              </a:spcBef>
              <a:spcAft>
                <a:spcPts val="0"/>
              </a:spcAft>
              <a:buNone/>
            </a:pPr>
            <a:r>
              <a:rPr b="1" i="0" lang="en-US" sz="2956" u="none" cap="none" strike="noStrike">
                <a:solidFill>
                  <a:srgbClr val="000000"/>
                </a:solidFill>
                <a:latin typeface="Arial"/>
                <a:ea typeface="Arial"/>
                <a:cs typeface="Arial"/>
                <a:sym typeface="Arial"/>
              </a:rPr>
              <a:t>Εκ περιτροπής βόσκηση:</a:t>
            </a:r>
            <a:endParaRPr/>
          </a:p>
          <a:p>
            <a:pPr indent="-476897" lvl="1" marL="953794" marR="0" rtl="0" algn="l">
              <a:lnSpc>
                <a:spcPct val="138971"/>
              </a:lnSpc>
              <a:spcBef>
                <a:spcPts val="0"/>
              </a:spcBef>
              <a:spcAft>
                <a:spcPts val="0"/>
              </a:spcAft>
              <a:buClr>
                <a:srgbClr val="000000"/>
              </a:buClr>
              <a:buSzPts val="2956"/>
              <a:buFont typeface="Arial"/>
              <a:buChar char="•"/>
            </a:pPr>
            <a:r>
              <a:rPr b="0" i="0" lang="en-US" sz="2956" u="none" cap="none" strike="noStrike">
                <a:solidFill>
                  <a:srgbClr val="000000"/>
                </a:solidFill>
                <a:latin typeface="Arial"/>
                <a:ea typeface="Arial"/>
                <a:cs typeface="Arial"/>
                <a:sym typeface="Arial"/>
              </a:rPr>
              <a:t>Μετακινήστε τα ζώα μεταξύ διαφορετικών περιοχών με υπολείμματα καλλιεργειών για να αποτρέψετε την υπερβόσκηση και να κατανείμετε ομοιόμορφα τα θρεπτικά συστατικά.</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543" name="Shape 543"/>
        <p:cNvGrpSpPr/>
        <p:nvPr/>
      </p:nvGrpSpPr>
      <p:grpSpPr>
        <a:xfrm>
          <a:off x="0" y="0"/>
          <a:ext cx="0" cy="0"/>
          <a:chOff x="0" y="0"/>
          <a:chExt cx="0" cy="0"/>
        </a:xfrm>
      </p:grpSpPr>
      <p:grpSp>
        <p:nvGrpSpPr>
          <p:cNvPr id="544" name="Google Shape;544;p29"/>
          <p:cNvGrpSpPr/>
          <p:nvPr/>
        </p:nvGrpSpPr>
        <p:grpSpPr>
          <a:xfrm>
            <a:off x="-9525" y="-9525"/>
            <a:ext cx="18307050" cy="2054257"/>
            <a:chOff x="0" y="0"/>
            <a:chExt cx="24409400" cy="2739009"/>
          </a:xfrm>
        </p:grpSpPr>
        <p:sp>
          <p:nvSpPr>
            <p:cNvPr id="545" name="Google Shape;545;p29"/>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546" name="Google Shape;546;p29"/>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7" name="Google Shape;547;p29"/>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548" name="Google Shape;548;p29"/>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549" name="Google Shape;549;p29"/>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3. Δραστηριότητα 2</a:t>
            </a:r>
            <a:endParaRPr/>
          </a:p>
        </p:txBody>
      </p:sp>
      <p:sp>
        <p:nvSpPr>
          <p:cNvPr id="550" name="Google Shape;550;p29"/>
          <p:cNvSpPr txBox="1"/>
          <p:nvPr/>
        </p:nvSpPr>
        <p:spPr>
          <a:xfrm>
            <a:off x="714825" y="2310650"/>
            <a:ext cx="16858350" cy="5506212"/>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1" i="0" lang="en-US" sz="3500" u="none" cap="none" strike="noStrike">
                <a:solidFill>
                  <a:srgbClr val="000000"/>
                </a:solidFill>
                <a:latin typeface="Arial"/>
                <a:ea typeface="Arial"/>
                <a:cs typeface="Arial"/>
                <a:sym typeface="Arial"/>
              </a:rPr>
              <a:t>Δραστηριότητα 2: Άσκηση Σχεδιασμού</a:t>
            </a:r>
            <a:endParaRPr/>
          </a:p>
          <a:p>
            <a:pPr indent="0" lvl="0" marL="0" marR="0" rtl="0" algn="l">
              <a:lnSpc>
                <a:spcPct val="138000"/>
              </a:lnSpc>
              <a:spcBef>
                <a:spcPts val="0"/>
              </a:spcBef>
              <a:spcAft>
                <a:spcPts val="0"/>
              </a:spcAft>
              <a:buNone/>
            </a:pPr>
            <a:r>
              <a:rPr b="0" i="0" lang="en-US" sz="3100" u="none" cap="none" strike="noStrike">
                <a:solidFill>
                  <a:srgbClr val="000000"/>
                </a:solidFill>
                <a:latin typeface="Arial"/>
                <a:ea typeface="Arial"/>
                <a:cs typeface="Arial"/>
                <a:sym typeface="Arial"/>
              </a:rPr>
              <a:t>Δημιουργήστε ένα απλό σχέδιο για την ενσωμάτωση των ζώων σε μια μικρή φάρμα λαχανικών, με στόχο τη βελτίωση της υγείας του εδάφους και τη μείωση των αποβλήτων.</a:t>
            </a:r>
            <a:endParaRPr/>
          </a:p>
          <a:p>
            <a:pPr indent="0" lvl="0" marL="0" marR="0" rtl="0" algn="l">
              <a:lnSpc>
                <a:spcPct val="138000"/>
              </a:lnSpc>
              <a:spcBef>
                <a:spcPts val="0"/>
              </a:spcBef>
              <a:spcAft>
                <a:spcPts val="0"/>
              </a:spcAft>
              <a:buNone/>
            </a:pPr>
            <a:r>
              <a:rPr b="1" i="0" lang="en-US" sz="3100" u="none" cap="none" strike="noStrike">
                <a:solidFill>
                  <a:srgbClr val="000000"/>
                </a:solidFill>
                <a:latin typeface="Arial"/>
                <a:ea typeface="Arial"/>
                <a:cs typeface="Arial"/>
                <a:sym typeface="Arial"/>
              </a:rPr>
              <a:t>Πρότυπο/Οδηγός:</a:t>
            </a:r>
            <a:endParaRPr/>
          </a:p>
          <a:p>
            <a:pPr indent="-497047" lvl="1" marL="994094" marR="0" rtl="0" algn="l">
              <a:lnSpc>
                <a:spcPct val="138000"/>
              </a:lnSpc>
              <a:spcBef>
                <a:spcPts val="0"/>
              </a:spcBef>
              <a:spcAft>
                <a:spcPts val="0"/>
              </a:spcAft>
              <a:buClr>
                <a:srgbClr val="000000"/>
              </a:buClr>
              <a:buSzPts val="3100"/>
              <a:buFont typeface="Arial"/>
              <a:buAutoNum type="arabicPeriod"/>
            </a:pPr>
            <a:r>
              <a:rPr b="0" i="0" lang="en-US" sz="3100" u="none" cap="none" strike="noStrike">
                <a:solidFill>
                  <a:srgbClr val="000000"/>
                </a:solidFill>
                <a:latin typeface="Arial"/>
                <a:ea typeface="Arial"/>
                <a:cs typeface="Arial"/>
                <a:sym typeface="Arial"/>
              </a:rPr>
              <a:t>Προσδιορίστε ένα κατάλληλο είδος ζώου (π.χ. κοτόπουλα, πρόβατα ή βοοειδή).</a:t>
            </a:r>
            <a:endParaRPr/>
          </a:p>
          <a:p>
            <a:pPr indent="-497047" lvl="1" marL="994094" marR="0" rtl="0" algn="l">
              <a:lnSpc>
                <a:spcPct val="138000"/>
              </a:lnSpc>
              <a:spcBef>
                <a:spcPts val="0"/>
              </a:spcBef>
              <a:spcAft>
                <a:spcPts val="0"/>
              </a:spcAft>
              <a:buClr>
                <a:srgbClr val="000000"/>
              </a:buClr>
              <a:buSzPts val="3100"/>
              <a:buFont typeface="Arial"/>
              <a:buAutoNum type="arabicPeriod"/>
            </a:pPr>
            <a:r>
              <a:rPr b="0" i="0" lang="en-US" sz="3100" u="none" cap="none" strike="noStrike">
                <a:solidFill>
                  <a:srgbClr val="000000"/>
                </a:solidFill>
                <a:latin typeface="Arial"/>
                <a:ea typeface="Arial"/>
                <a:cs typeface="Arial"/>
                <a:sym typeface="Arial"/>
              </a:rPr>
              <a:t>Σχεδιάστε πού και πώς θα χρησιμοποιήσετε την εναλλαγή βόσκησης ή τη βόσκηση με υπολείμματα καλλιεργειών.</a:t>
            </a:r>
            <a:endParaRPr/>
          </a:p>
          <a:p>
            <a:pPr indent="-497047" lvl="1" marL="994094" marR="0" rtl="0" algn="l">
              <a:lnSpc>
                <a:spcPct val="138000"/>
              </a:lnSpc>
              <a:spcBef>
                <a:spcPts val="0"/>
              </a:spcBef>
              <a:spcAft>
                <a:spcPts val="0"/>
              </a:spcAft>
              <a:buClr>
                <a:srgbClr val="000000"/>
              </a:buClr>
              <a:buSzPts val="3100"/>
              <a:buFont typeface="Arial"/>
              <a:buAutoNum type="arabicPeriod"/>
            </a:pPr>
            <a:r>
              <a:rPr b="0" i="0" lang="en-US" sz="3100" u="none" cap="none" strike="noStrike">
                <a:solidFill>
                  <a:srgbClr val="000000"/>
                </a:solidFill>
                <a:latin typeface="Arial"/>
                <a:ea typeface="Arial"/>
                <a:cs typeface="Arial"/>
                <a:sym typeface="Arial"/>
              </a:rPr>
              <a:t>Συμπεριλάβετε μια στρατηγική για τη διαχείριση της κοπριάς ως φυσικού λιπάσματος.</a:t>
            </a:r>
            <a:endParaRPr/>
          </a:p>
          <a:p>
            <a:pPr indent="-497047" lvl="1" marL="994094" marR="0" rtl="0" algn="l">
              <a:lnSpc>
                <a:spcPct val="138000"/>
              </a:lnSpc>
              <a:spcBef>
                <a:spcPts val="0"/>
              </a:spcBef>
              <a:spcAft>
                <a:spcPts val="0"/>
              </a:spcAft>
              <a:buClr>
                <a:srgbClr val="000000"/>
              </a:buClr>
              <a:buSzPts val="3100"/>
              <a:buFont typeface="Arial"/>
              <a:buAutoNum type="arabicPeriod"/>
            </a:pPr>
            <a:r>
              <a:rPr b="0" i="0" lang="en-US" sz="3100" u="none" cap="none" strike="noStrike">
                <a:solidFill>
                  <a:srgbClr val="000000"/>
                </a:solidFill>
                <a:latin typeface="Arial"/>
                <a:ea typeface="Arial"/>
                <a:cs typeface="Arial"/>
                <a:sym typeface="Arial"/>
              </a:rPr>
              <a:t>Περιγράψτε τον τρόπο παρακολούθησης της υγείας του εδάφους και των επιπτώσεων στην κτηνοτροφία με την πάροδο του χρόνου.</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558" name="Shape 558"/>
        <p:cNvGrpSpPr/>
        <p:nvPr/>
      </p:nvGrpSpPr>
      <p:grpSpPr>
        <a:xfrm>
          <a:off x="0" y="0"/>
          <a:ext cx="0" cy="0"/>
          <a:chOff x="0" y="0"/>
          <a:chExt cx="0" cy="0"/>
        </a:xfrm>
      </p:grpSpPr>
      <p:grpSp>
        <p:nvGrpSpPr>
          <p:cNvPr id="559" name="Google Shape;559;p30"/>
          <p:cNvGrpSpPr/>
          <p:nvPr/>
        </p:nvGrpSpPr>
        <p:grpSpPr>
          <a:xfrm>
            <a:off x="-9525" y="-9525"/>
            <a:ext cx="18307050" cy="2054257"/>
            <a:chOff x="0" y="0"/>
            <a:chExt cx="24409400" cy="2739009"/>
          </a:xfrm>
        </p:grpSpPr>
        <p:sp>
          <p:nvSpPr>
            <p:cNvPr id="560" name="Google Shape;560;p30"/>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561" name="Google Shape;561;p30"/>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2" name="Google Shape;562;p30"/>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563" name="Google Shape;563;p30"/>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564" name="Google Shape;564;p30"/>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3. Δραστηριότητα 2</a:t>
            </a:r>
            <a:endParaRPr/>
          </a:p>
        </p:txBody>
      </p:sp>
      <p:sp>
        <p:nvSpPr>
          <p:cNvPr id="565" name="Google Shape;565;p30"/>
          <p:cNvSpPr txBox="1"/>
          <p:nvPr/>
        </p:nvSpPr>
        <p:spPr>
          <a:xfrm>
            <a:off x="714825" y="2253500"/>
            <a:ext cx="16858350" cy="6366129"/>
          </a:xfrm>
          <a:prstGeom prst="rect">
            <a:avLst/>
          </a:prstGeom>
          <a:noFill/>
          <a:ln>
            <a:noFill/>
          </a:ln>
        </p:spPr>
        <p:txBody>
          <a:bodyPr anchorCtr="0" anchor="t" bIns="0" lIns="0" spcFirstLastPara="1" rIns="0" wrap="square" tIns="0">
            <a:spAutoFit/>
          </a:bodyPr>
          <a:lstStyle/>
          <a:p>
            <a:pPr indent="0" lvl="0" marL="0" marR="0" rtl="0" algn="l">
              <a:lnSpc>
                <a:spcPct val="159000"/>
              </a:lnSpc>
              <a:spcBef>
                <a:spcPts val="0"/>
              </a:spcBef>
              <a:spcAft>
                <a:spcPts val="0"/>
              </a:spcAft>
              <a:buNone/>
            </a:pPr>
            <a:r>
              <a:rPr b="0" i="0" lang="en-US" sz="3200" u="none" cap="none" strike="noStrike">
                <a:solidFill>
                  <a:srgbClr val="000000"/>
                </a:solidFill>
                <a:latin typeface="Arial"/>
                <a:ea typeface="Arial"/>
                <a:cs typeface="Arial"/>
                <a:sym typeface="Arial"/>
              </a:rPr>
              <a:t>Απάντηση - πιθανή λύση:</a:t>
            </a:r>
            <a:endParaRPr/>
          </a:p>
          <a:p>
            <a:pPr indent="0" lvl="0" marL="0" marR="0" rtl="0" algn="l">
              <a:lnSpc>
                <a:spcPct val="159000"/>
              </a:lnSpc>
              <a:spcBef>
                <a:spcPts val="0"/>
              </a:spcBef>
              <a:spcAft>
                <a:spcPts val="0"/>
              </a:spcAft>
              <a:buNone/>
            </a:pPr>
            <a:r>
              <a:rPr b="0" i="0" lang="en-US" sz="3200" u="none" cap="none" strike="noStrike">
                <a:solidFill>
                  <a:srgbClr val="000000"/>
                </a:solidFill>
                <a:latin typeface="Arial"/>
                <a:ea typeface="Arial"/>
                <a:cs typeface="Arial"/>
                <a:sym typeface="Arial"/>
              </a:rPr>
              <a:t>Παράδειγμα σχεδίου:</a:t>
            </a:r>
            <a:endParaRPr/>
          </a:p>
          <a:p>
            <a:pPr indent="-487682" lvl="1" marL="975363" marR="0" rtl="0" algn="l">
              <a:lnSpc>
                <a:spcPct val="159000"/>
              </a:lnSpc>
              <a:spcBef>
                <a:spcPts val="0"/>
              </a:spcBef>
              <a:spcAft>
                <a:spcPts val="0"/>
              </a:spcAft>
              <a:buClr>
                <a:srgbClr val="000000"/>
              </a:buClr>
              <a:buSzPts val="3200"/>
              <a:buFont typeface="Arial"/>
              <a:buAutoNum type="arabicPeriod"/>
            </a:pPr>
            <a:r>
              <a:rPr b="0" i="0" lang="en-US" sz="3200" u="none" cap="none" strike="noStrike">
                <a:solidFill>
                  <a:srgbClr val="000000"/>
                </a:solidFill>
                <a:latin typeface="Arial"/>
                <a:ea typeface="Arial"/>
                <a:cs typeface="Arial"/>
                <a:sym typeface="Arial"/>
              </a:rPr>
              <a:t>Επιλογή ζωικού κεφαλαίου: Εισάγετε τα κοτόπουλα για βόσκηση ανάμεσα στις σειρές λαχανικών.</a:t>
            </a:r>
            <a:endParaRPr/>
          </a:p>
          <a:p>
            <a:pPr indent="-487682" lvl="1" marL="975363" marR="0" rtl="0" algn="l">
              <a:lnSpc>
                <a:spcPct val="159000"/>
              </a:lnSpc>
              <a:spcBef>
                <a:spcPts val="0"/>
              </a:spcBef>
              <a:spcAft>
                <a:spcPts val="0"/>
              </a:spcAft>
              <a:buClr>
                <a:srgbClr val="000000"/>
              </a:buClr>
              <a:buSzPts val="3200"/>
              <a:buFont typeface="Arial"/>
              <a:buAutoNum type="arabicPeriod"/>
            </a:pPr>
            <a:r>
              <a:rPr b="0" i="0" lang="en-US" sz="3200" u="none" cap="none" strike="noStrike">
                <a:solidFill>
                  <a:srgbClr val="000000"/>
                </a:solidFill>
                <a:latin typeface="Arial"/>
                <a:ea typeface="Arial"/>
                <a:cs typeface="Arial"/>
                <a:sym typeface="Arial"/>
              </a:rPr>
              <a:t>Στρατηγική βόσκησης: Εναλλάξτε τα κοτόπουλα σε μικρά φορητά καταλύματα για ομοιόμορφη κατανομή της κοπριάς.</a:t>
            </a:r>
            <a:endParaRPr/>
          </a:p>
          <a:p>
            <a:pPr indent="-487682" lvl="1" marL="975363" marR="0" rtl="0" algn="l">
              <a:lnSpc>
                <a:spcPct val="159000"/>
              </a:lnSpc>
              <a:spcBef>
                <a:spcPts val="0"/>
              </a:spcBef>
              <a:spcAft>
                <a:spcPts val="0"/>
              </a:spcAft>
              <a:buClr>
                <a:srgbClr val="000000"/>
              </a:buClr>
              <a:buSzPts val="3200"/>
              <a:buFont typeface="Arial"/>
              <a:buAutoNum type="arabicPeriod"/>
            </a:pPr>
            <a:r>
              <a:rPr b="0" i="0" lang="en-US" sz="3200" u="none" cap="none" strike="noStrike">
                <a:solidFill>
                  <a:srgbClr val="000000"/>
                </a:solidFill>
                <a:latin typeface="Arial"/>
                <a:ea typeface="Arial"/>
                <a:cs typeface="Arial"/>
                <a:sym typeface="Arial"/>
              </a:rPr>
              <a:t>Διαχείριση κοπριάς: Συλλέξτε την περίσσεια κοπριάς για κομποστοποίηση με σκοπό τον εμπλουτισμό του εδάφους.</a:t>
            </a:r>
            <a:endParaRPr/>
          </a:p>
          <a:p>
            <a:pPr indent="-487682" lvl="1" marL="975363" marR="0" rtl="0" algn="l">
              <a:lnSpc>
                <a:spcPct val="159000"/>
              </a:lnSpc>
              <a:spcBef>
                <a:spcPts val="0"/>
              </a:spcBef>
              <a:spcAft>
                <a:spcPts val="0"/>
              </a:spcAft>
              <a:buClr>
                <a:srgbClr val="000000"/>
              </a:buClr>
              <a:buSzPts val="3200"/>
              <a:buFont typeface="Arial"/>
              <a:buAutoNum type="arabicPeriod"/>
            </a:pPr>
            <a:r>
              <a:rPr b="0" i="0" lang="en-US" sz="3200" u="none" cap="none" strike="noStrike">
                <a:solidFill>
                  <a:srgbClr val="000000"/>
                </a:solidFill>
                <a:latin typeface="Arial"/>
                <a:ea typeface="Arial"/>
                <a:cs typeface="Arial"/>
                <a:sym typeface="Arial"/>
              </a:rPr>
              <a:t>Παρακολούθηση: Ελέγχετε την οργανική ύλη του εδάφους και την υγεία των φυτών μηνιαίως για να διασφαλίσετε τα οφέλη.</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573" name="Shape 573"/>
        <p:cNvGrpSpPr/>
        <p:nvPr/>
      </p:nvGrpSpPr>
      <p:grpSpPr>
        <a:xfrm>
          <a:off x="0" y="0"/>
          <a:ext cx="0" cy="0"/>
          <a:chOff x="0" y="0"/>
          <a:chExt cx="0" cy="0"/>
        </a:xfrm>
      </p:grpSpPr>
      <p:grpSp>
        <p:nvGrpSpPr>
          <p:cNvPr id="574" name="Google Shape;574;p31"/>
          <p:cNvGrpSpPr/>
          <p:nvPr/>
        </p:nvGrpSpPr>
        <p:grpSpPr>
          <a:xfrm>
            <a:off x="-9525" y="-9525"/>
            <a:ext cx="18307050" cy="2054257"/>
            <a:chOff x="0" y="0"/>
            <a:chExt cx="24409400" cy="2739009"/>
          </a:xfrm>
        </p:grpSpPr>
        <p:sp>
          <p:nvSpPr>
            <p:cNvPr id="575" name="Google Shape;575;p31"/>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576" name="Google Shape;576;p31"/>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7" name="Google Shape;577;p31"/>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578" name="Google Shape;578;p31"/>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579" name="Google Shape;579;p31"/>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4. Έλεγχος Γνώσεων</a:t>
            </a:r>
            <a:endParaRPr/>
          </a:p>
        </p:txBody>
      </p:sp>
      <p:sp>
        <p:nvSpPr>
          <p:cNvPr id="580" name="Google Shape;580;p31"/>
          <p:cNvSpPr txBox="1"/>
          <p:nvPr/>
        </p:nvSpPr>
        <p:spPr>
          <a:xfrm>
            <a:off x="714825" y="2604780"/>
            <a:ext cx="16858350" cy="2715005"/>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0" i="0" lang="en-US" sz="2500" u="none" cap="none" strike="noStrike">
                <a:solidFill>
                  <a:srgbClr val="000000"/>
                </a:solidFill>
                <a:latin typeface="Arial"/>
                <a:ea typeface="Arial"/>
                <a:cs typeface="Arial"/>
                <a:sym typeface="Arial"/>
              </a:rPr>
              <a:t>Ερώτηση 1:</a:t>
            </a:r>
            <a:endParaRPr/>
          </a:p>
          <a:p>
            <a:pPr indent="0" lvl="0" marL="0" marR="0" rtl="0" algn="l">
              <a:lnSpc>
                <a:spcPct val="138000"/>
              </a:lnSpc>
              <a:spcBef>
                <a:spcPts val="0"/>
              </a:spcBef>
              <a:spcAft>
                <a:spcPts val="0"/>
              </a:spcAft>
              <a:buNone/>
            </a:pPr>
            <a:r>
              <a:rPr b="1" i="0" lang="en-US" sz="3300" u="none" cap="none" strike="noStrike">
                <a:solidFill>
                  <a:srgbClr val="000000"/>
                </a:solidFill>
                <a:latin typeface="Arial"/>
                <a:ea typeface="Arial"/>
                <a:cs typeface="Arial"/>
                <a:sym typeface="Arial"/>
              </a:rPr>
              <a:t>Ποιο είναι ένα βασικό όφελος της ενσωμάτωσης της κτηνοτροφίας στα γεωργικά συστήματα;</a:t>
            </a:r>
            <a:endParaRPr/>
          </a:p>
          <a:p>
            <a:pPr indent="0" lvl="0" marL="0" marR="0" rtl="0" algn="l">
              <a:lnSpc>
                <a:spcPct val="138000"/>
              </a:lnSpc>
              <a:spcBef>
                <a:spcPts val="0"/>
              </a:spcBef>
              <a:spcAft>
                <a:spcPts val="0"/>
              </a:spcAft>
              <a:buNone/>
            </a:pPr>
            <a:r>
              <a:rPr b="0" i="0" lang="en-US" sz="3300" u="none" cap="none" strike="noStrike">
                <a:solidFill>
                  <a:srgbClr val="000000"/>
                </a:solidFill>
                <a:latin typeface="Arial"/>
                <a:ea typeface="Arial"/>
                <a:cs typeface="Arial"/>
                <a:sym typeface="Arial"/>
              </a:rPr>
              <a:t>Α) Αυξημένη εξάρτηση από συνθετικά λιπάσματα Β) Βελτιωμένη υγεία του εδάφους και βιοποικιλότητα Γ) Μειωμένη ανάγκη για ποικιλομορφία καλλιεργειών</a:t>
            </a:r>
            <a:endParaRPr/>
          </a:p>
        </p:txBody>
      </p:sp>
      <p:sp>
        <p:nvSpPr>
          <p:cNvPr id="581" name="Google Shape;581;p31"/>
          <p:cNvSpPr txBox="1"/>
          <p:nvPr/>
        </p:nvSpPr>
        <p:spPr>
          <a:xfrm>
            <a:off x="714825" y="7802347"/>
            <a:ext cx="16858350" cy="1143762"/>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0" i="0" lang="en-US" sz="2900" u="none" cap="none" strike="noStrike">
                <a:solidFill>
                  <a:srgbClr val="000000"/>
                </a:solidFill>
                <a:latin typeface="Arial"/>
                <a:ea typeface="Arial"/>
                <a:cs typeface="Arial"/>
                <a:sym typeface="Arial"/>
              </a:rPr>
              <a:t>Απάντηση:</a:t>
            </a:r>
            <a:endParaRPr/>
          </a:p>
          <a:p>
            <a:pPr indent="0" lvl="0" marL="0" marR="0" rtl="0" algn="l">
              <a:lnSpc>
                <a:spcPct val="138000"/>
              </a:lnSpc>
              <a:spcBef>
                <a:spcPts val="0"/>
              </a:spcBef>
              <a:spcAft>
                <a:spcPts val="0"/>
              </a:spcAft>
              <a:buNone/>
            </a:pPr>
            <a:r>
              <a:rPr b="1" i="1" lang="en-US" sz="3700" u="none" cap="none" strike="noStrike">
                <a:solidFill>
                  <a:srgbClr val="000000"/>
                </a:solidFill>
                <a:latin typeface="Arial"/>
                <a:ea typeface="Arial"/>
                <a:cs typeface="Arial"/>
                <a:sym typeface="Arial"/>
              </a:rPr>
              <a:t>Β) Βελτιωμένη υγεία του εδάφους και βιοποικιλότητα</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589" name="Shape 589"/>
        <p:cNvGrpSpPr/>
        <p:nvPr/>
      </p:nvGrpSpPr>
      <p:grpSpPr>
        <a:xfrm>
          <a:off x="0" y="0"/>
          <a:ext cx="0" cy="0"/>
          <a:chOff x="0" y="0"/>
          <a:chExt cx="0" cy="0"/>
        </a:xfrm>
      </p:grpSpPr>
      <p:grpSp>
        <p:nvGrpSpPr>
          <p:cNvPr id="590" name="Google Shape;590;p32"/>
          <p:cNvGrpSpPr/>
          <p:nvPr/>
        </p:nvGrpSpPr>
        <p:grpSpPr>
          <a:xfrm>
            <a:off x="-9525" y="-9525"/>
            <a:ext cx="18307050" cy="2054257"/>
            <a:chOff x="0" y="0"/>
            <a:chExt cx="24409400" cy="2739009"/>
          </a:xfrm>
        </p:grpSpPr>
        <p:sp>
          <p:nvSpPr>
            <p:cNvPr id="591" name="Google Shape;591;p32"/>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592" name="Google Shape;592;p32"/>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3" name="Google Shape;593;p32"/>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594" name="Google Shape;594;p32"/>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595" name="Google Shape;595;p32"/>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4. Έλεγχος Γνώσεων</a:t>
            </a:r>
            <a:endParaRPr/>
          </a:p>
        </p:txBody>
      </p:sp>
      <p:sp>
        <p:nvSpPr>
          <p:cNvPr id="596" name="Google Shape;596;p32"/>
          <p:cNvSpPr txBox="1"/>
          <p:nvPr/>
        </p:nvSpPr>
        <p:spPr>
          <a:xfrm>
            <a:off x="714825" y="2329700"/>
            <a:ext cx="16858350" cy="2484501"/>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0" i="0" lang="en-US" sz="3000" u="none" cap="none" strike="noStrike">
                <a:solidFill>
                  <a:srgbClr val="000000"/>
                </a:solidFill>
                <a:latin typeface="Arial"/>
                <a:ea typeface="Arial"/>
                <a:cs typeface="Arial"/>
                <a:sym typeface="Arial"/>
              </a:rPr>
              <a:t>Ερώτηση 2:</a:t>
            </a:r>
            <a:endParaRPr/>
          </a:p>
          <a:p>
            <a:pPr indent="0" lvl="0" marL="0" marR="0" rtl="0" algn="l">
              <a:lnSpc>
                <a:spcPct val="138000"/>
              </a:lnSpc>
              <a:spcBef>
                <a:spcPts val="0"/>
              </a:spcBef>
              <a:spcAft>
                <a:spcPts val="0"/>
              </a:spcAft>
              <a:buNone/>
            </a:pPr>
            <a:r>
              <a:rPr b="1" i="0" lang="en-US" sz="3800" u="none" cap="none" strike="noStrike">
                <a:solidFill>
                  <a:srgbClr val="000000"/>
                </a:solidFill>
                <a:latin typeface="Arial"/>
                <a:ea typeface="Arial"/>
                <a:cs typeface="Arial"/>
                <a:sym typeface="Arial"/>
              </a:rPr>
              <a:t>Τι βοηθά στην πρόληψη η εναλλαγή βόσκησης;</a:t>
            </a:r>
            <a:endParaRPr/>
          </a:p>
          <a:p>
            <a:pPr indent="0" lvl="0" marL="0" marR="0" rtl="0" algn="l">
              <a:lnSpc>
                <a:spcPct val="138000"/>
              </a:lnSpc>
              <a:spcBef>
                <a:spcPts val="0"/>
              </a:spcBef>
              <a:spcAft>
                <a:spcPts val="0"/>
              </a:spcAft>
              <a:buNone/>
            </a:pPr>
            <a:r>
              <a:rPr b="0" i="0" lang="en-US" sz="3800" u="none" cap="none" strike="noStrike">
                <a:solidFill>
                  <a:srgbClr val="000000"/>
                </a:solidFill>
                <a:latin typeface="Arial"/>
                <a:ea typeface="Arial"/>
                <a:cs typeface="Arial"/>
                <a:sym typeface="Arial"/>
              </a:rPr>
              <a:t>Α) Διάβρωση του εδάφους και υπερβόσκηση Β) Αυξημένη χρήση συνθετικών φυτοφαρμάκων Γ) Μειωμένη αναγέννηση των φυτών</a:t>
            </a:r>
            <a:endParaRPr/>
          </a:p>
        </p:txBody>
      </p:sp>
      <p:sp>
        <p:nvSpPr>
          <p:cNvPr id="597" name="Google Shape;597;p32"/>
          <p:cNvSpPr txBox="1"/>
          <p:nvPr/>
        </p:nvSpPr>
        <p:spPr>
          <a:xfrm>
            <a:off x="714825" y="7596500"/>
            <a:ext cx="16858350" cy="2750820"/>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0" i="0" lang="en-US" sz="3000" u="none" cap="none" strike="noStrike">
                <a:solidFill>
                  <a:srgbClr val="000000"/>
                </a:solidFill>
                <a:latin typeface="Arial"/>
                <a:ea typeface="Arial"/>
                <a:cs typeface="Arial"/>
                <a:sym typeface="Arial"/>
              </a:rPr>
              <a:t>Απάντηση:</a:t>
            </a:r>
            <a:endParaRPr/>
          </a:p>
          <a:p>
            <a:pPr indent="0" lvl="0" marL="0" marR="0" rtl="0" algn="l">
              <a:lnSpc>
                <a:spcPct val="138000"/>
              </a:lnSpc>
              <a:spcBef>
                <a:spcPts val="0"/>
              </a:spcBef>
              <a:spcAft>
                <a:spcPts val="0"/>
              </a:spcAft>
              <a:buNone/>
            </a:pPr>
            <a:r>
              <a:rPr b="1" i="1" lang="en-US" sz="3800" u="none" cap="none" strike="noStrike">
                <a:solidFill>
                  <a:srgbClr val="000000"/>
                </a:solidFill>
                <a:latin typeface="Arial"/>
                <a:ea typeface="Arial"/>
                <a:cs typeface="Arial"/>
                <a:sym typeface="Arial"/>
              </a:rPr>
              <a:t>Α) Διάβρωση του εδάφους και υπερβόσκηση</a:t>
            </a:r>
            <a:endParaRPr/>
          </a:p>
          <a:p>
            <a:pPr indent="0" lvl="0" marL="0" marR="0" rtl="0" algn="l">
              <a:lnSpc>
                <a:spcPct val="108947"/>
              </a:lnSpc>
              <a:spcBef>
                <a:spcPts val="0"/>
              </a:spcBef>
              <a:spcAft>
                <a:spcPts val="0"/>
              </a:spcAft>
              <a:buNone/>
            </a:pPr>
            <a:r>
              <a:t/>
            </a:r>
            <a:endParaRPr b="1" i="1" sz="3800" u="none" cap="none" strike="noStrike">
              <a:solidFill>
                <a:srgbClr val="000000"/>
              </a:solidFill>
              <a:latin typeface="Arial"/>
              <a:ea typeface="Arial"/>
              <a:cs typeface="Arial"/>
              <a:sym typeface="Arial"/>
            </a:endParaRPr>
          </a:p>
          <a:p>
            <a:pPr indent="0" lvl="0" marL="0" marR="0" rtl="0" algn="l">
              <a:lnSpc>
                <a:spcPct val="108947"/>
              </a:lnSpc>
              <a:spcBef>
                <a:spcPts val="0"/>
              </a:spcBef>
              <a:spcAft>
                <a:spcPts val="0"/>
              </a:spcAft>
              <a:buNone/>
            </a:pPr>
            <a:r>
              <a:t/>
            </a:r>
            <a:endParaRPr b="1" i="1" sz="3800" u="none" cap="none" strike="noStrike">
              <a:solidFill>
                <a:srgbClr val="000000"/>
              </a:solidFill>
              <a:latin typeface="Arial"/>
              <a:ea typeface="Arial"/>
              <a:cs typeface="Arial"/>
              <a:sym typeface="Arial"/>
            </a:endParaRPr>
          </a:p>
          <a:p>
            <a:pPr indent="0" lvl="0" marL="0" marR="0" rtl="0" algn="l">
              <a:lnSpc>
                <a:spcPct val="108947"/>
              </a:lnSpc>
              <a:spcBef>
                <a:spcPts val="0"/>
              </a:spcBef>
              <a:spcAft>
                <a:spcPts val="0"/>
              </a:spcAft>
              <a:buNone/>
            </a:pPr>
            <a:r>
              <a:t/>
            </a:r>
            <a:endParaRPr b="1" i="1" sz="3800" u="none" cap="none" strike="noStrik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605" name="Shape 605"/>
        <p:cNvGrpSpPr/>
        <p:nvPr/>
      </p:nvGrpSpPr>
      <p:grpSpPr>
        <a:xfrm>
          <a:off x="0" y="0"/>
          <a:ext cx="0" cy="0"/>
          <a:chOff x="0" y="0"/>
          <a:chExt cx="0" cy="0"/>
        </a:xfrm>
      </p:grpSpPr>
      <p:grpSp>
        <p:nvGrpSpPr>
          <p:cNvPr id="606" name="Google Shape;606;p33"/>
          <p:cNvGrpSpPr/>
          <p:nvPr/>
        </p:nvGrpSpPr>
        <p:grpSpPr>
          <a:xfrm>
            <a:off x="-9525" y="-9525"/>
            <a:ext cx="18307050" cy="2054257"/>
            <a:chOff x="0" y="0"/>
            <a:chExt cx="24409400" cy="2739009"/>
          </a:xfrm>
        </p:grpSpPr>
        <p:sp>
          <p:nvSpPr>
            <p:cNvPr id="607" name="Google Shape;607;p33"/>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608" name="Google Shape;608;p33"/>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9" name="Google Shape;609;p33"/>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610" name="Google Shape;610;p33"/>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611" name="Google Shape;611;p33"/>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4. Έλεγχος Γνώσεων</a:t>
            </a:r>
            <a:endParaRPr/>
          </a:p>
        </p:txBody>
      </p:sp>
      <p:sp>
        <p:nvSpPr>
          <p:cNvPr id="612" name="Google Shape;612;p33"/>
          <p:cNvSpPr txBox="1"/>
          <p:nvPr/>
        </p:nvSpPr>
        <p:spPr>
          <a:xfrm>
            <a:off x="714825" y="2310650"/>
            <a:ext cx="16858350" cy="1946529"/>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0" i="0" lang="en-US" sz="3200" u="none" cap="none" strike="noStrike">
                <a:solidFill>
                  <a:srgbClr val="000000"/>
                </a:solidFill>
                <a:latin typeface="Arial"/>
                <a:ea typeface="Arial"/>
                <a:cs typeface="Arial"/>
                <a:sym typeface="Arial"/>
              </a:rPr>
              <a:t>Ερώτηση 3:</a:t>
            </a:r>
            <a:endParaRPr/>
          </a:p>
          <a:p>
            <a:pPr indent="0" lvl="0" marL="0" marR="0" rtl="0" algn="l">
              <a:lnSpc>
                <a:spcPct val="138000"/>
              </a:lnSpc>
              <a:spcBef>
                <a:spcPts val="0"/>
              </a:spcBef>
              <a:spcAft>
                <a:spcPts val="0"/>
              </a:spcAft>
              <a:buNone/>
            </a:pPr>
            <a:r>
              <a:rPr b="1" i="0" lang="en-US" sz="4000" u="none" cap="none" strike="noStrike">
                <a:solidFill>
                  <a:srgbClr val="000000"/>
                </a:solidFill>
                <a:latin typeface="Arial"/>
                <a:ea typeface="Arial"/>
                <a:cs typeface="Arial"/>
                <a:sym typeface="Arial"/>
              </a:rPr>
              <a:t>Ποια πρακτική συνδυάζει δέντρα, ζώα και χορτονομή στην ίδια γη;</a:t>
            </a:r>
            <a:endParaRPr/>
          </a:p>
          <a:p>
            <a:pPr indent="0" lvl="0" marL="0" marR="0" rtl="0" algn="l">
              <a:lnSpc>
                <a:spcPct val="138000"/>
              </a:lnSpc>
              <a:spcBef>
                <a:spcPts val="0"/>
              </a:spcBef>
              <a:spcAft>
                <a:spcPts val="0"/>
              </a:spcAft>
              <a:buNone/>
            </a:pPr>
            <a:r>
              <a:rPr b="0" i="0" lang="en-US" sz="4000" u="none" cap="none" strike="noStrike">
                <a:solidFill>
                  <a:srgbClr val="000000"/>
                </a:solidFill>
                <a:latin typeface="Arial"/>
                <a:ea typeface="Arial"/>
                <a:cs typeface="Arial"/>
                <a:sym typeface="Arial"/>
              </a:rPr>
              <a:t>Α) Μονοκαλλιέργεια Β) Δασοβοσκή Γ) Υδροπονία</a:t>
            </a:r>
            <a:endParaRPr/>
          </a:p>
        </p:txBody>
      </p:sp>
      <p:sp>
        <p:nvSpPr>
          <p:cNvPr id="613" name="Google Shape;613;p33"/>
          <p:cNvSpPr txBox="1"/>
          <p:nvPr/>
        </p:nvSpPr>
        <p:spPr>
          <a:xfrm>
            <a:off x="714825" y="8083436"/>
            <a:ext cx="16858350" cy="2750820"/>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0" i="0" lang="en-US" sz="3000" u="none" cap="none" strike="noStrike">
                <a:solidFill>
                  <a:srgbClr val="000000"/>
                </a:solidFill>
                <a:latin typeface="Arial"/>
                <a:ea typeface="Arial"/>
                <a:cs typeface="Arial"/>
                <a:sym typeface="Arial"/>
              </a:rPr>
              <a:t>Απάντηση:</a:t>
            </a:r>
            <a:endParaRPr/>
          </a:p>
          <a:p>
            <a:pPr indent="0" lvl="0" marL="0" marR="0" rtl="0" algn="l">
              <a:lnSpc>
                <a:spcPct val="138000"/>
              </a:lnSpc>
              <a:spcBef>
                <a:spcPts val="0"/>
              </a:spcBef>
              <a:spcAft>
                <a:spcPts val="0"/>
              </a:spcAft>
              <a:buNone/>
            </a:pPr>
            <a:r>
              <a:rPr b="0" i="1" lang="en-US" sz="3800" u="none" cap="none" strike="noStrike">
                <a:solidFill>
                  <a:srgbClr val="000000"/>
                </a:solidFill>
                <a:latin typeface="Arial"/>
                <a:ea typeface="Arial"/>
                <a:cs typeface="Arial"/>
                <a:sym typeface="Arial"/>
              </a:rPr>
              <a:t>Β) Δασολίβαδο</a:t>
            </a:r>
            <a:endParaRPr/>
          </a:p>
          <a:p>
            <a:pPr indent="0" lvl="0" marL="0" marR="0" rtl="0" algn="l">
              <a:lnSpc>
                <a:spcPct val="108947"/>
              </a:lnSpc>
              <a:spcBef>
                <a:spcPts val="0"/>
              </a:spcBef>
              <a:spcAft>
                <a:spcPts val="0"/>
              </a:spcAft>
              <a:buNone/>
            </a:pPr>
            <a:r>
              <a:t/>
            </a:r>
            <a:endParaRPr b="0" i="1" sz="3800" u="none" cap="none" strike="noStrike">
              <a:solidFill>
                <a:srgbClr val="000000"/>
              </a:solidFill>
              <a:latin typeface="Arial"/>
              <a:ea typeface="Arial"/>
              <a:cs typeface="Arial"/>
              <a:sym typeface="Arial"/>
            </a:endParaRPr>
          </a:p>
          <a:p>
            <a:pPr indent="0" lvl="0" marL="0" marR="0" rtl="0" algn="l">
              <a:lnSpc>
                <a:spcPct val="108947"/>
              </a:lnSpc>
              <a:spcBef>
                <a:spcPts val="0"/>
              </a:spcBef>
              <a:spcAft>
                <a:spcPts val="0"/>
              </a:spcAft>
              <a:buNone/>
            </a:pPr>
            <a:r>
              <a:t/>
            </a:r>
            <a:endParaRPr b="0" i="1" sz="3800" u="none" cap="none" strike="noStrike">
              <a:solidFill>
                <a:srgbClr val="000000"/>
              </a:solidFill>
              <a:latin typeface="Arial"/>
              <a:ea typeface="Arial"/>
              <a:cs typeface="Arial"/>
              <a:sym typeface="Arial"/>
            </a:endParaRPr>
          </a:p>
          <a:p>
            <a:pPr indent="0" lvl="0" marL="0" marR="0" rtl="0" algn="l">
              <a:lnSpc>
                <a:spcPct val="108947"/>
              </a:lnSpc>
              <a:spcBef>
                <a:spcPts val="0"/>
              </a:spcBef>
              <a:spcAft>
                <a:spcPts val="0"/>
              </a:spcAft>
              <a:buNone/>
            </a:pPr>
            <a:r>
              <a:t/>
            </a:r>
            <a:endParaRPr b="0" i="1" sz="38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7B0"/>
        </a:solidFill>
      </p:bgPr>
    </p:bg>
    <p:spTree>
      <p:nvGrpSpPr>
        <p:cNvPr id="621" name="Shape 621"/>
        <p:cNvGrpSpPr/>
        <p:nvPr/>
      </p:nvGrpSpPr>
      <p:grpSpPr>
        <a:xfrm>
          <a:off x="0" y="0"/>
          <a:ext cx="0" cy="0"/>
          <a:chOff x="0" y="0"/>
          <a:chExt cx="0" cy="0"/>
        </a:xfrm>
      </p:grpSpPr>
      <p:grpSp>
        <p:nvGrpSpPr>
          <p:cNvPr id="622" name="Google Shape;622;p34"/>
          <p:cNvGrpSpPr/>
          <p:nvPr/>
        </p:nvGrpSpPr>
        <p:grpSpPr>
          <a:xfrm>
            <a:off x="-9525" y="-9525"/>
            <a:ext cx="18307050" cy="2054257"/>
            <a:chOff x="0" y="0"/>
            <a:chExt cx="24409400" cy="2739009"/>
          </a:xfrm>
        </p:grpSpPr>
        <p:sp>
          <p:nvSpPr>
            <p:cNvPr id="623" name="Google Shape;623;p34"/>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624" name="Google Shape;624;p34"/>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5" name="Google Shape;625;p34"/>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626" name="Google Shape;626;p34"/>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627" name="Google Shape;627;p34"/>
          <p:cNvSpPr txBox="1"/>
          <p:nvPr/>
        </p:nvSpPr>
        <p:spPr>
          <a:xfrm>
            <a:off x="714825" y="952900"/>
            <a:ext cx="16858350" cy="7905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5040" u="none" cap="none" strike="noStrike">
                <a:solidFill>
                  <a:srgbClr val="FFFFFF"/>
                </a:solidFill>
                <a:latin typeface="Arial"/>
                <a:ea typeface="Arial"/>
                <a:cs typeface="Arial"/>
                <a:sym typeface="Arial"/>
              </a:rPr>
              <a:t>4. Έλεγχος Γνώσεων</a:t>
            </a:r>
            <a:endParaRPr/>
          </a:p>
        </p:txBody>
      </p:sp>
      <p:sp>
        <p:nvSpPr>
          <p:cNvPr id="628" name="Google Shape;628;p34"/>
          <p:cNvSpPr txBox="1"/>
          <p:nvPr/>
        </p:nvSpPr>
        <p:spPr>
          <a:xfrm>
            <a:off x="714825" y="2329700"/>
            <a:ext cx="16858350" cy="2365248"/>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0" i="0" lang="en-US" sz="2800" u="none" cap="none" strike="noStrike">
                <a:solidFill>
                  <a:srgbClr val="000000"/>
                </a:solidFill>
                <a:latin typeface="Arial"/>
                <a:ea typeface="Arial"/>
                <a:cs typeface="Arial"/>
                <a:sym typeface="Arial"/>
              </a:rPr>
              <a:t>Ερώτηση 4:</a:t>
            </a:r>
            <a:endParaRPr/>
          </a:p>
          <a:p>
            <a:pPr indent="0" lvl="0" marL="0" marR="0" rtl="0" algn="l">
              <a:lnSpc>
                <a:spcPct val="138000"/>
              </a:lnSpc>
              <a:spcBef>
                <a:spcPts val="0"/>
              </a:spcBef>
              <a:spcAft>
                <a:spcPts val="0"/>
              </a:spcAft>
              <a:buNone/>
            </a:pPr>
            <a:r>
              <a:rPr b="1" i="0" lang="en-US" sz="3600" u="none" cap="none" strike="noStrike">
                <a:solidFill>
                  <a:srgbClr val="000000"/>
                </a:solidFill>
                <a:latin typeface="Arial"/>
                <a:ea typeface="Arial"/>
                <a:cs typeface="Arial"/>
                <a:sym typeface="Arial"/>
              </a:rPr>
              <a:t>Πώς συμβάλλουν τα ζώα στον κύκλο των θρεπτικών συστατικών;</a:t>
            </a:r>
            <a:endParaRPr/>
          </a:p>
          <a:p>
            <a:pPr indent="0" lvl="0" marL="0" marR="0" rtl="0" algn="l">
              <a:lnSpc>
                <a:spcPct val="138000"/>
              </a:lnSpc>
              <a:spcBef>
                <a:spcPts val="0"/>
              </a:spcBef>
              <a:spcAft>
                <a:spcPts val="0"/>
              </a:spcAft>
              <a:buNone/>
            </a:pPr>
            <a:r>
              <a:rPr b="0" i="0" lang="en-US" sz="3600" u="none" cap="none" strike="noStrike">
                <a:solidFill>
                  <a:srgbClr val="000000"/>
                </a:solidFill>
                <a:latin typeface="Arial"/>
                <a:ea typeface="Arial"/>
                <a:cs typeface="Arial"/>
                <a:sym typeface="Arial"/>
              </a:rPr>
              <a:t>Α) Με συμπύκνωση του εδάφους κατά τη βόσκηση Β) Με παραγωγή κοπριάς που εμπλουτίζει το έδαφος Γ) Με κατανάλωση συνθετικών λιπασμάτων</a:t>
            </a:r>
            <a:endParaRPr/>
          </a:p>
        </p:txBody>
      </p:sp>
      <p:sp>
        <p:nvSpPr>
          <p:cNvPr id="629" name="Google Shape;629;p34"/>
          <p:cNvSpPr txBox="1"/>
          <p:nvPr/>
        </p:nvSpPr>
        <p:spPr>
          <a:xfrm>
            <a:off x="714825" y="7680500"/>
            <a:ext cx="16858350" cy="1703070"/>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0" i="0" lang="en-US" sz="3000" u="none" cap="none" strike="noStrike">
                <a:solidFill>
                  <a:srgbClr val="000000"/>
                </a:solidFill>
                <a:latin typeface="Arial"/>
                <a:ea typeface="Arial"/>
                <a:cs typeface="Arial"/>
                <a:sym typeface="Arial"/>
              </a:rPr>
              <a:t>Απάντηση:</a:t>
            </a:r>
            <a:endParaRPr/>
          </a:p>
          <a:p>
            <a:pPr indent="0" lvl="0" marL="0" marR="0" rtl="0" algn="l">
              <a:lnSpc>
                <a:spcPct val="138000"/>
              </a:lnSpc>
              <a:spcBef>
                <a:spcPts val="0"/>
              </a:spcBef>
              <a:spcAft>
                <a:spcPts val="0"/>
              </a:spcAft>
              <a:buNone/>
            </a:pPr>
            <a:r>
              <a:rPr b="1" i="1" lang="en-US" sz="3800" u="none" cap="none" strike="noStrike">
                <a:solidFill>
                  <a:srgbClr val="000000"/>
                </a:solidFill>
                <a:latin typeface="Arial"/>
                <a:ea typeface="Arial"/>
                <a:cs typeface="Arial"/>
                <a:sym typeface="Arial"/>
              </a:rPr>
              <a:t>Β) Με την παραγωγή κοπριάς που εμπλουτίζει το έδαφος</a:t>
            </a:r>
            <a:endParaRPr/>
          </a:p>
          <a:p>
            <a:pPr indent="0" lvl="0" marL="0" marR="0" rtl="0" algn="l">
              <a:lnSpc>
                <a:spcPct val="108947"/>
              </a:lnSpc>
              <a:spcBef>
                <a:spcPts val="0"/>
              </a:spcBef>
              <a:spcAft>
                <a:spcPts val="0"/>
              </a:spcAft>
              <a:buNone/>
            </a:pPr>
            <a:r>
              <a:t/>
            </a:r>
            <a:endParaRPr b="1" i="1" sz="38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grpSp>
        <p:nvGrpSpPr>
          <p:cNvPr id="638" name="Google Shape;638;p35"/>
          <p:cNvGrpSpPr/>
          <p:nvPr/>
        </p:nvGrpSpPr>
        <p:grpSpPr>
          <a:xfrm>
            <a:off x="-9525" y="-9525"/>
            <a:ext cx="18307050" cy="2054257"/>
            <a:chOff x="0" y="0"/>
            <a:chExt cx="24409400" cy="2739009"/>
          </a:xfrm>
        </p:grpSpPr>
        <p:sp>
          <p:nvSpPr>
            <p:cNvPr id="639" name="Google Shape;639;p35"/>
            <p:cNvSpPr/>
            <p:nvPr/>
          </p:nvSpPr>
          <p:spPr>
            <a:xfrm>
              <a:off x="12700" y="12700"/>
              <a:ext cx="24384000" cy="2713609"/>
            </a:xfrm>
            <a:custGeom>
              <a:rect b="b" l="l" r="r" t="t"/>
              <a:pathLst>
                <a:path extrusionOk="0" h="2713609" w="24384000">
                  <a:moveTo>
                    <a:pt x="0" y="0"/>
                  </a:moveTo>
                  <a:lnTo>
                    <a:pt x="24384000" y="0"/>
                  </a:lnTo>
                  <a:lnTo>
                    <a:pt x="24384000" y="2713609"/>
                  </a:lnTo>
                  <a:lnTo>
                    <a:pt x="0" y="2713609"/>
                  </a:lnTo>
                  <a:close/>
                </a:path>
              </a:pathLst>
            </a:custGeom>
            <a:solidFill>
              <a:srgbClr val="4D7344"/>
            </a:solidFill>
            <a:ln>
              <a:noFill/>
            </a:ln>
          </p:spPr>
        </p:sp>
        <p:sp>
          <p:nvSpPr>
            <p:cNvPr id="640" name="Google Shape;640;p35"/>
            <p:cNvSpPr/>
            <p:nvPr/>
          </p:nvSpPr>
          <p:spPr>
            <a:xfrm>
              <a:off x="0" y="0"/>
              <a:ext cx="24409400" cy="2739009"/>
            </a:xfrm>
            <a:custGeom>
              <a:rect b="b" l="l" r="r" t="t"/>
              <a:pathLst>
                <a:path extrusionOk="0" h="2739009" w="24409400">
                  <a:moveTo>
                    <a:pt x="12700" y="0"/>
                  </a:moveTo>
                  <a:lnTo>
                    <a:pt x="24396700" y="0"/>
                  </a:lnTo>
                  <a:cubicBezTo>
                    <a:pt x="24403686" y="0"/>
                    <a:pt x="24409400" y="5715"/>
                    <a:pt x="24409400" y="12700"/>
                  </a:cubicBezTo>
                  <a:lnTo>
                    <a:pt x="24409400" y="2726309"/>
                  </a:lnTo>
                  <a:cubicBezTo>
                    <a:pt x="24409400" y="2733294"/>
                    <a:pt x="24403686" y="2739009"/>
                    <a:pt x="24396700" y="2739009"/>
                  </a:cubicBezTo>
                  <a:lnTo>
                    <a:pt x="12700" y="2739009"/>
                  </a:lnTo>
                  <a:cubicBezTo>
                    <a:pt x="5715" y="2739009"/>
                    <a:pt x="0" y="2733294"/>
                    <a:pt x="0" y="2726309"/>
                  </a:cubicBezTo>
                  <a:lnTo>
                    <a:pt x="0" y="12700"/>
                  </a:lnTo>
                  <a:cubicBezTo>
                    <a:pt x="0" y="5715"/>
                    <a:pt x="5715" y="0"/>
                    <a:pt x="12700" y="0"/>
                  </a:cubicBezTo>
                  <a:moveTo>
                    <a:pt x="12700" y="25400"/>
                  </a:moveTo>
                  <a:lnTo>
                    <a:pt x="12700" y="12700"/>
                  </a:lnTo>
                  <a:lnTo>
                    <a:pt x="25400" y="12700"/>
                  </a:lnTo>
                  <a:lnTo>
                    <a:pt x="25400" y="2726309"/>
                  </a:lnTo>
                  <a:lnTo>
                    <a:pt x="12700" y="2726309"/>
                  </a:lnTo>
                  <a:lnTo>
                    <a:pt x="12700" y="2713609"/>
                  </a:lnTo>
                  <a:lnTo>
                    <a:pt x="24396700" y="2713609"/>
                  </a:lnTo>
                  <a:lnTo>
                    <a:pt x="24396700" y="2726309"/>
                  </a:lnTo>
                  <a:lnTo>
                    <a:pt x="24384000" y="2726309"/>
                  </a:lnTo>
                  <a:lnTo>
                    <a:pt x="24384000" y="12700"/>
                  </a:lnTo>
                  <a:lnTo>
                    <a:pt x="24396700" y="12700"/>
                  </a:lnTo>
                  <a:lnTo>
                    <a:pt x="24396700" y="25400"/>
                  </a:lnTo>
                  <a:lnTo>
                    <a:pt x="12700" y="25400"/>
                  </a:lnTo>
                  <a:close/>
                </a:path>
              </a:pathLst>
            </a:cu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1" name="Google Shape;641;p35"/>
          <p:cNvSpPr/>
          <p:nvPr/>
        </p:nvSpPr>
        <p:spPr>
          <a:xfrm>
            <a:off x="15797292" y="-213334"/>
            <a:ext cx="2328134" cy="2518270"/>
          </a:xfrm>
          <a:custGeom>
            <a:rect b="b" l="l" r="r" t="t"/>
            <a:pathLst>
              <a:path extrusionOk="0" h="2518270" w="2328134">
                <a:moveTo>
                  <a:pt x="0" y="0"/>
                </a:moveTo>
                <a:lnTo>
                  <a:pt x="2328134" y="0"/>
                </a:lnTo>
                <a:lnTo>
                  <a:pt x="2328134" y="2518270"/>
                </a:lnTo>
                <a:lnTo>
                  <a:pt x="0" y="2518270"/>
                </a:lnTo>
                <a:lnTo>
                  <a:pt x="0" y="0"/>
                </a:lnTo>
                <a:close/>
              </a:path>
            </a:pathLst>
          </a:custGeom>
          <a:blipFill rotWithShape="1">
            <a:blip r:embed="rId3">
              <a:alphaModFix/>
            </a:blip>
            <a:stretch>
              <a:fillRect b="0" l="0" r="0" t="0"/>
            </a:stretch>
          </a:blipFill>
          <a:ln>
            <a:noFill/>
          </a:ln>
        </p:spPr>
      </p:sp>
      <p:sp>
        <p:nvSpPr>
          <p:cNvPr id="642" name="Google Shape;642;p35"/>
          <p:cNvSpPr/>
          <p:nvPr/>
        </p:nvSpPr>
        <p:spPr>
          <a:xfrm>
            <a:off x="16232701" y="61613"/>
            <a:ext cx="1457325" cy="1901666"/>
          </a:xfrm>
          <a:custGeom>
            <a:rect b="b" l="l" r="r" t="t"/>
            <a:pathLst>
              <a:path extrusionOk="0" h="2535555" w="1943100">
                <a:moveTo>
                  <a:pt x="0" y="0"/>
                </a:moveTo>
                <a:lnTo>
                  <a:pt x="1943100" y="0"/>
                </a:lnTo>
                <a:lnTo>
                  <a:pt x="1943100" y="2535555"/>
                </a:lnTo>
                <a:lnTo>
                  <a:pt x="0" y="2535555"/>
                </a:lnTo>
                <a:lnTo>
                  <a:pt x="0" y="0"/>
                </a:lnTo>
                <a:close/>
              </a:path>
            </a:pathLst>
          </a:custGeom>
          <a:blipFill rotWithShape="1">
            <a:blip r:embed="rId4">
              <a:alphaModFix/>
            </a:blip>
            <a:stretch>
              <a:fillRect b="0" l="-4002" r="-4001" t="0"/>
            </a:stretch>
          </a:blipFill>
          <a:ln>
            <a:noFill/>
          </a:ln>
        </p:spPr>
      </p:sp>
      <p:sp>
        <p:nvSpPr>
          <p:cNvPr id="643" name="Google Shape;643;p35"/>
          <p:cNvSpPr/>
          <p:nvPr/>
        </p:nvSpPr>
        <p:spPr>
          <a:xfrm>
            <a:off x="0" y="0"/>
            <a:ext cx="18288000" cy="7412736"/>
          </a:xfrm>
          <a:custGeom>
            <a:rect b="b" l="l" r="r" t="t"/>
            <a:pathLst>
              <a:path extrusionOk="0" h="9883648" w="24384000">
                <a:moveTo>
                  <a:pt x="0" y="0"/>
                </a:moveTo>
                <a:lnTo>
                  <a:pt x="24384000" y="0"/>
                </a:lnTo>
                <a:lnTo>
                  <a:pt x="24384000" y="9883648"/>
                </a:lnTo>
                <a:lnTo>
                  <a:pt x="0" y="9883648"/>
                </a:lnTo>
                <a:lnTo>
                  <a:pt x="0" y="0"/>
                </a:lnTo>
                <a:close/>
              </a:path>
            </a:pathLst>
          </a:custGeom>
          <a:blipFill rotWithShape="1">
            <a:blip r:embed="rId5">
              <a:alphaModFix amt="50000"/>
            </a:blip>
            <a:stretch>
              <a:fillRect b="-38760" l="0" r="0" t="-8231"/>
            </a:stretch>
          </a:blipFill>
          <a:ln>
            <a:noFill/>
          </a:ln>
        </p:spPr>
      </p:sp>
      <p:sp>
        <p:nvSpPr>
          <p:cNvPr id="644" name="Google Shape;644;p35"/>
          <p:cNvSpPr/>
          <p:nvPr/>
        </p:nvSpPr>
        <p:spPr>
          <a:xfrm>
            <a:off x="0" y="-34106"/>
            <a:ext cx="4484656" cy="1448943"/>
          </a:xfrm>
          <a:custGeom>
            <a:rect b="b" l="l" r="r" t="t"/>
            <a:pathLst>
              <a:path extrusionOk="0" h="1931924" w="5979541">
                <a:moveTo>
                  <a:pt x="484251" y="0"/>
                </a:moveTo>
                <a:lnTo>
                  <a:pt x="5495290" y="0"/>
                </a:lnTo>
                <a:cubicBezTo>
                  <a:pt x="5762752" y="0"/>
                  <a:pt x="5979541" y="195326"/>
                  <a:pt x="5979541" y="436245"/>
                </a:cubicBezTo>
                <a:lnTo>
                  <a:pt x="5979541" y="1495679"/>
                </a:lnTo>
                <a:cubicBezTo>
                  <a:pt x="5979541" y="1736598"/>
                  <a:pt x="5762752" y="1931924"/>
                  <a:pt x="5495290" y="1931924"/>
                </a:cubicBezTo>
                <a:lnTo>
                  <a:pt x="484251" y="1931924"/>
                </a:lnTo>
                <a:cubicBezTo>
                  <a:pt x="216789" y="1931924"/>
                  <a:pt x="0" y="1736598"/>
                  <a:pt x="0" y="1495679"/>
                </a:cubicBezTo>
                <a:lnTo>
                  <a:pt x="0" y="436245"/>
                </a:lnTo>
                <a:cubicBezTo>
                  <a:pt x="0" y="195326"/>
                  <a:pt x="216789" y="0"/>
                  <a:pt x="484251" y="0"/>
                </a:cubicBezTo>
                <a:close/>
              </a:path>
            </a:pathLst>
          </a:custGeom>
          <a:solidFill>
            <a:srgbClr val="4D7344">
              <a:alpha val="4509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45" name="Google Shape;645;p35"/>
          <p:cNvGrpSpPr/>
          <p:nvPr/>
        </p:nvGrpSpPr>
        <p:grpSpPr>
          <a:xfrm>
            <a:off x="0" y="-398548"/>
            <a:ext cx="4484129" cy="1813776"/>
            <a:chOff x="0" y="-304800"/>
            <a:chExt cx="5978839" cy="2418368"/>
          </a:xfrm>
        </p:grpSpPr>
        <p:sp>
          <p:nvSpPr>
            <p:cNvPr id="646" name="Google Shape;646;p35"/>
            <p:cNvSpPr/>
            <p:nvPr/>
          </p:nvSpPr>
          <p:spPr>
            <a:xfrm>
              <a:off x="0" y="0"/>
              <a:ext cx="5978839" cy="2113568"/>
            </a:xfrm>
            <a:custGeom>
              <a:rect b="b" l="l" r="r" t="t"/>
              <a:pathLst>
                <a:path extrusionOk="0" h="2113568" w="5978839">
                  <a:moveTo>
                    <a:pt x="0" y="0"/>
                  </a:moveTo>
                  <a:lnTo>
                    <a:pt x="5978839" y="0"/>
                  </a:lnTo>
                  <a:lnTo>
                    <a:pt x="5978839" y="2113568"/>
                  </a:lnTo>
                  <a:lnTo>
                    <a:pt x="0" y="2113568"/>
                  </a:lnTo>
                  <a:close/>
                </a:path>
              </a:pathLst>
            </a:custGeom>
            <a:solidFill>
              <a:srgbClr val="000000">
                <a:alpha val="0"/>
              </a:srgbClr>
            </a:solidFill>
            <a:ln>
              <a:noFill/>
            </a:ln>
          </p:spPr>
        </p:sp>
        <p:sp>
          <p:nvSpPr>
            <p:cNvPr id="647" name="Google Shape;647;p35"/>
            <p:cNvSpPr txBox="1"/>
            <p:nvPr/>
          </p:nvSpPr>
          <p:spPr>
            <a:xfrm>
              <a:off x="0" y="-304800"/>
              <a:ext cx="5978839" cy="2418368"/>
            </a:xfrm>
            <a:prstGeom prst="rect">
              <a:avLst/>
            </a:prstGeom>
            <a:noFill/>
            <a:ln>
              <a:noFill/>
            </a:ln>
          </p:spPr>
          <p:txBody>
            <a:bodyPr anchorCtr="0" anchor="ctr" bIns="0" lIns="0" spcFirstLastPara="1" rIns="0" wrap="square" tIns="0">
              <a:noAutofit/>
            </a:bodyPr>
            <a:lstStyle/>
            <a:p>
              <a:pPr indent="0" lvl="0" marL="0" marR="0" rtl="0" algn="ctr">
                <a:lnSpc>
                  <a:spcPct val="177284"/>
                </a:lnSpc>
                <a:spcBef>
                  <a:spcPts val="0"/>
                </a:spcBef>
                <a:spcAft>
                  <a:spcPts val="0"/>
                </a:spcAft>
                <a:buNone/>
              </a:pPr>
              <a:r>
                <a:rPr b="1" i="0" lang="en-US" sz="5199" u="none" cap="none" strike="noStrike">
                  <a:solidFill>
                    <a:srgbClr val="FFFFFF"/>
                  </a:solidFill>
                  <a:latin typeface="Arial"/>
                  <a:ea typeface="Arial"/>
                  <a:cs typeface="Arial"/>
                  <a:sym typeface="Arial"/>
                </a:rPr>
                <a:t>Ενότητα 4</a:t>
              </a:r>
              <a:endParaRPr/>
            </a:p>
          </p:txBody>
        </p:sp>
      </p:grpSp>
      <p:sp>
        <p:nvSpPr>
          <p:cNvPr id="648" name="Google Shape;648;p35"/>
          <p:cNvSpPr/>
          <p:nvPr/>
        </p:nvSpPr>
        <p:spPr>
          <a:xfrm>
            <a:off x="1084350" y="6159546"/>
            <a:ext cx="16119262" cy="950632"/>
          </a:xfrm>
          <a:custGeom>
            <a:rect b="b" l="l" r="r" t="t"/>
            <a:pathLst>
              <a:path extrusionOk="0" h="950632" w="16119262">
                <a:moveTo>
                  <a:pt x="0" y="0"/>
                </a:moveTo>
                <a:lnTo>
                  <a:pt x="16119262" y="0"/>
                </a:lnTo>
                <a:lnTo>
                  <a:pt x="16119262" y="950632"/>
                </a:lnTo>
                <a:lnTo>
                  <a:pt x="0" y="950632"/>
                </a:lnTo>
                <a:lnTo>
                  <a:pt x="0" y="0"/>
                </a:lnTo>
                <a:close/>
              </a:path>
            </a:pathLst>
          </a:custGeom>
          <a:blipFill rotWithShape="1">
            <a:blip r:embed="rId6">
              <a:alphaModFix/>
            </a:blip>
            <a:stretch>
              <a:fillRect b="0" l="0" r="0" t="0"/>
            </a:stretch>
          </a:blipFill>
          <a:ln>
            <a:noFill/>
          </a:ln>
        </p:spPr>
      </p:sp>
      <p:sp>
        <p:nvSpPr>
          <p:cNvPr id="649" name="Google Shape;649;p35"/>
          <p:cNvSpPr txBox="1"/>
          <p:nvPr/>
        </p:nvSpPr>
        <p:spPr>
          <a:xfrm>
            <a:off x="1168550" y="6129600"/>
            <a:ext cx="16119000" cy="855726"/>
          </a:xfrm>
          <a:prstGeom prst="rect">
            <a:avLst/>
          </a:prstGeom>
          <a:noFill/>
          <a:ln>
            <a:noFill/>
          </a:ln>
        </p:spPr>
        <p:txBody>
          <a:bodyPr anchorCtr="0" anchor="t" bIns="0" lIns="0" spcFirstLastPara="1" rIns="0" wrap="square" tIns="0">
            <a:spAutoFit/>
          </a:bodyPr>
          <a:lstStyle/>
          <a:p>
            <a:pPr indent="0" lvl="0" marL="0" marR="0" rtl="0" algn="ctr">
              <a:lnSpc>
                <a:spcPct val="168000"/>
              </a:lnSpc>
              <a:spcBef>
                <a:spcPts val="0"/>
              </a:spcBef>
              <a:spcAft>
                <a:spcPts val="0"/>
              </a:spcAft>
              <a:buNone/>
            </a:pPr>
            <a:r>
              <a:rPr b="1" i="0" lang="en-US" sz="4400" u="none" cap="none" strike="noStrike">
                <a:solidFill>
                  <a:srgbClr val="FFFFFF"/>
                </a:solidFill>
                <a:latin typeface="Montserrat"/>
                <a:ea typeface="Montserrat"/>
                <a:cs typeface="Montserrat"/>
                <a:sym typeface="Montserrat"/>
              </a:rPr>
              <a:t>ΑΡΙΘΜΟΣ ΕΡΓΟΥ: 2023-1-SE01-KA220-VET-000160614</a:t>
            </a:r>
            <a:endParaRPr/>
          </a:p>
        </p:txBody>
      </p:sp>
      <p:grpSp>
        <p:nvGrpSpPr>
          <p:cNvPr id="650" name="Google Shape;650;p35"/>
          <p:cNvGrpSpPr/>
          <p:nvPr/>
        </p:nvGrpSpPr>
        <p:grpSpPr>
          <a:xfrm>
            <a:off x="2316350" y="2211507"/>
            <a:ext cx="12931035" cy="4016343"/>
            <a:chOff x="0" y="-28575"/>
            <a:chExt cx="17241380" cy="5355124"/>
          </a:xfrm>
        </p:grpSpPr>
        <p:sp>
          <p:nvSpPr>
            <p:cNvPr id="651" name="Google Shape;651;p35"/>
            <p:cNvSpPr/>
            <p:nvPr/>
          </p:nvSpPr>
          <p:spPr>
            <a:xfrm>
              <a:off x="0" y="0"/>
              <a:ext cx="17241323" cy="5326507"/>
            </a:xfrm>
            <a:custGeom>
              <a:rect b="b" l="l" r="r" t="t"/>
              <a:pathLst>
                <a:path extrusionOk="0" h="5326507" w="17241323">
                  <a:moveTo>
                    <a:pt x="1396148" y="0"/>
                  </a:moveTo>
                  <a:lnTo>
                    <a:pt x="15845175" y="0"/>
                  </a:lnTo>
                  <a:cubicBezTo>
                    <a:pt x="16616310" y="0"/>
                    <a:pt x="17241323" y="538480"/>
                    <a:pt x="17241323" y="1202690"/>
                  </a:cubicBezTo>
                  <a:lnTo>
                    <a:pt x="17241323" y="4123817"/>
                  </a:lnTo>
                  <a:cubicBezTo>
                    <a:pt x="17241323" y="4788027"/>
                    <a:pt x="16616189" y="5326507"/>
                    <a:pt x="15845175" y="5326507"/>
                  </a:cubicBezTo>
                  <a:lnTo>
                    <a:pt x="1396148" y="5326507"/>
                  </a:lnTo>
                  <a:cubicBezTo>
                    <a:pt x="625133" y="5326507"/>
                    <a:pt x="0" y="4788027"/>
                    <a:pt x="0" y="4123817"/>
                  </a:cubicBezTo>
                  <a:lnTo>
                    <a:pt x="0" y="1202690"/>
                  </a:lnTo>
                  <a:cubicBezTo>
                    <a:pt x="0" y="538480"/>
                    <a:pt x="625133" y="0"/>
                    <a:pt x="1396148" y="0"/>
                  </a:cubicBezTo>
                  <a:close/>
                </a:path>
              </a:pathLst>
            </a:custGeom>
            <a:solidFill>
              <a:srgbClr val="4D7344">
                <a:alpha val="4509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5"/>
            <p:cNvSpPr txBox="1"/>
            <p:nvPr/>
          </p:nvSpPr>
          <p:spPr>
            <a:xfrm>
              <a:off x="0" y="-28575"/>
              <a:ext cx="17241380" cy="5355124"/>
            </a:xfrm>
            <a:prstGeom prst="rect">
              <a:avLst/>
            </a:prstGeom>
            <a:noFill/>
            <a:ln>
              <a:noFill/>
            </a:ln>
          </p:spPr>
          <p:txBody>
            <a:bodyPr anchorCtr="0" anchor="ctr" bIns="50800" lIns="50800" spcFirstLastPara="1" rIns="50800" wrap="square" tIns="50800">
              <a:noAutofit/>
            </a:bodyPr>
            <a:lstStyle/>
            <a:p>
              <a:pPr indent="0" lvl="0" marL="0" marR="0" rtl="0" algn="ctr">
                <a:lnSpc>
                  <a:spcPct val="120000"/>
                </a:lnSpc>
                <a:spcBef>
                  <a:spcPts val="0"/>
                </a:spcBef>
                <a:spcAft>
                  <a:spcPts val="0"/>
                </a:spcAft>
                <a:buNone/>
              </a:pPr>
              <a:r>
                <a:rPr b="1" i="0" lang="en-US" sz="6000" u="none" cap="none" strike="noStrike">
                  <a:solidFill>
                    <a:srgbClr val="FFFFFF"/>
                  </a:solidFill>
                  <a:latin typeface="Arial"/>
                  <a:ea typeface="Arial"/>
                  <a:cs typeface="Arial"/>
                  <a:sym typeface="Arial"/>
                </a:rPr>
                <a:t>ΣΑΣ ΕΥΧΑΡΙΣΤΩ</a:t>
              </a:r>
              <a:endParaRPr/>
            </a:p>
            <a:p>
              <a:pPr indent="0" lvl="0" marL="0" marR="0" rtl="0" algn="ctr">
                <a:lnSpc>
                  <a:spcPct val="120000"/>
                </a:lnSpc>
                <a:spcBef>
                  <a:spcPts val="0"/>
                </a:spcBef>
                <a:spcAft>
                  <a:spcPts val="0"/>
                </a:spcAft>
                <a:buNone/>
              </a:pPr>
              <a:r>
                <a:rPr b="1" i="0" lang="en-US" sz="5600" u="none" cap="none" strike="noStrike">
                  <a:solidFill>
                    <a:srgbClr val="FFFFFF"/>
                  </a:solidFill>
                  <a:latin typeface="Arial"/>
                  <a:ea typeface="Arial"/>
                  <a:cs typeface="Arial"/>
                  <a:sym typeface="Arial"/>
                </a:rPr>
                <a:t>ΕΝΣΩΜΑΤΩΣΗ ΚΤΗΝΙΑΤΡΙΚΗΣ ΚΤΗΝΟΤΡΟΦΙΑΣ</a:t>
              </a:r>
              <a:endParaRPr/>
            </a:p>
            <a:p>
              <a:pPr indent="0" lvl="0" marL="0" marR="0" rtl="0" algn="ctr">
                <a:lnSpc>
                  <a:spcPct val="138000"/>
                </a:lnSpc>
                <a:spcBef>
                  <a:spcPts val="0"/>
                </a:spcBef>
                <a:spcAft>
                  <a:spcPts val="0"/>
                </a:spcAft>
                <a:buNone/>
              </a:pPr>
              <a:r>
                <a:rPr b="1" i="0" lang="en-US" sz="1600" u="none" cap="none" strike="noStrike">
                  <a:solidFill>
                    <a:srgbClr val="FFFFFF"/>
                  </a:solidFill>
                  <a:latin typeface="Arial"/>
                  <a:ea typeface="Arial"/>
                  <a:cs typeface="Arial"/>
                  <a:sym typeface="Arial"/>
                </a:rPr>
                <a:t>Μάθετε πώς η ενσωμάτωση της κτηνοτροφίας στις καλλιέργειες μπορεί να βελτιώσει την υγεία του εδάφους, να ενισχύσει τη βιοποικιλότητα και να δημιουργήσει ανθεκτικά γεωργικά συστήματα. Αυτός ο οδηγός διερευνά τις έννοιες, την ιστορία, τις εφαρμογές και τις δεξιότητες που απαιτούνται για την αποτελεσματική εφαρμογή της ενσωμάτωσης της κτηνοτροφίας.</a:t>
              </a:r>
              <a:endParaRPr/>
            </a:p>
          </p:txBody>
        </p:sp>
      </p:grpSp>
      <p:sp>
        <p:nvSpPr>
          <p:cNvPr id="653" name="Google Shape;653;p35"/>
          <p:cNvSpPr/>
          <p:nvPr/>
        </p:nvSpPr>
        <p:spPr>
          <a:xfrm>
            <a:off x="342900" y="9033748"/>
            <a:ext cx="5503164" cy="1124712"/>
          </a:xfrm>
          <a:custGeom>
            <a:rect b="b" l="l" r="r" t="t"/>
            <a:pathLst>
              <a:path extrusionOk="0" h="1499616" w="7337552">
                <a:moveTo>
                  <a:pt x="0" y="0"/>
                </a:moveTo>
                <a:lnTo>
                  <a:pt x="7337552" y="0"/>
                </a:lnTo>
                <a:lnTo>
                  <a:pt x="7337552" y="1499616"/>
                </a:lnTo>
                <a:lnTo>
                  <a:pt x="0" y="1499616"/>
                </a:lnTo>
                <a:lnTo>
                  <a:pt x="0" y="0"/>
                </a:lnTo>
                <a:close/>
              </a:path>
            </a:pathLst>
          </a:custGeom>
          <a:blipFill rotWithShape="1">
            <a:blip r:embed="rId7">
              <a:alphaModFix/>
            </a:blip>
            <a:stretch>
              <a:fillRect b="-1579" l="0" r="0" t="-1582"/>
            </a:stretch>
          </a:blipFill>
          <a:ln>
            <a:noFill/>
          </a:ln>
        </p:spPr>
      </p:sp>
      <p:sp>
        <p:nvSpPr>
          <p:cNvPr id="654" name="Google Shape;654;p35"/>
          <p:cNvSpPr/>
          <p:nvPr/>
        </p:nvSpPr>
        <p:spPr>
          <a:xfrm>
            <a:off x="14848496" y="-303258"/>
            <a:ext cx="3305140" cy="3575376"/>
          </a:xfrm>
          <a:custGeom>
            <a:rect b="b" l="l" r="r" t="t"/>
            <a:pathLst>
              <a:path extrusionOk="0" h="3575376" w="3305140">
                <a:moveTo>
                  <a:pt x="0" y="0"/>
                </a:moveTo>
                <a:lnTo>
                  <a:pt x="3305140" y="0"/>
                </a:lnTo>
                <a:lnTo>
                  <a:pt x="3305140" y="3575376"/>
                </a:lnTo>
                <a:lnTo>
                  <a:pt x="0" y="3575376"/>
                </a:lnTo>
                <a:lnTo>
                  <a:pt x="0" y="0"/>
                </a:lnTo>
                <a:close/>
              </a:path>
            </a:pathLst>
          </a:custGeom>
          <a:blipFill rotWithShape="1">
            <a:blip r:embed="rId8">
              <a:alphaModFix/>
            </a:blip>
            <a:stretch>
              <a:fillRect b="0" l="0" r="0" t="0"/>
            </a:stretch>
          </a:blipFill>
          <a:ln>
            <a:noFill/>
          </a:ln>
        </p:spPr>
      </p:sp>
      <p:sp>
        <p:nvSpPr>
          <p:cNvPr id="655" name="Google Shape;655;p35"/>
          <p:cNvSpPr/>
          <p:nvPr/>
        </p:nvSpPr>
        <p:spPr>
          <a:xfrm>
            <a:off x="15466626" y="87105"/>
            <a:ext cx="2068925" cy="2699861"/>
          </a:xfrm>
          <a:custGeom>
            <a:rect b="b" l="l" r="r" t="t"/>
            <a:pathLst>
              <a:path extrusionOk="0" h="3599815" w="2758567">
                <a:moveTo>
                  <a:pt x="0" y="0"/>
                </a:moveTo>
                <a:lnTo>
                  <a:pt x="2758567" y="0"/>
                </a:lnTo>
                <a:lnTo>
                  <a:pt x="2758567" y="3599815"/>
                </a:lnTo>
                <a:lnTo>
                  <a:pt x="0" y="3599815"/>
                </a:lnTo>
                <a:lnTo>
                  <a:pt x="0" y="0"/>
                </a:lnTo>
                <a:close/>
              </a:path>
            </a:pathLst>
          </a:custGeom>
          <a:blipFill rotWithShape="1">
            <a:blip r:embed="rId4">
              <a:alphaModFix/>
            </a:blip>
            <a:stretch>
              <a:fillRect b="0" l="-4007" r="-4005" t="0"/>
            </a:stretch>
          </a:blipFill>
          <a:ln>
            <a:noFill/>
          </a:ln>
        </p:spPr>
      </p:sp>
      <p:sp>
        <p:nvSpPr>
          <p:cNvPr id="656" name="Google Shape;656;p35"/>
          <p:cNvSpPr txBox="1"/>
          <p:nvPr/>
        </p:nvSpPr>
        <p:spPr>
          <a:xfrm>
            <a:off x="5923325" y="8823075"/>
            <a:ext cx="11990100" cy="1125600"/>
          </a:xfrm>
          <a:prstGeom prst="rect">
            <a:avLst/>
          </a:prstGeom>
          <a:noFill/>
          <a:ln>
            <a:noFill/>
          </a:ln>
        </p:spPr>
        <p:txBody>
          <a:bodyPr anchorCtr="0" anchor="t" bIns="0" lIns="0" spcFirstLastPara="1" rIns="0" wrap="square" tIns="0">
            <a:spAutoFit/>
          </a:bodyPr>
          <a:lstStyle/>
          <a:p>
            <a:pPr indent="0" lvl="0" marL="0" marR="0" rtl="0" algn="just">
              <a:lnSpc>
                <a:spcPct val="168038"/>
              </a:lnSpc>
              <a:spcBef>
                <a:spcPts val="0"/>
              </a:spcBef>
              <a:spcAft>
                <a:spcPts val="0"/>
              </a:spcAft>
              <a:buNone/>
            </a:pPr>
            <a:r>
              <a:rPr lang="en-US" sz="1677">
                <a:latin typeface="Montserrat"/>
                <a:ea typeface="Montserrat"/>
                <a:cs typeface="Montserrat"/>
                <a:sym typeface="Montserrat"/>
              </a:rPr>
              <a:t>Funded by the European Union. Views and opinions expressed are however those of the author(s) only and do not necessarily reflect those of the European Union or the Swedish Council for Higher Education (UHR). Neither the European Union nor the granting authority can be held responsible for them.</a:t>
            </a:r>
            <a:endParaRPr/>
          </a:p>
        </p:txBody>
      </p:sp>
      <p:sp>
        <p:nvSpPr>
          <p:cNvPr id="657" name="Google Shape;657;p35"/>
          <p:cNvSpPr/>
          <p:nvPr/>
        </p:nvSpPr>
        <p:spPr>
          <a:xfrm>
            <a:off x="342900" y="7434950"/>
            <a:ext cx="17602200" cy="1350645"/>
          </a:xfrm>
          <a:custGeom>
            <a:rect b="b" l="l" r="r" t="t"/>
            <a:pathLst>
              <a:path extrusionOk="0" h="1800860" w="23469600">
                <a:moveTo>
                  <a:pt x="0" y="0"/>
                </a:moveTo>
                <a:lnTo>
                  <a:pt x="23469600" y="0"/>
                </a:lnTo>
                <a:lnTo>
                  <a:pt x="23469600" y="1800860"/>
                </a:lnTo>
                <a:lnTo>
                  <a:pt x="0" y="1800860"/>
                </a:lnTo>
                <a:lnTo>
                  <a:pt x="0" y="0"/>
                </a:lnTo>
                <a:close/>
              </a:path>
            </a:pathLst>
          </a:custGeom>
          <a:blipFill rotWithShape="1">
            <a:blip r:embed="rId9">
              <a:alphaModFix/>
            </a:blip>
            <a:stretch>
              <a:fillRect b="-8530" l="0" r="0" t="-8532"/>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