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10287000" cx="18288000"/>
  <p:notesSz cx="6858000" cy="9144000"/>
  <p:embeddedFontLst>
    <p:embeddedFont>
      <p:font typeface="Montserrat"/>
      <p:bold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0" roundtripDataSignature="AMtx7mhx6JZkobMEuqV4KjJPubnzWeh8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bold.fntdata"/><Relationship Id="rId47" Type="http://schemas.openxmlformats.org/officeDocument/2006/relationships/slide" Target="slides/slide42.xml"/><Relationship Id="rId49" Type="http://schemas.openxmlformats.org/officeDocument/2006/relationships/font" Target="fonts/Montserra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05" name="Google Shape;105;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06" name="Google Shape;106;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09" name="Google Shape;109;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18" name="Google Shape;118;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19" name="Google Shape;119;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22" name="Google Shape;122;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33" name="Google Shape;133;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34" name="Google Shape;134;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37" name="Google Shape;137;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46" name="Google Shape;146;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47" name="Google Shape;147;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50" name="Google Shape;150;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9" name="Google Shape;159;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60" name="Google Shape;160;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63" name="Google Shape;163;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72" name="Google Shape;172;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73" name="Google Shape;173;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76" name="Google Shape;176;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84" name="Google Shape;184;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85" name="Google Shape;185;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88" name="Google Shape;188;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96" name="Google Shape;196;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97" name="Google Shape;197;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00" name="Google Shape;200;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08" name="Google Shape;208;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09" name="Google Shape;209;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12" name="Google Shape;212;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21" name="Google Shape;221;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22" name="Google Shape;222;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25" name="Google Shape;225;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33" name="Google Shape;233;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34" name="Google Shape;234;p1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37" name="Google Shape;237;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46" name="Google Shape;246;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47" name="Google Shape;247;p1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50" name="Google Shape;250;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57" name="Google Shape;257;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58" name="Google Shape;258;p1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61" name="Google Shape;261;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69" name="Google Shape;269;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70" name="Google Shape;270;p1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73" name="Google Shape;273;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81" name="Google Shape;281;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82" name="Google Shape;282;p1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85" name="Google Shape;285;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93" name="Google Shape;293;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94" name="Google Shape;294;p1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97" name="Google Shape;297;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05" name="Google Shape;305;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06" name="Google Shape;306;p1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09" name="Google Shape;309;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18" name="Google Shape;318;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19" name="Google Shape;319;p1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22" name="Google Shape;322;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30" name="Google Shape;330;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31" name="Google Shape;331;p2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34" name="Google Shape;334;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43" name="Google Shape;343;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44" name="Google Shape;344;p2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47" name="Google Shape;347;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55" name="Google Shape;355;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56" name="Google Shape;356;p2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59" name="Google Shape;359;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66" name="Google Shape;366;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67" name="Google Shape;367;p2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70" name="Google Shape;370;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77" name="Google Shape;377;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78" name="Google Shape;378;p2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81" name="Google Shape;381;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89" name="Google Shape;389;p2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90" name="Google Shape;390;p2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2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93" name="Google Shape;393;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00" name="Google Shape;400;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01" name="Google Shape;401;p2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04" name="Google Shape;404;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13" name="Google Shape;413;p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14" name="Google Shape;414;p2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17" name="Google Shape;417;p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24" name="Google Shape;424;p2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25" name="Google Shape;425;p2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p2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2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28" name="Google Shape;428;p2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36" name="Google Shape;436;p2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37" name="Google Shape;437;p2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p2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40" name="Google Shape;440;p2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48" name="Google Shape;448;p3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49" name="Google Shape;449;p3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0" name="Google Shape;450;p3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3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52" name="Google Shape;452;p3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3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60" name="Google Shape;460;p3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61" name="Google Shape;461;p3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p3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3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64" name="Google Shape;464;p3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3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72" name="Google Shape;472;p3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73" name="Google Shape;473;p3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3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3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76" name="Google Shape;476;p3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85" name="Google Shape;485;p3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86" name="Google Shape;486;p3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7" name="Google Shape;487;p3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8" name="Google Shape;488;p3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89" name="Google Shape;489;p3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97" name="Google Shape;497;p3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98" name="Google Shape;498;p3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p3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3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01" name="Google Shape;501;p3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3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09" name="Google Shape;509;p3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10" name="Google Shape;510;p3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1" name="Google Shape;511;p3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p3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13" name="Google Shape;513;p3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3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22" name="Google Shape;522;p3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23" name="Google Shape;523;p3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4" name="Google Shape;524;p3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3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26" name="Google Shape;526;p3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3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34" name="Google Shape;534;p3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35" name="Google Shape;535;p3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p3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3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38" name="Google Shape;538;p3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3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45" name="Google Shape;545;p3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46" name="Google Shape;546;p3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7" name="Google Shape;547;p3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3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49" name="Google Shape;549;p3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3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58" name="Google Shape;558;p3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59" name="Google Shape;559;p3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p3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3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62" name="Google Shape;562;p3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4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69" name="Google Shape;569;p4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70" name="Google Shape;570;p4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p4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4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73" name="Google Shape;573;p4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4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80" name="Google Shape;580;p4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81" name="Google Shape;581;p4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2" name="Google Shape;582;p4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p4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84" name="Google Shape;584;p4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4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92" name="Google Shape;592;p4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93" name="Google Shape;593;p4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4" name="Google Shape;594;p4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4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96" name="Google Shape;596;p4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4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4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4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4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5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5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5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5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52"/>
          <p:cNvSpPr/>
          <p:nvPr>
            <p:ph idx="2" type="pic"/>
          </p:nvPr>
        </p:nvSpPr>
        <p:spPr>
          <a:xfrm>
            <a:off x="1792288" y="612775"/>
            <a:ext cx="5486400" cy="4114800"/>
          </a:xfrm>
          <a:prstGeom prst="rect">
            <a:avLst/>
          </a:prstGeom>
          <a:noFill/>
          <a:ln>
            <a:noFill/>
          </a:ln>
        </p:spPr>
      </p:sp>
      <p:sp>
        <p:nvSpPr>
          <p:cNvPr id="68" name="Google Shape;68;p5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5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2.png"/><Relationship Id="rId9" Type="http://schemas.openxmlformats.org/officeDocument/2006/relationships/image" Target="../media/image4.png"/><Relationship Id="rId5" Type="http://schemas.openxmlformats.org/officeDocument/2006/relationships/image" Target="../media/image1.jpg"/><Relationship Id="rId6" Type="http://schemas.openxmlformats.org/officeDocument/2006/relationships/image" Target="../media/image15.png"/><Relationship Id="rId7" Type="http://schemas.openxmlformats.org/officeDocument/2006/relationships/image" Target="../media/image12.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7.png"/><Relationship Id="rId6"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37.png"/><Relationship Id="rId5"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9.jpg"/><Relationship Id="rId4" Type="http://schemas.openxmlformats.org/officeDocument/2006/relationships/image" Target="../media/image16.png"/><Relationship Id="rId5"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24.png"/><Relationship Id="rId5"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1.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35.jpg"/><Relationship Id="rId5"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0.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8.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9.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9.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image" Target="../media/image52.jpg"/><Relationship Id="rId5"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9.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9.png"/><Relationship Id="rId4" Type="http://schemas.openxmlformats.org/officeDocument/2006/relationships/image" Target="../media/image56.jpg"/><Relationship Id="rId5"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1.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1.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9.png"/><Relationship Id="rId4" Type="http://schemas.openxmlformats.org/officeDocument/2006/relationships/image" Target="../media/image75.jpg"/><Relationship Id="rId5"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9.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9.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54.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5.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1.png"/><Relationship Id="rId4" Type="http://schemas.openxmlformats.org/officeDocument/2006/relationships/image" Target="../media/image57.png"/><Relationship Id="rId5"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62.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9.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7.png"/><Relationship Id="rId4" Type="http://schemas.openxmlformats.org/officeDocument/2006/relationships/image" Target="../media/image51.jpg"/><Relationship Id="rId5" Type="http://schemas.openxmlformats.org/officeDocument/2006/relationships/image" Target="../media/image4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6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64.jp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7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7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6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63.png"/><Relationship Id="rId4" Type="http://schemas.openxmlformats.org/officeDocument/2006/relationships/image" Target="../media/image71.png"/><Relationship Id="rId11" Type="http://schemas.openxmlformats.org/officeDocument/2006/relationships/image" Target="../media/image69.png"/><Relationship Id="rId10" Type="http://schemas.openxmlformats.org/officeDocument/2006/relationships/image" Target="../media/image74.png"/><Relationship Id="rId9" Type="http://schemas.openxmlformats.org/officeDocument/2006/relationships/image" Target="../media/image73.png"/><Relationship Id="rId5" Type="http://schemas.openxmlformats.org/officeDocument/2006/relationships/image" Target="../media/image5.jpg"/><Relationship Id="rId6" Type="http://schemas.openxmlformats.org/officeDocument/2006/relationships/image" Target="../media/image2.png"/><Relationship Id="rId7" Type="http://schemas.openxmlformats.org/officeDocument/2006/relationships/image" Target="../media/image1.jpg"/><Relationship Id="rId8" Type="http://schemas.openxmlformats.org/officeDocument/2006/relationships/image" Target="../media/image6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83207" y="-907951"/>
            <a:ext cx="18371248" cy="8229600"/>
          </a:xfrm>
          <a:custGeom>
            <a:rect b="b" l="l" r="r" t="t"/>
            <a:pathLst>
              <a:path extrusionOk="0" h="10972800" w="24494998">
                <a:moveTo>
                  <a:pt x="0" y="0"/>
                </a:moveTo>
                <a:lnTo>
                  <a:pt x="24494998" y="0"/>
                </a:lnTo>
                <a:lnTo>
                  <a:pt x="24494998" y="10972800"/>
                </a:lnTo>
                <a:lnTo>
                  <a:pt x="0" y="10972800"/>
                </a:lnTo>
                <a:lnTo>
                  <a:pt x="0" y="0"/>
                </a:lnTo>
                <a:close/>
              </a:path>
            </a:pathLst>
          </a:custGeom>
          <a:blipFill rotWithShape="1">
            <a:blip r:embed="rId3">
              <a:alphaModFix amt="55000"/>
            </a:blip>
            <a:stretch>
              <a:fillRect b="-24287" l="0" r="0" t="-24289"/>
            </a:stretch>
          </a:blipFill>
          <a:ln>
            <a:noFill/>
          </a:ln>
        </p:spPr>
      </p:sp>
      <p:sp>
        <p:nvSpPr>
          <p:cNvPr id="93" name="Google Shape;93;p1"/>
          <p:cNvSpPr/>
          <p:nvPr/>
        </p:nvSpPr>
        <p:spPr>
          <a:xfrm>
            <a:off x="7531422" y="-144661"/>
            <a:ext cx="3225156" cy="3230761"/>
          </a:xfrm>
          <a:custGeom>
            <a:rect b="b" l="l" r="r" t="t"/>
            <a:pathLst>
              <a:path extrusionOk="0" h="3230761" w="3225156">
                <a:moveTo>
                  <a:pt x="0" y="0"/>
                </a:moveTo>
                <a:lnTo>
                  <a:pt x="3225156" y="0"/>
                </a:lnTo>
                <a:lnTo>
                  <a:pt x="3225156" y="3230761"/>
                </a:lnTo>
                <a:lnTo>
                  <a:pt x="0" y="3230761"/>
                </a:lnTo>
                <a:lnTo>
                  <a:pt x="0" y="0"/>
                </a:lnTo>
                <a:close/>
              </a:path>
            </a:pathLst>
          </a:custGeom>
          <a:blipFill rotWithShape="1">
            <a:blip r:embed="rId4">
              <a:alphaModFix/>
            </a:blip>
            <a:stretch>
              <a:fillRect b="0" l="0" r="0" t="0"/>
            </a:stretch>
          </a:blipFill>
          <a:ln>
            <a:noFill/>
          </a:ln>
        </p:spPr>
      </p:sp>
      <p:sp>
        <p:nvSpPr>
          <p:cNvPr id="94" name="Google Shape;94;p1"/>
          <p:cNvSpPr/>
          <p:nvPr/>
        </p:nvSpPr>
        <p:spPr>
          <a:xfrm>
            <a:off x="8134593" y="208077"/>
            <a:ext cx="2018824" cy="2439638"/>
          </a:xfrm>
          <a:custGeom>
            <a:rect b="b" l="l" r="r" t="t"/>
            <a:pathLst>
              <a:path extrusionOk="0" h="3252851" w="2691765">
                <a:moveTo>
                  <a:pt x="0" y="0"/>
                </a:moveTo>
                <a:lnTo>
                  <a:pt x="2691765" y="0"/>
                </a:lnTo>
                <a:lnTo>
                  <a:pt x="2691765" y="3252851"/>
                </a:lnTo>
                <a:lnTo>
                  <a:pt x="0" y="3252851"/>
                </a:lnTo>
                <a:lnTo>
                  <a:pt x="0" y="0"/>
                </a:lnTo>
                <a:close/>
              </a:path>
            </a:pathLst>
          </a:custGeom>
          <a:blipFill rotWithShape="1">
            <a:blip r:embed="rId5">
              <a:alphaModFix/>
            </a:blip>
            <a:stretch>
              <a:fillRect b="0" l="-12" r="-10" t="0"/>
            </a:stretch>
          </a:blipFill>
          <a:ln>
            <a:noFill/>
          </a:ln>
        </p:spPr>
      </p:sp>
      <p:sp>
        <p:nvSpPr>
          <p:cNvPr id="95" name="Google Shape;95;p1"/>
          <p:cNvSpPr/>
          <p:nvPr/>
        </p:nvSpPr>
        <p:spPr>
          <a:xfrm>
            <a:off x="731548" y="2927712"/>
            <a:ext cx="16824914" cy="7506748"/>
          </a:xfrm>
          <a:custGeom>
            <a:rect b="b" l="l" r="r" t="t"/>
            <a:pathLst>
              <a:path extrusionOk="0" h="7506748" w="16824914">
                <a:moveTo>
                  <a:pt x="0" y="0"/>
                </a:moveTo>
                <a:lnTo>
                  <a:pt x="16824914" y="0"/>
                </a:lnTo>
                <a:lnTo>
                  <a:pt x="16824914" y="7506748"/>
                </a:lnTo>
                <a:lnTo>
                  <a:pt x="0" y="7506748"/>
                </a:lnTo>
                <a:lnTo>
                  <a:pt x="0" y="0"/>
                </a:lnTo>
                <a:close/>
              </a:path>
            </a:pathLst>
          </a:custGeom>
          <a:blipFill rotWithShape="1">
            <a:blip r:embed="rId6">
              <a:alphaModFix/>
            </a:blip>
            <a:stretch>
              <a:fillRect b="0" l="0" r="0" t="0"/>
            </a:stretch>
          </a:blipFill>
          <a:ln>
            <a:noFill/>
          </a:ln>
        </p:spPr>
      </p:sp>
      <p:sp>
        <p:nvSpPr>
          <p:cNvPr id="96" name="Google Shape;96;p1"/>
          <p:cNvSpPr txBox="1"/>
          <p:nvPr/>
        </p:nvSpPr>
        <p:spPr>
          <a:xfrm>
            <a:off x="958100" y="3164345"/>
            <a:ext cx="15746400" cy="1241298"/>
          </a:xfrm>
          <a:prstGeom prst="rect">
            <a:avLst/>
          </a:prstGeom>
          <a:noFill/>
          <a:ln>
            <a:noFill/>
          </a:ln>
        </p:spPr>
        <p:txBody>
          <a:bodyPr anchorCtr="0" anchor="t" bIns="0" lIns="0" spcFirstLastPara="1" rIns="0" wrap="square" tIns="0">
            <a:spAutoFit/>
          </a:bodyPr>
          <a:lstStyle/>
          <a:p>
            <a:pPr indent="0" lvl="0" marL="0" marR="0" rtl="0" algn="ctr">
              <a:lnSpc>
                <a:spcPct val="183000"/>
              </a:lnSpc>
              <a:spcBef>
                <a:spcPts val="0"/>
              </a:spcBef>
              <a:spcAft>
                <a:spcPts val="0"/>
              </a:spcAft>
              <a:buNone/>
            </a:pPr>
            <a:r>
              <a:rPr b="1" i="0" lang="en-US" sz="2700" u="none" cap="none" strike="noStrike">
                <a:solidFill>
                  <a:srgbClr val="000000"/>
                </a:solidFill>
                <a:latin typeface="Calibri"/>
                <a:ea typeface="Calibri"/>
                <a:cs typeface="Calibri"/>
                <a:sym typeface="Calibri"/>
              </a:rPr>
              <a:t>ΕΝΔΥΝΑΜΩΝΟΝΤΑΣ ΤΟΥΣ ΑΓΡΟΤΕΣ ΝΑ ΚΛΕΙΣΟΥΝ ΤΟΝ ΚΥΚΛΟ ΜΕ ΠΡΑΚΤΙΚΕΣ ΑΝΑΓΕΝΝΗΤΙΚΗΣ ΓΕΩΡΓΙΑΣ ΜΕΣΩ ΤΗΣ ΕΚΠΑΙΔΕΥΣΗΣ ΚΑΙ ΚΑΤΑΡΤΙΣΗΣ</a:t>
            </a:r>
            <a:endParaRPr/>
          </a:p>
        </p:txBody>
      </p:sp>
      <p:sp>
        <p:nvSpPr>
          <p:cNvPr id="97" name="Google Shape;97;p1"/>
          <p:cNvSpPr txBox="1"/>
          <p:nvPr/>
        </p:nvSpPr>
        <p:spPr>
          <a:xfrm>
            <a:off x="4762904" y="5617222"/>
            <a:ext cx="8679000" cy="906631"/>
          </a:xfrm>
          <a:prstGeom prst="rect">
            <a:avLst/>
          </a:prstGeom>
          <a:noFill/>
          <a:ln>
            <a:noFill/>
          </a:ln>
        </p:spPr>
        <p:txBody>
          <a:bodyPr anchorCtr="0" anchor="t" bIns="0" lIns="0" spcFirstLastPara="1" rIns="0" wrap="square" tIns="0">
            <a:spAutoFit/>
          </a:bodyPr>
          <a:lstStyle/>
          <a:p>
            <a:pPr indent="0" lvl="0" marL="0" marR="0" rtl="0" algn="ctr">
              <a:lnSpc>
                <a:spcPct val="167976"/>
              </a:lnSpc>
              <a:spcBef>
                <a:spcPts val="0"/>
              </a:spcBef>
              <a:spcAft>
                <a:spcPts val="0"/>
              </a:spcAft>
              <a:buNone/>
            </a:pPr>
            <a:r>
              <a:rPr b="1" i="0" lang="en-US" sz="4503" u="none" cap="none" strike="noStrike">
                <a:solidFill>
                  <a:srgbClr val="000000"/>
                </a:solidFill>
                <a:latin typeface="Arial"/>
                <a:ea typeface="Arial"/>
                <a:cs typeface="Arial"/>
                <a:sym typeface="Arial"/>
              </a:rPr>
              <a:t> Διαχείριση υδάτων</a:t>
            </a:r>
            <a:endParaRPr/>
          </a:p>
        </p:txBody>
      </p:sp>
      <p:sp>
        <p:nvSpPr>
          <p:cNvPr id="98" name="Google Shape;98;p1"/>
          <p:cNvSpPr/>
          <p:nvPr/>
        </p:nvSpPr>
        <p:spPr>
          <a:xfrm>
            <a:off x="1512994" y="4586618"/>
            <a:ext cx="15746306" cy="1241382"/>
          </a:xfrm>
          <a:custGeom>
            <a:rect b="b" l="l" r="r" t="t"/>
            <a:pathLst>
              <a:path extrusionOk="0" h="1241382" w="15746306">
                <a:moveTo>
                  <a:pt x="0" y="0"/>
                </a:moveTo>
                <a:lnTo>
                  <a:pt x="15746306" y="0"/>
                </a:lnTo>
                <a:lnTo>
                  <a:pt x="15746306" y="1241382"/>
                </a:lnTo>
                <a:lnTo>
                  <a:pt x="0" y="1241382"/>
                </a:lnTo>
                <a:lnTo>
                  <a:pt x="0" y="0"/>
                </a:lnTo>
                <a:close/>
              </a:path>
            </a:pathLst>
          </a:custGeom>
          <a:blipFill rotWithShape="1">
            <a:blip r:embed="rId7">
              <a:alphaModFix/>
            </a:blip>
            <a:stretch>
              <a:fillRect b="0" l="0" r="0" t="0"/>
            </a:stretch>
          </a:blipFill>
          <a:ln>
            <a:noFill/>
          </a:ln>
        </p:spPr>
      </p:sp>
      <p:sp>
        <p:nvSpPr>
          <p:cNvPr id="99" name="Google Shape;99;p1"/>
          <p:cNvSpPr txBox="1"/>
          <p:nvPr/>
        </p:nvSpPr>
        <p:spPr>
          <a:xfrm>
            <a:off x="3023347" y="4871167"/>
            <a:ext cx="12158100" cy="678566"/>
          </a:xfrm>
          <a:prstGeom prst="rect">
            <a:avLst/>
          </a:prstGeom>
          <a:noFill/>
          <a:ln>
            <a:noFill/>
          </a:ln>
        </p:spPr>
        <p:txBody>
          <a:bodyPr anchorCtr="0" anchor="t" bIns="0" lIns="0" spcFirstLastPara="1" rIns="0" wrap="square" tIns="0">
            <a:spAutoFit/>
          </a:bodyPr>
          <a:lstStyle/>
          <a:p>
            <a:pPr indent="0" lvl="0" marL="0" marR="0" rtl="0" algn="ctr">
              <a:lnSpc>
                <a:spcPct val="167990"/>
              </a:lnSpc>
              <a:spcBef>
                <a:spcPts val="0"/>
              </a:spcBef>
              <a:spcAft>
                <a:spcPts val="0"/>
              </a:spcAft>
              <a:buNone/>
            </a:pPr>
            <a:r>
              <a:rPr b="1" i="0" lang="en-US" sz="3399" u="none" cap="none" strike="noStrike">
                <a:solidFill>
                  <a:srgbClr val="FFFFFF"/>
                </a:solidFill>
                <a:latin typeface="Montserrat"/>
                <a:ea typeface="Montserrat"/>
                <a:cs typeface="Montserrat"/>
                <a:sym typeface="Montserrat"/>
              </a:rPr>
              <a:t>ΑΡΙΘΜΟΣ ΕΡΓΟΥ: 2023-1-SE01-KA220-VET-000160614</a:t>
            </a:r>
            <a:endParaRPr/>
          </a:p>
        </p:txBody>
      </p:sp>
      <p:sp>
        <p:nvSpPr>
          <p:cNvPr id="100" name="Google Shape;100;p1"/>
          <p:cNvSpPr/>
          <p:nvPr/>
        </p:nvSpPr>
        <p:spPr>
          <a:xfrm>
            <a:off x="-363888" y="-659011"/>
            <a:ext cx="4302686" cy="1687711"/>
          </a:xfrm>
          <a:custGeom>
            <a:rect b="b" l="l" r="r" t="t"/>
            <a:pathLst>
              <a:path extrusionOk="0" h="1687711" w="4302686">
                <a:moveTo>
                  <a:pt x="0" y="0"/>
                </a:moveTo>
                <a:lnTo>
                  <a:pt x="4302686" y="0"/>
                </a:lnTo>
                <a:lnTo>
                  <a:pt x="4302686" y="1687711"/>
                </a:lnTo>
                <a:lnTo>
                  <a:pt x="0" y="1687711"/>
                </a:lnTo>
                <a:lnTo>
                  <a:pt x="0" y="0"/>
                </a:lnTo>
                <a:close/>
              </a:path>
            </a:pathLst>
          </a:custGeom>
          <a:blipFill rotWithShape="1">
            <a:blip r:embed="rId8">
              <a:alphaModFix/>
            </a:blip>
            <a:stretch>
              <a:fillRect b="0" l="0" r="0" t="0"/>
            </a:stretch>
          </a:blipFill>
          <a:ln>
            <a:noFill/>
          </a:ln>
        </p:spPr>
      </p:sp>
      <p:sp>
        <p:nvSpPr>
          <p:cNvPr id="101" name="Google Shape;101;p1"/>
          <p:cNvSpPr txBox="1"/>
          <p:nvPr/>
        </p:nvSpPr>
        <p:spPr>
          <a:xfrm>
            <a:off x="688557" y="28575"/>
            <a:ext cx="2499356" cy="678566"/>
          </a:xfrm>
          <a:prstGeom prst="rect">
            <a:avLst/>
          </a:prstGeom>
          <a:noFill/>
          <a:ln>
            <a:noFill/>
          </a:ln>
        </p:spPr>
        <p:txBody>
          <a:bodyPr anchorCtr="0" anchor="t" bIns="0" lIns="0" spcFirstLastPara="1" rIns="0" wrap="square" tIns="0">
            <a:spAutoFit/>
          </a:bodyPr>
          <a:lstStyle/>
          <a:p>
            <a:pPr indent="0" lvl="0" marL="0" marR="0" rtl="0" algn="ctr">
              <a:lnSpc>
                <a:spcPct val="167990"/>
              </a:lnSpc>
              <a:spcBef>
                <a:spcPts val="0"/>
              </a:spcBef>
              <a:spcAft>
                <a:spcPts val="0"/>
              </a:spcAft>
              <a:buNone/>
            </a:pPr>
            <a:r>
              <a:rPr b="1" i="0" lang="en-US" sz="3399" u="none" cap="none" strike="noStrike">
                <a:solidFill>
                  <a:srgbClr val="FFFFFF"/>
                </a:solidFill>
                <a:latin typeface="Montserrat"/>
                <a:ea typeface="Montserrat"/>
                <a:cs typeface="Montserrat"/>
                <a:sym typeface="Montserrat"/>
              </a:rPr>
              <a:t>ΕΝΟΤΗΤΑ 3</a:t>
            </a:r>
            <a:endParaRPr/>
          </a:p>
        </p:txBody>
      </p:sp>
      <p:sp>
        <p:nvSpPr>
          <p:cNvPr id="102" name="Google Shape;102;p1"/>
          <p:cNvSpPr/>
          <p:nvPr/>
        </p:nvSpPr>
        <p:spPr>
          <a:xfrm>
            <a:off x="958100" y="7496725"/>
            <a:ext cx="16523113" cy="2790253"/>
          </a:xfrm>
          <a:custGeom>
            <a:rect b="b" l="l" r="r" t="t"/>
            <a:pathLst>
              <a:path extrusionOk="0" h="3720338" w="22030817">
                <a:moveTo>
                  <a:pt x="0" y="0"/>
                </a:moveTo>
                <a:lnTo>
                  <a:pt x="22030817" y="0"/>
                </a:lnTo>
                <a:lnTo>
                  <a:pt x="22030817" y="3720338"/>
                </a:lnTo>
                <a:lnTo>
                  <a:pt x="0" y="3720338"/>
                </a:lnTo>
                <a:lnTo>
                  <a:pt x="0" y="0"/>
                </a:lnTo>
                <a:close/>
              </a:path>
            </a:pathLst>
          </a:custGeom>
          <a:blipFill rotWithShape="1">
            <a:blip r:embed="rId9">
              <a:alphaModFix/>
            </a:blip>
            <a:stretch>
              <a:fillRect b="0" l="-2360" r="-2359"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10" name="Shape 110"/>
        <p:cNvGrpSpPr/>
        <p:nvPr/>
      </p:nvGrpSpPr>
      <p:grpSpPr>
        <a:xfrm>
          <a:off x="0" y="0"/>
          <a:ext cx="0" cy="0"/>
          <a:chOff x="0" y="0"/>
          <a:chExt cx="0" cy="0"/>
        </a:xfrm>
      </p:grpSpPr>
      <p:sp>
        <p:nvSpPr>
          <p:cNvPr id="111" name="Google Shape;111;p2"/>
          <p:cNvSpPr/>
          <p:nvPr/>
        </p:nvSpPr>
        <p:spPr>
          <a:xfrm>
            <a:off x="12631608" y="9304549"/>
            <a:ext cx="5656392" cy="1123377"/>
          </a:xfrm>
          <a:custGeom>
            <a:rect b="b" l="l" r="r" t="t"/>
            <a:pathLst>
              <a:path extrusionOk="0" h="1123377" w="5656392">
                <a:moveTo>
                  <a:pt x="0" y="0"/>
                </a:moveTo>
                <a:lnTo>
                  <a:pt x="5656392" y="0"/>
                </a:lnTo>
                <a:lnTo>
                  <a:pt x="5656392" y="1123377"/>
                </a:lnTo>
                <a:lnTo>
                  <a:pt x="0" y="1123377"/>
                </a:lnTo>
                <a:lnTo>
                  <a:pt x="0" y="0"/>
                </a:lnTo>
                <a:close/>
              </a:path>
            </a:pathLst>
          </a:custGeom>
          <a:blipFill rotWithShape="1">
            <a:blip r:embed="rId3">
              <a:alphaModFix/>
            </a:blip>
            <a:stretch>
              <a:fillRect b="0" l="0" r="0" t="0"/>
            </a:stretch>
          </a:blipFill>
          <a:ln>
            <a:noFill/>
          </a:ln>
        </p:spPr>
      </p:sp>
      <p:sp>
        <p:nvSpPr>
          <p:cNvPr id="112" name="Google Shape;112;p2"/>
          <p:cNvSpPr/>
          <p:nvPr/>
        </p:nvSpPr>
        <p:spPr>
          <a:xfrm>
            <a:off x="0" y="8305212"/>
            <a:ext cx="18288000" cy="1633357"/>
          </a:xfrm>
          <a:custGeom>
            <a:rect b="b" l="l" r="r" t="t"/>
            <a:pathLst>
              <a:path extrusionOk="0" h="1633357" w="18288000">
                <a:moveTo>
                  <a:pt x="0" y="0"/>
                </a:moveTo>
                <a:lnTo>
                  <a:pt x="18288000" y="0"/>
                </a:lnTo>
                <a:lnTo>
                  <a:pt x="18288000" y="1633357"/>
                </a:lnTo>
                <a:lnTo>
                  <a:pt x="0" y="1633357"/>
                </a:lnTo>
                <a:lnTo>
                  <a:pt x="0" y="0"/>
                </a:lnTo>
                <a:close/>
              </a:path>
            </a:pathLst>
          </a:custGeom>
          <a:blipFill rotWithShape="1">
            <a:blip r:embed="rId4">
              <a:alphaModFix/>
            </a:blip>
            <a:stretch>
              <a:fillRect b="0" l="0" r="0" t="0"/>
            </a:stretch>
          </a:blipFill>
          <a:ln>
            <a:noFill/>
          </a:ln>
        </p:spPr>
      </p:sp>
      <p:sp>
        <p:nvSpPr>
          <p:cNvPr id="113" name="Google Shape;113;p2"/>
          <p:cNvSpPr/>
          <p:nvPr/>
        </p:nvSpPr>
        <p:spPr>
          <a:xfrm>
            <a:off x="0" y="9304549"/>
            <a:ext cx="18288000" cy="1123377"/>
          </a:xfrm>
          <a:custGeom>
            <a:rect b="b" l="l" r="r" t="t"/>
            <a:pathLst>
              <a:path extrusionOk="0" h="1123377" w="18288000">
                <a:moveTo>
                  <a:pt x="0" y="0"/>
                </a:moveTo>
                <a:lnTo>
                  <a:pt x="18288000" y="0"/>
                </a:lnTo>
                <a:lnTo>
                  <a:pt x="18288000" y="1123377"/>
                </a:lnTo>
                <a:lnTo>
                  <a:pt x="0" y="1123377"/>
                </a:lnTo>
                <a:lnTo>
                  <a:pt x="0" y="0"/>
                </a:lnTo>
                <a:close/>
              </a:path>
            </a:pathLst>
          </a:custGeom>
          <a:blipFill rotWithShape="1">
            <a:blip r:embed="rId5">
              <a:alphaModFix/>
            </a:blip>
            <a:stretch>
              <a:fillRect b="0" l="0" r="0" t="0"/>
            </a:stretch>
          </a:blipFill>
          <a:ln>
            <a:noFill/>
          </a:ln>
        </p:spPr>
      </p:sp>
      <p:sp>
        <p:nvSpPr>
          <p:cNvPr id="114" name="Google Shape;114;p2"/>
          <p:cNvSpPr txBox="1"/>
          <p:nvPr/>
        </p:nvSpPr>
        <p:spPr>
          <a:xfrm>
            <a:off x="781008" y="801688"/>
            <a:ext cx="10255705" cy="737235"/>
          </a:xfrm>
          <a:prstGeom prst="rect">
            <a:avLst/>
          </a:prstGeom>
          <a:noFill/>
          <a:ln>
            <a:noFill/>
          </a:ln>
        </p:spPr>
        <p:txBody>
          <a:bodyPr anchorCtr="0" anchor="t" bIns="0" lIns="0" spcFirstLastPara="1" rIns="0" wrap="square" tIns="0">
            <a:spAutoFit/>
          </a:bodyPr>
          <a:lstStyle/>
          <a:p>
            <a:pPr indent="0" lvl="0" marL="0" marR="0" rtl="0" algn="l">
              <a:lnSpc>
                <a:spcPct val="110404"/>
              </a:lnSpc>
              <a:spcBef>
                <a:spcPts val="0"/>
              </a:spcBef>
              <a:spcAft>
                <a:spcPts val="0"/>
              </a:spcAft>
              <a:buNone/>
            </a:pPr>
            <a:r>
              <a:rPr b="1" i="0" lang="en-US" sz="4998" u="none" cap="none" strike="noStrike">
                <a:solidFill>
                  <a:srgbClr val="000000"/>
                </a:solidFill>
                <a:latin typeface="Arial"/>
                <a:ea typeface="Arial"/>
                <a:cs typeface="Arial"/>
                <a:sym typeface="Arial"/>
              </a:rPr>
              <a:t>Εισαγωγή στη Διαχείριση Υδάτων </a:t>
            </a:r>
            <a:endParaRPr/>
          </a:p>
        </p:txBody>
      </p:sp>
      <p:sp>
        <p:nvSpPr>
          <p:cNvPr id="115" name="Google Shape;115;p2"/>
          <p:cNvSpPr txBox="1"/>
          <p:nvPr/>
        </p:nvSpPr>
        <p:spPr>
          <a:xfrm>
            <a:off x="781008" y="2391199"/>
            <a:ext cx="16253692" cy="5563501"/>
          </a:xfrm>
          <a:prstGeom prst="rect">
            <a:avLst/>
          </a:prstGeom>
          <a:noFill/>
          <a:ln>
            <a:noFill/>
          </a:ln>
        </p:spPr>
        <p:txBody>
          <a:bodyPr anchorCtr="0" anchor="t" bIns="0" lIns="0" spcFirstLastPara="1" rIns="0" wrap="square" tIns="0">
            <a:spAutoFit/>
          </a:bodyPr>
          <a:lstStyle/>
          <a:p>
            <a:pPr indent="0" lvl="0" marL="0" marR="0" rtl="0" algn="just">
              <a:lnSpc>
                <a:spcPct val="168059"/>
              </a:lnSpc>
              <a:spcBef>
                <a:spcPts val="0"/>
              </a:spcBef>
              <a:spcAft>
                <a:spcPts val="0"/>
              </a:spcAft>
              <a:buNone/>
            </a:pPr>
            <a:r>
              <a:rPr b="1" i="0" lang="en-US" sz="2943" u="none" cap="none" strike="noStrike">
                <a:solidFill>
                  <a:srgbClr val="000000"/>
                </a:solidFill>
                <a:latin typeface="Arial"/>
                <a:ea typeface="Arial"/>
                <a:cs typeface="Arial"/>
                <a:sym typeface="Arial"/>
              </a:rPr>
              <a:t>Ορισμός της Διαχείρισης Υδάτων:</a:t>
            </a:r>
            <a:endParaRPr/>
          </a:p>
          <a:p>
            <a:pPr indent="-224344" lvl="2" marL="673035" marR="0" rtl="0" algn="just">
              <a:lnSpc>
                <a:spcPct val="168059"/>
              </a:lnSpc>
              <a:spcBef>
                <a:spcPts val="0"/>
              </a:spcBef>
              <a:spcAft>
                <a:spcPts val="0"/>
              </a:spcAft>
              <a:buClr>
                <a:srgbClr val="000000"/>
              </a:buClr>
              <a:buSzPts val="2943"/>
              <a:buFont typeface="Arial"/>
              <a:buChar char="⚬"/>
            </a:pPr>
            <a:r>
              <a:rPr b="0" i="0" lang="en-US" sz="2943" u="none" cap="none" strike="noStrike">
                <a:solidFill>
                  <a:srgbClr val="000000"/>
                </a:solidFill>
                <a:latin typeface="Arial"/>
                <a:ea typeface="Arial"/>
                <a:cs typeface="Arial"/>
                <a:sym typeface="Arial"/>
              </a:rPr>
              <a:t>Η διαχείριση των υδάτων είναι η διαδικασία σχεδιασμού, ανάπτυξης και κατανομής των υδάτινων πόρων αποτελεσματικά για την κάλυψη των ανθρώπινων αναγκών, διασφαλίζοντας παράλληλα τη βιωσιμότητα του οικοσυστήματος.</a:t>
            </a:r>
            <a:endParaRPr/>
          </a:p>
          <a:p>
            <a:pPr indent="-106686" lvl="2" marL="320058" marR="0" rtl="0" algn="just">
              <a:lnSpc>
                <a:spcPct val="79918"/>
              </a:lnSpc>
              <a:spcBef>
                <a:spcPts val="0"/>
              </a:spcBef>
              <a:spcAft>
                <a:spcPts val="0"/>
              </a:spcAft>
              <a:buNone/>
            </a:pPr>
            <a:r>
              <a:t/>
            </a:r>
            <a:endParaRPr b="0" i="0" sz="2943" u="none" cap="none" strike="noStrike">
              <a:solidFill>
                <a:srgbClr val="000000"/>
              </a:solidFill>
              <a:latin typeface="Arial"/>
              <a:ea typeface="Arial"/>
              <a:cs typeface="Arial"/>
              <a:sym typeface="Arial"/>
            </a:endParaRPr>
          </a:p>
          <a:p>
            <a:pPr indent="-224344" lvl="2" marL="673035" marR="0" rtl="0" algn="just">
              <a:lnSpc>
                <a:spcPct val="168059"/>
              </a:lnSpc>
              <a:spcBef>
                <a:spcPts val="0"/>
              </a:spcBef>
              <a:spcAft>
                <a:spcPts val="0"/>
              </a:spcAft>
              <a:buNone/>
            </a:pPr>
            <a:r>
              <a:rPr b="1" i="0" lang="en-US" sz="2943" u="none" cap="none" strike="noStrike">
                <a:solidFill>
                  <a:srgbClr val="000000"/>
                </a:solidFill>
                <a:latin typeface="Arial"/>
                <a:ea typeface="Arial"/>
                <a:cs typeface="Arial"/>
                <a:sym typeface="Arial"/>
              </a:rPr>
              <a:t>Σημασία της Διαχείρισης Υδάτων:</a:t>
            </a:r>
            <a:endParaRPr/>
          </a:p>
          <a:p>
            <a:pPr indent="-224344" lvl="2" marL="673035" marR="0" rtl="0" algn="just">
              <a:lnSpc>
                <a:spcPct val="168059"/>
              </a:lnSpc>
              <a:spcBef>
                <a:spcPts val="0"/>
              </a:spcBef>
              <a:spcAft>
                <a:spcPts val="0"/>
              </a:spcAft>
              <a:buClr>
                <a:srgbClr val="000000"/>
              </a:buClr>
              <a:buSzPts val="2943"/>
              <a:buFont typeface="Arial"/>
              <a:buChar char="⚬"/>
            </a:pPr>
            <a:r>
              <a:rPr b="0" i="0" lang="en-US" sz="2943" u="none" cap="none" strike="noStrike">
                <a:solidFill>
                  <a:srgbClr val="000000"/>
                </a:solidFill>
                <a:latin typeface="Arial"/>
                <a:ea typeface="Arial"/>
                <a:cs typeface="Arial"/>
                <a:sym typeface="Arial"/>
              </a:rPr>
              <a:t>Το νερό είναι ένας πεπερασμένος πόρος, απαραίτητος για τη ζωή, τη γεωργία, την ενέργεια και τη βιομηχανία. Καθώς ο παγκόσμιος πληθυσμός αυξάνεται και η κλιματική αλλαγή επηρεάζει τη διαθεσιμότητα νερού, η αποτελεσματική διαχείριση καθίσταται ζωτικής σημασίας.</a:t>
            </a:r>
            <a:endParaRPr/>
          </a:p>
          <a:p>
            <a:pPr indent="-106686" lvl="2" marL="320058" marR="0" rtl="0" algn="just">
              <a:lnSpc>
                <a:spcPct val="79918"/>
              </a:lnSpc>
              <a:spcBef>
                <a:spcPts val="0"/>
              </a:spcBef>
              <a:spcAft>
                <a:spcPts val="0"/>
              </a:spcAft>
              <a:buNone/>
            </a:pPr>
            <a:r>
              <a:t/>
            </a:r>
            <a:endParaRPr b="0" i="0" sz="2943"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23" name="Shape 123"/>
        <p:cNvGrpSpPr/>
        <p:nvPr/>
      </p:nvGrpSpPr>
      <p:grpSpPr>
        <a:xfrm>
          <a:off x="0" y="0"/>
          <a:ext cx="0" cy="0"/>
          <a:chOff x="0" y="0"/>
          <a:chExt cx="0" cy="0"/>
        </a:xfrm>
      </p:grpSpPr>
      <p:sp>
        <p:nvSpPr>
          <p:cNvPr id="124" name="Google Shape;124;p3"/>
          <p:cNvSpPr/>
          <p:nvPr/>
        </p:nvSpPr>
        <p:spPr>
          <a:xfrm>
            <a:off x="12631608" y="9452212"/>
            <a:ext cx="5656392" cy="975715"/>
          </a:xfrm>
          <a:custGeom>
            <a:rect b="b" l="l" r="r" t="t"/>
            <a:pathLst>
              <a:path extrusionOk="0" h="975715" w="5656392">
                <a:moveTo>
                  <a:pt x="0" y="0"/>
                </a:moveTo>
                <a:lnTo>
                  <a:pt x="5656392" y="0"/>
                </a:lnTo>
                <a:lnTo>
                  <a:pt x="5656392" y="975715"/>
                </a:lnTo>
                <a:lnTo>
                  <a:pt x="0" y="975715"/>
                </a:lnTo>
                <a:lnTo>
                  <a:pt x="0" y="0"/>
                </a:lnTo>
                <a:close/>
              </a:path>
            </a:pathLst>
          </a:custGeom>
          <a:blipFill rotWithShape="1">
            <a:blip r:embed="rId3">
              <a:alphaModFix/>
            </a:blip>
            <a:stretch>
              <a:fillRect b="0" l="0" r="0" t="0"/>
            </a:stretch>
          </a:blipFill>
          <a:ln>
            <a:noFill/>
          </a:ln>
        </p:spPr>
      </p:sp>
      <p:sp>
        <p:nvSpPr>
          <p:cNvPr id="125" name="Google Shape;125;p3"/>
          <p:cNvSpPr/>
          <p:nvPr/>
        </p:nvSpPr>
        <p:spPr>
          <a:xfrm>
            <a:off x="22111" y="8292018"/>
            <a:ext cx="11711112" cy="1994982"/>
          </a:xfrm>
          <a:custGeom>
            <a:rect b="b" l="l" r="r" t="t"/>
            <a:pathLst>
              <a:path extrusionOk="0" h="1994982" w="11711112">
                <a:moveTo>
                  <a:pt x="0" y="0"/>
                </a:moveTo>
                <a:lnTo>
                  <a:pt x="11711112" y="0"/>
                </a:lnTo>
                <a:lnTo>
                  <a:pt x="11711112" y="1994982"/>
                </a:lnTo>
                <a:lnTo>
                  <a:pt x="0" y="1994982"/>
                </a:lnTo>
                <a:lnTo>
                  <a:pt x="0" y="0"/>
                </a:lnTo>
                <a:close/>
              </a:path>
            </a:pathLst>
          </a:custGeom>
          <a:blipFill rotWithShape="1">
            <a:blip r:embed="rId4">
              <a:alphaModFix/>
            </a:blip>
            <a:stretch>
              <a:fillRect b="0" l="0" r="0" t="0"/>
            </a:stretch>
          </a:blipFill>
          <a:ln>
            <a:noFill/>
          </a:ln>
        </p:spPr>
      </p:sp>
      <p:sp>
        <p:nvSpPr>
          <p:cNvPr id="126" name="Google Shape;126;p3"/>
          <p:cNvSpPr/>
          <p:nvPr/>
        </p:nvSpPr>
        <p:spPr>
          <a:xfrm>
            <a:off x="0" y="9304549"/>
            <a:ext cx="14233302" cy="1123377"/>
          </a:xfrm>
          <a:custGeom>
            <a:rect b="b" l="l" r="r" t="t"/>
            <a:pathLst>
              <a:path extrusionOk="0" h="1123377" w="14233302">
                <a:moveTo>
                  <a:pt x="0" y="0"/>
                </a:moveTo>
                <a:lnTo>
                  <a:pt x="14233302" y="0"/>
                </a:lnTo>
                <a:lnTo>
                  <a:pt x="14233302" y="1123377"/>
                </a:lnTo>
                <a:lnTo>
                  <a:pt x="0" y="1123377"/>
                </a:lnTo>
                <a:lnTo>
                  <a:pt x="0" y="0"/>
                </a:lnTo>
                <a:close/>
              </a:path>
            </a:pathLst>
          </a:custGeom>
          <a:blipFill rotWithShape="1">
            <a:blip r:embed="rId5">
              <a:alphaModFix/>
            </a:blip>
            <a:stretch>
              <a:fillRect b="0" l="0" r="0" t="0"/>
            </a:stretch>
          </a:blipFill>
          <a:ln>
            <a:noFill/>
          </a:ln>
        </p:spPr>
      </p:sp>
      <p:sp>
        <p:nvSpPr>
          <p:cNvPr id="127" name="Google Shape;127;p3"/>
          <p:cNvSpPr/>
          <p:nvPr/>
        </p:nvSpPr>
        <p:spPr>
          <a:xfrm>
            <a:off x="11726873" y="-6350"/>
            <a:ext cx="6567487" cy="9461945"/>
          </a:xfrm>
          <a:custGeom>
            <a:rect b="b" l="l" r="r" t="t"/>
            <a:pathLst>
              <a:path extrusionOk="0" h="12615926" w="8756650">
                <a:moveTo>
                  <a:pt x="8509" y="0"/>
                </a:moveTo>
                <a:lnTo>
                  <a:pt x="8748141" y="0"/>
                </a:lnTo>
                <a:cubicBezTo>
                  <a:pt x="8752840" y="0"/>
                  <a:pt x="8756650" y="3810"/>
                  <a:pt x="8756650" y="8509"/>
                </a:cubicBezTo>
                <a:lnTo>
                  <a:pt x="8756650" y="12607417"/>
                </a:lnTo>
                <a:cubicBezTo>
                  <a:pt x="8756650" y="12612116"/>
                  <a:pt x="8752840" y="12615926"/>
                  <a:pt x="8748141" y="12615926"/>
                </a:cubicBezTo>
                <a:lnTo>
                  <a:pt x="8509" y="12615926"/>
                </a:lnTo>
                <a:cubicBezTo>
                  <a:pt x="3810" y="12615926"/>
                  <a:pt x="0" y="12612116"/>
                  <a:pt x="0" y="12607417"/>
                </a:cubicBezTo>
                <a:lnTo>
                  <a:pt x="0" y="8509"/>
                </a:lnTo>
                <a:cubicBezTo>
                  <a:pt x="0" y="3810"/>
                  <a:pt x="3810" y="0"/>
                  <a:pt x="8509" y="0"/>
                </a:cubicBezTo>
                <a:moveTo>
                  <a:pt x="8509" y="16891"/>
                </a:moveTo>
                <a:lnTo>
                  <a:pt x="8509" y="8509"/>
                </a:lnTo>
                <a:lnTo>
                  <a:pt x="17018" y="8509"/>
                </a:lnTo>
                <a:lnTo>
                  <a:pt x="17018" y="12607417"/>
                </a:lnTo>
                <a:lnTo>
                  <a:pt x="8509" y="12607417"/>
                </a:lnTo>
                <a:lnTo>
                  <a:pt x="8509" y="12598908"/>
                </a:lnTo>
                <a:lnTo>
                  <a:pt x="8748141" y="12598908"/>
                </a:lnTo>
                <a:lnTo>
                  <a:pt x="8748141" y="12607417"/>
                </a:lnTo>
                <a:lnTo>
                  <a:pt x="8739632" y="12607417"/>
                </a:lnTo>
                <a:lnTo>
                  <a:pt x="8739632" y="8509"/>
                </a:lnTo>
                <a:lnTo>
                  <a:pt x="8748141" y="8509"/>
                </a:lnTo>
                <a:lnTo>
                  <a:pt x="8748141"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
          <p:cNvSpPr txBox="1"/>
          <p:nvPr/>
        </p:nvSpPr>
        <p:spPr>
          <a:xfrm>
            <a:off x="559701" y="669607"/>
            <a:ext cx="10397561" cy="737235"/>
          </a:xfrm>
          <a:prstGeom prst="rect">
            <a:avLst/>
          </a:prstGeom>
          <a:noFill/>
          <a:ln>
            <a:noFill/>
          </a:ln>
        </p:spPr>
        <p:txBody>
          <a:bodyPr anchorCtr="0" anchor="t" bIns="0" lIns="0" spcFirstLastPara="1" rIns="0" wrap="square" tIns="0">
            <a:spAutoFit/>
          </a:bodyPr>
          <a:lstStyle/>
          <a:p>
            <a:pPr indent="0" lvl="0" marL="0" marR="0" rtl="0" algn="l">
              <a:lnSpc>
                <a:spcPct val="110404"/>
              </a:lnSpc>
              <a:spcBef>
                <a:spcPts val="0"/>
              </a:spcBef>
              <a:spcAft>
                <a:spcPts val="0"/>
              </a:spcAft>
              <a:buNone/>
            </a:pPr>
            <a:r>
              <a:rPr b="1" i="0" lang="en-US" sz="4998" u="none" cap="none" strike="noStrike">
                <a:solidFill>
                  <a:srgbClr val="000000"/>
                </a:solidFill>
                <a:latin typeface="Arial"/>
                <a:ea typeface="Arial"/>
                <a:cs typeface="Arial"/>
                <a:sym typeface="Arial"/>
              </a:rPr>
              <a:t>Σημασία της Διαχείρισης Υδάτων</a:t>
            </a:r>
            <a:endParaRPr/>
          </a:p>
        </p:txBody>
      </p:sp>
      <p:sp>
        <p:nvSpPr>
          <p:cNvPr id="129" name="Google Shape;129;p3"/>
          <p:cNvSpPr txBox="1"/>
          <p:nvPr/>
        </p:nvSpPr>
        <p:spPr>
          <a:xfrm>
            <a:off x="559701" y="1408768"/>
            <a:ext cx="10087839" cy="7355165"/>
          </a:xfrm>
          <a:prstGeom prst="rect">
            <a:avLst/>
          </a:prstGeom>
          <a:noFill/>
          <a:ln>
            <a:noFill/>
          </a:ln>
        </p:spPr>
        <p:txBody>
          <a:bodyPr anchorCtr="0" anchor="t" bIns="0" lIns="0" spcFirstLastPara="1" rIns="0" wrap="square" tIns="0">
            <a:spAutoFit/>
          </a:bodyPr>
          <a:lstStyle/>
          <a:p>
            <a:pPr indent="0" lvl="0" marL="0" marR="0" rtl="0" algn="just">
              <a:lnSpc>
                <a:spcPct val="167990"/>
              </a:lnSpc>
              <a:spcBef>
                <a:spcPts val="0"/>
              </a:spcBef>
              <a:spcAft>
                <a:spcPts val="0"/>
              </a:spcAft>
              <a:buNone/>
            </a:pPr>
            <a:r>
              <a:rPr b="1" i="0" lang="en-US" sz="2165" u="none" cap="none" strike="noStrike">
                <a:solidFill>
                  <a:srgbClr val="000000"/>
                </a:solidFill>
                <a:latin typeface="Arial"/>
                <a:ea typeface="Arial"/>
                <a:cs typeface="Arial"/>
                <a:sym typeface="Arial"/>
              </a:rPr>
              <a:t>Πεπερασμένος και Βασικός Πόρος: </a:t>
            </a:r>
            <a:endParaRPr/>
          </a:p>
          <a:p>
            <a:pPr indent="-164975" lvl="2" marL="494924" marR="0" rtl="0" algn="just">
              <a:lnSpc>
                <a:spcPct val="167990"/>
              </a:lnSpc>
              <a:spcBef>
                <a:spcPts val="0"/>
              </a:spcBef>
              <a:spcAft>
                <a:spcPts val="0"/>
              </a:spcAft>
              <a:buClr>
                <a:srgbClr val="000000"/>
              </a:buClr>
              <a:buSzPts val="2165"/>
              <a:buFont typeface="Arial"/>
              <a:buChar char="⚬"/>
            </a:pPr>
            <a:r>
              <a:rPr b="0" i="0" lang="en-US" sz="2165" u="none" cap="none" strike="noStrike">
                <a:solidFill>
                  <a:srgbClr val="000000"/>
                </a:solidFill>
                <a:latin typeface="Arial"/>
                <a:ea typeface="Arial"/>
                <a:cs typeface="Arial"/>
                <a:sym typeface="Arial"/>
              </a:rPr>
              <a:t>Το νερό είναι ζωτικής σημασίας για τη ζωή, τη γεωργία και τη βιομηχανία, αλλά είναι πεπερασμένο. Μόνο το 2,5% του νερού της Γης είναι γλυκό νερό, με περιορισμένη προσβασιμότητα. Η διαχείριση του νερού είναι κρίσιμη, ειδικά σε περιοχές που αντιμετωπίζουν έλλειψη.</a:t>
            </a:r>
            <a:endParaRPr/>
          </a:p>
          <a:p>
            <a:pPr indent="-164975" lvl="2" marL="494924" marR="0" rtl="0" algn="just">
              <a:lnSpc>
                <a:spcPct val="167990"/>
              </a:lnSpc>
              <a:spcBef>
                <a:spcPts val="0"/>
              </a:spcBef>
              <a:spcAft>
                <a:spcPts val="0"/>
              </a:spcAft>
              <a:buNone/>
            </a:pPr>
            <a:r>
              <a:rPr b="1" i="0" lang="en-US" sz="2165" u="none" cap="none" strike="noStrike">
                <a:solidFill>
                  <a:srgbClr val="000000"/>
                </a:solidFill>
                <a:latin typeface="Arial"/>
                <a:ea typeface="Arial"/>
                <a:cs typeface="Arial"/>
                <a:sym typeface="Arial"/>
              </a:rPr>
              <a:t>Αυξανόμενη ζήτηση: </a:t>
            </a:r>
            <a:endParaRPr/>
          </a:p>
          <a:p>
            <a:pPr indent="-163458" lvl="2" marL="490375" marR="0" rtl="0" algn="just">
              <a:lnSpc>
                <a:spcPct val="167972"/>
              </a:lnSpc>
              <a:spcBef>
                <a:spcPts val="0"/>
              </a:spcBef>
              <a:spcAft>
                <a:spcPts val="0"/>
              </a:spcAft>
              <a:buClr>
                <a:srgbClr val="000000"/>
              </a:buClr>
              <a:buSzPts val="2145"/>
              <a:buFont typeface="Arial"/>
              <a:buChar char="⚬"/>
            </a:pPr>
            <a:r>
              <a:rPr b="0" i="0" lang="en-US" sz="2145" u="none" cap="none" strike="noStrike">
                <a:solidFill>
                  <a:srgbClr val="000000"/>
                </a:solidFill>
                <a:latin typeface="Arial"/>
                <a:ea typeface="Arial"/>
                <a:cs typeface="Arial"/>
                <a:sym typeface="Arial"/>
              </a:rPr>
              <a:t>Με τον παγκόσμιο πληθυσμό να αναμένεται να φτάσει τα 9,7 δισεκατομμύρια έως το 2050, η ζήτηση νερού για τη γεωργία, τη βιομηχανία και την οικιακή χρήση θα αυξηθεί, καθιστώντας την αποτελεσματική διαχείριση απαραίτητη για την αποφυγή της εξάντλησης των πόρων.</a:t>
            </a:r>
            <a:endParaRPr/>
          </a:p>
          <a:p>
            <a:pPr indent="-164983" lvl="2" marL="494949" marR="0" rtl="0" algn="just">
              <a:lnSpc>
                <a:spcPct val="167990"/>
              </a:lnSpc>
              <a:spcBef>
                <a:spcPts val="0"/>
              </a:spcBef>
              <a:spcAft>
                <a:spcPts val="0"/>
              </a:spcAft>
              <a:buNone/>
            </a:pPr>
            <a:r>
              <a:rPr b="1" i="0" lang="en-US" sz="2165" u="none" cap="none" strike="noStrike">
                <a:solidFill>
                  <a:srgbClr val="000000"/>
                </a:solidFill>
                <a:latin typeface="Arial"/>
                <a:ea typeface="Arial"/>
                <a:cs typeface="Arial"/>
                <a:sym typeface="Arial"/>
              </a:rPr>
              <a:t>Κλιματική Αλλαγή: </a:t>
            </a:r>
            <a:endParaRPr/>
          </a:p>
          <a:p>
            <a:pPr indent="-164975" lvl="2" marL="494924" marR="0" rtl="0" algn="just">
              <a:lnSpc>
                <a:spcPct val="167990"/>
              </a:lnSpc>
              <a:spcBef>
                <a:spcPts val="0"/>
              </a:spcBef>
              <a:spcAft>
                <a:spcPts val="0"/>
              </a:spcAft>
              <a:buClr>
                <a:srgbClr val="000000"/>
              </a:buClr>
              <a:buSzPts val="2165"/>
              <a:buFont typeface="Arial"/>
              <a:buChar char="⚬"/>
            </a:pPr>
            <a:r>
              <a:rPr b="0" i="0" lang="en-US" sz="2165" u="none" cap="none" strike="noStrike">
                <a:solidFill>
                  <a:srgbClr val="000000"/>
                </a:solidFill>
                <a:latin typeface="Arial"/>
                <a:ea typeface="Arial"/>
                <a:cs typeface="Arial"/>
                <a:sym typeface="Arial"/>
              </a:rPr>
              <a:t>Η κλιματική αλλαγή διαταράσσει τα πρότυπα βροχοπτώσεων, οδηγώντας σε ξηρασίες και πλημμύρες. Η αποτελεσματική διαχείριση, συμπεριλαμβανομένης της εξοικονόμησης νερού και των καινοτόμων τεχνολογιών, είναι το κλειδί για την προσαρμογή σε αυτές τις αλλαγές.</a:t>
            </a:r>
            <a:endParaRPr/>
          </a:p>
          <a:p>
            <a:pPr indent="-83821" lvl="2" marL="251464" marR="0" rtl="0" algn="just">
              <a:lnSpc>
                <a:spcPct val="85357"/>
              </a:lnSpc>
              <a:spcBef>
                <a:spcPts val="0"/>
              </a:spcBef>
              <a:spcAft>
                <a:spcPts val="0"/>
              </a:spcAft>
              <a:buNone/>
            </a:pPr>
            <a:r>
              <a:t/>
            </a:r>
            <a:endParaRPr b="0" i="0" sz="2165" u="none" cap="none" strike="noStrike">
              <a:solidFill>
                <a:srgbClr val="000000"/>
              </a:solidFill>
              <a:latin typeface="Arial"/>
              <a:ea typeface="Arial"/>
              <a:cs typeface="Arial"/>
              <a:sym typeface="Arial"/>
            </a:endParaRPr>
          </a:p>
          <a:p>
            <a:pPr indent="-83821" lvl="2" marL="251464" marR="0" rtl="0" algn="l">
              <a:lnSpc>
                <a:spcPct val="101662"/>
              </a:lnSpc>
              <a:spcBef>
                <a:spcPts val="0"/>
              </a:spcBef>
              <a:spcAft>
                <a:spcPts val="0"/>
              </a:spcAft>
              <a:buNone/>
            </a:pPr>
            <a:r>
              <a:t/>
            </a:r>
            <a:endParaRPr b="0" i="0" sz="2165" u="none" cap="none" strike="noStrike">
              <a:solidFill>
                <a:srgbClr val="000000"/>
              </a:solidFill>
              <a:latin typeface="Arial"/>
              <a:ea typeface="Arial"/>
              <a:cs typeface="Arial"/>
              <a:sym typeface="Arial"/>
            </a:endParaRPr>
          </a:p>
        </p:txBody>
      </p:sp>
      <p:sp>
        <p:nvSpPr>
          <p:cNvPr id="130" name="Google Shape;130;p3"/>
          <p:cNvSpPr/>
          <p:nvPr/>
        </p:nvSpPr>
        <p:spPr>
          <a:xfrm>
            <a:off x="11733223" y="0"/>
            <a:ext cx="6554819" cy="9449181"/>
          </a:xfrm>
          <a:custGeom>
            <a:rect b="b" l="l" r="r" t="t"/>
            <a:pathLst>
              <a:path extrusionOk="0" h="12598908" w="8739759">
                <a:moveTo>
                  <a:pt x="0" y="0"/>
                </a:moveTo>
                <a:lnTo>
                  <a:pt x="8739759" y="0"/>
                </a:lnTo>
                <a:lnTo>
                  <a:pt x="8739759" y="12598908"/>
                </a:lnTo>
                <a:lnTo>
                  <a:pt x="0" y="12598908"/>
                </a:lnTo>
                <a:close/>
              </a:path>
            </a:pathLst>
          </a:custGeom>
          <a:blipFill rotWithShape="1">
            <a:blip r:embed="rId6">
              <a:alphaModFix/>
            </a:blip>
            <a:stretch>
              <a:fillRect b="-2012" l="0" r="0" t="-2012"/>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38" name="Shape 138"/>
        <p:cNvGrpSpPr/>
        <p:nvPr/>
      </p:nvGrpSpPr>
      <p:grpSpPr>
        <a:xfrm>
          <a:off x="0" y="0"/>
          <a:ext cx="0" cy="0"/>
          <a:chOff x="0" y="0"/>
          <a:chExt cx="0" cy="0"/>
        </a:xfrm>
      </p:grpSpPr>
      <p:sp>
        <p:nvSpPr>
          <p:cNvPr id="139" name="Google Shape;139;p4"/>
          <p:cNvSpPr/>
          <p:nvPr/>
        </p:nvSpPr>
        <p:spPr>
          <a:xfrm>
            <a:off x="12631608" y="9452212"/>
            <a:ext cx="5656392" cy="975715"/>
          </a:xfrm>
          <a:custGeom>
            <a:rect b="b" l="l" r="r" t="t"/>
            <a:pathLst>
              <a:path extrusionOk="0" h="975715" w="5656392">
                <a:moveTo>
                  <a:pt x="0" y="0"/>
                </a:moveTo>
                <a:lnTo>
                  <a:pt x="5656392" y="0"/>
                </a:lnTo>
                <a:lnTo>
                  <a:pt x="5656392" y="975715"/>
                </a:lnTo>
                <a:lnTo>
                  <a:pt x="0" y="975715"/>
                </a:lnTo>
                <a:lnTo>
                  <a:pt x="0" y="0"/>
                </a:lnTo>
                <a:close/>
              </a:path>
            </a:pathLst>
          </a:custGeom>
          <a:blipFill rotWithShape="1">
            <a:blip r:embed="rId3">
              <a:alphaModFix/>
            </a:blip>
            <a:stretch>
              <a:fillRect b="0" l="0" r="0" t="0"/>
            </a:stretch>
          </a:blipFill>
          <a:ln>
            <a:noFill/>
          </a:ln>
        </p:spPr>
      </p:sp>
      <p:sp>
        <p:nvSpPr>
          <p:cNvPr id="140" name="Google Shape;140;p4"/>
          <p:cNvSpPr/>
          <p:nvPr/>
        </p:nvSpPr>
        <p:spPr>
          <a:xfrm>
            <a:off x="22111" y="8215497"/>
            <a:ext cx="18265889" cy="2071503"/>
          </a:xfrm>
          <a:custGeom>
            <a:rect b="b" l="l" r="r" t="t"/>
            <a:pathLst>
              <a:path extrusionOk="0" h="2071503" w="18265889">
                <a:moveTo>
                  <a:pt x="0" y="0"/>
                </a:moveTo>
                <a:lnTo>
                  <a:pt x="18265889" y="0"/>
                </a:lnTo>
                <a:lnTo>
                  <a:pt x="18265889" y="2071503"/>
                </a:lnTo>
                <a:lnTo>
                  <a:pt x="0" y="2071503"/>
                </a:lnTo>
                <a:lnTo>
                  <a:pt x="0" y="0"/>
                </a:lnTo>
                <a:close/>
              </a:path>
            </a:pathLst>
          </a:custGeom>
          <a:blipFill rotWithShape="1">
            <a:blip r:embed="rId4">
              <a:alphaModFix/>
            </a:blip>
            <a:stretch>
              <a:fillRect b="0" l="0" r="0" t="0"/>
            </a:stretch>
          </a:blipFill>
          <a:ln>
            <a:noFill/>
          </a:ln>
        </p:spPr>
      </p:sp>
      <p:sp>
        <p:nvSpPr>
          <p:cNvPr id="141" name="Google Shape;141;p4"/>
          <p:cNvSpPr/>
          <p:nvPr/>
        </p:nvSpPr>
        <p:spPr>
          <a:xfrm>
            <a:off x="0" y="9304549"/>
            <a:ext cx="18288000" cy="1123377"/>
          </a:xfrm>
          <a:custGeom>
            <a:rect b="b" l="l" r="r" t="t"/>
            <a:pathLst>
              <a:path extrusionOk="0" h="1123377" w="18288000">
                <a:moveTo>
                  <a:pt x="0" y="0"/>
                </a:moveTo>
                <a:lnTo>
                  <a:pt x="18288000" y="0"/>
                </a:lnTo>
                <a:lnTo>
                  <a:pt x="18288000" y="1123377"/>
                </a:lnTo>
                <a:lnTo>
                  <a:pt x="0" y="1123377"/>
                </a:lnTo>
                <a:lnTo>
                  <a:pt x="0" y="0"/>
                </a:lnTo>
                <a:close/>
              </a:path>
            </a:pathLst>
          </a:custGeom>
          <a:blipFill rotWithShape="1">
            <a:blip r:embed="rId5">
              <a:alphaModFix/>
            </a:blip>
            <a:stretch>
              <a:fillRect b="0" l="0" r="0" t="0"/>
            </a:stretch>
          </a:blipFill>
          <a:ln>
            <a:noFill/>
          </a:ln>
        </p:spPr>
      </p:sp>
      <p:sp>
        <p:nvSpPr>
          <p:cNvPr id="142" name="Google Shape;142;p4"/>
          <p:cNvSpPr txBox="1"/>
          <p:nvPr/>
        </p:nvSpPr>
        <p:spPr>
          <a:xfrm>
            <a:off x="559701" y="879043"/>
            <a:ext cx="10079789" cy="737235"/>
          </a:xfrm>
          <a:prstGeom prst="rect">
            <a:avLst/>
          </a:prstGeom>
          <a:noFill/>
          <a:ln>
            <a:noFill/>
          </a:ln>
        </p:spPr>
        <p:txBody>
          <a:bodyPr anchorCtr="0" anchor="t" bIns="0" lIns="0" spcFirstLastPara="1" rIns="0" wrap="square" tIns="0">
            <a:spAutoFit/>
          </a:bodyPr>
          <a:lstStyle/>
          <a:p>
            <a:pPr indent="0" lvl="0" marL="0" marR="0" rtl="0" algn="l">
              <a:lnSpc>
                <a:spcPct val="110404"/>
              </a:lnSpc>
              <a:spcBef>
                <a:spcPts val="0"/>
              </a:spcBef>
              <a:spcAft>
                <a:spcPts val="0"/>
              </a:spcAft>
              <a:buNone/>
            </a:pPr>
            <a:r>
              <a:rPr b="1" i="0" lang="en-US" sz="4998" u="none" cap="none" strike="noStrike">
                <a:solidFill>
                  <a:srgbClr val="000000"/>
                </a:solidFill>
                <a:latin typeface="Arial"/>
                <a:ea typeface="Arial"/>
                <a:cs typeface="Arial"/>
                <a:sym typeface="Arial"/>
              </a:rPr>
              <a:t>Σημασία της Διαχείρισης Υδάτων</a:t>
            </a:r>
            <a:endParaRPr/>
          </a:p>
        </p:txBody>
      </p:sp>
      <p:sp>
        <p:nvSpPr>
          <p:cNvPr id="143" name="Google Shape;143;p4"/>
          <p:cNvSpPr txBox="1"/>
          <p:nvPr/>
        </p:nvSpPr>
        <p:spPr>
          <a:xfrm>
            <a:off x="559701" y="1757741"/>
            <a:ext cx="16699599" cy="6192469"/>
          </a:xfrm>
          <a:prstGeom prst="rect">
            <a:avLst/>
          </a:prstGeom>
          <a:noFill/>
          <a:ln>
            <a:noFill/>
          </a:ln>
        </p:spPr>
        <p:txBody>
          <a:bodyPr anchorCtr="0" anchor="t" bIns="0" lIns="0" spcFirstLastPara="1" rIns="0" wrap="square" tIns="0">
            <a:spAutoFit/>
          </a:bodyPr>
          <a:lstStyle/>
          <a:p>
            <a:pPr indent="0" lvl="0" marL="0" marR="0" rtl="0" algn="just">
              <a:lnSpc>
                <a:spcPct val="167983"/>
              </a:lnSpc>
              <a:spcBef>
                <a:spcPts val="0"/>
              </a:spcBef>
              <a:spcAft>
                <a:spcPts val="0"/>
              </a:spcAft>
              <a:buNone/>
            </a:pPr>
            <a:r>
              <a:rPr b="1" i="0" lang="en-US" sz="2480" u="none" cap="none" strike="noStrike">
                <a:solidFill>
                  <a:srgbClr val="000000"/>
                </a:solidFill>
                <a:latin typeface="Arial"/>
                <a:ea typeface="Arial"/>
                <a:cs typeface="Arial"/>
                <a:sym typeface="Arial"/>
              </a:rPr>
              <a:t>Οικολογική Ισορροπία: </a:t>
            </a:r>
            <a:endParaRPr/>
          </a:p>
          <a:p>
            <a:pPr indent="-188989" lvl="2" marL="566971" marR="0" rtl="0" algn="just">
              <a:lnSpc>
                <a:spcPct val="167983"/>
              </a:lnSpc>
              <a:spcBef>
                <a:spcPts val="0"/>
              </a:spcBef>
              <a:spcAft>
                <a:spcPts val="0"/>
              </a:spcAft>
              <a:buClr>
                <a:srgbClr val="000000"/>
              </a:buClr>
              <a:buSzPts val="2480"/>
              <a:buFont typeface="Arial"/>
              <a:buChar char="⚬"/>
            </a:pPr>
            <a:r>
              <a:rPr b="0" i="0" lang="en-US" sz="2480" u="none" cap="none" strike="noStrike">
                <a:solidFill>
                  <a:srgbClr val="000000"/>
                </a:solidFill>
                <a:latin typeface="Arial"/>
                <a:ea typeface="Arial"/>
                <a:cs typeface="Arial"/>
                <a:sym typeface="Arial"/>
              </a:rPr>
              <a:t>Η διαχείριση των υδάτων υποστηρίζει οικοσυστήματα όπως οι υγρότοποι και τα ποτάμια, τα οποία παρέχουν ζωτικές υπηρεσίες. Η κακή διαχείριση μπορεί να βλάψει τη βιοποικιλότητα και την ανθεκτικότητα των οικοσυστημάτων.</a:t>
            </a:r>
            <a:endParaRPr/>
          </a:p>
          <a:p>
            <a:pPr indent="-83826" lvl="2" marL="251480" marR="0" rtl="0" algn="just">
              <a:lnSpc>
                <a:spcPct val="74516"/>
              </a:lnSpc>
              <a:spcBef>
                <a:spcPts val="0"/>
              </a:spcBef>
              <a:spcAft>
                <a:spcPts val="0"/>
              </a:spcAft>
              <a:buNone/>
            </a:pPr>
            <a:r>
              <a:t/>
            </a:r>
            <a:endParaRPr b="0" i="0" sz="2480" u="none" cap="none" strike="noStrike">
              <a:solidFill>
                <a:srgbClr val="000000"/>
              </a:solidFill>
              <a:latin typeface="Arial"/>
              <a:ea typeface="Arial"/>
              <a:cs typeface="Arial"/>
              <a:sym typeface="Arial"/>
            </a:endParaRPr>
          </a:p>
          <a:p>
            <a:pPr indent="-188990" lvl="2" marL="566971" marR="0" rtl="0" algn="just">
              <a:lnSpc>
                <a:spcPct val="167983"/>
              </a:lnSpc>
              <a:spcBef>
                <a:spcPts val="0"/>
              </a:spcBef>
              <a:spcAft>
                <a:spcPts val="0"/>
              </a:spcAft>
              <a:buNone/>
            </a:pPr>
            <a:r>
              <a:rPr b="1" i="0" lang="en-US" sz="2480" u="none" cap="none" strike="noStrike">
                <a:solidFill>
                  <a:srgbClr val="000000"/>
                </a:solidFill>
                <a:latin typeface="Arial"/>
                <a:ea typeface="Arial"/>
                <a:cs typeface="Arial"/>
                <a:sym typeface="Arial"/>
              </a:rPr>
              <a:t>Γεωργική Βιωσιμότητα: </a:t>
            </a:r>
            <a:endParaRPr/>
          </a:p>
          <a:p>
            <a:pPr indent="-188989" lvl="2" marL="566971" marR="0" rtl="0" algn="just">
              <a:lnSpc>
                <a:spcPct val="167983"/>
              </a:lnSpc>
              <a:spcBef>
                <a:spcPts val="0"/>
              </a:spcBef>
              <a:spcAft>
                <a:spcPts val="0"/>
              </a:spcAft>
              <a:buClr>
                <a:srgbClr val="000000"/>
              </a:buClr>
              <a:buSzPts val="2480"/>
              <a:buFont typeface="Arial"/>
              <a:buChar char="⚬"/>
            </a:pPr>
            <a:r>
              <a:rPr b="0" i="0" lang="en-US" sz="2480" u="none" cap="none" strike="noStrike">
                <a:solidFill>
                  <a:srgbClr val="000000"/>
                </a:solidFill>
                <a:latin typeface="Arial"/>
                <a:ea typeface="Arial"/>
                <a:cs typeface="Arial"/>
                <a:sym typeface="Arial"/>
              </a:rPr>
              <a:t>Η γεωργία είναι ο μεγαλύτερος καταναλωτής νερού. Οι αποτελεσματικές πρακτικές, όπως η στάγδην άρδευση και η συλλογή όμβριων υδάτων, βοηθούν στην εξοικονόμηση νερού, στην αύξηση των αποδόσεων των καλλιεργειών και στην υποστήριξη της αναγεννητικής γεωργίας.</a:t>
            </a:r>
            <a:endParaRPr/>
          </a:p>
          <a:p>
            <a:pPr indent="-83826" lvl="2" marL="251480" marR="0" rtl="0" algn="just">
              <a:lnSpc>
                <a:spcPct val="74516"/>
              </a:lnSpc>
              <a:spcBef>
                <a:spcPts val="0"/>
              </a:spcBef>
              <a:spcAft>
                <a:spcPts val="0"/>
              </a:spcAft>
              <a:buNone/>
            </a:pPr>
            <a:r>
              <a:t/>
            </a:r>
            <a:endParaRPr b="0" i="0" sz="2480" u="none" cap="none" strike="noStrike">
              <a:solidFill>
                <a:srgbClr val="000000"/>
              </a:solidFill>
              <a:latin typeface="Arial"/>
              <a:ea typeface="Arial"/>
              <a:cs typeface="Arial"/>
              <a:sym typeface="Arial"/>
            </a:endParaRPr>
          </a:p>
          <a:p>
            <a:pPr indent="-188990" lvl="2" marL="566971" marR="0" rtl="0" algn="just">
              <a:lnSpc>
                <a:spcPct val="167983"/>
              </a:lnSpc>
              <a:spcBef>
                <a:spcPts val="0"/>
              </a:spcBef>
              <a:spcAft>
                <a:spcPts val="0"/>
              </a:spcAft>
              <a:buNone/>
            </a:pPr>
            <a:r>
              <a:rPr b="1" i="0" lang="en-US" sz="2480" u="none" cap="none" strike="noStrike">
                <a:solidFill>
                  <a:srgbClr val="000000"/>
                </a:solidFill>
                <a:latin typeface="Arial"/>
                <a:ea typeface="Arial"/>
                <a:cs typeface="Arial"/>
                <a:sym typeface="Arial"/>
              </a:rPr>
              <a:t>Κοινωνικές και Οικονομικές Επιπτώσεις: </a:t>
            </a:r>
            <a:endParaRPr/>
          </a:p>
          <a:p>
            <a:pPr indent="-188976" lvl="2" marL="566930" marR="0" rtl="0" algn="just">
              <a:lnSpc>
                <a:spcPct val="167983"/>
              </a:lnSpc>
              <a:spcBef>
                <a:spcPts val="0"/>
              </a:spcBef>
              <a:spcAft>
                <a:spcPts val="0"/>
              </a:spcAft>
              <a:buClr>
                <a:srgbClr val="000000"/>
              </a:buClr>
              <a:buSzPts val="2480"/>
              <a:buFont typeface="Arial"/>
              <a:buChar char="⚬"/>
            </a:pPr>
            <a:r>
              <a:rPr b="0" i="0" lang="en-US" sz="2480" u="none" cap="none" strike="noStrike">
                <a:solidFill>
                  <a:srgbClr val="000000"/>
                </a:solidFill>
                <a:latin typeface="Arial"/>
                <a:ea typeface="Arial"/>
                <a:cs typeface="Arial"/>
                <a:sym typeface="Arial"/>
              </a:rPr>
              <a:t>Η κακή διαχείριση των υδάτων επηρεάζει τις περιθωριοποιημένες κοινότητες, οδηγώντας σε προβλήματα υγείας και οικονομικές οπισθοδρομήσεις. Η αποτελεσματική διαχείριση διασφαλίζει ισότιμη πρόσβαση σε καθαρό νερό.</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51" name="Shape 151"/>
        <p:cNvGrpSpPr/>
        <p:nvPr/>
      </p:nvGrpSpPr>
      <p:grpSpPr>
        <a:xfrm>
          <a:off x="0" y="0"/>
          <a:ext cx="0" cy="0"/>
          <a:chOff x="0" y="0"/>
          <a:chExt cx="0" cy="0"/>
        </a:xfrm>
      </p:grpSpPr>
      <p:sp>
        <p:nvSpPr>
          <p:cNvPr id="152" name="Google Shape;152;p5"/>
          <p:cNvSpPr/>
          <p:nvPr/>
        </p:nvSpPr>
        <p:spPr>
          <a:xfrm>
            <a:off x="12631608" y="9452212"/>
            <a:ext cx="5656392" cy="975715"/>
          </a:xfrm>
          <a:custGeom>
            <a:rect b="b" l="l" r="r" t="t"/>
            <a:pathLst>
              <a:path extrusionOk="0" h="975715" w="5656392">
                <a:moveTo>
                  <a:pt x="0" y="0"/>
                </a:moveTo>
                <a:lnTo>
                  <a:pt x="5656392" y="0"/>
                </a:lnTo>
                <a:lnTo>
                  <a:pt x="5656392" y="975715"/>
                </a:lnTo>
                <a:lnTo>
                  <a:pt x="0" y="975715"/>
                </a:lnTo>
                <a:lnTo>
                  <a:pt x="0" y="0"/>
                </a:lnTo>
                <a:close/>
              </a:path>
            </a:pathLst>
          </a:custGeom>
          <a:blipFill rotWithShape="1">
            <a:blip r:embed="rId3">
              <a:alphaModFix/>
            </a:blip>
            <a:stretch>
              <a:fillRect b="0" l="0" r="0" t="0"/>
            </a:stretch>
          </a:blipFill>
          <a:ln>
            <a:noFill/>
          </a:ln>
        </p:spPr>
      </p:sp>
      <p:sp>
        <p:nvSpPr>
          <p:cNvPr id="153" name="Google Shape;153;p5"/>
          <p:cNvSpPr/>
          <p:nvPr/>
        </p:nvSpPr>
        <p:spPr>
          <a:xfrm>
            <a:off x="22111" y="8452481"/>
            <a:ext cx="18265889" cy="1834519"/>
          </a:xfrm>
          <a:custGeom>
            <a:rect b="b" l="l" r="r" t="t"/>
            <a:pathLst>
              <a:path extrusionOk="0" h="1834519" w="18265889">
                <a:moveTo>
                  <a:pt x="0" y="0"/>
                </a:moveTo>
                <a:lnTo>
                  <a:pt x="18265889" y="0"/>
                </a:lnTo>
                <a:lnTo>
                  <a:pt x="18265889" y="1834519"/>
                </a:lnTo>
                <a:lnTo>
                  <a:pt x="0" y="1834519"/>
                </a:lnTo>
                <a:lnTo>
                  <a:pt x="0" y="0"/>
                </a:lnTo>
                <a:close/>
              </a:path>
            </a:pathLst>
          </a:custGeom>
          <a:blipFill rotWithShape="1">
            <a:blip r:embed="rId4">
              <a:alphaModFix/>
            </a:blip>
            <a:stretch>
              <a:fillRect b="0" l="0" r="0" t="0"/>
            </a:stretch>
          </a:blipFill>
          <a:ln>
            <a:noFill/>
          </a:ln>
        </p:spPr>
      </p:sp>
      <p:sp>
        <p:nvSpPr>
          <p:cNvPr id="154" name="Google Shape;154;p5"/>
          <p:cNvSpPr/>
          <p:nvPr/>
        </p:nvSpPr>
        <p:spPr>
          <a:xfrm>
            <a:off x="0" y="9304549"/>
            <a:ext cx="18288000" cy="982451"/>
          </a:xfrm>
          <a:custGeom>
            <a:rect b="b" l="l" r="r" t="t"/>
            <a:pathLst>
              <a:path extrusionOk="0" h="982451" w="18288000">
                <a:moveTo>
                  <a:pt x="0" y="0"/>
                </a:moveTo>
                <a:lnTo>
                  <a:pt x="18288000" y="0"/>
                </a:lnTo>
                <a:lnTo>
                  <a:pt x="18288000" y="982451"/>
                </a:lnTo>
                <a:lnTo>
                  <a:pt x="0" y="982451"/>
                </a:lnTo>
                <a:lnTo>
                  <a:pt x="0" y="0"/>
                </a:lnTo>
                <a:close/>
              </a:path>
            </a:pathLst>
          </a:custGeom>
          <a:blipFill rotWithShape="1">
            <a:blip r:embed="rId5">
              <a:alphaModFix/>
            </a:blip>
            <a:stretch>
              <a:fillRect b="0" l="0" r="0" t="0"/>
            </a:stretch>
          </a:blipFill>
          <a:ln>
            <a:noFill/>
          </a:ln>
        </p:spPr>
      </p:sp>
      <p:sp>
        <p:nvSpPr>
          <p:cNvPr id="155" name="Google Shape;155;p5"/>
          <p:cNvSpPr txBox="1"/>
          <p:nvPr/>
        </p:nvSpPr>
        <p:spPr>
          <a:xfrm>
            <a:off x="559701" y="995922"/>
            <a:ext cx="10481666" cy="737235"/>
          </a:xfrm>
          <a:prstGeom prst="rect">
            <a:avLst/>
          </a:prstGeom>
          <a:noFill/>
          <a:ln>
            <a:noFill/>
          </a:ln>
        </p:spPr>
        <p:txBody>
          <a:bodyPr anchorCtr="0" anchor="t" bIns="0" lIns="0" spcFirstLastPara="1" rIns="0" wrap="square" tIns="0">
            <a:spAutoFit/>
          </a:bodyPr>
          <a:lstStyle/>
          <a:p>
            <a:pPr indent="0" lvl="0" marL="0" marR="0" rtl="0" algn="l">
              <a:lnSpc>
                <a:spcPct val="110404"/>
              </a:lnSpc>
              <a:spcBef>
                <a:spcPts val="0"/>
              </a:spcBef>
              <a:spcAft>
                <a:spcPts val="0"/>
              </a:spcAft>
              <a:buNone/>
            </a:pPr>
            <a:r>
              <a:rPr b="1" i="0" lang="en-US" sz="4998" u="none" cap="none" strike="noStrike">
                <a:solidFill>
                  <a:srgbClr val="000000"/>
                </a:solidFill>
                <a:latin typeface="Arial"/>
                <a:ea typeface="Arial"/>
                <a:cs typeface="Arial"/>
                <a:sym typeface="Arial"/>
              </a:rPr>
              <a:t>Σημασία της Διαχείρισης Υδάτων</a:t>
            </a:r>
            <a:endParaRPr/>
          </a:p>
        </p:txBody>
      </p:sp>
      <p:sp>
        <p:nvSpPr>
          <p:cNvPr id="156" name="Google Shape;156;p5"/>
          <p:cNvSpPr txBox="1"/>
          <p:nvPr/>
        </p:nvSpPr>
        <p:spPr>
          <a:xfrm>
            <a:off x="559701" y="2438469"/>
            <a:ext cx="16160119" cy="5165826"/>
          </a:xfrm>
          <a:prstGeom prst="rect">
            <a:avLst/>
          </a:prstGeom>
          <a:noFill/>
          <a:ln>
            <a:noFill/>
          </a:ln>
        </p:spPr>
        <p:txBody>
          <a:bodyPr anchorCtr="0" anchor="t" bIns="0" lIns="0" spcFirstLastPara="1" rIns="0" wrap="square" tIns="0">
            <a:spAutoFit/>
          </a:bodyPr>
          <a:lstStyle/>
          <a:p>
            <a:pPr indent="0" lvl="0" marL="0" marR="0" rtl="0" algn="just">
              <a:lnSpc>
                <a:spcPct val="167993"/>
              </a:lnSpc>
              <a:spcBef>
                <a:spcPts val="0"/>
              </a:spcBef>
              <a:spcAft>
                <a:spcPts val="0"/>
              </a:spcAft>
              <a:buNone/>
            </a:pPr>
            <a:r>
              <a:rPr b="1" i="0" lang="en-US" sz="2915" u="none" cap="none" strike="noStrike">
                <a:solidFill>
                  <a:srgbClr val="000000"/>
                </a:solidFill>
                <a:latin typeface="Arial"/>
                <a:ea typeface="Arial"/>
                <a:cs typeface="Arial"/>
                <a:sym typeface="Arial"/>
              </a:rPr>
              <a:t>Ηλεκτρονική Τεχνολογία και Καινοτομία: </a:t>
            </a:r>
            <a:endParaRPr/>
          </a:p>
          <a:p>
            <a:pPr indent="-222131" lvl="2" marL="666395" marR="0" rtl="0" algn="just">
              <a:lnSpc>
                <a:spcPct val="167993"/>
              </a:lnSpc>
              <a:spcBef>
                <a:spcPts val="0"/>
              </a:spcBef>
              <a:spcAft>
                <a:spcPts val="0"/>
              </a:spcAft>
              <a:buClr>
                <a:srgbClr val="000000"/>
              </a:buClr>
              <a:buSzPts val="2915"/>
              <a:buFont typeface="Arial"/>
              <a:buChar char="⚬"/>
            </a:pPr>
            <a:r>
              <a:rPr b="0" i="0" lang="en-US" sz="2915" u="none" cap="none" strike="noStrike">
                <a:solidFill>
                  <a:srgbClr val="000000"/>
                </a:solidFill>
                <a:latin typeface="Arial"/>
                <a:ea typeface="Arial"/>
                <a:cs typeface="Arial"/>
                <a:sym typeface="Arial"/>
              </a:rPr>
              <a:t>Καινοτομίες όπως η έξυπνη άρδευση και οι καλλιέργειες που χρησιμοποιούν αποδοτικά το νερό ενισχύουν την αποδοτικότητα της χρήσης του νερού, μειώνοντας τα απόβλητα και βελτιώνοντας την ποιότητα.</a:t>
            </a:r>
            <a:endParaRPr/>
          </a:p>
          <a:p>
            <a:pPr indent="-91443" lvl="2" marL="274332" marR="0" rtl="0" algn="just">
              <a:lnSpc>
                <a:spcPct val="69159"/>
              </a:lnSpc>
              <a:spcBef>
                <a:spcPts val="0"/>
              </a:spcBef>
              <a:spcAft>
                <a:spcPts val="0"/>
              </a:spcAft>
              <a:buNone/>
            </a:pPr>
            <a:r>
              <a:t/>
            </a:r>
            <a:endParaRPr b="0" i="0" sz="2915" u="none" cap="none" strike="noStrike">
              <a:solidFill>
                <a:srgbClr val="000000"/>
              </a:solidFill>
              <a:latin typeface="Arial"/>
              <a:ea typeface="Arial"/>
              <a:cs typeface="Arial"/>
              <a:sym typeface="Arial"/>
            </a:endParaRPr>
          </a:p>
          <a:p>
            <a:pPr indent="-222131" lvl="2" marL="666395" marR="0" rtl="0" algn="just">
              <a:lnSpc>
                <a:spcPct val="167993"/>
              </a:lnSpc>
              <a:spcBef>
                <a:spcPts val="0"/>
              </a:spcBef>
              <a:spcAft>
                <a:spcPts val="0"/>
              </a:spcAft>
              <a:buNone/>
            </a:pPr>
            <a:r>
              <a:rPr b="1" i="0" lang="en-US" sz="2915" u="none" cap="none" strike="noStrike">
                <a:solidFill>
                  <a:srgbClr val="000000"/>
                </a:solidFill>
                <a:latin typeface="Arial"/>
                <a:ea typeface="Arial"/>
                <a:cs typeface="Arial"/>
                <a:sym typeface="Arial"/>
              </a:rPr>
              <a:t>Παγκόσμια Ασφάλεια Υδάτων: </a:t>
            </a:r>
            <a:endParaRPr/>
          </a:p>
          <a:p>
            <a:pPr indent="-222122" lvl="2" marL="666370" marR="0" rtl="0" algn="just">
              <a:lnSpc>
                <a:spcPct val="167993"/>
              </a:lnSpc>
              <a:spcBef>
                <a:spcPts val="0"/>
              </a:spcBef>
              <a:spcAft>
                <a:spcPts val="0"/>
              </a:spcAft>
              <a:buClr>
                <a:srgbClr val="000000"/>
              </a:buClr>
              <a:buSzPts val="2915"/>
              <a:buFont typeface="Arial"/>
              <a:buChar char="⚬"/>
            </a:pPr>
            <a:r>
              <a:rPr b="0" i="0" lang="en-US" sz="2915" u="none" cap="none" strike="noStrike">
                <a:solidFill>
                  <a:srgbClr val="000000"/>
                </a:solidFill>
                <a:latin typeface="Arial"/>
                <a:ea typeface="Arial"/>
                <a:cs typeface="Arial"/>
                <a:sym typeface="Arial"/>
              </a:rPr>
              <a:t>Καθώς το νερό γίνεται ολοένα και πιο σπάνιο, η διεθνής συνεργασία και οι βιώσιμες πρακτικές είναι απαραίτητες για την πρόληψη των συγκρούσεων και τη διασφάλιση της δίκαιης κατανομής.</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D7344"/>
        </a:solidFill>
      </p:bgPr>
    </p:bg>
    <p:spTree>
      <p:nvGrpSpPr>
        <p:cNvPr id="164" name="Shape 164"/>
        <p:cNvGrpSpPr/>
        <p:nvPr/>
      </p:nvGrpSpPr>
      <p:grpSpPr>
        <a:xfrm>
          <a:off x="0" y="0"/>
          <a:ext cx="0" cy="0"/>
          <a:chOff x="0" y="0"/>
          <a:chExt cx="0" cy="0"/>
        </a:xfrm>
      </p:grpSpPr>
      <p:sp>
        <p:nvSpPr>
          <p:cNvPr id="165" name="Google Shape;165;p6"/>
          <p:cNvSpPr/>
          <p:nvPr/>
        </p:nvSpPr>
        <p:spPr>
          <a:xfrm>
            <a:off x="10866729" y="0"/>
            <a:ext cx="6736271" cy="5999798"/>
          </a:xfrm>
          <a:custGeom>
            <a:rect b="b" l="l" r="r" t="t"/>
            <a:pathLst>
              <a:path extrusionOk="0" h="7999730" w="8981694">
                <a:moveTo>
                  <a:pt x="0" y="0"/>
                </a:moveTo>
                <a:lnTo>
                  <a:pt x="8981694" y="0"/>
                </a:lnTo>
                <a:lnTo>
                  <a:pt x="8981694" y="7999730"/>
                </a:lnTo>
                <a:lnTo>
                  <a:pt x="0" y="7999730"/>
                </a:lnTo>
                <a:close/>
              </a:path>
            </a:pathLst>
          </a:custGeom>
          <a:blipFill rotWithShape="1">
            <a:blip r:embed="rId3">
              <a:alphaModFix/>
            </a:blip>
            <a:stretch>
              <a:fillRect b="0" l="-29068" r="-29068" t="0"/>
            </a:stretch>
          </a:blipFill>
          <a:ln>
            <a:noFill/>
          </a:ln>
        </p:spPr>
      </p:sp>
      <p:sp>
        <p:nvSpPr>
          <p:cNvPr id="166" name="Google Shape;166;p6"/>
          <p:cNvSpPr/>
          <p:nvPr/>
        </p:nvSpPr>
        <p:spPr>
          <a:xfrm>
            <a:off x="17602963" y="-144661"/>
            <a:ext cx="876228" cy="10431661"/>
          </a:xfrm>
          <a:custGeom>
            <a:rect b="b" l="l" r="r" t="t"/>
            <a:pathLst>
              <a:path extrusionOk="0" h="10431661" w="876228">
                <a:moveTo>
                  <a:pt x="0" y="0"/>
                </a:moveTo>
                <a:lnTo>
                  <a:pt x="876228" y="0"/>
                </a:lnTo>
                <a:lnTo>
                  <a:pt x="876228" y="10431661"/>
                </a:lnTo>
                <a:lnTo>
                  <a:pt x="0" y="10431661"/>
                </a:lnTo>
                <a:lnTo>
                  <a:pt x="0" y="0"/>
                </a:lnTo>
                <a:close/>
              </a:path>
            </a:pathLst>
          </a:custGeom>
          <a:blipFill rotWithShape="1">
            <a:blip r:embed="rId4">
              <a:alphaModFix/>
            </a:blip>
            <a:stretch>
              <a:fillRect b="0" l="0" r="0" t="0"/>
            </a:stretch>
          </a:blipFill>
          <a:ln>
            <a:noFill/>
          </a:ln>
        </p:spPr>
      </p:sp>
      <p:sp>
        <p:nvSpPr>
          <p:cNvPr id="167" name="Google Shape;167;p6"/>
          <p:cNvSpPr/>
          <p:nvPr/>
        </p:nvSpPr>
        <p:spPr>
          <a:xfrm>
            <a:off x="0" y="-144661"/>
            <a:ext cx="10866729" cy="10431661"/>
          </a:xfrm>
          <a:custGeom>
            <a:rect b="b" l="l" r="r" t="t"/>
            <a:pathLst>
              <a:path extrusionOk="0" h="10431661" w="10866729">
                <a:moveTo>
                  <a:pt x="0" y="0"/>
                </a:moveTo>
                <a:lnTo>
                  <a:pt x="10866729" y="0"/>
                </a:lnTo>
                <a:lnTo>
                  <a:pt x="10866729" y="10431661"/>
                </a:lnTo>
                <a:lnTo>
                  <a:pt x="0" y="10431661"/>
                </a:lnTo>
                <a:lnTo>
                  <a:pt x="0" y="0"/>
                </a:lnTo>
                <a:close/>
              </a:path>
            </a:pathLst>
          </a:custGeom>
          <a:blipFill rotWithShape="1">
            <a:blip r:embed="rId5">
              <a:alphaModFix/>
            </a:blip>
            <a:stretch>
              <a:fillRect b="0" l="0" r="0" t="0"/>
            </a:stretch>
          </a:blipFill>
          <a:ln>
            <a:noFill/>
          </a:ln>
        </p:spPr>
      </p:sp>
      <p:sp>
        <p:nvSpPr>
          <p:cNvPr id="168" name="Google Shape;168;p6"/>
          <p:cNvSpPr txBox="1"/>
          <p:nvPr/>
        </p:nvSpPr>
        <p:spPr>
          <a:xfrm>
            <a:off x="617818" y="829627"/>
            <a:ext cx="6790957" cy="664464"/>
          </a:xfrm>
          <a:prstGeom prst="rect">
            <a:avLst/>
          </a:prstGeom>
          <a:noFill/>
          <a:ln>
            <a:noFill/>
          </a:ln>
        </p:spPr>
        <p:txBody>
          <a:bodyPr anchorCtr="0" anchor="t" bIns="0" lIns="0" spcFirstLastPara="1" rIns="0" wrap="square" tIns="0">
            <a:spAutoFit/>
          </a:bodyPr>
          <a:lstStyle/>
          <a:p>
            <a:pPr indent="0" lvl="0" marL="0" marR="0" rtl="0" algn="just">
              <a:lnSpc>
                <a:spcPct val="110399"/>
              </a:lnSpc>
              <a:spcBef>
                <a:spcPts val="0"/>
              </a:spcBef>
              <a:spcAft>
                <a:spcPts val="0"/>
              </a:spcAft>
              <a:buNone/>
            </a:pPr>
            <a:r>
              <a:rPr b="1" i="0" lang="en-US" sz="4500" u="none" cap="none" strike="noStrike">
                <a:solidFill>
                  <a:srgbClr val="000000"/>
                </a:solidFill>
                <a:latin typeface="Arial"/>
                <a:ea typeface="Arial"/>
                <a:cs typeface="Arial"/>
                <a:sym typeface="Arial"/>
              </a:rPr>
              <a:t>Μαθησιακοί Στόχοι</a:t>
            </a:r>
            <a:endParaRPr/>
          </a:p>
        </p:txBody>
      </p:sp>
      <p:sp>
        <p:nvSpPr>
          <p:cNvPr id="169" name="Google Shape;169;p6"/>
          <p:cNvSpPr txBox="1"/>
          <p:nvPr/>
        </p:nvSpPr>
        <p:spPr>
          <a:xfrm>
            <a:off x="617818" y="1645638"/>
            <a:ext cx="9352093" cy="8074476"/>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2425" u="none" cap="none" strike="noStrike">
                <a:solidFill>
                  <a:srgbClr val="000000"/>
                </a:solidFill>
                <a:latin typeface="Arial"/>
                <a:ea typeface="Arial"/>
                <a:cs typeface="Arial"/>
                <a:sym typeface="Arial"/>
              </a:rPr>
              <a:t>Εξηγήστε τις βασικές έννοιες της διαχείρισης των υδάτων:</a:t>
            </a:r>
            <a:endParaRPr/>
          </a:p>
          <a:p>
            <a:pPr indent="-184803" lvl="2" marL="554413" marR="0" rtl="0" algn="just">
              <a:lnSpc>
                <a:spcPct val="180000"/>
              </a:lnSpc>
              <a:spcBef>
                <a:spcPts val="0"/>
              </a:spcBef>
              <a:spcAft>
                <a:spcPts val="0"/>
              </a:spcAft>
              <a:buClr>
                <a:srgbClr val="000000"/>
              </a:buClr>
              <a:buSzPts val="2425"/>
              <a:buFont typeface="Arial"/>
              <a:buChar char="⚬"/>
            </a:pPr>
            <a:r>
              <a:rPr b="0" i="0" lang="en-US" sz="2425" u="none" cap="none" strike="noStrike">
                <a:solidFill>
                  <a:srgbClr val="000000"/>
                </a:solidFill>
                <a:latin typeface="Arial"/>
                <a:ea typeface="Arial"/>
                <a:cs typeface="Arial"/>
                <a:sym typeface="Arial"/>
              </a:rPr>
              <a:t>Ορίστε θεμελιώδεις όρους όπως η Ολοκληρωμένη Διαχείριση Υδατικών Πόρων (ΟΔΥΠ), η διακυβέρνηση των υδάτων και η ασφάλεια των υδάτων.</a:t>
            </a:r>
            <a:endParaRPr/>
          </a:p>
          <a:p>
            <a:pPr indent="-76208" lvl="2" marL="228625" marR="0" rtl="0" algn="just">
              <a:lnSpc>
                <a:spcPct val="74226"/>
              </a:lnSpc>
              <a:spcBef>
                <a:spcPts val="0"/>
              </a:spcBef>
              <a:spcAft>
                <a:spcPts val="0"/>
              </a:spcAft>
              <a:buNone/>
            </a:pPr>
            <a:r>
              <a:t/>
            </a:r>
            <a:endParaRPr b="0" i="0" sz="2425" u="none" cap="none" strike="noStrike">
              <a:solidFill>
                <a:srgbClr val="000000"/>
              </a:solidFill>
              <a:latin typeface="Arial"/>
              <a:ea typeface="Arial"/>
              <a:cs typeface="Arial"/>
              <a:sym typeface="Arial"/>
            </a:endParaRPr>
          </a:p>
          <a:p>
            <a:pPr indent="-184804" lvl="2" marL="554413" marR="0" rtl="0" algn="just">
              <a:lnSpc>
                <a:spcPct val="180000"/>
              </a:lnSpc>
              <a:spcBef>
                <a:spcPts val="0"/>
              </a:spcBef>
              <a:spcAft>
                <a:spcPts val="0"/>
              </a:spcAft>
              <a:buNone/>
            </a:pPr>
            <a:r>
              <a:rPr b="1" i="0" lang="en-US" sz="2425" u="none" cap="none" strike="noStrike">
                <a:solidFill>
                  <a:srgbClr val="000000"/>
                </a:solidFill>
                <a:latin typeface="Arial"/>
                <a:ea typeface="Arial"/>
                <a:cs typeface="Arial"/>
                <a:sym typeface="Arial"/>
              </a:rPr>
              <a:t>Αξιολόγηση διαθεσιμότητας υδάτινων πόρων:</a:t>
            </a:r>
            <a:endParaRPr/>
          </a:p>
          <a:p>
            <a:pPr indent="-184803" lvl="2" marL="554413" marR="0" rtl="0" algn="just">
              <a:lnSpc>
                <a:spcPct val="180000"/>
              </a:lnSpc>
              <a:spcBef>
                <a:spcPts val="0"/>
              </a:spcBef>
              <a:spcAft>
                <a:spcPts val="0"/>
              </a:spcAft>
              <a:buClr>
                <a:srgbClr val="000000"/>
              </a:buClr>
              <a:buSzPts val="2425"/>
              <a:buFont typeface="Arial"/>
              <a:buChar char="⚬"/>
            </a:pPr>
            <a:r>
              <a:rPr b="0" i="0" lang="en-US" sz="2425" u="none" cap="none" strike="noStrike">
                <a:solidFill>
                  <a:srgbClr val="000000"/>
                </a:solidFill>
                <a:latin typeface="Arial"/>
                <a:ea typeface="Arial"/>
                <a:cs typeface="Arial"/>
                <a:sym typeface="Arial"/>
              </a:rPr>
              <a:t>Αναλύστε τους τοπικούς υδάτινους πόρους χρησιμοποιώντας δεδομένα σχετικά με την ποσότητα, την ποιότητα και την κατανομή για τον εντοπισμό βιώσιμων πρακτικών διαχείρισης.</a:t>
            </a:r>
            <a:endParaRPr/>
          </a:p>
          <a:p>
            <a:pPr indent="-76208" lvl="2" marL="228625" marR="0" rtl="0" algn="just">
              <a:lnSpc>
                <a:spcPct val="74226"/>
              </a:lnSpc>
              <a:spcBef>
                <a:spcPts val="0"/>
              </a:spcBef>
              <a:spcAft>
                <a:spcPts val="0"/>
              </a:spcAft>
              <a:buNone/>
            </a:pPr>
            <a:r>
              <a:t/>
            </a:r>
            <a:endParaRPr b="0" i="0" sz="2425" u="none" cap="none" strike="noStrike">
              <a:solidFill>
                <a:srgbClr val="000000"/>
              </a:solidFill>
              <a:latin typeface="Arial"/>
              <a:ea typeface="Arial"/>
              <a:cs typeface="Arial"/>
              <a:sym typeface="Arial"/>
            </a:endParaRPr>
          </a:p>
          <a:p>
            <a:pPr indent="-184804" lvl="2" marL="554413" marR="0" rtl="0" algn="just">
              <a:lnSpc>
                <a:spcPct val="180000"/>
              </a:lnSpc>
              <a:spcBef>
                <a:spcPts val="0"/>
              </a:spcBef>
              <a:spcAft>
                <a:spcPts val="0"/>
              </a:spcAft>
              <a:buNone/>
            </a:pPr>
            <a:r>
              <a:rPr b="1" i="0" lang="en-US" sz="2425" u="none" cap="none" strike="noStrike">
                <a:solidFill>
                  <a:srgbClr val="000000"/>
                </a:solidFill>
                <a:latin typeface="Arial"/>
                <a:ea typeface="Arial"/>
                <a:cs typeface="Arial"/>
                <a:sym typeface="Arial"/>
              </a:rPr>
              <a:t>Εφαρμόστε Τεχνικές Εξοικονόμησης Νερού:</a:t>
            </a:r>
            <a:endParaRPr/>
          </a:p>
          <a:p>
            <a:pPr indent="-184803" lvl="2" marL="554413" marR="0" rtl="0" algn="just">
              <a:lnSpc>
                <a:spcPct val="180000"/>
              </a:lnSpc>
              <a:spcBef>
                <a:spcPts val="0"/>
              </a:spcBef>
              <a:spcAft>
                <a:spcPts val="0"/>
              </a:spcAft>
              <a:buClr>
                <a:srgbClr val="000000"/>
              </a:buClr>
              <a:buSzPts val="2425"/>
              <a:buFont typeface="Arial"/>
              <a:buChar char="⚬"/>
            </a:pPr>
            <a:r>
              <a:rPr b="0" i="0" lang="en-US" sz="2425" u="none" cap="none" strike="noStrike">
                <a:solidFill>
                  <a:srgbClr val="000000"/>
                </a:solidFill>
                <a:latin typeface="Arial"/>
                <a:ea typeface="Arial"/>
                <a:cs typeface="Arial"/>
                <a:sym typeface="Arial"/>
              </a:rPr>
              <a:t>Περιγράψτε πρακτικές στρατηγικές για τη μείωση της κατανάλωσης νερού σε διάφορους τομείς, συμπεριλαμβανομένης της γεωργίας, της βιομηχανίας και της οικιακής χρήσης.</a:t>
            </a:r>
            <a:endParaRPr/>
          </a:p>
          <a:p>
            <a:pPr indent="-76208" lvl="2" marL="228625" marR="0" rtl="0" algn="just">
              <a:lnSpc>
                <a:spcPct val="65443"/>
              </a:lnSpc>
              <a:spcBef>
                <a:spcPts val="0"/>
              </a:spcBef>
              <a:spcAft>
                <a:spcPts val="0"/>
              </a:spcAft>
              <a:buNone/>
            </a:pPr>
            <a:r>
              <a:t/>
            </a:r>
            <a:endParaRPr b="0" i="0" sz="2425" u="none" cap="none" strike="noStrike">
              <a:solidFill>
                <a:srgbClr val="000000"/>
              </a:solidFill>
              <a:latin typeface="Arial"/>
              <a:ea typeface="Arial"/>
              <a:cs typeface="Arial"/>
              <a:sym typeface="Arial"/>
            </a:endParaRPr>
          </a:p>
          <a:p>
            <a:pPr indent="-76208" lvl="2" marL="228625" marR="0" rtl="0" algn="just">
              <a:lnSpc>
                <a:spcPct val="65443"/>
              </a:lnSpc>
              <a:spcBef>
                <a:spcPts val="0"/>
              </a:spcBef>
              <a:spcAft>
                <a:spcPts val="0"/>
              </a:spcAft>
              <a:buNone/>
            </a:pPr>
            <a:r>
              <a:t/>
            </a:r>
            <a:endParaRPr b="0" i="0" sz="2425"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D7344"/>
        </a:solidFill>
      </p:bgPr>
    </p:bg>
    <p:spTree>
      <p:nvGrpSpPr>
        <p:cNvPr id="177" name="Shape 177"/>
        <p:cNvGrpSpPr/>
        <p:nvPr/>
      </p:nvGrpSpPr>
      <p:grpSpPr>
        <a:xfrm>
          <a:off x="0" y="0"/>
          <a:ext cx="0" cy="0"/>
          <a:chOff x="0" y="0"/>
          <a:chExt cx="0" cy="0"/>
        </a:xfrm>
      </p:grpSpPr>
      <p:sp>
        <p:nvSpPr>
          <p:cNvPr id="178" name="Google Shape;178;p7"/>
          <p:cNvSpPr/>
          <p:nvPr/>
        </p:nvSpPr>
        <p:spPr>
          <a:xfrm>
            <a:off x="16632483" y="-144661"/>
            <a:ext cx="1655517" cy="10431661"/>
          </a:xfrm>
          <a:custGeom>
            <a:rect b="b" l="l" r="r" t="t"/>
            <a:pathLst>
              <a:path extrusionOk="0" h="10431661" w="1655517">
                <a:moveTo>
                  <a:pt x="0" y="0"/>
                </a:moveTo>
                <a:lnTo>
                  <a:pt x="1655517" y="0"/>
                </a:lnTo>
                <a:lnTo>
                  <a:pt x="1655517" y="10431661"/>
                </a:lnTo>
                <a:lnTo>
                  <a:pt x="0" y="10431661"/>
                </a:lnTo>
                <a:lnTo>
                  <a:pt x="0" y="0"/>
                </a:lnTo>
                <a:close/>
              </a:path>
            </a:pathLst>
          </a:custGeom>
          <a:blipFill rotWithShape="1">
            <a:blip r:embed="rId3">
              <a:alphaModFix/>
            </a:blip>
            <a:stretch>
              <a:fillRect b="0" l="0" r="0" t="0"/>
            </a:stretch>
          </a:blipFill>
          <a:ln>
            <a:noFill/>
          </a:ln>
        </p:spPr>
      </p:sp>
      <p:sp>
        <p:nvSpPr>
          <p:cNvPr id="179" name="Google Shape;179;p7"/>
          <p:cNvSpPr/>
          <p:nvPr/>
        </p:nvSpPr>
        <p:spPr>
          <a:xfrm>
            <a:off x="0" y="-144661"/>
            <a:ext cx="16632483" cy="10431661"/>
          </a:xfrm>
          <a:custGeom>
            <a:rect b="b" l="l" r="r" t="t"/>
            <a:pathLst>
              <a:path extrusionOk="0" h="10431661" w="16632483">
                <a:moveTo>
                  <a:pt x="0" y="0"/>
                </a:moveTo>
                <a:lnTo>
                  <a:pt x="16632483" y="0"/>
                </a:lnTo>
                <a:lnTo>
                  <a:pt x="16632483" y="10431661"/>
                </a:lnTo>
                <a:lnTo>
                  <a:pt x="0" y="10431661"/>
                </a:lnTo>
                <a:lnTo>
                  <a:pt x="0" y="0"/>
                </a:lnTo>
                <a:close/>
              </a:path>
            </a:pathLst>
          </a:custGeom>
          <a:blipFill rotWithShape="1">
            <a:blip r:embed="rId4">
              <a:alphaModFix/>
            </a:blip>
            <a:stretch>
              <a:fillRect b="0" l="0" r="0" t="0"/>
            </a:stretch>
          </a:blipFill>
          <a:ln>
            <a:noFill/>
          </a:ln>
        </p:spPr>
      </p:sp>
      <p:sp>
        <p:nvSpPr>
          <p:cNvPr id="180" name="Google Shape;180;p7"/>
          <p:cNvSpPr txBox="1"/>
          <p:nvPr/>
        </p:nvSpPr>
        <p:spPr>
          <a:xfrm>
            <a:off x="593330" y="1327363"/>
            <a:ext cx="6790957" cy="737235"/>
          </a:xfrm>
          <a:prstGeom prst="rect">
            <a:avLst/>
          </a:prstGeom>
          <a:noFill/>
          <a:ln>
            <a:noFill/>
          </a:ln>
        </p:spPr>
        <p:txBody>
          <a:bodyPr anchorCtr="0" anchor="t" bIns="0" lIns="0" spcFirstLastPara="1" rIns="0" wrap="square" tIns="0">
            <a:spAutoFit/>
          </a:bodyPr>
          <a:lstStyle/>
          <a:p>
            <a:pPr indent="0" lvl="0" marL="0" marR="0" rtl="0" algn="just">
              <a:lnSpc>
                <a:spcPct val="110404"/>
              </a:lnSpc>
              <a:spcBef>
                <a:spcPts val="0"/>
              </a:spcBef>
              <a:spcAft>
                <a:spcPts val="0"/>
              </a:spcAft>
              <a:buNone/>
            </a:pPr>
            <a:r>
              <a:rPr b="1" i="0" lang="en-US" sz="4998" u="none" cap="none" strike="noStrike">
                <a:solidFill>
                  <a:srgbClr val="000000"/>
                </a:solidFill>
                <a:latin typeface="Arial"/>
                <a:ea typeface="Arial"/>
                <a:cs typeface="Arial"/>
                <a:sym typeface="Arial"/>
              </a:rPr>
              <a:t>Μαθησιακοί Στόχοι</a:t>
            </a:r>
            <a:endParaRPr/>
          </a:p>
        </p:txBody>
      </p:sp>
      <p:sp>
        <p:nvSpPr>
          <p:cNvPr id="181" name="Google Shape;181;p7"/>
          <p:cNvSpPr txBox="1"/>
          <p:nvPr/>
        </p:nvSpPr>
        <p:spPr>
          <a:xfrm>
            <a:off x="593330" y="2332219"/>
            <a:ext cx="15282334" cy="6351269"/>
          </a:xfrm>
          <a:prstGeom prst="rect">
            <a:avLst/>
          </a:prstGeom>
          <a:noFill/>
          <a:ln>
            <a:noFill/>
          </a:ln>
        </p:spPr>
        <p:txBody>
          <a:bodyPr anchorCtr="0" anchor="t" bIns="0" lIns="0" spcFirstLastPara="1" rIns="0" wrap="square" tIns="0">
            <a:spAutoFit/>
          </a:bodyPr>
          <a:lstStyle/>
          <a:p>
            <a:pPr indent="0" lvl="0" marL="0" marR="0" rtl="0" algn="just">
              <a:lnSpc>
                <a:spcPct val="16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79986"/>
              </a:lnSpc>
              <a:spcBef>
                <a:spcPts val="0"/>
              </a:spcBef>
              <a:spcAft>
                <a:spcPts val="0"/>
              </a:spcAft>
              <a:buNone/>
            </a:pPr>
            <a:r>
              <a:rPr b="1" i="0" lang="en-US" sz="2968" u="none" cap="none" strike="noStrike">
                <a:solidFill>
                  <a:srgbClr val="000000"/>
                </a:solidFill>
                <a:latin typeface="Arial"/>
                <a:ea typeface="Arial"/>
                <a:cs typeface="Arial"/>
                <a:sym typeface="Arial"/>
              </a:rPr>
              <a:t>Αξιολόγηση των επιπτώσεων της κλιματικής αλλαγής στους υδάτινους πόρους:</a:t>
            </a:r>
            <a:endParaRPr/>
          </a:p>
          <a:p>
            <a:pPr indent="-226175" lvl="2" marL="678527" marR="0" rtl="0" algn="just">
              <a:lnSpc>
                <a:spcPct val="179986"/>
              </a:lnSpc>
              <a:spcBef>
                <a:spcPts val="0"/>
              </a:spcBef>
              <a:spcAft>
                <a:spcPts val="0"/>
              </a:spcAft>
              <a:buClr>
                <a:srgbClr val="000000"/>
              </a:buClr>
              <a:buSzPts val="2968"/>
              <a:buFont typeface="Arial"/>
              <a:buChar char="⚬"/>
            </a:pPr>
            <a:r>
              <a:rPr b="0" i="0" lang="en-US" sz="2968" u="none" cap="none" strike="noStrike">
                <a:solidFill>
                  <a:srgbClr val="000000"/>
                </a:solidFill>
                <a:latin typeface="Arial"/>
                <a:ea typeface="Arial"/>
                <a:cs typeface="Arial"/>
                <a:sym typeface="Arial"/>
              </a:rPr>
              <a:t>Συζητήστε πώς η κλιματική αλλαγή επηρεάζει τη διαθεσιμότητα και την ποιότητα του νερού και προτείνετε προσαρμοστικές στρατηγικές διαχείρισης για τον μετριασμό αυτών των επιπτώσεων.</a:t>
            </a:r>
            <a:endParaRPr/>
          </a:p>
          <a:p>
            <a:pPr indent="-91446" lvl="2" marL="274338" marR="0" rtl="0" algn="just">
              <a:lnSpc>
                <a:spcPct val="72776"/>
              </a:lnSpc>
              <a:spcBef>
                <a:spcPts val="0"/>
              </a:spcBef>
              <a:spcAft>
                <a:spcPts val="0"/>
              </a:spcAft>
              <a:buNone/>
            </a:pPr>
            <a:r>
              <a:t/>
            </a:r>
            <a:endParaRPr b="0" i="0" sz="2968" u="none" cap="none" strike="noStrike">
              <a:solidFill>
                <a:srgbClr val="000000"/>
              </a:solidFill>
              <a:latin typeface="Arial"/>
              <a:ea typeface="Arial"/>
              <a:cs typeface="Arial"/>
              <a:sym typeface="Arial"/>
            </a:endParaRPr>
          </a:p>
          <a:p>
            <a:pPr indent="-226175" lvl="2" marL="678527" marR="0" rtl="0" algn="just">
              <a:lnSpc>
                <a:spcPct val="179986"/>
              </a:lnSpc>
              <a:spcBef>
                <a:spcPts val="0"/>
              </a:spcBef>
              <a:spcAft>
                <a:spcPts val="0"/>
              </a:spcAft>
              <a:buNone/>
            </a:pPr>
            <a:r>
              <a:rPr b="1" i="0" lang="en-US" sz="2968" u="none" cap="none" strike="noStrike">
                <a:solidFill>
                  <a:srgbClr val="000000"/>
                </a:solidFill>
                <a:latin typeface="Arial"/>
                <a:ea typeface="Arial"/>
                <a:cs typeface="Arial"/>
                <a:sym typeface="Arial"/>
              </a:rPr>
              <a:t>Ανάπτυξη ενός Σχεδίου Διαχείρισης Υδάτων με βάση την Κοινότητα:</a:t>
            </a:r>
            <a:endParaRPr/>
          </a:p>
          <a:p>
            <a:pPr indent="-226175" lvl="2" marL="678527" marR="0" rtl="0" algn="just">
              <a:lnSpc>
                <a:spcPct val="179986"/>
              </a:lnSpc>
              <a:spcBef>
                <a:spcPts val="0"/>
              </a:spcBef>
              <a:spcAft>
                <a:spcPts val="0"/>
              </a:spcAft>
              <a:buClr>
                <a:srgbClr val="000000"/>
              </a:buClr>
              <a:buSzPts val="2968"/>
              <a:buFont typeface="Arial"/>
              <a:buChar char="⚬"/>
            </a:pPr>
            <a:r>
              <a:rPr b="0" i="0" lang="en-US" sz="2968" u="none" cap="none" strike="noStrike">
                <a:solidFill>
                  <a:srgbClr val="000000"/>
                </a:solidFill>
                <a:latin typeface="Arial"/>
                <a:ea typeface="Arial"/>
                <a:cs typeface="Arial"/>
                <a:sym typeface="Arial"/>
              </a:rPr>
              <a:t>Δημιουργήστε ένα βασικό πλαίσιο για την εμπλοκή των τοπικών κοινοτήτων στις αποφάσεις διαχείρισης των υδάτων, δίνοντας έμφαση στη συμμετοχή των ενδιαφερόμενων μερών και στις βιώσιμες πρακτικές.</a:t>
            </a:r>
            <a:endParaRPr/>
          </a:p>
          <a:p>
            <a:pPr indent="-91446" lvl="2" marL="274338" marR="0" rtl="0" algn="just">
              <a:lnSpc>
                <a:spcPct val="72776"/>
              </a:lnSpc>
              <a:spcBef>
                <a:spcPts val="0"/>
              </a:spcBef>
              <a:spcAft>
                <a:spcPts val="0"/>
              </a:spcAft>
              <a:buNone/>
            </a:pPr>
            <a:r>
              <a:t/>
            </a:r>
            <a:endParaRPr b="0" i="0" sz="2968"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89" name="Shape 189"/>
        <p:cNvGrpSpPr/>
        <p:nvPr/>
      </p:nvGrpSpPr>
      <p:grpSpPr>
        <a:xfrm>
          <a:off x="0" y="0"/>
          <a:ext cx="0" cy="0"/>
          <a:chOff x="0" y="0"/>
          <a:chExt cx="0" cy="0"/>
        </a:xfrm>
      </p:grpSpPr>
      <p:sp>
        <p:nvSpPr>
          <p:cNvPr id="190" name="Google Shape;190;p8"/>
          <p:cNvSpPr/>
          <p:nvPr/>
        </p:nvSpPr>
        <p:spPr>
          <a:xfrm>
            <a:off x="0" y="7923649"/>
            <a:ext cx="18288000" cy="2363351"/>
          </a:xfrm>
          <a:custGeom>
            <a:rect b="b" l="l" r="r" t="t"/>
            <a:pathLst>
              <a:path extrusionOk="0" h="2363351" w="18288000">
                <a:moveTo>
                  <a:pt x="0" y="0"/>
                </a:moveTo>
                <a:lnTo>
                  <a:pt x="18288000" y="0"/>
                </a:lnTo>
                <a:lnTo>
                  <a:pt x="18288000" y="2363351"/>
                </a:lnTo>
                <a:lnTo>
                  <a:pt x="0" y="2363351"/>
                </a:lnTo>
                <a:lnTo>
                  <a:pt x="0" y="0"/>
                </a:lnTo>
                <a:close/>
              </a:path>
            </a:pathLst>
          </a:custGeom>
          <a:blipFill rotWithShape="1">
            <a:blip r:embed="rId3">
              <a:alphaModFix/>
            </a:blip>
            <a:stretch>
              <a:fillRect b="0" l="0" r="0" t="0"/>
            </a:stretch>
          </a:blipFill>
          <a:ln>
            <a:noFill/>
          </a:ln>
        </p:spPr>
      </p:sp>
      <p:sp>
        <p:nvSpPr>
          <p:cNvPr id="191" name="Google Shape;191;p8"/>
          <p:cNvSpPr txBox="1"/>
          <p:nvPr/>
        </p:nvSpPr>
        <p:spPr>
          <a:xfrm>
            <a:off x="770642" y="553273"/>
            <a:ext cx="15496174" cy="906940"/>
          </a:xfrm>
          <a:prstGeom prst="rect">
            <a:avLst/>
          </a:prstGeom>
          <a:noFill/>
          <a:ln>
            <a:noFill/>
          </a:ln>
        </p:spPr>
        <p:txBody>
          <a:bodyPr anchorCtr="0" anchor="t" bIns="0" lIns="0" spcFirstLastPara="1" rIns="0" wrap="square" tIns="0">
            <a:spAutoFit/>
          </a:bodyPr>
          <a:lstStyle/>
          <a:p>
            <a:pPr indent="0" lvl="0" marL="0" marR="0" rtl="0" algn="l">
              <a:lnSpc>
                <a:spcPct val="167955"/>
              </a:lnSpc>
              <a:spcBef>
                <a:spcPts val="0"/>
              </a:spcBef>
              <a:spcAft>
                <a:spcPts val="0"/>
              </a:spcAft>
              <a:buNone/>
            </a:pPr>
            <a:r>
              <a:rPr b="1" i="0" lang="en-US" sz="4500" u="none" cap="none" strike="noStrike">
                <a:solidFill>
                  <a:srgbClr val="000000"/>
                </a:solidFill>
                <a:latin typeface="Arial"/>
                <a:ea typeface="Arial"/>
                <a:cs typeface="Arial"/>
                <a:sym typeface="Arial"/>
              </a:rPr>
              <a:t>Ολοκληρωμένη Διαχείριση Υδατικών Πόρων (ΟΔΥΠ)</a:t>
            </a:r>
            <a:endParaRPr/>
          </a:p>
        </p:txBody>
      </p:sp>
      <p:sp>
        <p:nvSpPr>
          <p:cNvPr id="192" name="Google Shape;192;p8"/>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193" name="Google Shape;193;p8"/>
          <p:cNvSpPr txBox="1"/>
          <p:nvPr/>
        </p:nvSpPr>
        <p:spPr>
          <a:xfrm>
            <a:off x="770642" y="1851668"/>
            <a:ext cx="17042042" cy="5660812"/>
          </a:xfrm>
          <a:prstGeom prst="rect">
            <a:avLst/>
          </a:prstGeom>
          <a:noFill/>
          <a:ln>
            <a:noFill/>
          </a:ln>
        </p:spPr>
        <p:txBody>
          <a:bodyPr anchorCtr="0" anchor="t" bIns="0" lIns="0" spcFirstLastPara="1" rIns="0" wrap="square" tIns="0">
            <a:spAutoFit/>
          </a:bodyPr>
          <a:lstStyle/>
          <a:p>
            <a:pPr indent="0" lvl="0" marL="0" marR="0" rtl="0" algn="l">
              <a:lnSpc>
                <a:spcPct val="168016"/>
              </a:lnSpc>
              <a:spcBef>
                <a:spcPts val="0"/>
              </a:spcBef>
              <a:spcAft>
                <a:spcPts val="0"/>
              </a:spcAft>
              <a:buNone/>
            </a:pPr>
            <a:r>
              <a:rPr b="1" i="0" lang="en-US" sz="3136" u="none" cap="none" strike="noStrike">
                <a:solidFill>
                  <a:srgbClr val="000000"/>
                </a:solidFill>
                <a:latin typeface="Arial"/>
                <a:ea typeface="Arial"/>
                <a:cs typeface="Arial"/>
                <a:sym typeface="Arial"/>
              </a:rPr>
              <a:t>Ορισμός</a:t>
            </a:r>
            <a:endParaRPr/>
          </a:p>
          <a:p>
            <a:pPr indent="-223747" lvl="2" marL="671245" marR="0" rtl="0" algn="l">
              <a:lnSpc>
                <a:spcPct val="168017"/>
              </a:lnSpc>
              <a:spcBef>
                <a:spcPts val="0"/>
              </a:spcBef>
              <a:spcAft>
                <a:spcPts val="0"/>
              </a:spcAft>
              <a:buClr>
                <a:srgbClr val="000000"/>
              </a:buClr>
              <a:buSzPts val="2936"/>
              <a:buFont typeface="Arial"/>
              <a:buChar char="⚬"/>
            </a:pPr>
            <a:r>
              <a:rPr b="0" i="0" lang="en-US" sz="2936" u="none" cap="none" strike="noStrike">
                <a:solidFill>
                  <a:srgbClr val="000000"/>
                </a:solidFill>
                <a:latin typeface="Arial"/>
                <a:ea typeface="Arial"/>
                <a:cs typeface="Arial"/>
                <a:sym typeface="Arial"/>
              </a:rPr>
              <a:t>Η Ολοκληρωμένη Διαχείριση των Υδάτινων Πόρων (ΟΟΔΠ) είναι η συντονισμένη ανάπτυξη και διαχείριση του νερού, της γης και των συναφών πόρων για τη μεγιστοποίηση της οικονομικής και κοινωνικής ευημερίας, διασφαλίζοντας παράλληλα τη βιωσιμότητα του οικοσυστήματος.</a:t>
            </a:r>
            <a:endParaRPr/>
          </a:p>
          <a:p>
            <a:pPr indent="-99071" lvl="2" marL="297214" marR="0" rtl="0" algn="l">
              <a:lnSpc>
                <a:spcPct val="74386"/>
              </a:lnSpc>
              <a:spcBef>
                <a:spcPts val="0"/>
              </a:spcBef>
              <a:spcAft>
                <a:spcPts val="0"/>
              </a:spcAft>
              <a:buNone/>
            </a:pPr>
            <a:r>
              <a:t/>
            </a:r>
            <a:endParaRPr b="0" i="0" sz="2936" u="none" cap="none" strike="noStrike">
              <a:solidFill>
                <a:srgbClr val="000000"/>
              </a:solidFill>
              <a:latin typeface="Arial"/>
              <a:ea typeface="Arial"/>
              <a:cs typeface="Arial"/>
              <a:sym typeface="Arial"/>
            </a:endParaRPr>
          </a:p>
          <a:p>
            <a:pPr indent="-238990" lvl="2" marL="716970" marR="0" rtl="0" algn="l">
              <a:lnSpc>
                <a:spcPct val="168016"/>
              </a:lnSpc>
              <a:spcBef>
                <a:spcPts val="0"/>
              </a:spcBef>
              <a:spcAft>
                <a:spcPts val="0"/>
              </a:spcAft>
              <a:buNone/>
            </a:pPr>
            <a:r>
              <a:rPr b="1" i="0" lang="en-US" sz="3136" u="none" cap="none" strike="noStrike">
                <a:solidFill>
                  <a:srgbClr val="000000"/>
                </a:solidFill>
                <a:latin typeface="Arial"/>
                <a:ea typeface="Arial"/>
                <a:cs typeface="Arial"/>
                <a:sym typeface="Arial"/>
              </a:rPr>
              <a:t>Βάση</a:t>
            </a:r>
            <a:endParaRPr/>
          </a:p>
          <a:p>
            <a:pPr indent="-223747" lvl="2" marL="671245" marR="0" rtl="0" algn="l">
              <a:lnSpc>
                <a:spcPct val="168017"/>
              </a:lnSpc>
              <a:spcBef>
                <a:spcPts val="0"/>
              </a:spcBef>
              <a:spcAft>
                <a:spcPts val="0"/>
              </a:spcAft>
              <a:buClr>
                <a:srgbClr val="000000"/>
              </a:buClr>
              <a:buSzPts val="2936"/>
              <a:buFont typeface="Arial"/>
              <a:buChar char="⚬"/>
            </a:pPr>
            <a:r>
              <a:rPr b="0" i="0" lang="en-US" sz="2936" u="none" cap="none" strike="noStrike">
                <a:solidFill>
                  <a:srgbClr val="000000"/>
                </a:solidFill>
                <a:latin typeface="Arial"/>
                <a:ea typeface="Arial"/>
                <a:cs typeface="Arial"/>
                <a:sym typeface="Arial"/>
              </a:rPr>
              <a:t>Η υπερβολική χρήση ή η ρύπανση σε έναν τομέα επηρεάζει άλλους.</a:t>
            </a:r>
            <a:endParaRPr/>
          </a:p>
          <a:p>
            <a:pPr indent="-223747" lvl="2" marL="671245" marR="0" rtl="0" algn="l">
              <a:lnSpc>
                <a:spcPct val="168017"/>
              </a:lnSpc>
              <a:spcBef>
                <a:spcPts val="0"/>
              </a:spcBef>
              <a:spcAft>
                <a:spcPts val="0"/>
              </a:spcAft>
              <a:buClr>
                <a:srgbClr val="000000"/>
              </a:buClr>
              <a:buSzPts val="2936"/>
              <a:buFont typeface="Arial"/>
              <a:buChar char="⚬"/>
            </a:pPr>
            <a:r>
              <a:rPr b="0" i="0" lang="en-US" sz="2936" u="none" cap="none" strike="noStrike">
                <a:solidFill>
                  <a:srgbClr val="000000"/>
                </a:solidFill>
                <a:latin typeface="Arial"/>
                <a:ea typeface="Arial"/>
                <a:cs typeface="Arial"/>
                <a:sym typeface="Arial"/>
              </a:rPr>
              <a:t>Παράδειγμα: Η άρδευση επηρεάζει τη διαθεσιμότητα πόσιμου νερού.</a:t>
            </a:r>
            <a:endParaRPr/>
          </a:p>
          <a:p>
            <a:pPr indent="-223747" lvl="2" marL="671245" marR="0" rtl="0" algn="l">
              <a:lnSpc>
                <a:spcPct val="168017"/>
              </a:lnSpc>
              <a:spcBef>
                <a:spcPts val="0"/>
              </a:spcBef>
              <a:spcAft>
                <a:spcPts val="0"/>
              </a:spcAft>
              <a:buClr>
                <a:srgbClr val="000000"/>
              </a:buClr>
              <a:buSzPts val="2936"/>
              <a:buFont typeface="Arial"/>
              <a:buChar char="⚬"/>
            </a:pPr>
            <a:r>
              <a:rPr b="0" i="0" lang="en-US" sz="2936" u="none" cap="none" strike="noStrike">
                <a:solidFill>
                  <a:srgbClr val="000000"/>
                </a:solidFill>
                <a:latin typeface="Arial"/>
                <a:ea typeface="Arial"/>
                <a:cs typeface="Arial"/>
                <a:sym typeface="Arial"/>
              </a:rPr>
              <a:t> Ενσωματώνει περιβαλλοντικές, κοινωνικές και οικονομικές παραμέτρους για βιώσιμη χρήση.</a:t>
            </a:r>
            <a:endParaRPr/>
          </a:p>
          <a:p>
            <a:pPr indent="-99071" lvl="2" marL="297214" marR="0" rtl="0" algn="l">
              <a:lnSpc>
                <a:spcPct val="92200"/>
              </a:lnSpc>
              <a:spcBef>
                <a:spcPts val="0"/>
              </a:spcBef>
              <a:spcAft>
                <a:spcPts val="0"/>
              </a:spcAft>
              <a:buNone/>
            </a:pPr>
            <a:r>
              <a:t/>
            </a:r>
            <a:endParaRPr b="0" i="0" sz="2936"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01" name="Shape 201"/>
        <p:cNvGrpSpPr/>
        <p:nvPr/>
      </p:nvGrpSpPr>
      <p:grpSpPr>
        <a:xfrm>
          <a:off x="0" y="0"/>
          <a:ext cx="0" cy="0"/>
          <a:chOff x="0" y="0"/>
          <a:chExt cx="0" cy="0"/>
        </a:xfrm>
      </p:grpSpPr>
      <p:sp>
        <p:nvSpPr>
          <p:cNvPr id="202" name="Google Shape;202;p9"/>
          <p:cNvSpPr/>
          <p:nvPr/>
        </p:nvSpPr>
        <p:spPr>
          <a:xfrm>
            <a:off x="0" y="7923649"/>
            <a:ext cx="18288000" cy="2363351"/>
          </a:xfrm>
          <a:custGeom>
            <a:rect b="b" l="l" r="r" t="t"/>
            <a:pathLst>
              <a:path extrusionOk="0" h="2363351" w="18288000">
                <a:moveTo>
                  <a:pt x="0" y="0"/>
                </a:moveTo>
                <a:lnTo>
                  <a:pt x="18288000" y="0"/>
                </a:lnTo>
                <a:lnTo>
                  <a:pt x="18288000" y="2363351"/>
                </a:lnTo>
                <a:lnTo>
                  <a:pt x="0" y="2363351"/>
                </a:lnTo>
                <a:lnTo>
                  <a:pt x="0" y="0"/>
                </a:lnTo>
                <a:close/>
              </a:path>
            </a:pathLst>
          </a:custGeom>
          <a:blipFill rotWithShape="1">
            <a:blip r:embed="rId3">
              <a:alphaModFix/>
            </a:blip>
            <a:stretch>
              <a:fillRect b="0" l="0" r="0" t="0"/>
            </a:stretch>
          </a:blipFill>
          <a:ln>
            <a:noFill/>
          </a:ln>
        </p:spPr>
      </p:sp>
      <p:sp>
        <p:nvSpPr>
          <p:cNvPr id="203" name="Google Shape;203;p9"/>
          <p:cNvSpPr txBox="1"/>
          <p:nvPr/>
        </p:nvSpPr>
        <p:spPr>
          <a:xfrm>
            <a:off x="770642" y="723900"/>
            <a:ext cx="15496174" cy="906940"/>
          </a:xfrm>
          <a:prstGeom prst="rect">
            <a:avLst/>
          </a:prstGeom>
          <a:noFill/>
          <a:ln>
            <a:noFill/>
          </a:ln>
        </p:spPr>
        <p:txBody>
          <a:bodyPr anchorCtr="0" anchor="t" bIns="0" lIns="0" spcFirstLastPara="1" rIns="0" wrap="square" tIns="0">
            <a:spAutoFit/>
          </a:bodyPr>
          <a:lstStyle/>
          <a:p>
            <a:pPr indent="0" lvl="0" marL="0" marR="0" rtl="0" algn="l">
              <a:lnSpc>
                <a:spcPct val="167955"/>
              </a:lnSpc>
              <a:spcBef>
                <a:spcPts val="0"/>
              </a:spcBef>
              <a:spcAft>
                <a:spcPts val="0"/>
              </a:spcAft>
              <a:buNone/>
            </a:pPr>
            <a:r>
              <a:rPr b="1" i="0" lang="en-US" sz="4500" u="none" cap="none" strike="noStrike">
                <a:solidFill>
                  <a:srgbClr val="000000"/>
                </a:solidFill>
                <a:latin typeface="Arial"/>
                <a:ea typeface="Arial"/>
                <a:cs typeface="Arial"/>
                <a:sym typeface="Arial"/>
              </a:rPr>
              <a:t>Ολοκληρωμένη Διαχείριση Υδατικών Πόρων (ΟΔΥΠ)</a:t>
            </a:r>
            <a:endParaRPr/>
          </a:p>
        </p:txBody>
      </p:sp>
      <p:sp>
        <p:nvSpPr>
          <p:cNvPr id="204" name="Google Shape;204;p9"/>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205" name="Google Shape;205;p9"/>
          <p:cNvSpPr txBox="1"/>
          <p:nvPr/>
        </p:nvSpPr>
        <p:spPr>
          <a:xfrm>
            <a:off x="770642" y="2006903"/>
            <a:ext cx="16703292" cy="5793853"/>
          </a:xfrm>
          <a:prstGeom prst="rect">
            <a:avLst/>
          </a:prstGeom>
          <a:noFill/>
          <a:ln>
            <a:noFill/>
          </a:ln>
        </p:spPr>
        <p:txBody>
          <a:bodyPr anchorCtr="0" anchor="t" bIns="0" lIns="0" spcFirstLastPara="1" rIns="0" wrap="square" tIns="0">
            <a:spAutoFit/>
          </a:bodyPr>
          <a:lstStyle/>
          <a:p>
            <a:pPr indent="0" lvl="0" marL="0" marR="0" rtl="0" algn="l">
              <a:lnSpc>
                <a:spcPct val="167975"/>
              </a:lnSpc>
              <a:spcBef>
                <a:spcPts val="0"/>
              </a:spcBef>
              <a:spcAft>
                <a:spcPts val="0"/>
              </a:spcAft>
              <a:buNone/>
            </a:pPr>
            <a:r>
              <a:rPr b="1" i="0" lang="en-US" sz="2929" u="none" cap="none" strike="noStrike">
                <a:solidFill>
                  <a:srgbClr val="000000"/>
                </a:solidFill>
                <a:latin typeface="Arial"/>
                <a:ea typeface="Arial"/>
                <a:cs typeface="Arial"/>
                <a:sym typeface="Arial"/>
              </a:rPr>
              <a:t>Βασικές Αρχές</a:t>
            </a:r>
            <a:endParaRPr/>
          </a:p>
          <a:p>
            <a:pPr indent="-223198" lvl="2" marL="669593" marR="0" rtl="0" algn="l">
              <a:lnSpc>
                <a:spcPct val="167975"/>
              </a:lnSpc>
              <a:spcBef>
                <a:spcPts val="0"/>
              </a:spcBef>
              <a:spcAft>
                <a:spcPts val="0"/>
              </a:spcAft>
              <a:buClr>
                <a:srgbClr val="000000"/>
              </a:buClr>
              <a:buSzPts val="2929"/>
              <a:buFont typeface="Arial"/>
              <a:buChar char="⚬"/>
            </a:pPr>
            <a:r>
              <a:rPr b="0" i="0" lang="en-US" sz="2929" u="none" cap="none" strike="noStrike">
                <a:solidFill>
                  <a:srgbClr val="000000"/>
                </a:solidFill>
                <a:latin typeface="Arial"/>
                <a:ea typeface="Arial"/>
                <a:cs typeface="Arial"/>
                <a:sym typeface="Arial"/>
              </a:rPr>
              <a:t>Διατομεακή Διαχείριση: Ενοποιημένη προσέγγιση σε όλη τη γεωργία, τη βιομηχανία και τους δήμους.</a:t>
            </a:r>
            <a:endParaRPr/>
          </a:p>
          <a:p>
            <a:pPr indent="-223198" lvl="2" marL="669593" marR="0" rtl="0" algn="l">
              <a:lnSpc>
                <a:spcPct val="167975"/>
              </a:lnSpc>
              <a:spcBef>
                <a:spcPts val="0"/>
              </a:spcBef>
              <a:spcAft>
                <a:spcPts val="0"/>
              </a:spcAft>
              <a:buClr>
                <a:srgbClr val="000000"/>
              </a:buClr>
              <a:buSzPts val="2929"/>
              <a:buFont typeface="Arial"/>
              <a:buChar char="⚬"/>
            </a:pPr>
            <a:r>
              <a:rPr b="0" i="0" lang="en-US" sz="2929" u="none" cap="none" strike="noStrike">
                <a:solidFill>
                  <a:srgbClr val="000000"/>
                </a:solidFill>
                <a:latin typeface="Arial"/>
                <a:ea typeface="Arial"/>
                <a:cs typeface="Arial"/>
                <a:sym typeface="Arial"/>
              </a:rPr>
              <a:t>Βιωσιμότητα: Εξισορροπεί την προστασία του οικοσυστήματος, την οικονομική ανάπτυξη και την υγεία.</a:t>
            </a:r>
            <a:endParaRPr/>
          </a:p>
          <a:p>
            <a:pPr indent="-91444" lvl="2" marL="274331" marR="0" rtl="0" algn="l">
              <a:lnSpc>
                <a:spcPct val="68794"/>
              </a:lnSpc>
              <a:spcBef>
                <a:spcPts val="0"/>
              </a:spcBef>
              <a:spcAft>
                <a:spcPts val="0"/>
              </a:spcAft>
              <a:buNone/>
            </a:pPr>
            <a:r>
              <a:t/>
            </a:r>
            <a:endParaRPr b="0" i="0" sz="2929" u="none" cap="none" strike="noStrike">
              <a:solidFill>
                <a:srgbClr val="000000"/>
              </a:solidFill>
              <a:latin typeface="Arial"/>
              <a:ea typeface="Arial"/>
              <a:cs typeface="Arial"/>
              <a:sym typeface="Arial"/>
            </a:endParaRPr>
          </a:p>
          <a:p>
            <a:pPr indent="-223198" lvl="2" marL="669593" marR="0" rtl="0" algn="l">
              <a:lnSpc>
                <a:spcPct val="167975"/>
              </a:lnSpc>
              <a:spcBef>
                <a:spcPts val="0"/>
              </a:spcBef>
              <a:spcAft>
                <a:spcPts val="0"/>
              </a:spcAft>
              <a:buNone/>
            </a:pPr>
            <a:r>
              <a:rPr b="1" i="0" lang="en-US" sz="2929" u="none" cap="none" strike="noStrike">
                <a:solidFill>
                  <a:srgbClr val="000000"/>
                </a:solidFill>
                <a:latin typeface="Arial"/>
                <a:ea typeface="Arial"/>
                <a:cs typeface="Arial"/>
                <a:sym typeface="Arial"/>
              </a:rPr>
              <a:t>Προκλήσεις</a:t>
            </a:r>
            <a:endParaRPr/>
          </a:p>
          <a:p>
            <a:pPr indent="-223198" lvl="2" marL="669593" marR="0" rtl="0" algn="l">
              <a:lnSpc>
                <a:spcPct val="167975"/>
              </a:lnSpc>
              <a:spcBef>
                <a:spcPts val="0"/>
              </a:spcBef>
              <a:spcAft>
                <a:spcPts val="0"/>
              </a:spcAft>
              <a:buClr>
                <a:srgbClr val="000000"/>
              </a:buClr>
              <a:buSzPts val="2929"/>
              <a:buFont typeface="Arial"/>
              <a:buChar char="⚬"/>
            </a:pPr>
            <a:r>
              <a:rPr b="0" i="0" lang="en-US" sz="2929" u="none" cap="none" strike="noStrike">
                <a:solidFill>
                  <a:srgbClr val="000000"/>
                </a:solidFill>
                <a:latin typeface="Arial"/>
                <a:ea typeface="Arial"/>
                <a:cs typeface="Arial"/>
                <a:sym typeface="Arial"/>
              </a:rPr>
              <a:t>Οι πρακτικές Ολοκληρωμένης Διαχείρισης Ζωής (ΟΖΥ) πρέπει να προσαρμοστούν στις περιφερειακές ανάγκες.</a:t>
            </a:r>
            <a:endParaRPr/>
          </a:p>
          <a:p>
            <a:pPr indent="-223190" lvl="2" marL="669571" marR="0" rtl="0" algn="l">
              <a:lnSpc>
                <a:spcPct val="167872"/>
              </a:lnSpc>
              <a:spcBef>
                <a:spcPts val="0"/>
              </a:spcBef>
              <a:spcAft>
                <a:spcPts val="0"/>
              </a:spcAft>
              <a:buClr>
                <a:srgbClr val="000000"/>
              </a:buClr>
              <a:buSzPts val="2929"/>
              <a:buFont typeface="Arial"/>
              <a:buChar char="⚬"/>
            </a:pPr>
            <a:r>
              <a:rPr b="0" i="0" lang="en-US" sz="2929" u="none" cap="none" strike="noStrike">
                <a:solidFill>
                  <a:srgbClr val="000000"/>
                </a:solidFill>
                <a:latin typeface="Arial"/>
                <a:ea typeface="Arial"/>
                <a:cs typeface="Arial"/>
                <a:sym typeface="Arial"/>
              </a:rPr>
              <a:t>Η μετατροπή των αρχών σε πρακτική δράση παραμένει μια πρόκληση.</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13" name="Shape 213"/>
        <p:cNvGrpSpPr/>
        <p:nvPr/>
      </p:nvGrpSpPr>
      <p:grpSpPr>
        <a:xfrm>
          <a:off x="0" y="0"/>
          <a:ext cx="0" cy="0"/>
          <a:chOff x="0" y="0"/>
          <a:chExt cx="0" cy="0"/>
        </a:xfrm>
      </p:grpSpPr>
      <p:sp>
        <p:nvSpPr>
          <p:cNvPr id="214" name="Google Shape;214;p10"/>
          <p:cNvSpPr/>
          <p:nvPr/>
        </p:nvSpPr>
        <p:spPr>
          <a:xfrm>
            <a:off x="12631608" y="9452212"/>
            <a:ext cx="5656392" cy="975715"/>
          </a:xfrm>
          <a:custGeom>
            <a:rect b="b" l="l" r="r" t="t"/>
            <a:pathLst>
              <a:path extrusionOk="0" h="975715" w="5656392">
                <a:moveTo>
                  <a:pt x="0" y="0"/>
                </a:moveTo>
                <a:lnTo>
                  <a:pt x="5656392" y="0"/>
                </a:lnTo>
                <a:lnTo>
                  <a:pt x="5656392" y="975715"/>
                </a:lnTo>
                <a:lnTo>
                  <a:pt x="0" y="975715"/>
                </a:lnTo>
                <a:lnTo>
                  <a:pt x="0" y="0"/>
                </a:lnTo>
                <a:close/>
              </a:path>
            </a:pathLst>
          </a:custGeom>
          <a:blipFill rotWithShape="1">
            <a:blip r:embed="rId3">
              <a:alphaModFix/>
            </a:blip>
            <a:stretch>
              <a:fillRect b="0" l="0" r="0" t="0"/>
            </a:stretch>
          </a:blipFill>
          <a:ln>
            <a:noFill/>
          </a:ln>
        </p:spPr>
      </p:sp>
      <p:sp>
        <p:nvSpPr>
          <p:cNvPr id="215" name="Google Shape;215;p10"/>
          <p:cNvSpPr/>
          <p:nvPr/>
        </p:nvSpPr>
        <p:spPr>
          <a:xfrm>
            <a:off x="22111" y="8414056"/>
            <a:ext cx="18265889" cy="1872944"/>
          </a:xfrm>
          <a:custGeom>
            <a:rect b="b" l="l" r="r" t="t"/>
            <a:pathLst>
              <a:path extrusionOk="0" h="1872944" w="18265889">
                <a:moveTo>
                  <a:pt x="0" y="0"/>
                </a:moveTo>
                <a:lnTo>
                  <a:pt x="18265889" y="0"/>
                </a:lnTo>
                <a:lnTo>
                  <a:pt x="18265889" y="1872944"/>
                </a:lnTo>
                <a:lnTo>
                  <a:pt x="0" y="1872944"/>
                </a:lnTo>
                <a:lnTo>
                  <a:pt x="0" y="0"/>
                </a:lnTo>
                <a:close/>
              </a:path>
            </a:pathLst>
          </a:custGeom>
          <a:blipFill rotWithShape="1">
            <a:blip r:embed="rId4">
              <a:alphaModFix/>
            </a:blip>
            <a:stretch>
              <a:fillRect b="0" l="0" r="0" t="0"/>
            </a:stretch>
          </a:blipFill>
          <a:ln>
            <a:noFill/>
          </a:ln>
        </p:spPr>
      </p:sp>
      <p:sp>
        <p:nvSpPr>
          <p:cNvPr id="216" name="Google Shape;216;p10"/>
          <p:cNvSpPr/>
          <p:nvPr/>
        </p:nvSpPr>
        <p:spPr>
          <a:xfrm>
            <a:off x="0" y="9304549"/>
            <a:ext cx="18288000" cy="982451"/>
          </a:xfrm>
          <a:custGeom>
            <a:rect b="b" l="l" r="r" t="t"/>
            <a:pathLst>
              <a:path extrusionOk="0" h="982451" w="18288000">
                <a:moveTo>
                  <a:pt x="0" y="0"/>
                </a:moveTo>
                <a:lnTo>
                  <a:pt x="18288000" y="0"/>
                </a:lnTo>
                <a:lnTo>
                  <a:pt x="18288000" y="982451"/>
                </a:lnTo>
                <a:lnTo>
                  <a:pt x="0" y="982451"/>
                </a:lnTo>
                <a:lnTo>
                  <a:pt x="0" y="0"/>
                </a:lnTo>
                <a:close/>
              </a:path>
            </a:pathLst>
          </a:custGeom>
          <a:blipFill rotWithShape="1">
            <a:blip r:embed="rId5">
              <a:alphaModFix/>
            </a:blip>
            <a:stretch>
              <a:fillRect b="0" l="0" r="0" t="0"/>
            </a:stretch>
          </a:blipFill>
          <a:ln>
            <a:noFill/>
          </a:ln>
        </p:spPr>
      </p:sp>
      <p:sp>
        <p:nvSpPr>
          <p:cNvPr id="217" name="Google Shape;217;p10"/>
          <p:cNvSpPr txBox="1"/>
          <p:nvPr/>
        </p:nvSpPr>
        <p:spPr>
          <a:xfrm>
            <a:off x="559701" y="986225"/>
            <a:ext cx="9023494" cy="664464"/>
          </a:xfrm>
          <a:prstGeom prst="rect">
            <a:avLst/>
          </a:prstGeom>
          <a:noFill/>
          <a:ln>
            <a:noFill/>
          </a:ln>
        </p:spPr>
        <p:txBody>
          <a:bodyPr anchorCtr="0" anchor="t" bIns="0" lIns="0" spcFirstLastPara="1" rIns="0" wrap="square" tIns="0">
            <a:spAutoFit/>
          </a:bodyPr>
          <a:lstStyle/>
          <a:p>
            <a:pPr indent="0" lvl="0" marL="0" marR="0" rtl="0" algn="l">
              <a:lnSpc>
                <a:spcPct val="110399"/>
              </a:lnSpc>
              <a:spcBef>
                <a:spcPts val="0"/>
              </a:spcBef>
              <a:spcAft>
                <a:spcPts val="0"/>
              </a:spcAft>
              <a:buNone/>
            </a:pPr>
            <a:r>
              <a:rPr b="1" i="0" lang="en-US" sz="4500" u="none" cap="none" strike="noStrike">
                <a:solidFill>
                  <a:srgbClr val="000000"/>
                </a:solidFill>
                <a:latin typeface="Arial"/>
                <a:ea typeface="Arial"/>
                <a:cs typeface="Arial"/>
                <a:sym typeface="Arial"/>
              </a:rPr>
              <a:t>Διαχείριση Ζήτησης Νερού (ΔΖΝ)</a:t>
            </a:r>
            <a:endParaRPr/>
          </a:p>
        </p:txBody>
      </p:sp>
      <p:sp>
        <p:nvSpPr>
          <p:cNvPr id="218" name="Google Shape;218;p10"/>
          <p:cNvSpPr txBox="1"/>
          <p:nvPr/>
        </p:nvSpPr>
        <p:spPr>
          <a:xfrm>
            <a:off x="559701" y="2094548"/>
            <a:ext cx="16699599" cy="5794266"/>
          </a:xfrm>
          <a:prstGeom prst="rect">
            <a:avLst/>
          </a:prstGeom>
          <a:noFill/>
          <a:ln>
            <a:noFill/>
          </a:ln>
        </p:spPr>
        <p:txBody>
          <a:bodyPr anchorCtr="0" anchor="t" bIns="0" lIns="0" spcFirstLastPara="1" rIns="0" wrap="square" tIns="0">
            <a:spAutoFit/>
          </a:bodyPr>
          <a:lstStyle/>
          <a:p>
            <a:pPr indent="0" lvl="0" marL="0" marR="0" rtl="0" algn="just">
              <a:lnSpc>
                <a:spcPct val="167994"/>
              </a:lnSpc>
              <a:spcBef>
                <a:spcPts val="0"/>
              </a:spcBef>
              <a:spcAft>
                <a:spcPts val="0"/>
              </a:spcAft>
              <a:buNone/>
            </a:pPr>
            <a:r>
              <a:rPr b="1" i="0" lang="en-US" sz="2762" u="none" cap="none" strike="noStrike">
                <a:solidFill>
                  <a:srgbClr val="000000"/>
                </a:solidFill>
                <a:latin typeface="Arial"/>
                <a:ea typeface="Arial"/>
                <a:cs typeface="Arial"/>
                <a:sym typeface="Arial"/>
              </a:rPr>
              <a:t>Ορισμός</a:t>
            </a:r>
            <a:endParaRPr/>
          </a:p>
          <a:p>
            <a:pPr indent="-210492" lvl="2" marL="631478" marR="0" rtl="0" algn="just">
              <a:lnSpc>
                <a:spcPct val="167994"/>
              </a:lnSpc>
              <a:spcBef>
                <a:spcPts val="0"/>
              </a:spcBef>
              <a:spcAft>
                <a:spcPts val="0"/>
              </a:spcAft>
              <a:buClr>
                <a:srgbClr val="000000"/>
              </a:buClr>
              <a:buSzPts val="2762"/>
              <a:buFont typeface="Arial"/>
              <a:buChar char="⚬"/>
            </a:pPr>
            <a:r>
              <a:rPr b="0" i="0" lang="en-US" sz="2762" u="none" cap="none" strike="noStrike">
                <a:solidFill>
                  <a:srgbClr val="000000"/>
                </a:solidFill>
                <a:latin typeface="Arial"/>
                <a:ea typeface="Arial"/>
                <a:cs typeface="Arial"/>
                <a:sym typeface="Arial"/>
              </a:rPr>
              <a:t>Η Διαχείριση της Ζήτησης Νερού (ΔΖΝ) περιλαμβάνει την υιοθέτηση πολιτικών ή επενδύσεων για την προώθηση της αποτελεσματικής χρήσης του νερού, ιδίως ως απάντηση στην αυξανόμενη ζήτηση λόγω της αύξησης του πληθυσμού, της αστικοποίησης, των αλλαγών στον τρόπο ζωής και των πιθανών κλιματικών επιπτώσεων.</a:t>
            </a:r>
            <a:endParaRPr/>
          </a:p>
          <a:p>
            <a:pPr indent="-210492" lvl="2" marL="631478" marR="0" rtl="0" algn="just">
              <a:lnSpc>
                <a:spcPct val="167994"/>
              </a:lnSpc>
              <a:spcBef>
                <a:spcPts val="0"/>
              </a:spcBef>
              <a:spcAft>
                <a:spcPts val="0"/>
              </a:spcAft>
              <a:buNone/>
            </a:pPr>
            <a:r>
              <a:rPr b="1" i="0" lang="en-US" sz="2762" u="none" cap="none" strike="noStrike">
                <a:solidFill>
                  <a:srgbClr val="000000"/>
                </a:solidFill>
                <a:latin typeface="Arial"/>
                <a:ea typeface="Arial"/>
                <a:cs typeface="Arial"/>
                <a:sym typeface="Arial"/>
              </a:rPr>
              <a:t>Προκλήσεις</a:t>
            </a:r>
            <a:endParaRPr/>
          </a:p>
          <a:p>
            <a:pPr indent="-210492" lvl="2" marL="631478" marR="0" rtl="0" algn="just">
              <a:lnSpc>
                <a:spcPct val="167994"/>
              </a:lnSpc>
              <a:spcBef>
                <a:spcPts val="0"/>
              </a:spcBef>
              <a:spcAft>
                <a:spcPts val="0"/>
              </a:spcAft>
              <a:buClr>
                <a:srgbClr val="000000"/>
              </a:buClr>
              <a:buSzPts val="2762"/>
              <a:buFont typeface="Arial"/>
              <a:buChar char="⚬"/>
            </a:pPr>
            <a:r>
              <a:rPr b="0" i="0" lang="en-US" sz="2762" u="none" cap="none" strike="noStrike">
                <a:solidFill>
                  <a:srgbClr val="000000"/>
                </a:solidFill>
                <a:latin typeface="Arial"/>
                <a:ea typeface="Arial"/>
                <a:cs typeface="Arial"/>
                <a:sym typeface="Arial"/>
              </a:rPr>
              <a:t>Οφείλεται στην αύξηση του πληθυσμού, στις αλλαγές στον τρόπο ζωής και στην κλιματική αβεβαιότητα.</a:t>
            </a:r>
            <a:endParaRPr/>
          </a:p>
          <a:p>
            <a:pPr indent="-210492" lvl="2" marL="631478" marR="0" rtl="0" algn="just">
              <a:lnSpc>
                <a:spcPct val="167994"/>
              </a:lnSpc>
              <a:spcBef>
                <a:spcPts val="0"/>
              </a:spcBef>
              <a:spcAft>
                <a:spcPts val="0"/>
              </a:spcAft>
              <a:buClr>
                <a:srgbClr val="000000"/>
              </a:buClr>
              <a:buSzPts val="2762"/>
              <a:buFont typeface="Arial"/>
              <a:buChar char="⚬"/>
            </a:pPr>
            <a:r>
              <a:rPr b="0" i="0" lang="en-US" sz="2762" u="none" cap="none" strike="noStrike">
                <a:solidFill>
                  <a:srgbClr val="000000"/>
                </a:solidFill>
                <a:latin typeface="Arial"/>
                <a:ea typeface="Arial"/>
                <a:cs typeface="Arial"/>
                <a:sym typeface="Arial"/>
              </a:rPr>
              <a:t>Ειδικά σε περιοχές με έλλειψη νερού ή έλλειψη νερού.</a:t>
            </a:r>
            <a:endParaRPr/>
          </a:p>
          <a:p>
            <a:pPr indent="-210465" lvl="2" marL="631394" marR="0" rtl="0" algn="just">
              <a:lnSpc>
                <a:spcPct val="167994"/>
              </a:lnSpc>
              <a:spcBef>
                <a:spcPts val="0"/>
              </a:spcBef>
              <a:spcAft>
                <a:spcPts val="0"/>
              </a:spcAft>
              <a:buClr>
                <a:srgbClr val="000000"/>
              </a:buClr>
              <a:buSzPts val="2762"/>
              <a:buFont typeface="Arial"/>
              <a:buChar char="⚬"/>
            </a:pPr>
            <a:r>
              <a:rPr b="0" i="0" lang="en-US" sz="2762" u="none" cap="none" strike="noStrike">
                <a:solidFill>
                  <a:srgbClr val="000000"/>
                </a:solidFill>
                <a:latin typeface="Arial"/>
                <a:ea typeface="Arial"/>
                <a:cs typeface="Arial"/>
                <a:sym typeface="Arial"/>
              </a:rPr>
              <a:t>Ανάγκη μείωσης της εξάρτησης από νέους πόρους από την πλευρά της προσφοράς (π.χ., ταμιευτήρες).</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26" name="Shape 226"/>
        <p:cNvGrpSpPr/>
        <p:nvPr/>
      </p:nvGrpSpPr>
      <p:grpSpPr>
        <a:xfrm>
          <a:off x="0" y="0"/>
          <a:ext cx="0" cy="0"/>
          <a:chOff x="0" y="0"/>
          <a:chExt cx="0" cy="0"/>
        </a:xfrm>
      </p:grpSpPr>
      <p:sp>
        <p:nvSpPr>
          <p:cNvPr id="227" name="Google Shape;227;p11"/>
          <p:cNvSpPr/>
          <p:nvPr/>
        </p:nvSpPr>
        <p:spPr>
          <a:xfrm>
            <a:off x="0" y="8218974"/>
            <a:ext cx="18288000" cy="2068026"/>
          </a:xfrm>
          <a:custGeom>
            <a:rect b="b" l="l" r="r" t="t"/>
            <a:pathLst>
              <a:path extrusionOk="0" h="2068026" w="18288000">
                <a:moveTo>
                  <a:pt x="0" y="0"/>
                </a:moveTo>
                <a:lnTo>
                  <a:pt x="18288000" y="0"/>
                </a:lnTo>
                <a:lnTo>
                  <a:pt x="18288000" y="2068026"/>
                </a:lnTo>
                <a:lnTo>
                  <a:pt x="0" y="2068026"/>
                </a:lnTo>
                <a:lnTo>
                  <a:pt x="0" y="0"/>
                </a:lnTo>
                <a:close/>
              </a:path>
            </a:pathLst>
          </a:custGeom>
          <a:blipFill rotWithShape="1">
            <a:blip r:embed="rId3">
              <a:alphaModFix/>
            </a:blip>
            <a:stretch>
              <a:fillRect b="0" l="0" r="0" t="0"/>
            </a:stretch>
          </a:blipFill>
          <a:ln>
            <a:noFill/>
          </a:ln>
        </p:spPr>
      </p:sp>
      <p:sp>
        <p:nvSpPr>
          <p:cNvPr id="228" name="Google Shape;228;p11"/>
          <p:cNvSpPr txBox="1"/>
          <p:nvPr/>
        </p:nvSpPr>
        <p:spPr>
          <a:xfrm>
            <a:off x="586209" y="233338"/>
            <a:ext cx="15496174" cy="906940"/>
          </a:xfrm>
          <a:prstGeom prst="rect">
            <a:avLst/>
          </a:prstGeom>
          <a:noFill/>
          <a:ln>
            <a:noFill/>
          </a:ln>
        </p:spPr>
        <p:txBody>
          <a:bodyPr anchorCtr="0" anchor="t" bIns="0" lIns="0" spcFirstLastPara="1" rIns="0" wrap="square" tIns="0">
            <a:spAutoFit/>
          </a:bodyPr>
          <a:lstStyle/>
          <a:p>
            <a:pPr indent="0" lvl="0" marL="0" marR="0" rtl="0" algn="l">
              <a:lnSpc>
                <a:spcPct val="167955"/>
              </a:lnSpc>
              <a:spcBef>
                <a:spcPts val="0"/>
              </a:spcBef>
              <a:spcAft>
                <a:spcPts val="0"/>
              </a:spcAft>
              <a:buNone/>
            </a:pPr>
            <a:r>
              <a:rPr b="1" i="0" lang="en-US" sz="4500" u="none" cap="none" strike="noStrike">
                <a:solidFill>
                  <a:srgbClr val="000000"/>
                </a:solidFill>
                <a:latin typeface="Arial"/>
                <a:ea typeface="Arial"/>
                <a:cs typeface="Arial"/>
                <a:sym typeface="Arial"/>
              </a:rPr>
              <a:t>Διαχείριση Ζήτησης Νερού (ΔΖΝ)</a:t>
            </a:r>
            <a:endParaRPr/>
          </a:p>
        </p:txBody>
      </p:sp>
      <p:sp>
        <p:nvSpPr>
          <p:cNvPr id="229" name="Google Shape;229;p11"/>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230" name="Google Shape;230;p11"/>
          <p:cNvSpPr txBox="1"/>
          <p:nvPr/>
        </p:nvSpPr>
        <p:spPr>
          <a:xfrm>
            <a:off x="586209" y="1416832"/>
            <a:ext cx="17115582" cy="7338370"/>
          </a:xfrm>
          <a:prstGeom prst="rect">
            <a:avLst/>
          </a:prstGeom>
          <a:noFill/>
          <a:ln>
            <a:noFill/>
          </a:ln>
        </p:spPr>
        <p:txBody>
          <a:bodyPr anchorCtr="0" anchor="t" bIns="0" lIns="0" spcFirstLastPara="1" rIns="0" wrap="square" tIns="0">
            <a:spAutoFit/>
          </a:bodyPr>
          <a:lstStyle/>
          <a:p>
            <a:pPr indent="0" lvl="0" marL="0" marR="0" rtl="0" algn="l">
              <a:lnSpc>
                <a:spcPct val="168009"/>
              </a:lnSpc>
              <a:spcBef>
                <a:spcPts val="0"/>
              </a:spcBef>
              <a:spcAft>
                <a:spcPts val="0"/>
              </a:spcAft>
              <a:buNone/>
            </a:pPr>
            <a:r>
              <a:rPr b="1" i="0" lang="en-US" sz="2979" u="none" cap="none" strike="noStrike">
                <a:solidFill>
                  <a:srgbClr val="000000"/>
                </a:solidFill>
                <a:latin typeface="Arial"/>
                <a:ea typeface="Arial"/>
                <a:cs typeface="Arial"/>
                <a:sym typeface="Arial"/>
              </a:rPr>
              <a:t>Βασικά μέτρα</a:t>
            </a:r>
            <a:endParaRPr/>
          </a:p>
          <a:p>
            <a:pPr indent="0" lvl="0" marL="0" marR="0" rtl="0" algn="l">
              <a:lnSpc>
                <a:spcPct val="67673"/>
              </a:lnSpc>
              <a:spcBef>
                <a:spcPts val="0"/>
              </a:spcBef>
              <a:spcAft>
                <a:spcPts val="0"/>
              </a:spcAft>
              <a:buNone/>
            </a:pPr>
            <a:r>
              <a:t/>
            </a:r>
            <a:endParaRPr b="1" i="0" sz="2979" u="none" cap="none" strike="noStrike">
              <a:solidFill>
                <a:srgbClr val="000000"/>
              </a:solidFill>
              <a:latin typeface="Arial"/>
              <a:ea typeface="Arial"/>
              <a:cs typeface="Arial"/>
              <a:sym typeface="Arial"/>
            </a:endParaRPr>
          </a:p>
          <a:p>
            <a:pPr indent="0" lvl="0" marL="0" marR="0" rtl="0" algn="l">
              <a:lnSpc>
                <a:spcPct val="168012"/>
              </a:lnSpc>
              <a:spcBef>
                <a:spcPts val="0"/>
              </a:spcBef>
              <a:spcAft>
                <a:spcPts val="0"/>
              </a:spcAft>
              <a:buNone/>
            </a:pPr>
            <a:r>
              <a:rPr b="1" i="0" lang="en-US" sz="2773" u="none" cap="none" strike="noStrike">
                <a:solidFill>
                  <a:srgbClr val="000000"/>
                </a:solidFill>
                <a:latin typeface="Arial"/>
                <a:ea typeface="Arial"/>
                <a:cs typeface="Arial"/>
                <a:sym typeface="Arial"/>
              </a:rPr>
              <a:t>Βραχυπρόθεσμα μέτρα</a:t>
            </a:r>
            <a:endParaRPr/>
          </a:p>
          <a:p>
            <a:pPr indent="-212018" lvl="2" marL="636055" marR="0" rtl="0" algn="l">
              <a:lnSpc>
                <a:spcPct val="167972"/>
              </a:lnSpc>
              <a:spcBef>
                <a:spcPts val="0"/>
              </a:spcBef>
              <a:spcAft>
                <a:spcPts val="0"/>
              </a:spcAft>
              <a:buClr>
                <a:srgbClr val="000000"/>
              </a:buClr>
              <a:buSzPts val="2782"/>
              <a:buFont typeface="Arial"/>
              <a:buChar char="⚬"/>
            </a:pPr>
            <a:r>
              <a:rPr b="0" i="0" lang="en-US" sz="2782" u="none" cap="none" strike="noStrike">
                <a:solidFill>
                  <a:srgbClr val="000000"/>
                </a:solidFill>
                <a:latin typeface="Arial"/>
                <a:ea typeface="Arial"/>
                <a:cs typeface="Arial"/>
                <a:sym typeface="Arial"/>
              </a:rPr>
              <a:t>Προσωρινοί περιορισμοί χρήσης νερού (π.χ., κατά τη διάρκεια ξηρασιών).</a:t>
            </a:r>
            <a:endParaRPr/>
          </a:p>
          <a:p>
            <a:pPr indent="-211323" lvl="2" marL="633972" marR="0" rtl="0" algn="l">
              <a:lnSpc>
                <a:spcPct val="168012"/>
              </a:lnSpc>
              <a:spcBef>
                <a:spcPts val="0"/>
              </a:spcBef>
              <a:spcAft>
                <a:spcPts val="0"/>
              </a:spcAft>
              <a:buClr>
                <a:srgbClr val="000000"/>
              </a:buClr>
              <a:buSzPts val="2773"/>
              <a:buFont typeface="Arial"/>
              <a:buChar char="⚬"/>
            </a:pPr>
            <a:r>
              <a:rPr b="0" i="0" lang="en-US" sz="2773" u="none" cap="none" strike="noStrike">
                <a:solidFill>
                  <a:srgbClr val="000000"/>
                </a:solidFill>
                <a:latin typeface="Arial"/>
                <a:ea typeface="Arial"/>
                <a:cs typeface="Arial"/>
                <a:sym typeface="Arial"/>
              </a:rPr>
              <a:t> Εφαρμογή τιμολόγησης λόγω ξηρασίας και τιμολόγησης που αντανακλά το κόστος.</a:t>
            </a:r>
            <a:endParaRPr/>
          </a:p>
          <a:p>
            <a:pPr indent="-211324" lvl="2" marL="633972" marR="0" rtl="0" algn="l">
              <a:lnSpc>
                <a:spcPct val="168012"/>
              </a:lnSpc>
              <a:spcBef>
                <a:spcPts val="0"/>
              </a:spcBef>
              <a:spcAft>
                <a:spcPts val="0"/>
              </a:spcAft>
              <a:buNone/>
            </a:pPr>
            <a:r>
              <a:rPr b="1" i="0" lang="en-US" sz="2773" u="none" cap="none" strike="noStrike">
                <a:solidFill>
                  <a:srgbClr val="000000"/>
                </a:solidFill>
                <a:latin typeface="Arial"/>
                <a:ea typeface="Arial"/>
                <a:cs typeface="Arial"/>
                <a:sym typeface="Arial"/>
              </a:rPr>
              <a:t>Μακροπρόθεσμα μέτρα</a:t>
            </a:r>
            <a:endParaRPr/>
          </a:p>
          <a:p>
            <a:pPr indent="-211323" lvl="2" marL="633972" marR="0" rtl="0" algn="l">
              <a:lnSpc>
                <a:spcPct val="168012"/>
              </a:lnSpc>
              <a:spcBef>
                <a:spcPts val="0"/>
              </a:spcBef>
              <a:spcAft>
                <a:spcPts val="0"/>
              </a:spcAft>
              <a:buClr>
                <a:srgbClr val="000000"/>
              </a:buClr>
              <a:buSzPts val="2773"/>
              <a:buFont typeface="Arial"/>
              <a:buChar char="⚬"/>
            </a:pPr>
            <a:r>
              <a:rPr b="0" i="0" lang="en-US" sz="2773" u="none" cap="none" strike="noStrike">
                <a:solidFill>
                  <a:srgbClr val="000000"/>
                </a:solidFill>
                <a:latin typeface="Arial"/>
                <a:ea typeface="Arial"/>
                <a:cs typeface="Arial"/>
                <a:sym typeface="Arial"/>
              </a:rPr>
              <a:t>Υποχρέωση χρήσης συσκευών εξοικονόμησης νερού σε νέα κτίρια.</a:t>
            </a:r>
            <a:endParaRPr/>
          </a:p>
          <a:p>
            <a:pPr indent="-211323" lvl="2" marL="633972" marR="0" rtl="0" algn="l">
              <a:lnSpc>
                <a:spcPct val="168012"/>
              </a:lnSpc>
              <a:spcBef>
                <a:spcPts val="0"/>
              </a:spcBef>
              <a:spcAft>
                <a:spcPts val="0"/>
              </a:spcAft>
              <a:buClr>
                <a:srgbClr val="000000"/>
              </a:buClr>
              <a:buSzPts val="2773"/>
              <a:buFont typeface="Arial"/>
              <a:buChar char="⚬"/>
            </a:pPr>
            <a:r>
              <a:rPr b="0" i="0" lang="en-US" sz="2773" u="none" cap="none" strike="noStrike">
                <a:solidFill>
                  <a:srgbClr val="000000"/>
                </a:solidFill>
                <a:latin typeface="Arial"/>
                <a:ea typeface="Arial"/>
                <a:cs typeface="Arial"/>
                <a:sym typeface="Arial"/>
              </a:rPr>
              <a:t>Εντοπισμός και επισκευή διαρροών συστήματος.</a:t>
            </a:r>
            <a:endParaRPr/>
          </a:p>
          <a:p>
            <a:pPr indent="-211323" lvl="2" marL="633972" marR="0" rtl="0" algn="l">
              <a:lnSpc>
                <a:spcPct val="168012"/>
              </a:lnSpc>
              <a:spcBef>
                <a:spcPts val="0"/>
              </a:spcBef>
              <a:spcAft>
                <a:spcPts val="0"/>
              </a:spcAft>
              <a:buClr>
                <a:srgbClr val="000000"/>
              </a:buClr>
              <a:buSzPts val="2773"/>
              <a:buFont typeface="Arial"/>
              <a:buChar char="⚬"/>
            </a:pPr>
            <a:r>
              <a:rPr b="0" i="0" lang="en-US" sz="2773" u="none" cap="none" strike="noStrike">
                <a:solidFill>
                  <a:srgbClr val="000000"/>
                </a:solidFill>
                <a:latin typeface="Arial"/>
                <a:ea typeface="Arial"/>
                <a:cs typeface="Arial"/>
                <a:sym typeface="Arial"/>
              </a:rPr>
              <a:t> Χρήση γκρίζου νερού ή επεξεργασμένων λυμάτων για τη μείωση της ζήτησης γλυκού νερού.</a:t>
            </a:r>
            <a:endParaRPr/>
          </a:p>
          <a:p>
            <a:pPr indent="-211324" lvl="2" marL="633972" marR="0" rtl="0" algn="l">
              <a:lnSpc>
                <a:spcPct val="168012"/>
              </a:lnSpc>
              <a:spcBef>
                <a:spcPts val="0"/>
              </a:spcBef>
              <a:spcAft>
                <a:spcPts val="0"/>
              </a:spcAft>
              <a:buNone/>
            </a:pPr>
            <a:r>
              <a:rPr b="1" i="0" lang="en-US" sz="2773" u="none" cap="none" strike="noStrike">
                <a:solidFill>
                  <a:srgbClr val="000000"/>
                </a:solidFill>
                <a:latin typeface="Arial"/>
                <a:ea typeface="Arial"/>
                <a:cs typeface="Arial"/>
                <a:sym typeface="Arial"/>
              </a:rPr>
              <a:t>Στρατηγικός Σχεδιασμός</a:t>
            </a:r>
            <a:endParaRPr/>
          </a:p>
          <a:p>
            <a:pPr indent="-211323" lvl="2" marL="633972" marR="0" rtl="0" algn="l">
              <a:lnSpc>
                <a:spcPct val="168012"/>
              </a:lnSpc>
              <a:spcBef>
                <a:spcPts val="0"/>
              </a:spcBef>
              <a:spcAft>
                <a:spcPts val="0"/>
              </a:spcAft>
              <a:buClr>
                <a:srgbClr val="000000"/>
              </a:buClr>
              <a:buSzPts val="2773"/>
              <a:buFont typeface="Arial"/>
              <a:buChar char="⚬"/>
            </a:pPr>
            <a:r>
              <a:rPr b="0" i="0" lang="en-US" sz="2773" u="none" cap="none" strike="noStrike">
                <a:solidFill>
                  <a:srgbClr val="000000"/>
                </a:solidFill>
                <a:latin typeface="Arial"/>
                <a:ea typeface="Arial"/>
                <a:cs typeface="Arial"/>
                <a:sym typeface="Arial"/>
              </a:rPr>
              <a:t>Κατανόηση των προτύπων χρήσης και των δυνατοτήτων βελτίωσης της αποδοτικότητας.</a:t>
            </a:r>
            <a:endParaRPr/>
          </a:p>
          <a:p>
            <a:pPr indent="-211323" lvl="2" marL="633972" marR="0" rtl="0" algn="l">
              <a:lnSpc>
                <a:spcPct val="168012"/>
              </a:lnSpc>
              <a:spcBef>
                <a:spcPts val="0"/>
              </a:spcBef>
              <a:spcAft>
                <a:spcPts val="0"/>
              </a:spcAft>
              <a:buClr>
                <a:srgbClr val="000000"/>
              </a:buClr>
              <a:buSzPts val="2773"/>
              <a:buFont typeface="Arial"/>
              <a:buChar char="⚬"/>
            </a:pPr>
            <a:r>
              <a:rPr b="0" i="0" lang="en-US" sz="2773" u="none" cap="none" strike="noStrike">
                <a:solidFill>
                  <a:srgbClr val="000000"/>
                </a:solidFill>
                <a:latin typeface="Arial"/>
                <a:ea typeface="Arial"/>
                <a:cs typeface="Arial"/>
                <a:sym typeface="Arial"/>
              </a:rPr>
              <a:t>Αξιολόγηση της σχέσης κόστους-αποτελεσματικότητας των μέτρων πριν από την εφαρμογή τους.</a:t>
            </a:r>
            <a:endParaRPr/>
          </a:p>
          <a:p>
            <a:pPr indent="-91450" lvl="2" marL="274349" marR="0" rtl="0" algn="l">
              <a:lnSpc>
                <a:spcPct val="72701"/>
              </a:lnSpc>
              <a:spcBef>
                <a:spcPts val="0"/>
              </a:spcBef>
              <a:spcAft>
                <a:spcPts val="0"/>
              </a:spcAft>
              <a:buNone/>
            </a:pPr>
            <a:r>
              <a:t/>
            </a:r>
            <a:endParaRPr b="0" i="0" sz="2773" u="none" cap="none" strike="noStrike">
              <a:solidFill>
                <a:srgbClr val="000000"/>
              </a:solidFill>
              <a:latin typeface="Arial"/>
              <a:ea typeface="Arial"/>
              <a:cs typeface="Arial"/>
              <a:sym typeface="Arial"/>
            </a:endParaRPr>
          </a:p>
          <a:p>
            <a:pPr indent="-91450" lvl="2" marL="274349" marR="0" rtl="0" algn="l">
              <a:lnSpc>
                <a:spcPct val="84529"/>
              </a:lnSpc>
              <a:spcBef>
                <a:spcPts val="0"/>
              </a:spcBef>
              <a:spcAft>
                <a:spcPts val="0"/>
              </a:spcAft>
              <a:buNone/>
            </a:pPr>
            <a:r>
              <a:t/>
            </a:r>
            <a:endParaRPr b="0" i="0" sz="2773"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238" name="Shape 238"/>
        <p:cNvGrpSpPr/>
        <p:nvPr/>
      </p:nvGrpSpPr>
      <p:grpSpPr>
        <a:xfrm>
          <a:off x="0" y="0"/>
          <a:ext cx="0" cy="0"/>
          <a:chOff x="0" y="0"/>
          <a:chExt cx="0" cy="0"/>
        </a:xfrm>
      </p:grpSpPr>
      <p:sp>
        <p:nvSpPr>
          <p:cNvPr id="239" name="Google Shape;239;p12"/>
          <p:cNvSpPr/>
          <p:nvPr/>
        </p:nvSpPr>
        <p:spPr>
          <a:xfrm>
            <a:off x="-937197" y="2485014"/>
            <a:ext cx="8381632" cy="8041696"/>
          </a:xfrm>
          <a:custGeom>
            <a:rect b="b" l="l" r="r" t="t"/>
            <a:pathLst>
              <a:path extrusionOk="0" h="8041696" w="8381632">
                <a:moveTo>
                  <a:pt x="0" y="0"/>
                </a:moveTo>
                <a:lnTo>
                  <a:pt x="8381632" y="0"/>
                </a:lnTo>
                <a:lnTo>
                  <a:pt x="8381632" y="8041696"/>
                </a:lnTo>
                <a:lnTo>
                  <a:pt x="0" y="8041696"/>
                </a:lnTo>
                <a:lnTo>
                  <a:pt x="0" y="0"/>
                </a:lnTo>
                <a:close/>
              </a:path>
            </a:pathLst>
          </a:custGeom>
          <a:blipFill rotWithShape="1">
            <a:blip r:embed="rId3">
              <a:alphaModFix/>
            </a:blip>
            <a:stretch>
              <a:fillRect b="0" l="0" r="0" t="0"/>
            </a:stretch>
          </a:blipFill>
          <a:ln>
            <a:noFill/>
          </a:ln>
        </p:spPr>
      </p:sp>
      <p:sp>
        <p:nvSpPr>
          <p:cNvPr id="240" name="Google Shape;240;p12"/>
          <p:cNvSpPr/>
          <p:nvPr/>
        </p:nvSpPr>
        <p:spPr>
          <a:xfrm>
            <a:off x="-503349" y="2960664"/>
            <a:ext cx="7513892" cy="7090410"/>
          </a:xfrm>
          <a:custGeom>
            <a:rect b="b" l="l" r="r" t="t"/>
            <a:pathLst>
              <a:path extrusionOk="0" h="9453880" w="10018522">
                <a:moveTo>
                  <a:pt x="5009261" y="0"/>
                </a:moveTo>
                <a:cubicBezTo>
                  <a:pt x="2242693" y="0"/>
                  <a:pt x="0" y="2116328"/>
                  <a:pt x="0" y="4726940"/>
                </a:cubicBezTo>
                <a:cubicBezTo>
                  <a:pt x="0" y="7337552"/>
                  <a:pt x="2242693" y="9453880"/>
                  <a:pt x="5009261" y="9453880"/>
                </a:cubicBezTo>
                <a:cubicBezTo>
                  <a:pt x="7775829" y="9453880"/>
                  <a:pt x="10018522" y="7337552"/>
                  <a:pt x="10018522" y="4726940"/>
                </a:cubicBezTo>
                <a:cubicBezTo>
                  <a:pt x="10018522" y="2116328"/>
                  <a:pt x="7775829" y="0"/>
                  <a:pt x="5009261" y="0"/>
                </a:cubicBezTo>
                <a:close/>
              </a:path>
            </a:pathLst>
          </a:custGeom>
          <a:blipFill rotWithShape="1">
            <a:blip r:embed="rId4">
              <a:alphaModFix/>
            </a:blip>
            <a:stretch>
              <a:fillRect b="0" l="-20739" r="-20737"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2"/>
          <p:cNvSpPr/>
          <p:nvPr/>
        </p:nvSpPr>
        <p:spPr>
          <a:xfrm>
            <a:off x="-533634" y="-144661"/>
            <a:ext cx="18821634" cy="1768142"/>
          </a:xfrm>
          <a:custGeom>
            <a:rect b="b" l="l" r="r" t="t"/>
            <a:pathLst>
              <a:path extrusionOk="0" h="1768142" w="18821634">
                <a:moveTo>
                  <a:pt x="0" y="0"/>
                </a:moveTo>
                <a:lnTo>
                  <a:pt x="18821634" y="0"/>
                </a:lnTo>
                <a:lnTo>
                  <a:pt x="18821634" y="1768142"/>
                </a:lnTo>
                <a:lnTo>
                  <a:pt x="0" y="1768142"/>
                </a:lnTo>
                <a:lnTo>
                  <a:pt x="0" y="0"/>
                </a:lnTo>
                <a:close/>
              </a:path>
            </a:pathLst>
          </a:custGeom>
          <a:blipFill rotWithShape="1">
            <a:blip r:embed="rId5">
              <a:alphaModFix/>
            </a:blip>
            <a:stretch>
              <a:fillRect b="0" l="0" r="0" t="0"/>
            </a:stretch>
          </a:blipFill>
          <a:ln>
            <a:noFill/>
          </a:ln>
        </p:spPr>
      </p:sp>
      <p:sp>
        <p:nvSpPr>
          <p:cNvPr id="242" name="Google Shape;242;p12"/>
          <p:cNvSpPr txBox="1"/>
          <p:nvPr/>
        </p:nvSpPr>
        <p:spPr>
          <a:xfrm>
            <a:off x="810772" y="380317"/>
            <a:ext cx="13759537" cy="737235"/>
          </a:xfrm>
          <a:prstGeom prst="rect">
            <a:avLst/>
          </a:prstGeom>
          <a:noFill/>
          <a:ln>
            <a:noFill/>
          </a:ln>
        </p:spPr>
        <p:txBody>
          <a:bodyPr anchorCtr="0" anchor="t" bIns="0" lIns="0" spcFirstLastPara="1" rIns="0" wrap="square" tIns="0">
            <a:spAutoFit/>
          </a:bodyPr>
          <a:lstStyle/>
          <a:p>
            <a:pPr indent="0" lvl="0" marL="0" marR="0" rtl="0" algn="l">
              <a:lnSpc>
                <a:spcPct val="110404"/>
              </a:lnSpc>
              <a:spcBef>
                <a:spcPts val="0"/>
              </a:spcBef>
              <a:spcAft>
                <a:spcPts val="0"/>
              </a:spcAft>
              <a:buNone/>
            </a:pPr>
            <a:r>
              <a:rPr b="1" i="0" lang="en-US" sz="4998" u="none" cap="none" strike="noStrike">
                <a:solidFill>
                  <a:srgbClr val="000000"/>
                </a:solidFill>
                <a:latin typeface="Arial"/>
                <a:ea typeface="Arial"/>
                <a:cs typeface="Arial"/>
                <a:sym typeface="Arial"/>
              </a:rPr>
              <a:t>Στρατηγικές από την πλευρά της προσφοράς</a:t>
            </a:r>
            <a:endParaRPr/>
          </a:p>
        </p:txBody>
      </p:sp>
      <p:sp>
        <p:nvSpPr>
          <p:cNvPr id="243" name="Google Shape;243;p12"/>
          <p:cNvSpPr txBox="1"/>
          <p:nvPr/>
        </p:nvSpPr>
        <p:spPr>
          <a:xfrm>
            <a:off x="7690540" y="1636675"/>
            <a:ext cx="10110189" cy="8570594"/>
          </a:xfrm>
          <a:prstGeom prst="rect">
            <a:avLst/>
          </a:prstGeom>
          <a:noFill/>
          <a:ln>
            <a:noFill/>
          </a:ln>
        </p:spPr>
        <p:txBody>
          <a:bodyPr anchorCtr="0" anchor="t" bIns="0" lIns="0" spcFirstLastPara="1" rIns="0" wrap="square" tIns="0">
            <a:spAutoFit/>
          </a:bodyPr>
          <a:lstStyle/>
          <a:p>
            <a:pPr indent="0" lvl="0" marL="0" marR="0" rtl="0" algn="l">
              <a:lnSpc>
                <a:spcPct val="180000"/>
              </a:lnSpc>
              <a:spcBef>
                <a:spcPts val="0"/>
              </a:spcBef>
              <a:spcAft>
                <a:spcPts val="0"/>
              </a:spcAft>
              <a:buNone/>
            </a:pPr>
            <a:r>
              <a:rPr b="1" i="0" lang="en-US" sz="2400" u="none" cap="none" strike="noStrike">
                <a:solidFill>
                  <a:srgbClr val="000000"/>
                </a:solidFill>
                <a:latin typeface="Arial"/>
                <a:ea typeface="Arial"/>
                <a:cs typeface="Arial"/>
                <a:sym typeface="Arial"/>
              </a:rPr>
              <a:t>Ορισμός</a:t>
            </a:r>
            <a:endParaRPr/>
          </a:p>
          <a:p>
            <a:pPr indent="0" lvl="0" marL="0" marR="0" rtl="0" algn="l">
              <a:lnSpc>
                <a:spcPct val="180000"/>
              </a:lnSpc>
              <a:spcBef>
                <a:spcPts val="0"/>
              </a:spcBef>
              <a:spcAft>
                <a:spcPts val="0"/>
              </a:spcAft>
              <a:buNone/>
            </a:pPr>
            <a:r>
              <a:rPr b="0" i="0" lang="en-US" sz="2400" u="none" cap="none" strike="noStrike">
                <a:solidFill>
                  <a:srgbClr val="000000"/>
                </a:solidFill>
                <a:latin typeface="Arial"/>
                <a:ea typeface="Arial"/>
                <a:cs typeface="Arial"/>
                <a:sym typeface="Arial"/>
              </a:rPr>
              <a:t>Οι στρατηγικές προσφοράς επικεντρώνονται στην αύξηση της διαθεσιμότητας νερού μέσω της ανάπτυξης νέων πηγών νερού. Αυτές οι στρατηγικές συνήθως περιλαμβάνουν την επέκταση ή τη δημιουργία νέων υποδομών για την κάλυψη της αυξανόμενης ζήτησης.</a:t>
            </a:r>
            <a:endParaRPr/>
          </a:p>
          <a:p>
            <a:pPr indent="0" lvl="0" marL="0" marR="0" rtl="0" algn="l">
              <a:lnSpc>
                <a:spcPct val="67500"/>
              </a:lnSpc>
              <a:spcBef>
                <a:spcPts val="0"/>
              </a:spcBef>
              <a:spcAft>
                <a:spcPts val="0"/>
              </a:spcAft>
              <a:buNone/>
            </a:pPr>
            <a:r>
              <a:t/>
            </a:r>
            <a:endParaRPr b="0" i="0" sz="2400" u="none" cap="none" strike="noStrike">
              <a:solidFill>
                <a:srgbClr val="000000"/>
              </a:solidFill>
              <a:latin typeface="Arial"/>
              <a:ea typeface="Arial"/>
              <a:cs typeface="Arial"/>
              <a:sym typeface="Arial"/>
            </a:endParaRPr>
          </a:p>
          <a:p>
            <a:pPr indent="0" lvl="0" marL="0" marR="0" rtl="0" algn="l">
              <a:lnSpc>
                <a:spcPct val="180000"/>
              </a:lnSpc>
              <a:spcBef>
                <a:spcPts val="0"/>
              </a:spcBef>
              <a:spcAft>
                <a:spcPts val="0"/>
              </a:spcAft>
              <a:buNone/>
            </a:pPr>
            <a:r>
              <a:rPr b="1" i="0" lang="en-US" sz="2400" u="none" cap="none" strike="noStrike">
                <a:solidFill>
                  <a:srgbClr val="000000"/>
                </a:solidFill>
                <a:latin typeface="Arial"/>
                <a:ea typeface="Arial"/>
                <a:cs typeface="Arial"/>
                <a:sym typeface="Arial"/>
              </a:rPr>
              <a:t>Παραδείγματα</a:t>
            </a:r>
            <a:endParaRPr/>
          </a:p>
          <a:p>
            <a:pPr indent="-182881" lvl="2" marL="548643" marR="0" rtl="0" algn="l">
              <a:lnSpc>
                <a:spcPct val="180000"/>
              </a:lnSpc>
              <a:spcBef>
                <a:spcPts val="0"/>
              </a:spcBef>
              <a:spcAft>
                <a:spcPts val="0"/>
              </a:spcAft>
              <a:buClr>
                <a:srgbClr val="000000"/>
              </a:buClr>
              <a:buSzPts val="2400"/>
              <a:buFont typeface="Arial"/>
              <a:buChar char="⚬"/>
            </a:pPr>
            <a:r>
              <a:rPr b="1" i="0" lang="en-US" sz="2400" u="none" cap="none" strike="noStrike">
                <a:solidFill>
                  <a:srgbClr val="000000"/>
                </a:solidFill>
                <a:latin typeface="Arial"/>
                <a:ea typeface="Arial"/>
                <a:cs typeface="Arial"/>
                <a:sym typeface="Arial"/>
              </a:rPr>
              <a:t>Αφαλάτωση: Μετατροπή θαλασσινού νερού σε γλυκό νερό, ιδιαίτερα σε παράκτιες περιοχές που αντιμετωπίζουν έλλειψη νερού.</a:t>
            </a:r>
            <a:endParaRPr/>
          </a:p>
          <a:p>
            <a:pPr indent="-182881" lvl="2" marL="548643" marR="0" rtl="0" algn="l">
              <a:lnSpc>
                <a:spcPct val="180000"/>
              </a:lnSpc>
              <a:spcBef>
                <a:spcPts val="0"/>
              </a:spcBef>
              <a:spcAft>
                <a:spcPts val="0"/>
              </a:spcAft>
              <a:buClr>
                <a:srgbClr val="000000"/>
              </a:buClr>
              <a:buSzPts val="2400"/>
              <a:buFont typeface="Arial"/>
              <a:buChar char="⚬"/>
            </a:pPr>
            <a:r>
              <a:rPr b="1" i="0" lang="en-US" sz="2400" u="none" cap="none" strike="noStrike">
                <a:solidFill>
                  <a:srgbClr val="000000"/>
                </a:solidFill>
                <a:latin typeface="Arial"/>
                <a:ea typeface="Arial"/>
                <a:cs typeface="Arial"/>
                <a:sym typeface="Arial"/>
              </a:rPr>
              <a:t>Άντληση υπόγειων υδάτων: Άντληση νερού από υπόγειους υδροφορείς για την κάλυψη της ζήτησης σε περιοχές με έλλειψη επιφανειακών υδάτων.</a:t>
            </a:r>
            <a:endParaRPr/>
          </a:p>
          <a:p>
            <a:pPr indent="-182881" lvl="2" marL="548643" marR="0" rtl="0" algn="l">
              <a:lnSpc>
                <a:spcPct val="180000"/>
              </a:lnSpc>
              <a:spcBef>
                <a:spcPts val="0"/>
              </a:spcBef>
              <a:spcAft>
                <a:spcPts val="0"/>
              </a:spcAft>
              <a:buClr>
                <a:srgbClr val="000000"/>
              </a:buClr>
              <a:buSzPts val="2400"/>
              <a:buFont typeface="Arial"/>
              <a:buChar char="⚬"/>
            </a:pPr>
            <a:r>
              <a:rPr b="1" i="0" lang="en-US" sz="2400" u="none" cap="none" strike="noStrike">
                <a:solidFill>
                  <a:srgbClr val="000000"/>
                </a:solidFill>
                <a:latin typeface="Arial"/>
                <a:ea typeface="Arial"/>
                <a:cs typeface="Arial"/>
                <a:sym typeface="Arial"/>
              </a:rPr>
              <a:t>Κατασκευή Φράγματος: Κατασκευή δεξαμενών για την αποθήκευση νερού σε περιόδους πλεονάσματος, για χρήση κατά τη διάρκεια ξηρασιών.</a:t>
            </a:r>
            <a:endParaRPr/>
          </a:p>
          <a:p>
            <a:pPr indent="-68580" lvl="2" marL="205742" marR="0" rtl="0" algn="l">
              <a:lnSpc>
                <a:spcPct val="67500"/>
              </a:lnSpc>
              <a:spcBef>
                <a:spcPts val="0"/>
              </a:spcBef>
              <a:spcAft>
                <a:spcPts val="0"/>
              </a:spcAft>
              <a:buNone/>
            </a:pPr>
            <a:r>
              <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251" name="Shape 251"/>
        <p:cNvGrpSpPr/>
        <p:nvPr/>
      </p:nvGrpSpPr>
      <p:grpSpPr>
        <a:xfrm>
          <a:off x="0" y="0"/>
          <a:ext cx="0" cy="0"/>
          <a:chOff x="0" y="0"/>
          <a:chExt cx="0" cy="0"/>
        </a:xfrm>
      </p:grpSpPr>
      <p:sp>
        <p:nvSpPr>
          <p:cNvPr id="252" name="Google Shape;252;p13"/>
          <p:cNvSpPr/>
          <p:nvPr/>
        </p:nvSpPr>
        <p:spPr>
          <a:xfrm>
            <a:off x="-533634" y="-144661"/>
            <a:ext cx="18821634" cy="1807028"/>
          </a:xfrm>
          <a:custGeom>
            <a:rect b="b" l="l" r="r" t="t"/>
            <a:pathLst>
              <a:path extrusionOk="0" h="1807028" w="18821634">
                <a:moveTo>
                  <a:pt x="0" y="0"/>
                </a:moveTo>
                <a:lnTo>
                  <a:pt x="18821634" y="0"/>
                </a:lnTo>
                <a:lnTo>
                  <a:pt x="18821634" y="1807028"/>
                </a:lnTo>
                <a:lnTo>
                  <a:pt x="0" y="1807028"/>
                </a:lnTo>
                <a:lnTo>
                  <a:pt x="0" y="0"/>
                </a:lnTo>
                <a:close/>
              </a:path>
            </a:pathLst>
          </a:custGeom>
          <a:blipFill rotWithShape="1">
            <a:blip r:embed="rId3">
              <a:alphaModFix/>
            </a:blip>
            <a:stretch>
              <a:fillRect b="0" l="0" r="0" t="0"/>
            </a:stretch>
          </a:blipFill>
          <a:ln>
            <a:noFill/>
          </a:ln>
        </p:spPr>
      </p:sp>
      <p:sp>
        <p:nvSpPr>
          <p:cNvPr id="253" name="Google Shape;253;p13"/>
          <p:cNvSpPr txBox="1"/>
          <p:nvPr/>
        </p:nvSpPr>
        <p:spPr>
          <a:xfrm>
            <a:off x="688054" y="535507"/>
            <a:ext cx="14222701" cy="737235"/>
          </a:xfrm>
          <a:prstGeom prst="rect">
            <a:avLst/>
          </a:prstGeom>
          <a:noFill/>
          <a:ln>
            <a:noFill/>
          </a:ln>
        </p:spPr>
        <p:txBody>
          <a:bodyPr anchorCtr="0" anchor="t" bIns="0" lIns="0" spcFirstLastPara="1" rIns="0" wrap="square" tIns="0">
            <a:spAutoFit/>
          </a:bodyPr>
          <a:lstStyle/>
          <a:p>
            <a:pPr indent="0" lvl="0" marL="0" marR="0" rtl="0" algn="just">
              <a:lnSpc>
                <a:spcPct val="110404"/>
              </a:lnSpc>
              <a:spcBef>
                <a:spcPts val="0"/>
              </a:spcBef>
              <a:spcAft>
                <a:spcPts val="0"/>
              </a:spcAft>
              <a:buNone/>
            </a:pPr>
            <a:r>
              <a:rPr b="1" i="0" lang="en-US" sz="4998" u="none" cap="none" strike="noStrike">
                <a:solidFill>
                  <a:srgbClr val="000000"/>
                </a:solidFill>
                <a:latin typeface="Arial"/>
                <a:ea typeface="Arial"/>
                <a:cs typeface="Arial"/>
                <a:sym typeface="Arial"/>
              </a:rPr>
              <a:t>Στρατηγικές από την πλευρά της προσφοράς</a:t>
            </a:r>
            <a:endParaRPr/>
          </a:p>
        </p:txBody>
      </p:sp>
      <p:sp>
        <p:nvSpPr>
          <p:cNvPr id="254" name="Google Shape;254;p13"/>
          <p:cNvSpPr txBox="1"/>
          <p:nvPr/>
        </p:nvSpPr>
        <p:spPr>
          <a:xfrm>
            <a:off x="688054" y="2008130"/>
            <a:ext cx="15631010" cy="8067426"/>
          </a:xfrm>
          <a:prstGeom prst="rect">
            <a:avLst/>
          </a:prstGeom>
          <a:noFill/>
          <a:ln>
            <a:noFill/>
          </a:ln>
        </p:spPr>
        <p:txBody>
          <a:bodyPr anchorCtr="0" anchor="t" bIns="0" lIns="0" spcFirstLastPara="1" rIns="0" wrap="square" tIns="0">
            <a:spAutoFit/>
          </a:bodyPr>
          <a:lstStyle/>
          <a:p>
            <a:pPr indent="0" lvl="0" marL="0" marR="0" rtl="0" algn="l">
              <a:lnSpc>
                <a:spcPct val="180030"/>
              </a:lnSpc>
              <a:spcBef>
                <a:spcPts val="0"/>
              </a:spcBef>
              <a:spcAft>
                <a:spcPts val="0"/>
              </a:spcAft>
              <a:buNone/>
            </a:pPr>
            <a:r>
              <a:rPr b="1" i="0" lang="en-US" sz="2654" u="none" cap="none" strike="noStrike">
                <a:solidFill>
                  <a:srgbClr val="000000"/>
                </a:solidFill>
                <a:latin typeface="Arial"/>
                <a:ea typeface="Arial"/>
                <a:cs typeface="Arial"/>
                <a:sym typeface="Arial"/>
              </a:rPr>
              <a:t>Φόντα</a:t>
            </a:r>
            <a:endParaRPr/>
          </a:p>
          <a:p>
            <a:pPr indent="-202260" lvl="2" marL="606784" marR="0" rtl="0" algn="l">
              <a:lnSpc>
                <a:spcPct val="180030"/>
              </a:lnSpc>
              <a:spcBef>
                <a:spcPts val="0"/>
              </a:spcBef>
              <a:spcAft>
                <a:spcPts val="0"/>
              </a:spcAft>
              <a:buClr>
                <a:srgbClr val="000000"/>
              </a:buClr>
              <a:buSzPts val="2654"/>
              <a:buFont typeface="Arial"/>
              <a:buChar char="⚬"/>
            </a:pPr>
            <a:r>
              <a:rPr b="0" i="0" lang="en-US" sz="2654" u="none" cap="none" strike="noStrike">
                <a:solidFill>
                  <a:srgbClr val="000000"/>
                </a:solidFill>
                <a:latin typeface="Arial"/>
                <a:ea typeface="Arial"/>
                <a:cs typeface="Arial"/>
                <a:sym typeface="Arial"/>
              </a:rPr>
              <a:t>Αυξημένη Διαθεσιμότητα Νερού: Παρέχει πρόσθετες πηγές νερού για την κάλυψη της αυξανόμενης ζήτησης.</a:t>
            </a:r>
            <a:endParaRPr/>
          </a:p>
          <a:p>
            <a:pPr indent="-202260" lvl="2" marL="606784" marR="0" rtl="0" algn="l">
              <a:lnSpc>
                <a:spcPct val="180030"/>
              </a:lnSpc>
              <a:spcBef>
                <a:spcPts val="0"/>
              </a:spcBef>
              <a:spcAft>
                <a:spcPts val="0"/>
              </a:spcAft>
              <a:buClr>
                <a:srgbClr val="000000"/>
              </a:buClr>
              <a:buSzPts val="2654"/>
              <a:buFont typeface="Arial"/>
              <a:buChar char="⚬"/>
            </a:pPr>
            <a:r>
              <a:rPr b="0" i="0" lang="en-US" sz="2654" u="none" cap="none" strike="noStrike">
                <a:solidFill>
                  <a:srgbClr val="000000"/>
                </a:solidFill>
                <a:latin typeface="Arial"/>
                <a:ea typeface="Arial"/>
                <a:cs typeface="Arial"/>
                <a:sym typeface="Arial"/>
              </a:rPr>
              <a:t>Αξιοπιστία: Μπορεί να διασφαλίσει μια πιο συνεπή παροχή νερού κατά τη διάρκεια ξηρασιών ή περιόδων ακανόνιστης βροχόπτωσης.</a:t>
            </a:r>
            <a:endParaRPr/>
          </a:p>
          <a:p>
            <a:pPr indent="-202260" lvl="2" marL="606784" marR="0" rtl="0" algn="l">
              <a:lnSpc>
                <a:spcPct val="180030"/>
              </a:lnSpc>
              <a:spcBef>
                <a:spcPts val="0"/>
              </a:spcBef>
              <a:spcAft>
                <a:spcPts val="0"/>
              </a:spcAft>
              <a:buNone/>
            </a:pPr>
            <a:r>
              <a:rPr b="1" i="0" lang="en-US" sz="2654" u="none" cap="none" strike="noStrike">
                <a:solidFill>
                  <a:srgbClr val="000000"/>
                </a:solidFill>
                <a:latin typeface="Arial"/>
                <a:ea typeface="Arial"/>
                <a:cs typeface="Arial"/>
                <a:sym typeface="Arial"/>
              </a:rPr>
              <a:t>Προκλήσεις</a:t>
            </a:r>
            <a:endParaRPr/>
          </a:p>
          <a:p>
            <a:pPr indent="-202260" lvl="2" marL="606784" marR="0" rtl="0" algn="l">
              <a:lnSpc>
                <a:spcPct val="180030"/>
              </a:lnSpc>
              <a:spcBef>
                <a:spcPts val="0"/>
              </a:spcBef>
              <a:spcAft>
                <a:spcPts val="0"/>
              </a:spcAft>
              <a:buClr>
                <a:srgbClr val="000000"/>
              </a:buClr>
              <a:buSzPts val="2654"/>
              <a:buFont typeface="Arial"/>
              <a:buChar char="⚬"/>
            </a:pPr>
            <a:r>
              <a:rPr b="0" i="0" lang="en-US" sz="2654" u="none" cap="none" strike="noStrike">
                <a:solidFill>
                  <a:srgbClr val="000000"/>
                </a:solidFill>
                <a:latin typeface="Arial"/>
                <a:ea typeface="Arial"/>
                <a:cs typeface="Arial"/>
                <a:sym typeface="Arial"/>
              </a:rPr>
              <a:t>Υψηλό κόστος: Ακριβό κόστος κατασκευής και συντήρησης υποδομών, όπως μονάδες αφαλάτωσης ή φράγματα.</a:t>
            </a:r>
            <a:endParaRPr/>
          </a:p>
          <a:p>
            <a:pPr indent="-202260" lvl="2" marL="606784" marR="0" rtl="0" algn="l">
              <a:lnSpc>
                <a:spcPct val="180030"/>
              </a:lnSpc>
              <a:spcBef>
                <a:spcPts val="0"/>
              </a:spcBef>
              <a:spcAft>
                <a:spcPts val="0"/>
              </a:spcAft>
              <a:buClr>
                <a:srgbClr val="000000"/>
              </a:buClr>
              <a:buSzPts val="2654"/>
              <a:buFont typeface="Arial"/>
              <a:buChar char="⚬"/>
            </a:pPr>
            <a:r>
              <a:rPr b="0" i="0" lang="en-US" sz="2654" u="none" cap="none" strike="noStrike">
                <a:solidFill>
                  <a:srgbClr val="000000"/>
                </a:solidFill>
                <a:latin typeface="Arial"/>
                <a:ea typeface="Arial"/>
                <a:cs typeface="Arial"/>
                <a:sym typeface="Arial"/>
              </a:rPr>
              <a:t>Περιβαλλοντικές επιπτώσεις: Μπορεί να διαταράξει τα οικοσυστήματα, να μεταβάλει τους υδροφόρους ορίζοντες και να οδηγήσει σε αρνητικές περιβαλλοντικές συνέπειες.</a:t>
            </a:r>
            <a:endParaRPr/>
          </a:p>
          <a:p>
            <a:pPr indent="-202260" lvl="2" marL="606784" marR="0" rtl="0" algn="l">
              <a:lnSpc>
                <a:spcPct val="180030"/>
              </a:lnSpc>
              <a:spcBef>
                <a:spcPts val="0"/>
              </a:spcBef>
              <a:spcAft>
                <a:spcPts val="0"/>
              </a:spcAft>
              <a:buClr>
                <a:srgbClr val="000000"/>
              </a:buClr>
              <a:buSzPts val="2654"/>
              <a:buFont typeface="Arial"/>
              <a:buChar char="⚬"/>
            </a:pPr>
            <a:r>
              <a:rPr b="0" i="0" lang="en-US" sz="2654" u="none" cap="none" strike="noStrike">
                <a:solidFill>
                  <a:srgbClr val="000000"/>
                </a:solidFill>
                <a:latin typeface="Arial"/>
                <a:ea typeface="Arial"/>
                <a:cs typeface="Arial"/>
                <a:sym typeface="Arial"/>
              </a:rPr>
              <a:t>Βιωσιμότητα: Ορισμένες στρατηγικές που βασίζονται στην πλευρά της προσφοράς, όπως η άντληση υπόγειων υδάτων, μπορούν να οδηγήσουν σε μακροπρόθεσμη εξάντληση των πόρων, εάν δεν διαχειριστούν σωστά.</a:t>
            </a:r>
            <a:endParaRPr/>
          </a:p>
          <a:p>
            <a:pPr indent="-83831" lvl="2" marL="251494" marR="0" rtl="0" algn="l">
              <a:lnSpc>
                <a:spcPct val="74604"/>
              </a:lnSpc>
              <a:spcBef>
                <a:spcPts val="0"/>
              </a:spcBef>
              <a:spcAft>
                <a:spcPts val="0"/>
              </a:spcAft>
              <a:buNone/>
            </a:pPr>
            <a:r>
              <a:t/>
            </a:r>
            <a:endParaRPr b="0" i="0" sz="2654"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62" name="Shape 262"/>
        <p:cNvGrpSpPr/>
        <p:nvPr/>
      </p:nvGrpSpPr>
      <p:grpSpPr>
        <a:xfrm>
          <a:off x="0" y="0"/>
          <a:ext cx="0" cy="0"/>
          <a:chOff x="0" y="0"/>
          <a:chExt cx="0" cy="0"/>
        </a:xfrm>
      </p:grpSpPr>
      <p:sp>
        <p:nvSpPr>
          <p:cNvPr id="263" name="Google Shape;263;p14"/>
          <p:cNvSpPr/>
          <p:nvPr/>
        </p:nvSpPr>
        <p:spPr>
          <a:xfrm>
            <a:off x="0" y="8081646"/>
            <a:ext cx="18288000" cy="2205354"/>
          </a:xfrm>
          <a:custGeom>
            <a:rect b="b" l="l" r="r" t="t"/>
            <a:pathLst>
              <a:path extrusionOk="0" h="2205354" w="18288000">
                <a:moveTo>
                  <a:pt x="0" y="0"/>
                </a:moveTo>
                <a:lnTo>
                  <a:pt x="18288000" y="0"/>
                </a:lnTo>
                <a:lnTo>
                  <a:pt x="18288000" y="2205354"/>
                </a:lnTo>
                <a:lnTo>
                  <a:pt x="0" y="2205354"/>
                </a:lnTo>
                <a:lnTo>
                  <a:pt x="0" y="0"/>
                </a:lnTo>
                <a:close/>
              </a:path>
            </a:pathLst>
          </a:custGeom>
          <a:blipFill rotWithShape="1">
            <a:blip r:embed="rId3">
              <a:alphaModFix/>
            </a:blip>
            <a:stretch>
              <a:fillRect b="0" l="0" r="0" t="0"/>
            </a:stretch>
          </a:blipFill>
          <a:ln>
            <a:noFill/>
          </a:ln>
        </p:spPr>
      </p:sp>
      <p:sp>
        <p:nvSpPr>
          <p:cNvPr id="264" name="Google Shape;264;p14"/>
          <p:cNvSpPr txBox="1"/>
          <p:nvPr/>
        </p:nvSpPr>
        <p:spPr>
          <a:xfrm>
            <a:off x="586209" y="381000"/>
            <a:ext cx="15496174" cy="906940"/>
          </a:xfrm>
          <a:prstGeom prst="rect">
            <a:avLst/>
          </a:prstGeom>
          <a:noFill/>
          <a:ln>
            <a:noFill/>
          </a:ln>
        </p:spPr>
        <p:txBody>
          <a:bodyPr anchorCtr="0" anchor="t" bIns="0" lIns="0" spcFirstLastPara="1" rIns="0" wrap="square" tIns="0">
            <a:spAutoFit/>
          </a:bodyPr>
          <a:lstStyle/>
          <a:p>
            <a:pPr indent="0" lvl="0" marL="0" marR="0" rtl="0" algn="l">
              <a:lnSpc>
                <a:spcPct val="167955"/>
              </a:lnSpc>
              <a:spcBef>
                <a:spcPts val="0"/>
              </a:spcBef>
              <a:spcAft>
                <a:spcPts val="0"/>
              </a:spcAft>
              <a:buNone/>
            </a:pPr>
            <a:r>
              <a:rPr b="1" i="0" lang="en-US" sz="4500" u="none" cap="none" strike="noStrike">
                <a:solidFill>
                  <a:srgbClr val="000000"/>
                </a:solidFill>
                <a:latin typeface="Arial"/>
                <a:ea typeface="Arial"/>
                <a:cs typeface="Arial"/>
                <a:sym typeface="Arial"/>
              </a:rPr>
              <a:t>Διαχείριση Λεκάνης Απορροής Ποταμού (ΔΛΠ)</a:t>
            </a:r>
            <a:endParaRPr/>
          </a:p>
        </p:txBody>
      </p:sp>
      <p:sp>
        <p:nvSpPr>
          <p:cNvPr id="265" name="Google Shape;265;p14"/>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266" name="Google Shape;266;p14"/>
          <p:cNvSpPr txBox="1"/>
          <p:nvPr/>
        </p:nvSpPr>
        <p:spPr>
          <a:xfrm>
            <a:off x="586209" y="1716719"/>
            <a:ext cx="17454868" cy="6990588"/>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0" i="0" lang="en-US" sz="3000" u="none" cap="none" strike="noStrike">
                <a:solidFill>
                  <a:srgbClr val="000000"/>
                </a:solidFill>
                <a:latin typeface="Arial"/>
                <a:ea typeface="Arial"/>
                <a:cs typeface="Arial"/>
                <a:sym typeface="Arial"/>
              </a:rPr>
              <a:t>Ορισμός:</a:t>
            </a:r>
            <a:endParaRPr/>
          </a:p>
          <a:p>
            <a:pPr indent="-228600" lvl="2" marL="685800" marR="0" rtl="0" algn="l">
              <a:lnSpc>
                <a:spcPct val="16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Συντονισμένη διαχείριση του νερού, της γης και των πόρων σε μια λεκάνη απορροής ποταμού για τη μεγιστοποίηση των κοινωνικών, οικονομικών και περιβαλλοντικών οφελών.</a:t>
            </a:r>
            <a:endParaRPr/>
          </a:p>
          <a:p>
            <a:pPr indent="-228600" lvl="2" marL="685800" marR="0" rtl="0" algn="l">
              <a:lnSpc>
                <a:spcPct val="168000"/>
              </a:lnSpc>
              <a:spcBef>
                <a:spcPts val="0"/>
              </a:spcBef>
              <a:spcAft>
                <a:spcPts val="0"/>
              </a:spcAft>
              <a:buNone/>
            </a:pPr>
            <a:r>
              <a:rPr b="0" i="0" lang="en-US" sz="3000" u="none" cap="none" strike="noStrike">
                <a:solidFill>
                  <a:srgbClr val="000000"/>
                </a:solidFill>
                <a:latin typeface="Arial"/>
                <a:ea typeface="Arial"/>
                <a:cs typeface="Arial"/>
                <a:sym typeface="Arial"/>
              </a:rPr>
              <a:t>Βασικές Αρχές:</a:t>
            </a:r>
            <a:endParaRPr/>
          </a:p>
          <a:p>
            <a:pPr indent="-228600" lvl="2" marL="685800" marR="0" rtl="0" algn="l">
              <a:lnSpc>
                <a:spcPct val="16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Ολιστική Προσέγγιση: Ενσωμάτωση σε διάφορους τομείς (π.χ. γεωργία, πολεοδομία, διατήρηση).</a:t>
            </a:r>
            <a:endParaRPr/>
          </a:p>
          <a:p>
            <a:pPr indent="-228600" lvl="2" marL="685800" marR="0" rtl="0" algn="l">
              <a:lnSpc>
                <a:spcPct val="16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Συμμετοχή Ενδιαφερόμενων Μερών: Διαφανής, χωρίς αποκλεισμούς λήψη αποφάσεων.</a:t>
            </a:r>
            <a:endParaRPr/>
          </a:p>
          <a:p>
            <a:pPr indent="-228600" lvl="2" marL="685800" marR="0" rtl="0" algn="l">
              <a:lnSpc>
                <a:spcPct val="16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Βιωσιμότητα: Ισορροπία μεταξύ ανάπτυξης και υγείας του οικοσυστήματος.</a:t>
            </a:r>
            <a:endParaRPr/>
          </a:p>
          <a:p>
            <a:pPr indent="-228600" lvl="2" marL="685800" marR="0" rtl="0" algn="l">
              <a:lnSpc>
                <a:spcPct val="168000"/>
              </a:lnSpc>
              <a:spcBef>
                <a:spcPts val="0"/>
              </a:spcBef>
              <a:spcAft>
                <a:spcPts val="0"/>
              </a:spcAft>
              <a:buNone/>
            </a:pPr>
            <a:r>
              <a:rPr b="0" i="0" lang="en-US" sz="3000" u="none" cap="none" strike="noStrike">
                <a:solidFill>
                  <a:srgbClr val="000000"/>
                </a:solidFill>
                <a:latin typeface="Arial"/>
                <a:ea typeface="Arial"/>
                <a:cs typeface="Arial"/>
                <a:sym typeface="Arial"/>
              </a:rPr>
              <a:t>Στόχοι:</a:t>
            </a:r>
            <a:endParaRPr/>
          </a:p>
          <a:p>
            <a:pPr indent="-228600" lvl="2" marL="685800" marR="0" rtl="0" algn="l">
              <a:lnSpc>
                <a:spcPct val="16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Μακροπρόθεσμο όραμα για βιώσιμη χρήση.</a:t>
            </a:r>
            <a:endParaRPr/>
          </a:p>
          <a:p>
            <a:pPr indent="-228600" lvl="2" marL="685800" marR="0" rtl="0" algn="l">
              <a:lnSpc>
                <a:spcPct val="16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Στρατηγικός σχεδιασμός σε επίπεδο λεκάνης απορροής και υπολεκάνης απορροής.</a:t>
            </a:r>
            <a:endParaRPr/>
          </a:p>
          <a:p>
            <a:pPr indent="-106679" lvl="2" marL="320041" marR="0" rtl="0" algn="l">
              <a:lnSpc>
                <a:spcPct val="784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106679" lvl="2" marL="320041" marR="0" rtl="0" algn="l">
              <a:lnSpc>
                <a:spcPct val="78400"/>
              </a:lnSpc>
              <a:spcBef>
                <a:spcPts val="0"/>
              </a:spcBef>
              <a:spcAft>
                <a:spcPts val="0"/>
              </a:spcAft>
              <a:buNone/>
            </a:pPr>
            <a:r>
              <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D7344"/>
        </a:solidFill>
      </p:bgPr>
    </p:bg>
    <p:spTree>
      <p:nvGrpSpPr>
        <p:cNvPr id="274" name="Shape 274"/>
        <p:cNvGrpSpPr/>
        <p:nvPr/>
      </p:nvGrpSpPr>
      <p:grpSpPr>
        <a:xfrm>
          <a:off x="0" y="0"/>
          <a:ext cx="0" cy="0"/>
          <a:chOff x="0" y="0"/>
          <a:chExt cx="0" cy="0"/>
        </a:xfrm>
      </p:grpSpPr>
      <p:sp>
        <p:nvSpPr>
          <p:cNvPr id="275" name="Google Shape;275;p15"/>
          <p:cNvSpPr/>
          <p:nvPr/>
        </p:nvSpPr>
        <p:spPr>
          <a:xfrm>
            <a:off x="17259300" y="-144661"/>
            <a:ext cx="1028700" cy="10431661"/>
          </a:xfrm>
          <a:custGeom>
            <a:rect b="b" l="l" r="r" t="t"/>
            <a:pathLst>
              <a:path extrusionOk="0" h="10431661" w="1028700">
                <a:moveTo>
                  <a:pt x="0" y="0"/>
                </a:moveTo>
                <a:lnTo>
                  <a:pt x="1028700" y="0"/>
                </a:lnTo>
                <a:lnTo>
                  <a:pt x="1028700" y="10431661"/>
                </a:lnTo>
                <a:lnTo>
                  <a:pt x="0" y="10431661"/>
                </a:lnTo>
                <a:lnTo>
                  <a:pt x="0" y="0"/>
                </a:lnTo>
                <a:close/>
              </a:path>
            </a:pathLst>
          </a:custGeom>
          <a:blipFill rotWithShape="1">
            <a:blip r:embed="rId3">
              <a:alphaModFix/>
            </a:blip>
            <a:stretch>
              <a:fillRect b="0" l="0" r="0" t="0"/>
            </a:stretch>
          </a:blipFill>
          <a:ln>
            <a:noFill/>
          </a:ln>
        </p:spPr>
      </p:sp>
      <p:sp>
        <p:nvSpPr>
          <p:cNvPr id="276" name="Google Shape;276;p15"/>
          <p:cNvSpPr/>
          <p:nvPr/>
        </p:nvSpPr>
        <p:spPr>
          <a:xfrm>
            <a:off x="0" y="-144661"/>
            <a:ext cx="16080691" cy="10431661"/>
          </a:xfrm>
          <a:custGeom>
            <a:rect b="b" l="l" r="r" t="t"/>
            <a:pathLst>
              <a:path extrusionOk="0" h="10431661" w="16080691">
                <a:moveTo>
                  <a:pt x="0" y="0"/>
                </a:moveTo>
                <a:lnTo>
                  <a:pt x="16080691" y="0"/>
                </a:lnTo>
                <a:lnTo>
                  <a:pt x="16080691" y="10431661"/>
                </a:lnTo>
                <a:lnTo>
                  <a:pt x="0" y="10431661"/>
                </a:lnTo>
                <a:lnTo>
                  <a:pt x="0" y="0"/>
                </a:lnTo>
                <a:close/>
              </a:path>
            </a:pathLst>
          </a:custGeom>
          <a:blipFill rotWithShape="1">
            <a:blip r:embed="rId4">
              <a:alphaModFix/>
            </a:blip>
            <a:stretch>
              <a:fillRect b="0" l="0" r="0" t="0"/>
            </a:stretch>
          </a:blipFill>
          <a:ln>
            <a:noFill/>
          </a:ln>
        </p:spPr>
      </p:sp>
      <p:sp>
        <p:nvSpPr>
          <p:cNvPr id="277" name="Google Shape;277;p15"/>
          <p:cNvSpPr txBox="1"/>
          <p:nvPr/>
        </p:nvSpPr>
        <p:spPr>
          <a:xfrm>
            <a:off x="800742" y="938362"/>
            <a:ext cx="10250033" cy="1363447"/>
          </a:xfrm>
          <a:prstGeom prst="rect">
            <a:avLst/>
          </a:prstGeom>
          <a:noFill/>
          <a:ln>
            <a:noFill/>
          </a:ln>
        </p:spPr>
        <p:txBody>
          <a:bodyPr anchorCtr="0" anchor="t" bIns="0" lIns="0" spcFirstLastPara="1" rIns="0" wrap="square" tIns="0">
            <a:spAutoFit/>
          </a:bodyPr>
          <a:lstStyle/>
          <a:p>
            <a:pPr indent="0" lvl="0" marL="0" marR="0" rtl="0" algn="just">
              <a:lnSpc>
                <a:spcPct val="110397"/>
              </a:lnSpc>
              <a:spcBef>
                <a:spcPts val="0"/>
              </a:spcBef>
              <a:spcAft>
                <a:spcPts val="0"/>
              </a:spcAft>
              <a:buNone/>
            </a:pPr>
            <a:r>
              <a:rPr b="1" i="0" lang="en-US" sz="4799" u="none" cap="none" strike="noStrike">
                <a:solidFill>
                  <a:srgbClr val="000000"/>
                </a:solidFill>
                <a:latin typeface="Arial"/>
                <a:ea typeface="Arial"/>
                <a:cs typeface="Arial"/>
                <a:sym typeface="Arial"/>
              </a:rPr>
              <a:t>Διαδικασία Διαχείρισης Λεκάνης Απορροής Ποταμού</a:t>
            </a:r>
            <a:endParaRPr/>
          </a:p>
        </p:txBody>
      </p:sp>
      <p:sp>
        <p:nvSpPr>
          <p:cNvPr id="278" name="Google Shape;278;p15"/>
          <p:cNvSpPr txBox="1"/>
          <p:nvPr/>
        </p:nvSpPr>
        <p:spPr>
          <a:xfrm>
            <a:off x="800742" y="2130359"/>
            <a:ext cx="15279950" cy="7608569"/>
          </a:xfrm>
          <a:prstGeom prst="rect">
            <a:avLst/>
          </a:prstGeom>
          <a:noFill/>
          <a:ln>
            <a:noFill/>
          </a:ln>
        </p:spPr>
        <p:txBody>
          <a:bodyPr anchorCtr="0" anchor="t" bIns="0" lIns="0" spcFirstLastPara="1" rIns="0" wrap="square" tIns="0">
            <a:spAutoFit/>
          </a:bodyPr>
          <a:lstStyle/>
          <a:p>
            <a:pPr indent="0" lvl="0" marL="0" marR="0" rtl="0" algn="l">
              <a:lnSpc>
                <a:spcPct val="16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66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80000"/>
              </a:lnSpc>
              <a:spcBef>
                <a:spcPts val="0"/>
              </a:spcBef>
              <a:spcAft>
                <a:spcPts val="0"/>
              </a:spcAft>
              <a:buNone/>
            </a:pPr>
            <a:r>
              <a:rPr b="0" i="0" lang="en-US" sz="2760" u="none" cap="none" strike="noStrike">
                <a:solidFill>
                  <a:srgbClr val="000000"/>
                </a:solidFill>
                <a:latin typeface="Arial"/>
                <a:ea typeface="Arial"/>
                <a:cs typeface="Arial"/>
                <a:sym typeface="Arial"/>
              </a:rPr>
              <a:t>Αξιολόγηση &amp; Προφίλ: Κατανοήστε τη λεκάνη απορροής και εντοπίστε τα ενδιαφερόμενα μέρη.</a:t>
            </a:r>
            <a:endParaRPr/>
          </a:p>
          <a:p>
            <a:pPr indent="0" lvl="0" marL="0" marR="0" rtl="0" algn="l">
              <a:lnSpc>
                <a:spcPct val="180000"/>
              </a:lnSpc>
              <a:spcBef>
                <a:spcPts val="0"/>
              </a:spcBef>
              <a:spcAft>
                <a:spcPts val="0"/>
              </a:spcAft>
              <a:buNone/>
            </a:pPr>
            <a:r>
              <a:rPr b="0" i="0" lang="en-US" sz="2760" u="none" cap="none" strike="noStrike">
                <a:solidFill>
                  <a:srgbClr val="000000"/>
                </a:solidFill>
                <a:latin typeface="Arial"/>
                <a:ea typeface="Arial"/>
                <a:cs typeface="Arial"/>
                <a:sym typeface="Arial"/>
              </a:rPr>
              <a:t>Ενεργοποίηση Ενδιαφερόμενων Μερών: Ανάπτυξη κοινού οράματος και προσδιορισμός προτεραιοτήτων.</a:t>
            </a:r>
            <a:endParaRPr/>
          </a:p>
          <a:p>
            <a:pPr indent="0" lvl="0" marL="0" marR="0" rtl="0" algn="l">
              <a:lnSpc>
                <a:spcPct val="180000"/>
              </a:lnSpc>
              <a:spcBef>
                <a:spcPts val="0"/>
              </a:spcBef>
              <a:spcAft>
                <a:spcPts val="0"/>
              </a:spcAft>
              <a:buNone/>
            </a:pPr>
            <a:r>
              <a:rPr b="0" i="0" lang="en-US" sz="2760" u="none" cap="none" strike="noStrike">
                <a:solidFill>
                  <a:srgbClr val="000000"/>
                </a:solidFill>
                <a:latin typeface="Arial"/>
                <a:ea typeface="Arial"/>
                <a:cs typeface="Arial"/>
                <a:sym typeface="Arial"/>
              </a:rPr>
              <a:t>Στρατηγική: Δημιουργήστε βραχυπρόθεσμα, μεσοπρόθεσμα και μακροπρόθεσμα σχέδια.</a:t>
            </a:r>
            <a:endParaRPr/>
          </a:p>
          <a:p>
            <a:pPr indent="0" lvl="0" marL="0" marR="0" rtl="0" algn="l">
              <a:lnSpc>
                <a:spcPct val="180000"/>
              </a:lnSpc>
              <a:spcBef>
                <a:spcPts val="0"/>
              </a:spcBef>
              <a:spcAft>
                <a:spcPts val="0"/>
              </a:spcAft>
              <a:buNone/>
            </a:pPr>
            <a:r>
              <a:rPr b="0" i="0" lang="en-US" sz="2760" u="none" cap="none" strike="noStrike">
                <a:solidFill>
                  <a:srgbClr val="000000"/>
                </a:solidFill>
                <a:latin typeface="Arial"/>
                <a:ea typeface="Arial"/>
                <a:cs typeface="Arial"/>
                <a:sym typeface="Arial"/>
              </a:rPr>
              <a:t>Εφαρμογή: Ευθυγράμμιση των σχεδίων με τις εθνικές και τοπικές πολιτικές.</a:t>
            </a:r>
            <a:endParaRPr/>
          </a:p>
          <a:p>
            <a:pPr indent="0" lvl="0" marL="0" marR="0" rtl="0" algn="l">
              <a:lnSpc>
                <a:spcPct val="180000"/>
              </a:lnSpc>
              <a:spcBef>
                <a:spcPts val="0"/>
              </a:spcBef>
              <a:spcAft>
                <a:spcPts val="0"/>
              </a:spcAft>
              <a:buNone/>
            </a:pPr>
            <a:r>
              <a:rPr b="0" i="0" lang="en-US" sz="2760" u="none" cap="none" strike="noStrike">
                <a:solidFill>
                  <a:srgbClr val="000000"/>
                </a:solidFill>
                <a:latin typeface="Arial"/>
                <a:ea typeface="Arial"/>
                <a:cs typeface="Arial"/>
                <a:sym typeface="Arial"/>
              </a:rPr>
              <a:t>Παρακολούθηση &amp; Προσαρμογή: Αξιολόγηση της προόδου και βελτίωση των στρατηγικών.</a:t>
            </a:r>
            <a:endParaRPr/>
          </a:p>
          <a:p>
            <a:pPr indent="0" lvl="0" marL="0" marR="0" rtl="0" algn="l">
              <a:lnSpc>
                <a:spcPct val="78260"/>
              </a:lnSpc>
              <a:spcBef>
                <a:spcPts val="0"/>
              </a:spcBef>
              <a:spcAft>
                <a:spcPts val="0"/>
              </a:spcAft>
              <a:buNone/>
            </a:pPr>
            <a:r>
              <a:t/>
            </a:r>
            <a:endParaRPr b="0" i="0" sz="2760" u="none" cap="none" strike="noStrike">
              <a:solidFill>
                <a:srgbClr val="000000"/>
              </a:solidFill>
              <a:latin typeface="Arial"/>
              <a:ea typeface="Arial"/>
              <a:cs typeface="Arial"/>
              <a:sym typeface="Arial"/>
            </a:endParaRPr>
          </a:p>
          <a:p>
            <a:pPr indent="0" lvl="0" marL="0" marR="0" rtl="0" algn="l">
              <a:lnSpc>
                <a:spcPct val="180000"/>
              </a:lnSpc>
              <a:spcBef>
                <a:spcPts val="0"/>
              </a:spcBef>
              <a:spcAft>
                <a:spcPts val="0"/>
              </a:spcAft>
              <a:buNone/>
            </a:pPr>
            <a:r>
              <a:rPr b="0" i="0" lang="en-US" sz="2760" u="none" cap="none" strike="noStrike">
                <a:solidFill>
                  <a:srgbClr val="000000"/>
                </a:solidFill>
                <a:latin typeface="Arial"/>
                <a:ea typeface="Arial"/>
                <a:cs typeface="Arial"/>
                <a:sym typeface="Arial"/>
              </a:rPr>
              <a:t>Παράγοντες επιτυχίας:</a:t>
            </a:r>
            <a:endParaRPr/>
          </a:p>
          <a:p>
            <a:pPr indent="0" lvl="0" marL="0" marR="0" rtl="0" algn="l">
              <a:lnSpc>
                <a:spcPct val="180000"/>
              </a:lnSpc>
              <a:spcBef>
                <a:spcPts val="0"/>
              </a:spcBef>
              <a:spcAft>
                <a:spcPts val="0"/>
              </a:spcAft>
              <a:buNone/>
            </a:pPr>
            <a:r>
              <a:rPr b="0" i="0" lang="en-US" sz="2760" u="none" cap="none" strike="noStrike">
                <a:solidFill>
                  <a:srgbClr val="000000"/>
                </a:solidFill>
                <a:latin typeface="Arial"/>
                <a:ea typeface="Arial"/>
                <a:cs typeface="Arial"/>
                <a:sym typeface="Arial"/>
              </a:rPr>
              <a:t>Ισχυρή δέσμευση από όλους τους τομείς.</a:t>
            </a:r>
            <a:endParaRPr/>
          </a:p>
          <a:p>
            <a:pPr indent="0" lvl="0" marL="0" marR="0" rtl="0" algn="l">
              <a:lnSpc>
                <a:spcPct val="180000"/>
              </a:lnSpc>
              <a:spcBef>
                <a:spcPts val="0"/>
              </a:spcBef>
              <a:spcAft>
                <a:spcPts val="0"/>
              </a:spcAft>
              <a:buNone/>
            </a:pPr>
            <a:r>
              <a:rPr b="0" i="0" lang="en-US" sz="2760" u="none" cap="none" strike="noStrike">
                <a:solidFill>
                  <a:srgbClr val="000000"/>
                </a:solidFill>
                <a:latin typeface="Arial"/>
                <a:ea typeface="Arial"/>
                <a:cs typeface="Arial"/>
                <a:sym typeface="Arial"/>
              </a:rPr>
              <a:t>Επαρκείς πόροι και μηχανισμοί ανταλλαγής γνώσεων.</a:t>
            </a:r>
            <a:endParaRPr/>
          </a:p>
          <a:p>
            <a:pPr indent="0" lvl="0" marL="0" marR="0" rtl="0" algn="l">
              <a:lnSpc>
                <a:spcPct val="180000"/>
              </a:lnSpc>
              <a:spcBef>
                <a:spcPts val="0"/>
              </a:spcBef>
              <a:spcAft>
                <a:spcPts val="0"/>
              </a:spcAft>
              <a:buNone/>
            </a:pPr>
            <a:r>
              <a:rPr b="0" i="0" lang="en-US" sz="2760" u="none" cap="none" strike="noStrike">
                <a:solidFill>
                  <a:srgbClr val="000000"/>
                </a:solidFill>
                <a:latin typeface="Arial"/>
                <a:ea typeface="Arial"/>
                <a:cs typeface="Arial"/>
                <a:sym typeface="Arial"/>
              </a:rPr>
              <a:t>Αποτελεσματικά θεσμικά πλαίσια για τον συντονισμό των προσπαθειών.</a:t>
            </a:r>
            <a:endParaRPr/>
          </a:p>
          <a:p>
            <a:pPr indent="0" lvl="0" marL="0" marR="0" rtl="0" algn="l">
              <a:lnSpc>
                <a:spcPct val="78260"/>
              </a:lnSpc>
              <a:spcBef>
                <a:spcPts val="0"/>
              </a:spcBef>
              <a:spcAft>
                <a:spcPts val="0"/>
              </a:spcAft>
              <a:buNone/>
            </a:pPr>
            <a:r>
              <a:t/>
            </a:r>
            <a:endParaRPr b="0" i="0" sz="276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86" name="Shape 286"/>
        <p:cNvGrpSpPr/>
        <p:nvPr/>
      </p:nvGrpSpPr>
      <p:grpSpPr>
        <a:xfrm>
          <a:off x="0" y="0"/>
          <a:ext cx="0" cy="0"/>
          <a:chOff x="0" y="0"/>
          <a:chExt cx="0" cy="0"/>
        </a:xfrm>
      </p:grpSpPr>
      <p:sp>
        <p:nvSpPr>
          <p:cNvPr id="287" name="Google Shape;287;p16"/>
          <p:cNvSpPr/>
          <p:nvPr/>
        </p:nvSpPr>
        <p:spPr>
          <a:xfrm>
            <a:off x="0" y="7694315"/>
            <a:ext cx="10926496" cy="737745"/>
          </a:xfrm>
          <a:custGeom>
            <a:rect b="b" l="l" r="r" t="t"/>
            <a:pathLst>
              <a:path extrusionOk="0" h="737745" w="10926496">
                <a:moveTo>
                  <a:pt x="0" y="0"/>
                </a:moveTo>
                <a:lnTo>
                  <a:pt x="10926496" y="0"/>
                </a:lnTo>
                <a:lnTo>
                  <a:pt x="10926496" y="737745"/>
                </a:lnTo>
                <a:lnTo>
                  <a:pt x="0" y="737745"/>
                </a:lnTo>
                <a:lnTo>
                  <a:pt x="0" y="0"/>
                </a:lnTo>
                <a:close/>
              </a:path>
            </a:pathLst>
          </a:custGeom>
          <a:blipFill rotWithShape="1">
            <a:blip r:embed="rId3">
              <a:alphaModFix/>
            </a:blip>
            <a:stretch>
              <a:fillRect b="0" l="0" r="0" t="0"/>
            </a:stretch>
          </a:blipFill>
          <a:ln>
            <a:noFill/>
          </a:ln>
        </p:spPr>
      </p:sp>
      <p:sp>
        <p:nvSpPr>
          <p:cNvPr id="288" name="Google Shape;288;p16"/>
          <p:cNvSpPr/>
          <p:nvPr/>
        </p:nvSpPr>
        <p:spPr>
          <a:xfrm>
            <a:off x="537505" y="367831"/>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4">
              <a:alphaModFix/>
            </a:blip>
            <a:stretch>
              <a:fillRect b="0" l="0" r="0" t="0"/>
            </a:stretch>
          </a:blipFill>
          <a:ln>
            <a:noFill/>
          </a:ln>
        </p:spPr>
      </p:sp>
      <p:sp>
        <p:nvSpPr>
          <p:cNvPr id="289" name="Google Shape;289;p16"/>
          <p:cNvSpPr txBox="1"/>
          <p:nvPr/>
        </p:nvSpPr>
        <p:spPr>
          <a:xfrm>
            <a:off x="1028700" y="1092512"/>
            <a:ext cx="7293219" cy="810008"/>
          </a:xfrm>
          <a:prstGeom prst="rect">
            <a:avLst/>
          </a:prstGeom>
          <a:noFill/>
          <a:ln>
            <a:noFill/>
          </a:ln>
        </p:spPr>
        <p:txBody>
          <a:bodyPr anchorCtr="0" anchor="t" bIns="0" lIns="0" spcFirstLastPara="1" rIns="0" wrap="square" tIns="0">
            <a:spAutoFit/>
          </a:bodyPr>
          <a:lstStyle/>
          <a:p>
            <a:pPr indent="0" lvl="0" marL="0" marR="0" rtl="0" algn="l">
              <a:lnSpc>
                <a:spcPct val="110403"/>
              </a:lnSpc>
              <a:spcBef>
                <a:spcPts val="0"/>
              </a:spcBef>
              <a:spcAft>
                <a:spcPts val="0"/>
              </a:spcAft>
              <a:buNone/>
            </a:pPr>
            <a:r>
              <a:rPr b="1" i="0" lang="en-US" sz="5498" u="none" cap="none" strike="noStrike">
                <a:solidFill>
                  <a:srgbClr val="000000"/>
                </a:solidFill>
                <a:latin typeface="Arial"/>
                <a:ea typeface="Arial"/>
                <a:cs typeface="Arial"/>
                <a:sym typeface="Arial"/>
              </a:rPr>
              <a:t>Τιμολόγια Ύδρευσης</a:t>
            </a:r>
            <a:endParaRPr/>
          </a:p>
        </p:txBody>
      </p:sp>
      <p:sp>
        <p:nvSpPr>
          <p:cNvPr id="290" name="Google Shape;290;p16"/>
          <p:cNvSpPr txBox="1"/>
          <p:nvPr/>
        </p:nvSpPr>
        <p:spPr>
          <a:xfrm>
            <a:off x="537505" y="2492449"/>
            <a:ext cx="16549913" cy="6455116"/>
          </a:xfrm>
          <a:prstGeom prst="rect">
            <a:avLst/>
          </a:prstGeom>
          <a:noFill/>
          <a:ln>
            <a:noFill/>
          </a:ln>
        </p:spPr>
        <p:txBody>
          <a:bodyPr anchorCtr="0" anchor="t" bIns="0" lIns="0" spcFirstLastPara="1" rIns="0" wrap="square" tIns="0">
            <a:spAutoFit/>
          </a:bodyPr>
          <a:lstStyle/>
          <a:p>
            <a:pPr indent="0" lvl="0" marL="0" marR="0" rtl="0" algn="l">
              <a:lnSpc>
                <a:spcPct val="179987"/>
              </a:lnSpc>
              <a:spcBef>
                <a:spcPts val="0"/>
              </a:spcBef>
              <a:spcAft>
                <a:spcPts val="0"/>
              </a:spcAft>
              <a:buNone/>
            </a:pPr>
            <a:r>
              <a:rPr b="1" i="0" lang="en-US" sz="3173" u="none" cap="none" strike="noStrike">
                <a:solidFill>
                  <a:srgbClr val="000000"/>
                </a:solidFill>
                <a:latin typeface="Arial"/>
                <a:ea typeface="Arial"/>
                <a:cs typeface="Arial"/>
                <a:sym typeface="Arial"/>
              </a:rPr>
              <a:t>Ορισμός:</a:t>
            </a:r>
            <a:endParaRPr/>
          </a:p>
          <a:p>
            <a:pPr indent="-241808" lvl="2" marL="725425" marR="0" rtl="0" algn="l">
              <a:lnSpc>
                <a:spcPct val="179987"/>
              </a:lnSpc>
              <a:spcBef>
                <a:spcPts val="0"/>
              </a:spcBef>
              <a:spcAft>
                <a:spcPts val="0"/>
              </a:spcAft>
              <a:buClr>
                <a:srgbClr val="000000"/>
              </a:buClr>
              <a:buSzPts val="3173"/>
              <a:buFont typeface="Arial"/>
              <a:buChar char="⚬"/>
            </a:pPr>
            <a:r>
              <a:rPr b="0" i="0" lang="en-US" sz="3173" u="none" cap="none" strike="noStrike">
                <a:solidFill>
                  <a:srgbClr val="000000"/>
                </a:solidFill>
                <a:latin typeface="Arial"/>
                <a:ea typeface="Arial"/>
                <a:cs typeface="Arial"/>
                <a:sym typeface="Arial"/>
              </a:rPr>
              <a:t>Το τιμολόγιο είναι ένα τέλος που χρεώνεται για τις υπηρεσίες ύδρευσης και καλύπτει την παροχή, την επεξεργασία και τη διανομή.</a:t>
            </a:r>
            <a:endParaRPr/>
          </a:p>
          <a:p>
            <a:pPr indent="-106690" lvl="2" marL="320074" marR="0" rtl="0" algn="l">
              <a:lnSpc>
                <a:spcPct val="79420"/>
              </a:lnSpc>
              <a:spcBef>
                <a:spcPts val="0"/>
              </a:spcBef>
              <a:spcAft>
                <a:spcPts val="0"/>
              </a:spcAft>
              <a:buNone/>
            </a:pPr>
            <a:r>
              <a:t/>
            </a:r>
            <a:endParaRPr b="0" i="0" sz="3173" u="none" cap="none" strike="noStrike">
              <a:solidFill>
                <a:srgbClr val="000000"/>
              </a:solidFill>
              <a:latin typeface="Arial"/>
              <a:ea typeface="Arial"/>
              <a:cs typeface="Arial"/>
              <a:sym typeface="Arial"/>
            </a:endParaRPr>
          </a:p>
          <a:p>
            <a:pPr indent="-241808" lvl="2" marL="725425" marR="0" rtl="0" algn="l">
              <a:lnSpc>
                <a:spcPct val="179987"/>
              </a:lnSpc>
              <a:spcBef>
                <a:spcPts val="0"/>
              </a:spcBef>
              <a:spcAft>
                <a:spcPts val="0"/>
              </a:spcAft>
              <a:buNone/>
            </a:pPr>
            <a:r>
              <a:rPr b="1" i="0" lang="en-US" sz="3173" u="none" cap="none" strike="noStrike">
                <a:solidFill>
                  <a:srgbClr val="000000"/>
                </a:solidFill>
                <a:latin typeface="Arial"/>
                <a:ea typeface="Arial"/>
                <a:cs typeface="Arial"/>
                <a:sym typeface="Arial"/>
              </a:rPr>
              <a:t>Βασικοί Στόχοι:</a:t>
            </a:r>
            <a:endParaRPr/>
          </a:p>
          <a:p>
            <a:pPr indent="-241808" lvl="2" marL="725425" marR="0" rtl="0" algn="l">
              <a:lnSpc>
                <a:spcPct val="179987"/>
              </a:lnSpc>
              <a:spcBef>
                <a:spcPts val="0"/>
              </a:spcBef>
              <a:spcAft>
                <a:spcPts val="0"/>
              </a:spcAft>
              <a:buClr>
                <a:srgbClr val="000000"/>
              </a:buClr>
              <a:buSzPts val="3173"/>
              <a:buFont typeface="Arial"/>
              <a:buChar char="⚬"/>
            </a:pPr>
            <a:r>
              <a:rPr b="0" i="0" lang="en-US" sz="3173" u="none" cap="none" strike="noStrike">
                <a:solidFill>
                  <a:srgbClr val="000000"/>
                </a:solidFill>
                <a:latin typeface="Arial"/>
                <a:ea typeface="Arial"/>
                <a:cs typeface="Arial"/>
                <a:sym typeface="Arial"/>
              </a:rPr>
              <a:t>Κάλυψη λειτουργικών εξόδων, δαπανών συντήρησης και κεφαλαιουχικών εξόδων.</a:t>
            </a:r>
            <a:endParaRPr/>
          </a:p>
          <a:p>
            <a:pPr indent="-241808" lvl="2" marL="725425" marR="0" rtl="0" algn="l">
              <a:lnSpc>
                <a:spcPct val="179987"/>
              </a:lnSpc>
              <a:spcBef>
                <a:spcPts val="0"/>
              </a:spcBef>
              <a:spcAft>
                <a:spcPts val="0"/>
              </a:spcAft>
              <a:buClr>
                <a:srgbClr val="000000"/>
              </a:buClr>
              <a:buSzPts val="3173"/>
              <a:buFont typeface="Arial"/>
              <a:buChar char="⚬"/>
            </a:pPr>
            <a:r>
              <a:rPr b="0" i="0" lang="en-US" sz="3173" u="none" cap="none" strike="noStrike">
                <a:solidFill>
                  <a:srgbClr val="000000"/>
                </a:solidFill>
                <a:latin typeface="Arial"/>
                <a:ea typeface="Arial"/>
                <a:cs typeface="Arial"/>
                <a:sym typeface="Arial"/>
              </a:rPr>
              <a:t>Προωθήστε την εξοικονόμηση νερού μέσω τιμολόγησης με βάση τη χρήση.</a:t>
            </a:r>
            <a:endParaRPr/>
          </a:p>
          <a:p>
            <a:pPr indent="-241808" lvl="2" marL="725425" marR="0" rtl="0" algn="l">
              <a:lnSpc>
                <a:spcPct val="179987"/>
              </a:lnSpc>
              <a:spcBef>
                <a:spcPts val="0"/>
              </a:spcBef>
              <a:spcAft>
                <a:spcPts val="0"/>
              </a:spcAft>
              <a:buClr>
                <a:srgbClr val="000000"/>
              </a:buClr>
              <a:buSzPts val="3173"/>
              <a:buFont typeface="Arial"/>
              <a:buChar char="⚬"/>
            </a:pPr>
            <a:r>
              <a:rPr b="0" i="0" lang="en-US" sz="3173" u="none" cap="none" strike="noStrike">
                <a:solidFill>
                  <a:srgbClr val="000000"/>
                </a:solidFill>
                <a:latin typeface="Arial"/>
                <a:ea typeface="Arial"/>
                <a:cs typeface="Arial"/>
                <a:sym typeface="Arial"/>
              </a:rPr>
              <a:t>Να διασφαλιστεί η οικονομική προσιτότητα για τα νοικοκυριά με χαμηλό εισόδημα.</a:t>
            </a:r>
            <a:endParaRPr/>
          </a:p>
          <a:p>
            <a:pPr indent="-241808" lvl="2" marL="725425" marR="0" rtl="0" algn="l">
              <a:lnSpc>
                <a:spcPct val="179987"/>
              </a:lnSpc>
              <a:spcBef>
                <a:spcPts val="0"/>
              </a:spcBef>
              <a:spcAft>
                <a:spcPts val="0"/>
              </a:spcAft>
              <a:buClr>
                <a:srgbClr val="000000"/>
              </a:buClr>
              <a:buSzPts val="3173"/>
              <a:buFont typeface="Arial"/>
              <a:buChar char="⚬"/>
            </a:pPr>
            <a:r>
              <a:rPr b="0" i="0" lang="en-US" sz="3173" u="none" cap="none" strike="noStrike">
                <a:solidFill>
                  <a:srgbClr val="000000"/>
                </a:solidFill>
                <a:latin typeface="Arial"/>
                <a:ea typeface="Arial"/>
                <a:cs typeface="Arial"/>
                <a:sym typeface="Arial"/>
              </a:rPr>
              <a:t> Ενθαρρύνετε τη βιώσιμη χρήση και επεξεργασία του νερού.</a:t>
            </a:r>
            <a:endParaRPr/>
          </a:p>
          <a:p>
            <a:pPr indent="-106690" lvl="2" marL="320074" marR="0" rtl="0" algn="l">
              <a:lnSpc>
                <a:spcPct val="79420"/>
              </a:lnSpc>
              <a:spcBef>
                <a:spcPts val="0"/>
              </a:spcBef>
              <a:spcAft>
                <a:spcPts val="0"/>
              </a:spcAft>
              <a:buNone/>
            </a:pPr>
            <a:r>
              <a:t/>
            </a:r>
            <a:endParaRPr b="0" i="0" sz="3173"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98" name="Shape 298"/>
        <p:cNvGrpSpPr/>
        <p:nvPr/>
      </p:nvGrpSpPr>
      <p:grpSpPr>
        <a:xfrm>
          <a:off x="0" y="0"/>
          <a:ext cx="0" cy="0"/>
          <a:chOff x="0" y="0"/>
          <a:chExt cx="0" cy="0"/>
        </a:xfrm>
      </p:grpSpPr>
      <p:sp>
        <p:nvSpPr>
          <p:cNvPr id="299" name="Google Shape;299;p17"/>
          <p:cNvSpPr/>
          <p:nvPr/>
        </p:nvSpPr>
        <p:spPr>
          <a:xfrm>
            <a:off x="0" y="7694315"/>
            <a:ext cx="10926496" cy="737745"/>
          </a:xfrm>
          <a:custGeom>
            <a:rect b="b" l="l" r="r" t="t"/>
            <a:pathLst>
              <a:path extrusionOk="0" h="737745" w="10926496">
                <a:moveTo>
                  <a:pt x="0" y="0"/>
                </a:moveTo>
                <a:lnTo>
                  <a:pt x="10926496" y="0"/>
                </a:lnTo>
                <a:lnTo>
                  <a:pt x="10926496" y="737745"/>
                </a:lnTo>
                <a:lnTo>
                  <a:pt x="0" y="737745"/>
                </a:lnTo>
                <a:lnTo>
                  <a:pt x="0" y="0"/>
                </a:lnTo>
                <a:close/>
              </a:path>
            </a:pathLst>
          </a:custGeom>
          <a:blipFill rotWithShape="1">
            <a:blip r:embed="rId3">
              <a:alphaModFix/>
            </a:blip>
            <a:stretch>
              <a:fillRect b="0" l="0" r="0" t="0"/>
            </a:stretch>
          </a:blipFill>
          <a:ln>
            <a:noFill/>
          </a:ln>
        </p:spPr>
      </p:sp>
      <p:sp>
        <p:nvSpPr>
          <p:cNvPr id="300" name="Google Shape;300;p17"/>
          <p:cNvSpPr/>
          <p:nvPr/>
        </p:nvSpPr>
        <p:spPr>
          <a:xfrm>
            <a:off x="1028700" y="405296"/>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4">
              <a:alphaModFix/>
            </a:blip>
            <a:stretch>
              <a:fillRect b="0" l="0" r="0" t="0"/>
            </a:stretch>
          </a:blipFill>
          <a:ln>
            <a:noFill/>
          </a:ln>
        </p:spPr>
      </p:sp>
      <p:sp>
        <p:nvSpPr>
          <p:cNvPr id="301" name="Google Shape;301;p17"/>
          <p:cNvSpPr txBox="1"/>
          <p:nvPr/>
        </p:nvSpPr>
        <p:spPr>
          <a:xfrm>
            <a:off x="1291651" y="631991"/>
            <a:ext cx="7025071" cy="1352703"/>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4700" u="none" cap="none" strike="noStrike">
                <a:solidFill>
                  <a:srgbClr val="000000"/>
                </a:solidFill>
                <a:latin typeface="Arial"/>
                <a:ea typeface="Arial"/>
                <a:cs typeface="Arial"/>
                <a:sym typeface="Arial"/>
              </a:rPr>
              <a:t>Επιπτώσεις των Τιμολογίων Ύδρευσης</a:t>
            </a:r>
            <a:endParaRPr/>
          </a:p>
        </p:txBody>
      </p:sp>
      <p:sp>
        <p:nvSpPr>
          <p:cNvPr id="302" name="Google Shape;302;p17"/>
          <p:cNvSpPr txBox="1"/>
          <p:nvPr/>
        </p:nvSpPr>
        <p:spPr>
          <a:xfrm>
            <a:off x="1028700" y="2461648"/>
            <a:ext cx="15112341" cy="6989431"/>
          </a:xfrm>
          <a:prstGeom prst="rect">
            <a:avLst/>
          </a:prstGeom>
          <a:noFill/>
          <a:ln>
            <a:noFill/>
          </a:ln>
        </p:spPr>
        <p:txBody>
          <a:bodyPr anchorCtr="0" anchor="t" bIns="0" lIns="0" spcFirstLastPara="1" rIns="0" wrap="square" tIns="0">
            <a:spAutoFit/>
          </a:bodyPr>
          <a:lstStyle/>
          <a:p>
            <a:pPr indent="0" lvl="0" marL="0" marR="0" rtl="0" algn="l">
              <a:lnSpc>
                <a:spcPct val="179993"/>
              </a:lnSpc>
              <a:spcBef>
                <a:spcPts val="0"/>
              </a:spcBef>
              <a:spcAft>
                <a:spcPts val="0"/>
              </a:spcAft>
              <a:buNone/>
            </a:pPr>
            <a:r>
              <a:rPr b="1" i="0" lang="en-US" sz="2999" u="none" cap="none" strike="noStrike">
                <a:solidFill>
                  <a:srgbClr val="000000"/>
                </a:solidFill>
                <a:latin typeface="Arial"/>
                <a:ea typeface="Arial"/>
                <a:cs typeface="Arial"/>
                <a:sym typeface="Arial"/>
              </a:rPr>
              <a:t>Σχετικά με τα νοικοκυριά:</a:t>
            </a:r>
            <a:endParaRPr/>
          </a:p>
          <a:p>
            <a:pPr indent="-228542" lvl="2" marL="685629" marR="0" rtl="0" algn="l">
              <a:lnSpc>
                <a:spcPct val="179993"/>
              </a:lnSpc>
              <a:spcBef>
                <a:spcPts val="0"/>
              </a:spcBef>
              <a:spcAft>
                <a:spcPts val="0"/>
              </a:spcAft>
              <a:buClr>
                <a:srgbClr val="000000"/>
              </a:buClr>
              <a:buSzPts val="2999"/>
              <a:buFont typeface="Arial"/>
              <a:buChar char="⚬"/>
            </a:pPr>
            <a:r>
              <a:rPr b="0" i="0" lang="en-US" sz="2999" u="none" cap="none" strike="noStrike">
                <a:solidFill>
                  <a:srgbClr val="000000"/>
                </a:solidFill>
                <a:latin typeface="Arial"/>
                <a:ea typeface="Arial"/>
                <a:cs typeface="Arial"/>
                <a:sym typeface="Arial"/>
              </a:rPr>
              <a:t>Επηρεάζει την προσιτή τιμή και παρέχει κίνητρα για τη διατήρηση.</a:t>
            </a:r>
            <a:endParaRPr/>
          </a:p>
          <a:p>
            <a:pPr indent="-228542" lvl="2" marL="685629" marR="0" rtl="0" algn="l">
              <a:lnSpc>
                <a:spcPct val="179993"/>
              </a:lnSpc>
              <a:spcBef>
                <a:spcPts val="0"/>
              </a:spcBef>
              <a:spcAft>
                <a:spcPts val="0"/>
              </a:spcAft>
              <a:buClr>
                <a:srgbClr val="000000"/>
              </a:buClr>
              <a:buSzPts val="2999"/>
              <a:buFont typeface="Arial"/>
              <a:buChar char="⚬"/>
            </a:pPr>
            <a:r>
              <a:rPr b="0" i="0" lang="en-US" sz="2999" u="none" cap="none" strike="noStrike">
                <a:solidFill>
                  <a:srgbClr val="000000"/>
                </a:solidFill>
                <a:latin typeface="Arial"/>
                <a:ea typeface="Arial"/>
                <a:cs typeface="Arial"/>
                <a:sym typeface="Arial"/>
              </a:rPr>
              <a:t>Τα κοινωνικά τιμολόγια βελτιώνουν την ισότητα για τις ομάδες χαμηλού εισοδήματος.</a:t>
            </a:r>
            <a:endParaRPr/>
          </a:p>
          <a:p>
            <a:pPr indent="-99069" lvl="2" marL="297206" marR="0" rtl="0" algn="l">
              <a:lnSpc>
                <a:spcPct val="78026"/>
              </a:lnSpc>
              <a:spcBef>
                <a:spcPts val="0"/>
              </a:spcBef>
              <a:spcAft>
                <a:spcPts val="0"/>
              </a:spcAft>
              <a:buNone/>
            </a:pPr>
            <a:r>
              <a:t/>
            </a:r>
            <a:endParaRPr b="0" i="0" sz="2999" u="none" cap="none" strike="noStrike">
              <a:solidFill>
                <a:srgbClr val="000000"/>
              </a:solidFill>
              <a:latin typeface="Arial"/>
              <a:ea typeface="Arial"/>
              <a:cs typeface="Arial"/>
              <a:sym typeface="Arial"/>
            </a:endParaRPr>
          </a:p>
          <a:p>
            <a:pPr indent="-228542" lvl="2" marL="685629" marR="0" rtl="0" algn="l">
              <a:lnSpc>
                <a:spcPct val="179993"/>
              </a:lnSpc>
              <a:spcBef>
                <a:spcPts val="0"/>
              </a:spcBef>
              <a:spcAft>
                <a:spcPts val="0"/>
              </a:spcAft>
              <a:buNone/>
            </a:pPr>
            <a:r>
              <a:rPr b="1" i="0" lang="en-US" sz="2999" u="none" cap="none" strike="noStrike">
                <a:solidFill>
                  <a:srgbClr val="000000"/>
                </a:solidFill>
                <a:latin typeface="Arial"/>
                <a:ea typeface="Arial"/>
                <a:cs typeface="Arial"/>
                <a:sym typeface="Arial"/>
              </a:rPr>
              <a:t>Στις επιχειρήσεις:</a:t>
            </a:r>
            <a:endParaRPr/>
          </a:p>
          <a:p>
            <a:pPr indent="-228542" lvl="2" marL="685629" marR="0" rtl="0" algn="l">
              <a:lnSpc>
                <a:spcPct val="179993"/>
              </a:lnSpc>
              <a:spcBef>
                <a:spcPts val="0"/>
              </a:spcBef>
              <a:spcAft>
                <a:spcPts val="0"/>
              </a:spcAft>
              <a:buClr>
                <a:srgbClr val="000000"/>
              </a:buClr>
              <a:buSzPts val="2999"/>
              <a:buFont typeface="Arial"/>
              <a:buChar char="⚬"/>
            </a:pPr>
            <a:r>
              <a:rPr b="0" i="0" lang="en-US" sz="2999" u="none" cap="none" strike="noStrike">
                <a:solidFill>
                  <a:srgbClr val="000000"/>
                </a:solidFill>
                <a:latin typeface="Arial"/>
                <a:ea typeface="Arial"/>
                <a:cs typeface="Arial"/>
                <a:sym typeface="Arial"/>
              </a:rPr>
              <a:t>Ενθαρρύνει την υιοθέτηση αποτελεσματικών πρακτικών.</a:t>
            </a:r>
            <a:endParaRPr/>
          </a:p>
          <a:p>
            <a:pPr indent="-228542" lvl="2" marL="685629" marR="0" rtl="0" algn="l">
              <a:lnSpc>
                <a:spcPct val="179993"/>
              </a:lnSpc>
              <a:spcBef>
                <a:spcPts val="0"/>
              </a:spcBef>
              <a:spcAft>
                <a:spcPts val="0"/>
              </a:spcAft>
              <a:buClr>
                <a:srgbClr val="000000"/>
              </a:buClr>
              <a:buSzPts val="2999"/>
              <a:buFont typeface="Arial"/>
              <a:buChar char="⚬"/>
            </a:pPr>
            <a:r>
              <a:rPr b="0" i="0" lang="en-US" sz="2999" u="none" cap="none" strike="noStrike">
                <a:solidFill>
                  <a:srgbClr val="000000"/>
                </a:solidFill>
                <a:latin typeface="Arial"/>
                <a:ea typeface="Arial"/>
                <a:cs typeface="Arial"/>
                <a:sym typeface="Arial"/>
              </a:rPr>
              <a:t>Επηρεάζει το κόστος παραγωγής και την ανταγωνιστικότητα.</a:t>
            </a:r>
            <a:endParaRPr/>
          </a:p>
          <a:p>
            <a:pPr indent="-99069" lvl="2" marL="297206" marR="0" rtl="0" algn="l">
              <a:lnSpc>
                <a:spcPct val="78026"/>
              </a:lnSpc>
              <a:spcBef>
                <a:spcPts val="0"/>
              </a:spcBef>
              <a:spcAft>
                <a:spcPts val="0"/>
              </a:spcAft>
              <a:buNone/>
            </a:pPr>
            <a:r>
              <a:t/>
            </a:r>
            <a:endParaRPr b="0" i="0" sz="2999" u="none" cap="none" strike="noStrike">
              <a:solidFill>
                <a:srgbClr val="000000"/>
              </a:solidFill>
              <a:latin typeface="Arial"/>
              <a:ea typeface="Arial"/>
              <a:cs typeface="Arial"/>
              <a:sym typeface="Arial"/>
            </a:endParaRPr>
          </a:p>
          <a:p>
            <a:pPr indent="-228542" lvl="2" marL="685629" marR="0" rtl="0" algn="l">
              <a:lnSpc>
                <a:spcPct val="179993"/>
              </a:lnSpc>
              <a:spcBef>
                <a:spcPts val="0"/>
              </a:spcBef>
              <a:spcAft>
                <a:spcPts val="0"/>
              </a:spcAft>
              <a:buNone/>
            </a:pPr>
            <a:r>
              <a:rPr b="1" i="0" lang="en-US" sz="2999" u="none" cap="none" strike="noStrike">
                <a:solidFill>
                  <a:srgbClr val="000000"/>
                </a:solidFill>
                <a:latin typeface="Arial"/>
                <a:ea typeface="Arial"/>
                <a:cs typeface="Arial"/>
                <a:sym typeface="Arial"/>
              </a:rPr>
              <a:t>Σχετικά με το Περιβάλλον:</a:t>
            </a:r>
            <a:endParaRPr/>
          </a:p>
          <a:p>
            <a:pPr indent="-228542" lvl="2" marL="685629" marR="0" rtl="0" algn="l">
              <a:lnSpc>
                <a:spcPct val="179993"/>
              </a:lnSpc>
              <a:spcBef>
                <a:spcPts val="0"/>
              </a:spcBef>
              <a:spcAft>
                <a:spcPts val="0"/>
              </a:spcAft>
              <a:buClr>
                <a:srgbClr val="000000"/>
              </a:buClr>
              <a:buSzPts val="2999"/>
              <a:buFont typeface="Arial"/>
              <a:buChar char="⚬"/>
            </a:pPr>
            <a:r>
              <a:rPr b="0" i="0" lang="en-US" sz="2999" u="none" cap="none" strike="noStrike">
                <a:solidFill>
                  <a:srgbClr val="000000"/>
                </a:solidFill>
                <a:latin typeface="Arial"/>
                <a:ea typeface="Arial"/>
                <a:cs typeface="Arial"/>
                <a:sym typeface="Arial"/>
              </a:rPr>
              <a:t>Οι υψηλοί δασμοί αποθαρρύνουν τη σπατάλη, προωθώντας τη βιωσιμότητα.</a:t>
            </a:r>
            <a:endParaRPr/>
          </a:p>
          <a:p>
            <a:pPr indent="-228542" lvl="2" marL="685629" marR="0" rtl="0" algn="l">
              <a:lnSpc>
                <a:spcPct val="179993"/>
              </a:lnSpc>
              <a:spcBef>
                <a:spcPts val="0"/>
              </a:spcBef>
              <a:spcAft>
                <a:spcPts val="0"/>
              </a:spcAft>
              <a:buClr>
                <a:srgbClr val="000000"/>
              </a:buClr>
              <a:buSzPts val="2999"/>
              <a:buFont typeface="Arial"/>
              <a:buChar char="⚬"/>
            </a:pPr>
            <a:r>
              <a:rPr b="0" i="0" lang="en-US" sz="2999" u="none" cap="none" strike="noStrike">
                <a:solidFill>
                  <a:srgbClr val="000000"/>
                </a:solidFill>
                <a:latin typeface="Arial"/>
                <a:ea typeface="Arial"/>
                <a:cs typeface="Arial"/>
                <a:sym typeface="Arial"/>
              </a:rPr>
              <a:t>Υποστηρίζει τις επενδύσεις σε τεχνολογίες εξοικονόμησης νερού.</a:t>
            </a:r>
            <a:endParaRPr/>
          </a:p>
          <a:p>
            <a:pPr indent="-99069" lvl="2" marL="297206" marR="0" rtl="0" algn="l">
              <a:lnSpc>
                <a:spcPct val="78026"/>
              </a:lnSpc>
              <a:spcBef>
                <a:spcPts val="0"/>
              </a:spcBef>
              <a:spcAft>
                <a:spcPts val="0"/>
              </a:spcAft>
              <a:buNone/>
            </a:pPr>
            <a:r>
              <a:t/>
            </a:r>
            <a:endParaRPr b="0" i="0" sz="2999"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10" name="Shape 310"/>
        <p:cNvGrpSpPr/>
        <p:nvPr/>
      </p:nvGrpSpPr>
      <p:grpSpPr>
        <a:xfrm>
          <a:off x="0" y="0"/>
          <a:ext cx="0" cy="0"/>
          <a:chOff x="0" y="0"/>
          <a:chExt cx="0" cy="0"/>
        </a:xfrm>
      </p:grpSpPr>
      <p:sp>
        <p:nvSpPr>
          <p:cNvPr id="311" name="Google Shape;311;p18"/>
          <p:cNvSpPr/>
          <p:nvPr/>
        </p:nvSpPr>
        <p:spPr>
          <a:xfrm>
            <a:off x="-937197" y="2485014"/>
            <a:ext cx="8381632" cy="8041696"/>
          </a:xfrm>
          <a:custGeom>
            <a:rect b="b" l="l" r="r" t="t"/>
            <a:pathLst>
              <a:path extrusionOk="0" h="8041696" w="8381632">
                <a:moveTo>
                  <a:pt x="0" y="0"/>
                </a:moveTo>
                <a:lnTo>
                  <a:pt x="8381632" y="0"/>
                </a:lnTo>
                <a:lnTo>
                  <a:pt x="8381632" y="8041696"/>
                </a:lnTo>
                <a:lnTo>
                  <a:pt x="0" y="8041696"/>
                </a:lnTo>
                <a:lnTo>
                  <a:pt x="0" y="0"/>
                </a:lnTo>
                <a:close/>
              </a:path>
            </a:pathLst>
          </a:custGeom>
          <a:blipFill rotWithShape="1">
            <a:blip r:embed="rId3">
              <a:alphaModFix/>
            </a:blip>
            <a:stretch>
              <a:fillRect b="0" l="0" r="0" t="0"/>
            </a:stretch>
          </a:blipFill>
          <a:ln>
            <a:noFill/>
          </a:ln>
        </p:spPr>
      </p:sp>
      <p:sp>
        <p:nvSpPr>
          <p:cNvPr id="312" name="Google Shape;312;p18"/>
          <p:cNvSpPr/>
          <p:nvPr/>
        </p:nvSpPr>
        <p:spPr>
          <a:xfrm>
            <a:off x="-503349" y="2960664"/>
            <a:ext cx="7513892" cy="7090410"/>
          </a:xfrm>
          <a:custGeom>
            <a:rect b="b" l="l" r="r" t="t"/>
            <a:pathLst>
              <a:path extrusionOk="0" h="9453880" w="10018522">
                <a:moveTo>
                  <a:pt x="5009261" y="0"/>
                </a:moveTo>
                <a:cubicBezTo>
                  <a:pt x="2242693" y="0"/>
                  <a:pt x="0" y="2116328"/>
                  <a:pt x="0" y="4726940"/>
                </a:cubicBezTo>
                <a:cubicBezTo>
                  <a:pt x="0" y="7337552"/>
                  <a:pt x="2242693" y="9453880"/>
                  <a:pt x="5009261" y="9453880"/>
                </a:cubicBezTo>
                <a:cubicBezTo>
                  <a:pt x="7775829" y="9453880"/>
                  <a:pt x="10018522" y="7337552"/>
                  <a:pt x="10018522" y="4726940"/>
                </a:cubicBezTo>
                <a:cubicBezTo>
                  <a:pt x="10018522" y="2116328"/>
                  <a:pt x="7775829" y="0"/>
                  <a:pt x="5009261" y="0"/>
                </a:cubicBezTo>
                <a:close/>
              </a:path>
            </a:pathLst>
          </a:custGeom>
          <a:blipFill rotWithShape="1">
            <a:blip r:embed="rId4">
              <a:alphaModFix/>
            </a:blip>
            <a:stretch>
              <a:fillRect b="0" l="-25861" r="-2586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8"/>
          <p:cNvSpPr/>
          <p:nvPr/>
        </p:nvSpPr>
        <p:spPr>
          <a:xfrm>
            <a:off x="-533634" y="-144661"/>
            <a:ext cx="18821634" cy="1900441"/>
          </a:xfrm>
          <a:custGeom>
            <a:rect b="b" l="l" r="r" t="t"/>
            <a:pathLst>
              <a:path extrusionOk="0" h="1900441" w="18821634">
                <a:moveTo>
                  <a:pt x="0" y="0"/>
                </a:moveTo>
                <a:lnTo>
                  <a:pt x="18821634" y="0"/>
                </a:lnTo>
                <a:lnTo>
                  <a:pt x="18821634" y="1900441"/>
                </a:lnTo>
                <a:lnTo>
                  <a:pt x="0" y="1900441"/>
                </a:lnTo>
                <a:lnTo>
                  <a:pt x="0" y="0"/>
                </a:lnTo>
                <a:close/>
              </a:path>
            </a:pathLst>
          </a:custGeom>
          <a:blipFill rotWithShape="1">
            <a:blip r:embed="rId5">
              <a:alphaModFix/>
            </a:blip>
            <a:stretch>
              <a:fillRect b="0" l="0" r="0" t="0"/>
            </a:stretch>
          </a:blipFill>
          <a:ln>
            <a:noFill/>
          </a:ln>
        </p:spPr>
      </p:sp>
      <p:sp>
        <p:nvSpPr>
          <p:cNvPr id="314" name="Google Shape;314;p18"/>
          <p:cNvSpPr txBox="1"/>
          <p:nvPr/>
        </p:nvSpPr>
        <p:spPr>
          <a:xfrm>
            <a:off x="370037" y="651199"/>
            <a:ext cx="10956171" cy="768859"/>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5249" u="none" cap="none" strike="noStrike">
                <a:solidFill>
                  <a:srgbClr val="000000"/>
                </a:solidFill>
                <a:latin typeface="Arial"/>
                <a:ea typeface="Arial"/>
                <a:cs typeface="Arial"/>
                <a:sym typeface="Arial"/>
              </a:rPr>
              <a:t>Βιώσιμες Πρακτικές Νερού</a:t>
            </a:r>
            <a:endParaRPr/>
          </a:p>
        </p:txBody>
      </p:sp>
      <p:sp>
        <p:nvSpPr>
          <p:cNvPr id="315" name="Google Shape;315;p18"/>
          <p:cNvSpPr txBox="1"/>
          <p:nvPr/>
        </p:nvSpPr>
        <p:spPr>
          <a:xfrm>
            <a:off x="7609230" y="1896954"/>
            <a:ext cx="10184389" cy="8126092"/>
          </a:xfrm>
          <a:prstGeom prst="rect">
            <a:avLst/>
          </a:prstGeom>
          <a:noFill/>
          <a:ln>
            <a:noFill/>
          </a:ln>
        </p:spPr>
        <p:txBody>
          <a:bodyPr anchorCtr="0" anchor="t" bIns="0" lIns="0" spcFirstLastPara="1" rIns="0" wrap="square" tIns="0">
            <a:spAutoFit/>
          </a:bodyPr>
          <a:lstStyle/>
          <a:p>
            <a:pPr indent="0" lvl="0" marL="0" marR="0" rtl="0" algn="l">
              <a:lnSpc>
                <a:spcPct val="180000"/>
              </a:lnSpc>
              <a:spcBef>
                <a:spcPts val="0"/>
              </a:spcBef>
              <a:spcAft>
                <a:spcPts val="0"/>
              </a:spcAft>
              <a:buNone/>
            </a:pPr>
            <a:r>
              <a:rPr b="1" i="0" lang="en-US" sz="2400" u="none" cap="none" strike="noStrike">
                <a:solidFill>
                  <a:srgbClr val="000000"/>
                </a:solidFill>
                <a:latin typeface="Arial"/>
                <a:ea typeface="Arial"/>
                <a:cs typeface="Arial"/>
                <a:sym typeface="Arial"/>
              </a:rPr>
              <a:t>Ορισμός</a:t>
            </a:r>
            <a:endParaRPr/>
          </a:p>
          <a:p>
            <a:pPr indent="0" lvl="0" marL="0" marR="0" rtl="0" algn="l">
              <a:lnSpc>
                <a:spcPct val="180000"/>
              </a:lnSpc>
              <a:spcBef>
                <a:spcPts val="0"/>
              </a:spcBef>
              <a:spcAft>
                <a:spcPts val="0"/>
              </a:spcAft>
              <a:buNone/>
            </a:pPr>
            <a:r>
              <a:rPr b="0" i="0" lang="en-US" sz="2400" u="none" cap="none" strike="noStrike">
                <a:solidFill>
                  <a:srgbClr val="000000"/>
                </a:solidFill>
                <a:latin typeface="Arial"/>
                <a:ea typeface="Arial"/>
                <a:cs typeface="Arial"/>
                <a:sym typeface="Arial"/>
              </a:rPr>
              <a:t>Οι βιώσιμες πρακτικές για το νερό είναι μέθοδοι που διασφαλίζουν τη μακροπρόθεσμη διαθεσιμότητα και ποιότητα των υδάτινων πόρων, ελαχιστοποιώντας παράλληλα τις περιβαλλοντικές επιπτώσεις. Εξισορροπούν τις ανθρώπινες ανάγκες με την οικολογική υγεία.</a:t>
            </a:r>
            <a:endParaRPr/>
          </a:p>
          <a:p>
            <a:pPr indent="0" lvl="0" marL="0" marR="0" rtl="0" algn="l">
              <a:lnSpc>
                <a:spcPct val="82500"/>
              </a:lnSpc>
              <a:spcBef>
                <a:spcPts val="0"/>
              </a:spcBef>
              <a:spcAft>
                <a:spcPts val="0"/>
              </a:spcAft>
              <a:buNone/>
            </a:pPr>
            <a:r>
              <a:t/>
            </a:r>
            <a:endParaRPr b="0" i="0" sz="2400" u="none" cap="none" strike="noStrike">
              <a:solidFill>
                <a:srgbClr val="000000"/>
              </a:solidFill>
              <a:latin typeface="Arial"/>
              <a:ea typeface="Arial"/>
              <a:cs typeface="Arial"/>
              <a:sym typeface="Arial"/>
            </a:endParaRPr>
          </a:p>
          <a:p>
            <a:pPr indent="0" lvl="0" marL="0" marR="0" rtl="0" algn="l">
              <a:lnSpc>
                <a:spcPct val="180000"/>
              </a:lnSpc>
              <a:spcBef>
                <a:spcPts val="0"/>
              </a:spcBef>
              <a:spcAft>
                <a:spcPts val="0"/>
              </a:spcAft>
              <a:buNone/>
            </a:pPr>
            <a:r>
              <a:rPr b="1" i="0" lang="en-US" sz="2400" u="none" cap="none" strike="noStrike">
                <a:solidFill>
                  <a:srgbClr val="000000"/>
                </a:solidFill>
                <a:latin typeface="Arial"/>
                <a:ea typeface="Arial"/>
                <a:cs typeface="Arial"/>
                <a:sym typeface="Arial"/>
              </a:rPr>
              <a:t>Βασικές Αρχές</a:t>
            </a:r>
            <a:endParaRPr/>
          </a:p>
          <a:p>
            <a:pPr indent="-182880" lvl="2" marL="548642" marR="0" rtl="0" algn="l">
              <a:lnSpc>
                <a:spcPct val="180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Μεγιστοποιήστε την κατανάλωση νερού μειώνοντας παράλληλα τα απόβλητα.</a:t>
            </a:r>
            <a:endParaRPr/>
          </a:p>
          <a:p>
            <a:pPr indent="-182880" lvl="2" marL="548642" marR="0" rtl="0" algn="l">
              <a:lnSpc>
                <a:spcPct val="180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Προστατέψτε τα υπάρχοντα υδάτινα αποθέματα και τα οικοσυστήματα.</a:t>
            </a:r>
            <a:endParaRPr/>
          </a:p>
          <a:p>
            <a:pPr indent="-182880" lvl="2" marL="548642" marR="0" rtl="0" algn="l">
              <a:lnSpc>
                <a:spcPct val="180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Να διασφαλιστεί η ισότιμη πρόσβαση στο νερό για όλους τους χρήστες.</a:t>
            </a:r>
            <a:endParaRPr/>
          </a:p>
          <a:p>
            <a:pPr indent="-182880" lvl="2" marL="548642" marR="0" rtl="0" algn="l">
              <a:lnSpc>
                <a:spcPct val="180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Συντονισμός μεταξύ τομέων για την αντιμετώπιση ανταγωνιστικών απαιτήσεων.</a:t>
            </a:r>
            <a:endParaRPr/>
          </a:p>
          <a:p>
            <a:pPr indent="-182880" lvl="2" marL="548642" marR="0" rtl="0" algn="l">
              <a:lnSpc>
                <a:spcPct val="180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Αναπτύξτε ευέλικτες στρατηγικές για να ανταποκριθείτε στις μεταβαλλόμενες συνθήκες.</a:t>
            </a:r>
            <a:endParaRPr/>
          </a:p>
          <a:p>
            <a:pPr indent="-83821" lvl="2" marL="251462" marR="0" rtl="0" algn="l">
              <a:lnSpc>
                <a:spcPct val="87916"/>
              </a:lnSpc>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23" name="Shape 323"/>
        <p:cNvGrpSpPr/>
        <p:nvPr/>
      </p:nvGrpSpPr>
      <p:grpSpPr>
        <a:xfrm>
          <a:off x="0" y="0"/>
          <a:ext cx="0" cy="0"/>
          <a:chOff x="0" y="0"/>
          <a:chExt cx="0" cy="0"/>
        </a:xfrm>
      </p:grpSpPr>
      <p:sp>
        <p:nvSpPr>
          <p:cNvPr id="324" name="Google Shape;324;p19"/>
          <p:cNvSpPr/>
          <p:nvPr/>
        </p:nvSpPr>
        <p:spPr>
          <a:xfrm>
            <a:off x="0" y="7694315"/>
            <a:ext cx="10926496" cy="737745"/>
          </a:xfrm>
          <a:custGeom>
            <a:rect b="b" l="l" r="r" t="t"/>
            <a:pathLst>
              <a:path extrusionOk="0" h="737745" w="10926496">
                <a:moveTo>
                  <a:pt x="0" y="0"/>
                </a:moveTo>
                <a:lnTo>
                  <a:pt x="10926496" y="0"/>
                </a:lnTo>
                <a:lnTo>
                  <a:pt x="10926496" y="737745"/>
                </a:lnTo>
                <a:lnTo>
                  <a:pt x="0" y="737745"/>
                </a:lnTo>
                <a:lnTo>
                  <a:pt x="0" y="0"/>
                </a:lnTo>
                <a:close/>
              </a:path>
            </a:pathLst>
          </a:custGeom>
          <a:blipFill rotWithShape="1">
            <a:blip r:embed="rId3">
              <a:alphaModFix/>
            </a:blip>
            <a:stretch>
              <a:fillRect b="0" l="0" r="0" t="0"/>
            </a:stretch>
          </a:blipFill>
          <a:ln>
            <a:noFill/>
          </a:ln>
        </p:spPr>
      </p:sp>
      <p:sp>
        <p:nvSpPr>
          <p:cNvPr id="325" name="Google Shape;325;p19"/>
          <p:cNvSpPr/>
          <p:nvPr/>
        </p:nvSpPr>
        <p:spPr>
          <a:xfrm>
            <a:off x="537505" y="345258"/>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4">
              <a:alphaModFix/>
            </a:blip>
            <a:stretch>
              <a:fillRect b="0" l="0" r="0" t="0"/>
            </a:stretch>
          </a:blipFill>
          <a:ln>
            <a:noFill/>
          </a:ln>
        </p:spPr>
      </p:sp>
      <p:sp>
        <p:nvSpPr>
          <p:cNvPr id="326" name="Google Shape;326;p19"/>
          <p:cNvSpPr txBox="1"/>
          <p:nvPr/>
        </p:nvSpPr>
        <p:spPr>
          <a:xfrm>
            <a:off x="703873" y="1118916"/>
            <a:ext cx="8115300" cy="707294"/>
          </a:xfrm>
          <a:prstGeom prst="rect">
            <a:avLst/>
          </a:prstGeom>
          <a:noFill/>
          <a:ln>
            <a:noFill/>
          </a:ln>
        </p:spPr>
        <p:txBody>
          <a:bodyPr anchorCtr="0" anchor="t" bIns="0" lIns="0" spcFirstLastPara="1" rIns="0" wrap="square" tIns="0">
            <a:spAutoFit/>
          </a:bodyPr>
          <a:lstStyle/>
          <a:p>
            <a:pPr indent="0" lvl="0" marL="0" marR="0" rtl="0" algn="l">
              <a:lnSpc>
                <a:spcPct val="110415"/>
              </a:lnSpc>
              <a:spcBef>
                <a:spcPts val="0"/>
              </a:spcBef>
              <a:spcAft>
                <a:spcPts val="0"/>
              </a:spcAft>
              <a:buNone/>
            </a:pPr>
            <a:r>
              <a:rPr b="1" i="0" lang="en-US" sz="4887" u="none" cap="none" strike="noStrike">
                <a:solidFill>
                  <a:srgbClr val="000000"/>
                </a:solidFill>
                <a:latin typeface="Arial"/>
                <a:ea typeface="Arial"/>
                <a:cs typeface="Arial"/>
                <a:sym typeface="Arial"/>
              </a:rPr>
              <a:t>Βιώσιμες Πρακτικές Νερού</a:t>
            </a:r>
            <a:endParaRPr/>
          </a:p>
        </p:txBody>
      </p:sp>
      <p:sp>
        <p:nvSpPr>
          <p:cNvPr id="327" name="Google Shape;327;p19"/>
          <p:cNvSpPr txBox="1"/>
          <p:nvPr/>
        </p:nvSpPr>
        <p:spPr>
          <a:xfrm>
            <a:off x="703873" y="2490373"/>
            <a:ext cx="15367441" cy="7299569"/>
          </a:xfrm>
          <a:prstGeom prst="rect">
            <a:avLst/>
          </a:prstGeom>
          <a:noFill/>
          <a:ln>
            <a:noFill/>
          </a:ln>
        </p:spPr>
        <p:txBody>
          <a:bodyPr anchorCtr="0" anchor="t" bIns="0" lIns="0" spcFirstLastPara="1" rIns="0" wrap="square" tIns="0">
            <a:spAutoFit/>
          </a:bodyPr>
          <a:lstStyle/>
          <a:p>
            <a:pPr indent="0" lvl="0" marL="0" marR="0" rtl="0" algn="l">
              <a:lnSpc>
                <a:spcPct val="179992"/>
              </a:lnSpc>
              <a:spcBef>
                <a:spcPts val="0"/>
              </a:spcBef>
              <a:spcAft>
                <a:spcPts val="0"/>
              </a:spcAft>
              <a:buNone/>
            </a:pPr>
            <a:r>
              <a:rPr b="1" i="0" lang="en-US" sz="2809" u="none" cap="none" strike="noStrike">
                <a:solidFill>
                  <a:srgbClr val="000000"/>
                </a:solidFill>
                <a:latin typeface="Arial"/>
                <a:ea typeface="Arial"/>
                <a:cs typeface="Arial"/>
                <a:sym typeface="Arial"/>
              </a:rPr>
              <a:t>Παραδείγματα</a:t>
            </a:r>
            <a:endParaRPr/>
          </a:p>
          <a:p>
            <a:pPr indent="0" lvl="0" marL="0" marR="0" rtl="0" algn="l">
              <a:lnSpc>
                <a:spcPct val="179992"/>
              </a:lnSpc>
              <a:spcBef>
                <a:spcPts val="0"/>
              </a:spcBef>
              <a:spcAft>
                <a:spcPts val="0"/>
              </a:spcAft>
              <a:buNone/>
            </a:pPr>
            <a:r>
              <a:rPr b="0" i="0" lang="en-US" sz="2809" u="none" cap="none" strike="noStrike">
                <a:solidFill>
                  <a:srgbClr val="000000"/>
                </a:solidFill>
                <a:latin typeface="Arial"/>
                <a:ea typeface="Arial"/>
                <a:cs typeface="Arial"/>
                <a:sym typeface="Arial"/>
              </a:rPr>
              <a:t>Γεωργία:</a:t>
            </a:r>
            <a:endParaRPr/>
          </a:p>
          <a:p>
            <a:pPr indent="-214067" lvl="2" marL="642203" marR="0" rtl="0" algn="l">
              <a:lnSpc>
                <a:spcPct val="179992"/>
              </a:lnSpc>
              <a:spcBef>
                <a:spcPts val="0"/>
              </a:spcBef>
              <a:spcAft>
                <a:spcPts val="0"/>
              </a:spcAft>
              <a:buClr>
                <a:srgbClr val="000000"/>
              </a:buClr>
              <a:buSzPts val="2809"/>
              <a:buFont typeface="Arial"/>
              <a:buChar char="⚬"/>
            </a:pPr>
            <a:r>
              <a:rPr b="0" i="0" lang="en-US" sz="2809" u="none" cap="none" strike="noStrike">
                <a:solidFill>
                  <a:srgbClr val="000000"/>
                </a:solidFill>
                <a:latin typeface="Arial"/>
                <a:ea typeface="Arial"/>
                <a:cs typeface="Arial"/>
                <a:sym typeface="Arial"/>
              </a:rPr>
              <a:t>Τεχνικές αποδοτικής χρήσης νερού, όπως η στάγδην άρδευση και η διαχείριση της υγρασίας του εδάφους.</a:t>
            </a:r>
            <a:endParaRPr/>
          </a:p>
          <a:p>
            <a:pPr indent="-214067" lvl="2" marL="642203" marR="0" rtl="0" algn="l">
              <a:lnSpc>
                <a:spcPct val="179992"/>
              </a:lnSpc>
              <a:spcBef>
                <a:spcPts val="0"/>
              </a:spcBef>
              <a:spcAft>
                <a:spcPts val="0"/>
              </a:spcAft>
              <a:buClr>
                <a:srgbClr val="000000"/>
              </a:buClr>
              <a:buSzPts val="2809"/>
              <a:buFont typeface="Arial"/>
              <a:buChar char="⚬"/>
            </a:pPr>
            <a:r>
              <a:rPr b="0" i="0" lang="en-US" sz="2809" u="none" cap="none" strike="noStrike">
                <a:solidFill>
                  <a:srgbClr val="000000"/>
                </a:solidFill>
                <a:latin typeface="Arial"/>
                <a:ea typeface="Arial"/>
                <a:cs typeface="Arial"/>
                <a:sym typeface="Arial"/>
              </a:rPr>
              <a:t>Συλλογή όμβριων υδάτων για την αναπλήρωση των υδροφορέων.</a:t>
            </a:r>
            <a:endParaRPr/>
          </a:p>
          <a:p>
            <a:pPr indent="-214067" lvl="2" marL="642203" marR="0" rtl="0" algn="l">
              <a:lnSpc>
                <a:spcPct val="179992"/>
              </a:lnSpc>
              <a:spcBef>
                <a:spcPts val="0"/>
              </a:spcBef>
              <a:spcAft>
                <a:spcPts val="0"/>
              </a:spcAft>
              <a:buNone/>
            </a:pPr>
            <a:r>
              <a:rPr b="0" i="0" lang="en-US" sz="2809" u="none" cap="none" strike="noStrike">
                <a:solidFill>
                  <a:srgbClr val="000000"/>
                </a:solidFill>
                <a:latin typeface="Arial"/>
                <a:ea typeface="Arial"/>
                <a:cs typeface="Arial"/>
                <a:sym typeface="Arial"/>
              </a:rPr>
              <a:t>Αστικές Περιοχές:</a:t>
            </a:r>
            <a:endParaRPr/>
          </a:p>
          <a:p>
            <a:pPr indent="-214067" lvl="2" marL="642203" marR="0" rtl="0" algn="l">
              <a:lnSpc>
                <a:spcPct val="179992"/>
              </a:lnSpc>
              <a:spcBef>
                <a:spcPts val="0"/>
              </a:spcBef>
              <a:spcAft>
                <a:spcPts val="0"/>
              </a:spcAft>
              <a:buClr>
                <a:srgbClr val="000000"/>
              </a:buClr>
              <a:buSzPts val="2809"/>
              <a:buFont typeface="Arial"/>
              <a:buChar char="⚬"/>
            </a:pPr>
            <a:r>
              <a:rPr b="0" i="0" lang="en-US" sz="2809" u="none" cap="none" strike="noStrike">
                <a:solidFill>
                  <a:srgbClr val="000000"/>
                </a:solidFill>
                <a:latin typeface="Arial"/>
                <a:ea typeface="Arial"/>
                <a:cs typeface="Arial"/>
                <a:sym typeface="Arial"/>
              </a:rPr>
              <a:t>Ανακύκλωση γκρίζου νερού για μη πόσιμες χρήσεις.</a:t>
            </a:r>
            <a:endParaRPr/>
          </a:p>
          <a:p>
            <a:pPr indent="-214067" lvl="2" marL="642203" marR="0" rtl="0" algn="l">
              <a:lnSpc>
                <a:spcPct val="179992"/>
              </a:lnSpc>
              <a:spcBef>
                <a:spcPts val="0"/>
              </a:spcBef>
              <a:spcAft>
                <a:spcPts val="0"/>
              </a:spcAft>
              <a:buClr>
                <a:srgbClr val="000000"/>
              </a:buClr>
              <a:buSzPts val="2809"/>
              <a:buFont typeface="Arial"/>
              <a:buChar char="⚬"/>
            </a:pPr>
            <a:r>
              <a:rPr b="0" i="0" lang="en-US" sz="2809" u="none" cap="none" strike="noStrike">
                <a:solidFill>
                  <a:srgbClr val="000000"/>
                </a:solidFill>
                <a:latin typeface="Arial"/>
                <a:ea typeface="Arial"/>
                <a:cs typeface="Arial"/>
                <a:sym typeface="Arial"/>
              </a:rPr>
              <a:t>Πράσινες υποδομές όπως διαπερατά οδοστρώματα για τη μείωση της απορροής.</a:t>
            </a:r>
            <a:endParaRPr/>
          </a:p>
          <a:p>
            <a:pPr indent="-214067" lvl="2" marL="642203" marR="0" rtl="0" algn="l">
              <a:lnSpc>
                <a:spcPct val="179992"/>
              </a:lnSpc>
              <a:spcBef>
                <a:spcPts val="0"/>
              </a:spcBef>
              <a:spcAft>
                <a:spcPts val="0"/>
              </a:spcAft>
              <a:buNone/>
            </a:pPr>
            <a:r>
              <a:rPr b="0" i="0" lang="en-US" sz="2809" u="none" cap="none" strike="noStrike">
                <a:solidFill>
                  <a:srgbClr val="000000"/>
                </a:solidFill>
                <a:latin typeface="Arial"/>
                <a:ea typeface="Arial"/>
                <a:cs typeface="Arial"/>
                <a:sym typeface="Arial"/>
              </a:rPr>
              <a:t>Βιομηχανία:</a:t>
            </a:r>
            <a:endParaRPr/>
          </a:p>
          <a:p>
            <a:pPr indent="-214067" lvl="2" marL="642203" marR="0" rtl="0" algn="l">
              <a:lnSpc>
                <a:spcPct val="179992"/>
              </a:lnSpc>
              <a:spcBef>
                <a:spcPts val="0"/>
              </a:spcBef>
              <a:spcAft>
                <a:spcPts val="0"/>
              </a:spcAft>
              <a:buClr>
                <a:srgbClr val="000000"/>
              </a:buClr>
              <a:buSzPts val="2809"/>
              <a:buFont typeface="Arial"/>
              <a:buChar char="⚬"/>
            </a:pPr>
            <a:r>
              <a:rPr b="0" i="0" lang="en-US" sz="2809" u="none" cap="none" strike="noStrike">
                <a:solidFill>
                  <a:srgbClr val="000000"/>
                </a:solidFill>
                <a:latin typeface="Arial"/>
                <a:ea typeface="Arial"/>
                <a:cs typeface="Arial"/>
                <a:sym typeface="Arial"/>
              </a:rPr>
              <a:t>Υιοθέτηση τεχνολογιών αποδοτικής χρήσης νερού στις διαδικασίες παραγωγής.</a:t>
            </a:r>
            <a:endParaRPr/>
          </a:p>
          <a:p>
            <a:pPr indent="-214067" lvl="2" marL="642203" marR="0" rtl="0" algn="l">
              <a:lnSpc>
                <a:spcPct val="179992"/>
              </a:lnSpc>
              <a:spcBef>
                <a:spcPts val="0"/>
              </a:spcBef>
              <a:spcAft>
                <a:spcPts val="0"/>
              </a:spcAft>
              <a:buClr>
                <a:srgbClr val="000000"/>
              </a:buClr>
              <a:buSzPts val="2809"/>
              <a:buFont typeface="Arial"/>
              <a:buChar char="⚬"/>
            </a:pPr>
            <a:r>
              <a:rPr b="0" i="0" lang="en-US" sz="2809" u="none" cap="none" strike="noStrike">
                <a:solidFill>
                  <a:srgbClr val="000000"/>
                </a:solidFill>
                <a:latin typeface="Arial"/>
                <a:ea typeface="Arial"/>
                <a:cs typeface="Arial"/>
                <a:sym typeface="Arial"/>
              </a:rPr>
              <a:t>Μείωση της ρύπανσης μέσω βελτιωμένων συστημάτων επεξεργασίας αποβλήτων.</a:t>
            </a:r>
            <a:endParaRPr/>
          </a:p>
          <a:p>
            <a:pPr indent="-83829" lvl="2" marL="251487" marR="0" rtl="0" algn="l">
              <a:lnSpc>
                <a:spcPct val="70487"/>
              </a:lnSpc>
              <a:spcBef>
                <a:spcPts val="0"/>
              </a:spcBef>
              <a:spcAft>
                <a:spcPts val="0"/>
              </a:spcAft>
              <a:buNone/>
            </a:pPr>
            <a:r>
              <a:t/>
            </a:r>
            <a:endParaRPr b="0" i="0" sz="2809"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35" name="Shape 335"/>
        <p:cNvGrpSpPr/>
        <p:nvPr/>
      </p:nvGrpSpPr>
      <p:grpSpPr>
        <a:xfrm>
          <a:off x="0" y="0"/>
          <a:ext cx="0" cy="0"/>
          <a:chOff x="0" y="0"/>
          <a:chExt cx="0" cy="0"/>
        </a:xfrm>
      </p:grpSpPr>
      <p:sp>
        <p:nvSpPr>
          <p:cNvPr id="336" name="Google Shape;336;p20"/>
          <p:cNvSpPr/>
          <p:nvPr/>
        </p:nvSpPr>
        <p:spPr>
          <a:xfrm>
            <a:off x="0" y="7694315"/>
            <a:ext cx="10926496" cy="737745"/>
          </a:xfrm>
          <a:custGeom>
            <a:rect b="b" l="l" r="r" t="t"/>
            <a:pathLst>
              <a:path extrusionOk="0" h="737745" w="10926496">
                <a:moveTo>
                  <a:pt x="0" y="0"/>
                </a:moveTo>
                <a:lnTo>
                  <a:pt x="10926496" y="0"/>
                </a:lnTo>
                <a:lnTo>
                  <a:pt x="10926496" y="737745"/>
                </a:lnTo>
                <a:lnTo>
                  <a:pt x="0" y="737745"/>
                </a:lnTo>
                <a:lnTo>
                  <a:pt x="0" y="0"/>
                </a:lnTo>
                <a:close/>
              </a:path>
            </a:pathLst>
          </a:custGeom>
          <a:blipFill rotWithShape="1">
            <a:blip r:embed="rId3">
              <a:alphaModFix/>
            </a:blip>
            <a:stretch>
              <a:fillRect b="0" l="0" r="0" t="0"/>
            </a:stretch>
          </a:blipFill>
          <a:ln>
            <a:noFill/>
          </a:ln>
        </p:spPr>
      </p:sp>
      <p:sp>
        <p:nvSpPr>
          <p:cNvPr id="337" name="Google Shape;337;p20"/>
          <p:cNvSpPr/>
          <p:nvPr/>
        </p:nvSpPr>
        <p:spPr>
          <a:xfrm>
            <a:off x="10276611" y="0"/>
            <a:ext cx="8011382" cy="10287000"/>
          </a:xfrm>
          <a:custGeom>
            <a:rect b="b" l="l" r="r" t="t"/>
            <a:pathLst>
              <a:path extrusionOk="0" h="13716000" w="10681843">
                <a:moveTo>
                  <a:pt x="8350123" y="0"/>
                </a:moveTo>
                <a:lnTo>
                  <a:pt x="0" y="0"/>
                </a:lnTo>
                <a:lnTo>
                  <a:pt x="2331720" y="13716000"/>
                </a:lnTo>
                <a:lnTo>
                  <a:pt x="10681843" y="13716000"/>
                </a:lnTo>
                <a:lnTo>
                  <a:pt x="8350123" y="0"/>
                </a:lnTo>
                <a:close/>
              </a:path>
            </a:pathLst>
          </a:custGeom>
          <a:blipFill rotWithShape="1">
            <a:blip r:embed="rId4">
              <a:alphaModFix/>
            </a:blip>
            <a:stretch>
              <a:fillRect b="-1918" l="0" r="0" t="-1918"/>
            </a:stretch>
          </a:blipFill>
          <a:ln>
            <a:noFill/>
          </a:ln>
        </p:spPr>
      </p:sp>
      <p:sp>
        <p:nvSpPr>
          <p:cNvPr id="338" name="Google Shape;338;p20"/>
          <p:cNvSpPr/>
          <p:nvPr/>
        </p:nvSpPr>
        <p:spPr>
          <a:xfrm>
            <a:off x="537505" y="784708"/>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5">
              <a:alphaModFix/>
            </a:blip>
            <a:stretch>
              <a:fillRect b="0" l="0" r="0" t="0"/>
            </a:stretch>
          </a:blipFill>
          <a:ln>
            <a:noFill/>
          </a:ln>
        </p:spPr>
      </p:sp>
      <p:sp>
        <p:nvSpPr>
          <p:cNvPr id="339" name="Google Shape;339;p20"/>
          <p:cNvSpPr txBox="1"/>
          <p:nvPr/>
        </p:nvSpPr>
        <p:spPr>
          <a:xfrm>
            <a:off x="781406" y="1524464"/>
            <a:ext cx="8115300" cy="695331"/>
          </a:xfrm>
          <a:prstGeom prst="rect">
            <a:avLst/>
          </a:prstGeom>
          <a:noFill/>
          <a:ln>
            <a:noFill/>
          </a:ln>
        </p:spPr>
        <p:txBody>
          <a:bodyPr anchorCtr="0" anchor="t" bIns="0" lIns="0" spcFirstLastPara="1" rIns="0" wrap="square" tIns="0">
            <a:spAutoFit/>
          </a:bodyPr>
          <a:lstStyle/>
          <a:p>
            <a:pPr indent="0" lvl="0" marL="0" marR="0" rtl="0" algn="l">
              <a:lnSpc>
                <a:spcPct val="110388"/>
              </a:lnSpc>
              <a:spcBef>
                <a:spcPts val="0"/>
              </a:spcBef>
              <a:spcAft>
                <a:spcPts val="0"/>
              </a:spcAft>
              <a:buNone/>
            </a:pPr>
            <a:r>
              <a:rPr b="1" i="0" lang="en-US" sz="4688" u="none" cap="none" strike="noStrike">
                <a:solidFill>
                  <a:srgbClr val="000000"/>
                </a:solidFill>
                <a:latin typeface="Arial"/>
                <a:ea typeface="Arial"/>
                <a:cs typeface="Arial"/>
                <a:sym typeface="Arial"/>
              </a:rPr>
              <a:t>Διαχείριση Ποιότητας Νερού</a:t>
            </a:r>
            <a:endParaRPr/>
          </a:p>
        </p:txBody>
      </p:sp>
      <p:sp>
        <p:nvSpPr>
          <p:cNvPr id="340" name="Google Shape;340;p20"/>
          <p:cNvSpPr txBox="1"/>
          <p:nvPr/>
        </p:nvSpPr>
        <p:spPr>
          <a:xfrm>
            <a:off x="781406" y="3308927"/>
            <a:ext cx="8605693" cy="6160510"/>
          </a:xfrm>
          <a:prstGeom prst="rect">
            <a:avLst/>
          </a:prstGeom>
          <a:noFill/>
          <a:ln>
            <a:noFill/>
          </a:ln>
        </p:spPr>
        <p:txBody>
          <a:bodyPr anchorCtr="0" anchor="t" bIns="0" lIns="0" spcFirstLastPara="1" rIns="0" wrap="square" tIns="0">
            <a:spAutoFit/>
          </a:bodyPr>
          <a:lstStyle/>
          <a:p>
            <a:pPr indent="0" lvl="0" marL="0" marR="0" rtl="0" algn="l">
              <a:lnSpc>
                <a:spcPct val="180082"/>
              </a:lnSpc>
              <a:spcBef>
                <a:spcPts val="0"/>
              </a:spcBef>
              <a:spcAft>
                <a:spcPts val="0"/>
              </a:spcAft>
              <a:buNone/>
            </a:pPr>
            <a:r>
              <a:rPr b="1" i="0" lang="en-US" sz="3153" u="none" cap="none" strike="noStrike">
                <a:solidFill>
                  <a:srgbClr val="000000"/>
                </a:solidFill>
                <a:latin typeface="Arial"/>
                <a:ea typeface="Arial"/>
                <a:cs typeface="Arial"/>
                <a:sym typeface="Arial"/>
              </a:rPr>
              <a:t>Ορισμός</a:t>
            </a:r>
            <a:endParaRPr/>
          </a:p>
          <a:p>
            <a:pPr indent="0" lvl="0" marL="0" marR="0" rtl="0" algn="l">
              <a:lnSpc>
                <a:spcPct val="77386"/>
              </a:lnSpc>
              <a:spcBef>
                <a:spcPts val="0"/>
              </a:spcBef>
              <a:spcAft>
                <a:spcPts val="0"/>
              </a:spcAft>
              <a:buNone/>
            </a:pPr>
            <a:r>
              <a:t/>
            </a:r>
            <a:endParaRPr b="1" i="0" sz="3153" u="none" cap="none" strike="noStrike">
              <a:solidFill>
                <a:srgbClr val="000000"/>
              </a:solidFill>
              <a:latin typeface="Arial"/>
              <a:ea typeface="Arial"/>
              <a:cs typeface="Arial"/>
              <a:sym typeface="Arial"/>
            </a:endParaRPr>
          </a:p>
          <a:p>
            <a:pPr indent="0" lvl="0" marL="0" marR="0" rtl="0" algn="l">
              <a:lnSpc>
                <a:spcPct val="180026"/>
              </a:lnSpc>
              <a:spcBef>
                <a:spcPts val="0"/>
              </a:spcBef>
              <a:spcAft>
                <a:spcPts val="0"/>
              </a:spcAft>
              <a:buNone/>
            </a:pPr>
            <a:r>
              <a:rPr b="0" i="0" lang="en-US" sz="3054" u="none" cap="none" strike="noStrike">
                <a:solidFill>
                  <a:srgbClr val="000000"/>
                </a:solidFill>
                <a:latin typeface="Arial"/>
                <a:ea typeface="Arial"/>
                <a:cs typeface="Arial"/>
                <a:sym typeface="Arial"/>
              </a:rPr>
              <a:t>Η Διαχείριση της Ποιότητας του Νερού περιλαμβάνει τη διασφάλιση ότι το νερό παραμένει ασφαλές για κατανάλωση και για την υγεία του οικοσυστήματος, ελέγχοντας τους ρύπους και διατηρώντας τα πρότυπα επεξεργασίας νερού.</a:t>
            </a:r>
            <a:endParaRPr/>
          </a:p>
          <a:p>
            <a:pPr indent="0" lvl="0" marL="0" marR="0" rtl="0" algn="l">
              <a:lnSpc>
                <a:spcPct val="82514"/>
              </a:lnSpc>
              <a:spcBef>
                <a:spcPts val="0"/>
              </a:spcBef>
              <a:spcAft>
                <a:spcPts val="0"/>
              </a:spcAft>
              <a:buNone/>
            </a:pPr>
            <a:r>
              <a:t/>
            </a:r>
            <a:endParaRPr b="0" i="0" sz="3054" u="none" cap="none" strike="noStrike">
              <a:solidFill>
                <a:srgbClr val="000000"/>
              </a:solidFill>
              <a:latin typeface="Arial"/>
              <a:ea typeface="Arial"/>
              <a:cs typeface="Arial"/>
              <a:sym typeface="Arial"/>
            </a:endParaRPr>
          </a:p>
          <a:p>
            <a:pPr indent="0" lvl="0" marL="0" marR="0" rtl="0" algn="l">
              <a:lnSpc>
                <a:spcPct val="82514"/>
              </a:lnSpc>
              <a:spcBef>
                <a:spcPts val="0"/>
              </a:spcBef>
              <a:spcAft>
                <a:spcPts val="0"/>
              </a:spcAft>
              <a:buNone/>
            </a:pPr>
            <a:r>
              <a:t/>
            </a:r>
            <a:endParaRPr b="0" i="0" sz="3054" u="none" cap="none" strike="noStrike">
              <a:solidFill>
                <a:srgbClr val="000000"/>
              </a:solidFill>
              <a:latin typeface="Arial"/>
              <a:ea typeface="Arial"/>
              <a:cs typeface="Arial"/>
              <a:sym typeface="Arial"/>
            </a:endParaRPr>
          </a:p>
          <a:p>
            <a:pPr indent="0" lvl="0" marL="0" marR="0" rtl="0" algn="l">
              <a:lnSpc>
                <a:spcPct val="82514"/>
              </a:lnSpc>
              <a:spcBef>
                <a:spcPts val="0"/>
              </a:spcBef>
              <a:spcAft>
                <a:spcPts val="0"/>
              </a:spcAft>
              <a:buNone/>
            </a:pPr>
            <a:r>
              <a:t/>
            </a:r>
            <a:endParaRPr b="0" i="0" sz="3054"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48" name="Shape 348"/>
        <p:cNvGrpSpPr/>
        <p:nvPr/>
      </p:nvGrpSpPr>
      <p:grpSpPr>
        <a:xfrm>
          <a:off x="0" y="0"/>
          <a:ext cx="0" cy="0"/>
          <a:chOff x="0" y="0"/>
          <a:chExt cx="0" cy="0"/>
        </a:xfrm>
      </p:grpSpPr>
      <p:sp>
        <p:nvSpPr>
          <p:cNvPr id="349" name="Google Shape;349;p21"/>
          <p:cNvSpPr/>
          <p:nvPr/>
        </p:nvSpPr>
        <p:spPr>
          <a:xfrm>
            <a:off x="0" y="8123563"/>
            <a:ext cx="18288000" cy="2163437"/>
          </a:xfrm>
          <a:custGeom>
            <a:rect b="b" l="l" r="r" t="t"/>
            <a:pathLst>
              <a:path extrusionOk="0" h="2163437" w="18288000">
                <a:moveTo>
                  <a:pt x="0" y="0"/>
                </a:moveTo>
                <a:lnTo>
                  <a:pt x="18288000" y="0"/>
                </a:lnTo>
                <a:lnTo>
                  <a:pt x="18288000" y="2163437"/>
                </a:lnTo>
                <a:lnTo>
                  <a:pt x="0" y="2163437"/>
                </a:lnTo>
                <a:lnTo>
                  <a:pt x="0" y="0"/>
                </a:lnTo>
                <a:close/>
              </a:path>
            </a:pathLst>
          </a:custGeom>
          <a:blipFill rotWithShape="1">
            <a:blip r:embed="rId3">
              <a:alphaModFix/>
            </a:blip>
            <a:stretch>
              <a:fillRect b="0" l="0" r="0" t="0"/>
            </a:stretch>
          </a:blipFill>
          <a:ln>
            <a:noFill/>
          </a:ln>
        </p:spPr>
      </p:sp>
      <p:sp>
        <p:nvSpPr>
          <p:cNvPr id="350" name="Google Shape;350;p21"/>
          <p:cNvSpPr txBox="1"/>
          <p:nvPr/>
        </p:nvSpPr>
        <p:spPr>
          <a:xfrm>
            <a:off x="899671" y="306387"/>
            <a:ext cx="15496174" cy="1000123"/>
          </a:xfrm>
          <a:prstGeom prst="rect">
            <a:avLst/>
          </a:prstGeom>
          <a:noFill/>
          <a:ln>
            <a:noFill/>
          </a:ln>
        </p:spPr>
        <p:txBody>
          <a:bodyPr anchorCtr="0" anchor="t" bIns="0" lIns="0" spcFirstLastPara="1" rIns="0" wrap="square" tIns="0">
            <a:spAutoFit/>
          </a:bodyPr>
          <a:lstStyle/>
          <a:p>
            <a:pPr indent="0" lvl="0" marL="0" marR="0" rtl="0" algn="l">
              <a:lnSpc>
                <a:spcPct val="168027"/>
              </a:lnSpc>
              <a:spcBef>
                <a:spcPts val="0"/>
              </a:spcBef>
              <a:spcAft>
                <a:spcPts val="0"/>
              </a:spcAft>
              <a:buNone/>
            </a:pPr>
            <a:r>
              <a:rPr b="1" i="0" lang="en-US" sz="4998" u="none" cap="none" strike="noStrike">
                <a:solidFill>
                  <a:srgbClr val="000000"/>
                </a:solidFill>
                <a:latin typeface="Arial"/>
                <a:ea typeface="Arial"/>
                <a:cs typeface="Arial"/>
                <a:sym typeface="Arial"/>
              </a:rPr>
              <a:t>Διαχείριση Ποιότητας Νερού</a:t>
            </a:r>
            <a:endParaRPr/>
          </a:p>
        </p:txBody>
      </p:sp>
      <p:sp>
        <p:nvSpPr>
          <p:cNvPr id="351" name="Google Shape;351;p21"/>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352" name="Google Shape;352;p21"/>
          <p:cNvSpPr txBox="1"/>
          <p:nvPr/>
        </p:nvSpPr>
        <p:spPr>
          <a:xfrm>
            <a:off x="899671" y="1892613"/>
            <a:ext cx="16359629" cy="5932061"/>
          </a:xfrm>
          <a:prstGeom prst="rect">
            <a:avLst/>
          </a:prstGeom>
          <a:noFill/>
          <a:ln>
            <a:noFill/>
          </a:ln>
        </p:spPr>
        <p:txBody>
          <a:bodyPr anchorCtr="0" anchor="t" bIns="0" lIns="0" spcFirstLastPara="1" rIns="0" wrap="square" tIns="0">
            <a:spAutoFit/>
          </a:bodyPr>
          <a:lstStyle/>
          <a:p>
            <a:pPr indent="0" lvl="0" marL="0" marR="0" rtl="0" algn="l">
              <a:lnSpc>
                <a:spcPct val="168017"/>
              </a:lnSpc>
              <a:spcBef>
                <a:spcPts val="0"/>
              </a:spcBef>
              <a:spcAft>
                <a:spcPts val="0"/>
              </a:spcAft>
              <a:buNone/>
            </a:pPr>
            <a:r>
              <a:rPr b="1" i="0" lang="en-US" sz="3133" u="none" cap="none" strike="noStrike">
                <a:solidFill>
                  <a:srgbClr val="000000"/>
                </a:solidFill>
                <a:latin typeface="Arial"/>
                <a:ea typeface="Arial"/>
                <a:cs typeface="Arial"/>
                <a:sym typeface="Arial"/>
              </a:rPr>
              <a:t>Παραδείγματα</a:t>
            </a:r>
            <a:endParaRPr/>
          </a:p>
          <a:p>
            <a:pPr indent="0" lvl="0" marL="0" marR="0" rtl="0" algn="l">
              <a:lnSpc>
                <a:spcPct val="53718"/>
              </a:lnSpc>
              <a:spcBef>
                <a:spcPts val="0"/>
              </a:spcBef>
              <a:spcAft>
                <a:spcPts val="0"/>
              </a:spcAft>
              <a:buNone/>
            </a:pPr>
            <a:r>
              <a:t/>
            </a:r>
            <a:endParaRPr b="1" i="0" sz="3133" u="none" cap="none" strike="noStrike">
              <a:solidFill>
                <a:srgbClr val="000000"/>
              </a:solidFill>
              <a:latin typeface="Arial"/>
              <a:ea typeface="Arial"/>
              <a:cs typeface="Arial"/>
              <a:sym typeface="Arial"/>
            </a:endParaRPr>
          </a:p>
          <a:p>
            <a:pPr indent="0" lvl="0" marL="0" marR="0" rtl="0" algn="l">
              <a:lnSpc>
                <a:spcPct val="167987"/>
              </a:lnSpc>
              <a:spcBef>
                <a:spcPts val="0"/>
              </a:spcBef>
              <a:spcAft>
                <a:spcPts val="0"/>
              </a:spcAft>
              <a:buNone/>
            </a:pPr>
            <a:r>
              <a:rPr b="1" i="0" lang="en-US" sz="2827" u="none" cap="none" strike="noStrike">
                <a:solidFill>
                  <a:srgbClr val="000000"/>
                </a:solidFill>
                <a:latin typeface="Arial"/>
                <a:ea typeface="Arial"/>
                <a:cs typeface="Arial"/>
                <a:sym typeface="Arial"/>
              </a:rPr>
              <a:t>Διαχείριση Λυμάτων:</a:t>
            </a:r>
            <a:endParaRPr/>
          </a:p>
          <a:p>
            <a:pPr indent="-215430" lvl="2" marL="646289" marR="0" rtl="0" algn="l">
              <a:lnSpc>
                <a:spcPct val="167987"/>
              </a:lnSpc>
              <a:spcBef>
                <a:spcPts val="0"/>
              </a:spcBef>
              <a:spcAft>
                <a:spcPts val="0"/>
              </a:spcAft>
              <a:buClr>
                <a:srgbClr val="000000"/>
              </a:buClr>
              <a:buSzPts val="2827"/>
              <a:buFont typeface="Arial"/>
              <a:buChar char="⚬"/>
            </a:pPr>
            <a:r>
              <a:rPr b="0" i="0" lang="en-US" sz="2827" u="none" cap="none" strike="noStrike">
                <a:solidFill>
                  <a:srgbClr val="000000"/>
                </a:solidFill>
                <a:latin typeface="Arial"/>
                <a:ea typeface="Arial"/>
                <a:cs typeface="Arial"/>
                <a:sym typeface="Arial"/>
              </a:rPr>
              <a:t>Μια πόλη που παρακολουθεί και επεξεργάζεται τακτικά τα λύματα για να διασφαλίσει ότι πληρούν τα πρότυπα ασφαλείας πριν από την απόρριψή τους σε ποτάμια ή τη χρήση τους για άρδευση.</a:t>
            </a:r>
            <a:endParaRPr/>
          </a:p>
          <a:p>
            <a:pPr indent="-215429" lvl="2" marL="646289" marR="0" rtl="0" algn="l">
              <a:lnSpc>
                <a:spcPct val="167987"/>
              </a:lnSpc>
              <a:spcBef>
                <a:spcPts val="0"/>
              </a:spcBef>
              <a:spcAft>
                <a:spcPts val="0"/>
              </a:spcAft>
              <a:buNone/>
            </a:pPr>
            <a:r>
              <a:rPr b="1" i="0" lang="en-US" sz="2827" u="none" cap="none" strike="noStrike">
                <a:solidFill>
                  <a:srgbClr val="000000"/>
                </a:solidFill>
                <a:latin typeface="Arial"/>
                <a:ea typeface="Arial"/>
                <a:cs typeface="Arial"/>
                <a:sym typeface="Arial"/>
              </a:rPr>
              <a:t>Έλεγχος Ρύπανσης:</a:t>
            </a:r>
            <a:endParaRPr/>
          </a:p>
          <a:p>
            <a:pPr indent="-215430" lvl="2" marL="646289" marR="0" rtl="0" algn="l">
              <a:lnSpc>
                <a:spcPct val="167987"/>
              </a:lnSpc>
              <a:spcBef>
                <a:spcPts val="0"/>
              </a:spcBef>
              <a:spcAft>
                <a:spcPts val="0"/>
              </a:spcAft>
              <a:buClr>
                <a:srgbClr val="000000"/>
              </a:buClr>
              <a:buSzPts val="2827"/>
              <a:buFont typeface="Arial"/>
              <a:buChar char="⚬"/>
            </a:pPr>
            <a:r>
              <a:rPr b="0" i="0" lang="en-US" sz="2827" u="none" cap="none" strike="noStrike">
                <a:solidFill>
                  <a:srgbClr val="000000"/>
                </a:solidFill>
                <a:latin typeface="Arial"/>
                <a:ea typeface="Arial"/>
                <a:cs typeface="Arial"/>
                <a:sym typeface="Arial"/>
              </a:rPr>
              <a:t>Εφαρμογή κανονισμών για τη μείωση των βιομηχανικών απορροών και των γεωργικών χημικών ουσιών που εισέρχονται σε πηγές νερού.</a:t>
            </a:r>
            <a:endParaRPr/>
          </a:p>
          <a:p>
            <a:pPr indent="-215429" lvl="2" marL="646289" marR="0" rtl="0" algn="l">
              <a:lnSpc>
                <a:spcPct val="167987"/>
              </a:lnSpc>
              <a:spcBef>
                <a:spcPts val="0"/>
              </a:spcBef>
              <a:spcAft>
                <a:spcPts val="0"/>
              </a:spcAft>
              <a:buNone/>
            </a:pPr>
            <a:r>
              <a:rPr b="1" i="0" lang="en-US" sz="2827" u="none" cap="none" strike="noStrike">
                <a:solidFill>
                  <a:srgbClr val="000000"/>
                </a:solidFill>
                <a:latin typeface="Arial"/>
                <a:ea typeface="Arial"/>
                <a:cs typeface="Arial"/>
                <a:sym typeface="Arial"/>
              </a:rPr>
              <a:t>Προστασία Οικοσυστήματος:</a:t>
            </a:r>
            <a:endParaRPr/>
          </a:p>
          <a:p>
            <a:pPr indent="-215430" lvl="2" marL="646289" marR="0" rtl="0" algn="l">
              <a:lnSpc>
                <a:spcPct val="167987"/>
              </a:lnSpc>
              <a:spcBef>
                <a:spcPts val="0"/>
              </a:spcBef>
              <a:spcAft>
                <a:spcPts val="0"/>
              </a:spcAft>
              <a:buClr>
                <a:srgbClr val="000000"/>
              </a:buClr>
              <a:buSzPts val="2827"/>
              <a:buFont typeface="Arial"/>
              <a:buChar char="⚬"/>
            </a:pPr>
            <a:r>
              <a:rPr b="0" i="0" lang="en-US" sz="2827" u="none" cap="none" strike="noStrike">
                <a:solidFill>
                  <a:srgbClr val="000000"/>
                </a:solidFill>
                <a:latin typeface="Arial"/>
                <a:ea typeface="Arial"/>
                <a:cs typeface="Arial"/>
                <a:sym typeface="Arial"/>
              </a:rPr>
              <a:t>Αποκατάσταση υγροτόπων και παρόχθιων ζωνών για το φυσικό φιλτράρισμα των ρύπων.</a:t>
            </a:r>
            <a:endParaRPr/>
          </a:p>
          <a:p>
            <a:pPr indent="-83825" lvl="2" marL="251476" marR="0" rtl="0" algn="l">
              <a:lnSpc>
                <a:spcPct val="63565"/>
              </a:lnSpc>
              <a:spcBef>
                <a:spcPts val="0"/>
              </a:spcBef>
              <a:spcAft>
                <a:spcPts val="0"/>
              </a:spcAft>
              <a:buNone/>
            </a:pPr>
            <a:r>
              <a:t/>
            </a:r>
            <a:endParaRPr b="0" i="0" sz="2827"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60" name="Shape 360"/>
        <p:cNvGrpSpPr/>
        <p:nvPr/>
      </p:nvGrpSpPr>
      <p:grpSpPr>
        <a:xfrm>
          <a:off x="0" y="0"/>
          <a:ext cx="0" cy="0"/>
          <a:chOff x="0" y="0"/>
          <a:chExt cx="0" cy="0"/>
        </a:xfrm>
      </p:grpSpPr>
      <p:sp>
        <p:nvSpPr>
          <p:cNvPr id="361" name="Google Shape;361;p22"/>
          <p:cNvSpPr/>
          <p:nvPr/>
        </p:nvSpPr>
        <p:spPr>
          <a:xfrm>
            <a:off x="-533634" y="-144661"/>
            <a:ext cx="18821634" cy="2065235"/>
          </a:xfrm>
          <a:custGeom>
            <a:rect b="b" l="l" r="r" t="t"/>
            <a:pathLst>
              <a:path extrusionOk="0" h="2065235" w="18821634">
                <a:moveTo>
                  <a:pt x="0" y="0"/>
                </a:moveTo>
                <a:lnTo>
                  <a:pt x="18821634" y="0"/>
                </a:lnTo>
                <a:lnTo>
                  <a:pt x="18821634" y="2065235"/>
                </a:lnTo>
                <a:lnTo>
                  <a:pt x="0" y="2065235"/>
                </a:lnTo>
                <a:lnTo>
                  <a:pt x="0" y="0"/>
                </a:lnTo>
                <a:close/>
              </a:path>
            </a:pathLst>
          </a:custGeom>
          <a:blipFill rotWithShape="1">
            <a:blip r:embed="rId3">
              <a:alphaModFix/>
            </a:blip>
            <a:stretch>
              <a:fillRect b="0" l="0" r="0" t="0"/>
            </a:stretch>
          </a:blipFill>
          <a:ln>
            <a:noFill/>
          </a:ln>
        </p:spPr>
      </p:sp>
      <p:sp>
        <p:nvSpPr>
          <p:cNvPr id="362" name="Google Shape;362;p22"/>
          <p:cNvSpPr txBox="1"/>
          <p:nvPr/>
        </p:nvSpPr>
        <p:spPr>
          <a:xfrm>
            <a:off x="541495" y="733596"/>
            <a:ext cx="10956171" cy="768859"/>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5249" u="none" cap="none" strike="noStrike">
                <a:solidFill>
                  <a:srgbClr val="000000"/>
                </a:solidFill>
                <a:latin typeface="Arial"/>
                <a:ea typeface="Arial"/>
                <a:cs typeface="Arial"/>
                <a:sym typeface="Arial"/>
              </a:rPr>
              <a:t>Διαχείριση Ποιότητας Νερού</a:t>
            </a:r>
            <a:endParaRPr/>
          </a:p>
        </p:txBody>
      </p:sp>
      <p:sp>
        <p:nvSpPr>
          <p:cNvPr id="363" name="Google Shape;363;p22"/>
          <p:cNvSpPr txBox="1"/>
          <p:nvPr/>
        </p:nvSpPr>
        <p:spPr>
          <a:xfrm>
            <a:off x="541495" y="2624692"/>
            <a:ext cx="16094133" cy="6406699"/>
          </a:xfrm>
          <a:prstGeom prst="rect">
            <a:avLst/>
          </a:prstGeom>
          <a:noFill/>
          <a:ln>
            <a:noFill/>
          </a:ln>
        </p:spPr>
        <p:txBody>
          <a:bodyPr anchorCtr="0" anchor="t" bIns="0" lIns="0" spcFirstLastPara="1" rIns="0" wrap="square" tIns="0">
            <a:spAutoFit/>
          </a:bodyPr>
          <a:lstStyle/>
          <a:p>
            <a:pPr indent="0" lvl="0" marL="0" marR="0" rtl="0" algn="l">
              <a:lnSpc>
                <a:spcPct val="180000"/>
              </a:lnSpc>
              <a:spcBef>
                <a:spcPts val="0"/>
              </a:spcBef>
              <a:spcAft>
                <a:spcPts val="0"/>
              </a:spcAft>
              <a:buNone/>
            </a:pPr>
            <a:r>
              <a:rPr b="1" i="0" lang="en-US" sz="3615" u="none" cap="none" strike="noStrike">
                <a:solidFill>
                  <a:srgbClr val="000000"/>
                </a:solidFill>
                <a:latin typeface="Arial"/>
                <a:ea typeface="Arial"/>
                <a:cs typeface="Arial"/>
                <a:sym typeface="Arial"/>
              </a:rPr>
              <a:t>Οφέλη</a:t>
            </a:r>
            <a:endParaRPr/>
          </a:p>
          <a:p>
            <a:pPr indent="0" lvl="0" marL="0" marR="0" rtl="0" algn="l">
              <a:lnSpc>
                <a:spcPct val="69709"/>
              </a:lnSpc>
              <a:spcBef>
                <a:spcPts val="0"/>
              </a:spcBef>
              <a:spcAft>
                <a:spcPts val="0"/>
              </a:spcAft>
              <a:buNone/>
            </a:pPr>
            <a:r>
              <a:t/>
            </a:r>
            <a:endParaRPr b="1" i="0" sz="3615" u="none" cap="none" strike="noStrike">
              <a:solidFill>
                <a:srgbClr val="000000"/>
              </a:solidFill>
              <a:latin typeface="Arial"/>
              <a:ea typeface="Arial"/>
              <a:cs typeface="Arial"/>
              <a:sym typeface="Arial"/>
            </a:endParaRPr>
          </a:p>
          <a:p>
            <a:pPr indent="-275479" lvl="2" marL="826439" marR="0" rtl="0" algn="l">
              <a:lnSpc>
                <a:spcPct val="180000"/>
              </a:lnSpc>
              <a:spcBef>
                <a:spcPts val="0"/>
              </a:spcBef>
              <a:spcAft>
                <a:spcPts val="0"/>
              </a:spcAft>
              <a:buClr>
                <a:srgbClr val="000000"/>
              </a:buClr>
              <a:buSzPts val="3615"/>
              <a:buFont typeface="Arial"/>
              <a:buChar char="⚬"/>
            </a:pPr>
            <a:r>
              <a:rPr b="0" i="0" lang="en-US" sz="3615" u="none" cap="none" strike="noStrike">
                <a:solidFill>
                  <a:srgbClr val="000000"/>
                </a:solidFill>
                <a:latin typeface="Arial"/>
                <a:ea typeface="Arial"/>
                <a:cs typeface="Arial"/>
                <a:sym typeface="Arial"/>
              </a:rPr>
              <a:t>Προστασία της Δημόσιας Υγείας: Μειώνει τον κίνδυνο ασθενειών που μεταδίδονται μέσω του νερού.</a:t>
            </a:r>
            <a:endParaRPr/>
          </a:p>
          <a:p>
            <a:pPr indent="-275479" lvl="2" marL="826439" marR="0" rtl="0" algn="l">
              <a:lnSpc>
                <a:spcPct val="180000"/>
              </a:lnSpc>
              <a:spcBef>
                <a:spcPts val="0"/>
              </a:spcBef>
              <a:spcAft>
                <a:spcPts val="0"/>
              </a:spcAft>
              <a:buClr>
                <a:srgbClr val="000000"/>
              </a:buClr>
              <a:buSzPts val="3615"/>
              <a:buFont typeface="Arial"/>
              <a:buChar char="⚬"/>
            </a:pPr>
            <a:r>
              <a:rPr b="0" i="0" lang="en-US" sz="3615" u="none" cap="none" strike="noStrike">
                <a:solidFill>
                  <a:srgbClr val="000000"/>
                </a:solidFill>
                <a:latin typeface="Arial"/>
                <a:ea typeface="Arial"/>
                <a:cs typeface="Arial"/>
                <a:sym typeface="Arial"/>
              </a:rPr>
              <a:t>Υγεία του οικοσυστήματος: Υποστηρίζει τη βιοποικιλότητα και τη φυσική ισορροπία των υδάτινων οικοσυστημάτων.</a:t>
            </a:r>
            <a:endParaRPr/>
          </a:p>
          <a:p>
            <a:pPr indent="-275479" lvl="2" marL="826439" marR="0" rtl="0" algn="l">
              <a:lnSpc>
                <a:spcPct val="180000"/>
              </a:lnSpc>
              <a:spcBef>
                <a:spcPts val="0"/>
              </a:spcBef>
              <a:spcAft>
                <a:spcPts val="0"/>
              </a:spcAft>
              <a:buClr>
                <a:srgbClr val="000000"/>
              </a:buClr>
              <a:buSzPts val="3615"/>
              <a:buFont typeface="Arial"/>
              <a:buChar char="⚬"/>
            </a:pPr>
            <a:r>
              <a:rPr b="0" i="0" lang="en-US" sz="3615" u="none" cap="none" strike="noStrike">
                <a:solidFill>
                  <a:srgbClr val="000000"/>
                </a:solidFill>
                <a:latin typeface="Arial"/>
                <a:ea typeface="Arial"/>
                <a:cs typeface="Arial"/>
                <a:sym typeface="Arial"/>
              </a:rPr>
              <a:t>Οικονομικά Πλεονεκτήματα: Ενισχύει τη βιωσιμότητα των υδάτινων πόρων, ωφελώντας τις βιομηχανίες που εξαρτώνται από το καθαρό νερό.</a:t>
            </a:r>
            <a:endParaRPr/>
          </a:p>
          <a:p>
            <a:pPr indent="-106686" lvl="2" marL="320060" marR="0" rtl="0" algn="l">
              <a:lnSpc>
                <a:spcPct val="66860"/>
              </a:lnSpc>
              <a:spcBef>
                <a:spcPts val="0"/>
              </a:spcBef>
              <a:spcAft>
                <a:spcPts val="0"/>
              </a:spcAft>
              <a:buNone/>
            </a:pPr>
            <a:r>
              <a:t/>
            </a:r>
            <a:endParaRPr b="0" i="0" sz="3615"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71" name="Shape 371"/>
        <p:cNvGrpSpPr/>
        <p:nvPr/>
      </p:nvGrpSpPr>
      <p:grpSpPr>
        <a:xfrm>
          <a:off x="0" y="0"/>
          <a:ext cx="0" cy="0"/>
          <a:chOff x="0" y="0"/>
          <a:chExt cx="0" cy="0"/>
        </a:xfrm>
      </p:grpSpPr>
      <p:sp>
        <p:nvSpPr>
          <p:cNvPr id="372" name="Google Shape;372;p23"/>
          <p:cNvSpPr/>
          <p:nvPr/>
        </p:nvSpPr>
        <p:spPr>
          <a:xfrm>
            <a:off x="0" y="1493233"/>
            <a:ext cx="18288000" cy="7597428"/>
          </a:xfrm>
          <a:custGeom>
            <a:rect b="b" l="l" r="r" t="t"/>
            <a:pathLst>
              <a:path extrusionOk="0" h="7597428" w="18288000">
                <a:moveTo>
                  <a:pt x="0" y="0"/>
                </a:moveTo>
                <a:lnTo>
                  <a:pt x="18288000" y="0"/>
                </a:lnTo>
                <a:lnTo>
                  <a:pt x="18288000" y="7597428"/>
                </a:lnTo>
                <a:lnTo>
                  <a:pt x="0" y="7597428"/>
                </a:lnTo>
                <a:lnTo>
                  <a:pt x="0" y="0"/>
                </a:lnTo>
                <a:close/>
              </a:path>
            </a:pathLst>
          </a:custGeom>
          <a:blipFill rotWithShape="1">
            <a:blip r:embed="rId3">
              <a:alphaModFix/>
            </a:blip>
            <a:stretch>
              <a:fillRect b="0" l="0" r="0" t="0"/>
            </a:stretch>
          </a:blipFill>
          <a:ln>
            <a:noFill/>
          </a:ln>
        </p:spPr>
      </p:sp>
      <p:sp>
        <p:nvSpPr>
          <p:cNvPr id="373" name="Google Shape;373;p23"/>
          <p:cNvSpPr txBox="1"/>
          <p:nvPr/>
        </p:nvSpPr>
        <p:spPr>
          <a:xfrm>
            <a:off x="451218" y="747434"/>
            <a:ext cx="15874954" cy="1139699"/>
          </a:xfrm>
          <a:prstGeom prst="rect">
            <a:avLst/>
          </a:prstGeom>
          <a:noFill/>
          <a:ln>
            <a:noFill/>
          </a:ln>
        </p:spPr>
        <p:txBody>
          <a:bodyPr anchorCtr="0" anchor="t" bIns="0" lIns="0" spcFirstLastPara="1" rIns="0" wrap="square" tIns="0">
            <a:spAutoFit/>
          </a:bodyPr>
          <a:lstStyle/>
          <a:p>
            <a:pPr indent="0" lvl="0" marL="0" marR="0" rtl="0" algn="just">
              <a:lnSpc>
                <a:spcPct val="110404"/>
              </a:lnSpc>
              <a:spcBef>
                <a:spcPts val="0"/>
              </a:spcBef>
              <a:spcAft>
                <a:spcPts val="0"/>
              </a:spcAft>
              <a:buNone/>
            </a:pPr>
            <a:r>
              <a:rPr b="1" i="0" lang="en-US" sz="4998" u="none" cap="none" strike="noStrike">
                <a:solidFill>
                  <a:srgbClr val="000000"/>
                </a:solidFill>
                <a:latin typeface="Arial"/>
                <a:ea typeface="Arial"/>
                <a:cs typeface="Arial"/>
                <a:sym typeface="Arial"/>
              </a:rPr>
              <a:t>Θεωρία Υποβάθρου της Διαχείρισης Υδάτων</a:t>
            </a:r>
            <a:endParaRPr/>
          </a:p>
          <a:p>
            <a:pPr indent="0" lvl="0" marL="0" marR="0" rtl="0" algn="just">
              <a:lnSpc>
                <a:spcPct val="35234"/>
              </a:lnSpc>
              <a:spcBef>
                <a:spcPts val="0"/>
              </a:spcBef>
              <a:spcAft>
                <a:spcPts val="0"/>
              </a:spcAft>
              <a:buNone/>
            </a:pPr>
            <a:r>
              <a:t/>
            </a:r>
            <a:endParaRPr b="1" i="0" sz="4998" u="none" cap="none" strike="noStrike">
              <a:solidFill>
                <a:srgbClr val="000000"/>
              </a:solidFill>
              <a:latin typeface="Arial"/>
              <a:ea typeface="Arial"/>
              <a:cs typeface="Arial"/>
              <a:sym typeface="Arial"/>
            </a:endParaRPr>
          </a:p>
          <a:p>
            <a:pPr indent="0" lvl="0" marL="0" marR="0" rtl="0" algn="just">
              <a:lnSpc>
                <a:spcPct val="35234"/>
              </a:lnSpc>
              <a:spcBef>
                <a:spcPts val="0"/>
              </a:spcBef>
              <a:spcAft>
                <a:spcPts val="0"/>
              </a:spcAft>
              <a:buNone/>
            </a:pPr>
            <a:r>
              <a:t/>
            </a:r>
            <a:endParaRPr b="1" i="0" sz="4998" u="none" cap="none" strike="noStrike">
              <a:solidFill>
                <a:srgbClr val="000000"/>
              </a:solidFill>
              <a:latin typeface="Arial"/>
              <a:ea typeface="Arial"/>
              <a:cs typeface="Arial"/>
              <a:sym typeface="Arial"/>
            </a:endParaRPr>
          </a:p>
        </p:txBody>
      </p:sp>
      <p:sp>
        <p:nvSpPr>
          <p:cNvPr id="374" name="Google Shape;374;p23"/>
          <p:cNvSpPr txBox="1"/>
          <p:nvPr/>
        </p:nvSpPr>
        <p:spPr>
          <a:xfrm>
            <a:off x="451218" y="2019667"/>
            <a:ext cx="16469314" cy="6648621"/>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2895" u="none" cap="none" strike="noStrike">
                <a:solidFill>
                  <a:srgbClr val="000000"/>
                </a:solidFill>
                <a:latin typeface="Arial"/>
                <a:ea typeface="Arial"/>
                <a:cs typeface="Arial"/>
                <a:sym typeface="Arial"/>
              </a:rPr>
              <a:t>Ιστορική Εξέλιξη:</a:t>
            </a:r>
            <a:endParaRPr/>
          </a:p>
          <a:p>
            <a:pPr indent="0" lvl="0" marL="0" marR="0" rtl="0" algn="just">
              <a:lnSpc>
                <a:spcPct val="63661"/>
              </a:lnSpc>
              <a:spcBef>
                <a:spcPts val="0"/>
              </a:spcBef>
              <a:spcAft>
                <a:spcPts val="0"/>
              </a:spcAft>
              <a:buNone/>
            </a:pPr>
            <a:r>
              <a:t/>
            </a:r>
            <a:endParaRPr b="1" i="0" sz="2895" u="none" cap="none" strike="noStrike">
              <a:solidFill>
                <a:srgbClr val="000000"/>
              </a:solidFill>
              <a:latin typeface="Arial"/>
              <a:ea typeface="Arial"/>
              <a:cs typeface="Arial"/>
              <a:sym typeface="Arial"/>
            </a:endParaRPr>
          </a:p>
          <a:p>
            <a:pPr indent="-203841" lvl="2" marL="611524" marR="0" rtl="0" algn="just">
              <a:lnSpc>
                <a:spcPct val="179962"/>
              </a:lnSpc>
              <a:spcBef>
                <a:spcPts val="0"/>
              </a:spcBef>
              <a:spcAft>
                <a:spcPts val="0"/>
              </a:spcAft>
              <a:buClr>
                <a:srgbClr val="000000"/>
              </a:buClr>
              <a:buSzPts val="2675"/>
              <a:buFont typeface="Arial"/>
              <a:buChar char="⚬"/>
            </a:pPr>
            <a:r>
              <a:rPr b="0" i="0" lang="en-US" sz="2675" u="none" cap="none" strike="noStrike">
                <a:solidFill>
                  <a:srgbClr val="000000"/>
                </a:solidFill>
                <a:latin typeface="Arial"/>
                <a:ea typeface="Arial"/>
                <a:cs typeface="Arial"/>
                <a:sym typeface="Arial"/>
              </a:rPr>
              <a:t>Η διαχείριση των υδάτων έχει μετατοπιστεί από την παραδοσιακή χρήση επιφανειακών και υπόγειων υδάτων σε ολοκληρωμένες, βιώσιμες προσεγγίσεις.</a:t>
            </a:r>
            <a:endParaRPr/>
          </a:p>
          <a:p>
            <a:pPr indent="-203841" lvl="2" marL="611524" marR="0" rtl="0" algn="just">
              <a:lnSpc>
                <a:spcPct val="179962"/>
              </a:lnSpc>
              <a:spcBef>
                <a:spcPts val="0"/>
              </a:spcBef>
              <a:spcAft>
                <a:spcPts val="0"/>
              </a:spcAft>
              <a:buClr>
                <a:srgbClr val="000000"/>
              </a:buClr>
              <a:buSzPts val="2675"/>
              <a:buFont typeface="Arial"/>
              <a:buChar char="⚬"/>
            </a:pPr>
            <a:r>
              <a:rPr b="0" i="0" lang="en-US" sz="2675" u="none" cap="none" strike="noStrike">
                <a:solidFill>
                  <a:srgbClr val="000000"/>
                </a:solidFill>
                <a:latin typeface="Arial"/>
                <a:ea typeface="Arial"/>
                <a:cs typeface="Arial"/>
                <a:sym typeface="Arial"/>
              </a:rPr>
              <a:t>Παραδοσιακές μέθοδοι: Φράγματα, δεξαμενές και συστήματα άρδευσης που επικεντρώνονται στη μεγιστοποίηση της παροχής.</a:t>
            </a:r>
            <a:endParaRPr/>
          </a:p>
          <a:p>
            <a:pPr indent="-203841" lvl="2" marL="611524" marR="0" rtl="0" algn="just">
              <a:lnSpc>
                <a:spcPct val="179962"/>
              </a:lnSpc>
              <a:spcBef>
                <a:spcPts val="0"/>
              </a:spcBef>
              <a:spcAft>
                <a:spcPts val="0"/>
              </a:spcAft>
              <a:buClr>
                <a:srgbClr val="000000"/>
              </a:buClr>
              <a:buSzPts val="2675"/>
              <a:buFont typeface="Arial"/>
              <a:buChar char="⚬"/>
            </a:pPr>
            <a:r>
              <a:rPr b="0" i="0" lang="en-US" sz="2675" u="none" cap="none" strike="noStrike">
                <a:solidFill>
                  <a:srgbClr val="000000"/>
                </a:solidFill>
                <a:latin typeface="Arial"/>
                <a:ea typeface="Arial"/>
                <a:cs typeface="Arial"/>
                <a:sym typeface="Arial"/>
              </a:rPr>
              <a:t>Η Ολοκληρωμένη Διαχείριση Υδατικών Πόρων (ΟΔΥΠ) αναδύθηκε, προωθώντας την ολιστική διαχείριση των υδάτινων πόρων εξισορροπώντας τις κοινωνικές, οικονομικές και περιβαλλοντικές ανάγκες.</a:t>
            </a:r>
            <a:endParaRPr/>
          </a:p>
          <a:p>
            <a:pPr indent="-203841" lvl="2" marL="611524" marR="0" rtl="0" algn="just">
              <a:lnSpc>
                <a:spcPct val="179962"/>
              </a:lnSpc>
              <a:spcBef>
                <a:spcPts val="0"/>
              </a:spcBef>
              <a:spcAft>
                <a:spcPts val="0"/>
              </a:spcAft>
              <a:buClr>
                <a:srgbClr val="000000"/>
              </a:buClr>
              <a:buSzPts val="2675"/>
              <a:buFont typeface="Arial"/>
              <a:buChar char="⚬"/>
            </a:pPr>
            <a:r>
              <a:rPr b="0" i="0" lang="en-US" sz="2675" u="none" cap="none" strike="noStrike">
                <a:solidFill>
                  <a:srgbClr val="000000"/>
                </a:solidFill>
                <a:latin typeface="Arial"/>
                <a:ea typeface="Arial"/>
                <a:cs typeface="Arial"/>
                <a:sym typeface="Arial"/>
              </a:rPr>
              <a:t>Ο Σχεδιασμός Αστικής Ευαισθησίας ως προς το Νερό (WSUD) ενσωματώνει τη διαχείριση των υδάτων στον αστικό σχεδιασμό, μιμούμενος τους φυσικούς υδρολογικούς κύκλους και διαχειριζόμενος τα όμβρια ύδατα.</a:t>
            </a:r>
            <a:endParaRPr/>
          </a:p>
          <a:p>
            <a:pPr indent="-83823" lvl="2" marL="251469" marR="0" rtl="0" algn="just">
              <a:lnSpc>
                <a:spcPct val="73981"/>
              </a:lnSpc>
              <a:spcBef>
                <a:spcPts val="0"/>
              </a:spcBef>
              <a:spcAft>
                <a:spcPts val="0"/>
              </a:spcAft>
              <a:buNone/>
            </a:pPr>
            <a:r>
              <a:t/>
            </a:r>
            <a:endParaRPr b="0" i="0" sz="2675"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82" name="Shape 382"/>
        <p:cNvGrpSpPr/>
        <p:nvPr/>
      </p:nvGrpSpPr>
      <p:grpSpPr>
        <a:xfrm>
          <a:off x="0" y="0"/>
          <a:ext cx="0" cy="0"/>
          <a:chOff x="0" y="0"/>
          <a:chExt cx="0" cy="0"/>
        </a:xfrm>
      </p:grpSpPr>
      <p:sp>
        <p:nvSpPr>
          <p:cNvPr id="383" name="Google Shape;383;p24"/>
          <p:cNvSpPr/>
          <p:nvPr/>
        </p:nvSpPr>
        <p:spPr>
          <a:xfrm>
            <a:off x="0" y="8123563"/>
            <a:ext cx="18288000" cy="2163437"/>
          </a:xfrm>
          <a:custGeom>
            <a:rect b="b" l="l" r="r" t="t"/>
            <a:pathLst>
              <a:path extrusionOk="0" h="2163437" w="18288000">
                <a:moveTo>
                  <a:pt x="0" y="0"/>
                </a:moveTo>
                <a:lnTo>
                  <a:pt x="18288000" y="0"/>
                </a:lnTo>
                <a:lnTo>
                  <a:pt x="18288000" y="2163437"/>
                </a:lnTo>
                <a:lnTo>
                  <a:pt x="0" y="2163437"/>
                </a:lnTo>
                <a:lnTo>
                  <a:pt x="0" y="0"/>
                </a:lnTo>
                <a:close/>
              </a:path>
            </a:pathLst>
          </a:custGeom>
          <a:blipFill rotWithShape="1">
            <a:blip r:embed="rId3">
              <a:alphaModFix/>
            </a:blip>
            <a:stretch>
              <a:fillRect b="0" l="0" r="0" t="0"/>
            </a:stretch>
          </a:blipFill>
          <a:ln>
            <a:noFill/>
          </a:ln>
        </p:spPr>
      </p:sp>
      <p:sp>
        <p:nvSpPr>
          <p:cNvPr id="384" name="Google Shape;384;p24"/>
          <p:cNvSpPr txBox="1"/>
          <p:nvPr/>
        </p:nvSpPr>
        <p:spPr>
          <a:xfrm>
            <a:off x="701523" y="278922"/>
            <a:ext cx="15496174" cy="1405118"/>
          </a:xfrm>
          <a:prstGeom prst="rect">
            <a:avLst/>
          </a:prstGeom>
          <a:noFill/>
          <a:ln>
            <a:noFill/>
          </a:ln>
        </p:spPr>
        <p:txBody>
          <a:bodyPr anchorCtr="0" anchor="t" bIns="0" lIns="0" spcFirstLastPara="1" rIns="0" wrap="square" tIns="0">
            <a:spAutoFit/>
          </a:bodyPr>
          <a:lstStyle/>
          <a:p>
            <a:pPr indent="0" lvl="0" marL="0" marR="0" rtl="0" algn="l">
              <a:lnSpc>
                <a:spcPct val="168027"/>
              </a:lnSpc>
              <a:spcBef>
                <a:spcPts val="0"/>
              </a:spcBef>
              <a:spcAft>
                <a:spcPts val="0"/>
              </a:spcAft>
              <a:buNone/>
            </a:pPr>
            <a:r>
              <a:rPr b="1" i="0" lang="en-US" sz="4998" u="none" cap="none" strike="noStrike">
                <a:solidFill>
                  <a:srgbClr val="000000"/>
                </a:solidFill>
                <a:latin typeface="Arial"/>
                <a:ea typeface="Arial"/>
                <a:cs typeface="Arial"/>
                <a:sym typeface="Arial"/>
              </a:rPr>
              <a:t>Βασικά Θεωρητικά Πλαίσια</a:t>
            </a:r>
            <a:endParaRPr/>
          </a:p>
          <a:p>
            <a:pPr indent="0" lvl="0" marL="0" marR="0" rtl="0" algn="l">
              <a:lnSpc>
                <a:spcPct val="47058"/>
              </a:lnSpc>
              <a:spcBef>
                <a:spcPts val="0"/>
              </a:spcBef>
              <a:spcAft>
                <a:spcPts val="0"/>
              </a:spcAft>
              <a:buNone/>
            </a:pPr>
            <a:r>
              <a:t/>
            </a:r>
            <a:endParaRPr b="1" i="0" sz="4998" u="none" cap="none" strike="noStrike">
              <a:solidFill>
                <a:srgbClr val="000000"/>
              </a:solidFill>
              <a:latin typeface="Arial"/>
              <a:ea typeface="Arial"/>
              <a:cs typeface="Arial"/>
              <a:sym typeface="Arial"/>
            </a:endParaRPr>
          </a:p>
        </p:txBody>
      </p:sp>
      <p:sp>
        <p:nvSpPr>
          <p:cNvPr id="385" name="Google Shape;385;p24"/>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386" name="Google Shape;386;p24"/>
          <p:cNvSpPr txBox="1"/>
          <p:nvPr/>
        </p:nvSpPr>
        <p:spPr>
          <a:xfrm>
            <a:off x="701523" y="1522115"/>
            <a:ext cx="16901440" cy="6247032"/>
          </a:xfrm>
          <a:prstGeom prst="rect">
            <a:avLst/>
          </a:prstGeom>
          <a:noFill/>
          <a:ln>
            <a:noFill/>
          </a:ln>
        </p:spPr>
        <p:txBody>
          <a:bodyPr anchorCtr="0" anchor="t" bIns="0" lIns="0" spcFirstLastPara="1" rIns="0" wrap="square" tIns="0">
            <a:spAutoFit/>
          </a:bodyPr>
          <a:lstStyle/>
          <a:p>
            <a:pPr indent="0" lvl="0" marL="0" marR="0" rtl="0" algn="l">
              <a:lnSpc>
                <a:spcPct val="168017"/>
              </a:lnSpc>
              <a:spcBef>
                <a:spcPts val="0"/>
              </a:spcBef>
              <a:spcAft>
                <a:spcPts val="0"/>
              </a:spcAft>
              <a:buNone/>
            </a:pPr>
            <a:r>
              <a:rPr b="0" i="0" lang="en-US" sz="3133" u="none" cap="none" strike="noStrike">
                <a:solidFill>
                  <a:srgbClr val="000000"/>
                </a:solidFill>
                <a:latin typeface="Arial"/>
                <a:ea typeface="Arial"/>
                <a:cs typeface="Arial"/>
                <a:sym typeface="Arial"/>
              </a:rPr>
              <a:t>Μοντελοποίηση Ολοκλήρωσης Συστημάτων Υδάτινων Πόρων (WSIMOD): </a:t>
            </a:r>
            <a:endParaRPr/>
          </a:p>
          <a:p>
            <a:pPr indent="-238756" lvl="2" marL="716269" marR="0" rtl="0" algn="l">
              <a:lnSpc>
                <a:spcPct val="168017"/>
              </a:lnSpc>
              <a:spcBef>
                <a:spcPts val="0"/>
              </a:spcBef>
              <a:spcAft>
                <a:spcPts val="0"/>
              </a:spcAft>
              <a:buClr>
                <a:srgbClr val="000000"/>
              </a:buClr>
              <a:buSzPts val="3133"/>
              <a:buFont typeface="Arial"/>
              <a:buChar char="⚬"/>
            </a:pPr>
            <a:r>
              <a:rPr b="0" i="0" lang="en-US" sz="3133" u="none" cap="none" strike="noStrike">
                <a:solidFill>
                  <a:srgbClr val="000000"/>
                </a:solidFill>
                <a:latin typeface="Arial"/>
                <a:ea typeface="Arial"/>
                <a:cs typeface="Arial"/>
                <a:sym typeface="Arial"/>
              </a:rPr>
              <a:t>Ένα πλαίσιο που συνδέει τους αστικούς και αγροτικούς κύκλους του νερού, επιτρέποντας την ολοκληρωμένη αξιολόγηση και τη λήψη αποφάσεων.</a:t>
            </a:r>
            <a:endParaRPr/>
          </a:p>
          <a:p>
            <a:pPr indent="-238756" lvl="2" marL="716269" marR="0" rtl="0" algn="l">
              <a:lnSpc>
                <a:spcPct val="168017"/>
              </a:lnSpc>
              <a:spcBef>
                <a:spcPts val="0"/>
              </a:spcBef>
              <a:spcAft>
                <a:spcPts val="0"/>
              </a:spcAft>
              <a:buNone/>
            </a:pPr>
            <a:r>
              <a:rPr b="0" i="0" lang="en-US" sz="3133" u="none" cap="none" strike="noStrike">
                <a:solidFill>
                  <a:srgbClr val="000000"/>
                </a:solidFill>
                <a:latin typeface="Arial"/>
                <a:ea typeface="Arial"/>
                <a:cs typeface="Arial"/>
                <a:sym typeface="Arial"/>
              </a:rPr>
              <a:t>Συμμετοχικές Προσεγγίσεις: </a:t>
            </a:r>
            <a:endParaRPr/>
          </a:p>
          <a:p>
            <a:pPr indent="-238756" lvl="2" marL="716269" marR="0" rtl="0" algn="l">
              <a:lnSpc>
                <a:spcPct val="168017"/>
              </a:lnSpc>
              <a:spcBef>
                <a:spcPts val="0"/>
              </a:spcBef>
              <a:spcAft>
                <a:spcPts val="0"/>
              </a:spcAft>
              <a:buClr>
                <a:srgbClr val="000000"/>
              </a:buClr>
              <a:buSzPts val="3133"/>
              <a:buFont typeface="Arial"/>
              <a:buChar char="⚬"/>
            </a:pPr>
            <a:r>
              <a:rPr b="0" i="0" lang="en-US" sz="3133" u="none" cap="none" strike="noStrike">
                <a:solidFill>
                  <a:srgbClr val="000000"/>
                </a:solidFill>
                <a:latin typeface="Arial"/>
                <a:ea typeface="Arial"/>
                <a:cs typeface="Arial"/>
                <a:sym typeface="Arial"/>
              </a:rPr>
              <a:t>Δίνει έμφαση στη συμμετοχή των ενδιαφερόμενων μερών στον σχεδιασμό και τη λήψη αποφάσεων, ώστε να διασφαλίζεται ότι λαμβάνονται υπόψη οι διαφορετικές απόψεις.</a:t>
            </a:r>
            <a:endParaRPr/>
          </a:p>
          <a:p>
            <a:pPr indent="-238756" lvl="2" marL="716269" marR="0" rtl="0" algn="l">
              <a:lnSpc>
                <a:spcPct val="168017"/>
              </a:lnSpc>
              <a:spcBef>
                <a:spcPts val="0"/>
              </a:spcBef>
              <a:spcAft>
                <a:spcPts val="0"/>
              </a:spcAft>
              <a:buNone/>
            </a:pPr>
            <a:r>
              <a:rPr b="0" i="0" lang="en-US" sz="3133" u="none" cap="none" strike="noStrike">
                <a:solidFill>
                  <a:srgbClr val="000000"/>
                </a:solidFill>
                <a:latin typeface="Arial"/>
                <a:ea typeface="Arial"/>
                <a:cs typeface="Arial"/>
                <a:sym typeface="Arial"/>
              </a:rPr>
              <a:t>Κοινωνιο-Υδρολογία: </a:t>
            </a:r>
            <a:endParaRPr/>
          </a:p>
          <a:p>
            <a:pPr indent="-238756" lvl="2" marL="716269" marR="0" rtl="0" algn="l">
              <a:lnSpc>
                <a:spcPct val="168017"/>
              </a:lnSpc>
              <a:spcBef>
                <a:spcPts val="0"/>
              </a:spcBef>
              <a:spcAft>
                <a:spcPts val="0"/>
              </a:spcAft>
              <a:buClr>
                <a:srgbClr val="000000"/>
              </a:buClr>
              <a:buSzPts val="3133"/>
              <a:buFont typeface="Arial"/>
              <a:buChar char="⚬"/>
            </a:pPr>
            <a:r>
              <a:rPr b="0" i="0" lang="en-US" sz="3133" u="none" cap="none" strike="noStrike">
                <a:solidFill>
                  <a:srgbClr val="000000"/>
                </a:solidFill>
                <a:latin typeface="Arial"/>
                <a:ea typeface="Arial"/>
                <a:cs typeface="Arial"/>
                <a:sym typeface="Arial"/>
              </a:rPr>
              <a:t>Εξετάζει τις αλληλεπιδράσεις μεταξύ κοινωνικών συστημάτων και υδρολογικών διεργασιών, τονίζοντας τη σημασία της ανθρώπινης συμπεριφοράς στη διαχείριση των υδάτων.</a:t>
            </a:r>
            <a:endParaRPr/>
          </a:p>
          <a:p>
            <a:pPr indent="-83827" lvl="2" marL="251484" marR="0" rtl="0" algn="l">
              <a:lnSpc>
                <a:spcPct val="52218"/>
              </a:lnSpc>
              <a:spcBef>
                <a:spcPts val="0"/>
              </a:spcBef>
              <a:spcAft>
                <a:spcPts val="0"/>
              </a:spcAft>
              <a:buNone/>
            </a:pPr>
            <a:r>
              <a:t/>
            </a:r>
            <a:endParaRPr b="0" i="0" sz="3133"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94" name="Shape 394"/>
        <p:cNvGrpSpPr/>
        <p:nvPr/>
      </p:nvGrpSpPr>
      <p:grpSpPr>
        <a:xfrm>
          <a:off x="0" y="0"/>
          <a:ext cx="0" cy="0"/>
          <a:chOff x="0" y="0"/>
          <a:chExt cx="0" cy="0"/>
        </a:xfrm>
      </p:grpSpPr>
      <p:sp>
        <p:nvSpPr>
          <p:cNvPr id="395" name="Google Shape;395;p25"/>
          <p:cNvSpPr/>
          <p:nvPr/>
        </p:nvSpPr>
        <p:spPr>
          <a:xfrm>
            <a:off x="-533634" y="-144661"/>
            <a:ext cx="18821634" cy="2092701"/>
          </a:xfrm>
          <a:custGeom>
            <a:rect b="b" l="l" r="r" t="t"/>
            <a:pathLst>
              <a:path extrusionOk="0" h="2092701" w="18821634">
                <a:moveTo>
                  <a:pt x="0" y="0"/>
                </a:moveTo>
                <a:lnTo>
                  <a:pt x="18821634" y="0"/>
                </a:lnTo>
                <a:lnTo>
                  <a:pt x="18821634" y="2092701"/>
                </a:lnTo>
                <a:lnTo>
                  <a:pt x="0" y="2092701"/>
                </a:lnTo>
                <a:lnTo>
                  <a:pt x="0" y="0"/>
                </a:lnTo>
                <a:close/>
              </a:path>
            </a:pathLst>
          </a:custGeom>
          <a:blipFill rotWithShape="1">
            <a:blip r:embed="rId3">
              <a:alphaModFix/>
            </a:blip>
            <a:stretch>
              <a:fillRect b="0" l="0" r="0" t="0"/>
            </a:stretch>
          </a:blipFill>
          <a:ln>
            <a:noFill/>
          </a:ln>
        </p:spPr>
      </p:sp>
      <p:sp>
        <p:nvSpPr>
          <p:cNvPr id="396" name="Google Shape;396;p25"/>
          <p:cNvSpPr txBox="1"/>
          <p:nvPr/>
        </p:nvSpPr>
        <p:spPr>
          <a:xfrm>
            <a:off x="480596" y="747329"/>
            <a:ext cx="14203069" cy="768859"/>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5249" u="none" cap="none" strike="noStrike">
                <a:solidFill>
                  <a:srgbClr val="000000"/>
                </a:solidFill>
                <a:latin typeface="Arial"/>
                <a:ea typeface="Arial"/>
                <a:cs typeface="Arial"/>
                <a:sym typeface="Arial"/>
              </a:rPr>
              <a:t>Ολοκληρωμένη Διαχείριση Υδατικών Πόρων </a:t>
            </a:r>
            <a:endParaRPr/>
          </a:p>
        </p:txBody>
      </p:sp>
      <p:sp>
        <p:nvSpPr>
          <p:cNvPr id="397" name="Google Shape;397;p25"/>
          <p:cNvSpPr txBox="1"/>
          <p:nvPr/>
        </p:nvSpPr>
        <p:spPr>
          <a:xfrm>
            <a:off x="480596" y="2329783"/>
            <a:ext cx="17326809" cy="7050163"/>
          </a:xfrm>
          <a:prstGeom prst="rect">
            <a:avLst/>
          </a:prstGeom>
          <a:noFill/>
          <a:ln>
            <a:noFill/>
          </a:ln>
        </p:spPr>
        <p:txBody>
          <a:bodyPr anchorCtr="0" anchor="t" bIns="0" lIns="0" spcFirstLastPara="1" rIns="0" wrap="square" tIns="0">
            <a:spAutoFit/>
          </a:bodyPr>
          <a:lstStyle/>
          <a:p>
            <a:pPr indent="0" lvl="0" marL="0" marR="0" rtl="0" algn="l">
              <a:lnSpc>
                <a:spcPct val="180000"/>
              </a:lnSpc>
              <a:spcBef>
                <a:spcPts val="0"/>
              </a:spcBef>
              <a:spcAft>
                <a:spcPts val="0"/>
              </a:spcAft>
              <a:buNone/>
            </a:pPr>
            <a:r>
              <a:rPr b="1" i="0" lang="en-US" sz="3155" u="none" cap="none" strike="noStrike">
                <a:solidFill>
                  <a:srgbClr val="000000"/>
                </a:solidFill>
                <a:latin typeface="Arial"/>
                <a:ea typeface="Arial"/>
                <a:cs typeface="Arial"/>
                <a:sym typeface="Arial"/>
              </a:rPr>
              <a:t>Βασικές Αρχές της Ολοκληρωμένης Διαχείρισης Πόρων και Υπηρεσιών (ΟΟΔΥ):</a:t>
            </a:r>
            <a:endParaRPr/>
          </a:p>
          <a:p>
            <a:pPr indent="-240445" lvl="2" marL="721334" marR="0" rtl="0" algn="l">
              <a:lnSpc>
                <a:spcPct val="180000"/>
              </a:lnSpc>
              <a:spcBef>
                <a:spcPts val="0"/>
              </a:spcBef>
              <a:spcAft>
                <a:spcPts val="0"/>
              </a:spcAft>
              <a:buClr>
                <a:srgbClr val="000000"/>
              </a:buClr>
              <a:buSzPts val="3155"/>
              <a:buFont typeface="Arial"/>
              <a:buChar char="⚬"/>
            </a:pPr>
            <a:r>
              <a:rPr b="0" i="0" lang="en-US" sz="3155" u="none" cap="none" strike="noStrike">
                <a:solidFill>
                  <a:srgbClr val="000000"/>
                </a:solidFill>
                <a:latin typeface="Arial"/>
                <a:ea typeface="Arial"/>
                <a:cs typeface="Arial"/>
                <a:sym typeface="Arial"/>
              </a:rPr>
              <a:t>Βιώσιμη χρήση των υδάτινων πόρων.</a:t>
            </a:r>
            <a:endParaRPr/>
          </a:p>
          <a:p>
            <a:pPr indent="-240445" lvl="2" marL="721334" marR="0" rtl="0" algn="l">
              <a:lnSpc>
                <a:spcPct val="180000"/>
              </a:lnSpc>
              <a:spcBef>
                <a:spcPts val="0"/>
              </a:spcBef>
              <a:spcAft>
                <a:spcPts val="0"/>
              </a:spcAft>
              <a:buClr>
                <a:srgbClr val="000000"/>
              </a:buClr>
              <a:buSzPts val="3155"/>
              <a:buFont typeface="Arial"/>
              <a:buChar char="⚬"/>
            </a:pPr>
            <a:r>
              <a:rPr b="0" i="0" lang="en-US" sz="3155" u="none" cap="none" strike="noStrike">
                <a:solidFill>
                  <a:srgbClr val="000000"/>
                </a:solidFill>
                <a:latin typeface="Arial"/>
                <a:ea typeface="Arial"/>
                <a:cs typeface="Arial"/>
                <a:sym typeface="Arial"/>
              </a:rPr>
              <a:t>Εξισορροπεί τις ανάγκες διαφόρων τομέων (γεωργία, βιομηχανία, οικιακή χρήση).</a:t>
            </a:r>
            <a:endParaRPr/>
          </a:p>
          <a:p>
            <a:pPr indent="-240445" lvl="2" marL="721334" marR="0" rtl="0" algn="l">
              <a:lnSpc>
                <a:spcPct val="180000"/>
              </a:lnSpc>
              <a:spcBef>
                <a:spcPts val="0"/>
              </a:spcBef>
              <a:spcAft>
                <a:spcPts val="0"/>
              </a:spcAft>
              <a:buClr>
                <a:srgbClr val="000000"/>
              </a:buClr>
              <a:buSzPts val="3155"/>
              <a:buFont typeface="Arial"/>
              <a:buChar char="⚬"/>
            </a:pPr>
            <a:r>
              <a:rPr b="0" i="0" lang="en-US" sz="3155" u="none" cap="none" strike="noStrike">
                <a:solidFill>
                  <a:srgbClr val="000000"/>
                </a:solidFill>
                <a:latin typeface="Arial"/>
                <a:ea typeface="Arial"/>
                <a:cs typeface="Arial"/>
                <a:sym typeface="Arial"/>
              </a:rPr>
              <a:t>Εξασφαλίζει ισότιμη πρόσβαση στο νερό και προωθεί τη διατήρηση.</a:t>
            </a:r>
            <a:endParaRPr/>
          </a:p>
          <a:p>
            <a:pPr indent="-240445" lvl="2" marL="721334" marR="0" rtl="0" algn="l">
              <a:lnSpc>
                <a:spcPct val="180000"/>
              </a:lnSpc>
              <a:spcBef>
                <a:spcPts val="0"/>
              </a:spcBef>
              <a:spcAft>
                <a:spcPts val="0"/>
              </a:spcAft>
              <a:buClr>
                <a:srgbClr val="000000"/>
              </a:buClr>
              <a:buSzPts val="3155"/>
              <a:buFont typeface="Arial"/>
              <a:buChar char="⚬"/>
            </a:pPr>
            <a:r>
              <a:rPr b="0" i="0" lang="en-US" sz="3155" u="none" cap="none" strike="noStrike">
                <a:solidFill>
                  <a:srgbClr val="000000"/>
                </a:solidFill>
                <a:latin typeface="Arial"/>
                <a:ea typeface="Arial"/>
                <a:cs typeface="Arial"/>
                <a:sym typeface="Arial"/>
              </a:rPr>
              <a:t>Ενισχύει την ανθεκτικότητα στη λειψυδρία και την κλιματική αλλαγή.</a:t>
            </a:r>
            <a:endParaRPr/>
          </a:p>
          <a:p>
            <a:pPr indent="-99074" lvl="2" marL="297222" marR="0" rtl="0" algn="l">
              <a:lnSpc>
                <a:spcPct val="74167"/>
              </a:lnSpc>
              <a:spcBef>
                <a:spcPts val="0"/>
              </a:spcBef>
              <a:spcAft>
                <a:spcPts val="0"/>
              </a:spcAft>
              <a:buNone/>
            </a:pPr>
            <a:r>
              <a:t/>
            </a:r>
            <a:endParaRPr b="0" i="0" sz="3155" u="none" cap="none" strike="noStrike">
              <a:solidFill>
                <a:srgbClr val="000000"/>
              </a:solidFill>
              <a:latin typeface="Arial"/>
              <a:ea typeface="Arial"/>
              <a:cs typeface="Arial"/>
              <a:sym typeface="Arial"/>
            </a:endParaRPr>
          </a:p>
          <a:p>
            <a:pPr indent="-240445" lvl="2" marL="721334" marR="0" rtl="0" algn="l">
              <a:lnSpc>
                <a:spcPct val="180000"/>
              </a:lnSpc>
              <a:spcBef>
                <a:spcPts val="0"/>
              </a:spcBef>
              <a:spcAft>
                <a:spcPts val="0"/>
              </a:spcAft>
              <a:buNone/>
            </a:pPr>
            <a:r>
              <a:rPr b="1" i="0" lang="en-US" sz="3155" u="none" cap="none" strike="noStrike">
                <a:solidFill>
                  <a:srgbClr val="000000"/>
                </a:solidFill>
                <a:latin typeface="Arial"/>
                <a:ea typeface="Arial"/>
                <a:cs typeface="Arial"/>
                <a:sym typeface="Arial"/>
              </a:rPr>
              <a:t>Οφέλη:</a:t>
            </a:r>
            <a:endParaRPr/>
          </a:p>
          <a:p>
            <a:pPr indent="-240445" lvl="2" marL="721334" marR="0" rtl="0" algn="l">
              <a:lnSpc>
                <a:spcPct val="180000"/>
              </a:lnSpc>
              <a:spcBef>
                <a:spcPts val="0"/>
              </a:spcBef>
              <a:spcAft>
                <a:spcPts val="0"/>
              </a:spcAft>
              <a:buClr>
                <a:srgbClr val="000000"/>
              </a:buClr>
              <a:buSzPts val="3155"/>
              <a:buFont typeface="Arial"/>
              <a:buChar char="⚬"/>
            </a:pPr>
            <a:r>
              <a:rPr b="0" i="0" lang="en-US" sz="3155" u="none" cap="none" strike="noStrike">
                <a:solidFill>
                  <a:srgbClr val="000000"/>
                </a:solidFill>
                <a:latin typeface="Arial"/>
                <a:ea typeface="Arial"/>
                <a:cs typeface="Arial"/>
                <a:sym typeface="Arial"/>
              </a:rPr>
              <a:t>Αποδοτική χρήση νερού.</a:t>
            </a:r>
            <a:endParaRPr/>
          </a:p>
          <a:p>
            <a:pPr indent="-240445" lvl="2" marL="721334" marR="0" rtl="0" algn="l">
              <a:lnSpc>
                <a:spcPct val="180000"/>
              </a:lnSpc>
              <a:spcBef>
                <a:spcPts val="0"/>
              </a:spcBef>
              <a:spcAft>
                <a:spcPts val="0"/>
              </a:spcAft>
              <a:buClr>
                <a:srgbClr val="000000"/>
              </a:buClr>
              <a:buSzPts val="3155"/>
              <a:buFont typeface="Arial"/>
              <a:buChar char="⚬"/>
            </a:pPr>
            <a:r>
              <a:rPr b="0" i="0" lang="en-US" sz="3155" u="none" cap="none" strike="noStrike">
                <a:solidFill>
                  <a:srgbClr val="000000"/>
                </a:solidFill>
                <a:latin typeface="Arial"/>
                <a:ea typeface="Arial"/>
                <a:cs typeface="Arial"/>
                <a:sym typeface="Arial"/>
              </a:rPr>
              <a:t>Προστασία των οικοσυστημάτων.</a:t>
            </a:r>
            <a:endParaRPr/>
          </a:p>
          <a:p>
            <a:pPr indent="-240445" lvl="2" marL="721334" marR="0" rtl="0" algn="l">
              <a:lnSpc>
                <a:spcPct val="180000"/>
              </a:lnSpc>
              <a:spcBef>
                <a:spcPts val="0"/>
              </a:spcBef>
              <a:spcAft>
                <a:spcPts val="0"/>
              </a:spcAft>
              <a:buClr>
                <a:srgbClr val="000000"/>
              </a:buClr>
              <a:buSzPts val="3155"/>
              <a:buFont typeface="Arial"/>
              <a:buChar char="⚬"/>
            </a:pPr>
            <a:r>
              <a:rPr b="0" i="0" lang="en-US" sz="3155" u="none" cap="none" strike="noStrike">
                <a:solidFill>
                  <a:srgbClr val="000000"/>
                </a:solidFill>
                <a:latin typeface="Arial"/>
                <a:ea typeface="Arial"/>
                <a:cs typeface="Arial"/>
                <a:sym typeface="Arial"/>
              </a:rPr>
              <a:t>Μακροπρόθεσμη βιωσιμότητα.</a:t>
            </a:r>
            <a:endParaRPr/>
          </a:p>
          <a:p>
            <a:pPr indent="-99074" lvl="2" marL="297222" marR="0" rtl="0" algn="l">
              <a:lnSpc>
                <a:spcPct val="74167"/>
              </a:lnSpc>
              <a:spcBef>
                <a:spcPts val="0"/>
              </a:spcBef>
              <a:spcAft>
                <a:spcPts val="0"/>
              </a:spcAft>
              <a:buNone/>
            </a:pPr>
            <a:r>
              <a:t/>
            </a:r>
            <a:endParaRPr b="0" i="0" sz="3155"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05" name="Shape 405"/>
        <p:cNvGrpSpPr/>
        <p:nvPr/>
      </p:nvGrpSpPr>
      <p:grpSpPr>
        <a:xfrm>
          <a:off x="0" y="0"/>
          <a:ext cx="0" cy="0"/>
          <a:chOff x="0" y="0"/>
          <a:chExt cx="0" cy="0"/>
        </a:xfrm>
      </p:grpSpPr>
      <p:sp>
        <p:nvSpPr>
          <p:cNvPr id="406" name="Google Shape;406;p26"/>
          <p:cNvSpPr/>
          <p:nvPr/>
        </p:nvSpPr>
        <p:spPr>
          <a:xfrm>
            <a:off x="0" y="7694315"/>
            <a:ext cx="10926496" cy="737745"/>
          </a:xfrm>
          <a:custGeom>
            <a:rect b="b" l="l" r="r" t="t"/>
            <a:pathLst>
              <a:path extrusionOk="0" h="737745" w="10926496">
                <a:moveTo>
                  <a:pt x="0" y="0"/>
                </a:moveTo>
                <a:lnTo>
                  <a:pt x="10926496" y="0"/>
                </a:lnTo>
                <a:lnTo>
                  <a:pt x="10926496" y="737745"/>
                </a:lnTo>
                <a:lnTo>
                  <a:pt x="0" y="737745"/>
                </a:lnTo>
                <a:lnTo>
                  <a:pt x="0" y="0"/>
                </a:lnTo>
                <a:close/>
              </a:path>
            </a:pathLst>
          </a:custGeom>
          <a:blipFill rotWithShape="1">
            <a:blip r:embed="rId3">
              <a:alphaModFix/>
            </a:blip>
            <a:stretch>
              <a:fillRect b="0" l="0" r="0" t="0"/>
            </a:stretch>
          </a:blipFill>
          <a:ln>
            <a:noFill/>
          </a:ln>
        </p:spPr>
      </p:sp>
      <p:sp>
        <p:nvSpPr>
          <p:cNvPr id="407" name="Google Shape;407;p26"/>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4">
              <a:alphaModFix/>
            </a:blip>
            <a:stretch>
              <a:fillRect b="-1018" l="0" r="0" t="-1019"/>
            </a:stretch>
          </a:blipFill>
          <a:ln>
            <a:noFill/>
          </a:ln>
        </p:spPr>
      </p:sp>
      <p:sp>
        <p:nvSpPr>
          <p:cNvPr id="408" name="Google Shape;408;p26"/>
          <p:cNvSpPr/>
          <p:nvPr/>
        </p:nvSpPr>
        <p:spPr>
          <a:xfrm>
            <a:off x="537505" y="592449"/>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5">
              <a:alphaModFix/>
            </a:blip>
            <a:stretch>
              <a:fillRect b="0" l="0" r="0" t="0"/>
            </a:stretch>
          </a:blipFill>
          <a:ln>
            <a:noFill/>
          </a:ln>
        </p:spPr>
      </p:sp>
      <p:sp>
        <p:nvSpPr>
          <p:cNvPr id="409" name="Google Shape;409;p26"/>
          <p:cNvSpPr txBox="1"/>
          <p:nvPr/>
        </p:nvSpPr>
        <p:spPr>
          <a:xfrm>
            <a:off x="904652" y="808473"/>
            <a:ext cx="8115300" cy="1363300"/>
          </a:xfrm>
          <a:prstGeom prst="rect">
            <a:avLst/>
          </a:prstGeom>
          <a:noFill/>
          <a:ln>
            <a:noFill/>
          </a:ln>
        </p:spPr>
        <p:txBody>
          <a:bodyPr anchorCtr="0" anchor="t" bIns="0" lIns="0" spcFirstLastPara="1" rIns="0" wrap="square" tIns="0">
            <a:spAutoFit/>
          </a:bodyPr>
          <a:lstStyle/>
          <a:p>
            <a:pPr indent="0" lvl="0" marL="0" marR="0" rtl="0" algn="l">
              <a:lnSpc>
                <a:spcPct val="110380"/>
              </a:lnSpc>
              <a:spcBef>
                <a:spcPts val="0"/>
              </a:spcBef>
              <a:spcAft>
                <a:spcPts val="0"/>
              </a:spcAft>
              <a:buNone/>
            </a:pPr>
            <a:r>
              <a:rPr b="1" i="0" lang="en-US" sz="4788" u="none" cap="none" strike="noStrike">
                <a:solidFill>
                  <a:srgbClr val="000000"/>
                </a:solidFill>
                <a:latin typeface="Arial"/>
                <a:ea typeface="Arial"/>
                <a:cs typeface="Arial"/>
                <a:sym typeface="Arial"/>
              </a:rPr>
              <a:t>Αστικός Σχεδιασμός με Ευαισθησία στο Νερό</a:t>
            </a:r>
            <a:endParaRPr/>
          </a:p>
        </p:txBody>
      </p:sp>
      <p:sp>
        <p:nvSpPr>
          <p:cNvPr id="410" name="Google Shape;410;p26"/>
          <p:cNvSpPr txBox="1"/>
          <p:nvPr/>
        </p:nvSpPr>
        <p:spPr>
          <a:xfrm>
            <a:off x="537505" y="2409660"/>
            <a:ext cx="10997682" cy="7895321"/>
          </a:xfrm>
          <a:prstGeom prst="rect">
            <a:avLst/>
          </a:prstGeom>
          <a:noFill/>
          <a:ln>
            <a:noFill/>
          </a:ln>
        </p:spPr>
        <p:txBody>
          <a:bodyPr anchorCtr="0" anchor="t" bIns="0" lIns="0" spcFirstLastPara="1" rIns="0" wrap="square" tIns="0">
            <a:spAutoFit/>
          </a:bodyPr>
          <a:lstStyle/>
          <a:p>
            <a:pPr indent="0" lvl="0" marL="0" marR="0" rtl="0" algn="l">
              <a:lnSpc>
                <a:spcPct val="179960"/>
              </a:lnSpc>
              <a:spcBef>
                <a:spcPts val="0"/>
              </a:spcBef>
              <a:spcAft>
                <a:spcPts val="0"/>
              </a:spcAft>
              <a:buNone/>
            </a:pPr>
            <a:r>
              <a:rPr b="1" i="0" lang="en-US" sz="2525" u="none" cap="none" strike="noStrike">
                <a:solidFill>
                  <a:srgbClr val="000000"/>
                </a:solidFill>
                <a:latin typeface="Arial"/>
                <a:ea typeface="Arial"/>
                <a:cs typeface="Arial"/>
                <a:sym typeface="Arial"/>
              </a:rPr>
              <a:t>Έννοια του WSUD:</a:t>
            </a:r>
            <a:endParaRPr/>
          </a:p>
          <a:p>
            <a:pPr indent="-192409" lvl="2" marL="577230" marR="0" rtl="0" algn="l">
              <a:lnSpc>
                <a:spcPct val="179960"/>
              </a:lnSpc>
              <a:spcBef>
                <a:spcPts val="0"/>
              </a:spcBef>
              <a:spcAft>
                <a:spcPts val="0"/>
              </a:spcAft>
              <a:buClr>
                <a:srgbClr val="000000"/>
              </a:buClr>
              <a:buSzPts val="2525"/>
              <a:buFont typeface="Arial"/>
              <a:buChar char="⚬"/>
            </a:pPr>
            <a:r>
              <a:rPr b="0" i="0" lang="en-US" sz="2525" u="none" cap="none" strike="noStrike">
                <a:solidFill>
                  <a:srgbClr val="000000"/>
                </a:solidFill>
                <a:latin typeface="Arial"/>
                <a:ea typeface="Arial"/>
                <a:cs typeface="Arial"/>
                <a:sym typeface="Arial"/>
              </a:rPr>
              <a:t>Σχεδιαστική προσέγγιση που εστιάζει στη διαχείριση των κύκλων του ύδατος στις πόλεις με βιώσιμο τρόπο.</a:t>
            </a:r>
            <a:endParaRPr/>
          </a:p>
          <a:p>
            <a:pPr indent="-192409" lvl="2" marL="577230" marR="0" rtl="0" algn="l">
              <a:lnSpc>
                <a:spcPct val="179960"/>
              </a:lnSpc>
              <a:spcBef>
                <a:spcPts val="0"/>
              </a:spcBef>
              <a:spcAft>
                <a:spcPts val="0"/>
              </a:spcAft>
              <a:buClr>
                <a:srgbClr val="000000"/>
              </a:buClr>
              <a:buSzPts val="2525"/>
              <a:buFont typeface="Arial"/>
              <a:buChar char="⚬"/>
            </a:pPr>
            <a:r>
              <a:rPr b="0" i="0" lang="en-US" sz="2525" u="none" cap="none" strike="noStrike">
                <a:solidFill>
                  <a:srgbClr val="000000"/>
                </a:solidFill>
                <a:latin typeface="Arial"/>
                <a:ea typeface="Arial"/>
                <a:cs typeface="Arial"/>
                <a:sym typeface="Arial"/>
              </a:rPr>
              <a:t>Ενσωματώνει τη συλλογή όμβριων υδάτων, τη διαχείριση όμβριων υδάτων και τις πράσινες υποδομές.</a:t>
            </a:r>
            <a:endParaRPr/>
          </a:p>
          <a:p>
            <a:pPr indent="-192409" lvl="2" marL="577230" marR="0" rtl="0" algn="l">
              <a:lnSpc>
                <a:spcPct val="179960"/>
              </a:lnSpc>
              <a:spcBef>
                <a:spcPts val="0"/>
              </a:spcBef>
              <a:spcAft>
                <a:spcPts val="0"/>
              </a:spcAft>
              <a:buClr>
                <a:srgbClr val="000000"/>
              </a:buClr>
              <a:buSzPts val="2525"/>
              <a:buFont typeface="Arial"/>
              <a:buChar char="⚬"/>
            </a:pPr>
            <a:r>
              <a:rPr b="0" i="0" lang="en-US" sz="2525" u="none" cap="none" strike="noStrike">
                <a:solidFill>
                  <a:srgbClr val="000000"/>
                </a:solidFill>
                <a:latin typeface="Arial"/>
                <a:ea typeface="Arial"/>
                <a:cs typeface="Arial"/>
                <a:sym typeface="Arial"/>
              </a:rPr>
              <a:t>Μιμείται τις φυσικές υδρολογικές διεργασίες για τη μείωση της απορροής, τη βελτίωση της ποιότητας του νερού και την αποκατάσταση της οικολογικής ισορροπίας.</a:t>
            </a:r>
            <a:endParaRPr/>
          </a:p>
          <a:p>
            <a:pPr indent="-76202" lvl="2" marL="228608" marR="0" rtl="0" algn="l">
              <a:lnSpc>
                <a:spcPct val="71247"/>
              </a:lnSpc>
              <a:spcBef>
                <a:spcPts val="0"/>
              </a:spcBef>
              <a:spcAft>
                <a:spcPts val="0"/>
              </a:spcAft>
              <a:buNone/>
            </a:pPr>
            <a:r>
              <a:t/>
            </a:r>
            <a:endParaRPr b="0" i="0" sz="2525" u="none" cap="none" strike="noStrike">
              <a:solidFill>
                <a:srgbClr val="000000"/>
              </a:solidFill>
              <a:latin typeface="Arial"/>
              <a:ea typeface="Arial"/>
              <a:cs typeface="Arial"/>
              <a:sym typeface="Arial"/>
            </a:endParaRPr>
          </a:p>
          <a:p>
            <a:pPr indent="-192409" lvl="2" marL="577230" marR="0" rtl="0" algn="l">
              <a:lnSpc>
                <a:spcPct val="179960"/>
              </a:lnSpc>
              <a:spcBef>
                <a:spcPts val="0"/>
              </a:spcBef>
              <a:spcAft>
                <a:spcPts val="0"/>
              </a:spcAft>
              <a:buNone/>
            </a:pPr>
            <a:r>
              <a:rPr b="1" i="0" lang="en-US" sz="2525" u="none" cap="none" strike="noStrike">
                <a:solidFill>
                  <a:srgbClr val="000000"/>
                </a:solidFill>
                <a:latin typeface="Arial"/>
                <a:ea typeface="Arial"/>
                <a:cs typeface="Arial"/>
                <a:sym typeface="Arial"/>
              </a:rPr>
              <a:t>Οφέλη του WSUD:</a:t>
            </a:r>
            <a:endParaRPr/>
          </a:p>
          <a:p>
            <a:pPr indent="-192409" lvl="2" marL="577230" marR="0" rtl="0" algn="l">
              <a:lnSpc>
                <a:spcPct val="179960"/>
              </a:lnSpc>
              <a:spcBef>
                <a:spcPts val="0"/>
              </a:spcBef>
              <a:spcAft>
                <a:spcPts val="0"/>
              </a:spcAft>
              <a:buClr>
                <a:srgbClr val="000000"/>
              </a:buClr>
              <a:buSzPts val="2525"/>
              <a:buFont typeface="Arial"/>
              <a:buChar char="⚬"/>
            </a:pPr>
            <a:r>
              <a:rPr b="0" i="0" lang="en-US" sz="2525" u="none" cap="none" strike="noStrike">
                <a:solidFill>
                  <a:srgbClr val="000000"/>
                </a:solidFill>
                <a:latin typeface="Arial"/>
                <a:ea typeface="Arial"/>
                <a:cs typeface="Arial"/>
                <a:sym typeface="Arial"/>
              </a:rPr>
              <a:t>Μειώνει τους κινδύνους αστικής απορροής και πλημμυρών.</a:t>
            </a:r>
            <a:endParaRPr/>
          </a:p>
          <a:p>
            <a:pPr indent="-192409" lvl="2" marL="577230" marR="0" rtl="0" algn="l">
              <a:lnSpc>
                <a:spcPct val="179960"/>
              </a:lnSpc>
              <a:spcBef>
                <a:spcPts val="0"/>
              </a:spcBef>
              <a:spcAft>
                <a:spcPts val="0"/>
              </a:spcAft>
              <a:buClr>
                <a:srgbClr val="000000"/>
              </a:buClr>
              <a:buSzPts val="2525"/>
              <a:buFont typeface="Arial"/>
              <a:buChar char="⚬"/>
            </a:pPr>
            <a:r>
              <a:rPr b="0" i="0" lang="en-US" sz="2525" u="none" cap="none" strike="noStrike">
                <a:solidFill>
                  <a:srgbClr val="000000"/>
                </a:solidFill>
                <a:latin typeface="Arial"/>
                <a:ea typeface="Arial"/>
                <a:cs typeface="Arial"/>
                <a:sym typeface="Arial"/>
              </a:rPr>
              <a:t>Βελτιώνει την ποιότητα του νερού.</a:t>
            </a:r>
            <a:endParaRPr/>
          </a:p>
          <a:p>
            <a:pPr indent="-192409" lvl="2" marL="577230" marR="0" rtl="0" algn="l">
              <a:lnSpc>
                <a:spcPct val="179960"/>
              </a:lnSpc>
              <a:spcBef>
                <a:spcPts val="0"/>
              </a:spcBef>
              <a:spcAft>
                <a:spcPts val="0"/>
              </a:spcAft>
              <a:buClr>
                <a:srgbClr val="000000"/>
              </a:buClr>
              <a:buSzPts val="2525"/>
              <a:buFont typeface="Arial"/>
              <a:buChar char="⚬"/>
            </a:pPr>
            <a:r>
              <a:rPr b="0" i="0" lang="en-US" sz="2525" u="none" cap="none" strike="noStrike">
                <a:solidFill>
                  <a:srgbClr val="000000"/>
                </a:solidFill>
                <a:latin typeface="Arial"/>
                <a:ea typeface="Arial"/>
                <a:cs typeface="Arial"/>
                <a:sym typeface="Arial"/>
              </a:rPr>
              <a:t>Βελτιώνει την ανθεκτικότητα στην κλιματική αλλαγή μέσω της τοπικής διαχείρισης του νερού.</a:t>
            </a:r>
            <a:endParaRPr/>
          </a:p>
          <a:p>
            <a:pPr indent="-76202" lvl="2" marL="228608" marR="0" rtl="0" algn="l">
              <a:lnSpc>
                <a:spcPct val="71247"/>
              </a:lnSpc>
              <a:spcBef>
                <a:spcPts val="0"/>
              </a:spcBef>
              <a:spcAft>
                <a:spcPts val="0"/>
              </a:spcAft>
              <a:buNone/>
            </a:pPr>
            <a:r>
              <a:t/>
            </a:r>
            <a:endParaRPr b="0" i="0" sz="2525"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418" name="Shape 418"/>
        <p:cNvGrpSpPr/>
        <p:nvPr/>
      </p:nvGrpSpPr>
      <p:grpSpPr>
        <a:xfrm>
          <a:off x="0" y="0"/>
          <a:ext cx="0" cy="0"/>
          <a:chOff x="0" y="0"/>
          <a:chExt cx="0" cy="0"/>
        </a:xfrm>
      </p:grpSpPr>
      <p:sp>
        <p:nvSpPr>
          <p:cNvPr id="419" name="Google Shape;419;p27"/>
          <p:cNvSpPr/>
          <p:nvPr/>
        </p:nvSpPr>
        <p:spPr>
          <a:xfrm>
            <a:off x="-533634" y="-144661"/>
            <a:ext cx="18821634" cy="1955373"/>
          </a:xfrm>
          <a:custGeom>
            <a:rect b="b" l="l" r="r" t="t"/>
            <a:pathLst>
              <a:path extrusionOk="0" h="1955373" w="18821634">
                <a:moveTo>
                  <a:pt x="0" y="0"/>
                </a:moveTo>
                <a:lnTo>
                  <a:pt x="18821634" y="0"/>
                </a:lnTo>
                <a:lnTo>
                  <a:pt x="18821634" y="1955373"/>
                </a:lnTo>
                <a:lnTo>
                  <a:pt x="0" y="1955373"/>
                </a:lnTo>
                <a:lnTo>
                  <a:pt x="0" y="0"/>
                </a:lnTo>
                <a:close/>
              </a:path>
            </a:pathLst>
          </a:custGeom>
          <a:blipFill rotWithShape="1">
            <a:blip r:embed="rId3">
              <a:alphaModFix/>
            </a:blip>
            <a:stretch>
              <a:fillRect b="0" l="0" r="0" t="0"/>
            </a:stretch>
          </a:blipFill>
          <a:ln>
            <a:noFill/>
          </a:ln>
        </p:spPr>
      </p:sp>
      <p:sp>
        <p:nvSpPr>
          <p:cNvPr id="420" name="Google Shape;420;p27"/>
          <p:cNvSpPr txBox="1"/>
          <p:nvPr/>
        </p:nvSpPr>
        <p:spPr>
          <a:xfrm>
            <a:off x="470735" y="669140"/>
            <a:ext cx="17140801" cy="727101"/>
          </a:xfrm>
          <a:prstGeom prst="rect">
            <a:avLst/>
          </a:prstGeom>
          <a:noFill/>
          <a:ln>
            <a:noFill/>
          </a:ln>
        </p:spPr>
        <p:txBody>
          <a:bodyPr anchorCtr="0" anchor="t" bIns="0" lIns="0" spcFirstLastPara="1" rIns="0" wrap="square" tIns="0">
            <a:spAutoFit/>
          </a:bodyPr>
          <a:lstStyle/>
          <a:p>
            <a:pPr indent="0" lvl="0" marL="0" marR="0" rtl="0" algn="l">
              <a:lnSpc>
                <a:spcPct val="110385"/>
              </a:lnSpc>
              <a:spcBef>
                <a:spcPts val="0"/>
              </a:spcBef>
              <a:spcAft>
                <a:spcPts val="0"/>
              </a:spcAft>
              <a:buNone/>
            </a:pPr>
            <a:r>
              <a:rPr b="1" i="0" lang="en-US" sz="4949" u="none" cap="none" strike="noStrike">
                <a:solidFill>
                  <a:srgbClr val="000000"/>
                </a:solidFill>
                <a:latin typeface="Arial"/>
                <a:ea typeface="Arial"/>
                <a:cs typeface="Arial"/>
                <a:sym typeface="Arial"/>
              </a:rPr>
              <a:t>Οφέλη των Σύγχρονων Θεωριών Διαχείρισης Υδάτων</a:t>
            </a:r>
            <a:endParaRPr/>
          </a:p>
        </p:txBody>
      </p:sp>
      <p:sp>
        <p:nvSpPr>
          <p:cNvPr id="421" name="Google Shape;421;p27"/>
          <p:cNvSpPr txBox="1"/>
          <p:nvPr/>
        </p:nvSpPr>
        <p:spPr>
          <a:xfrm>
            <a:off x="470735" y="2062342"/>
            <a:ext cx="16788565" cy="7195958"/>
          </a:xfrm>
          <a:prstGeom prst="rect">
            <a:avLst/>
          </a:prstGeom>
          <a:noFill/>
          <a:ln>
            <a:noFill/>
          </a:ln>
        </p:spPr>
        <p:txBody>
          <a:bodyPr anchorCtr="0" anchor="t" bIns="0" lIns="0" spcFirstLastPara="1" rIns="0" wrap="square" tIns="0">
            <a:spAutoFit/>
          </a:bodyPr>
          <a:lstStyle/>
          <a:p>
            <a:pPr indent="0" lvl="0" marL="0" marR="0" rtl="0" algn="l">
              <a:lnSpc>
                <a:spcPct val="179971"/>
              </a:lnSpc>
              <a:spcBef>
                <a:spcPts val="0"/>
              </a:spcBef>
              <a:spcAft>
                <a:spcPts val="0"/>
              </a:spcAft>
              <a:buNone/>
            </a:pPr>
            <a:r>
              <a:rPr b="1" i="0" lang="en-US" sz="2781" u="none" cap="none" strike="noStrike">
                <a:solidFill>
                  <a:srgbClr val="000000"/>
                </a:solidFill>
                <a:latin typeface="Arial"/>
                <a:ea typeface="Arial"/>
                <a:cs typeface="Arial"/>
                <a:sym typeface="Arial"/>
              </a:rPr>
              <a:t>Βιωσιμότητα και Αποδοτικότητα Πόρων:</a:t>
            </a:r>
            <a:endParaRPr/>
          </a:p>
          <a:p>
            <a:pPr indent="-211917" lvl="2" marL="635752" marR="0" rtl="0" algn="l">
              <a:lnSpc>
                <a:spcPct val="179971"/>
              </a:lnSpc>
              <a:spcBef>
                <a:spcPts val="0"/>
              </a:spcBef>
              <a:spcAft>
                <a:spcPts val="0"/>
              </a:spcAft>
              <a:buClr>
                <a:srgbClr val="000000"/>
              </a:buClr>
              <a:buSzPts val="2781"/>
              <a:buFont typeface="Arial"/>
              <a:buChar char="⚬"/>
            </a:pPr>
            <a:r>
              <a:rPr b="0" i="0" lang="en-US" sz="2781" u="none" cap="none" strike="noStrike">
                <a:solidFill>
                  <a:srgbClr val="000000"/>
                </a:solidFill>
                <a:latin typeface="Arial"/>
                <a:ea typeface="Arial"/>
                <a:cs typeface="Arial"/>
                <a:sym typeface="Arial"/>
              </a:rPr>
              <a:t>Προωθεί την αποτελεσματική χρήση και ανακύκλωση των υδάτινων πόρων.</a:t>
            </a:r>
            <a:endParaRPr/>
          </a:p>
          <a:p>
            <a:pPr indent="-211917" lvl="2" marL="635752" marR="0" rtl="0" algn="l">
              <a:lnSpc>
                <a:spcPct val="179971"/>
              </a:lnSpc>
              <a:spcBef>
                <a:spcPts val="0"/>
              </a:spcBef>
              <a:spcAft>
                <a:spcPts val="0"/>
              </a:spcAft>
              <a:buClr>
                <a:srgbClr val="000000"/>
              </a:buClr>
              <a:buSzPts val="2781"/>
              <a:buFont typeface="Arial"/>
              <a:buChar char="⚬"/>
            </a:pPr>
            <a:r>
              <a:rPr b="0" i="0" lang="en-US" sz="2781" u="none" cap="none" strike="noStrike">
                <a:solidFill>
                  <a:srgbClr val="000000"/>
                </a:solidFill>
                <a:latin typeface="Arial"/>
                <a:ea typeface="Arial"/>
                <a:cs typeface="Arial"/>
                <a:sym typeface="Arial"/>
              </a:rPr>
              <a:t>Εξισορροπεί τις αστικές, βιομηχανικές και γεωργικές ανάγκες.</a:t>
            </a:r>
            <a:endParaRPr/>
          </a:p>
          <a:p>
            <a:pPr indent="-211917" lvl="2" marL="635752" marR="0" rtl="0" algn="l">
              <a:lnSpc>
                <a:spcPct val="179971"/>
              </a:lnSpc>
              <a:spcBef>
                <a:spcPts val="0"/>
              </a:spcBef>
              <a:spcAft>
                <a:spcPts val="0"/>
              </a:spcAft>
              <a:buNone/>
            </a:pPr>
            <a:r>
              <a:rPr b="1" i="0" lang="en-US" sz="2781" u="none" cap="none" strike="noStrike">
                <a:solidFill>
                  <a:srgbClr val="000000"/>
                </a:solidFill>
                <a:latin typeface="Arial"/>
                <a:ea typeface="Arial"/>
                <a:cs typeface="Arial"/>
                <a:sym typeface="Arial"/>
              </a:rPr>
              <a:t>Ανθεκτικότητα στο κλίμα:</a:t>
            </a:r>
            <a:endParaRPr/>
          </a:p>
          <a:p>
            <a:pPr indent="-211917" lvl="2" marL="635752" marR="0" rtl="0" algn="l">
              <a:lnSpc>
                <a:spcPct val="179971"/>
              </a:lnSpc>
              <a:spcBef>
                <a:spcPts val="0"/>
              </a:spcBef>
              <a:spcAft>
                <a:spcPts val="0"/>
              </a:spcAft>
              <a:buClr>
                <a:srgbClr val="000000"/>
              </a:buClr>
              <a:buSzPts val="2781"/>
              <a:buFont typeface="Arial"/>
              <a:buChar char="⚬"/>
            </a:pPr>
            <a:r>
              <a:rPr b="0" i="0" lang="en-US" sz="2781" u="none" cap="none" strike="noStrike">
                <a:solidFill>
                  <a:srgbClr val="000000"/>
                </a:solidFill>
                <a:latin typeface="Arial"/>
                <a:ea typeface="Arial"/>
                <a:cs typeface="Arial"/>
                <a:sym typeface="Arial"/>
              </a:rPr>
              <a:t>Βοηθά στον μετριασμό των επιπτώσεων των ξηρασιών και των πλημμυρών μέσω προσαρμοστικής διαχείρισης.</a:t>
            </a:r>
            <a:endParaRPr/>
          </a:p>
          <a:p>
            <a:pPr indent="-211917" lvl="2" marL="635752" marR="0" rtl="0" algn="l">
              <a:lnSpc>
                <a:spcPct val="179971"/>
              </a:lnSpc>
              <a:spcBef>
                <a:spcPts val="0"/>
              </a:spcBef>
              <a:spcAft>
                <a:spcPts val="0"/>
              </a:spcAft>
              <a:buNone/>
            </a:pPr>
            <a:r>
              <a:rPr b="1" i="0" lang="en-US" sz="2781" u="none" cap="none" strike="noStrike">
                <a:solidFill>
                  <a:srgbClr val="000000"/>
                </a:solidFill>
                <a:latin typeface="Arial"/>
                <a:ea typeface="Arial"/>
                <a:cs typeface="Arial"/>
                <a:sym typeface="Arial"/>
              </a:rPr>
              <a:t>Οικονομικά οφέλη:</a:t>
            </a:r>
            <a:endParaRPr/>
          </a:p>
          <a:p>
            <a:pPr indent="-211917" lvl="2" marL="635752" marR="0" rtl="0" algn="l">
              <a:lnSpc>
                <a:spcPct val="179971"/>
              </a:lnSpc>
              <a:spcBef>
                <a:spcPts val="0"/>
              </a:spcBef>
              <a:spcAft>
                <a:spcPts val="0"/>
              </a:spcAft>
              <a:buClr>
                <a:srgbClr val="000000"/>
              </a:buClr>
              <a:buSzPts val="2781"/>
              <a:buFont typeface="Arial"/>
              <a:buChar char="⚬"/>
            </a:pPr>
            <a:r>
              <a:rPr b="0" i="0" lang="en-US" sz="2781" u="none" cap="none" strike="noStrike">
                <a:solidFill>
                  <a:srgbClr val="000000"/>
                </a:solidFill>
                <a:latin typeface="Arial"/>
                <a:ea typeface="Arial"/>
                <a:cs typeface="Arial"/>
                <a:sym typeface="Arial"/>
              </a:rPr>
              <a:t>Μειώνει το κόστος που σχετίζεται με τις παραδοσιακές υποδομές ύδρευσης.</a:t>
            </a:r>
            <a:endParaRPr/>
          </a:p>
          <a:p>
            <a:pPr indent="-211917" lvl="2" marL="635752" marR="0" rtl="0" algn="l">
              <a:lnSpc>
                <a:spcPct val="179971"/>
              </a:lnSpc>
              <a:spcBef>
                <a:spcPts val="0"/>
              </a:spcBef>
              <a:spcAft>
                <a:spcPts val="0"/>
              </a:spcAft>
              <a:buClr>
                <a:srgbClr val="000000"/>
              </a:buClr>
              <a:buSzPts val="2781"/>
              <a:buFont typeface="Arial"/>
              <a:buChar char="⚬"/>
            </a:pPr>
            <a:r>
              <a:rPr b="0" i="0" lang="en-US" sz="2781" u="none" cap="none" strike="noStrike">
                <a:solidFill>
                  <a:srgbClr val="000000"/>
                </a:solidFill>
                <a:latin typeface="Arial"/>
                <a:ea typeface="Arial"/>
                <a:cs typeface="Arial"/>
                <a:sym typeface="Arial"/>
              </a:rPr>
              <a:t>Εξοικονόμηση μέσω επαναχρησιμοποίησης νερού στη γεωργία και τη βιομηχανία.</a:t>
            </a:r>
            <a:endParaRPr/>
          </a:p>
          <a:p>
            <a:pPr indent="-211917" lvl="2" marL="635752" marR="0" rtl="0" algn="l">
              <a:lnSpc>
                <a:spcPct val="179971"/>
              </a:lnSpc>
              <a:spcBef>
                <a:spcPts val="0"/>
              </a:spcBef>
              <a:spcAft>
                <a:spcPts val="0"/>
              </a:spcAft>
              <a:buNone/>
            </a:pPr>
            <a:r>
              <a:rPr b="1" i="0" lang="en-US" sz="2781" u="none" cap="none" strike="noStrike">
                <a:solidFill>
                  <a:srgbClr val="000000"/>
                </a:solidFill>
                <a:latin typeface="Arial"/>
                <a:ea typeface="Arial"/>
                <a:cs typeface="Arial"/>
                <a:sym typeface="Arial"/>
              </a:rPr>
              <a:t>Βελτιωμένη ποιότητα νερού:</a:t>
            </a:r>
            <a:endParaRPr/>
          </a:p>
          <a:p>
            <a:pPr indent="-211917" lvl="2" marL="635752" marR="0" rtl="0" algn="l">
              <a:lnSpc>
                <a:spcPct val="179971"/>
              </a:lnSpc>
              <a:spcBef>
                <a:spcPts val="0"/>
              </a:spcBef>
              <a:spcAft>
                <a:spcPts val="0"/>
              </a:spcAft>
              <a:buClr>
                <a:srgbClr val="000000"/>
              </a:buClr>
              <a:buSzPts val="2781"/>
              <a:buFont typeface="Arial"/>
              <a:buChar char="⚬"/>
            </a:pPr>
            <a:r>
              <a:rPr b="0" i="0" lang="en-US" sz="2781" u="none" cap="none" strike="noStrike">
                <a:solidFill>
                  <a:srgbClr val="000000"/>
                </a:solidFill>
                <a:latin typeface="Arial"/>
                <a:ea typeface="Arial"/>
                <a:cs typeface="Arial"/>
                <a:sym typeface="Arial"/>
              </a:rPr>
              <a:t>Μειώνει τη ρύπανση και βελτιώνει την ποιότητα του νερού μέσω φυσικών διαδικασιών φιλτραρίσματος.</a:t>
            </a:r>
            <a:endParaRPr/>
          </a:p>
          <a:p>
            <a:pPr indent="-83823" lvl="2" marL="251468" marR="0" rtl="0" algn="l">
              <a:lnSpc>
                <a:spcPct val="71161"/>
              </a:lnSpc>
              <a:spcBef>
                <a:spcPts val="0"/>
              </a:spcBef>
              <a:spcAft>
                <a:spcPts val="0"/>
              </a:spcAft>
              <a:buNone/>
            </a:pPr>
            <a:r>
              <a:t/>
            </a:r>
            <a:endParaRPr b="0" i="0" sz="2781"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29" name="Shape 429"/>
        <p:cNvGrpSpPr/>
        <p:nvPr/>
      </p:nvGrpSpPr>
      <p:grpSpPr>
        <a:xfrm>
          <a:off x="0" y="0"/>
          <a:ext cx="0" cy="0"/>
          <a:chOff x="0" y="0"/>
          <a:chExt cx="0" cy="0"/>
        </a:xfrm>
      </p:grpSpPr>
      <p:sp>
        <p:nvSpPr>
          <p:cNvPr id="430" name="Google Shape;430;p28"/>
          <p:cNvSpPr/>
          <p:nvPr/>
        </p:nvSpPr>
        <p:spPr>
          <a:xfrm>
            <a:off x="0" y="7694315"/>
            <a:ext cx="10926496" cy="737745"/>
          </a:xfrm>
          <a:custGeom>
            <a:rect b="b" l="l" r="r" t="t"/>
            <a:pathLst>
              <a:path extrusionOk="0" h="737745" w="10926496">
                <a:moveTo>
                  <a:pt x="0" y="0"/>
                </a:moveTo>
                <a:lnTo>
                  <a:pt x="10926496" y="0"/>
                </a:lnTo>
                <a:lnTo>
                  <a:pt x="10926496" y="737745"/>
                </a:lnTo>
                <a:lnTo>
                  <a:pt x="0" y="737745"/>
                </a:lnTo>
                <a:lnTo>
                  <a:pt x="0" y="0"/>
                </a:lnTo>
                <a:close/>
              </a:path>
            </a:pathLst>
          </a:custGeom>
          <a:blipFill rotWithShape="1">
            <a:blip r:embed="rId3">
              <a:alphaModFix/>
            </a:blip>
            <a:stretch>
              <a:fillRect b="0" l="0" r="0" t="0"/>
            </a:stretch>
          </a:blipFill>
          <a:ln>
            <a:noFill/>
          </a:ln>
        </p:spPr>
      </p:sp>
      <p:sp>
        <p:nvSpPr>
          <p:cNvPr id="431" name="Google Shape;431;p28"/>
          <p:cNvSpPr/>
          <p:nvPr/>
        </p:nvSpPr>
        <p:spPr>
          <a:xfrm>
            <a:off x="537505" y="171534"/>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4">
              <a:alphaModFix/>
            </a:blip>
            <a:stretch>
              <a:fillRect b="0" l="0" r="0" t="0"/>
            </a:stretch>
          </a:blipFill>
          <a:ln>
            <a:noFill/>
          </a:ln>
        </p:spPr>
      </p:sp>
      <p:sp>
        <p:nvSpPr>
          <p:cNvPr id="432" name="Google Shape;432;p28"/>
          <p:cNvSpPr txBox="1"/>
          <p:nvPr/>
        </p:nvSpPr>
        <p:spPr>
          <a:xfrm>
            <a:off x="863906" y="465358"/>
            <a:ext cx="7210822" cy="1493218"/>
          </a:xfrm>
          <a:prstGeom prst="rect">
            <a:avLst/>
          </a:prstGeom>
          <a:noFill/>
          <a:ln>
            <a:noFill/>
          </a:ln>
        </p:spPr>
        <p:txBody>
          <a:bodyPr anchorCtr="0" anchor="t" bIns="0" lIns="0" spcFirstLastPara="1" rIns="0" wrap="square" tIns="0">
            <a:spAutoFit/>
          </a:bodyPr>
          <a:lstStyle/>
          <a:p>
            <a:pPr indent="0" lvl="0" marL="0" marR="0" rtl="0" algn="l">
              <a:lnSpc>
                <a:spcPct val="110388"/>
              </a:lnSpc>
              <a:spcBef>
                <a:spcPts val="0"/>
              </a:spcBef>
              <a:spcAft>
                <a:spcPts val="0"/>
              </a:spcAft>
              <a:buNone/>
            </a:pPr>
            <a:r>
              <a:rPr b="1" i="0" lang="en-US" sz="4688" u="none" cap="none" strike="noStrike">
                <a:solidFill>
                  <a:srgbClr val="000000"/>
                </a:solidFill>
                <a:latin typeface="Arial"/>
                <a:ea typeface="Arial"/>
                <a:cs typeface="Arial"/>
                <a:sym typeface="Arial"/>
              </a:rPr>
              <a:t>Οφέλη της Βιώσιμης Διαχείρισης Υδάτων</a:t>
            </a:r>
            <a:endParaRPr/>
          </a:p>
          <a:p>
            <a:pPr indent="0" lvl="0" marL="0" marR="0" rtl="0" algn="l">
              <a:lnSpc>
                <a:spcPct val="28242"/>
              </a:lnSpc>
              <a:spcBef>
                <a:spcPts val="0"/>
              </a:spcBef>
              <a:spcAft>
                <a:spcPts val="0"/>
              </a:spcAft>
              <a:buNone/>
            </a:pPr>
            <a:r>
              <a:t/>
            </a:r>
            <a:endParaRPr b="1" i="0" sz="4688" u="none" cap="none" strike="noStrike">
              <a:solidFill>
                <a:srgbClr val="000000"/>
              </a:solidFill>
              <a:latin typeface="Arial"/>
              <a:ea typeface="Arial"/>
              <a:cs typeface="Arial"/>
              <a:sym typeface="Arial"/>
            </a:endParaRPr>
          </a:p>
        </p:txBody>
      </p:sp>
      <p:sp>
        <p:nvSpPr>
          <p:cNvPr id="433" name="Google Shape;433;p28"/>
          <p:cNvSpPr txBox="1"/>
          <p:nvPr/>
        </p:nvSpPr>
        <p:spPr>
          <a:xfrm>
            <a:off x="537505" y="2258283"/>
            <a:ext cx="16414713" cy="7810499"/>
          </a:xfrm>
          <a:prstGeom prst="rect">
            <a:avLst/>
          </a:prstGeom>
          <a:noFill/>
          <a:ln>
            <a:noFill/>
          </a:ln>
        </p:spPr>
        <p:txBody>
          <a:bodyPr anchorCtr="0" anchor="t" bIns="0" lIns="0" spcFirstLastPara="1" rIns="0" wrap="square" tIns="0">
            <a:spAutoFit/>
          </a:bodyPr>
          <a:lstStyle/>
          <a:p>
            <a:pPr indent="0" lvl="0" marL="0" marR="0" rtl="0" algn="l">
              <a:lnSpc>
                <a:spcPct val="180000"/>
              </a:lnSpc>
              <a:spcBef>
                <a:spcPts val="0"/>
              </a:spcBef>
              <a:spcAft>
                <a:spcPts val="0"/>
              </a:spcAft>
              <a:buNone/>
            </a:pPr>
            <a:r>
              <a:rPr b="1" i="0" lang="en-US" sz="2750" u="none" cap="none" strike="noStrike">
                <a:solidFill>
                  <a:srgbClr val="000000"/>
                </a:solidFill>
                <a:latin typeface="Arial"/>
                <a:ea typeface="Arial"/>
                <a:cs typeface="Arial"/>
                <a:sym typeface="Arial"/>
              </a:rPr>
              <a:t>Βιωσιμότητα και Αποδοτικότητα Πόρων:</a:t>
            </a:r>
            <a:endParaRPr/>
          </a:p>
          <a:p>
            <a:pPr indent="-209571" lvl="2" marL="628712" marR="0" rtl="0" algn="l">
              <a:lnSpc>
                <a:spcPct val="180000"/>
              </a:lnSpc>
              <a:spcBef>
                <a:spcPts val="0"/>
              </a:spcBef>
              <a:spcAft>
                <a:spcPts val="0"/>
              </a:spcAft>
              <a:buClr>
                <a:srgbClr val="000000"/>
              </a:buClr>
              <a:buSzPts val="2750"/>
              <a:buFont typeface="Arial"/>
              <a:buChar char="⚬"/>
            </a:pPr>
            <a:r>
              <a:rPr b="0" i="0" lang="en-US" sz="2750" u="none" cap="none" strike="noStrike">
                <a:solidFill>
                  <a:srgbClr val="000000"/>
                </a:solidFill>
                <a:latin typeface="Arial"/>
                <a:ea typeface="Arial"/>
                <a:cs typeface="Arial"/>
                <a:sym typeface="Arial"/>
              </a:rPr>
              <a:t>Προωθεί την αποτελεσματική χρήση και ανακύκλωση των υδάτινων πόρων.</a:t>
            </a:r>
            <a:endParaRPr/>
          </a:p>
          <a:p>
            <a:pPr indent="-209571" lvl="2" marL="628712" marR="0" rtl="0" algn="l">
              <a:lnSpc>
                <a:spcPct val="180000"/>
              </a:lnSpc>
              <a:spcBef>
                <a:spcPts val="0"/>
              </a:spcBef>
              <a:spcAft>
                <a:spcPts val="0"/>
              </a:spcAft>
              <a:buClr>
                <a:srgbClr val="000000"/>
              </a:buClr>
              <a:buSzPts val="2750"/>
              <a:buFont typeface="Arial"/>
              <a:buChar char="⚬"/>
            </a:pPr>
            <a:r>
              <a:rPr b="0" i="0" lang="en-US" sz="2750" u="none" cap="none" strike="noStrike">
                <a:solidFill>
                  <a:srgbClr val="000000"/>
                </a:solidFill>
                <a:latin typeface="Arial"/>
                <a:ea typeface="Arial"/>
                <a:cs typeface="Arial"/>
                <a:sym typeface="Arial"/>
              </a:rPr>
              <a:t>Εξισορροπεί τις αστικές, βιομηχανικές και γεωργικές ανάγκες.</a:t>
            </a:r>
            <a:endParaRPr/>
          </a:p>
          <a:p>
            <a:pPr indent="-209571" lvl="2" marL="628712" marR="0" rtl="0" algn="l">
              <a:lnSpc>
                <a:spcPct val="180000"/>
              </a:lnSpc>
              <a:spcBef>
                <a:spcPts val="0"/>
              </a:spcBef>
              <a:spcAft>
                <a:spcPts val="0"/>
              </a:spcAft>
              <a:buNone/>
            </a:pPr>
            <a:r>
              <a:rPr b="1" i="0" lang="en-US" sz="2750" u="none" cap="none" strike="noStrike">
                <a:solidFill>
                  <a:srgbClr val="000000"/>
                </a:solidFill>
                <a:latin typeface="Arial"/>
                <a:ea typeface="Arial"/>
                <a:cs typeface="Arial"/>
                <a:sym typeface="Arial"/>
              </a:rPr>
              <a:t>Ανθεκτικότητα στο κλίμα:</a:t>
            </a:r>
            <a:endParaRPr/>
          </a:p>
          <a:p>
            <a:pPr indent="-209571" lvl="2" marL="628712" marR="0" rtl="0" algn="l">
              <a:lnSpc>
                <a:spcPct val="180000"/>
              </a:lnSpc>
              <a:spcBef>
                <a:spcPts val="0"/>
              </a:spcBef>
              <a:spcAft>
                <a:spcPts val="0"/>
              </a:spcAft>
              <a:buClr>
                <a:srgbClr val="000000"/>
              </a:buClr>
              <a:buSzPts val="2750"/>
              <a:buFont typeface="Arial"/>
              <a:buChar char="⚬"/>
            </a:pPr>
            <a:r>
              <a:rPr b="0" i="0" lang="en-US" sz="2750" u="none" cap="none" strike="noStrike">
                <a:solidFill>
                  <a:srgbClr val="000000"/>
                </a:solidFill>
                <a:latin typeface="Arial"/>
                <a:ea typeface="Arial"/>
                <a:cs typeface="Arial"/>
                <a:sym typeface="Arial"/>
              </a:rPr>
              <a:t>Βοηθά στον μετριασμό των επιπτώσεων των ξηρασιών και των πλημμυρών μέσω προσαρμοστικής διαχείρισης.</a:t>
            </a:r>
            <a:endParaRPr/>
          </a:p>
          <a:p>
            <a:pPr indent="-209571" lvl="2" marL="628712" marR="0" rtl="0" algn="l">
              <a:lnSpc>
                <a:spcPct val="180000"/>
              </a:lnSpc>
              <a:spcBef>
                <a:spcPts val="0"/>
              </a:spcBef>
              <a:spcAft>
                <a:spcPts val="0"/>
              </a:spcAft>
              <a:buNone/>
            </a:pPr>
            <a:r>
              <a:rPr b="1" i="0" lang="en-US" sz="2750" u="none" cap="none" strike="noStrike">
                <a:solidFill>
                  <a:srgbClr val="000000"/>
                </a:solidFill>
                <a:latin typeface="Arial"/>
                <a:ea typeface="Arial"/>
                <a:cs typeface="Arial"/>
                <a:sym typeface="Arial"/>
              </a:rPr>
              <a:t>Οικονομικά οφέλη:</a:t>
            </a:r>
            <a:endParaRPr/>
          </a:p>
          <a:p>
            <a:pPr indent="-209571" lvl="2" marL="628712" marR="0" rtl="0" algn="l">
              <a:lnSpc>
                <a:spcPct val="180000"/>
              </a:lnSpc>
              <a:spcBef>
                <a:spcPts val="0"/>
              </a:spcBef>
              <a:spcAft>
                <a:spcPts val="0"/>
              </a:spcAft>
              <a:buClr>
                <a:srgbClr val="000000"/>
              </a:buClr>
              <a:buSzPts val="2750"/>
              <a:buFont typeface="Arial"/>
              <a:buChar char="⚬"/>
            </a:pPr>
            <a:r>
              <a:rPr b="0" i="0" lang="en-US" sz="2750" u="none" cap="none" strike="noStrike">
                <a:solidFill>
                  <a:srgbClr val="000000"/>
                </a:solidFill>
                <a:latin typeface="Arial"/>
                <a:ea typeface="Arial"/>
                <a:cs typeface="Arial"/>
                <a:sym typeface="Arial"/>
              </a:rPr>
              <a:t>Μειώνει το κόστος που σχετίζεται με τις παραδοσιακές υποδομές ύδρευσης.</a:t>
            </a:r>
            <a:endParaRPr/>
          </a:p>
          <a:p>
            <a:pPr indent="-209571" lvl="2" marL="628712" marR="0" rtl="0" algn="l">
              <a:lnSpc>
                <a:spcPct val="180000"/>
              </a:lnSpc>
              <a:spcBef>
                <a:spcPts val="0"/>
              </a:spcBef>
              <a:spcAft>
                <a:spcPts val="0"/>
              </a:spcAft>
              <a:buClr>
                <a:srgbClr val="000000"/>
              </a:buClr>
              <a:buSzPts val="2750"/>
              <a:buFont typeface="Arial"/>
              <a:buChar char="⚬"/>
            </a:pPr>
            <a:r>
              <a:rPr b="0" i="0" lang="en-US" sz="2750" u="none" cap="none" strike="noStrike">
                <a:solidFill>
                  <a:srgbClr val="000000"/>
                </a:solidFill>
                <a:latin typeface="Arial"/>
                <a:ea typeface="Arial"/>
                <a:cs typeface="Arial"/>
                <a:sym typeface="Arial"/>
              </a:rPr>
              <a:t>Εξοικονόμηση μέσω επαναχρησιμοποίησης νερού στη γεωργία και τη βιομηχανία.</a:t>
            </a:r>
            <a:endParaRPr/>
          </a:p>
          <a:p>
            <a:pPr indent="-209571" lvl="2" marL="628712" marR="0" rtl="0" algn="l">
              <a:lnSpc>
                <a:spcPct val="180000"/>
              </a:lnSpc>
              <a:spcBef>
                <a:spcPts val="0"/>
              </a:spcBef>
              <a:spcAft>
                <a:spcPts val="0"/>
              </a:spcAft>
              <a:buNone/>
            </a:pPr>
            <a:r>
              <a:rPr b="1" i="0" lang="en-US" sz="2750" u="none" cap="none" strike="noStrike">
                <a:solidFill>
                  <a:srgbClr val="000000"/>
                </a:solidFill>
                <a:latin typeface="Arial"/>
                <a:ea typeface="Arial"/>
                <a:cs typeface="Arial"/>
                <a:sym typeface="Arial"/>
              </a:rPr>
              <a:t>Βελτιωμένη ποιότητα νερού:</a:t>
            </a:r>
            <a:endParaRPr/>
          </a:p>
          <a:p>
            <a:pPr indent="-209571" lvl="2" marL="628712" marR="0" rtl="0" algn="l">
              <a:lnSpc>
                <a:spcPct val="180000"/>
              </a:lnSpc>
              <a:spcBef>
                <a:spcPts val="0"/>
              </a:spcBef>
              <a:spcAft>
                <a:spcPts val="0"/>
              </a:spcAft>
              <a:buClr>
                <a:srgbClr val="000000"/>
              </a:buClr>
              <a:buSzPts val="2750"/>
              <a:buFont typeface="Arial"/>
              <a:buChar char="⚬"/>
            </a:pPr>
            <a:r>
              <a:rPr b="0" i="0" lang="en-US" sz="2750" u="none" cap="none" strike="noStrike">
                <a:solidFill>
                  <a:srgbClr val="000000"/>
                </a:solidFill>
                <a:latin typeface="Arial"/>
                <a:ea typeface="Arial"/>
                <a:cs typeface="Arial"/>
                <a:sym typeface="Arial"/>
              </a:rPr>
              <a:t>Μειώνει τη ρύπανση και βελτιώνει την ποιότητα του νερού μέσω φυσικών διαδικασιών φιλτραρίσματος.</a:t>
            </a:r>
            <a:endParaRPr/>
          </a:p>
          <a:p>
            <a:pPr indent="-76208" lvl="2" marL="228624" marR="0" rtl="0" algn="l">
              <a:lnSpc>
                <a:spcPct val="65454"/>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41" name="Shape 441"/>
        <p:cNvGrpSpPr/>
        <p:nvPr/>
      </p:nvGrpSpPr>
      <p:grpSpPr>
        <a:xfrm>
          <a:off x="0" y="0"/>
          <a:ext cx="0" cy="0"/>
          <a:chOff x="0" y="0"/>
          <a:chExt cx="0" cy="0"/>
        </a:xfrm>
      </p:grpSpPr>
      <p:sp>
        <p:nvSpPr>
          <p:cNvPr id="442" name="Google Shape;442;p29"/>
          <p:cNvSpPr/>
          <p:nvPr/>
        </p:nvSpPr>
        <p:spPr>
          <a:xfrm>
            <a:off x="0" y="8645410"/>
            <a:ext cx="18288000" cy="1641590"/>
          </a:xfrm>
          <a:custGeom>
            <a:rect b="b" l="l" r="r" t="t"/>
            <a:pathLst>
              <a:path extrusionOk="0" h="1641590" w="18288000">
                <a:moveTo>
                  <a:pt x="0" y="0"/>
                </a:moveTo>
                <a:lnTo>
                  <a:pt x="18288000" y="0"/>
                </a:lnTo>
                <a:lnTo>
                  <a:pt x="18288000" y="1641590"/>
                </a:lnTo>
                <a:lnTo>
                  <a:pt x="0" y="1641590"/>
                </a:lnTo>
                <a:lnTo>
                  <a:pt x="0" y="0"/>
                </a:lnTo>
                <a:close/>
              </a:path>
            </a:pathLst>
          </a:custGeom>
          <a:blipFill rotWithShape="1">
            <a:blip r:embed="rId3">
              <a:alphaModFix/>
            </a:blip>
            <a:stretch>
              <a:fillRect b="0" l="0" r="0" t="0"/>
            </a:stretch>
          </a:blipFill>
          <a:ln>
            <a:noFill/>
          </a:ln>
        </p:spPr>
      </p:sp>
      <p:sp>
        <p:nvSpPr>
          <p:cNvPr id="443" name="Google Shape;443;p29"/>
          <p:cNvSpPr txBox="1"/>
          <p:nvPr/>
        </p:nvSpPr>
        <p:spPr>
          <a:xfrm>
            <a:off x="899671" y="114128"/>
            <a:ext cx="15496174" cy="1000123"/>
          </a:xfrm>
          <a:prstGeom prst="rect">
            <a:avLst/>
          </a:prstGeom>
          <a:noFill/>
          <a:ln>
            <a:noFill/>
          </a:ln>
        </p:spPr>
        <p:txBody>
          <a:bodyPr anchorCtr="0" anchor="t" bIns="0" lIns="0" spcFirstLastPara="1" rIns="0" wrap="square" tIns="0">
            <a:spAutoFit/>
          </a:bodyPr>
          <a:lstStyle/>
          <a:p>
            <a:pPr indent="0" lvl="0" marL="0" marR="0" rtl="0" algn="l">
              <a:lnSpc>
                <a:spcPct val="168027"/>
              </a:lnSpc>
              <a:spcBef>
                <a:spcPts val="0"/>
              </a:spcBef>
              <a:spcAft>
                <a:spcPts val="0"/>
              </a:spcAft>
              <a:buNone/>
            </a:pPr>
            <a:r>
              <a:rPr b="1" i="0" lang="en-US" sz="4998" u="none" cap="none" strike="noStrike">
                <a:solidFill>
                  <a:srgbClr val="000000"/>
                </a:solidFill>
                <a:latin typeface="Arial"/>
                <a:ea typeface="Arial"/>
                <a:cs typeface="Arial"/>
                <a:sym typeface="Arial"/>
              </a:rPr>
              <a:t>Προκλήσεις στη Σύγχρονη Διαχείριση Υδάτων</a:t>
            </a:r>
            <a:endParaRPr/>
          </a:p>
        </p:txBody>
      </p:sp>
      <p:sp>
        <p:nvSpPr>
          <p:cNvPr id="444" name="Google Shape;444;p29"/>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445" name="Google Shape;445;p29"/>
          <p:cNvSpPr txBox="1"/>
          <p:nvPr/>
        </p:nvSpPr>
        <p:spPr>
          <a:xfrm>
            <a:off x="899671" y="1298628"/>
            <a:ext cx="16359629" cy="7565920"/>
          </a:xfrm>
          <a:prstGeom prst="rect">
            <a:avLst/>
          </a:prstGeom>
          <a:noFill/>
          <a:ln>
            <a:noFill/>
          </a:ln>
        </p:spPr>
        <p:txBody>
          <a:bodyPr anchorCtr="0" anchor="t" bIns="0" lIns="0" spcFirstLastPara="1" rIns="0" wrap="square" tIns="0">
            <a:spAutoFit/>
          </a:bodyPr>
          <a:lstStyle/>
          <a:p>
            <a:pPr indent="0" lvl="0" marL="0" marR="0" rtl="0" algn="l">
              <a:lnSpc>
                <a:spcPct val="167977"/>
              </a:lnSpc>
              <a:spcBef>
                <a:spcPts val="0"/>
              </a:spcBef>
              <a:spcAft>
                <a:spcPts val="0"/>
              </a:spcAft>
              <a:buNone/>
            </a:pPr>
            <a:r>
              <a:rPr b="1" i="0" lang="en-US" sz="2492" u="none" cap="none" strike="noStrike">
                <a:solidFill>
                  <a:srgbClr val="000000"/>
                </a:solidFill>
                <a:latin typeface="Arial"/>
                <a:ea typeface="Arial"/>
                <a:cs typeface="Arial"/>
                <a:sym typeface="Arial"/>
              </a:rPr>
              <a:t>Υψηλή αρχική επένδυση:</a:t>
            </a:r>
            <a:endParaRPr/>
          </a:p>
          <a:p>
            <a:pPr indent="-189909" lvl="2" marL="569730" marR="0" rtl="0" algn="l">
              <a:lnSpc>
                <a:spcPct val="167977"/>
              </a:lnSpc>
              <a:spcBef>
                <a:spcPts val="0"/>
              </a:spcBef>
              <a:spcAft>
                <a:spcPts val="0"/>
              </a:spcAft>
              <a:buClr>
                <a:srgbClr val="000000"/>
              </a:buClr>
              <a:buSzPts val="2492"/>
              <a:buFont typeface="Arial"/>
              <a:buChar char="⚬"/>
            </a:pPr>
            <a:r>
              <a:rPr b="0" i="0" lang="en-US" sz="2492" u="none" cap="none" strike="noStrike">
                <a:solidFill>
                  <a:srgbClr val="000000"/>
                </a:solidFill>
                <a:latin typeface="Arial"/>
                <a:ea typeface="Arial"/>
                <a:cs typeface="Arial"/>
                <a:sym typeface="Arial"/>
              </a:rPr>
              <a:t>Σημαντικό αρχικό κόστος για την εφαρμογή προηγμένων συστημάτων όπως οι πράσινες υποδομές και η ανακύκλωση νερού.</a:t>
            </a:r>
            <a:endParaRPr/>
          </a:p>
          <a:p>
            <a:pPr indent="-189910" lvl="2" marL="569730" marR="0" rtl="0" algn="l">
              <a:lnSpc>
                <a:spcPct val="167977"/>
              </a:lnSpc>
              <a:spcBef>
                <a:spcPts val="0"/>
              </a:spcBef>
              <a:spcAft>
                <a:spcPts val="0"/>
              </a:spcAft>
              <a:buNone/>
            </a:pPr>
            <a:r>
              <a:rPr b="1" i="0" lang="en-US" sz="2492" u="none" cap="none" strike="noStrike">
                <a:solidFill>
                  <a:srgbClr val="000000"/>
                </a:solidFill>
                <a:latin typeface="Arial"/>
                <a:ea typeface="Arial"/>
                <a:cs typeface="Arial"/>
                <a:sym typeface="Arial"/>
              </a:rPr>
              <a:t>Τεχνικά και Γνωσιακά Εμπόδια:</a:t>
            </a:r>
            <a:endParaRPr/>
          </a:p>
          <a:p>
            <a:pPr indent="-189909" lvl="2" marL="569730" marR="0" rtl="0" algn="l">
              <a:lnSpc>
                <a:spcPct val="167977"/>
              </a:lnSpc>
              <a:spcBef>
                <a:spcPts val="0"/>
              </a:spcBef>
              <a:spcAft>
                <a:spcPts val="0"/>
              </a:spcAft>
              <a:buClr>
                <a:srgbClr val="000000"/>
              </a:buClr>
              <a:buSzPts val="2492"/>
              <a:buFont typeface="Arial"/>
              <a:buChar char="⚬"/>
            </a:pPr>
            <a:r>
              <a:rPr b="0" i="0" lang="en-US" sz="2492" u="none" cap="none" strike="noStrike">
                <a:solidFill>
                  <a:srgbClr val="000000"/>
                </a:solidFill>
                <a:latin typeface="Arial"/>
                <a:ea typeface="Arial"/>
                <a:cs typeface="Arial"/>
                <a:sym typeface="Arial"/>
              </a:rPr>
              <a:t>Απαιτούνται εξειδικευμένοι επαγγελματίες και γνώσεις που ενδέχεται να λείπουν στις τοπικές κοινότητες.</a:t>
            </a:r>
            <a:endParaRPr/>
          </a:p>
          <a:p>
            <a:pPr indent="-189910" lvl="2" marL="569730" marR="0" rtl="0" algn="l">
              <a:lnSpc>
                <a:spcPct val="167977"/>
              </a:lnSpc>
              <a:spcBef>
                <a:spcPts val="0"/>
              </a:spcBef>
              <a:spcAft>
                <a:spcPts val="0"/>
              </a:spcAft>
              <a:buNone/>
            </a:pPr>
            <a:r>
              <a:rPr b="1" i="0" lang="en-US" sz="2492" u="none" cap="none" strike="noStrike">
                <a:solidFill>
                  <a:srgbClr val="000000"/>
                </a:solidFill>
                <a:latin typeface="Arial"/>
                <a:ea typeface="Arial"/>
                <a:cs typeface="Arial"/>
                <a:sym typeface="Arial"/>
              </a:rPr>
              <a:t>Πολιτικά και Θεσμικά Εμπόδια:</a:t>
            </a:r>
            <a:endParaRPr/>
          </a:p>
          <a:p>
            <a:pPr indent="-189909" lvl="2" marL="569730" marR="0" rtl="0" algn="l">
              <a:lnSpc>
                <a:spcPct val="167977"/>
              </a:lnSpc>
              <a:spcBef>
                <a:spcPts val="0"/>
              </a:spcBef>
              <a:spcAft>
                <a:spcPts val="0"/>
              </a:spcAft>
              <a:buClr>
                <a:srgbClr val="000000"/>
              </a:buClr>
              <a:buSzPts val="2492"/>
              <a:buFont typeface="Arial"/>
              <a:buChar char="⚬"/>
            </a:pPr>
            <a:r>
              <a:rPr b="0" i="0" lang="en-US" sz="2492" u="none" cap="none" strike="noStrike">
                <a:solidFill>
                  <a:srgbClr val="000000"/>
                </a:solidFill>
                <a:latin typeface="Arial"/>
                <a:ea typeface="Arial"/>
                <a:cs typeface="Arial"/>
                <a:sym typeface="Arial"/>
              </a:rPr>
              <a:t>Η συνεργασία μεταξύ πολλαπλών ενδιαφερόμενων μερών είναι συχνά δύσκολη, ειδικά για τους διασυνοριακούς υδάτινους πόρους.</a:t>
            </a:r>
            <a:endParaRPr/>
          </a:p>
          <a:p>
            <a:pPr indent="-189910" lvl="2" marL="569730" marR="0" rtl="0" algn="l">
              <a:lnSpc>
                <a:spcPct val="167977"/>
              </a:lnSpc>
              <a:spcBef>
                <a:spcPts val="0"/>
              </a:spcBef>
              <a:spcAft>
                <a:spcPts val="0"/>
              </a:spcAft>
              <a:buNone/>
            </a:pPr>
            <a:r>
              <a:rPr b="1" i="0" lang="en-US" sz="2492" u="none" cap="none" strike="noStrike">
                <a:solidFill>
                  <a:srgbClr val="000000"/>
                </a:solidFill>
                <a:latin typeface="Arial"/>
                <a:ea typeface="Arial"/>
                <a:cs typeface="Arial"/>
                <a:sym typeface="Arial"/>
              </a:rPr>
              <a:t>Πολιτιστική και Κοινωνική Αντίσταση:</a:t>
            </a:r>
            <a:endParaRPr/>
          </a:p>
          <a:p>
            <a:pPr indent="-189909" lvl="2" marL="569730" marR="0" rtl="0" algn="l">
              <a:lnSpc>
                <a:spcPct val="167977"/>
              </a:lnSpc>
              <a:spcBef>
                <a:spcPts val="0"/>
              </a:spcBef>
              <a:spcAft>
                <a:spcPts val="0"/>
              </a:spcAft>
              <a:buClr>
                <a:srgbClr val="000000"/>
              </a:buClr>
              <a:buSzPts val="2492"/>
              <a:buFont typeface="Arial"/>
              <a:buChar char="⚬"/>
            </a:pPr>
            <a:r>
              <a:rPr b="0" i="0" lang="en-US" sz="2492" u="none" cap="none" strike="noStrike">
                <a:solidFill>
                  <a:srgbClr val="000000"/>
                </a:solidFill>
                <a:latin typeface="Arial"/>
                <a:ea typeface="Arial"/>
                <a:cs typeface="Arial"/>
                <a:sym typeface="Arial"/>
              </a:rPr>
              <a:t>Αντίσταση σε νέες πολιτικές και αλλαγές στις πρακτικές διαχείρισης των υδάτων, που απαιτούν τη συμμετοχή της κοινότητας.</a:t>
            </a:r>
            <a:endParaRPr/>
          </a:p>
          <a:p>
            <a:pPr indent="-189910" lvl="2" marL="569730" marR="0" rtl="0" algn="l">
              <a:lnSpc>
                <a:spcPct val="167977"/>
              </a:lnSpc>
              <a:spcBef>
                <a:spcPts val="0"/>
              </a:spcBef>
              <a:spcAft>
                <a:spcPts val="0"/>
              </a:spcAft>
              <a:buNone/>
            </a:pPr>
            <a:r>
              <a:rPr b="1" i="0" lang="en-US" sz="2492" u="none" cap="none" strike="noStrike">
                <a:solidFill>
                  <a:srgbClr val="000000"/>
                </a:solidFill>
                <a:latin typeface="Arial"/>
                <a:ea typeface="Arial"/>
                <a:cs typeface="Arial"/>
                <a:sym typeface="Arial"/>
              </a:rPr>
              <a:t>Αβεβαιότητες σχετικά με την κλιματική αλλαγή:</a:t>
            </a:r>
            <a:endParaRPr/>
          </a:p>
          <a:p>
            <a:pPr indent="-189909" lvl="2" marL="569730" marR="0" rtl="0" algn="l">
              <a:lnSpc>
                <a:spcPct val="167977"/>
              </a:lnSpc>
              <a:spcBef>
                <a:spcPts val="0"/>
              </a:spcBef>
              <a:spcAft>
                <a:spcPts val="0"/>
              </a:spcAft>
              <a:buClr>
                <a:srgbClr val="000000"/>
              </a:buClr>
              <a:buSzPts val="2492"/>
              <a:buFont typeface="Arial"/>
              <a:buChar char="⚬"/>
            </a:pPr>
            <a:r>
              <a:rPr b="0" i="0" lang="en-US" sz="2492" u="none" cap="none" strike="noStrike">
                <a:solidFill>
                  <a:srgbClr val="000000"/>
                </a:solidFill>
                <a:latin typeface="Arial"/>
                <a:ea typeface="Arial"/>
                <a:cs typeface="Arial"/>
                <a:sym typeface="Arial"/>
              </a:rPr>
              <a:t>Οι απρόβλεπτες κλιματικές επιπτώσεις δημιουργούν προκλήσεις στον μακροπρόθεσμο σχεδιασμό και την ανθεκτικότητα των υποδομών.</a:t>
            </a:r>
            <a:endParaRPr/>
          </a:p>
          <a:p>
            <a:pPr indent="-83829" lvl="2" marL="251487" marR="0" rtl="0" algn="l">
              <a:lnSpc>
                <a:spcPct val="63202"/>
              </a:lnSpc>
              <a:spcBef>
                <a:spcPts val="0"/>
              </a:spcBef>
              <a:spcAft>
                <a:spcPts val="0"/>
              </a:spcAft>
              <a:buNone/>
            </a:pPr>
            <a:r>
              <a:t/>
            </a:r>
            <a:endParaRPr b="0" i="0" sz="2492"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53" name="Shape 453"/>
        <p:cNvGrpSpPr/>
        <p:nvPr/>
      </p:nvGrpSpPr>
      <p:grpSpPr>
        <a:xfrm>
          <a:off x="0" y="0"/>
          <a:ext cx="0" cy="0"/>
          <a:chOff x="0" y="0"/>
          <a:chExt cx="0" cy="0"/>
        </a:xfrm>
      </p:grpSpPr>
      <p:sp>
        <p:nvSpPr>
          <p:cNvPr id="454" name="Google Shape;454;p30"/>
          <p:cNvSpPr/>
          <p:nvPr/>
        </p:nvSpPr>
        <p:spPr>
          <a:xfrm>
            <a:off x="0" y="8526473"/>
            <a:ext cx="18288000" cy="1760527"/>
          </a:xfrm>
          <a:custGeom>
            <a:rect b="b" l="l" r="r" t="t"/>
            <a:pathLst>
              <a:path extrusionOk="0" h="1760527" w="18288000">
                <a:moveTo>
                  <a:pt x="0" y="0"/>
                </a:moveTo>
                <a:lnTo>
                  <a:pt x="18288000" y="0"/>
                </a:lnTo>
                <a:lnTo>
                  <a:pt x="18288000" y="1760527"/>
                </a:lnTo>
                <a:lnTo>
                  <a:pt x="0" y="1760527"/>
                </a:lnTo>
                <a:lnTo>
                  <a:pt x="0" y="0"/>
                </a:lnTo>
                <a:close/>
              </a:path>
            </a:pathLst>
          </a:custGeom>
          <a:blipFill rotWithShape="1">
            <a:blip r:embed="rId3">
              <a:alphaModFix/>
            </a:blip>
            <a:stretch>
              <a:fillRect b="0" l="0" r="0" t="0"/>
            </a:stretch>
          </a:blipFill>
          <a:ln>
            <a:noFill/>
          </a:ln>
        </p:spPr>
      </p:sp>
      <p:sp>
        <p:nvSpPr>
          <p:cNvPr id="455" name="Google Shape;455;p30"/>
          <p:cNvSpPr txBox="1"/>
          <p:nvPr/>
        </p:nvSpPr>
        <p:spPr>
          <a:xfrm>
            <a:off x="770642" y="224249"/>
            <a:ext cx="16488658" cy="964692"/>
          </a:xfrm>
          <a:prstGeom prst="rect">
            <a:avLst/>
          </a:prstGeom>
          <a:noFill/>
          <a:ln>
            <a:noFill/>
          </a:ln>
        </p:spPr>
        <p:txBody>
          <a:bodyPr anchorCtr="0" anchor="t" bIns="0" lIns="0" spcFirstLastPara="1" rIns="0" wrap="square" tIns="0">
            <a:spAutoFit/>
          </a:bodyPr>
          <a:lstStyle/>
          <a:p>
            <a:pPr indent="0" lvl="0" marL="0" marR="0" rtl="0" algn="l">
              <a:lnSpc>
                <a:spcPct val="167993"/>
              </a:lnSpc>
              <a:spcBef>
                <a:spcPts val="0"/>
              </a:spcBef>
              <a:spcAft>
                <a:spcPts val="0"/>
              </a:spcAft>
              <a:buNone/>
            </a:pPr>
            <a:r>
              <a:rPr b="1" i="0" lang="en-US" sz="4799" u="none" cap="none" strike="noStrike">
                <a:solidFill>
                  <a:srgbClr val="000000"/>
                </a:solidFill>
                <a:latin typeface="Arial"/>
                <a:ea typeface="Arial"/>
                <a:cs typeface="Arial"/>
                <a:sym typeface="Arial"/>
              </a:rPr>
              <a:t>Πρακτικές Τεχνικές και Πρακτικές στη Διαχείριση Υδάτων</a:t>
            </a:r>
            <a:endParaRPr/>
          </a:p>
        </p:txBody>
      </p:sp>
      <p:sp>
        <p:nvSpPr>
          <p:cNvPr id="456" name="Google Shape;456;p30"/>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457" name="Google Shape;457;p30"/>
          <p:cNvSpPr txBox="1"/>
          <p:nvPr/>
        </p:nvSpPr>
        <p:spPr>
          <a:xfrm>
            <a:off x="770642" y="1649568"/>
            <a:ext cx="16320143" cy="6595575"/>
          </a:xfrm>
          <a:prstGeom prst="rect">
            <a:avLst/>
          </a:prstGeom>
          <a:noFill/>
          <a:ln>
            <a:noFill/>
          </a:ln>
        </p:spPr>
        <p:txBody>
          <a:bodyPr anchorCtr="0" anchor="t" bIns="0" lIns="0" spcFirstLastPara="1" rIns="0" wrap="square" tIns="0">
            <a:spAutoFit/>
          </a:bodyPr>
          <a:lstStyle/>
          <a:p>
            <a:pPr indent="0" lvl="0" marL="0" marR="0" rtl="0" algn="l">
              <a:lnSpc>
                <a:spcPct val="167959"/>
              </a:lnSpc>
              <a:spcBef>
                <a:spcPts val="0"/>
              </a:spcBef>
              <a:spcAft>
                <a:spcPts val="0"/>
              </a:spcAft>
              <a:buNone/>
            </a:pPr>
            <a:r>
              <a:rPr b="1" i="0" lang="en-US" sz="2578" u="none" cap="none" strike="noStrike">
                <a:solidFill>
                  <a:srgbClr val="000000"/>
                </a:solidFill>
                <a:latin typeface="Arial"/>
                <a:ea typeface="Arial"/>
                <a:cs typeface="Arial"/>
                <a:sym typeface="Arial"/>
              </a:rPr>
              <a:t>Συλλογή βρόχινου νερού:</a:t>
            </a:r>
            <a:endParaRPr/>
          </a:p>
          <a:p>
            <a:pPr indent="-196446" lvl="2" marL="589340" marR="0" rtl="0" algn="l">
              <a:lnSpc>
                <a:spcPct val="167959"/>
              </a:lnSpc>
              <a:spcBef>
                <a:spcPts val="0"/>
              </a:spcBef>
              <a:spcAft>
                <a:spcPts val="0"/>
              </a:spcAft>
              <a:buClr>
                <a:srgbClr val="000000"/>
              </a:buClr>
              <a:buSzPts val="2578"/>
              <a:buFont typeface="Arial"/>
              <a:buChar char="⚬"/>
            </a:pPr>
            <a:r>
              <a:rPr b="0" i="0" lang="en-US" sz="2578" u="none" cap="none" strike="noStrike">
                <a:solidFill>
                  <a:srgbClr val="000000"/>
                </a:solidFill>
                <a:latin typeface="Arial"/>
                <a:ea typeface="Arial"/>
                <a:cs typeface="Arial"/>
                <a:sym typeface="Arial"/>
              </a:rPr>
              <a:t>Συλλογή και αποθήκευση βρόχινου νερού για άρδευση ή μη πόσιμη χρήση.</a:t>
            </a:r>
            <a:endParaRPr/>
          </a:p>
          <a:p>
            <a:pPr indent="-196446" lvl="2" marL="589340" marR="0" rtl="0" algn="l">
              <a:lnSpc>
                <a:spcPct val="167959"/>
              </a:lnSpc>
              <a:spcBef>
                <a:spcPts val="0"/>
              </a:spcBef>
              <a:spcAft>
                <a:spcPts val="0"/>
              </a:spcAft>
              <a:buClr>
                <a:srgbClr val="000000"/>
              </a:buClr>
              <a:buSzPts val="2578"/>
              <a:buFont typeface="Arial"/>
              <a:buChar char="⚬"/>
            </a:pPr>
            <a:r>
              <a:rPr b="0" i="0" lang="en-US" sz="2578" u="none" cap="none" strike="noStrike">
                <a:solidFill>
                  <a:srgbClr val="000000"/>
                </a:solidFill>
                <a:latin typeface="Arial"/>
                <a:ea typeface="Arial"/>
                <a:cs typeface="Arial"/>
                <a:sym typeface="Arial"/>
              </a:rPr>
              <a:t>Όφελος: Μειώνει την εξάρτηση από τα υπόγεια ύδατα και τα δημοτικά συστήματα ύδρευσης.</a:t>
            </a:r>
            <a:endParaRPr/>
          </a:p>
          <a:p>
            <a:pPr indent="-68581" lvl="2" marL="205746" marR="0" rtl="0" algn="l">
              <a:lnSpc>
                <a:spcPct val="58611"/>
              </a:lnSpc>
              <a:spcBef>
                <a:spcPts val="0"/>
              </a:spcBef>
              <a:spcAft>
                <a:spcPts val="0"/>
              </a:spcAft>
              <a:buNone/>
            </a:pPr>
            <a:r>
              <a:t/>
            </a:r>
            <a:endParaRPr b="0" i="0" sz="2578" u="none" cap="none" strike="noStrike">
              <a:solidFill>
                <a:srgbClr val="000000"/>
              </a:solidFill>
              <a:latin typeface="Arial"/>
              <a:ea typeface="Arial"/>
              <a:cs typeface="Arial"/>
              <a:sym typeface="Arial"/>
            </a:endParaRPr>
          </a:p>
          <a:p>
            <a:pPr indent="-196447" lvl="2" marL="589340" marR="0" rtl="0" algn="l">
              <a:lnSpc>
                <a:spcPct val="167959"/>
              </a:lnSpc>
              <a:spcBef>
                <a:spcPts val="0"/>
              </a:spcBef>
              <a:spcAft>
                <a:spcPts val="0"/>
              </a:spcAft>
              <a:buNone/>
            </a:pPr>
            <a:r>
              <a:rPr b="1" i="0" lang="en-US" sz="2578" u="none" cap="none" strike="noStrike">
                <a:solidFill>
                  <a:srgbClr val="000000"/>
                </a:solidFill>
                <a:latin typeface="Arial"/>
                <a:ea typeface="Arial"/>
                <a:cs typeface="Arial"/>
                <a:sym typeface="Arial"/>
              </a:rPr>
              <a:t>Αποδοτική ως προς το νερό άρδευση:</a:t>
            </a:r>
            <a:endParaRPr/>
          </a:p>
          <a:p>
            <a:pPr indent="-196446" lvl="2" marL="589340" marR="0" rtl="0" algn="l">
              <a:lnSpc>
                <a:spcPct val="167959"/>
              </a:lnSpc>
              <a:spcBef>
                <a:spcPts val="0"/>
              </a:spcBef>
              <a:spcAft>
                <a:spcPts val="0"/>
              </a:spcAft>
              <a:buClr>
                <a:srgbClr val="000000"/>
              </a:buClr>
              <a:buSzPts val="2578"/>
              <a:buFont typeface="Arial"/>
              <a:buChar char="⚬"/>
            </a:pPr>
            <a:r>
              <a:rPr b="0" i="0" lang="en-US" sz="2578" u="none" cap="none" strike="noStrike">
                <a:solidFill>
                  <a:srgbClr val="000000"/>
                </a:solidFill>
                <a:latin typeface="Arial"/>
                <a:ea typeface="Arial"/>
                <a:cs typeface="Arial"/>
                <a:sym typeface="Arial"/>
              </a:rPr>
              <a:t>Τεχνικές όπως η στάγδην άρδευση και τα συστήματα ψεκαστήρων ακριβείας για την ελαχιστοποίηση της σπατάλης νερού.</a:t>
            </a:r>
            <a:endParaRPr/>
          </a:p>
          <a:p>
            <a:pPr indent="-196446" lvl="2" marL="589340" marR="0" rtl="0" algn="l">
              <a:lnSpc>
                <a:spcPct val="167959"/>
              </a:lnSpc>
              <a:spcBef>
                <a:spcPts val="0"/>
              </a:spcBef>
              <a:spcAft>
                <a:spcPts val="0"/>
              </a:spcAft>
              <a:buClr>
                <a:srgbClr val="000000"/>
              </a:buClr>
              <a:buSzPts val="2578"/>
              <a:buFont typeface="Arial"/>
              <a:buChar char="⚬"/>
            </a:pPr>
            <a:r>
              <a:rPr b="0" i="0" lang="en-US" sz="2578" u="none" cap="none" strike="noStrike">
                <a:solidFill>
                  <a:srgbClr val="000000"/>
                </a:solidFill>
                <a:latin typeface="Arial"/>
                <a:ea typeface="Arial"/>
                <a:cs typeface="Arial"/>
                <a:sym typeface="Arial"/>
              </a:rPr>
              <a:t>Πλεονέκτημα: Παρέχει νερό απευθείας στη ζώνη των ριζών, μειώνοντας την εξάτμιση και την απορροή.</a:t>
            </a:r>
            <a:endParaRPr/>
          </a:p>
          <a:p>
            <a:pPr indent="-68581" lvl="2" marL="205746" marR="0" rtl="0" algn="l">
              <a:lnSpc>
                <a:spcPct val="58611"/>
              </a:lnSpc>
              <a:spcBef>
                <a:spcPts val="0"/>
              </a:spcBef>
              <a:spcAft>
                <a:spcPts val="0"/>
              </a:spcAft>
              <a:buNone/>
            </a:pPr>
            <a:r>
              <a:t/>
            </a:r>
            <a:endParaRPr b="0" i="0" sz="2578" u="none" cap="none" strike="noStrike">
              <a:solidFill>
                <a:srgbClr val="000000"/>
              </a:solidFill>
              <a:latin typeface="Arial"/>
              <a:ea typeface="Arial"/>
              <a:cs typeface="Arial"/>
              <a:sym typeface="Arial"/>
            </a:endParaRPr>
          </a:p>
          <a:p>
            <a:pPr indent="-196447" lvl="2" marL="589340" marR="0" rtl="0" algn="l">
              <a:lnSpc>
                <a:spcPct val="167959"/>
              </a:lnSpc>
              <a:spcBef>
                <a:spcPts val="0"/>
              </a:spcBef>
              <a:spcAft>
                <a:spcPts val="0"/>
              </a:spcAft>
              <a:buNone/>
            </a:pPr>
            <a:r>
              <a:rPr b="1" i="0" lang="en-US" sz="2578" u="none" cap="none" strike="noStrike">
                <a:solidFill>
                  <a:srgbClr val="000000"/>
                </a:solidFill>
                <a:latin typeface="Arial"/>
                <a:ea typeface="Arial"/>
                <a:cs typeface="Arial"/>
                <a:sym typeface="Arial"/>
              </a:rPr>
              <a:t>Διαχείριση υγρασίας εδάφους:</a:t>
            </a:r>
            <a:endParaRPr/>
          </a:p>
          <a:p>
            <a:pPr indent="-196446" lvl="2" marL="589340" marR="0" rtl="0" algn="l">
              <a:lnSpc>
                <a:spcPct val="167959"/>
              </a:lnSpc>
              <a:spcBef>
                <a:spcPts val="0"/>
              </a:spcBef>
              <a:spcAft>
                <a:spcPts val="0"/>
              </a:spcAft>
              <a:buClr>
                <a:srgbClr val="000000"/>
              </a:buClr>
              <a:buSzPts val="2578"/>
              <a:buFont typeface="Arial"/>
              <a:buChar char="⚬"/>
            </a:pPr>
            <a:r>
              <a:rPr b="0" i="0" lang="en-US" sz="2578" u="none" cap="none" strike="noStrike">
                <a:solidFill>
                  <a:srgbClr val="000000"/>
                </a:solidFill>
                <a:latin typeface="Arial"/>
                <a:ea typeface="Arial"/>
                <a:cs typeface="Arial"/>
                <a:sym typeface="Arial"/>
              </a:rPr>
              <a:t>Χρήση εδαφοκάλυψης ή καλλιεργειών κάλυψης για τη διατήρηση της υγρασίας του εδάφους και τη μείωση της εξάτμισης.</a:t>
            </a:r>
            <a:endParaRPr/>
          </a:p>
          <a:p>
            <a:pPr indent="-196446" lvl="2" marL="589340" marR="0" rtl="0" algn="l">
              <a:lnSpc>
                <a:spcPct val="167959"/>
              </a:lnSpc>
              <a:spcBef>
                <a:spcPts val="0"/>
              </a:spcBef>
              <a:spcAft>
                <a:spcPts val="0"/>
              </a:spcAft>
              <a:buClr>
                <a:srgbClr val="000000"/>
              </a:buClr>
              <a:buSzPts val="2578"/>
              <a:buFont typeface="Arial"/>
              <a:buChar char="⚬"/>
            </a:pPr>
            <a:r>
              <a:rPr b="0" i="0" lang="en-US" sz="2578" u="none" cap="none" strike="noStrike">
                <a:solidFill>
                  <a:srgbClr val="000000"/>
                </a:solidFill>
                <a:latin typeface="Arial"/>
                <a:ea typeface="Arial"/>
                <a:cs typeface="Arial"/>
                <a:sym typeface="Arial"/>
              </a:rPr>
              <a:t>Όφελος: Διατηρεί το έδαφος ενυδατωμένο για τις καλλιέργειες και μειώνει την ανάγκη για συχνή άρδευση.</a:t>
            </a:r>
            <a:endParaRPr/>
          </a:p>
          <a:p>
            <a:pPr indent="-68581" lvl="2" marL="205746" marR="0" rtl="0" algn="l">
              <a:lnSpc>
                <a:spcPct val="72730"/>
              </a:lnSpc>
              <a:spcBef>
                <a:spcPts val="0"/>
              </a:spcBef>
              <a:spcAft>
                <a:spcPts val="0"/>
              </a:spcAft>
              <a:buNone/>
            </a:pPr>
            <a:r>
              <a:t/>
            </a:r>
            <a:endParaRPr b="0" i="0" sz="2578"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D7344"/>
        </a:solidFill>
      </p:bgPr>
    </p:bg>
    <p:spTree>
      <p:nvGrpSpPr>
        <p:cNvPr id="465" name="Shape 465"/>
        <p:cNvGrpSpPr/>
        <p:nvPr/>
      </p:nvGrpSpPr>
      <p:grpSpPr>
        <a:xfrm>
          <a:off x="0" y="0"/>
          <a:ext cx="0" cy="0"/>
          <a:chOff x="0" y="0"/>
          <a:chExt cx="0" cy="0"/>
        </a:xfrm>
      </p:grpSpPr>
      <p:sp>
        <p:nvSpPr>
          <p:cNvPr id="466" name="Google Shape;466;p31"/>
          <p:cNvSpPr/>
          <p:nvPr/>
        </p:nvSpPr>
        <p:spPr>
          <a:xfrm>
            <a:off x="16965219" y="-144661"/>
            <a:ext cx="1513972" cy="10431661"/>
          </a:xfrm>
          <a:custGeom>
            <a:rect b="b" l="l" r="r" t="t"/>
            <a:pathLst>
              <a:path extrusionOk="0" h="10431661" w="1513972">
                <a:moveTo>
                  <a:pt x="0" y="0"/>
                </a:moveTo>
                <a:lnTo>
                  <a:pt x="1513972" y="0"/>
                </a:lnTo>
                <a:lnTo>
                  <a:pt x="1513972" y="10431661"/>
                </a:lnTo>
                <a:lnTo>
                  <a:pt x="0" y="10431661"/>
                </a:lnTo>
                <a:lnTo>
                  <a:pt x="0" y="0"/>
                </a:lnTo>
                <a:close/>
              </a:path>
            </a:pathLst>
          </a:custGeom>
          <a:blipFill rotWithShape="1">
            <a:blip r:embed="rId3">
              <a:alphaModFix/>
            </a:blip>
            <a:stretch>
              <a:fillRect b="0" l="0" r="0" t="0"/>
            </a:stretch>
          </a:blipFill>
          <a:ln>
            <a:noFill/>
          </a:ln>
        </p:spPr>
      </p:sp>
      <p:sp>
        <p:nvSpPr>
          <p:cNvPr id="467" name="Google Shape;467;p31"/>
          <p:cNvSpPr/>
          <p:nvPr/>
        </p:nvSpPr>
        <p:spPr>
          <a:xfrm>
            <a:off x="0" y="-144661"/>
            <a:ext cx="16965219" cy="10431661"/>
          </a:xfrm>
          <a:custGeom>
            <a:rect b="b" l="l" r="r" t="t"/>
            <a:pathLst>
              <a:path extrusionOk="0" h="10431661" w="16965219">
                <a:moveTo>
                  <a:pt x="0" y="0"/>
                </a:moveTo>
                <a:lnTo>
                  <a:pt x="16965219" y="0"/>
                </a:lnTo>
                <a:lnTo>
                  <a:pt x="16965219" y="10431661"/>
                </a:lnTo>
                <a:lnTo>
                  <a:pt x="0" y="10431661"/>
                </a:lnTo>
                <a:lnTo>
                  <a:pt x="0" y="0"/>
                </a:lnTo>
                <a:close/>
              </a:path>
            </a:pathLst>
          </a:custGeom>
          <a:blipFill rotWithShape="1">
            <a:blip r:embed="rId4">
              <a:alphaModFix/>
            </a:blip>
            <a:stretch>
              <a:fillRect b="0" l="0" r="0" t="0"/>
            </a:stretch>
          </a:blipFill>
          <a:ln>
            <a:noFill/>
          </a:ln>
        </p:spPr>
      </p:sp>
      <p:sp>
        <p:nvSpPr>
          <p:cNvPr id="468" name="Google Shape;468;p31"/>
          <p:cNvSpPr txBox="1"/>
          <p:nvPr/>
        </p:nvSpPr>
        <p:spPr>
          <a:xfrm>
            <a:off x="404973" y="631750"/>
            <a:ext cx="10688965" cy="1352702"/>
          </a:xfrm>
          <a:prstGeom prst="rect">
            <a:avLst/>
          </a:prstGeom>
          <a:noFill/>
          <a:ln>
            <a:noFill/>
          </a:ln>
        </p:spPr>
        <p:txBody>
          <a:bodyPr anchorCtr="0" anchor="t" bIns="0" lIns="0" spcFirstLastPara="1" rIns="0" wrap="square" tIns="0">
            <a:spAutoFit/>
          </a:bodyPr>
          <a:lstStyle/>
          <a:p>
            <a:pPr indent="0" lvl="0" marL="0" marR="0" rtl="0" algn="just">
              <a:lnSpc>
                <a:spcPct val="110385"/>
              </a:lnSpc>
              <a:spcBef>
                <a:spcPts val="0"/>
              </a:spcBef>
              <a:spcAft>
                <a:spcPts val="0"/>
              </a:spcAft>
              <a:buNone/>
            </a:pPr>
            <a:r>
              <a:rPr b="1" i="0" lang="en-US" sz="4699" u="none" cap="none" strike="noStrike">
                <a:solidFill>
                  <a:srgbClr val="000000"/>
                </a:solidFill>
                <a:latin typeface="Arial"/>
                <a:ea typeface="Arial"/>
                <a:cs typeface="Arial"/>
                <a:sym typeface="Arial"/>
              </a:rPr>
              <a:t>Πρακτικές Τεχνικές και Πρακτικές στη Διαχείριση Υδάτων</a:t>
            </a:r>
            <a:endParaRPr/>
          </a:p>
        </p:txBody>
      </p:sp>
      <p:sp>
        <p:nvSpPr>
          <p:cNvPr id="469" name="Google Shape;469;p31"/>
          <p:cNvSpPr txBox="1"/>
          <p:nvPr/>
        </p:nvSpPr>
        <p:spPr>
          <a:xfrm>
            <a:off x="404973" y="2367775"/>
            <a:ext cx="16302531" cy="7614395"/>
          </a:xfrm>
          <a:prstGeom prst="rect">
            <a:avLst/>
          </a:prstGeom>
          <a:noFill/>
          <a:ln>
            <a:noFill/>
          </a:ln>
        </p:spPr>
        <p:txBody>
          <a:bodyPr anchorCtr="0" anchor="t" bIns="0" lIns="0" spcFirstLastPara="1" rIns="0" wrap="square" tIns="0">
            <a:spAutoFit/>
          </a:bodyPr>
          <a:lstStyle/>
          <a:p>
            <a:pPr indent="0" lvl="0" marL="0" marR="0" rtl="0" algn="just">
              <a:lnSpc>
                <a:spcPct val="179985"/>
              </a:lnSpc>
              <a:spcBef>
                <a:spcPts val="0"/>
              </a:spcBef>
              <a:spcAft>
                <a:spcPts val="0"/>
              </a:spcAft>
              <a:buNone/>
            </a:pPr>
            <a:r>
              <a:rPr b="1" i="0" lang="en-US" sz="2853" u="none" cap="none" strike="noStrike">
                <a:solidFill>
                  <a:srgbClr val="000000"/>
                </a:solidFill>
                <a:latin typeface="Arial"/>
                <a:ea typeface="Arial"/>
                <a:cs typeface="Arial"/>
                <a:sym typeface="Arial"/>
              </a:rPr>
              <a:t>Συλλογή βρόχινου νερού:</a:t>
            </a:r>
            <a:endParaRPr/>
          </a:p>
          <a:p>
            <a:pPr indent="-217415" lvl="2" marL="652245" marR="0" rtl="0" algn="just">
              <a:lnSpc>
                <a:spcPct val="179985"/>
              </a:lnSpc>
              <a:spcBef>
                <a:spcPts val="0"/>
              </a:spcBef>
              <a:spcAft>
                <a:spcPts val="0"/>
              </a:spcAft>
              <a:buClr>
                <a:srgbClr val="000000"/>
              </a:buClr>
              <a:buSzPts val="2853"/>
              <a:buFont typeface="Arial"/>
              <a:buChar char="⚬"/>
            </a:pPr>
            <a:r>
              <a:rPr b="0" i="0" lang="en-US" sz="2853" u="none" cap="none" strike="noStrike">
                <a:solidFill>
                  <a:srgbClr val="000000"/>
                </a:solidFill>
                <a:latin typeface="Arial"/>
                <a:ea typeface="Arial"/>
                <a:cs typeface="Arial"/>
                <a:sym typeface="Arial"/>
              </a:rPr>
              <a:t>Συλλογή και αποθήκευση βρόχινου νερού για άρδευση ή μη πόσιμη χρήση.</a:t>
            </a:r>
            <a:endParaRPr/>
          </a:p>
          <a:p>
            <a:pPr indent="-217415" lvl="2" marL="652245" marR="0" rtl="0" algn="just">
              <a:lnSpc>
                <a:spcPct val="179985"/>
              </a:lnSpc>
              <a:spcBef>
                <a:spcPts val="0"/>
              </a:spcBef>
              <a:spcAft>
                <a:spcPts val="0"/>
              </a:spcAft>
              <a:buClr>
                <a:srgbClr val="000000"/>
              </a:buClr>
              <a:buSzPts val="2853"/>
              <a:buFont typeface="Arial"/>
              <a:buChar char="⚬"/>
            </a:pPr>
            <a:r>
              <a:rPr b="0" i="0" lang="en-US" sz="2853" u="none" cap="none" strike="noStrike">
                <a:solidFill>
                  <a:srgbClr val="000000"/>
                </a:solidFill>
                <a:latin typeface="Arial"/>
                <a:ea typeface="Arial"/>
                <a:cs typeface="Arial"/>
                <a:sym typeface="Arial"/>
              </a:rPr>
              <a:t>Μειώνει την εξάρτηση από τα υπόγεια ύδατα και τα δημοτικά συστήματα ύδρευσης.</a:t>
            </a:r>
            <a:endParaRPr/>
          </a:p>
          <a:p>
            <a:pPr indent="-217415" lvl="2" marL="652245" marR="0" rtl="0" algn="just">
              <a:lnSpc>
                <a:spcPct val="179985"/>
              </a:lnSpc>
              <a:spcBef>
                <a:spcPts val="0"/>
              </a:spcBef>
              <a:spcAft>
                <a:spcPts val="0"/>
              </a:spcAft>
              <a:buNone/>
            </a:pPr>
            <a:r>
              <a:rPr b="1" i="0" lang="en-US" sz="2853" u="none" cap="none" strike="noStrike">
                <a:solidFill>
                  <a:srgbClr val="000000"/>
                </a:solidFill>
                <a:latin typeface="Arial"/>
                <a:ea typeface="Arial"/>
                <a:cs typeface="Arial"/>
                <a:sym typeface="Arial"/>
              </a:rPr>
              <a:t>Αποδοτική ως προς το νερό άρδευση:</a:t>
            </a:r>
            <a:endParaRPr/>
          </a:p>
          <a:p>
            <a:pPr indent="-217415" lvl="2" marL="652245" marR="0" rtl="0" algn="just">
              <a:lnSpc>
                <a:spcPct val="179985"/>
              </a:lnSpc>
              <a:spcBef>
                <a:spcPts val="0"/>
              </a:spcBef>
              <a:spcAft>
                <a:spcPts val="0"/>
              </a:spcAft>
              <a:buClr>
                <a:srgbClr val="000000"/>
              </a:buClr>
              <a:buSzPts val="2853"/>
              <a:buFont typeface="Arial"/>
              <a:buChar char="⚬"/>
            </a:pPr>
            <a:r>
              <a:rPr b="0" i="0" lang="en-US" sz="2853" u="none" cap="none" strike="noStrike">
                <a:solidFill>
                  <a:srgbClr val="000000"/>
                </a:solidFill>
                <a:latin typeface="Arial"/>
                <a:ea typeface="Arial"/>
                <a:cs typeface="Arial"/>
                <a:sym typeface="Arial"/>
              </a:rPr>
              <a:t>Τεχνικές όπως η στάγδην άρδευση και τα συστήματα ψεκαστήρων ακριβείας για την ελαχιστοποίηση της σπατάλης νερού.</a:t>
            </a:r>
            <a:endParaRPr/>
          </a:p>
          <a:p>
            <a:pPr indent="-217415" lvl="2" marL="652245" marR="0" rtl="0" algn="just">
              <a:lnSpc>
                <a:spcPct val="179985"/>
              </a:lnSpc>
              <a:spcBef>
                <a:spcPts val="0"/>
              </a:spcBef>
              <a:spcAft>
                <a:spcPts val="0"/>
              </a:spcAft>
              <a:buClr>
                <a:srgbClr val="000000"/>
              </a:buClr>
              <a:buSzPts val="2853"/>
              <a:buFont typeface="Arial"/>
              <a:buChar char="⚬"/>
            </a:pPr>
            <a:r>
              <a:rPr b="0" i="0" lang="en-US" sz="2853" u="none" cap="none" strike="noStrike">
                <a:solidFill>
                  <a:srgbClr val="000000"/>
                </a:solidFill>
                <a:latin typeface="Arial"/>
                <a:ea typeface="Arial"/>
                <a:cs typeface="Arial"/>
                <a:sym typeface="Arial"/>
              </a:rPr>
              <a:t>Παρέχει νερό απευθείας στη ζώνη των ριζών, μειώνοντας την εξάτμιση και την απορροή.</a:t>
            </a:r>
            <a:endParaRPr/>
          </a:p>
          <a:p>
            <a:pPr indent="-217415" lvl="2" marL="652245" marR="0" rtl="0" algn="just">
              <a:lnSpc>
                <a:spcPct val="179985"/>
              </a:lnSpc>
              <a:spcBef>
                <a:spcPts val="0"/>
              </a:spcBef>
              <a:spcAft>
                <a:spcPts val="0"/>
              </a:spcAft>
              <a:buNone/>
            </a:pPr>
            <a:r>
              <a:rPr b="1" i="0" lang="en-US" sz="2853" u="none" cap="none" strike="noStrike">
                <a:solidFill>
                  <a:srgbClr val="000000"/>
                </a:solidFill>
                <a:latin typeface="Arial"/>
                <a:ea typeface="Arial"/>
                <a:cs typeface="Arial"/>
                <a:sym typeface="Arial"/>
              </a:rPr>
              <a:t>Διαχείριση υγρασίας εδάφους:</a:t>
            </a:r>
            <a:endParaRPr/>
          </a:p>
          <a:p>
            <a:pPr indent="-217415" lvl="2" marL="652245" marR="0" rtl="0" algn="just">
              <a:lnSpc>
                <a:spcPct val="179985"/>
              </a:lnSpc>
              <a:spcBef>
                <a:spcPts val="0"/>
              </a:spcBef>
              <a:spcAft>
                <a:spcPts val="0"/>
              </a:spcAft>
              <a:buClr>
                <a:srgbClr val="000000"/>
              </a:buClr>
              <a:buSzPts val="2853"/>
              <a:buFont typeface="Arial"/>
              <a:buChar char="⚬"/>
            </a:pPr>
            <a:r>
              <a:rPr b="0" i="0" lang="en-US" sz="2853" u="none" cap="none" strike="noStrike">
                <a:solidFill>
                  <a:srgbClr val="000000"/>
                </a:solidFill>
                <a:latin typeface="Arial"/>
                <a:ea typeface="Arial"/>
                <a:cs typeface="Arial"/>
                <a:sym typeface="Arial"/>
              </a:rPr>
              <a:t>Χρήση εδαφοκάλυψης ή καλλιεργειών κάλυψης για τη διατήρηση της υγρασίας του εδάφους και τη μείωση της εξάτμισης.</a:t>
            </a:r>
            <a:endParaRPr/>
          </a:p>
          <a:p>
            <a:pPr indent="-217415" lvl="2" marL="652245" marR="0" rtl="0" algn="just">
              <a:lnSpc>
                <a:spcPct val="179985"/>
              </a:lnSpc>
              <a:spcBef>
                <a:spcPts val="0"/>
              </a:spcBef>
              <a:spcAft>
                <a:spcPts val="0"/>
              </a:spcAft>
              <a:buClr>
                <a:srgbClr val="000000"/>
              </a:buClr>
              <a:buSzPts val="2853"/>
              <a:buFont typeface="Arial"/>
              <a:buChar char="⚬"/>
            </a:pPr>
            <a:r>
              <a:rPr b="0" i="0" lang="en-US" sz="2853" u="none" cap="none" strike="noStrike">
                <a:solidFill>
                  <a:srgbClr val="000000"/>
                </a:solidFill>
                <a:latin typeface="Arial"/>
                <a:ea typeface="Arial"/>
                <a:cs typeface="Arial"/>
                <a:sym typeface="Arial"/>
              </a:rPr>
              <a:t>Διατηρεί το έδαφος ενυδατωμένο για τις καλλιέργειες και μειώνει την ανάγκη για συχνό πότισμα.</a:t>
            </a:r>
            <a:endParaRPr/>
          </a:p>
          <a:p>
            <a:pPr indent="-91447" lvl="2" marL="274342" marR="0" rtl="0" algn="just">
              <a:lnSpc>
                <a:spcPct val="61864"/>
              </a:lnSpc>
              <a:spcBef>
                <a:spcPts val="0"/>
              </a:spcBef>
              <a:spcAft>
                <a:spcPts val="0"/>
              </a:spcAft>
              <a:buNone/>
            </a:pPr>
            <a:r>
              <a:t/>
            </a:r>
            <a:endParaRPr b="0" i="0" sz="2853" u="none" cap="none" strike="noStrike">
              <a:solidFill>
                <a:srgbClr val="000000"/>
              </a:solidFill>
              <a:latin typeface="Arial"/>
              <a:ea typeface="Arial"/>
              <a:cs typeface="Arial"/>
              <a:sym typeface="Arial"/>
            </a:endParaRPr>
          </a:p>
          <a:p>
            <a:pPr indent="-91447" lvl="2" marL="274342" marR="0" rtl="0" algn="just">
              <a:lnSpc>
                <a:spcPct val="61864"/>
              </a:lnSpc>
              <a:spcBef>
                <a:spcPts val="0"/>
              </a:spcBef>
              <a:spcAft>
                <a:spcPts val="0"/>
              </a:spcAft>
              <a:buNone/>
            </a:pPr>
            <a:r>
              <a:t/>
            </a:r>
            <a:endParaRPr b="0" i="0" sz="2853"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77" name="Shape 477"/>
        <p:cNvGrpSpPr/>
        <p:nvPr/>
      </p:nvGrpSpPr>
      <p:grpSpPr>
        <a:xfrm>
          <a:off x="0" y="0"/>
          <a:ext cx="0" cy="0"/>
          <a:chOff x="0" y="0"/>
          <a:chExt cx="0" cy="0"/>
        </a:xfrm>
      </p:grpSpPr>
      <p:sp>
        <p:nvSpPr>
          <p:cNvPr id="478" name="Google Shape;478;p32"/>
          <p:cNvSpPr/>
          <p:nvPr/>
        </p:nvSpPr>
        <p:spPr>
          <a:xfrm>
            <a:off x="12631608" y="9452212"/>
            <a:ext cx="5656392" cy="975715"/>
          </a:xfrm>
          <a:custGeom>
            <a:rect b="b" l="l" r="r" t="t"/>
            <a:pathLst>
              <a:path extrusionOk="0" h="975715" w="5656392">
                <a:moveTo>
                  <a:pt x="0" y="0"/>
                </a:moveTo>
                <a:lnTo>
                  <a:pt x="5656392" y="0"/>
                </a:lnTo>
                <a:lnTo>
                  <a:pt x="5656392" y="975715"/>
                </a:lnTo>
                <a:lnTo>
                  <a:pt x="0" y="975715"/>
                </a:lnTo>
                <a:lnTo>
                  <a:pt x="0" y="0"/>
                </a:lnTo>
                <a:close/>
              </a:path>
            </a:pathLst>
          </a:custGeom>
          <a:blipFill rotWithShape="1">
            <a:blip r:embed="rId3">
              <a:alphaModFix/>
            </a:blip>
            <a:stretch>
              <a:fillRect b="0" l="0" r="0" t="0"/>
            </a:stretch>
          </a:blipFill>
          <a:ln>
            <a:noFill/>
          </a:ln>
        </p:spPr>
      </p:sp>
      <p:sp>
        <p:nvSpPr>
          <p:cNvPr id="479" name="Google Shape;479;p32"/>
          <p:cNvSpPr/>
          <p:nvPr/>
        </p:nvSpPr>
        <p:spPr>
          <a:xfrm>
            <a:off x="22111" y="8276343"/>
            <a:ext cx="18265889" cy="2010657"/>
          </a:xfrm>
          <a:custGeom>
            <a:rect b="b" l="l" r="r" t="t"/>
            <a:pathLst>
              <a:path extrusionOk="0" h="2010657" w="18265889">
                <a:moveTo>
                  <a:pt x="0" y="0"/>
                </a:moveTo>
                <a:lnTo>
                  <a:pt x="18265889" y="0"/>
                </a:lnTo>
                <a:lnTo>
                  <a:pt x="18265889" y="2010657"/>
                </a:lnTo>
                <a:lnTo>
                  <a:pt x="0" y="2010657"/>
                </a:lnTo>
                <a:lnTo>
                  <a:pt x="0" y="0"/>
                </a:lnTo>
                <a:close/>
              </a:path>
            </a:pathLst>
          </a:custGeom>
          <a:blipFill rotWithShape="1">
            <a:blip r:embed="rId4">
              <a:alphaModFix/>
            </a:blip>
            <a:stretch>
              <a:fillRect b="0" l="0" r="0" t="0"/>
            </a:stretch>
          </a:blipFill>
          <a:ln>
            <a:noFill/>
          </a:ln>
        </p:spPr>
      </p:sp>
      <p:sp>
        <p:nvSpPr>
          <p:cNvPr id="480" name="Google Shape;480;p32"/>
          <p:cNvSpPr/>
          <p:nvPr/>
        </p:nvSpPr>
        <p:spPr>
          <a:xfrm>
            <a:off x="0" y="9304549"/>
            <a:ext cx="18288000" cy="1123377"/>
          </a:xfrm>
          <a:custGeom>
            <a:rect b="b" l="l" r="r" t="t"/>
            <a:pathLst>
              <a:path extrusionOk="0" h="1123377" w="18288000">
                <a:moveTo>
                  <a:pt x="0" y="0"/>
                </a:moveTo>
                <a:lnTo>
                  <a:pt x="18288000" y="0"/>
                </a:lnTo>
                <a:lnTo>
                  <a:pt x="18288000" y="1123377"/>
                </a:lnTo>
                <a:lnTo>
                  <a:pt x="0" y="1123377"/>
                </a:lnTo>
                <a:lnTo>
                  <a:pt x="0" y="0"/>
                </a:lnTo>
                <a:close/>
              </a:path>
            </a:pathLst>
          </a:custGeom>
          <a:blipFill rotWithShape="1">
            <a:blip r:embed="rId5">
              <a:alphaModFix/>
            </a:blip>
            <a:stretch>
              <a:fillRect b="0" l="0" r="0" t="0"/>
            </a:stretch>
          </a:blipFill>
          <a:ln>
            <a:noFill/>
          </a:ln>
        </p:spPr>
      </p:sp>
      <p:sp>
        <p:nvSpPr>
          <p:cNvPr id="481" name="Google Shape;481;p32"/>
          <p:cNvSpPr txBox="1"/>
          <p:nvPr/>
        </p:nvSpPr>
        <p:spPr>
          <a:xfrm>
            <a:off x="559701" y="801688"/>
            <a:ext cx="8584299" cy="737235"/>
          </a:xfrm>
          <a:prstGeom prst="rect">
            <a:avLst/>
          </a:prstGeom>
          <a:noFill/>
          <a:ln>
            <a:noFill/>
          </a:ln>
        </p:spPr>
        <p:txBody>
          <a:bodyPr anchorCtr="0" anchor="t" bIns="0" lIns="0" spcFirstLastPara="1" rIns="0" wrap="square" tIns="0">
            <a:spAutoFit/>
          </a:bodyPr>
          <a:lstStyle/>
          <a:p>
            <a:pPr indent="0" lvl="0" marL="0" marR="0" rtl="0" algn="l">
              <a:lnSpc>
                <a:spcPct val="110404"/>
              </a:lnSpc>
              <a:spcBef>
                <a:spcPts val="0"/>
              </a:spcBef>
              <a:spcAft>
                <a:spcPts val="0"/>
              </a:spcAft>
              <a:buNone/>
            </a:pPr>
            <a:r>
              <a:rPr b="1" i="0" lang="en-US" sz="4998" u="none" cap="none" strike="noStrike">
                <a:solidFill>
                  <a:srgbClr val="000000"/>
                </a:solidFill>
                <a:latin typeface="Arial"/>
                <a:ea typeface="Arial"/>
                <a:cs typeface="Arial"/>
                <a:sym typeface="Arial"/>
              </a:rPr>
              <a:t>Παράδειγμα περίπτωσης</a:t>
            </a:r>
            <a:endParaRPr/>
          </a:p>
        </p:txBody>
      </p:sp>
      <p:sp>
        <p:nvSpPr>
          <p:cNvPr id="482" name="Google Shape;482;p32"/>
          <p:cNvSpPr txBox="1"/>
          <p:nvPr/>
        </p:nvSpPr>
        <p:spPr>
          <a:xfrm>
            <a:off x="559701" y="1771328"/>
            <a:ext cx="16699599" cy="7394750"/>
          </a:xfrm>
          <a:prstGeom prst="rect">
            <a:avLst/>
          </a:prstGeom>
          <a:noFill/>
          <a:ln>
            <a:noFill/>
          </a:ln>
        </p:spPr>
        <p:txBody>
          <a:bodyPr anchorCtr="0" anchor="t" bIns="0" lIns="0" spcFirstLastPara="1" rIns="0" wrap="square" tIns="0">
            <a:spAutoFit/>
          </a:bodyPr>
          <a:lstStyle/>
          <a:p>
            <a:pPr indent="0" lvl="0" marL="0" marR="0" rtl="0" algn="just">
              <a:lnSpc>
                <a:spcPct val="167987"/>
              </a:lnSpc>
              <a:spcBef>
                <a:spcPts val="0"/>
              </a:spcBef>
              <a:spcAft>
                <a:spcPts val="0"/>
              </a:spcAft>
              <a:buNone/>
            </a:pPr>
            <a:r>
              <a:rPr b="1" i="0" lang="en-US" sz="2852" u="none" cap="none" strike="noStrike">
                <a:solidFill>
                  <a:srgbClr val="000000"/>
                </a:solidFill>
                <a:latin typeface="Arial"/>
                <a:ea typeface="Arial"/>
                <a:cs typeface="Arial"/>
                <a:sym typeface="Arial"/>
              </a:rPr>
              <a:t>Σενάριο:</a:t>
            </a:r>
            <a:endParaRPr/>
          </a:p>
          <a:p>
            <a:pPr indent="0" lvl="0" marL="0" marR="0" rtl="0" algn="just">
              <a:lnSpc>
                <a:spcPct val="167987"/>
              </a:lnSpc>
              <a:spcBef>
                <a:spcPts val="0"/>
              </a:spcBef>
              <a:spcAft>
                <a:spcPts val="0"/>
              </a:spcAft>
              <a:buNone/>
            </a:pPr>
            <a:r>
              <a:rPr b="0" i="0" lang="en-US" sz="2852" u="none" cap="none" strike="noStrike">
                <a:solidFill>
                  <a:srgbClr val="000000"/>
                </a:solidFill>
                <a:latin typeface="Arial"/>
                <a:ea typeface="Arial"/>
                <a:cs typeface="Arial"/>
                <a:sym typeface="Arial"/>
              </a:rPr>
              <a:t>Ένα αγρόκτημα σε μια περιοχή επιρρεπή στην ξηρασία υιοθέτησε τις ακόλουθες τεχνικές:</a:t>
            </a:r>
            <a:endParaRPr/>
          </a:p>
          <a:p>
            <a:pPr indent="-217330" lvl="2" marL="651991" marR="0" rtl="0" algn="just">
              <a:lnSpc>
                <a:spcPct val="167987"/>
              </a:lnSpc>
              <a:spcBef>
                <a:spcPts val="0"/>
              </a:spcBef>
              <a:spcAft>
                <a:spcPts val="0"/>
              </a:spcAft>
              <a:buClr>
                <a:srgbClr val="000000"/>
              </a:buClr>
              <a:buSzPts val="2852"/>
              <a:buFont typeface="Arial"/>
              <a:buChar char="⚬"/>
            </a:pPr>
            <a:r>
              <a:rPr b="0" i="0" lang="en-US" sz="2852" u="none" cap="none" strike="noStrike">
                <a:solidFill>
                  <a:srgbClr val="000000"/>
                </a:solidFill>
                <a:latin typeface="Arial"/>
                <a:ea typeface="Arial"/>
                <a:cs typeface="Arial"/>
                <a:sym typeface="Arial"/>
              </a:rPr>
              <a:t>Άρδευση με σταγόνες: Μειωμένη κατανάλωση νερού κατά 50% διατηρώντας παράλληλα την απόδοση των καλλιεργειών.</a:t>
            </a:r>
            <a:endParaRPr/>
          </a:p>
          <a:p>
            <a:pPr indent="-217330" lvl="2" marL="651991" marR="0" rtl="0" algn="just">
              <a:lnSpc>
                <a:spcPct val="167987"/>
              </a:lnSpc>
              <a:spcBef>
                <a:spcPts val="0"/>
              </a:spcBef>
              <a:spcAft>
                <a:spcPts val="0"/>
              </a:spcAft>
              <a:buClr>
                <a:srgbClr val="000000"/>
              </a:buClr>
              <a:buSzPts val="2852"/>
              <a:buFont typeface="Arial"/>
              <a:buChar char="⚬"/>
            </a:pPr>
            <a:r>
              <a:rPr b="0" i="0" lang="en-US" sz="2852" u="none" cap="none" strike="noStrike">
                <a:solidFill>
                  <a:srgbClr val="000000"/>
                </a:solidFill>
                <a:latin typeface="Arial"/>
                <a:ea typeface="Arial"/>
                <a:cs typeface="Arial"/>
                <a:sym typeface="Arial"/>
              </a:rPr>
              <a:t>Συλλογή βρόχινου νερού: Αποθηκεύεται το 30% της ετήσιας βροχόπτωσης για άρδευση κατά τη διάρκεια των ξηρών περιόδων.</a:t>
            </a:r>
            <a:endParaRPr/>
          </a:p>
          <a:p>
            <a:pPr indent="-217330" lvl="2" marL="651991" marR="0" rtl="0" algn="just">
              <a:lnSpc>
                <a:spcPct val="167987"/>
              </a:lnSpc>
              <a:spcBef>
                <a:spcPts val="0"/>
              </a:spcBef>
              <a:spcAft>
                <a:spcPts val="0"/>
              </a:spcAft>
              <a:buClr>
                <a:srgbClr val="000000"/>
              </a:buClr>
              <a:buSzPts val="2852"/>
              <a:buFont typeface="Arial"/>
              <a:buChar char="⚬"/>
            </a:pPr>
            <a:r>
              <a:rPr b="0" i="0" lang="en-US" sz="2852" u="none" cap="none" strike="noStrike">
                <a:solidFill>
                  <a:srgbClr val="000000"/>
                </a:solidFill>
                <a:latin typeface="Arial"/>
                <a:ea typeface="Arial"/>
                <a:cs typeface="Arial"/>
                <a:sym typeface="Arial"/>
              </a:rPr>
              <a:t>Ανακύκλωση λυμάτων: Επεξεργασμένο γκρίζο νερό που επαναχρησιμοποιείται για άρδευση.</a:t>
            </a:r>
            <a:endParaRPr/>
          </a:p>
          <a:p>
            <a:pPr indent="-83824" lvl="2" marL="251471" marR="0" rtl="0" algn="just">
              <a:lnSpc>
                <a:spcPct val="64796"/>
              </a:lnSpc>
              <a:spcBef>
                <a:spcPts val="0"/>
              </a:spcBef>
              <a:spcAft>
                <a:spcPts val="0"/>
              </a:spcAft>
              <a:buNone/>
            </a:pPr>
            <a:r>
              <a:t/>
            </a:r>
            <a:endParaRPr b="0" i="0" sz="2852" u="none" cap="none" strike="noStrike">
              <a:solidFill>
                <a:srgbClr val="000000"/>
              </a:solidFill>
              <a:latin typeface="Arial"/>
              <a:ea typeface="Arial"/>
              <a:cs typeface="Arial"/>
              <a:sym typeface="Arial"/>
            </a:endParaRPr>
          </a:p>
          <a:p>
            <a:pPr indent="-217330" lvl="2" marL="651991" marR="0" rtl="0" algn="just">
              <a:lnSpc>
                <a:spcPct val="167987"/>
              </a:lnSpc>
              <a:spcBef>
                <a:spcPts val="0"/>
              </a:spcBef>
              <a:spcAft>
                <a:spcPts val="0"/>
              </a:spcAft>
              <a:buNone/>
            </a:pPr>
            <a:r>
              <a:rPr b="1" i="0" lang="en-US" sz="2852" u="none" cap="none" strike="noStrike">
                <a:solidFill>
                  <a:srgbClr val="000000"/>
                </a:solidFill>
                <a:latin typeface="Arial"/>
                <a:ea typeface="Arial"/>
                <a:cs typeface="Arial"/>
                <a:sym typeface="Arial"/>
              </a:rPr>
              <a:t>Αποτέλεσμα:</a:t>
            </a:r>
            <a:endParaRPr/>
          </a:p>
          <a:p>
            <a:pPr indent="-217330" lvl="2" marL="651991" marR="0" rtl="0" algn="just">
              <a:lnSpc>
                <a:spcPct val="167987"/>
              </a:lnSpc>
              <a:spcBef>
                <a:spcPts val="0"/>
              </a:spcBef>
              <a:spcAft>
                <a:spcPts val="0"/>
              </a:spcAft>
              <a:buClr>
                <a:srgbClr val="000000"/>
              </a:buClr>
              <a:buSzPts val="2852"/>
              <a:buFont typeface="Arial"/>
              <a:buChar char="⚬"/>
            </a:pPr>
            <a:r>
              <a:rPr b="0" i="0" lang="en-US" sz="2852" u="none" cap="none" strike="noStrike">
                <a:solidFill>
                  <a:srgbClr val="000000"/>
                </a:solidFill>
                <a:latin typeface="Arial"/>
                <a:ea typeface="Arial"/>
                <a:cs typeface="Arial"/>
                <a:sym typeface="Arial"/>
              </a:rPr>
              <a:t>Βελτιωμένη αποδοτικότητα των πόρων, μειωμένο λειτουργικό κόστος και καλύτερη ασφάλεια του νερού σε περιόδους έλλειψης.</a:t>
            </a:r>
            <a:endParaRPr/>
          </a:p>
          <a:p>
            <a:pPr indent="-83824" lvl="2" marL="251471" marR="0" rtl="0" algn="just">
              <a:lnSpc>
                <a:spcPct val="64796"/>
              </a:lnSpc>
              <a:spcBef>
                <a:spcPts val="0"/>
              </a:spcBef>
              <a:spcAft>
                <a:spcPts val="0"/>
              </a:spcAft>
              <a:buNone/>
            </a:pPr>
            <a:r>
              <a:t/>
            </a:r>
            <a:endParaRPr b="0" i="0" sz="2852" u="none" cap="none" strike="noStrike">
              <a:solidFill>
                <a:srgbClr val="000000"/>
              </a:solidFill>
              <a:latin typeface="Arial"/>
              <a:ea typeface="Arial"/>
              <a:cs typeface="Arial"/>
              <a:sym typeface="Arial"/>
            </a:endParaRPr>
          </a:p>
          <a:p>
            <a:pPr indent="-83824" lvl="2" marL="251471" marR="0" rtl="0" algn="just">
              <a:lnSpc>
                <a:spcPct val="64796"/>
              </a:lnSpc>
              <a:spcBef>
                <a:spcPts val="0"/>
              </a:spcBef>
              <a:spcAft>
                <a:spcPts val="0"/>
              </a:spcAft>
              <a:buNone/>
            </a:pPr>
            <a:r>
              <a:t/>
            </a:r>
            <a:endParaRPr b="0" i="0" sz="2852" u="none" cap="none" strike="noStrike">
              <a:solidFill>
                <a:srgbClr val="000000"/>
              </a:solidFill>
              <a:latin typeface="Arial"/>
              <a:ea typeface="Arial"/>
              <a:cs typeface="Arial"/>
              <a:sym typeface="Arial"/>
            </a:endParaRPr>
          </a:p>
          <a:p>
            <a:pPr indent="-83824" lvl="2" marL="251471" marR="0" rtl="0" algn="just">
              <a:lnSpc>
                <a:spcPct val="64796"/>
              </a:lnSpc>
              <a:spcBef>
                <a:spcPts val="0"/>
              </a:spcBef>
              <a:spcAft>
                <a:spcPts val="0"/>
              </a:spcAft>
              <a:buNone/>
            </a:pPr>
            <a:r>
              <a:t/>
            </a:r>
            <a:endParaRPr b="0" i="0" sz="2852" u="none" cap="none" strike="noStrike">
              <a:solidFill>
                <a:srgbClr val="000000"/>
              </a:solidFill>
              <a:latin typeface="Arial"/>
              <a:ea typeface="Arial"/>
              <a:cs typeface="Arial"/>
              <a:sym typeface="Arial"/>
            </a:endParaRPr>
          </a:p>
          <a:p>
            <a:pPr indent="-83824" lvl="2" marL="251471" marR="0" rtl="0" algn="just">
              <a:lnSpc>
                <a:spcPct val="64796"/>
              </a:lnSpc>
              <a:spcBef>
                <a:spcPts val="0"/>
              </a:spcBef>
              <a:spcAft>
                <a:spcPts val="0"/>
              </a:spcAft>
              <a:buNone/>
            </a:pPr>
            <a:r>
              <a:t/>
            </a:r>
            <a:endParaRPr b="0" i="0" sz="2852" u="none" cap="none" strike="noStrike">
              <a:solidFill>
                <a:srgbClr val="000000"/>
              </a:solidFill>
              <a:latin typeface="Arial"/>
              <a:ea typeface="Arial"/>
              <a:cs typeface="Arial"/>
              <a:sym typeface="Arial"/>
            </a:endParaRPr>
          </a:p>
          <a:p>
            <a:pPr indent="-83824" lvl="2" marL="251471" marR="0" rtl="0" algn="l">
              <a:lnSpc>
                <a:spcPct val="64796"/>
              </a:lnSpc>
              <a:spcBef>
                <a:spcPts val="0"/>
              </a:spcBef>
              <a:spcAft>
                <a:spcPts val="0"/>
              </a:spcAft>
              <a:buNone/>
            </a:pPr>
            <a:r>
              <a:t/>
            </a:r>
            <a:endParaRPr b="0" i="0" sz="2852"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90" name="Shape 490"/>
        <p:cNvGrpSpPr/>
        <p:nvPr/>
      </p:nvGrpSpPr>
      <p:grpSpPr>
        <a:xfrm>
          <a:off x="0" y="0"/>
          <a:ext cx="0" cy="0"/>
          <a:chOff x="0" y="0"/>
          <a:chExt cx="0" cy="0"/>
        </a:xfrm>
      </p:grpSpPr>
      <p:sp>
        <p:nvSpPr>
          <p:cNvPr id="491" name="Google Shape;491;p33"/>
          <p:cNvSpPr/>
          <p:nvPr/>
        </p:nvSpPr>
        <p:spPr>
          <a:xfrm>
            <a:off x="0" y="8749809"/>
            <a:ext cx="18288000" cy="1537191"/>
          </a:xfrm>
          <a:custGeom>
            <a:rect b="b" l="l" r="r" t="t"/>
            <a:pathLst>
              <a:path extrusionOk="0" h="1537191" w="18288000">
                <a:moveTo>
                  <a:pt x="0" y="0"/>
                </a:moveTo>
                <a:lnTo>
                  <a:pt x="18288000" y="0"/>
                </a:lnTo>
                <a:lnTo>
                  <a:pt x="18288000" y="1537191"/>
                </a:lnTo>
                <a:lnTo>
                  <a:pt x="0" y="1537191"/>
                </a:lnTo>
                <a:lnTo>
                  <a:pt x="0" y="0"/>
                </a:lnTo>
                <a:close/>
              </a:path>
            </a:pathLst>
          </a:custGeom>
          <a:blipFill rotWithShape="1">
            <a:blip r:embed="rId3">
              <a:alphaModFix/>
            </a:blip>
            <a:stretch>
              <a:fillRect b="0" l="0" r="0" t="0"/>
            </a:stretch>
          </a:blipFill>
          <a:ln>
            <a:noFill/>
          </a:ln>
        </p:spPr>
      </p:sp>
      <p:sp>
        <p:nvSpPr>
          <p:cNvPr id="492" name="Google Shape;492;p33"/>
          <p:cNvSpPr txBox="1"/>
          <p:nvPr/>
        </p:nvSpPr>
        <p:spPr>
          <a:xfrm>
            <a:off x="899671" y="334962"/>
            <a:ext cx="15496174" cy="1785752"/>
          </a:xfrm>
          <a:prstGeom prst="rect">
            <a:avLst/>
          </a:prstGeom>
          <a:noFill/>
          <a:ln>
            <a:noFill/>
          </a:ln>
        </p:spPr>
        <p:txBody>
          <a:bodyPr anchorCtr="0" anchor="t" bIns="0" lIns="0" spcFirstLastPara="1" rIns="0" wrap="square" tIns="0">
            <a:spAutoFit/>
          </a:bodyPr>
          <a:lstStyle/>
          <a:p>
            <a:pPr indent="0" lvl="0" marL="0" marR="0" rtl="0" algn="l">
              <a:lnSpc>
                <a:spcPct val="167992"/>
              </a:lnSpc>
              <a:spcBef>
                <a:spcPts val="0"/>
              </a:spcBef>
              <a:spcAft>
                <a:spcPts val="0"/>
              </a:spcAft>
              <a:buNone/>
            </a:pPr>
            <a:r>
              <a:rPr b="1" i="0" lang="en-US" sz="4299" u="none" cap="none" strike="noStrike">
                <a:solidFill>
                  <a:srgbClr val="000000"/>
                </a:solidFill>
                <a:latin typeface="Arial"/>
                <a:ea typeface="Arial"/>
                <a:cs typeface="Arial"/>
                <a:sym typeface="Arial"/>
              </a:rPr>
              <a:t>Βασικές Δεξιότητες για Εκπαιδευτές Επαγγελματικής Κατάρτισης και Κατάρτισης στη Διαχείριση Υδάτων</a:t>
            </a:r>
            <a:endParaRPr/>
          </a:p>
        </p:txBody>
      </p:sp>
      <p:sp>
        <p:nvSpPr>
          <p:cNvPr id="493" name="Google Shape;493;p33"/>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494" name="Google Shape;494;p33"/>
          <p:cNvSpPr txBox="1"/>
          <p:nvPr/>
        </p:nvSpPr>
        <p:spPr>
          <a:xfrm>
            <a:off x="899671" y="2285131"/>
            <a:ext cx="16359629" cy="7233273"/>
          </a:xfrm>
          <a:prstGeom prst="rect">
            <a:avLst/>
          </a:prstGeom>
          <a:noFill/>
          <a:ln>
            <a:noFill/>
          </a:ln>
        </p:spPr>
        <p:txBody>
          <a:bodyPr anchorCtr="0" anchor="t" bIns="0" lIns="0" spcFirstLastPara="1" rIns="0" wrap="square" tIns="0">
            <a:spAutoFit/>
          </a:bodyPr>
          <a:lstStyle/>
          <a:p>
            <a:pPr indent="0" lvl="0" marL="0" marR="0" rtl="0" algn="l">
              <a:lnSpc>
                <a:spcPct val="167985"/>
              </a:lnSpc>
              <a:spcBef>
                <a:spcPts val="0"/>
              </a:spcBef>
              <a:spcAft>
                <a:spcPts val="0"/>
              </a:spcAft>
              <a:buNone/>
            </a:pPr>
            <a:r>
              <a:rPr b="1" i="0" lang="en-US" sz="2983" u="none" cap="none" strike="noStrike">
                <a:solidFill>
                  <a:srgbClr val="000000"/>
                </a:solidFill>
                <a:latin typeface="Arial"/>
                <a:ea typeface="Arial"/>
                <a:cs typeface="Arial"/>
                <a:sym typeface="Arial"/>
              </a:rPr>
              <a:t>Ανάπτυξη Αποδοτικών Σχεδίων Χρήσης Νερού:</a:t>
            </a:r>
            <a:endParaRPr/>
          </a:p>
          <a:p>
            <a:pPr indent="-227305" lvl="2" marL="681919" marR="0" rtl="0" algn="l">
              <a:lnSpc>
                <a:spcPct val="167985"/>
              </a:lnSpc>
              <a:spcBef>
                <a:spcPts val="0"/>
              </a:spcBef>
              <a:spcAft>
                <a:spcPts val="0"/>
              </a:spcAft>
              <a:buClr>
                <a:srgbClr val="000000"/>
              </a:buClr>
              <a:buSzPts val="2983"/>
              <a:buFont typeface="Arial"/>
              <a:buChar char="⚬"/>
            </a:pPr>
            <a:r>
              <a:rPr b="0" i="0" lang="en-US" sz="2983" u="none" cap="none" strike="noStrike">
                <a:solidFill>
                  <a:srgbClr val="000000"/>
                </a:solidFill>
                <a:latin typeface="Arial"/>
                <a:ea typeface="Arial"/>
                <a:cs typeface="Arial"/>
                <a:sym typeface="Arial"/>
              </a:rPr>
              <a:t>Δημιουργία στρατηγικών για τη βελτιστοποίηση της χρήσης νερού σε διάφορες γεωργικές και βιομηχανικές διεργασίες.</a:t>
            </a:r>
            <a:endParaRPr/>
          </a:p>
          <a:p>
            <a:pPr indent="-227305" lvl="2" marL="681919" marR="0" rtl="0" algn="l">
              <a:lnSpc>
                <a:spcPct val="167985"/>
              </a:lnSpc>
              <a:spcBef>
                <a:spcPts val="0"/>
              </a:spcBef>
              <a:spcAft>
                <a:spcPts val="0"/>
              </a:spcAft>
              <a:buClr>
                <a:srgbClr val="000000"/>
              </a:buClr>
              <a:buSzPts val="2983"/>
              <a:buFont typeface="Arial"/>
              <a:buChar char="⚬"/>
            </a:pPr>
            <a:r>
              <a:rPr b="0" i="0" lang="en-US" sz="2983" u="none" cap="none" strike="noStrike">
                <a:solidFill>
                  <a:srgbClr val="000000"/>
                </a:solidFill>
                <a:latin typeface="Arial"/>
                <a:ea typeface="Arial"/>
                <a:cs typeface="Arial"/>
                <a:sym typeface="Arial"/>
              </a:rPr>
              <a:t>Εφαρμογή: Καθοδήγηση των εκπαιδευόμενων στην αποτελεσματική εφαρμογή μέτρων εξοικονόμησης νερού.</a:t>
            </a:r>
            <a:endParaRPr/>
          </a:p>
          <a:p>
            <a:pPr indent="-91441" lvl="2" marL="274323" marR="0" rtl="0" algn="l">
              <a:lnSpc>
                <a:spcPct val="67549"/>
              </a:lnSpc>
              <a:spcBef>
                <a:spcPts val="0"/>
              </a:spcBef>
              <a:spcAft>
                <a:spcPts val="0"/>
              </a:spcAft>
              <a:buNone/>
            </a:pPr>
            <a:r>
              <a:t/>
            </a:r>
            <a:endParaRPr b="0" i="0" sz="2983" u="none" cap="none" strike="noStrike">
              <a:solidFill>
                <a:srgbClr val="000000"/>
              </a:solidFill>
              <a:latin typeface="Arial"/>
              <a:ea typeface="Arial"/>
              <a:cs typeface="Arial"/>
              <a:sym typeface="Arial"/>
            </a:endParaRPr>
          </a:p>
          <a:p>
            <a:pPr indent="-227305" lvl="2" marL="681919" marR="0" rtl="0" algn="l">
              <a:lnSpc>
                <a:spcPct val="167985"/>
              </a:lnSpc>
              <a:spcBef>
                <a:spcPts val="0"/>
              </a:spcBef>
              <a:spcAft>
                <a:spcPts val="0"/>
              </a:spcAft>
              <a:buNone/>
            </a:pPr>
            <a:r>
              <a:rPr b="1" i="0" lang="en-US" sz="2983" u="none" cap="none" strike="noStrike">
                <a:solidFill>
                  <a:srgbClr val="000000"/>
                </a:solidFill>
                <a:latin typeface="Arial"/>
                <a:ea typeface="Arial"/>
                <a:cs typeface="Arial"/>
                <a:sym typeface="Arial"/>
              </a:rPr>
              <a:t>Εκπαίδευση στην Ανακύκλωση και Επαναχρησιμοποίηση Νερού:</a:t>
            </a:r>
            <a:endParaRPr/>
          </a:p>
          <a:p>
            <a:pPr indent="-227305" lvl="2" marL="681919" marR="0" rtl="0" algn="l">
              <a:lnSpc>
                <a:spcPct val="167985"/>
              </a:lnSpc>
              <a:spcBef>
                <a:spcPts val="0"/>
              </a:spcBef>
              <a:spcAft>
                <a:spcPts val="0"/>
              </a:spcAft>
              <a:buClr>
                <a:srgbClr val="000000"/>
              </a:buClr>
              <a:buSzPts val="2983"/>
              <a:buFont typeface="Arial"/>
              <a:buChar char="⚬"/>
            </a:pPr>
            <a:r>
              <a:rPr b="0" i="0" lang="en-US" sz="2983" u="none" cap="none" strike="noStrike">
                <a:solidFill>
                  <a:srgbClr val="000000"/>
                </a:solidFill>
                <a:latin typeface="Arial"/>
                <a:ea typeface="Arial"/>
                <a:cs typeface="Arial"/>
                <a:sym typeface="Arial"/>
              </a:rPr>
              <a:t>Εκπαίδευση άλλων σχετικά με την επεξεργασία και την επαναχρησιμοποίηση λυμάτων στη γεωργία και τη βιομηχανία.</a:t>
            </a:r>
            <a:endParaRPr/>
          </a:p>
          <a:p>
            <a:pPr indent="-227305" lvl="2" marL="681919" marR="0" rtl="0" algn="l">
              <a:lnSpc>
                <a:spcPct val="167985"/>
              </a:lnSpc>
              <a:spcBef>
                <a:spcPts val="0"/>
              </a:spcBef>
              <a:spcAft>
                <a:spcPts val="0"/>
              </a:spcAft>
              <a:buClr>
                <a:srgbClr val="000000"/>
              </a:buClr>
              <a:buSzPts val="2983"/>
              <a:buFont typeface="Arial"/>
              <a:buChar char="⚬"/>
            </a:pPr>
            <a:r>
              <a:rPr b="0" i="0" lang="en-US" sz="2983" u="none" cap="none" strike="noStrike">
                <a:solidFill>
                  <a:srgbClr val="000000"/>
                </a:solidFill>
                <a:latin typeface="Arial"/>
                <a:ea typeface="Arial"/>
                <a:cs typeface="Arial"/>
                <a:sym typeface="Arial"/>
              </a:rPr>
              <a:t>Εφαρμογή: Παροχή πρακτικών εργαστηρίων σχετικά με την επεξεργασία λυμάτων και τα συστήματα συλλογής όμβριων υδάτων.</a:t>
            </a:r>
            <a:endParaRPr/>
          </a:p>
          <a:p>
            <a:pPr indent="-91441" lvl="2" marL="274323" marR="0" rtl="0" algn="l">
              <a:lnSpc>
                <a:spcPct val="61180"/>
              </a:lnSpc>
              <a:spcBef>
                <a:spcPts val="0"/>
              </a:spcBef>
              <a:spcAft>
                <a:spcPts val="0"/>
              </a:spcAft>
              <a:buNone/>
            </a:pPr>
            <a:r>
              <a:t/>
            </a:r>
            <a:endParaRPr b="0" i="0" sz="2983" u="none" cap="none" strike="noStrike">
              <a:solidFill>
                <a:srgbClr val="000000"/>
              </a:solidFill>
              <a:latin typeface="Arial"/>
              <a:ea typeface="Arial"/>
              <a:cs typeface="Arial"/>
              <a:sym typeface="Arial"/>
            </a:endParaRPr>
          </a:p>
          <a:p>
            <a:pPr indent="-91441" lvl="2" marL="274323" marR="0" rtl="0" algn="l">
              <a:lnSpc>
                <a:spcPct val="61180"/>
              </a:lnSpc>
              <a:spcBef>
                <a:spcPts val="0"/>
              </a:spcBef>
              <a:spcAft>
                <a:spcPts val="0"/>
              </a:spcAft>
              <a:buNone/>
            </a:pPr>
            <a:r>
              <a:t/>
            </a:r>
            <a:endParaRPr b="0" i="0" sz="2983" u="none" cap="none" strike="noStrike">
              <a:solidFill>
                <a:srgbClr val="000000"/>
              </a:solidFill>
              <a:latin typeface="Arial"/>
              <a:ea typeface="Arial"/>
              <a:cs typeface="Arial"/>
              <a:sym typeface="Arial"/>
            </a:endParaRPr>
          </a:p>
          <a:p>
            <a:pPr indent="-91441" lvl="2" marL="274323" marR="0" rtl="0" algn="l">
              <a:lnSpc>
                <a:spcPct val="48541"/>
              </a:lnSpc>
              <a:spcBef>
                <a:spcPts val="0"/>
              </a:spcBef>
              <a:spcAft>
                <a:spcPts val="0"/>
              </a:spcAft>
              <a:buNone/>
            </a:pPr>
            <a:r>
              <a:t/>
            </a:r>
            <a:endParaRPr b="0" i="0" sz="2983"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02" name="Shape 502"/>
        <p:cNvGrpSpPr/>
        <p:nvPr/>
      </p:nvGrpSpPr>
      <p:grpSpPr>
        <a:xfrm>
          <a:off x="0" y="0"/>
          <a:ext cx="0" cy="0"/>
          <a:chOff x="0" y="0"/>
          <a:chExt cx="0" cy="0"/>
        </a:xfrm>
      </p:grpSpPr>
      <p:sp>
        <p:nvSpPr>
          <p:cNvPr id="503" name="Google Shape;503;p34"/>
          <p:cNvSpPr/>
          <p:nvPr/>
        </p:nvSpPr>
        <p:spPr>
          <a:xfrm>
            <a:off x="0" y="7694315"/>
            <a:ext cx="10926496" cy="737745"/>
          </a:xfrm>
          <a:custGeom>
            <a:rect b="b" l="l" r="r" t="t"/>
            <a:pathLst>
              <a:path extrusionOk="0" h="737745" w="10926496">
                <a:moveTo>
                  <a:pt x="0" y="0"/>
                </a:moveTo>
                <a:lnTo>
                  <a:pt x="10926496" y="0"/>
                </a:lnTo>
                <a:lnTo>
                  <a:pt x="10926496" y="737745"/>
                </a:lnTo>
                <a:lnTo>
                  <a:pt x="0" y="737745"/>
                </a:lnTo>
                <a:lnTo>
                  <a:pt x="0" y="0"/>
                </a:lnTo>
                <a:close/>
              </a:path>
            </a:pathLst>
          </a:custGeom>
          <a:blipFill rotWithShape="1">
            <a:blip r:embed="rId3">
              <a:alphaModFix/>
            </a:blip>
            <a:stretch>
              <a:fillRect b="0" l="0" r="0" t="0"/>
            </a:stretch>
          </a:blipFill>
          <a:ln>
            <a:noFill/>
          </a:ln>
        </p:spPr>
      </p:sp>
      <p:sp>
        <p:nvSpPr>
          <p:cNvPr id="504" name="Google Shape;504;p34"/>
          <p:cNvSpPr/>
          <p:nvPr/>
        </p:nvSpPr>
        <p:spPr>
          <a:xfrm>
            <a:off x="537505" y="339579"/>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4">
              <a:alphaModFix/>
            </a:blip>
            <a:stretch>
              <a:fillRect b="0" l="0" r="0" t="0"/>
            </a:stretch>
          </a:blipFill>
          <a:ln>
            <a:noFill/>
          </a:ln>
        </p:spPr>
      </p:sp>
      <p:sp>
        <p:nvSpPr>
          <p:cNvPr id="505" name="Google Shape;505;p34"/>
          <p:cNvSpPr txBox="1"/>
          <p:nvPr/>
        </p:nvSpPr>
        <p:spPr>
          <a:xfrm>
            <a:off x="785607" y="803675"/>
            <a:ext cx="7666892" cy="1064140"/>
          </a:xfrm>
          <a:prstGeom prst="rect">
            <a:avLst/>
          </a:prstGeom>
          <a:noFill/>
          <a:ln>
            <a:noFill/>
          </a:ln>
        </p:spPr>
        <p:txBody>
          <a:bodyPr anchorCtr="0" anchor="t" bIns="0" lIns="0" spcFirstLastPara="1" rIns="0" wrap="square" tIns="0">
            <a:spAutoFit/>
          </a:bodyPr>
          <a:lstStyle/>
          <a:p>
            <a:pPr indent="0" lvl="0" marL="0" marR="0" rtl="0" algn="l">
              <a:lnSpc>
                <a:spcPct val="110385"/>
              </a:lnSpc>
              <a:spcBef>
                <a:spcPts val="0"/>
              </a:spcBef>
              <a:spcAft>
                <a:spcPts val="0"/>
              </a:spcAft>
              <a:buNone/>
            </a:pPr>
            <a:r>
              <a:rPr b="1" i="0" lang="en-US" sz="3688" u="none" cap="none" strike="noStrike">
                <a:solidFill>
                  <a:srgbClr val="000000"/>
                </a:solidFill>
                <a:latin typeface="Arial"/>
                <a:ea typeface="Arial"/>
                <a:cs typeface="Arial"/>
                <a:sym typeface="Arial"/>
              </a:rPr>
              <a:t>Δεξιότητες στην Παρακολούθηση και την Ανάλυση</a:t>
            </a:r>
            <a:endParaRPr/>
          </a:p>
        </p:txBody>
      </p:sp>
      <p:sp>
        <p:nvSpPr>
          <p:cNvPr id="506" name="Google Shape;506;p34"/>
          <p:cNvSpPr txBox="1"/>
          <p:nvPr/>
        </p:nvSpPr>
        <p:spPr>
          <a:xfrm>
            <a:off x="537505" y="2592469"/>
            <a:ext cx="16473693" cy="7224381"/>
          </a:xfrm>
          <a:prstGeom prst="rect">
            <a:avLst/>
          </a:prstGeom>
          <a:noFill/>
          <a:ln>
            <a:noFill/>
          </a:ln>
        </p:spPr>
        <p:txBody>
          <a:bodyPr anchorCtr="0" anchor="t" bIns="0" lIns="0" spcFirstLastPara="1" rIns="0" wrap="square" tIns="0">
            <a:spAutoFit/>
          </a:bodyPr>
          <a:lstStyle/>
          <a:p>
            <a:pPr indent="0" lvl="0" marL="0" marR="0" rtl="0" algn="l">
              <a:lnSpc>
                <a:spcPct val="179965"/>
              </a:lnSpc>
              <a:spcBef>
                <a:spcPts val="0"/>
              </a:spcBef>
              <a:spcAft>
                <a:spcPts val="0"/>
              </a:spcAft>
              <a:buNone/>
            </a:pPr>
            <a:r>
              <a:rPr b="1" i="0" lang="en-US" sz="2935" u="none" cap="none" strike="noStrike">
                <a:solidFill>
                  <a:srgbClr val="000000"/>
                </a:solidFill>
                <a:latin typeface="Arial"/>
                <a:ea typeface="Arial"/>
                <a:cs typeface="Arial"/>
                <a:sym typeface="Arial"/>
              </a:rPr>
              <a:t>Εμπειρία στον Προϋπολογισμό Υδάτων:</a:t>
            </a:r>
            <a:endParaRPr/>
          </a:p>
          <a:p>
            <a:pPr indent="-223650" lvl="2" marL="670953" marR="0" rtl="0" algn="l">
              <a:lnSpc>
                <a:spcPct val="179965"/>
              </a:lnSpc>
              <a:spcBef>
                <a:spcPts val="0"/>
              </a:spcBef>
              <a:spcAft>
                <a:spcPts val="0"/>
              </a:spcAft>
              <a:buClr>
                <a:srgbClr val="000000"/>
              </a:buClr>
              <a:buSzPts val="2935"/>
              <a:buFont typeface="Arial"/>
              <a:buChar char="⚬"/>
            </a:pPr>
            <a:r>
              <a:rPr b="0" i="0" lang="en-US" sz="2935" u="none" cap="none" strike="noStrike">
                <a:solidFill>
                  <a:srgbClr val="000000"/>
                </a:solidFill>
                <a:latin typeface="Arial"/>
                <a:ea typeface="Arial"/>
                <a:cs typeface="Arial"/>
                <a:sym typeface="Arial"/>
              </a:rPr>
              <a:t>Διδακτικές μέθοδοι για την ανάλυση της χρήσης νερού και τη διαχείριση συστημάτων αποστράγγισης.</a:t>
            </a:r>
            <a:endParaRPr/>
          </a:p>
          <a:p>
            <a:pPr indent="-223650" lvl="2" marL="670953" marR="0" rtl="0" algn="l">
              <a:lnSpc>
                <a:spcPct val="179965"/>
              </a:lnSpc>
              <a:spcBef>
                <a:spcPts val="0"/>
              </a:spcBef>
              <a:spcAft>
                <a:spcPts val="0"/>
              </a:spcAft>
              <a:buClr>
                <a:srgbClr val="000000"/>
              </a:buClr>
              <a:buSzPts val="2935"/>
              <a:buFont typeface="Arial"/>
              <a:buChar char="⚬"/>
            </a:pPr>
            <a:r>
              <a:rPr b="0" i="0" lang="en-US" sz="2935" u="none" cap="none" strike="noStrike">
                <a:solidFill>
                  <a:srgbClr val="000000"/>
                </a:solidFill>
                <a:latin typeface="Arial"/>
                <a:ea typeface="Arial"/>
                <a:cs typeface="Arial"/>
                <a:sym typeface="Arial"/>
              </a:rPr>
              <a:t>Εφαρμογή: Βοηθώντας τους εκπαιδευόμενους να εντοπίσουν ευκαιρίες εξοικονόμησης νερού και να βελτιώσουν την κατανομή των πόρων.</a:t>
            </a:r>
            <a:endParaRPr/>
          </a:p>
          <a:p>
            <a:pPr indent="-91441" lvl="2" marL="274326" marR="0" rtl="0" algn="l">
              <a:lnSpc>
                <a:spcPct val="73560"/>
              </a:lnSpc>
              <a:spcBef>
                <a:spcPts val="0"/>
              </a:spcBef>
              <a:spcAft>
                <a:spcPts val="0"/>
              </a:spcAft>
              <a:buNone/>
            </a:pPr>
            <a:r>
              <a:t/>
            </a:r>
            <a:endParaRPr b="0" i="0" sz="2935" u="none" cap="none" strike="noStrike">
              <a:solidFill>
                <a:srgbClr val="000000"/>
              </a:solidFill>
              <a:latin typeface="Arial"/>
              <a:ea typeface="Arial"/>
              <a:cs typeface="Arial"/>
              <a:sym typeface="Arial"/>
            </a:endParaRPr>
          </a:p>
          <a:p>
            <a:pPr indent="-223650" lvl="2" marL="670953" marR="0" rtl="0" algn="l">
              <a:lnSpc>
                <a:spcPct val="179965"/>
              </a:lnSpc>
              <a:spcBef>
                <a:spcPts val="0"/>
              </a:spcBef>
              <a:spcAft>
                <a:spcPts val="0"/>
              </a:spcAft>
              <a:buNone/>
            </a:pPr>
            <a:r>
              <a:rPr b="1" i="0" lang="en-US" sz="2935" u="none" cap="none" strike="noStrike">
                <a:solidFill>
                  <a:srgbClr val="000000"/>
                </a:solidFill>
                <a:latin typeface="Arial"/>
                <a:ea typeface="Arial"/>
                <a:cs typeface="Arial"/>
                <a:sym typeface="Arial"/>
              </a:rPr>
              <a:t>Λήψη Αποφάσεων Βασισμένων σε Δεδομένα:</a:t>
            </a:r>
            <a:endParaRPr/>
          </a:p>
          <a:p>
            <a:pPr indent="-223650" lvl="2" marL="670953" marR="0" rtl="0" algn="l">
              <a:lnSpc>
                <a:spcPct val="179965"/>
              </a:lnSpc>
              <a:spcBef>
                <a:spcPts val="0"/>
              </a:spcBef>
              <a:spcAft>
                <a:spcPts val="0"/>
              </a:spcAft>
              <a:buClr>
                <a:srgbClr val="000000"/>
              </a:buClr>
              <a:buSzPts val="2935"/>
              <a:buFont typeface="Arial"/>
              <a:buChar char="⚬"/>
            </a:pPr>
            <a:r>
              <a:rPr b="0" i="0" lang="en-US" sz="2935" u="none" cap="none" strike="noStrike">
                <a:solidFill>
                  <a:srgbClr val="000000"/>
                </a:solidFill>
                <a:latin typeface="Arial"/>
                <a:ea typeface="Arial"/>
                <a:cs typeface="Arial"/>
                <a:sym typeface="Arial"/>
              </a:rPr>
              <a:t>Χρήση ψηφιακών εργαλείων, όπως μοντέλα δεδομένων και προσομοιώσεις, για την πρόβλεψη και τη διαχείριση της ζήτησης νερού.</a:t>
            </a:r>
            <a:endParaRPr/>
          </a:p>
          <a:p>
            <a:pPr indent="-223650" lvl="2" marL="670953" marR="0" rtl="0" algn="l">
              <a:lnSpc>
                <a:spcPct val="179965"/>
              </a:lnSpc>
              <a:spcBef>
                <a:spcPts val="0"/>
              </a:spcBef>
              <a:spcAft>
                <a:spcPts val="0"/>
              </a:spcAft>
              <a:buClr>
                <a:srgbClr val="000000"/>
              </a:buClr>
              <a:buSzPts val="2935"/>
              <a:buFont typeface="Arial"/>
              <a:buChar char="⚬"/>
            </a:pPr>
            <a:r>
              <a:rPr b="0" i="0" lang="en-US" sz="2935" u="none" cap="none" strike="noStrike">
                <a:solidFill>
                  <a:srgbClr val="000000"/>
                </a:solidFill>
                <a:latin typeface="Arial"/>
                <a:ea typeface="Arial"/>
                <a:cs typeface="Arial"/>
                <a:sym typeface="Arial"/>
              </a:rPr>
              <a:t>Εφαρμογή: Εκπαίδευση των συμμετεχόντων στην αποτελεσματική εφαρμογή της τεχνολογίας στη διαχείριση των υδάτινων πόρων.</a:t>
            </a:r>
            <a:endParaRPr/>
          </a:p>
          <a:p>
            <a:pPr indent="-91441" lvl="2" marL="274326" marR="0" rtl="0" algn="l">
              <a:lnSpc>
                <a:spcPct val="73560"/>
              </a:lnSpc>
              <a:spcBef>
                <a:spcPts val="0"/>
              </a:spcBef>
              <a:spcAft>
                <a:spcPts val="0"/>
              </a:spcAft>
              <a:buNone/>
            </a:pPr>
            <a:r>
              <a:t/>
            </a:r>
            <a:endParaRPr b="0" i="0" sz="2935"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514" name="Shape 514"/>
        <p:cNvGrpSpPr/>
        <p:nvPr/>
      </p:nvGrpSpPr>
      <p:grpSpPr>
        <a:xfrm>
          <a:off x="0" y="0"/>
          <a:ext cx="0" cy="0"/>
          <a:chOff x="0" y="0"/>
          <a:chExt cx="0" cy="0"/>
        </a:xfrm>
      </p:grpSpPr>
      <p:sp>
        <p:nvSpPr>
          <p:cNvPr id="515" name="Google Shape;515;p35"/>
          <p:cNvSpPr/>
          <p:nvPr/>
        </p:nvSpPr>
        <p:spPr>
          <a:xfrm>
            <a:off x="-937197" y="2485014"/>
            <a:ext cx="8381632" cy="8041696"/>
          </a:xfrm>
          <a:custGeom>
            <a:rect b="b" l="l" r="r" t="t"/>
            <a:pathLst>
              <a:path extrusionOk="0" h="8041696" w="8381632">
                <a:moveTo>
                  <a:pt x="0" y="0"/>
                </a:moveTo>
                <a:lnTo>
                  <a:pt x="8381632" y="0"/>
                </a:lnTo>
                <a:lnTo>
                  <a:pt x="8381632" y="8041696"/>
                </a:lnTo>
                <a:lnTo>
                  <a:pt x="0" y="8041696"/>
                </a:lnTo>
                <a:lnTo>
                  <a:pt x="0" y="0"/>
                </a:lnTo>
                <a:close/>
              </a:path>
            </a:pathLst>
          </a:custGeom>
          <a:blipFill rotWithShape="1">
            <a:blip r:embed="rId3">
              <a:alphaModFix/>
            </a:blip>
            <a:stretch>
              <a:fillRect b="0" l="0" r="0" t="0"/>
            </a:stretch>
          </a:blipFill>
          <a:ln>
            <a:noFill/>
          </a:ln>
        </p:spPr>
      </p:sp>
      <p:sp>
        <p:nvSpPr>
          <p:cNvPr id="516" name="Google Shape;516;p35"/>
          <p:cNvSpPr/>
          <p:nvPr/>
        </p:nvSpPr>
        <p:spPr>
          <a:xfrm>
            <a:off x="-503349" y="2960664"/>
            <a:ext cx="7513892" cy="7090410"/>
          </a:xfrm>
          <a:custGeom>
            <a:rect b="b" l="l" r="r" t="t"/>
            <a:pathLst>
              <a:path extrusionOk="0" h="9453880" w="10018522">
                <a:moveTo>
                  <a:pt x="5009261" y="0"/>
                </a:moveTo>
                <a:cubicBezTo>
                  <a:pt x="2242693" y="0"/>
                  <a:pt x="0" y="2116328"/>
                  <a:pt x="0" y="4726940"/>
                </a:cubicBezTo>
                <a:cubicBezTo>
                  <a:pt x="0" y="7337552"/>
                  <a:pt x="2242693" y="9453880"/>
                  <a:pt x="5009261" y="9453880"/>
                </a:cubicBezTo>
                <a:cubicBezTo>
                  <a:pt x="7775829" y="9453880"/>
                  <a:pt x="10018522" y="7337552"/>
                  <a:pt x="10018522" y="4726940"/>
                </a:cubicBezTo>
                <a:cubicBezTo>
                  <a:pt x="10018522" y="2116328"/>
                  <a:pt x="7775829" y="0"/>
                  <a:pt x="5009261" y="0"/>
                </a:cubicBezTo>
                <a:close/>
              </a:path>
            </a:pathLst>
          </a:custGeom>
          <a:blipFill rotWithShape="1">
            <a:blip r:embed="rId4">
              <a:alphaModFix/>
            </a:blip>
            <a:stretch>
              <a:fillRect b="0" l="-20771" r="-2076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5"/>
          <p:cNvSpPr/>
          <p:nvPr/>
        </p:nvSpPr>
        <p:spPr>
          <a:xfrm>
            <a:off x="-533634" y="-144661"/>
            <a:ext cx="18821634" cy="2092701"/>
          </a:xfrm>
          <a:custGeom>
            <a:rect b="b" l="l" r="r" t="t"/>
            <a:pathLst>
              <a:path extrusionOk="0" h="2092701" w="18821634">
                <a:moveTo>
                  <a:pt x="0" y="0"/>
                </a:moveTo>
                <a:lnTo>
                  <a:pt x="18821634" y="0"/>
                </a:lnTo>
                <a:lnTo>
                  <a:pt x="18821634" y="2092701"/>
                </a:lnTo>
                <a:lnTo>
                  <a:pt x="0" y="2092701"/>
                </a:lnTo>
                <a:lnTo>
                  <a:pt x="0" y="0"/>
                </a:lnTo>
                <a:close/>
              </a:path>
            </a:pathLst>
          </a:custGeom>
          <a:blipFill rotWithShape="1">
            <a:blip r:embed="rId5">
              <a:alphaModFix/>
            </a:blip>
            <a:stretch>
              <a:fillRect b="0" l="0" r="0" t="0"/>
            </a:stretch>
          </a:blipFill>
          <a:ln>
            <a:noFill/>
          </a:ln>
        </p:spPr>
      </p:sp>
      <p:sp>
        <p:nvSpPr>
          <p:cNvPr id="518" name="Google Shape;518;p35"/>
          <p:cNvSpPr txBox="1"/>
          <p:nvPr/>
        </p:nvSpPr>
        <p:spPr>
          <a:xfrm>
            <a:off x="464702" y="674675"/>
            <a:ext cx="16250745" cy="727101"/>
          </a:xfrm>
          <a:prstGeom prst="rect">
            <a:avLst/>
          </a:prstGeom>
          <a:noFill/>
          <a:ln>
            <a:noFill/>
          </a:ln>
        </p:spPr>
        <p:txBody>
          <a:bodyPr anchorCtr="0" anchor="t" bIns="0" lIns="0" spcFirstLastPara="1" rIns="0" wrap="square" tIns="0">
            <a:spAutoFit/>
          </a:bodyPr>
          <a:lstStyle/>
          <a:p>
            <a:pPr indent="0" lvl="0" marL="0" marR="0" rtl="0" algn="l">
              <a:lnSpc>
                <a:spcPct val="110385"/>
              </a:lnSpc>
              <a:spcBef>
                <a:spcPts val="0"/>
              </a:spcBef>
              <a:spcAft>
                <a:spcPts val="0"/>
              </a:spcAft>
              <a:buNone/>
            </a:pPr>
            <a:r>
              <a:rPr b="1" i="0" lang="en-US" sz="4949" u="none" cap="none" strike="noStrike">
                <a:solidFill>
                  <a:srgbClr val="000000"/>
                </a:solidFill>
                <a:latin typeface="Arial"/>
                <a:ea typeface="Arial"/>
                <a:cs typeface="Arial"/>
                <a:sym typeface="Arial"/>
              </a:rPr>
              <a:t>Εκπαίδευση σε θέματα πολιτικής και βιωσιμότητας</a:t>
            </a:r>
            <a:endParaRPr/>
          </a:p>
        </p:txBody>
      </p:sp>
      <p:sp>
        <p:nvSpPr>
          <p:cNvPr id="519" name="Google Shape;519;p35"/>
          <p:cNvSpPr txBox="1"/>
          <p:nvPr/>
        </p:nvSpPr>
        <p:spPr>
          <a:xfrm>
            <a:off x="7989756" y="2018500"/>
            <a:ext cx="9754589" cy="7891356"/>
          </a:xfrm>
          <a:prstGeom prst="rect">
            <a:avLst/>
          </a:prstGeom>
          <a:noFill/>
          <a:ln>
            <a:noFill/>
          </a:ln>
        </p:spPr>
        <p:txBody>
          <a:bodyPr anchorCtr="0" anchor="t" bIns="0" lIns="0" spcFirstLastPara="1" rIns="0" wrap="square" tIns="0">
            <a:spAutoFit/>
          </a:bodyPr>
          <a:lstStyle/>
          <a:p>
            <a:pPr indent="0" lvl="0" marL="0" marR="0" rtl="0" algn="l">
              <a:lnSpc>
                <a:spcPct val="179985"/>
              </a:lnSpc>
              <a:spcBef>
                <a:spcPts val="0"/>
              </a:spcBef>
              <a:spcAft>
                <a:spcPts val="0"/>
              </a:spcAft>
              <a:buNone/>
            </a:pPr>
            <a:r>
              <a:rPr b="1" i="0" lang="en-US" sz="2813" u="none" cap="none" strike="noStrike">
                <a:solidFill>
                  <a:srgbClr val="000000"/>
                </a:solidFill>
                <a:latin typeface="Arial"/>
                <a:ea typeface="Arial"/>
                <a:cs typeface="Arial"/>
                <a:sym typeface="Arial"/>
              </a:rPr>
              <a:t>Κατανόηση των Περιβαλλοντικών Πολιτικών:</a:t>
            </a:r>
            <a:endParaRPr/>
          </a:p>
          <a:p>
            <a:pPr indent="-214370" lvl="2" marL="643110" marR="0" rtl="0" algn="l">
              <a:lnSpc>
                <a:spcPct val="179985"/>
              </a:lnSpc>
              <a:spcBef>
                <a:spcPts val="0"/>
              </a:spcBef>
              <a:spcAft>
                <a:spcPts val="0"/>
              </a:spcAft>
              <a:buClr>
                <a:srgbClr val="000000"/>
              </a:buClr>
              <a:buSzPts val="2813"/>
              <a:buFont typeface="Arial"/>
              <a:buChar char="⚬"/>
            </a:pPr>
            <a:r>
              <a:rPr b="0" i="0" lang="en-US" sz="2813" u="none" cap="none" strike="noStrike">
                <a:solidFill>
                  <a:srgbClr val="000000"/>
                </a:solidFill>
                <a:latin typeface="Arial"/>
                <a:ea typeface="Arial"/>
                <a:cs typeface="Arial"/>
                <a:sym typeface="Arial"/>
              </a:rPr>
              <a:t>Διδασκαλία πολιτικών και βέλτιστων πρακτικών για τη βιώσιμη διαχείριση των υδάτων.</a:t>
            </a:r>
            <a:endParaRPr/>
          </a:p>
          <a:p>
            <a:pPr indent="-214370" lvl="2" marL="643110" marR="0" rtl="0" algn="l">
              <a:lnSpc>
                <a:spcPct val="179985"/>
              </a:lnSpc>
              <a:spcBef>
                <a:spcPts val="0"/>
              </a:spcBef>
              <a:spcAft>
                <a:spcPts val="0"/>
              </a:spcAft>
              <a:buClr>
                <a:srgbClr val="000000"/>
              </a:buClr>
              <a:buSzPts val="2813"/>
              <a:buFont typeface="Arial"/>
              <a:buChar char="⚬"/>
            </a:pPr>
            <a:r>
              <a:rPr b="0" i="0" lang="en-US" sz="2813" u="none" cap="none" strike="noStrike">
                <a:solidFill>
                  <a:srgbClr val="000000"/>
                </a:solidFill>
                <a:latin typeface="Arial"/>
                <a:ea typeface="Arial"/>
                <a:cs typeface="Arial"/>
                <a:sym typeface="Arial"/>
              </a:rPr>
              <a:t>Ενδυνάμωση των εκπαιδευόμενων ώστε να ευθυγραμμίζουν τις πρακτικές τους με τα κανονιστικά και περιβαλλοντικά πρότυπα.</a:t>
            </a:r>
            <a:endParaRPr/>
          </a:p>
          <a:p>
            <a:pPr indent="-91449" lvl="2" marL="274346" marR="0" rtl="0" algn="l">
              <a:lnSpc>
                <a:spcPct val="76786"/>
              </a:lnSpc>
              <a:spcBef>
                <a:spcPts val="0"/>
              </a:spcBef>
              <a:spcAft>
                <a:spcPts val="0"/>
              </a:spcAft>
              <a:buNone/>
            </a:pPr>
            <a:r>
              <a:t/>
            </a:r>
            <a:endParaRPr b="0" i="0" sz="2813" u="none" cap="none" strike="noStrike">
              <a:solidFill>
                <a:srgbClr val="000000"/>
              </a:solidFill>
              <a:latin typeface="Arial"/>
              <a:ea typeface="Arial"/>
              <a:cs typeface="Arial"/>
              <a:sym typeface="Arial"/>
            </a:endParaRPr>
          </a:p>
          <a:p>
            <a:pPr indent="-214370" lvl="2" marL="643110" marR="0" rtl="0" algn="l">
              <a:lnSpc>
                <a:spcPct val="179985"/>
              </a:lnSpc>
              <a:spcBef>
                <a:spcPts val="0"/>
              </a:spcBef>
              <a:spcAft>
                <a:spcPts val="0"/>
              </a:spcAft>
              <a:buNone/>
            </a:pPr>
            <a:r>
              <a:rPr b="1" i="0" lang="en-US" sz="2813" u="none" cap="none" strike="noStrike">
                <a:solidFill>
                  <a:srgbClr val="000000"/>
                </a:solidFill>
                <a:latin typeface="Arial"/>
                <a:ea typeface="Arial"/>
                <a:cs typeface="Arial"/>
                <a:sym typeface="Arial"/>
              </a:rPr>
              <a:t>Προώθηση Βιώσιμων Πρακτικών:</a:t>
            </a:r>
            <a:endParaRPr/>
          </a:p>
          <a:p>
            <a:pPr indent="-214370" lvl="2" marL="643110" marR="0" rtl="0" algn="l">
              <a:lnSpc>
                <a:spcPct val="179985"/>
              </a:lnSpc>
              <a:spcBef>
                <a:spcPts val="0"/>
              </a:spcBef>
              <a:spcAft>
                <a:spcPts val="0"/>
              </a:spcAft>
              <a:buClr>
                <a:srgbClr val="000000"/>
              </a:buClr>
              <a:buSzPts val="2813"/>
              <a:buFont typeface="Arial"/>
              <a:buChar char="⚬"/>
            </a:pPr>
            <a:r>
              <a:rPr b="0" i="0" lang="en-US" sz="2813" u="none" cap="none" strike="noStrike">
                <a:solidFill>
                  <a:srgbClr val="000000"/>
                </a:solidFill>
                <a:latin typeface="Arial"/>
                <a:ea typeface="Arial"/>
                <a:cs typeface="Arial"/>
                <a:sym typeface="Arial"/>
              </a:rPr>
              <a:t>Ενθάρρυνση της υιοθέτησης τεχνικών όπως η στάγδην άρδευση, η συλλογή όμβριων υδάτων και η ελάχιστη σπατάλη νερού.</a:t>
            </a:r>
            <a:endParaRPr/>
          </a:p>
          <a:p>
            <a:pPr indent="-214350" lvl="2" marL="643052" marR="0" rtl="0" algn="l">
              <a:lnSpc>
                <a:spcPct val="179985"/>
              </a:lnSpc>
              <a:spcBef>
                <a:spcPts val="0"/>
              </a:spcBef>
              <a:spcAft>
                <a:spcPts val="0"/>
              </a:spcAft>
              <a:buClr>
                <a:srgbClr val="000000"/>
              </a:buClr>
              <a:buSzPts val="2813"/>
              <a:buFont typeface="Arial"/>
              <a:buChar char="⚬"/>
            </a:pPr>
            <a:r>
              <a:rPr b="0" i="0" lang="en-US" sz="2813" u="none" cap="none" strike="noStrike">
                <a:solidFill>
                  <a:srgbClr val="000000"/>
                </a:solidFill>
                <a:latin typeface="Arial"/>
                <a:ea typeface="Arial"/>
                <a:cs typeface="Arial"/>
                <a:sym typeface="Arial"/>
              </a:rPr>
              <a:t>Εμπνέοντας μακροπρόθεσμη δέσμευση για βιώσιμη χρήση νερού μεταξύ των μαθητών.</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527" name="Shape 527"/>
        <p:cNvGrpSpPr/>
        <p:nvPr/>
      </p:nvGrpSpPr>
      <p:grpSpPr>
        <a:xfrm>
          <a:off x="0" y="0"/>
          <a:ext cx="0" cy="0"/>
          <a:chOff x="0" y="0"/>
          <a:chExt cx="0" cy="0"/>
        </a:xfrm>
      </p:grpSpPr>
      <p:sp>
        <p:nvSpPr>
          <p:cNvPr id="528" name="Google Shape;528;p36"/>
          <p:cNvSpPr/>
          <p:nvPr/>
        </p:nvSpPr>
        <p:spPr>
          <a:xfrm>
            <a:off x="0" y="8040607"/>
            <a:ext cx="18288000" cy="2246393"/>
          </a:xfrm>
          <a:custGeom>
            <a:rect b="b" l="l" r="r" t="t"/>
            <a:pathLst>
              <a:path extrusionOk="0" h="2246393" w="18288000">
                <a:moveTo>
                  <a:pt x="0" y="0"/>
                </a:moveTo>
                <a:lnTo>
                  <a:pt x="18288000" y="0"/>
                </a:lnTo>
                <a:lnTo>
                  <a:pt x="18288000" y="2246393"/>
                </a:lnTo>
                <a:lnTo>
                  <a:pt x="0" y="2246393"/>
                </a:lnTo>
                <a:lnTo>
                  <a:pt x="0" y="0"/>
                </a:lnTo>
                <a:close/>
              </a:path>
            </a:pathLst>
          </a:custGeom>
          <a:blipFill rotWithShape="1">
            <a:blip r:embed="rId3">
              <a:alphaModFix/>
            </a:blip>
            <a:stretch>
              <a:fillRect b="0" l="0" r="0" t="0"/>
            </a:stretch>
          </a:blipFill>
          <a:ln>
            <a:noFill/>
          </a:ln>
        </p:spPr>
      </p:sp>
      <p:cxnSp>
        <p:nvCxnSpPr>
          <p:cNvPr id="529" name="Google Shape;529;p36"/>
          <p:cNvCxnSpPr/>
          <p:nvPr/>
        </p:nvCxnSpPr>
        <p:spPr>
          <a:xfrm rot="10772900">
            <a:off x="1009575" y="1499143"/>
            <a:ext cx="9666718" cy="0"/>
          </a:xfrm>
          <a:prstGeom prst="straightConnector1">
            <a:avLst/>
          </a:prstGeom>
          <a:noFill/>
          <a:ln cap="rnd" cmpd="sng" w="28575">
            <a:solidFill>
              <a:srgbClr val="000000"/>
            </a:solidFill>
            <a:prstDash val="solid"/>
            <a:round/>
            <a:headEnd len="sm" w="sm" type="none"/>
            <a:tailEnd len="sm" w="sm" type="none"/>
          </a:ln>
        </p:spPr>
      </p:cxnSp>
      <p:sp>
        <p:nvSpPr>
          <p:cNvPr id="530" name="Google Shape;530;p36"/>
          <p:cNvSpPr txBox="1"/>
          <p:nvPr/>
        </p:nvSpPr>
        <p:spPr>
          <a:xfrm>
            <a:off x="1028700" y="344488"/>
            <a:ext cx="13704709" cy="816862"/>
          </a:xfrm>
          <a:prstGeom prst="rect">
            <a:avLst/>
          </a:prstGeom>
          <a:noFill/>
          <a:ln>
            <a:noFill/>
          </a:ln>
        </p:spPr>
        <p:txBody>
          <a:bodyPr anchorCtr="0" anchor="t" bIns="0" lIns="0" spcFirstLastPara="1" rIns="0" wrap="square" tIns="0">
            <a:spAutoFit/>
          </a:bodyPr>
          <a:lstStyle/>
          <a:p>
            <a:pPr indent="0" lvl="0" marL="0" marR="0" rtl="0" algn="just">
              <a:lnSpc>
                <a:spcPct val="168000"/>
              </a:lnSpc>
              <a:spcBef>
                <a:spcPts val="0"/>
              </a:spcBef>
              <a:spcAft>
                <a:spcPts val="0"/>
              </a:spcAft>
              <a:buNone/>
            </a:pPr>
            <a:r>
              <a:rPr b="1" i="0" lang="en-US" sz="4100" u="none" cap="none" strike="noStrike">
                <a:solidFill>
                  <a:srgbClr val="000000"/>
                </a:solidFill>
                <a:latin typeface="Arial"/>
                <a:ea typeface="Arial"/>
                <a:cs typeface="Arial"/>
                <a:sym typeface="Arial"/>
              </a:rPr>
              <a:t>Δραστηριότητα 1 - Εφαρμογή στον Πραγματικό Κόσμο</a:t>
            </a:r>
            <a:endParaRPr/>
          </a:p>
        </p:txBody>
      </p:sp>
      <p:sp>
        <p:nvSpPr>
          <p:cNvPr id="531" name="Google Shape;531;p36"/>
          <p:cNvSpPr txBox="1"/>
          <p:nvPr/>
        </p:nvSpPr>
        <p:spPr>
          <a:xfrm>
            <a:off x="1028700" y="1716554"/>
            <a:ext cx="16230600" cy="6324053"/>
          </a:xfrm>
          <a:prstGeom prst="rect">
            <a:avLst/>
          </a:prstGeom>
          <a:noFill/>
          <a:ln>
            <a:noFill/>
          </a:ln>
        </p:spPr>
        <p:txBody>
          <a:bodyPr anchorCtr="0" anchor="t" bIns="0" lIns="0" spcFirstLastPara="1" rIns="0" wrap="square" tIns="0">
            <a:spAutoFit/>
          </a:bodyPr>
          <a:lstStyle/>
          <a:p>
            <a:pPr indent="0" lvl="0" marL="0" marR="0" rtl="0" algn="l">
              <a:lnSpc>
                <a:spcPct val="179986"/>
              </a:lnSpc>
              <a:spcBef>
                <a:spcPts val="0"/>
              </a:spcBef>
              <a:spcAft>
                <a:spcPts val="0"/>
              </a:spcAft>
              <a:buNone/>
            </a:pPr>
            <a:r>
              <a:rPr b="0" i="0" lang="en-US" sz="2963" u="none" cap="none" strike="noStrike">
                <a:solidFill>
                  <a:srgbClr val="000000"/>
                </a:solidFill>
                <a:latin typeface="Arial"/>
                <a:ea typeface="Arial"/>
                <a:cs typeface="Arial"/>
                <a:sym typeface="Arial"/>
              </a:rPr>
              <a:t>Μια κοινότητα σε μια περιοχή επιρρεπή στην ξηρασία παλεύει με τη λειψυδρία. Τα τοπικά αγροκτήματα εξαρτώνται σε μεγάλο βαθμό από την άρδευση, αλλά οι υδάτινοι πόροι εξαντλούνται ραγδαία λόγω αναποτελεσματικών πρακτικών.</a:t>
            </a:r>
            <a:endParaRPr/>
          </a:p>
          <a:p>
            <a:pPr indent="0" lvl="0" marL="0" marR="0" rtl="0" algn="l">
              <a:lnSpc>
                <a:spcPct val="78974"/>
              </a:lnSpc>
              <a:spcBef>
                <a:spcPts val="0"/>
              </a:spcBef>
              <a:spcAft>
                <a:spcPts val="0"/>
              </a:spcAft>
              <a:buNone/>
            </a:pPr>
            <a:r>
              <a:t/>
            </a:r>
            <a:endParaRPr b="0" i="0" sz="2963" u="none" cap="none" strike="noStrike">
              <a:solidFill>
                <a:srgbClr val="000000"/>
              </a:solidFill>
              <a:latin typeface="Arial"/>
              <a:ea typeface="Arial"/>
              <a:cs typeface="Arial"/>
              <a:sym typeface="Arial"/>
            </a:endParaRPr>
          </a:p>
          <a:p>
            <a:pPr indent="0" lvl="0" marL="0" marR="0" rtl="0" algn="l">
              <a:lnSpc>
                <a:spcPct val="179986"/>
              </a:lnSpc>
              <a:spcBef>
                <a:spcPts val="0"/>
              </a:spcBef>
              <a:spcAft>
                <a:spcPts val="0"/>
              </a:spcAft>
              <a:buNone/>
            </a:pPr>
            <a:r>
              <a:rPr b="1" i="0" lang="en-US" sz="2963" u="none" cap="none" strike="noStrike">
                <a:solidFill>
                  <a:srgbClr val="000000"/>
                </a:solidFill>
                <a:latin typeface="Arial"/>
                <a:ea typeface="Arial"/>
                <a:cs typeface="Arial"/>
                <a:sym typeface="Arial"/>
              </a:rPr>
              <a:t>Εργο:</a:t>
            </a:r>
            <a:endParaRPr/>
          </a:p>
          <a:p>
            <a:pPr indent="-225811" lvl="2" marL="677433" marR="0" rtl="0" algn="l">
              <a:lnSpc>
                <a:spcPct val="179986"/>
              </a:lnSpc>
              <a:spcBef>
                <a:spcPts val="0"/>
              </a:spcBef>
              <a:spcAft>
                <a:spcPts val="0"/>
              </a:spcAft>
              <a:buClr>
                <a:srgbClr val="000000"/>
              </a:buClr>
              <a:buSzPts val="2963"/>
              <a:buFont typeface="Arial"/>
              <a:buChar char="⚬"/>
            </a:pPr>
            <a:r>
              <a:rPr b="0" i="0" lang="en-US" sz="2963" u="none" cap="none" strike="noStrike">
                <a:solidFill>
                  <a:srgbClr val="000000"/>
                </a:solidFill>
                <a:latin typeface="Arial"/>
                <a:ea typeface="Arial"/>
                <a:cs typeface="Arial"/>
                <a:sym typeface="Arial"/>
              </a:rPr>
              <a:t>Προσδιορίστε τουλάχιστον δύο τεχνικές διαχείρισης νερού που μπορούν να βοηθήσουν αυτήν την κοινότητα να αντιμετωπίσει την λειψυδρία.</a:t>
            </a:r>
            <a:endParaRPr/>
          </a:p>
          <a:p>
            <a:pPr indent="-99074" lvl="2" marL="297221" marR="0" rtl="0" algn="l">
              <a:lnSpc>
                <a:spcPct val="78974"/>
              </a:lnSpc>
              <a:spcBef>
                <a:spcPts val="0"/>
              </a:spcBef>
              <a:spcAft>
                <a:spcPts val="0"/>
              </a:spcAft>
              <a:buNone/>
            </a:pPr>
            <a:r>
              <a:t/>
            </a:r>
            <a:endParaRPr b="0" i="0" sz="2963" u="none" cap="none" strike="noStrike">
              <a:solidFill>
                <a:srgbClr val="000000"/>
              </a:solidFill>
              <a:latin typeface="Arial"/>
              <a:ea typeface="Arial"/>
              <a:cs typeface="Arial"/>
              <a:sym typeface="Arial"/>
            </a:endParaRPr>
          </a:p>
          <a:p>
            <a:pPr indent="-225811" lvl="2" marL="677433" marR="0" rtl="0" algn="l">
              <a:lnSpc>
                <a:spcPct val="179986"/>
              </a:lnSpc>
              <a:spcBef>
                <a:spcPts val="0"/>
              </a:spcBef>
              <a:spcAft>
                <a:spcPts val="0"/>
              </a:spcAft>
              <a:buClr>
                <a:srgbClr val="000000"/>
              </a:buClr>
              <a:buSzPts val="2963"/>
              <a:buFont typeface="Arial"/>
              <a:buChar char="⚬"/>
            </a:pPr>
            <a:r>
              <a:rPr b="0" i="0" lang="en-US" sz="2963" u="none" cap="none" strike="noStrike">
                <a:solidFill>
                  <a:srgbClr val="000000"/>
                </a:solidFill>
                <a:latin typeface="Arial"/>
                <a:ea typeface="Arial"/>
                <a:cs typeface="Arial"/>
                <a:sym typeface="Arial"/>
              </a:rPr>
              <a:t>Εξηγήστε πώς θα εφαρμοστούν αυτές οι τεχνικές και τον πιθανό αντίκτυπό τους στην εξοικονόμηση νερού.</a:t>
            </a:r>
            <a:endParaRPr/>
          </a:p>
          <a:p>
            <a:pPr indent="-99074" lvl="2" marL="297221" marR="0" rtl="0" algn="l">
              <a:lnSpc>
                <a:spcPct val="78974"/>
              </a:lnSpc>
              <a:spcBef>
                <a:spcPts val="0"/>
              </a:spcBef>
              <a:spcAft>
                <a:spcPts val="0"/>
              </a:spcAft>
              <a:buNone/>
            </a:pPr>
            <a:r>
              <a:t/>
            </a:r>
            <a:endParaRPr b="0" i="0" sz="2963"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539" name="Shape 539"/>
        <p:cNvGrpSpPr/>
        <p:nvPr/>
      </p:nvGrpSpPr>
      <p:grpSpPr>
        <a:xfrm>
          <a:off x="0" y="0"/>
          <a:ext cx="0" cy="0"/>
          <a:chOff x="0" y="0"/>
          <a:chExt cx="0" cy="0"/>
        </a:xfrm>
      </p:grpSpPr>
      <p:sp>
        <p:nvSpPr>
          <p:cNvPr id="540" name="Google Shape;540;p37"/>
          <p:cNvSpPr/>
          <p:nvPr/>
        </p:nvSpPr>
        <p:spPr>
          <a:xfrm>
            <a:off x="0" y="8040607"/>
            <a:ext cx="18288000" cy="2246393"/>
          </a:xfrm>
          <a:custGeom>
            <a:rect b="b" l="l" r="r" t="t"/>
            <a:pathLst>
              <a:path extrusionOk="0" h="2246393" w="18288000">
                <a:moveTo>
                  <a:pt x="0" y="0"/>
                </a:moveTo>
                <a:lnTo>
                  <a:pt x="18288000" y="0"/>
                </a:lnTo>
                <a:lnTo>
                  <a:pt x="18288000" y="2246393"/>
                </a:lnTo>
                <a:lnTo>
                  <a:pt x="0" y="2246393"/>
                </a:lnTo>
                <a:lnTo>
                  <a:pt x="0" y="0"/>
                </a:lnTo>
                <a:close/>
              </a:path>
            </a:pathLst>
          </a:custGeom>
          <a:blipFill rotWithShape="1">
            <a:blip r:embed="rId3">
              <a:alphaModFix/>
            </a:blip>
            <a:stretch>
              <a:fillRect b="0" l="0" r="0" t="0"/>
            </a:stretch>
          </a:blipFill>
          <a:ln>
            <a:noFill/>
          </a:ln>
        </p:spPr>
      </p:sp>
      <p:sp>
        <p:nvSpPr>
          <p:cNvPr id="541" name="Google Shape;541;p37"/>
          <p:cNvSpPr txBox="1"/>
          <p:nvPr/>
        </p:nvSpPr>
        <p:spPr>
          <a:xfrm>
            <a:off x="1028700" y="306388"/>
            <a:ext cx="13704709" cy="964692"/>
          </a:xfrm>
          <a:prstGeom prst="rect">
            <a:avLst/>
          </a:prstGeom>
          <a:noFill/>
          <a:ln>
            <a:noFill/>
          </a:ln>
        </p:spPr>
        <p:txBody>
          <a:bodyPr anchorCtr="0" anchor="t" bIns="0" lIns="0" spcFirstLastPara="1" rIns="0" wrap="square" tIns="0">
            <a:spAutoFit/>
          </a:bodyPr>
          <a:lstStyle/>
          <a:p>
            <a:pPr indent="0" lvl="0" marL="0" marR="0" rtl="0" algn="just">
              <a:lnSpc>
                <a:spcPct val="168000"/>
              </a:lnSpc>
              <a:spcBef>
                <a:spcPts val="0"/>
              </a:spcBef>
              <a:spcAft>
                <a:spcPts val="0"/>
              </a:spcAft>
              <a:buNone/>
            </a:pPr>
            <a:r>
              <a:rPr b="1" i="0" lang="en-US" sz="4800" u="none" cap="none" strike="noStrike">
                <a:solidFill>
                  <a:srgbClr val="000000"/>
                </a:solidFill>
                <a:latin typeface="Arial"/>
                <a:ea typeface="Arial"/>
                <a:cs typeface="Arial"/>
                <a:sym typeface="Arial"/>
              </a:rPr>
              <a:t>Δραστηριότητα 1 - Απάντηση</a:t>
            </a:r>
            <a:endParaRPr/>
          </a:p>
        </p:txBody>
      </p:sp>
      <p:sp>
        <p:nvSpPr>
          <p:cNvPr id="542" name="Google Shape;542;p37"/>
          <p:cNvSpPr txBox="1"/>
          <p:nvPr/>
        </p:nvSpPr>
        <p:spPr>
          <a:xfrm>
            <a:off x="1028700" y="1460908"/>
            <a:ext cx="15793716" cy="6873457"/>
          </a:xfrm>
          <a:prstGeom prst="rect">
            <a:avLst/>
          </a:prstGeom>
          <a:noFill/>
          <a:ln>
            <a:noFill/>
          </a:ln>
        </p:spPr>
        <p:txBody>
          <a:bodyPr anchorCtr="0" anchor="t" bIns="0" lIns="0" spcFirstLastPara="1" rIns="0" wrap="square" tIns="0">
            <a:spAutoFit/>
          </a:bodyPr>
          <a:lstStyle/>
          <a:p>
            <a:pPr indent="0" lvl="0" marL="0" marR="0" rtl="0" algn="l">
              <a:lnSpc>
                <a:spcPct val="179986"/>
              </a:lnSpc>
              <a:spcBef>
                <a:spcPts val="0"/>
              </a:spcBef>
              <a:spcAft>
                <a:spcPts val="0"/>
              </a:spcAft>
              <a:buNone/>
            </a:pPr>
            <a:r>
              <a:rPr b="1" i="0" lang="en-US" sz="3043" u="none" cap="none" strike="noStrike">
                <a:solidFill>
                  <a:srgbClr val="000000"/>
                </a:solidFill>
                <a:latin typeface="Arial"/>
                <a:ea typeface="Arial"/>
                <a:cs typeface="Arial"/>
                <a:sym typeface="Arial"/>
              </a:rPr>
              <a:t>Λύση 1: Σύστημα άρδευσης με σταγόνες</a:t>
            </a:r>
            <a:endParaRPr/>
          </a:p>
          <a:p>
            <a:pPr indent="0" lvl="0" marL="0" marR="0" rtl="0" algn="l">
              <a:lnSpc>
                <a:spcPct val="179986"/>
              </a:lnSpc>
              <a:spcBef>
                <a:spcPts val="0"/>
              </a:spcBef>
              <a:spcAft>
                <a:spcPts val="0"/>
              </a:spcAft>
              <a:buNone/>
            </a:pPr>
            <a:r>
              <a:rPr b="0" i="0" lang="en-US" sz="3043" u="none" cap="none" strike="noStrike">
                <a:solidFill>
                  <a:srgbClr val="000000"/>
                </a:solidFill>
                <a:latin typeface="Arial"/>
                <a:ea typeface="Arial"/>
                <a:cs typeface="Arial"/>
                <a:sym typeface="Arial"/>
              </a:rPr>
              <a:t>Εκτέλεση:</a:t>
            </a:r>
            <a:endParaRPr/>
          </a:p>
          <a:p>
            <a:pPr indent="-231909" lvl="2" marL="695731" marR="0" rtl="0" algn="l">
              <a:lnSpc>
                <a:spcPct val="179986"/>
              </a:lnSpc>
              <a:spcBef>
                <a:spcPts val="0"/>
              </a:spcBef>
              <a:spcAft>
                <a:spcPts val="0"/>
              </a:spcAft>
              <a:buClr>
                <a:srgbClr val="000000"/>
              </a:buClr>
              <a:buSzPts val="3043"/>
              <a:buFont typeface="Arial"/>
              <a:buChar char="⚬"/>
            </a:pPr>
            <a:r>
              <a:rPr b="0" i="0" lang="en-US" sz="3043" u="none" cap="none" strike="noStrike">
                <a:solidFill>
                  <a:srgbClr val="000000"/>
                </a:solidFill>
                <a:latin typeface="Arial"/>
                <a:ea typeface="Arial"/>
                <a:cs typeface="Arial"/>
                <a:sym typeface="Arial"/>
              </a:rPr>
              <a:t>Εγκαταστήστε ένα δίκτυο μικρών σωλήνων και σταλακτών για την απευθείας παροχή νερού στις ρίζες των φυτών. Το σύστημα λειτουργεί με ακρίβεια, χρησιμοποιώντας χρονοδιακόπτες και αισθητήρες για τον έλεγχο της ροής του νερού.</a:t>
            </a:r>
            <a:endParaRPr/>
          </a:p>
          <a:p>
            <a:pPr indent="-99075" lvl="2" marL="297224" marR="0" rtl="0" algn="l">
              <a:lnSpc>
                <a:spcPct val="76897"/>
              </a:lnSpc>
              <a:spcBef>
                <a:spcPts val="0"/>
              </a:spcBef>
              <a:spcAft>
                <a:spcPts val="0"/>
              </a:spcAft>
              <a:buNone/>
            </a:pPr>
            <a:r>
              <a:t/>
            </a:r>
            <a:endParaRPr b="0" i="0" sz="3043" u="none" cap="none" strike="noStrike">
              <a:solidFill>
                <a:srgbClr val="000000"/>
              </a:solidFill>
              <a:latin typeface="Arial"/>
              <a:ea typeface="Arial"/>
              <a:cs typeface="Arial"/>
              <a:sym typeface="Arial"/>
            </a:endParaRPr>
          </a:p>
          <a:p>
            <a:pPr indent="-231909" lvl="2" marL="695731" marR="0" rtl="0" algn="l">
              <a:lnSpc>
                <a:spcPct val="179986"/>
              </a:lnSpc>
              <a:spcBef>
                <a:spcPts val="0"/>
              </a:spcBef>
              <a:spcAft>
                <a:spcPts val="0"/>
              </a:spcAft>
              <a:buNone/>
            </a:pPr>
            <a:r>
              <a:rPr b="1" i="0" lang="en-US" sz="3043" u="none" cap="none" strike="noStrike">
                <a:solidFill>
                  <a:srgbClr val="000000"/>
                </a:solidFill>
                <a:latin typeface="Arial"/>
                <a:ea typeface="Arial"/>
                <a:cs typeface="Arial"/>
                <a:sym typeface="Arial"/>
              </a:rPr>
              <a:t>Σύγκρουση:</a:t>
            </a:r>
            <a:endParaRPr/>
          </a:p>
          <a:p>
            <a:pPr indent="-231909" lvl="2" marL="695731" marR="0" rtl="0" algn="l">
              <a:lnSpc>
                <a:spcPct val="179986"/>
              </a:lnSpc>
              <a:spcBef>
                <a:spcPts val="0"/>
              </a:spcBef>
              <a:spcAft>
                <a:spcPts val="0"/>
              </a:spcAft>
              <a:buClr>
                <a:srgbClr val="000000"/>
              </a:buClr>
              <a:buSzPts val="3043"/>
              <a:buFont typeface="Arial"/>
              <a:buChar char="⚬"/>
            </a:pPr>
            <a:r>
              <a:rPr b="0" i="0" lang="en-US" sz="3043" u="none" cap="none" strike="noStrike">
                <a:solidFill>
                  <a:srgbClr val="000000"/>
                </a:solidFill>
                <a:latin typeface="Arial"/>
                <a:ea typeface="Arial"/>
                <a:cs typeface="Arial"/>
                <a:sym typeface="Arial"/>
              </a:rPr>
              <a:t>Η στάγδην άρδευση μειώνει την απώλεια νερού μέσω εξάτμισης και απορροής, οδηγώντας σε εξοικονόμηση νερού έως και 70%. Επίσης, βελτιώνει τις αποδόσεις των καλλιεργειών παρέχοντας συνεπή ενυδάτωση.</a:t>
            </a:r>
            <a:endParaRPr/>
          </a:p>
          <a:p>
            <a:pPr indent="-99075" lvl="2" marL="297224" marR="0" rtl="0" algn="l">
              <a:lnSpc>
                <a:spcPct val="76897"/>
              </a:lnSpc>
              <a:spcBef>
                <a:spcPts val="0"/>
              </a:spcBef>
              <a:spcAft>
                <a:spcPts val="0"/>
              </a:spcAft>
              <a:buNone/>
            </a:pPr>
            <a:r>
              <a:t/>
            </a:r>
            <a:endParaRPr b="0" i="0" sz="3043"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50" name="Shape 550"/>
        <p:cNvGrpSpPr/>
        <p:nvPr/>
      </p:nvGrpSpPr>
      <p:grpSpPr>
        <a:xfrm>
          <a:off x="0" y="0"/>
          <a:ext cx="0" cy="0"/>
          <a:chOff x="0" y="0"/>
          <a:chExt cx="0" cy="0"/>
        </a:xfrm>
      </p:grpSpPr>
      <p:cxnSp>
        <p:nvCxnSpPr>
          <p:cNvPr id="551" name="Google Shape;551;p38"/>
          <p:cNvCxnSpPr/>
          <p:nvPr/>
        </p:nvCxnSpPr>
        <p:spPr>
          <a:xfrm>
            <a:off x="1980101" y="1635134"/>
            <a:ext cx="9501079" cy="38100"/>
          </a:xfrm>
          <a:prstGeom prst="straightConnector1">
            <a:avLst/>
          </a:prstGeom>
          <a:noFill/>
          <a:ln cap="rnd" cmpd="sng" w="28575">
            <a:solidFill>
              <a:srgbClr val="000000"/>
            </a:solidFill>
            <a:prstDash val="solid"/>
            <a:round/>
            <a:headEnd len="sm" w="sm" type="none"/>
            <a:tailEnd len="sm" w="sm" type="none"/>
          </a:ln>
        </p:spPr>
      </p:cxnSp>
      <p:sp>
        <p:nvSpPr>
          <p:cNvPr id="552" name="Google Shape;552;p38"/>
          <p:cNvSpPr/>
          <p:nvPr/>
        </p:nvSpPr>
        <p:spPr>
          <a:xfrm>
            <a:off x="0" y="4666193"/>
            <a:ext cx="6168581" cy="5620798"/>
          </a:xfrm>
          <a:custGeom>
            <a:rect b="b" l="l" r="r" t="t"/>
            <a:pathLst>
              <a:path extrusionOk="0" h="7494397" w="8224774">
                <a:moveTo>
                  <a:pt x="4112387" y="0"/>
                </a:moveTo>
                <a:cubicBezTo>
                  <a:pt x="1841119" y="0"/>
                  <a:pt x="0" y="1677670"/>
                  <a:pt x="0" y="3747262"/>
                </a:cubicBezTo>
                <a:cubicBezTo>
                  <a:pt x="0" y="5816854"/>
                  <a:pt x="1841119" y="7494397"/>
                  <a:pt x="4112387" y="7494397"/>
                </a:cubicBezTo>
                <a:cubicBezTo>
                  <a:pt x="6383655" y="7494397"/>
                  <a:pt x="8224774" y="5816727"/>
                  <a:pt x="8224774" y="3747135"/>
                </a:cubicBezTo>
                <a:cubicBezTo>
                  <a:pt x="8224774" y="1677543"/>
                  <a:pt x="6383528" y="0"/>
                  <a:pt x="4112387" y="0"/>
                </a:cubicBezTo>
                <a:close/>
              </a:path>
            </a:pathLst>
          </a:custGeom>
          <a:blipFill rotWithShape="1">
            <a:blip r:embed="rId3">
              <a:alphaModFix/>
            </a:blip>
            <a:stretch>
              <a:fillRect b="0" l="-19298" r="-1929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8"/>
          <p:cNvSpPr/>
          <p:nvPr/>
        </p:nvSpPr>
        <p:spPr>
          <a:xfrm>
            <a:off x="1708746" y="1940577"/>
            <a:ext cx="15188689" cy="6728957"/>
          </a:xfrm>
          <a:custGeom>
            <a:rect b="b" l="l" r="r" t="t"/>
            <a:pathLst>
              <a:path extrusionOk="0" h="6728957" w="15188689">
                <a:moveTo>
                  <a:pt x="0" y="0"/>
                </a:moveTo>
                <a:lnTo>
                  <a:pt x="15188689" y="0"/>
                </a:lnTo>
                <a:lnTo>
                  <a:pt x="15188689" y="6728957"/>
                </a:lnTo>
                <a:lnTo>
                  <a:pt x="0" y="6728957"/>
                </a:lnTo>
                <a:lnTo>
                  <a:pt x="0" y="0"/>
                </a:lnTo>
                <a:close/>
              </a:path>
            </a:pathLst>
          </a:custGeom>
          <a:blipFill rotWithShape="1">
            <a:blip r:embed="rId4">
              <a:alphaModFix/>
            </a:blip>
            <a:stretch>
              <a:fillRect b="0" l="0" r="0" t="0"/>
            </a:stretch>
          </a:blipFill>
          <a:ln>
            <a:noFill/>
          </a:ln>
        </p:spPr>
      </p:sp>
      <p:sp>
        <p:nvSpPr>
          <p:cNvPr id="554" name="Google Shape;554;p38"/>
          <p:cNvSpPr txBox="1"/>
          <p:nvPr/>
        </p:nvSpPr>
        <p:spPr>
          <a:xfrm>
            <a:off x="1394356" y="461010"/>
            <a:ext cx="11619005" cy="906780"/>
          </a:xfrm>
          <a:prstGeom prst="rect">
            <a:avLst/>
          </a:prstGeom>
          <a:noFill/>
          <a:ln>
            <a:noFill/>
          </a:ln>
        </p:spPr>
        <p:txBody>
          <a:bodyPr anchorCtr="0" anchor="t" bIns="0" lIns="0" spcFirstLastPara="1" rIns="0" wrap="square" tIns="0">
            <a:spAutoFit/>
          </a:bodyPr>
          <a:lstStyle/>
          <a:p>
            <a:pPr indent="0" lvl="0" marL="0" marR="0" rtl="0" algn="ctr">
              <a:lnSpc>
                <a:spcPct val="167977"/>
              </a:lnSpc>
              <a:spcBef>
                <a:spcPts val="0"/>
              </a:spcBef>
              <a:spcAft>
                <a:spcPts val="0"/>
              </a:spcAft>
              <a:buNone/>
            </a:pPr>
            <a:r>
              <a:rPr b="1" i="0" lang="en-US" sz="4500" u="none" cap="none" strike="noStrike">
                <a:solidFill>
                  <a:srgbClr val="000000"/>
                </a:solidFill>
                <a:latin typeface="Arial"/>
                <a:ea typeface="Arial"/>
                <a:cs typeface="Arial"/>
                <a:sym typeface="Arial"/>
              </a:rPr>
              <a:t>Δραστηριότητα 2 - Άσκηση Σχεδιασμού</a:t>
            </a:r>
            <a:endParaRPr/>
          </a:p>
        </p:txBody>
      </p:sp>
      <p:sp>
        <p:nvSpPr>
          <p:cNvPr id="555" name="Google Shape;555;p38"/>
          <p:cNvSpPr txBox="1"/>
          <p:nvPr/>
        </p:nvSpPr>
        <p:spPr>
          <a:xfrm>
            <a:off x="2411267" y="2568476"/>
            <a:ext cx="13783647" cy="5838146"/>
          </a:xfrm>
          <a:prstGeom prst="rect">
            <a:avLst/>
          </a:prstGeom>
          <a:noFill/>
          <a:ln>
            <a:noFill/>
          </a:ln>
        </p:spPr>
        <p:txBody>
          <a:bodyPr anchorCtr="0" anchor="t" bIns="0" lIns="0" spcFirstLastPara="1" rIns="0" wrap="square" tIns="0">
            <a:spAutoFit/>
          </a:bodyPr>
          <a:lstStyle/>
          <a:p>
            <a:pPr indent="0" lvl="0" marL="0" marR="0" rtl="0" algn="l">
              <a:lnSpc>
                <a:spcPct val="167979"/>
              </a:lnSpc>
              <a:spcBef>
                <a:spcPts val="0"/>
              </a:spcBef>
              <a:spcAft>
                <a:spcPts val="0"/>
              </a:spcAft>
              <a:buNone/>
            </a:pPr>
            <a:r>
              <a:rPr b="0" i="0" lang="en-US" sz="3098" u="none" cap="none" strike="noStrike">
                <a:solidFill>
                  <a:srgbClr val="000000"/>
                </a:solidFill>
                <a:latin typeface="Arial"/>
                <a:ea typeface="Arial"/>
                <a:cs typeface="Arial"/>
                <a:sym typeface="Arial"/>
              </a:rPr>
              <a:t>Εργο:</a:t>
            </a:r>
            <a:endParaRPr/>
          </a:p>
          <a:p>
            <a:pPr indent="0" lvl="0" marL="0" marR="0" rtl="0" algn="l">
              <a:lnSpc>
                <a:spcPct val="167979"/>
              </a:lnSpc>
              <a:spcBef>
                <a:spcPts val="0"/>
              </a:spcBef>
              <a:spcAft>
                <a:spcPts val="0"/>
              </a:spcAft>
              <a:buNone/>
            </a:pPr>
            <a:r>
              <a:rPr b="0" i="0" lang="en-US" sz="3098" u="none" cap="none" strike="noStrike">
                <a:solidFill>
                  <a:srgbClr val="000000"/>
                </a:solidFill>
                <a:latin typeface="Arial"/>
                <a:ea typeface="Arial"/>
                <a:cs typeface="Arial"/>
                <a:sym typeface="Arial"/>
              </a:rPr>
              <a:t>Σχεδιάστε ένα βασικό σχέδιο διαχείρισης υδάτων για μια μικρή γεωργική κοινότητα, ώστε να διασφαλιστεί η αποτελεσματική χρήση του νερού και η βιωσιμότητα.</a:t>
            </a:r>
            <a:endParaRPr/>
          </a:p>
          <a:p>
            <a:pPr indent="0" lvl="0" marL="0" marR="0" rtl="0" algn="l">
              <a:lnSpc>
                <a:spcPct val="70464"/>
              </a:lnSpc>
              <a:spcBef>
                <a:spcPts val="0"/>
              </a:spcBef>
              <a:spcAft>
                <a:spcPts val="0"/>
              </a:spcAft>
              <a:buNone/>
            </a:pPr>
            <a:r>
              <a:t/>
            </a:r>
            <a:endParaRPr b="0" i="0" sz="3098" u="none" cap="none" strike="noStrike">
              <a:solidFill>
                <a:srgbClr val="000000"/>
              </a:solidFill>
              <a:latin typeface="Arial"/>
              <a:ea typeface="Arial"/>
              <a:cs typeface="Arial"/>
              <a:sym typeface="Arial"/>
            </a:endParaRPr>
          </a:p>
          <a:p>
            <a:pPr indent="0" lvl="0" marL="0" marR="0" rtl="0" algn="l">
              <a:lnSpc>
                <a:spcPct val="167979"/>
              </a:lnSpc>
              <a:spcBef>
                <a:spcPts val="0"/>
              </a:spcBef>
              <a:spcAft>
                <a:spcPts val="0"/>
              </a:spcAft>
              <a:buNone/>
            </a:pPr>
            <a:r>
              <a:rPr b="0" i="0" lang="en-US" sz="3098" u="none" cap="none" strike="noStrike">
                <a:solidFill>
                  <a:srgbClr val="000000"/>
                </a:solidFill>
                <a:latin typeface="Arial"/>
                <a:ea typeface="Arial"/>
                <a:cs typeface="Arial"/>
                <a:sym typeface="Arial"/>
              </a:rPr>
              <a:t>Το σχέδιό σας θα πρέπει να καλύπτει:</a:t>
            </a:r>
            <a:endParaRPr/>
          </a:p>
          <a:p>
            <a:pPr indent="-236072" lvl="2" marL="708215" marR="0" rtl="0" algn="l">
              <a:lnSpc>
                <a:spcPct val="167979"/>
              </a:lnSpc>
              <a:spcBef>
                <a:spcPts val="0"/>
              </a:spcBef>
              <a:spcAft>
                <a:spcPts val="0"/>
              </a:spcAft>
              <a:buClr>
                <a:srgbClr val="000000"/>
              </a:buClr>
              <a:buSzPts val="3098"/>
              <a:buFont typeface="Arial"/>
              <a:buChar char="⚬"/>
            </a:pPr>
            <a:r>
              <a:rPr b="0" i="0" lang="en-US" sz="3098" u="none" cap="none" strike="noStrike">
                <a:solidFill>
                  <a:srgbClr val="000000"/>
                </a:solidFill>
                <a:latin typeface="Arial"/>
                <a:ea typeface="Arial"/>
                <a:cs typeface="Arial"/>
                <a:sym typeface="Arial"/>
              </a:rPr>
              <a:t>Στρατηγικές για τη μείωση της σπατάλης νερού.</a:t>
            </a:r>
            <a:endParaRPr/>
          </a:p>
          <a:p>
            <a:pPr indent="-236072" lvl="2" marL="708215" marR="0" rtl="0" algn="l">
              <a:lnSpc>
                <a:spcPct val="167979"/>
              </a:lnSpc>
              <a:spcBef>
                <a:spcPts val="0"/>
              </a:spcBef>
              <a:spcAft>
                <a:spcPts val="0"/>
              </a:spcAft>
              <a:buClr>
                <a:srgbClr val="000000"/>
              </a:buClr>
              <a:buSzPts val="3098"/>
              <a:buFont typeface="Arial"/>
              <a:buChar char="⚬"/>
            </a:pPr>
            <a:r>
              <a:rPr b="0" i="0" lang="en-US" sz="3098" u="none" cap="none" strike="noStrike">
                <a:solidFill>
                  <a:srgbClr val="000000"/>
                </a:solidFill>
                <a:latin typeface="Arial"/>
                <a:ea typeface="Arial"/>
                <a:cs typeface="Arial"/>
                <a:sym typeface="Arial"/>
              </a:rPr>
              <a:t>Τεχνικές για τη βελτιστοποίηση των υδάτινων πόρων.</a:t>
            </a:r>
            <a:endParaRPr/>
          </a:p>
          <a:p>
            <a:pPr indent="-236072" lvl="2" marL="708215" marR="0" rtl="0" algn="l">
              <a:lnSpc>
                <a:spcPct val="167979"/>
              </a:lnSpc>
              <a:spcBef>
                <a:spcPts val="0"/>
              </a:spcBef>
              <a:spcAft>
                <a:spcPts val="0"/>
              </a:spcAft>
              <a:buClr>
                <a:srgbClr val="000000"/>
              </a:buClr>
              <a:buSzPts val="3098"/>
              <a:buFont typeface="Arial"/>
              <a:buChar char="⚬"/>
            </a:pPr>
            <a:r>
              <a:rPr b="0" i="0" lang="en-US" sz="3098" u="none" cap="none" strike="noStrike">
                <a:solidFill>
                  <a:srgbClr val="000000"/>
                </a:solidFill>
                <a:latin typeface="Arial"/>
                <a:ea typeface="Arial"/>
                <a:cs typeface="Arial"/>
                <a:sym typeface="Arial"/>
              </a:rPr>
              <a:t>Δράσεις για τη συμμετοχή της κοινότητας σε βιώσιμες πρακτικές ύδρευσης.</a:t>
            </a:r>
            <a:endParaRPr/>
          </a:p>
          <a:p>
            <a:pPr indent="-99062" lvl="2" marL="297186" marR="0" rtl="0" algn="just">
              <a:lnSpc>
                <a:spcPct val="70464"/>
              </a:lnSpc>
              <a:spcBef>
                <a:spcPts val="0"/>
              </a:spcBef>
              <a:spcAft>
                <a:spcPts val="0"/>
              </a:spcAft>
              <a:buNone/>
            </a:pPr>
            <a:r>
              <a:t/>
            </a:r>
            <a:endParaRPr b="0" i="0" sz="3098"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63" name="Shape 563"/>
        <p:cNvGrpSpPr/>
        <p:nvPr/>
      </p:nvGrpSpPr>
      <p:grpSpPr>
        <a:xfrm>
          <a:off x="0" y="0"/>
          <a:ext cx="0" cy="0"/>
          <a:chOff x="0" y="0"/>
          <a:chExt cx="0" cy="0"/>
        </a:xfrm>
      </p:grpSpPr>
      <p:sp>
        <p:nvSpPr>
          <p:cNvPr id="564" name="Google Shape;564;p39"/>
          <p:cNvSpPr/>
          <p:nvPr/>
        </p:nvSpPr>
        <p:spPr>
          <a:xfrm>
            <a:off x="1028700" y="2227673"/>
            <a:ext cx="15868734" cy="7030627"/>
          </a:xfrm>
          <a:custGeom>
            <a:rect b="b" l="l" r="r" t="t"/>
            <a:pathLst>
              <a:path extrusionOk="0" h="7030627" w="15868734">
                <a:moveTo>
                  <a:pt x="0" y="0"/>
                </a:moveTo>
                <a:lnTo>
                  <a:pt x="15868734" y="0"/>
                </a:lnTo>
                <a:lnTo>
                  <a:pt x="15868734" y="7030627"/>
                </a:lnTo>
                <a:lnTo>
                  <a:pt x="0" y="7030627"/>
                </a:lnTo>
                <a:lnTo>
                  <a:pt x="0" y="0"/>
                </a:lnTo>
                <a:close/>
              </a:path>
            </a:pathLst>
          </a:custGeom>
          <a:blipFill rotWithShape="1">
            <a:blip r:embed="rId3">
              <a:alphaModFix/>
            </a:blip>
            <a:stretch>
              <a:fillRect b="0" l="0" r="0" t="0"/>
            </a:stretch>
          </a:blipFill>
          <a:ln>
            <a:noFill/>
          </a:ln>
        </p:spPr>
      </p:sp>
      <p:sp>
        <p:nvSpPr>
          <p:cNvPr id="565" name="Google Shape;565;p39"/>
          <p:cNvSpPr txBox="1"/>
          <p:nvPr/>
        </p:nvSpPr>
        <p:spPr>
          <a:xfrm>
            <a:off x="1028700" y="790575"/>
            <a:ext cx="7934367" cy="938784"/>
          </a:xfrm>
          <a:prstGeom prst="rect">
            <a:avLst/>
          </a:prstGeom>
          <a:noFill/>
          <a:ln>
            <a:noFill/>
          </a:ln>
        </p:spPr>
        <p:txBody>
          <a:bodyPr anchorCtr="0" anchor="t" bIns="0" lIns="0" spcFirstLastPara="1" rIns="0" wrap="square" tIns="0">
            <a:spAutoFit/>
          </a:bodyPr>
          <a:lstStyle/>
          <a:p>
            <a:pPr indent="0" lvl="0" marL="0" marR="0" rtl="0" algn="ctr">
              <a:lnSpc>
                <a:spcPct val="168014"/>
              </a:lnSpc>
              <a:spcBef>
                <a:spcPts val="0"/>
              </a:spcBef>
              <a:spcAft>
                <a:spcPts val="0"/>
              </a:spcAft>
              <a:buNone/>
            </a:pPr>
            <a:r>
              <a:rPr b="1" i="0" lang="en-US" sz="4599" u="none" cap="none" strike="noStrike">
                <a:solidFill>
                  <a:srgbClr val="000000"/>
                </a:solidFill>
                <a:latin typeface="Arial"/>
                <a:ea typeface="Arial"/>
                <a:cs typeface="Arial"/>
                <a:sym typeface="Arial"/>
              </a:rPr>
              <a:t>Δραστηριότητα 2 - Οδηγός</a:t>
            </a:r>
            <a:endParaRPr/>
          </a:p>
        </p:txBody>
      </p:sp>
      <p:sp>
        <p:nvSpPr>
          <p:cNvPr id="566" name="Google Shape;566;p39"/>
          <p:cNvSpPr txBox="1"/>
          <p:nvPr/>
        </p:nvSpPr>
        <p:spPr>
          <a:xfrm>
            <a:off x="1463703" y="2464435"/>
            <a:ext cx="14998728" cy="6271640"/>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0" i="0" lang="en-US" sz="2400" u="none" cap="none" strike="noStrike">
                <a:solidFill>
                  <a:srgbClr val="000000"/>
                </a:solidFill>
                <a:latin typeface="Arial"/>
                <a:ea typeface="Arial"/>
                <a:cs typeface="Arial"/>
                <a:sym typeface="Arial"/>
              </a:rPr>
              <a:t>Αξιολόγηση της τρέχουσας χρήσης νερού:</a:t>
            </a:r>
            <a:endParaRPr/>
          </a:p>
          <a:p>
            <a:pPr indent="-182881" lvl="2" marL="548643" marR="0" rtl="0" algn="l">
              <a:lnSpc>
                <a:spcPct val="168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Προσδιορίστε τους βασικούς τομείς κατανάλωσης νερού (π.χ. άρδευση, κτηνοτροφία, οικιακή χρήση).</a:t>
            </a:r>
            <a:endParaRPr/>
          </a:p>
          <a:p>
            <a:pPr indent="-182881" lvl="2" marL="548643" marR="0" rtl="0" algn="l">
              <a:lnSpc>
                <a:spcPct val="168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Μετρήστε τη σπατάλη νερού και εντοπίστε τις ανεπάρκειες.</a:t>
            </a:r>
            <a:endParaRPr/>
          </a:p>
          <a:p>
            <a:pPr indent="-182881" lvl="2" marL="548643" marR="0" rtl="0" algn="l">
              <a:lnSpc>
                <a:spcPct val="168000"/>
              </a:lnSpc>
              <a:spcBef>
                <a:spcPts val="0"/>
              </a:spcBef>
              <a:spcAft>
                <a:spcPts val="0"/>
              </a:spcAft>
              <a:buNone/>
            </a:pPr>
            <a:r>
              <a:rPr b="0" i="0" lang="en-US" sz="2400" u="none" cap="none" strike="noStrike">
                <a:solidFill>
                  <a:srgbClr val="000000"/>
                </a:solidFill>
                <a:latin typeface="Arial"/>
                <a:ea typeface="Arial"/>
                <a:cs typeface="Arial"/>
                <a:sym typeface="Arial"/>
              </a:rPr>
              <a:t>Τεχνικές Εφαρμογής:</a:t>
            </a:r>
            <a:endParaRPr/>
          </a:p>
          <a:p>
            <a:pPr indent="-182881" lvl="2" marL="548643" marR="0" rtl="0" algn="l">
              <a:lnSpc>
                <a:spcPct val="168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Τεχνικές Διατήρησης: Στάγδην άρδευση, σάπια φύλλα και συλλογή βρόχινου νερού.</a:t>
            </a:r>
            <a:endParaRPr/>
          </a:p>
          <a:p>
            <a:pPr indent="-182881" lvl="2" marL="548643" marR="0" rtl="0" algn="l">
              <a:lnSpc>
                <a:spcPct val="168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Ανακύκλωση νερού: Επεξεργασία και επαναχρησιμοποίηση γκρίζου νερού για μη πόσιμους σκοπούς.</a:t>
            </a:r>
            <a:endParaRPr/>
          </a:p>
          <a:p>
            <a:pPr indent="-182881" lvl="2" marL="548643" marR="0" rtl="0" algn="l">
              <a:lnSpc>
                <a:spcPct val="168000"/>
              </a:lnSpc>
              <a:spcBef>
                <a:spcPts val="0"/>
              </a:spcBef>
              <a:spcAft>
                <a:spcPts val="0"/>
              </a:spcAft>
              <a:buNone/>
            </a:pPr>
            <a:r>
              <a:rPr b="0" i="0" lang="en-US" sz="2400" u="none" cap="none" strike="noStrike">
                <a:solidFill>
                  <a:srgbClr val="000000"/>
                </a:solidFill>
                <a:latin typeface="Arial"/>
                <a:ea typeface="Arial"/>
                <a:cs typeface="Arial"/>
                <a:sym typeface="Arial"/>
              </a:rPr>
              <a:t>Συμμετοχή της κοινότητας:</a:t>
            </a:r>
            <a:endParaRPr/>
          </a:p>
          <a:p>
            <a:pPr indent="-182881" lvl="2" marL="548643" marR="0" rtl="0" algn="l">
              <a:lnSpc>
                <a:spcPct val="168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Εκπαίδευση των αγροτών και των κατοίκων σχετικά με τις μεθόδους εξοικονόμησης νερού.</a:t>
            </a:r>
            <a:endParaRPr/>
          </a:p>
          <a:p>
            <a:pPr indent="-182881" lvl="2" marL="548643" marR="0" rtl="0" algn="l">
              <a:lnSpc>
                <a:spcPct val="168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Οργανώστε εργαστήρια κοινότητας για να μοιραστείτε ιστορίες επιτυχίας και να ενθαρρύνετε την υιοθεσία.</a:t>
            </a:r>
            <a:endParaRPr/>
          </a:p>
          <a:p>
            <a:pPr indent="-182881" lvl="2" marL="548643" marR="0" rtl="0" algn="l">
              <a:lnSpc>
                <a:spcPct val="168000"/>
              </a:lnSpc>
              <a:spcBef>
                <a:spcPts val="0"/>
              </a:spcBef>
              <a:spcAft>
                <a:spcPts val="0"/>
              </a:spcAft>
              <a:buNone/>
            </a:pPr>
            <a:r>
              <a:rPr b="0" i="0" lang="en-US" sz="2400" u="none" cap="none" strike="noStrike">
                <a:solidFill>
                  <a:srgbClr val="000000"/>
                </a:solidFill>
                <a:latin typeface="Arial"/>
                <a:ea typeface="Arial"/>
                <a:cs typeface="Arial"/>
                <a:sym typeface="Arial"/>
              </a:rPr>
              <a:t>Παρακολούθηση και αξιολόγηση:</a:t>
            </a:r>
            <a:endParaRPr/>
          </a:p>
          <a:p>
            <a:pPr indent="-182881" lvl="2" marL="548643" marR="0" rtl="0" algn="l">
              <a:lnSpc>
                <a:spcPct val="168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Παρακολουθήστε την κατανάλωση νερού τακτικά.</a:t>
            </a:r>
            <a:endParaRPr/>
          </a:p>
          <a:p>
            <a:pPr indent="-182881" lvl="2" marL="548643" marR="0" rtl="0" algn="l">
              <a:lnSpc>
                <a:spcPct val="168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Χρησιμοποιήστε μοντέλα δεδομένων για να εντοπίσετε βελτιώσεις ή πιθανά προβλήματα.</a:t>
            </a:r>
            <a:endParaRPr/>
          </a:p>
          <a:p>
            <a:pPr indent="-68580" lvl="2" marL="205742" marR="0" rtl="0" algn="just">
              <a:lnSpc>
                <a:spcPct val="63000"/>
              </a:lnSpc>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574" name="Shape 574"/>
        <p:cNvGrpSpPr/>
        <p:nvPr/>
      </p:nvGrpSpPr>
      <p:grpSpPr>
        <a:xfrm>
          <a:off x="0" y="0"/>
          <a:ext cx="0" cy="0"/>
          <a:chOff x="0" y="0"/>
          <a:chExt cx="0" cy="0"/>
        </a:xfrm>
      </p:grpSpPr>
      <p:sp>
        <p:nvSpPr>
          <p:cNvPr id="575" name="Google Shape;575;p40"/>
          <p:cNvSpPr/>
          <p:nvPr/>
        </p:nvSpPr>
        <p:spPr>
          <a:xfrm>
            <a:off x="0" y="8954094"/>
            <a:ext cx="18288000" cy="1332906"/>
          </a:xfrm>
          <a:custGeom>
            <a:rect b="b" l="l" r="r" t="t"/>
            <a:pathLst>
              <a:path extrusionOk="0" h="1332906" w="18288000">
                <a:moveTo>
                  <a:pt x="0" y="0"/>
                </a:moveTo>
                <a:lnTo>
                  <a:pt x="18288000" y="0"/>
                </a:lnTo>
                <a:lnTo>
                  <a:pt x="18288000" y="1332906"/>
                </a:lnTo>
                <a:lnTo>
                  <a:pt x="0" y="1332906"/>
                </a:lnTo>
                <a:lnTo>
                  <a:pt x="0" y="0"/>
                </a:lnTo>
                <a:close/>
              </a:path>
            </a:pathLst>
          </a:custGeom>
          <a:blipFill rotWithShape="1">
            <a:blip r:embed="rId3">
              <a:alphaModFix/>
            </a:blip>
            <a:stretch>
              <a:fillRect b="0" l="0" r="0" t="0"/>
            </a:stretch>
          </a:blipFill>
          <a:ln>
            <a:noFill/>
          </a:ln>
        </p:spPr>
      </p:sp>
      <p:sp>
        <p:nvSpPr>
          <p:cNvPr id="576" name="Google Shape;576;p40"/>
          <p:cNvSpPr txBox="1"/>
          <p:nvPr/>
        </p:nvSpPr>
        <p:spPr>
          <a:xfrm>
            <a:off x="702277" y="9525"/>
            <a:ext cx="13704709" cy="1019175"/>
          </a:xfrm>
          <a:prstGeom prst="rect">
            <a:avLst/>
          </a:prstGeom>
          <a:noFill/>
          <a:ln>
            <a:noFill/>
          </a:ln>
        </p:spPr>
        <p:txBody>
          <a:bodyPr anchorCtr="0" anchor="t" bIns="0" lIns="0" spcFirstLastPara="1" rIns="0" wrap="square" tIns="0">
            <a:spAutoFit/>
          </a:bodyPr>
          <a:lstStyle/>
          <a:p>
            <a:pPr indent="0" lvl="0" marL="0" marR="0" rtl="0" algn="just">
              <a:lnSpc>
                <a:spcPct val="168000"/>
              </a:lnSpc>
              <a:spcBef>
                <a:spcPts val="0"/>
              </a:spcBef>
              <a:spcAft>
                <a:spcPts val="0"/>
              </a:spcAft>
              <a:buNone/>
            </a:pPr>
            <a:r>
              <a:rPr b="1" i="0" lang="en-US" sz="5000" u="none" cap="none" strike="noStrike">
                <a:solidFill>
                  <a:srgbClr val="000000"/>
                </a:solidFill>
                <a:latin typeface="Arial"/>
                <a:ea typeface="Arial"/>
                <a:cs typeface="Arial"/>
                <a:sym typeface="Arial"/>
              </a:rPr>
              <a:t>Έλεγχος Γνώσεων</a:t>
            </a:r>
            <a:endParaRPr/>
          </a:p>
        </p:txBody>
      </p:sp>
      <p:sp>
        <p:nvSpPr>
          <p:cNvPr id="577" name="Google Shape;577;p40"/>
          <p:cNvSpPr txBox="1"/>
          <p:nvPr/>
        </p:nvSpPr>
        <p:spPr>
          <a:xfrm>
            <a:off x="702277" y="1501109"/>
            <a:ext cx="17331589" cy="7103808"/>
          </a:xfrm>
          <a:prstGeom prst="rect">
            <a:avLst/>
          </a:prstGeom>
          <a:noFill/>
          <a:ln>
            <a:noFill/>
          </a:ln>
        </p:spPr>
        <p:txBody>
          <a:bodyPr anchorCtr="0" anchor="t" bIns="0" lIns="0" spcFirstLastPara="1" rIns="0" wrap="square" tIns="0">
            <a:spAutoFit/>
          </a:bodyPr>
          <a:lstStyle/>
          <a:p>
            <a:pPr indent="0" lvl="0" marL="0" marR="0" rtl="0" algn="l">
              <a:lnSpc>
                <a:spcPct val="180014"/>
              </a:lnSpc>
              <a:spcBef>
                <a:spcPts val="0"/>
              </a:spcBef>
              <a:spcAft>
                <a:spcPts val="0"/>
              </a:spcAft>
              <a:buNone/>
            </a:pPr>
            <a:r>
              <a:rPr b="1" i="0" lang="en-US" sz="2747" u="none" cap="none" strike="noStrike">
                <a:solidFill>
                  <a:srgbClr val="000000"/>
                </a:solidFill>
                <a:latin typeface="Arial"/>
                <a:ea typeface="Arial"/>
                <a:cs typeface="Arial"/>
                <a:sym typeface="Arial"/>
              </a:rPr>
              <a:t>Ερώτηση 1:</a:t>
            </a:r>
            <a:endParaRPr/>
          </a:p>
          <a:p>
            <a:pPr indent="0" lvl="0" marL="0" marR="0" rtl="0" algn="l">
              <a:lnSpc>
                <a:spcPct val="180014"/>
              </a:lnSpc>
              <a:spcBef>
                <a:spcPts val="0"/>
              </a:spcBef>
              <a:spcAft>
                <a:spcPts val="0"/>
              </a:spcAft>
              <a:buNone/>
            </a:pPr>
            <a:r>
              <a:rPr b="0" i="0" lang="en-US" sz="2747" u="none" cap="none" strike="noStrike">
                <a:solidFill>
                  <a:srgbClr val="000000"/>
                </a:solidFill>
                <a:latin typeface="Arial"/>
                <a:ea typeface="Arial"/>
                <a:cs typeface="Arial"/>
                <a:sym typeface="Arial"/>
              </a:rPr>
              <a:t>Ποιος από τους παρακάτω αποτελεί κρίσιμο στόχο των στρατηγικών διαχείρισης υδάτων;</a:t>
            </a:r>
            <a:endParaRPr/>
          </a:p>
          <a:p>
            <a:pPr indent="0" lvl="0" marL="0" marR="0" rtl="0" algn="l">
              <a:lnSpc>
                <a:spcPct val="180014"/>
              </a:lnSpc>
              <a:spcBef>
                <a:spcPts val="0"/>
              </a:spcBef>
              <a:spcAft>
                <a:spcPts val="0"/>
              </a:spcAft>
              <a:buNone/>
            </a:pPr>
            <a:r>
              <a:rPr b="0" i="0" lang="en-US" sz="2747" u="none" cap="none" strike="noStrike">
                <a:solidFill>
                  <a:srgbClr val="000000"/>
                </a:solidFill>
                <a:latin typeface="Arial"/>
                <a:ea typeface="Arial"/>
                <a:cs typeface="Arial"/>
                <a:sym typeface="Arial"/>
              </a:rPr>
              <a:t>Α) Αυξημένη σπατάλη νερού Β) Ανακύκλωση λυμάτων Γ) Εξάλειψη της χρήσης γεωργικού νερού Δ) Αποφυγή εμπλοκής της κοινότητας</a:t>
            </a:r>
            <a:endParaRPr/>
          </a:p>
          <a:p>
            <a:pPr indent="0" lvl="0" marL="0" marR="0" rtl="0" algn="l">
              <a:lnSpc>
                <a:spcPct val="180014"/>
              </a:lnSpc>
              <a:spcBef>
                <a:spcPts val="0"/>
              </a:spcBef>
              <a:spcAft>
                <a:spcPts val="0"/>
              </a:spcAft>
              <a:buNone/>
            </a:pPr>
            <a:r>
              <a:rPr b="1" i="0" lang="en-US" sz="2747" u="none" cap="none" strike="noStrike">
                <a:solidFill>
                  <a:srgbClr val="000000"/>
                </a:solidFill>
                <a:latin typeface="Arial"/>
                <a:ea typeface="Arial"/>
                <a:cs typeface="Arial"/>
                <a:sym typeface="Arial"/>
              </a:rPr>
              <a:t>Ερώτηση 2:</a:t>
            </a:r>
            <a:endParaRPr/>
          </a:p>
          <a:p>
            <a:pPr indent="0" lvl="0" marL="0" marR="0" rtl="0" algn="l">
              <a:lnSpc>
                <a:spcPct val="180014"/>
              </a:lnSpc>
              <a:spcBef>
                <a:spcPts val="0"/>
              </a:spcBef>
              <a:spcAft>
                <a:spcPts val="0"/>
              </a:spcAft>
              <a:buNone/>
            </a:pPr>
            <a:r>
              <a:rPr b="0" i="0" lang="en-US" sz="2747" u="none" cap="none" strike="noStrike">
                <a:solidFill>
                  <a:srgbClr val="000000"/>
                </a:solidFill>
                <a:latin typeface="Arial"/>
                <a:ea typeface="Arial"/>
                <a:cs typeface="Arial"/>
                <a:sym typeface="Arial"/>
              </a:rPr>
              <a:t>Σωστό ή Λάθος: Τα ψηφιακά δίδυμα είναι φυσικά αντίγραφα συστημάτων υδάτινων πόρων.</a:t>
            </a:r>
            <a:endParaRPr/>
          </a:p>
          <a:p>
            <a:pPr indent="0" lvl="0" marL="0" marR="0" rtl="0" algn="l">
              <a:lnSpc>
                <a:spcPct val="180014"/>
              </a:lnSpc>
              <a:spcBef>
                <a:spcPts val="0"/>
              </a:spcBef>
              <a:spcAft>
                <a:spcPts val="0"/>
              </a:spcAft>
              <a:buNone/>
            </a:pPr>
            <a:r>
              <a:rPr b="1" i="0" lang="en-US" sz="2747" u="none" cap="none" strike="noStrike">
                <a:solidFill>
                  <a:srgbClr val="000000"/>
                </a:solidFill>
                <a:latin typeface="Arial"/>
                <a:ea typeface="Arial"/>
                <a:cs typeface="Arial"/>
                <a:sym typeface="Arial"/>
              </a:rPr>
              <a:t>Ερώτηση 3:</a:t>
            </a:r>
            <a:endParaRPr/>
          </a:p>
          <a:p>
            <a:pPr indent="0" lvl="0" marL="0" marR="0" rtl="0" algn="l">
              <a:lnSpc>
                <a:spcPct val="180014"/>
              </a:lnSpc>
              <a:spcBef>
                <a:spcPts val="0"/>
              </a:spcBef>
              <a:spcAft>
                <a:spcPts val="0"/>
              </a:spcAft>
              <a:buNone/>
            </a:pPr>
            <a:r>
              <a:rPr b="0" i="0" lang="en-US" sz="2747" u="none" cap="none" strike="noStrike">
                <a:solidFill>
                  <a:srgbClr val="000000"/>
                </a:solidFill>
                <a:latin typeface="Arial"/>
                <a:ea typeface="Arial"/>
                <a:cs typeface="Arial"/>
                <a:sym typeface="Arial"/>
              </a:rPr>
              <a:t>Ποια από τις παρακάτω δεν αποτελεί τεχνική διαχείρισης νερού;</a:t>
            </a:r>
            <a:endParaRPr/>
          </a:p>
          <a:p>
            <a:pPr indent="0" lvl="0" marL="0" marR="0" rtl="0" algn="l">
              <a:lnSpc>
                <a:spcPct val="180014"/>
              </a:lnSpc>
              <a:spcBef>
                <a:spcPts val="0"/>
              </a:spcBef>
              <a:spcAft>
                <a:spcPts val="0"/>
              </a:spcAft>
              <a:buNone/>
            </a:pPr>
            <a:r>
              <a:rPr b="0" i="0" lang="en-US" sz="2747" u="none" cap="none" strike="noStrike">
                <a:solidFill>
                  <a:srgbClr val="000000"/>
                </a:solidFill>
                <a:latin typeface="Arial"/>
                <a:ea typeface="Arial"/>
                <a:cs typeface="Arial"/>
                <a:sym typeface="Arial"/>
              </a:rPr>
              <a:t>Α) Συλλογή όμβριων υδάτων Β) Στάγδην άρδευση Γ) Αγνοώντας τις εποχιακές διακυμάνσεις της ζήτησης Δ) Ανακύκλωση γκρίζων υδάτων</a:t>
            </a:r>
            <a:endParaRPr/>
          </a:p>
          <a:p>
            <a:pPr indent="0" lvl="0" marL="0" marR="0" rtl="0" algn="l">
              <a:lnSpc>
                <a:spcPct val="85183"/>
              </a:lnSpc>
              <a:spcBef>
                <a:spcPts val="0"/>
              </a:spcBef>
              <a:spcAft>
                <a:spcPts val="0"/>
              </a:spcAft>
              <a:buNone/>
            </a:pPr>
            <a:r>
              <a:t/>
            </a:r>
            <a:endParaRPr b="0" i="0" sz="2747" u="none" cap="none" strike="noStrike">
              <a:solidFill>
                <a:srgbClr val="000000"/>
              </a:solidFill>
              <a:latin typeface="Arial"/>
              <a:ea typeface="Arial"/>
              <a:cs typeface="Arial"/>
              <a:sym typeface="Arial"/>
            </a:endParaRPr>
          </a:p>
          <a:p>
            <a:pPr indent="0" lvl="0" marL="0" marR="0" rtl="0" algn="l">
              <a:lnSpc>
                <a:spcPct val="85183"/>
              </a:lnSpc>
              <a:spcBef>
                <a:spcPts val="0"/>
              </a:spcBef>
              <a:spcAft>
                <a:spcPts val="0"/>
              </a:spcAft>
              <a:buNone/>
            </a:pPr>
            <a:r>
              <a:t/>
            </a:r>
            <a:endParaRPr b="0" i="0" sz="2747" u="none" cap="none" strike="noStrike">
              <a:solidFill>
                <a:srgbClr val="000000"/>
              </a:solidFill>
              <a:latin typeface="Arial"/>
              <a:ea typeface="Arial"/>
              <a:cs typeface="Arial"/>
              <a:sym typeface="Arial"/>
            </a:endParaRPr>
          </a:p>
          <a:p>
            <a:pPr indent="0" lvl="0" marL="0" marR="0" rtl="0" algn="l">
              <a:lnSpc>
                <a:spcPct val="85183"/>
              </a:lnSpc>
              <a:spcBef>
                <a:spcPts val="0"/>
              </a:spcBef>
              <a:spcAft>
                <a:spcPts val="0"/>
              </a:spcAft>
              <a:buNone/>
            </a:pPr>
            <a:r>
              <a:t/>
            </a:r>
            <a:endParaRPr b="0" i="0" sz="2747"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585" name="Shape 585"/>
        <p:cNvGrpSpPr/>
        <p:nvPr/>
      </p:nvGrpSpPr>
      <p:grpSpPr>
        <a:xfrm>
          <a:off x="0" y="0"/>
          <a:ext cx="0" cy="0"/>
          <a:chOff x="0" y="0"/>
          <a:chExt cx="0" cy="0"/>
        </a:xfrm>
      </p:grpSpPr>
      <p:sp>
        <p:nvSpPr>
          <p:cNvPr id="586" name="Google Shape;586;p41"/>
          <p:cNvSpPr/>
          <p:nvPr/>
        </p:nvSpPr>
        <p:spPr>
          <a:xfrm>
            <a:off x="0" y="8205337"/>
            <a:ext cx="18288000" cy="2081663"/>
          </a:xfrm>
          <a:custGeom>
            <a:rect b="b" l="l" r="r" t="t"/>
            <a:pathLst>
              <a:path extrusionOk="0" h="2081663" w="18288000">
                <a:moveTo>
                  <a:pt x="0" y="0"/>
                </a:moveTo>
                <a:lnTo>
                  <a:pt x="18288000" y="0"/>
                </a:lnTo>
                <a:lnTo>
                  <a:pt x="18288000" y="2081663"/>
                </a:lnTo>
                <a:lnTo>
                  <a:pt x="0" y="2081663"/>
                </a:lnTo>
                <a:lnTo>
                  <a:pt x="0" y="0"/>
                </a:lnTo>
                <a:close/>
              </a:path>
            </a:pathLst>
          </a:custGeom>
          <a:blipFill rotWithShape="1">
            <a:blip r:embed="rId3">
              <a:alphaModFix/>
            </a:blip>
            <a:stretch>
              <a:fillRect b="0" l="0" r="0" t="0"/>
            </a:stretch>
          </a:blipFill>
          <a:ln>
            <a:noFill/>
          </a:ln>
        </p:spPr>
      </p:sp>
      <p:cxnSp>
        <p:nvCxnSpPr>
          <p:cNvPr id="587" name="Google Shape;587;p41"/>
          <p:cNvCxnSpPr/>
          <p:nvPr/>
        </p:nvCxnSpPr>
        <p:spPr>
          <a:xfrm rot="10772900">
            <a:off x="1009575" y="1887976"/>
            <a:ext cx="9666718" cy="0"/>
          </a:xfrm>
          <a:prstGeom prst="straightConnector1">
            <a:avLst/>
          </a:prstGeom>
          <a:noFill/>
          <a:ln cap="rnd" cmpd="sng" w="28575">
            <a:solidFill>
              <a:srgbClr val="000000"/>
            </a:solidFill>
            <a:prstDash val="solid"/>
            <a:round/>
            <a:headEnd len="sm" w="sm" type="none"/>
            <a:tailEnd len="sm" w="sm" type="none"/>
          </a:ln>
        </p:spPr>
      </p:cxnSp>
      <p:sp>
        <p:nvSpPr>
          <p:cNvPr id="588" name="Google Shape;588;p41"/>
          <p:cNvSpPr txBox="1"/>
          <p:nvPr/>
        </p:nvSpPr>
        <p:spPr>
          <a:xfrm>
            <a:off x="1028700" y="676275"/>
            <a:ext cx="13704709" cy="987171"/>
          </a:xfrm>
          <a:prstGeom prst="rect">
            <a:avLst/>
          </a:prstGeom>
          <a:noFill/>
          <a:ln>
            <a:noFill/>
          </a:ln>
        </p:spPr>
        <p:txBody>
          <a:bodyPr anchorCtr="0" anchor="t" bIns="0" lIns="0" spcFirstLastPara="1" rIns="0" wrap="square" tIns="0">
            <a:spAutoFit/>
          </a:bodyPr>
          <a:lstStyle/>
          <a:p>
            <a:pPr indent="0" lvl="0" marL="0" marR="0" rtl="0" algn="just">
              <a:lnSpc>
                <a:spcPct val="168000"/>
              </a:lnSpc>
              <a:spcBef>
                <a:spcPts val="0"/>
              </a:spcBef>
              <a:spcAft>
                <a:spcPts val="0"/>
              </a:spcAft>
              <a:buNone/>
            </a:pPr>
            <a:r>
              <a:rPr b="1" i="0" lang="en-US" sz="4900" u="none" cap="none" strike="noStrike">
                <a:solidFill>
                  <a:srgbClr val="000000"/>
                </a:solidFill>
                <a:latin typeface="Arial"/>
                <a:ea typeface="Arial"/>
                <a:cs typeface="Arial"/>
                <a:sym typeface="Arial"/>
              </a:rPr>
              <a:t>Έλεγχος Γνώσεων - Απαντήσεις</a:t>
            </a:r>
            <a:endParaRPr/>
          </a:p>
        </p:txBody>
      </p:sp>
      <p:sp>
        <p:nvSpPr>
          <p:cNvPr id="589" name="Google Shape;589;p41"/>
          <p:cNvSpPr txBox="1"/>
          <p:nvPr/>
        </p:nvSpPr>
        <p:spPr>
          <a:xfrm>
            <a:off x="1028700" y="2331109"/>
            <a:ext cx="15555469" cy="5415231"/>
          </a:xfrm>
          <a:prstGeom prst="rect">
            <a:avLst/>
          </a:prstGeom>
          <a:noFill/>
          <a:ln>
            <a:noFill/>
          </a:ln>
        </p:spPr>
        <p:txBody>
          <a:bodyPr anchorCtr="0" anchor="t" bIns="0" lIns="0" spcFirstLastPara="1" rIns="0" wrap="square" tIns="0">
            <a:spAutoFit/>
          </a:bodyPr>
          <a:lstStyle/>
          <a:p>
            <a:pPr indent="0" lvl="0" marL="0" marR="0" rtl="0" algn="l">
              <a:lnSpc>
                <a:spcPct val="180040"/>
              </a:lnSpc>
              <a:spcBef>
                <a:spcPts val="0"/>
              </a:spcBef>
              <a:spcAft>
                <a:spcPts val="0"/>
              </a:spcAft>
              <a:buNone/>
            </a:pPr>
            <a:r>
              <a:rPr b="1" i="0" lang="en-US" sz="3432" u="none" cap="none" strike="noStrike">
                <a:solidFill>
                  <a:srgbClr val="000000"/>
                </a:solidFill>
                <a:latin typeface="Arial"/>
                <a:ea typeface="Arial"/>
                <a:cs typeface="Arial"/>
                <a:sym typeface="Arial"/>
              </a:rPr>
              <a:t>Ερώτηση 1: Β) Ανακύκλωση λυμάτων Ερώτηση 2: Λάθος – Τα ψηφιακά δίδυμα είναι εικονικές, όχι φυσικές, αναπαραστάσεις των συστημάτων ύδρευσης.</a:t>
            </a:r>
            <a:endParaRPr/>
          </a:p>
          <a:p>
            <a:pPr indent="0" lvl="0" marL="0" marR="0" rtl="0" algn="l">
              <a:lnSpc>
                <a:spcPct val="180040"/>
              </a:lnSpc>
              <a:spcBef>
                <a:spcPts val="0"/>
              </a:spcBef>
              <a:spcAft>
                <a:spcPts val="0"/>
              </a:spcAft>
              <a:buNone/>
            </a:pPr>
            <a:r>
              <a:rPr b="1" i="0" lang="en-US" sz="3432" u="none" cap="none" strike="noStrike">
                <a:solidFill>
                  <a:srgbClr val="000000"/>
                </a:solidFill>
                <a:latin typeface="Arial"/>
                <a:ea typeface="Arial"/>
                <a:cs typeface="Arial"/>
                <a:sym typeface="Arial"/>
              </a:rPr>
              <a:t>Ερώτηση 3: Γ) Αγνόηση των εποχιακών διακυμάνσεων της ζήτησης Ερώτηση 4: Β) Βελτιωμένη προσβασιμότητα στο νερό Ερώτηση 5: Λάθος – Η συμμετοχή της κοινότητας είναι κρίσιμη για τη βιώσιμη διαχείριση των υδάτων.</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42"/>
          <p:cNvSpPr/>
          <p:nvPr/>
        </p:nvSpPr>
        <p:spPr>
          <a:xfrm>
            <a:off x="0" y="8328960"/>
            <a:ext cx="18288000" cy="1958040"/>
          </a:xfrm>
          <a:custGeom>
            <a:rect b="b" l="l" r="r" t="t"/>
            <a:pathLst>
              <a:path extrusionOk="0" h="1958040" w="18288000">
                <a:moveTo>
                  <a:pt x="0" y="0"/>
                </a:moveTo>
                <a:lnTo>
                  <a:pt x="18288000" y="0"/>
                </a:lnTo>
                <a:lnTo>
                  <a:pt x="18288000" y="1958040"/>
                </a:lnTo>
                <a:lnTo>
                  <a:pt x="0" y="1958040"/>
                </a:lnTo>
                <a:lnTo>
                  <a:pt x="0" y="0"/>
                </a:lnTo>
                <a:close/>
              </a:path>
            </a:pathLst>
          </a:custGeom>
          <a:blipFill rotWithShape="1">
            <a:blip r:embed="rId3">
              <a:alphaModFix/>
            </a:blip>
            <a:stretch>
              <a:fillRect b="0" l="0" r="0" t="0"/>
            </a:stretch>
          </a:blipFill>
          <a:ln>
            <a:noFill/>
          </a:ln>
        </p:spPr>
      </p:sp>
      <p:sp>
        <p:nvSpPr>
          <p:cNvPr id="599" name="Google Shape;599;p42"/>
          <p:cNvSpPr/>
          <p:nvPr/>
        </p:nvSpPr>
        <p:spPr>
          <a:xfrm>
            <a:off x="-83200" y="8256074"/>
            <a:ext cx="18120505" cy="2806539"/>
          </a:xfrm>
          <a:custGeom>
            <a:rect b="b" l="l" r="r" t="t"/>
            <a:pathLst>
              <a:path extrusionOk="0" h="2806539" w="18120505">
                <a:moveTo>
                  <a:pt x="0" y="0"/>
                </a:moveTo>
                <a:lnTo>
                  <a:pt x="18120505" y="0"/>
                </a:lnTo>
                <a:lnTo>
                  <a:pt x="18120505" y="2806539"/>
                </a:lnTo>
                <a:lnTo>
                  <a:pt x="0" y="2806539"/>
                </a:lnTo>
                <a:lnTo>
                  <a:pt x="0" y="0"/>
                </a:lnTo>
                <a:close/>
              </a:path>
            </a:pathLst>
          </a:custGeom>
          <a:blipFill rotWithShape="1">
            <a:blip r:embed="rId4">
              <a:alphaModFix/>
            </a:blip>
            <a:stretch>
              <a:fillRect b="0" l="0" r="0" t="0"/>
            </a:stretch>
          </a:blipFill>
          <a:ln>
            <a:noFill/>
          </a:ln>
        </p:spPr>
      </p:sp>
      <p:sp>
        <p:nvSpPr>
          <p:cNvPr id="600" name="Google Shape;600;p42"/>
          <p:cNvSpPr/>
          <p:nvPr/>
        </p:nvSpPr>
        <p:spPr>
          <a:xfrm>
            <a:off x="-83207" y="-907951"/>
            <a:ext cx="18371248" cy="8229600"/>
          </a:xfrm>
          <a:custGeom>
            <a:rect b="b" l="l" r="r" t="t"/>
            <a:pathLst>
              <a:path extrusionOk="0" h="10972800" w="24494998">
                <a:moveTo>
                  <a:pt x="0" y="0"/>
                </a:moveTo>
                <a:lnTo>
                  <a:pt x="24494998" y="0"/>
                </a:lnTo>
                <a:lnTo>
                  <a:pt x="24494998" y="10972800"/>
                </a:lnTo>
                <a:lnTo>
                  <a:pt x="0" y="10972800"/>
                </a:lnTo>
                <a:lnTo>
                  <a:pt x="0" y="0"/>
                </a:lnTo>
                <a:close/>
              </a:path>
            </a:pathLst>
          </a:custGeom>
          <a:blipFill rotWithShape="1">
            <a:blip r:embed="rId5">
              <a:alphaModFix amt="55000"/>
            </a:blip>
            <a:stretch>
              <a:fillRect b="-24287" l="0" r="0" t="-24289"/>
            </a:stretch>
          </a:blipFill>
          <a:ln>
            <a:noFill/>
          </a:ln>
        </p:spPr>
      </p:sp>
      <p:sp>
        <p:nvSpPr>
          <p:cNvPr id="601" name="Google Shape;601;p42"/>
          <p:cNvSpPr/>
          <p:nvPr/>
        </p:nvSpPr>
        <p:spPr>
          <a:xfrm>
            <a:off x="7280796" y="-143767"/>
            <a:ext cx="3225156" cy="3230761"/>
          </a:xfrm>
          <a:custGeom>
            <a:rect b="b" l="l" r="r" t="t"/>
            <a:pathLst>
              <a:path extrusionOk="0" h="3230761" w="3225156">
                <a:moveTo>
                  <a:pt x="0" y="0"/>
                </a:moveTo>
                <a:lnTo>
                  <a:pt x="3225156" y="0"/>
                </a:lnTo>
                <a:lnTo>
                  <a:pt x="3225156" y="3230761"/>
                </a:lnTo>
                <a:lnTo>
                  <a:pt x="0" y="3230761"/>
                </a:lnTo>
                <a:lnTo>
                  <a:pt x="0" y="0"/>
                </a:lnTo>
                <a:close/>
              </a:path>
            </a:pathLst>
          </a:custGeom>
          <a:blipFill rotWithShape="1">
            <a:blip r:embed="rId6">
              <a:alphaModFix/>
            </a:blip>
            <a:stretch>
              <a:fillRect b="0" l="0" r="0" t="0"/>
            </a:stretch>
          </a:blipFill>
          <a:ln>
            <a:noFill/>
          </a:ln>
        </p:spPr>
      </p:sp>
      <p:sp>
        <p:nvSpPr>
          <p:cNvPr id="602" name="Google Shape;602;p42"/>
          <p:cNvSpPr/>
          <p:nvPr/>
        </p:nvSpPr>
        <p:spPr>
          <a:xfrm>
            <a:off x="7883967" y="208971"/>
            <a:ext cx="2018824" cy="2439638"/>
          </a:xfrm>
          <a:custGeom>
            <a:rect b="b" l="l" r="r" t="t"/>
            <a:pathLst>
              <a:path extrusionOk="0" h="3252851" w="2691765">
                <a:moveTo>
                  <a:pt x="0" y="0"/>
                </a:moveTo>
                <a:lnTo>
                  <a:pt x="2691765" y="0"/>
                </a:lnTo>
                <a:lnTo>
                  <a:pt x="2691765" y="3252851"/>
                </a:lnTo>
                <a:lnTo>
                  <a:pt x="0" y="3252851"/>
                </a:lnTo>
                <a:lnTo>
                  <a:pt x="0" y="0"/>
                </a:lnTo>
                <a:close/>
              </a:path>
            </a:pathLst>
          </a:custGeom>
          <a:blipFill rotWithShape="1">
            <a:blip r:embed="rId7">
              <a:alphaModFix/>
            </a:blip>
            <a:stretch>
              <a:fillRect b="0" l="-12" r="-10" t="0"/>
            </a:stretch>
          </a:blipFill>
          <a:ln>
            <a:noFill/>
          </a:ln>
        </p:spPr>
      </p:sp>
      <p:sp>
        <p:nvSpPr>
          <p:cNvPr id="603" name="Google Shape;603;p42"/>
          <p:cNvSpPr txBox="1"/>
          <p:nvPr/>
        </p:nvSpPr>
        <p:spPr>
          <a:xfrm>
            <a:off x="5489973" y="3115569"/>
            <a:ext cx="6459991" cy="2374436"/>
          </a:xfrm>
          <a:prstGeom prst="rect">
            <a:avLst/>
          </a:prstGeom>
          <a:noFill/>
          <a:ln>
            <a:noFill/>
          </a:ln>
        </p:spPr>
        <p:txBody>
          <a:bodyPr anchorCtr="0" anchor="t" bIns="0" lIns="0" spcFirstLastPara="1" rIns="0" wrap="square" tIns="0">
            <a:spAutoFit/>
          </a:bodyPr>
          <a:lstStyle/>
          <a:p>
            <a:pPr indent="0" lvl="0" marL="0" marR="0" rtl="0" algn="ctr">
              <a:lnSpc>
                <a:spcPct val="116008"/>
              </a:lnSpc>
              <a:spcBef>
                <a:spcPts val="0"/>
              </a:spcBef>
              <a:spcAft>
                <a:spcPts val="0"/>
              </a:spcAft>
              <a:buNone/>
            </a:pPr>
            <a:r>
              <a:rPr b="1" i="0" lang="en-US" sz="8033" u="none" cap="none" strike="noStrike">
                <a:solidFill>
                  <a:srgbClr val="000000"/>
                </a:solidFill>
                <a:latin typeface="Montserrat"/>
                <a:ea typeface="Montserrat"/>
                <a:cs typeface="Montserrat"/>
                <a:sym typeface="Montserrat"/>
              </a:rPr>
              <a:t>ΣΑΣ ΕΥΧΑΡΙΣΤΩ</a:t>
            </a:r>
            <a:endParaRPr/>
          </a:p>
        </p:txBody>
      </p:sp>
      <p:sp>
        <p:nvSpPr>
          <p:cNvPr id="604" name="Google Shape;604;p42"/>
          <p:cNvSpPr/>
          <p:nvPr/>
        </p:nvSpPr>
        <p:spPr>
          <a:xfrm>
            <a:off x="447021" y="9071993"/>
            <a:ext cx="4827365" cy="1017841"/>
          </a:xfrm>
          <a:custGeom>
            <a:rect b="b" l="l" r="r" t="t"/>
            <a:pathLst>
              <a:path extrusionOk="0" h="1357122" w="6436487">
                <a:moveTo>
                  <a:pt x="0" y="0"/>
                </a:moveTo>
                <a:lnTo>
                  <a:pt x="6436487" y="0"/>
                </a:lnTo>
                <a:lnTo>
                  <a:pt x="6436487" y="1357122"/>
                </a:lnTo>
                <a:lnTo>
                  <a:pt x="0" y="1357122"/>
                </a:lnTo>
                <a:lnTo>
                  <a:pt x="0" y="0"/>
                </a:lnTo>
                <a:close/>
              </a:path>
            </a:pathLst>
          </a:custGeom>
          <a:blipFill rotWithShape="1">
            <a:blip r:embed="rId8">
              <a:alphaModFix/>
            </a:blip>
            <a:stretch>
              <a:fillRect b="2" l="0" r="0" t="0"/>
            </a:stretch>
          </a:blipFill>
          <a:ln>
            <a:noFill/>
          </a:ln>
        </p:spPr>
      </p:sp>
      <p:sp>
        <p:nvSpPr>
          <p:cNvPr id="605" name="Google Shape;605;p42"/>
          <p:cNvSpPr txBox="1"/>
          <p:nvPr/>
        </p:nvSpPr>
        <p:spPr>
          <a:xfrm>
            <a:off x="5274350" y="8957424"/>
            <a:ext cx="12684000" cy="1166700"/>
          </a:xfrm>
          <a:prstGeom prst="rect">
            <a:avLst/>
          </a:prstGeom>
          <a:noFill/>
          <a:ln>
            <a:noFill/>
          </a:ln>
        </p:spPr>
        <p:txBody>
          <a:bodyPr anchorCtr="0" anchor="t" bIns="0" lIns="0" spcFirstLastPara="1" rIns="0" wrap="square" tIns="0">
            <a:spAutoFit/>
          </a:bodyPr>
          <a:lstStyle/>
          <a:p>
            <a:pPr indent="0" lvl="0" marL="0" marR="0" rtl="0" algn="just">
              <a:lnSpc>
                <a:spcPct val="167912"/>
              </a:lnSpc>
              <a:spcBef>
                <a:spcPts val="0"/>
              </a:spcBef>
              <a:spcAft>
                <a:spcPts val="0"/>
              </a:spcAft>
              <a:buNone/>
            </a:pPr>
            <a:r>
              <a:rPr lang="en-US" sz="1739">
                <a:latin typeface="Montserrat"/>
                <a:ea typeface="Montserrat"/>
                <a:cs typeface="Montserrat"/>
                <a:sym typeface="Montserrat"/>
              </a:rPr>
              <a:t>Funded by the European Union. Views and opinions expressed are however those of the author(s) only and do not necessarily reflect those of the European Union or the Swedish Council for Higher Education (UHR). Neither the European Union nor the granting authority can be held responsible for them.</a:t>
            </a:r>
            <a:endParaRPr/>
          </a:p>
        </p:txBody>
      </p:sp>
      <p:sp>
        <p:nvSpPr>
          <p:cNvPr id="606" name="Google Shape;606;p42"/>
          <p:cNvSpPr/>
          <p:nvPr/>
        </p:nvSpPr>
        <p:spPr>
          <a:xfrm>
            <a:off x="2490641" y="4287114"/>
            <a:ext cx="12805592" cy="3555937"/>
          </a:xfrm>
          <a:custGeom>
            <a:rect b="b" l="l" r="r" t="t"/>
            <a:pathLst>
              <a:path extrusionOk="0" h="3555937" w="12805592">
                <a:moveTo>
                  <a:pt x="0" y="0"/>
                </a:moveTo>
                <a:lnTo>
                  <a:pt x="12805592" y="0"/>
                </a:lnTo>
                <a:lnTo>
                  <a:pt x="12805592" y="3555937"/>
                </a:lnTo>
                <a:lnTo>
                  <a:pt x="0" y="3555937"/>
                </a:lnTo>
                <a:lnTo>
                  <a:pt x="0" y="0"/>
                </a:lnTo>
                <a:close/>
              </a:path>
            </a:pathLst>
          </a:custGeom>
          <a:blipFill rotWithShape="1">
            <a:blip r:embed="rId9">
              <a:alphaModFix/>
            </a:blip>
            <a:stretch>
              <a:fillRect b="0" l="0" r="0" t="0"/>
            </a:stretch>
          </a:blipFill>
          <a:ln>
            <a:noFill/>
          </a:ln>
        </p:spPr>
      </p:sp>
      <p:sp>
        <p:nvSpPr>
          <p:cNvPr id="607" name="Google Shape;607;p42"/>
          <p:cNvSpPr txBox="1"/>
          <p:nvPr/>
        </p:nvSpPr>
        <p:spPr>
          <a:xfrm>
            <a:off x="4949612" y="5677478"/>
            <a:ext cx="7347164" cy="965302"/>
          </a:xfrm>
          <a:prstGeom prst="rect">
            <a:avLst/>
          </a:prstGeom>
          <a:noFill/>
          <a:ln>
            <a:noFill/>
          </a:ln>
        </p:spPr>
        <p:txBody>
          <a:bodyPr anchorCtr="0" anchor="t" bIns="0" lIns="0" spcFirstLastPara="1" rIns="0" wrap="square" tIns="0">
            <a:spAutoFit/>
          </a:bodyPr>
          <a:lstStyle/>
          <a:p>
            <a:pPr indent="0" lvl="0" marL="0" marR="0" rtl="0" algn="ctr">
              <a:lnSpc>
                <a:spcPct val="168024"/>
              </a:lnSpc>
              <a:spcBef>
                <a:spcPts val="0"/>
              </a:spcBef>
              <a:spcAft>
                <a:spcPts val="0"/>
              </a:spcAft>
              <a:buNone/>
            </a:pPr>
            <a:r>
              <a:rPr b="1" i="0" lang="en-US" sz="4788" u="none" cap="none" strike="noStrike">
                <a:solidFill>
                  <a:srgbClr val="000000"/>
                </a:solidFill>
                <a:latin typeface="Arial"/>
                <a:ea typeface="Arial"/>
                <a:cs typeface="Arial"/>
                <a:sym typeface="Arial"/>
              </a:rPr>
              <a:t> Διαχείριση υδάτων</a:t>
            </a:r>
            <a:endParaRPr/>
          </a:p>
        </p:txBody>
      </p:sp>
      <p:sp>
        <p:nvSpPr>
          <p:cNvPr id="608" name="Google Shape;608;p42"/>
          <p:cNvSpPr/>
          <p:nvPr/>
        </p:nvSpPr>
        <p:spPr>
          <a:xfrm>
            <a:off x="2869446" y="6671355"/>
            <a:ext cx="11984655" cy="925355"/>
          </a:xfrm>
          <a:custGeom>
            <a:rect b="b" l="l" r="r" t="t"/>
            <a:pathLst>
              <a:path extrusionOk="0" h="925355" w="11984655">
                <a:moveTo>
                  <a:pt x="0" y="0"/>
                </a:moveTo>
                <a:lnTo>
                  <a:pt x="11984655" y="0"/>
                </a:lnTo>
                <a:lnTo>
                  <a:pt x="11984655" y="925355"/>
                </a:lnTo>
                <a:lnTo>
                  <a:pt x="0" y="925355"/>
                </a:lnTo>
                <a:lnTo>
                  <a:pt x="0" y="0"/>
                </a:lnTo>
                <a:close/>
              </a:path>
            </a:pathLst>
          </a:custGeom>
          <a:blipFill rotWithShape="1">
            <a:blip r:embed="rId10">
              <a:alphaModFix/>
            </a:blip>
            <a:stretch>
              <a:fillRect b="0" l="0" r="0" t="0"/>
            </a:stretch>
          </a:blipFill>
          <a:ln>
            <a:noFill/>
          </a:ln>
        </p:spPr>
      </p:sp>
      <p:sp>
        <p:nvSpPr>
          <p:cNvPr id="609" name="Google Shape;609;p42"/>
          <p:cNvSpPr txBox="1"/>
          <p:nvPr/>
        </p:nvSpPr>
        <p:spPr>
          <a:xfrm>
            <a:off x="4266544" y="6843567"/>
            <a:ext cx="9253800" cy="499495"/>
          </a:xfrm>
          <a:prstGeom prst="rect">
            <a:avLst/>
          </a:prstGeom>
          <a:noFill/>
          <a:ln>
            <a:noFill/>
          </a:ln>
        </p:spPr>
        <p:txBody>
          <a:bodyPr anchorCtr="0" anchor="t" bIns="0" lIns="0" spcFirstLastPara="1" rIns="0" wrap="square" tIns="0">
            <a:spAutoFit/>
          </a:bodyPr>
          <a:lstStyle/>
          <a:p>
            <a:pPr indent="0" lvl="0" marL="0" marR="0" rtl="0" algn="ctr">
              <a:lnSpc>
                <a:spcPct val="168058"/>
              </a:lnSpc>
              <a:spcBef>
                <a:spcPts val="0"/>
              </a:spcBef>
              <a:spcAft>
                <a:spcPts val="0"/>
              </a:spcAft>
              <a:buNone/>
            </a:pPr>
            <a:r>
              <a:rPr b="1" i="0" lang="en-US" sz="2586" u="none" cap="none" strike="noStrike">
                <a:solidFill>
                  <a:srgbClr val="FFFFFF"/>
                </a:solidFill>
                <a:latin typeface="Montserrat"/>
                <a:ea typeface="Montserrat"/>
                <a:cs typeface="Montserrat"/>
                <a:sym typeface="Montserrat"/>
              </a:rPr>
              <a:t>ΑΡΙΘΜΟΣ ΕΡΓΟΥ: 2023-1-SE01-KA220-VET-000160614</a:t>
            </a:r>
            <a:endParaRPr/>
          </a:p>
        </p:txBody>
      </p:sp>
      <p:sp>
        <p:nvSpPr>
          <p:cNvPr id="610" name="Google Shape;610;p42"/>
          <p:cNvSpPr/>
          <p:nvPr/>
        </p:nvSpPr>
        <p:spPr>
          <a:xfrm>
            <a:off x="-4225" y="7591300"/>
            <a:ext cx="17962530" cy="1451896"/>
          </a:xfrm>
          <a:custGeom>
            <a:rect b="b" l="l" r="r" t="t"/>
            <a:pathLst>
              <a:path extrusionOk="0" h="1935861" w="23950040">
                <a:moveTo>
                  <a:pt x="0" y="0"/>
                </a:moveTo>
                <a:lnTo>
                  <a:pt x="23950040" y="0"/>
                </a:lnTo>
                <a:lnTo>
                  <a:pt x="23950040" y="1935861"/>
                </a:lnTo>
                <a:lnTo>
                  <a:pt x="0" y="1935861"/>
                </a:lnTo>
                <a:lnTo>
                  <a:pt x="0" y="0"/>
                </a:lnTo>
                <a:close/>
              </a:path>
            </a:pathLst>
          </a:custGeom>
          <a:blipFill rotWithShape="1">
            <a:blip r:embed="rId11">
              <a:alphaModFix/>
            </a:blip>
            <a:stretch>
              <a:fillRect b="-5563" l="0" r="0" t="-5566"/>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