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0287000" cx="18288000"/>
  <p:notesSz cx="6858000" cy="9144000"/>
  <p:embeddedFontLst>
    <p:embeddedFont>
      <p:font typeface="Montserrat"/>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5" roundtripDataSignature="AMtx7mhEZ+2LfOZAbIw+Tsvv9oJ0n2uQ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Montserrat-boldItalic.fntdata"/><Relationship Id="rId21" Type="http://schemas.openxmlformats.org/officeDocument/2006/relationships/slide" Target="slides/slide16.xml"/><Relationship Id="rId43" Type="http://schemas.openxmlformats.org/officeDocument/2006/relationships/font" Target="fonts/Montserrat-bold.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5" name="Google Shape;105;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6" name="Google Shape;106;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9" name="Google Shape;109;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0" name="Google Shape;120;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1" name="Google Shape;121;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4" name="Google Shape;124;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33" name="Google Shape;133;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34" name="Google Shape;134;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7" name="Google Shape;137;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5" name="Google Shape;145;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6" name="Google Shape;146;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9" name="Google Shape;149;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9" name="Google Shape;159;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60" name="Google Shape;160;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3" name="Google Shape;163;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2" name="Google Shape;172;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3" name="Google Shape;173;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6" name="Google Shape;176;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5" name="Google Shape;185;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6" name="Google Shape;186;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9" name="Google Shape;189;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8" name="Google Shape;198;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9" name="Google Shape;199;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02" name="Google Shape;202;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1" name="Google Shape;211;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12" name="Google Shape;212;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5" name="Google Shape;215;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24" name="Google Shape;224;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25" name="Google Shape;225;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28" name="Google Shape;228;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7" name="Google Shape;237;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8" name="Google Shape;238;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1" name="Google Shape;241;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0" name="Google Shape;250;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1" name="Google Shape;251;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4" name="Google Shape;254;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63" name="Google Shape;263;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64" name="Google Shape;264;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67" name="Google Shape;267;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5" name="Google Shape;275;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6" name="Google Shape;276;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9" name="Google Shape;279;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87" name="Google Shape;287;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88" name="Google Shape;288;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1" name="Google Shape;291;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0" name="Google Shape;300;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1" name="Google Shape;301;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04" name="Google Shape;304;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3" name="Google Shape;313;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4" name="Google Shape;314;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17" name="Google Shape;317;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26" name="Google Shape;326;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27" name="Google Shape;327;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0" name="Google Shape;330;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9" name="Google Shape;339;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40" name="Google Shape;340;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43" name="Google Shape;343;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2" name="Google Shape;352;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53" name="Google Shape;353;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6" name="Google Shape;356;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6" name="Google Shape;366;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7" name="Google Shape;367;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0" name="Google Shape;370;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1" name="Google Shape;381;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2" name="Google Shape;382;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5" name="Google Shape;385;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94" name="Google Shape;394;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95" name="Google Shape;395;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98" name="Google Shape;398;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07" name="Google Shape;407;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8" name="Google Shape;408;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11" name="Google Shape;411;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21" name="Google Shape;421;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22" name="Google Shape;422;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25" name="Google Shape;425;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4" name="Google Shape;434;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5" name="Google Shape;435;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8" name="Google Shape;438;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47" name="Google Shape;447;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48" name="Google Shape;448;p2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1" name="Google Shape;451;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0" name="Google Shape;460;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1" name="Google Shape;461;p2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4" name="Google Shape;464;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73" name="Google Shape;473;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74" name="Google Shape;474;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77" name="Google Shape;477;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86" name="Google Shape;486;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87" name="Google Shape;487;p3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90" name="Google Shape;490;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9" name="Google Shape;499;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00" name="Google Shape;500;p3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03" name="Google Shape;503;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13" name="Google Shape;513;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14" name="Google Shape;514;p3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7" name="Google Shape;517;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26" name="Google Shape;526;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27" name="Google Shape;527;p3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30" name="Google Shape;530;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39" name="Google Shape;539;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40" name="Google Shape;540;p3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43" name="Google Shape;543;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52" name="Google Shape;552;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53" name="Google Shape;553;p3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56" name="Google Shape;556;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5" name="Google Shape;565;p3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66" name="Google Shape;566;p3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3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69" name="Google Shape;569;p3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4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4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4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4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7"/>
          <p:cNvSpPr/>
          <p:nvPr>
            <p:ph idx="2" type="pic"/>
          </p:nvPr>
        </p:nvSpPr>
        <p:spPr>
          <a:xfrm>
            <a:off x="1792288" y="612775"/>
            <a:ext cx="5486400" cy="4114800"/>
          </a:xfrm>
          <a:prstGeom prst="rect">
            <a:avLst/>
          </a:prstGeom>
          <a:noFill/>
          <a:ln>
            <a:noFill/>
          </a:ln>
        </p:spPr>
      </p:sp>
      <p:sp>
        <p:nvSpPr>
          <p:cNvPr id="68" name="Google Shape;68;p4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png"/><Relationship Id="rId9" Type="http://schemas.openxmlformats.org/officeDocument/2006/relationships/image" Target="../media/image4.png"/><Relationship Id="rId5" Type="http://schemas.openxmlformats.org/officeDocument/2006/relationships/image" Target="../media/image3.jpg"/><Relationship Id="rId6" Type="http://schemas.openxmlformats.org/officeDocument/2006/relationships/image" Target="../media/image14.png"/><Relationship Id="rId7" Type="http://schemas.openxmlformats.org/officeDocument/2006/relationships/image" Target="../media/image5.png"/><Relationship Id="rId8"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18.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jpg"/><Relationship Id="rId5"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22.jp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28.png"/><Relationship Id="rId5"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26.png"/><Relationship Id="rId5"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6.png"/><Relationship Id="rId5"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30.jp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31.png"/><Relationship Id="rId5"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5.png"/><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9.jp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8.jp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4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4.jp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2.jp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2.jp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0.jpg"/><Relationship Id="rId4" Type="http://schemas.openxmlformats.org/officeDocument/2006/relationships/image" Target="../media/image49.png"/><Relationship Id="rId5"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4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4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7.png"/><Relationship Id="rId4" Type="http://schemas.openxmlformats.org/officeDocument/2006/relationships/image" Target="../media/image41.png"/><Relationship Id="rId5" Type="http://schemas.openxmlformats.org/officeDocument/2006/relationships/image" Target="../media/image5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5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7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5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6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2.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1.jpg"/><Relationship Id="rId4" Type="http://schemas.openxmlformats.org/officeDocument/2006/relationships/image" Target="../media/image54.png"/><Relationship Id="rId5"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9.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9.pn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7.png"/><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8.png"/><Relationship Id="rId4" Type="http://schemas.openxmlformats.org/officeDocument/2006/relationships/image" Target="../media/image71.png"/><Relationship Id="rId11" Type="http://schemas.openxmlformats.org/officeDocument/2006/relationships/image" Target="../media/image19.png"/><Relationship Id="rId10" Type="http://schemas.openxmlformats.org/officeDocument/2006/relationships/image" Target="../media/image73.png"/><Relationship Id="rId12" Type="http://schemas.openxmlformats.org/officeDocument/2006/relationships/image" Target="../media/image70.png"/><Relationship Id="rId9" Type="http://schemas.openxmlformats.org/officeDocument/2006/relationships/image" Target="../media/image74.png"/><Relationship Id="rId5" Type="http://schemas.openxmlformats.org/officeDocument/2006/relationships/image" Target="../media/image7.jpg"/><Relationship Id="rId6" Type="http://schemas.openxmlformats.org/officeDocument/2006/relationships/image" Target="../media/image1.png"/><Relationship Id="rId7" Type="http://schemas.openxmlformats.org/officeDocument/2006/relationships/image" Target="../media/image3.jpg"/><Relationship Id="rId8" Type="http://schemas.openxmlformats.org/officeDocument/2006/relationships/image" Target="../media/image6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0" y="0"/>
            <a:ext cx="18288000" cy="7321677"/>
          </a:xfrm>
          <a:custGeom>
            <a:rect b="b" l="l" r="r" t="t"/>
            <a:pathLst>
              <a:path extrusionOk="0" h="9762236" w="24384000">
                <a:moveTo>
                  <a:pt x="0" y="0"/>
                </a:moveTo>
                <a:lnTo>
                  <a:pt x="24384000" y="0"/>
                </a:lnTo>
                <a:lnTo>
                  <a:pt x="24384000" y="9762236"/>
                </a:lnTo>
                <a:lnTo>
                  <a:pt x="0" y="9762236"/>
                </a:lnTo>
                <a:lnTo>
                  <a:pt x="0" y="0"/>
                </a:lnTo>
                <a:close/>
              </a:path>
            </a:pathLst>
          </a:custGeom>
          <a:blipFill rotWithShape="1">
            <a:blip r:embed="rId3">
              <a:alphaModFix amt="55000"/>
            </a:blip>
            <a:stretch>
              <a:fillRect b="-33123" l="0" r="0" t="-33124"/>
            </a:stretch>
          </a:blipFill>
          <a:ln>
            <a:noFill/>
          </a:ln>
        </p:spPr>
      </p:sp>
      <p:sp>
        <p:nvSpPr>
          <p:cNvPr id="93" name="Google Shape;93;p1"/>
          <p:cNvSpPr/>
          <p:nvPr/>
        </p:nvSpPr>
        <p:spPr>
          <a:xfrm>
            <a:off x="7531422" y="-144661"/>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8134593" y="208077"/>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5">
              <a:alphaModFix/>
            </a:blip>
            <a:stretch>
              <a:fillRect b="0" l="-12" r="-10" t="0"/>
            </a:stretch>
          </a:blipFill>
          <a:ln>
            <a:noFill/>
          </a:ln>
        </p:spPr>
      </p:sp>
      <p:sp>
        <p:nvSpPr>
          <p:cNvPr id="95" name="Google Shape;95;p1"/>
          <p:cNvSpPr/>
          <p:nvPr/>
        </p:nvSpPr>
        <p:spPr>
          <a:xfrm>
            <a:off x="832448" y="3086092"/>
            <a:ext cx="16824914" cy="5936142"/>
          </a:xfrm>
          <a:custGeom>
            <a:rect b="b" l="l" r="r" t="t"/>
            <a:pathLst>
              <a:path extrusionOk="0" h="5936142" w="16824914">
                <a:moveTo>
                  <a:pt x="0" y="0"/>
                </a:moveTo>
                <a:lnTo>
                  <a:pt x="16824914" y="0"/>
                </a:lnTo>
                <a:lnTo>
                  <a:pt x="16824914" y="5936142"/>
                </a:lnTo>
                <a:lnTo>
                  <a:pt x="0" y="5936142"/>
                </a:lnTo>
                <a:lnTo>
                  <a:pt x="0" y="0"/>
                </a:lnTo>
                <a:close/>
              </a:path>
            </a:pathLst>
          </a:custGeom>
          <a:blipFill rotWithShape="1">
            <a:blip r:embed="rId6">
              <a:alphaModFix/>
            </a:blip>
            <a:stretch>
              <a:fillRect b="0" l="0" r="0" t="0"/>
            </a:stretch>
          </a:blipFill>
          <a:ln>
            <a:noFill/>
          </a:ln>
        </p:spPr>
      </p:sp>
      <p:sp>
        <p:nvSpPr>
          <p:cNvPr id="96" name="Google Shape;96;p1"/>
          <p:cNvSpPr txBox="1"/>
          <p:nvPr/>
        </p:nvSpPr>
        <p:spPr>
          <a:xfrm>
            <a:off x="2464133" y="3141730"/>
            <a:ext cx="13359734" cy="2005203"/>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3200" u="none" cap="none" strike="noStrike">
                <a:solidFill>
                  <a:srgbClr val="000000"/>
                </a:solidFill>
                <a:latin typeface="Arial"/>
                <a:ea typeface="Arial"/>
                <a:cs typeface="Arial"/>
                <a:sym typeface="Arial"/>
              </a:rPr>
              <a:t>ΕΝΔΥΝΑΜΩΝΟΝΤΑΣ ΤΟΥΣ ΑΓΡΟΤΕΣ ΝΑ ΚΛΕΙΣΟΥΝ ΤΟΝ ΚΥΚΛΟ ΜΕ ΠΡΑΚΤΙΚΕΣ ΑΝΑΓΕΝΝΗΤΙΚΗΣ ΓΕΩΡΓΙΑΣ ΜΕΣΩ ΤΗΣ ΕΚΠΑΙΔΕΥΣΗΣ ΚΑΙ ΚΑΤΑΡΤΙΣΗΣ</a:t>
            </a:r>
            <a:endParaRPr/>
          </a:p>
        </p:txBody>
      </p:sp>
      <p:sp>
        <p:nvSpPr>
          <p:cNvPr id="97" name="Google Shape;97;p1"/>
          <p:cNvSpPr txBox="1"/>
          <p:nvPr/>
        </p:nvSpPr>
        <p:spPr>
          <a:xfrm>
            <a:off x="2464133" y="4933950"/>
            <a:ext cx="13359600" cy="1372821"/>
          </a:xfrm>
          <a:prstGeom prst="rect">
            <a:avLst/>
          </a:prstGeom>
          <a:noFill/>
          <a:ln>
            <a:noFill/>
          </a:ln>
        </p:spPr>
        <p:txBody>
          <a:bodyPr anchorCtr="0" anchor="t" bIns="0" lIns="0" spcFirstLastPara="1" rIns="0" wrap="square" tIns="0">
            <a:spAutoFit/>
          </a:bodyPr>
          <a:lstStyle/>
          <a:p>
            <a:pPr indent="0" lvl="0" marL="0" marR="0" rtl="0" algn="ctr">
              <a:lnSpc>
                <a:spcPct val="189577"/>
              </a:lnSpc>
              <a:spcBef>
                <a:spcPts val="0"/>
              </a:spcBef>
              <a:spcAft>
                <a:spcPts val="0"/>
              </a:spcAft>
              <a:buNone/>
            </a:pPr>
            <a:r>
              <a:rPr b="1" i="0" lang="en-US" sz="3003" u="none" cap="none" strike="noStrike">
                <a:solidFill>
                  <a:srgbClr val="000000"/>
                </a:solidFill>
                <a:latin typeface="Arial"/>
                <a:ea typeface="Arial"/>
                <a:cs typeface="Arial"/>
                <a:sym typeface="Arial"/>
              </a:rPr>
              <a:t>Ενότητα 2: Υγεία του εδάφους – Τα θεμέλια της αναγεννητικής γεωργίας. Καλλιεργώντας τη Γη για ένα βιώσιμο μέλλον.</a:t>
            </a:r>
            <a:endParaRPr/>
          </a:p>
        </p:txBody>
      </p:sp>
      <p:sp>
        <p:nvSpPr>
          <p:cNvPr id="98" name="Google Shape;98;p1"/>
          <p:cNvSpPr/>
          <p:nvPr/>
        </p:nvSpPr>
        <p:spPr>
          <a:xfrm>
            <a:off x="3407913" y="6220848"/>
            <a:ext cx="11472269" cy="1017813"/>
          </a:xfrm>
          <a:custGeom>
            <a:rect b="b" l="l" r="r" t="t"/>
            <a:pathLst>
              <a:path extrusionOk="0" h="1017813" w="11472269">
                <a:moveTo>
                  <a:pt x="0" y="0"/>
                </a:moveTo>
                <a:lnTo>
                  <a:pt x="11472269" y="0"/>
                </a:lnTo>
                <a:lnTo>
                  <a:pt x="11472269" y="1017813"/>
                </a:lnTo>
                <a:lnTo>
                  <a:pt x="0" y="1017813"/>
                </a:lnTo>
                <a:lnTo>
                  <a:pt x="0" y="0"/>
                </a:lnTo>
                <a:close/>
              </a:path>
            </a:pathLst>
          </a:custGeom>
          <a:blipFill rotWithShape="1">
            <a:blip r:embed="rId7">
              <a:alphaModFix/>
            </a:blip>
            <a:stretch>
              <a:fillRect b="0" l="0" r="0" t="0"/>
            </a:stretch>
          </a:blipFill>
          <a:ln>
            <a:noFill/>
          </a:ln>
        </p:spPr>
      </p:sp>
      <p:sp>
        <p:nvSpPr>
          <p:cNvPr id="99" name="Google Shape;99;p1"/>
          <p:cNvSpPr txBox="1"/>
          <p:nvPr/>
        </p:nvSpPr>
        <p:spPr>
          <a:xfrm>
            <a:off x="3407903" y="6365549"/>
            <a:ext cx="11472300" cy="588645"/>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3000"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100" name="Google Shape;100;p1"/>
          <p:cNvSpPr/>
          <p:nvPr/>
        </p:nvSpPr>
        <p:spPr>
          <a:xfrm>
            <a:off x="0" y="-144661"/>
            <a:ext cx="3938798" cy="1173361"/>
          </a:xfrm>
          <a:custGeom>
            <a:rect b="b" l="l" r="r" t="t"/>
            <a:pathLst>
              <a:path extrusionOk="0" h="1173361" w="3938798">
                <a:moveTo>
                  <a:pt x="0" y="0"/>
                </a:moveTo>
                <a:lnTo>
                  <a:pt x="3938798" y="0"/>
                </a:lnTo>
                <a:lnTo>
                  <a:pt x="3938798" y="1173361"/>
                </a:lnTo>
                <a:lnTo>
                  <a:pt x="0" y="1173361"/>
                </a:lnTo>
                <a:lnTo>
                  <a:pt x="0" y="0"/>
                </a:lnTo>
                <a:close/>
              </a:path>
            </a:pathLst>
          </a:custGeom>
          <a:blipFill rotWithShape="1">
            <a:blip r:embed="rId8">
              <a:alphaModFix/>
            </a:blip>
            <a:stretch>
              <a:fillRect b="0" l="0" r="0" t="0"/>
            </a:stretch>
          </a:blipFill>
          <a:ln>
            <a:noFill/>
          </a:ln>
        </p:spPr>
      </p:sp>
      <p:sp>
        <p:nvSpPr>
          <p:cNvPr id="101" name="Google Shape;101;p1"/>
          <p:cNvSpPr txBox="1"/>
          <p:nvPr/>
        </p:nvSpPr>
        <p:spPr>
          <a:xfrm>
            <a:off x="688810" y="28575"/>
            <a:ext cx="2401342" cy="14024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ΕΝΟΤΗΤΑ 2</a:t>
            </a:r>
            <a:endParaRPr/>
          </a:p>
        </p:txBody>
      </p:sp>
      <p:sp>
        <p:nvSpPr>
          <p:cNvPr id="102" name="Google Shape;102;p1"/>
          <p:cNvSpPr/>
          <p:nvPr/>
        </p:nvSpPr>
        <p:spPr>
          <a:xfrm>
            <a:off x="1210225" y="7546275"/>
            <a:ext cx="16447103" cy="2505361"/>
          </a:xfrm>
          <a:custGeom>
            <a:rect b="b" l="l" r="r" t="t"/>
            <a:pathLst>
              <a:path extrusionOk="0" h="3340481" w="21929471">
                <a:moveTo>
                  <a:pt x="0" y="0"/>
                </a:moveTo>
                <a:lnTo>
                  <a:pt x="21929471" y="0"/>
                </a:lnTo>
                <a:lnTo>
                  <a:pt x="21929471" y="3340481"/>
                </a:lnTo>
                <a:lnTo>
                  <a:pt x="0" y="3340481"/>
                </a:lnTo>
                <a:lnTo>
                  <a:pt x="0" y="0"/>
                </a:lnTo>
                <a:close/>
              </a:path>
            </a:pathLst>
          </a:custGeom>
          <a:blipFill rotWithShape="1">
            <a:blip r:embed="rId9">
              <a:alphaModFix/>
            </a:blip>
            <a:stretch>
              <a:fillRect b="-5860" l="-819" r="816"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10" name="Shape 110"/>
        <p:cNvGrpSpPr/>
        <p:nvPr/>
      </p:nvGrpSpPr>
      <p:grpSpPr>
        <a:xfrm>
          <a:off x="0" y="0"/>
          <a:ext cx="0" cy="0"/>
          <a:chOff x="0" y="0"/>
          <a:chExt cx="0" cy="0"/>
        </a:xfrm>
      </p:grpSpPr>
      <p:sp>
        <p:nvSpPr>
          <p:cNvPr id="111" name="Google Shape;111;p2"/>
          <p:cNvSpPr/>
          <p:nvPr/>
        </p:nvSpPr>
        <p:spPr>
          <a:xfrm>
            <a:off x="12631608" y="9304549"/>
            <a:ext cx="5656392" cy="1123377"/>
          </a:xfrm>
          <a:custGeom>
            <a:rect b="b" l="l" r="r" t="t"/>
            <a:pathLst>
              <a:path extrusionOk="0" h="1123377" w="5656392">
                <a:moveTo>
                  <a:pt x="0" y="0"/>
                </a:moveTo>
                <a:lnTo>
                  <a:pt x="5656392" y="0"/>
                </a:lnTo>
                <a:lnTo>
                  <a:pt x="5656392" y="1123377"/>
                </a:lnTo>
                <a:lnTo>
                  <a:pt x="0" y="1123377"/>
                </a:lnTo>
                <a:lnTo>
                  <a:pt x="0" y="0"/>
                </a:lnTo>
                <a:close/>
              </a:path>
            </a:pathLst>
          </a:custGeom>
          <a:blipFill rotWithShape="1">
            <a:blip r:embed="rId3">
              <a:alphaModFix/>
            </a:blip>
            <a:stretch>
              <a:fillRect b="0" l="0" r="0" t="0"/>
            </a:stretch>
          </a:blipFill>
          <a:ln>
            <a:noFill/>
          </a:ln>
        </p:spPr>
      </p:sp>
      <p:sp>
        <p:nvSpPr>
          <p:cNvPr id="112" name="Google Shape;112;p2"/>
          <p:cNvSpPr/>
          <p:nvPr/>
        </p:nvSpPr>
        <p:spPr>
          <a:xfrm>
            <a:off x="0" y="7633639"/>
            <a:ext cx="10178673" cy="2535417"/>
          </a:xfrm>
          <a:custGeom>
            <a:rect b="b" l="l" r="r" t="t"/>
            <a:pathLst>
              <a:path extrusionOk="0" h="2535417" w="10178673">
                <a:moveTo>
                  <a:pt x="0" y="0"/>
                </a:moveTo>
                <a:lnTo>
                  <a:pt x="10178673" y="0"/>
                </a:lnTo>
                <a:lnTo>
                  <a:pt x="10178673" y="2535417"/>
                </a:lnTo>
                <a:lnTo>
                  <a:pt x="0" y="2535417"/>
                </a:lnTo>
                <a:lnTo>
                  <a:pt x="0" y="0"/>
                </a:lnTo>
                <a:close/>
              </a:path>
            </a:pathLst>
          </a:custGeom>
          <a:blipFill rotWithShape="1">
            <a:blip r:embed="rId4">
              <a:alphaModFix/>
            </a:blip>
            <a:stretch>
              <a:fillRect b="0" l="0" r="0" t="0"/>
            </a:stretch>
          </a:blipFill>
          <a:ln>
            <a:noFill/>
          </a:ln>
        </p:spPr>
      </p:sp>
      <p:sp>
        <p:nvSpPr>
          <p:cNvPr id="113" name="Google Shape;113;p2"/>
          <p:cNvSpPr/>
          <p:nvPr/>
        </p:nvSpPr>
        <p:spPr>
          <a:xfrm>
            <a:off x="0" y="9304549"/>
            <a:ext cx="14233302" cy="1123377"/>
          </a:xfrm>
          <a:custGeom>
            <a:rect b="b" l="l" r="r" t="t"/>
            <a:pathLst>
              <a:path extrusionOk="0" h="1123377" w="14233302">
                <a:moveTo>
                  <a:pt x="0" y="0"/>
                </a:moveTo>
                <a:lnTo>
                  <a:pt x="14233302" y="0"/>
                </a:lnTo>
                <a:lnTo>
                  <a:pt x="14233302" y="1123377"/>
                </a:lnTo>
                <a:lnTo>
                  <a:pt x="0" y="1123377"/>
                </a:lnTo>
                <a:lnTo>
                  <a:pt x="0" y="0"/>
                </a:lnTo>
                <a:close/>
              </a:path>
            </a:pathLst>
          </a:custGeom>
          <a:blipFill rotWithShape="1">
            <a:blip r:embed="rId5">
              <a:alphaModFix/>
            </a:blip>
            <a:stretch>
              <a:fillRect b="0" l="0" r="0" t="0"/>
            </a:stretch>
          </a:blipFill>
          <a:ln>
            <a:noFill/>
          </a:ln>
        </p:spPr>
      </p:sp>
      <p:sp>
        <p:nvSpPr>
          <p:cNvPr id="114" name="Google Shape;114;p2"/>
          <p:cNvSpPr/>
          <p:nvPr/>
        </p:nvSpPr>
        <p:spPr>
          <a:xfrm>
            <a:off x="10178604" y="0"/>
            <a:ext cx="8109395" cy="9449181"/>
          </a:xfrm>
          <a:custGeom>
            <a:rect b="b" l="l" r="r" t="t"/>
            <a:pathLst>
              <a:path extrusionOk="0" h="12598908" w="10812526">
                <a:moveTo>
                  <a:pt x="0" y="0"/>
                </a:moveTo>
                <a:lnTo>
                  <a:pt x="10812526" y="0"/>
                </a:lnTo>
                <a:lnTo>
                  <a:pt x="10812526" y="12598908"/>
                </a:lnTo>
                <a:lnTo>
                  <a:pt x="0" y="12598908"/>
                </a:lnTo>
                <a:close/>
              </a:path>
            </a:pathLst>
          </a:custGeom>
          <a:blipFill rotWithShape="1">
            <a:blip r:embed="rId6">
              <a:alphaModFix/>
            </a:blip>
            <a:stretch>
              <a:fillRect b="0" l="-37372" r="-37372" t="0"/>
            </a:stretch>
          </a:blipFill>
          <a:ln>
            <a:noFill/>
          </a:ln>
        </p:spPr>
      </p:sp>
      <p:sp>
        <p:nvSpPr>
          <p:cNvPr id="115" name="Google Shape;115;p2"/>
          <p:cNvSpPr txBox="1"/>
          <p:nvPr/>
        </p:nvSpPr>
        <p:spPr>
          <a:xfrm>
            <a:off x="3306400" y="861425"/>
            <a:ext cx="3565800" cy="695477"/>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Εισαγωγή </a:t>
            </a:r>
            <a:endParaRPr/>
          </a:p>
        </p:txBody>
      </p:sp>
      <p:sp>
        <p:nvSpPr>
          <p:cNvPr id="116" name="Google Shape;116;p2"/>
          <p:cNvSpPr txBox="1"/>
          <p:nvPr/>
        </p:nvSpPr>
        <p:spPr>
          <a:xfrm>
            <a:off x="408494" y="1560530"/>
            <a:ext cx="9361612" cy="5783731"/>
          </a:xfrm>
          <a:prstGeom prst="rect">
            <a:avLst/>
          </a:prstGeom>
          <a:noFill/>
          <a:ln>
            <a:noFill/>
          </a:ln>
        </p:spPr>
        <p:txBody>
          <a:bodyPr anchorCtr="0" anchor="t" bIns="0" lIns="0" spcFirstLastPara="1" rIns="0" wrap="square" tIns="0">
            <a:spAutoFit/>
          </a:bodyPr>
          <a:lstStyle/>
          <a:p>
            <a:pPr indent="0" lvl="0" marL="0" marR="0" rtl="0" algn="just">
              <a:lnSpc>
                <a:spcPct val="241166"/>
              </a:lnSpc>
              <a:spcBef>
                <a:spcPts val="0"/>
              </a:spcBef>
              <a:spcAft>
                <a:spcPts val="0"/>
              </a:spcAft>
              <a:buNone/>
            </a:pPr>
            <a:r>
              <a:rPr b="0" i="0" lang="en-US" sz="2400" u="none" cap="none" strike="noStrike">
                <a:solidFill>
                  <a:srgbClr val="000000"/>
                </a:solidFill>
                <a:latin typeface="Arial"/>
                <a:ea typeface="Arial"/>
                <a:cs typeface="Arial"/>
                <a:sym typeface="Arial"/>
              </a:rPr>
              <a:t>Η υγεία του εδάφους αποτελεί τον ακρογωνιαίο λίθο της αναγεννητικής γεωργίας, παίζοντας κρίσιμο ρόλο στην αποκατάσταση της οικολογικής ισορροπίας και στην ενίσχυση των βιώσιμων γεωργικών πρακτικών. Το υγιές έδαφος υποστηρίζει τη βιοποικιλότητα, ενισχύει την παραγωγικότητα των καλλιεργειών και διασφαλίζει την περιβαλλοντική ανθεκτικότητα ελαχιστοποιώντας τη διάβρωση, βελτιστοποιώντας την κατακράτηση νερού και δεσμεύοντας τον άνθρακα.</a:t>
            </a:r>
            <a:endParaRPr/>
          </a:p>
        </p:txBody>
      </p:sp>
      <p:sp>
        <p:nvSpPr>
          <p:cNvPr id="117" name="Google Shape;117;p2"/>
          <p:cNvSpPr txBox="1"/>
          <p:nvPr/>
        </p:nvSpPr>
        <p:spPr>
          <a:xfrm>
            <a:off x="189100" y="7866508"/>
            <a:ext cx="9800400" cy="1391792"/>
          </a:xfrm>
          <a:prstGeom prst="rect">
            <a:avLst/>
          </a:prstGeom>
          <a:noFill/>
          <a:ln>
            <a:noFill/>
          </a:ln>
        </p:spPr>
        <p:txBody>
          <a:bodyPr anchorCtr="0" anchor="t" bIns="0" lIns="0" spcFirstLastPara="1" rIns="0" wrap="square" tIns="0">
            <a:spAutoFit/>
          </a:bodyPr>
          <a:lstStyle/>
          <a:p>
            <a:pPr indent="0" lvl="0" marL="0" marR="0" rtl="0" algn="just">
              <a:lnSpc>
                <a:spcPct val="162000"/>
              </a:lnSpc>
              <a:spcBef>
                <a:spcPts val="0"/>
              </a:spcBef>
              <a:spcAft>
                <a:spcPts val="0"/>
              </a:spcAft>
              <a:buNone/>
            </a:pPr>
            <a:r>
              <a:rPr b="0" i="0" lang="en-US" sz="2300" u="none" cap="none" strike="noStrike">
                <a:solidFill>
                  <a:srgbClr val="000000"/>
                </a:solidFill>
                <a:latin typeface="Arial"/>
                <a:ea typeface="Arial"/>
                <a:cs typeface="Arial"/>
                <a:sym typeface="Arial"/>
              </a:rPr>
              <a:t>Αυτή η ενότητα διερευνά πρακτικές τεχνικές, θεωρητικά θεμέλια και βασικές δεξιότητες που απαιτούνται για την ενίσχυση της υγείας του εδάφους, σε ευθυγράμμιση με τους ευρύτερους στόχους της βιώσιμης γεωργίας.</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125" name="Shape 125"/>
        <p:cNvGrpSpPr/>
        <p:nvPr/>
      </p:nvGrpSpPr>
      <p:grpSpPr>
        <a:xfrm>
          <a:off x="0" y="0"/>
          <a:ext cx="0" cy="0"/>
          <a:chOff x="0" y="0"/>
          <a:chExt cx="0" cy="0"/>
        </a:xfrm>
      </p:grpSpPr>
      <p:sp>
        <p:nvSpPr>
          <p:cNvPr id="126" name="Google Shape;126;p3"/>
          <p:cNvSpPr/>
          <p:nvPr/>
        </p:nvSpPr>
        <p:spPr>
          <a:xfrm>
            <a:off x="9144000" y="0"/>
            <a:ext cx="8458962" cy="10287000"/>
          </a:xfrm>
          <a:custGeom>
            <a:rect b="b" l="l" r="r" t="t"/>
            <a:pathLst>
              <a:path extrusionOk="0" h="13716000" w="11278616">
                <a:moveTo>
                  <a:pt x="0" y="0"/>
                </a:moveTo>
                <a:lnTo>
                  <a:pt x="11278616" y="0"/>
                </a:lnTo>
                <a:lnTo>
                  <a:pt x="11278616" y="13716000"/>
                </a:lnTo>
                <a:lnTo>
                  <a:pt x="0" y="13716000"/>
                </a:lnTo>
                <a:close/>
              </a:path>
            </a:pathLst>
          </a:custGeom>
          <a:blipFill rotWithShape="1">
            <a:blip r:embed="rId3">
              <a:alphaModFix/>
            </a:blip>
            <a:stretch>
              <a:fillRect b="-7549" l="0" r="0" t="-7550"/>
            </a:stretch>
          </a:blipFill>
          <a:ln>
            <a:noFill/>
          </a:ln>
        </p:spPr>
      </p:sp>
      <p:sp>
        <p:nvSpPr>
          <p:cNvPr id="127" name="Google Shape;127;p3"/>
          <p:cNvSpPr/>
          <p:nvPr/>
        </p:nvSpPr>
        <p:spPr>
          <a:xfrm>
            <a:off x="17602963" y="-144661"/>
            <a:ext cx="876228" cy="10431661"/>
          </a:xfrm>
          <a:custGeom>
            <a:rect b="b" l="l" r="r" t="t"/>
            <a:pathLst>
              <a:path extrusionOk="0" h="10431661" w="876228">
                <a:moveTo>
                  <a:pt x="0" y="0"/>
                </a:moveTo>
                <a:lnTo>
                  <a:pt x="876228" y="0"/>
                </a:lnTo>
                <a:lnTo>
                  <a:pt x="876228" y="10431661"/>
                </a:lnTo>
                <a:lnTo>
                  <a:pt x="0" y="10431661"/>
                </a:lnTo>
                <a:lnTo>
                  <a:pt x="0" y="0"/>
                </a:lnTo>
                <a:close/>
              </a:path>
            </a:pathLst>
          </a:custGeom>
          <a:blipFill rotWithShape="1">
            <a:blip r:embed="rId4">
              <a:alphaModFix/>
            </a:blip>
            <a:stretch>
              <a:fillRect b="0" l="0" r="0" t="0"/>
            </a:stretch>
          </a:blipFill>
          <a:ln>
            <a:noFill/>
          </a:ln>
        </p:spPr>
      </p:sp>
      <p:sp>
        <p:nvSpPr>
          <p:cNvPr id="128" name="Google Shape;128;p3"/>
          <p:cNvSpPr/>
          <p:nvPr/>
        </p:nvSpPr>
        <p:spPr>
          <a:xfrm>
            <a:off x="0" y="-144662"/>
            <a:ext cx="9144059" cy="10431728"/>
          </a:xfrm>
          <a:custGeom>
            <a:rect b="b" l="l" r="r" t="t"/>
            <a:pathLst>
              <a:path extrusionOk="0" h="10431728" w="9144059">
                <a:moveTo>
                  <a:pt x="0" y="0"/>
                </a:moveTo>
                <a:lnTo>
                  <a:pt x="9144059" y="0"/>
                </a:lnTo>
                <a:lnTo>
                  <a:pt x="9144059" y="10431728"/>
                </a:lnTo>
                <a:lnTo>
                  <a:pt x="0" y="10431728"/>
                </a:lnTo>
                <a:lnTo>
                  <a:pt x="0" y="0"/>
                </a:lnTo>
                <a:close/>
              </a:path>
            </a:pathLst>
          </a:custGeom>
          <a:blipFill rotWithShape="1">
            <a:blip r:embed="rId5">
              <a:alphaModFix/>
            </a:blip>
            <a:stretch>
              <a:fillRect b="0" l="0" r="0" t="0"/>
            </a:stretch>
          </a:blipFill>
          <a:ln>
            <a:noFill/>
          </a:ln>
        </p:spPr>
      </p:sp>
      <p:sp>
        <p:nvSpPr>
          <p:cNvPr id="129" name="Google Shape;129;p3"/>
          <p:cNvSpPr txBox="1"/>
          <p:nvPr/>
        </p:nvSpPr>
        <p:spPr>
          <a:xfrm>
            <a:off x="1676875" y="420875"/>
            <a:ext cx="5790300" cy="695477"/>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Μαθησιακοί Στόχοι</a:t>
            </a:r>
            <a:endParaRPr/>
          </a:p>
        </p:txBody>
      </p:sp>
      <p:sp>
        <p:nvSpPr>
          <p:cNvPr id="130" name="Google Shape;130;p3"/>
          <p:cNvSpPr txBox="1"/>
          <p:nvPr/>
        </p:nvSpPr>
        <p:spPr>
          <a:xfrm>
            <a:off x="330808" y="1078299"/>
            <a:ext cx="8482443" cy="8607424"/>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0" i="0" lang="en-US" sz="2500" u="none" cap="none" strike="noStrike">
                <a:solidFill>
                  <a:srgbClr val="000000"/>
                </a:solidFill>
                <a:latin typeface="Arial"/>
                <a:ea typeface="Arial"/>
                <a:cs typeface="Arial"/>
                <a:sym typeface="Arial"/>
              </a:rPr>
              <a:t>Μέχρι το τέλος αυτής της ενότητας, οι συμμετέχοντες θα είναι σε θέση να:</a:t>
            </a:r>
            <a:endParaRPr/>
          </a:p>
          <a:p>
            <a:pPr indent="-190500" lvl="2" marL="571501" marR="0" rtl="0" algn="just">
              <a:lnSpc>
                <a:spcPct val="25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Ορίστε τις βασικές αρχές της υγείας του εδάφους και τον ρόλο της στην αναγεννητική γεωργία.</a:t>
            </a:r>
            <a:endParaRPr/>
          </a:p>
          <a:p>
            <a:pPr indent="-190500" lvl="2" marL="571501" marR="0" rtl="0" algn="just">
              <a:lnSpc>
                <a:spcPct val="25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Προσδιορίστε τα οφέλη και τις προκλήσεις της διατήρησης υγιούς εδάφους.</a:t>
            </a:r>
            <a:endParaRPr/>
          </a:p>
          <a:p>
            <a:pPr indent="-190500" lvl="2" marL="571501" marR="0" rtl="0" algn="just">
              <a:lnSpc>
                <a:spcPct val="25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Περιγράψτε βιώσιμες πρακτικές διαχείρισης του εδάφους.</a:t>
            </a:r>
            <a:endParaRPr/>
          </a:p>
          <a:p>
            <a:pPr indent="-190500" lvl="2" marL="571501" marR="0" rtl="0" algn="just">
              <a:lnSpc>
                <a:spcPct val="25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Αναγνωρίστε τον ρόλο των εκπαιδευτών ΕΕΚ στην προώθηση των γνώσεων και δεξιοτήτων για την υγεία του εδάφους.</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38" name="Shape 138"/>
        <p:cNvGrpSpPr/>
        <p:nvPr/>
      </p:nvGrpSpPr>
      <p:grpSpPr>
        <a:xfrm>
          <a:off x="0" y="0"/>
          <a:ext cx="0" cy="0"/>
          <a:chOff x="0" y="0"/>
          <a:chExt cx="0" cy="0"/>
        </a:xfrm>
      </p:grpSpPr>
      <p:sp>
        <p:nvSpPr>
          <p:cNvPr id="139" name="Google Shape;139;p4"/>
          <p:cNvSpPr/>
          <p:nvPr/>
        </p:nvSpPr>
        <p:spPr>
          <a:xfrm>
            <a:off x="0" y="9169974"/>
            <a:ext cx="18288000" cy="1117026"/>
          </a:xfrm>
          <a:custGeom>
            <a:rect b="b" l="l" r="r" t="t"/>
            <a:pathLst>
              <a:path extrusionOk="0" h="1117026" w="18288000">
                <a:moveTo>
                  <a:pt x="0" y="0"/>
                </a:moveTo>
                <a:lnTo>
                  <a:pt x="18288000" y="0"/>
                </a:lnTo>
                <a:lnTo>
                  <a:pt x="18288000" y="1117026"/>
                </a:lnTo>
                <a:lnTo>
                  <a:pt x="0" y="1117026"/>
                </a:lnTo>
                <a:lnTo>
                  <a:pt x="0" y="0"/>
                </a:lnTo>
                <a:close/>
              </a:path>
            </a:pathLst>
          </a:custGeom>
          <a:blipFill rotWithShape="1">
            <a:blip r:embed="rId3">
              <a:alphaModFix/>
            </a:blip>
            <a:stretch>
              <a:fillRect b="0" l="0" r="0" t="0"/>
            </a:stretch>
          </a:blipFill>
          <a:ln>
            <a:noFill/>
          </a:ln>
        </p:spPr>
      </p:sp>
      <p:sp>
        <p:nvSpPr>
          <p:cNvPr id="140" name="Google Shape;140;p4"/>
          <p:cNvSpPr txBox="1"/>
          <p:nvPr/>
        </p:nvSpPr>
        <p:spPr>
          <a:xfrm>
            <a:off x="637413" y="1031648"/>
            <a:ext cx="17013300" cy="7565086"/>
          </a:xfrm>
          <a:prstGeom prst="rect">
            <a:avLst/>
          </a:prstGeom>
          <a:noFill/>
          <a:ln>
            <a:noFill/>
          </a:ln>
        </p:spPr>
        <p:txBody>
          <a:bodyPr anchorCtr="0" anchor="t" bIns="0" lIns="0" spcFirstLastPara="1" rIns="0" wrap="square" tIns="0">
            <a:spAutoFit/>
          </a:bodyPr>
          <a:lstStyle/>
          <a:p>
            <a:pPr indent="0" lvl="0" marL="0" marR="0" rtl="0" algn="just">
              <a:lnSpc>
                <a:spcPct val="250055"/>
              </a:lnSpc>
              <a:spcBef>
                <a:spcPts val="0"/>
              </a:spcBef>
              <a:spcAft>
                <a:spcPts val="0"/>
              </a:spcAft>
              <a:buNone/>
            </a:pPr>
            <a:r>
              <a:rPr b="0" i="0" lang="en-US" sz="2697" u="none" cap="none" strike="noStrike">
                <a:solidFill>
                  <a:srgbClr val="000000"/>
                </a:solidFill>
                <a:latin typeface="Arial"/>
                <a:ea typeface="Arial"/>
                <a:cs typeface="Arial"/>
                <a:sym typeface="Arial"/>
              </a:rPr>
              <a:t>• Υγεία του εδάφους: Η ικανότητα του εδάφους να λειτουργεί ως ζωντανό οικοσύστημα που υποστηρίζει τα φυτά, τα ζώα και τους ανθρώπους. Το υγιές έδαφος ενισχύει τη βιοποικιλότητα, διατηρεί το νερό και μειώνει τη διάβρωση.</a:t>
            </a:r>
            <a:endParaRPr/>
          </a:p>
          <a:p>
            <a:pPr indent="0" lvl="0" marL="0" marR="0" rtl="0" algn="just">
              <a:lnSpc>
                <a:spcPct val="129773"/>
              </a:lnSpc>
              <a:spcBef>
                <a:spcPts val="0"/>
              </a:spcBef>
              <a:spcAft>
                <a:spcPts val="0"/>
              </a:spcAft>
              <a:buNone/>
            </a:pPr>
            <a:r>
              <a:t/>
            </a:r>
            <a:endParaRPr b="0" i="0" sz="2697" u="none" cap="none" strike="noStrike">
              <a:solidFill>
                <a:srgbClr val="000000"/>
              </a:solidFill>
              <a:latin typeface="Arial"/>
              <a:ea typeface="Arial"/>
              <a:cs typeface="Arial"/>
              <a:sym typeface="Arial"/>
            </a:endParaRPr>
          </a:p>
          <a:p>
            <a:pPr indent="0" lvl="0" marL="0" marR="0" rtl="0" algn="just">
              <a:lnSpc>
                <a:spcPct val="250055"/>
              </a:lnSpc>
              <a:spcBef>
                <a:spcPts val="0"/>
              </a:spcBef>
              <a:spcAft>
                <a:spcPts val="0"/>
              </a:spcAft>
              <a:buNone/>
            </a:pPr>
            <a:r>
              <a:rPr b="0" i="0" lang="en-US" sz="2697" u="none" cap="none" strike="noStrike">
                <a:solidFill>
                  <a:srgbClr val="000000"/>
                </a:solidFill>
                <a:latin typeface="Arial"/>
                <a:ea typeface="Arial"/>
                <a:cs typeface="Arial"/>
                <a:sym typeface="Arial"/>
              </a:rPr>
              <a:t>• Οργανική Ύλη Εδάφους (ΟΕ): Αποσυντιθέμενη οργανική ύλη εντός του εδάφους, κρίσιμη για τη γονιμότητα, τη δομή και την κατακράτηση νερού. Η ΟΕ βελτιώνει τη μικροβιακή δραστηριότητα και υποστηρίζει τον κύκλο των θρεπτικών συστατικών.</a:t>
            </a:r>
            <a:endParaRPr/>
          </a:p>
          <a:p>
            <a:pPr indent="0" lvl="0" marL="0" marR="0" rtl="0" algn="just">
              <a:lnSpc>
                <a:spcPct val="129773"/>
              </a:lnSpc>
              <a:spcBef>
                <a:spcPts val="0"/>
              </a:spcBef>
              <a:spcAft>
                <a:spcPts val="0"/>
              </a:spcAft>
              <a:buNone/>
            </a:pPr>
            <a:r>
              <a:t/>
            </a:r>
            <a:endParaRPr b="0" i="0" sz="2697" u="none" cap="none" strike="noStrike">
              <a:solidFill>
                <a:srgbClr val="000000"/>
              </a:solidFill>
              <a:latin typeface="Arial"/>
              <a:ea typeface="Arial"/>
              <a:cs typeface="Arial"/>
              <a:sym typeface="Arial"/>
            </a:endParaRPr>
          </a:p>
          <a:p>
            <a:pPr indent="0" lvl="0" marL="0" marR="0" rtl="0" algn="just">
              <a:lnSpc>
                <a:spcPct val="250055"/>
              </a:lnSpc>
              <a:spcBef>
                <a:spcPts val="0"/>
              </a:spcBef>
              <a:spcAft>
                <a:spcPts val="0"/>
              </a:spcAft>
              <a:buNone/>
            </a:pPr>
            <a:r>
              <a:rPr b="0" i="0" lang="en-US" sz="2697" u="none" cap="none" strike="noStrike">
                <a:solidFill>
                  <a:srgbClr val="000000"/>
                </a:solidFill>
                <a:latin typeface="Arial"/>
                <a:ea typeface="Arial"/>
                <a:cs typeface="Arial"/>
                <a:sym typeface="Arial"/>
              </a:rPr>
              <a:t>• Διάβρωση: Η διαδικασία απώλειας του επιφανειακού στρώματος του εδάφους λόγω του ανέμου ή του νερού. Αυτό μειώνει την παραγωγικότητα του εδάφους και συμβάλλει στην υποβάθμιση της γης.</a:t>
            </a:r>
            <a:endParaRPr/>
          </a:p>
        </p:txBody>
      </p:sp>
      <p:sp>
        <p:nvSpPr>
          <p:cNvPr id="141" name="Google Shape;141;p4"/>
          <p:cNvSpPr/>
          <p:nvPr/>
        </p:nvSpPr>
        <p:spPr>
          <a:xfrm>
            <a:off x="15772210" y="8104762"/>
            <a:ext cx="2000155" cy="1923764"/>
          </a:xfrm>
          <a:custGeom>
            <a:rect b="b" l="l" r="r" t="t"/>
            <a:pathLst>
              <a:path extrusionOk="0" h="2565019" w="2666873">
                <a:moveTo>
                  <a:pt x="0" y="0"/>
                </a:moveTo>
                <a:lnTo>
                  <a:pt x="2666873" y="0"/>
                </a:lnTo>
                <a:lnTo>
                  <a:pt x="2666873" y="2565019"/>
                </a:lnTo>
                <a:lnTo>
                  <a:pt x="0" y="2565019"/>
                </a:lnTo>
                <a:lnTo>
                  <a:pt x="0" y="0"/>
                </a:lnTo>
                <a:close/>
              </a:path>
            </a:pathLst>
          </a:custGeom>
          <a:blipFill rotWithShape="1">
            <a:blip r:embed="rId4">
              <a:alphaModFix/>
            </a:blip>
            <a:stretch>
              <a:fillRect b="-9" l="0" r="0" t="-8"/>
            </a:stretch>
          </a:blipFill>
          <a:ln>
            <a:noFill/>
          </a:ln>
        </p:spPr>
      </p:sp>
      <p:sp>
        <p:nvSpPr>
          <p:cNvPr id="142" name="Google Shape;142;p4"/>
          <p:cNvSpPr txBox="1"/>
          <p:nvPr/>
        </p:nvSpPr>
        <p:spPr>
          <a:xfrm>
            <a:off x="637420" y="234644"/>
            <a:ext cx="9297900" cy="755528"/>
          </a:xfrm>
          <a:prstGeom prst="rect">
            <a:avLst/>
          </a:prstGeom>
          <a:noFill/>
          <a:ln>
            <a:noFill/>
          </a:ln>
        </p:spPr>
        <p:txBody>
          <a:bodyPr anchorCtr="0" anchor="t" bIns="0" lIns="0" spcFirstLastPara="1" rIns="0" wrap="square" tIns="0">
            <a:spAutoFit/>
          </a:bodyPr>
          <a:lstStyle/>
          <a:p>
            <a:pPr indent="0" lvl="0" marL="0" marR="0" rtl="0" algn="ctr">
              <a:lnSpc>
                <a:spcPct val="167991"/>
              </a:lnSpc>
              <a:spcBef>
                <a:spcPts val="0"/>
              </a:spcBef>
              <a:spcAft>
                <a:spcPts val="0"/>
              </a:spcAft>
              <a:buNone/>
            </a:pPr>
            <a:r>
              <a:rPr b="1" i="0" lang="en-US" sz="3699" u="none" cap="none" strike="noStrike">
                <a:solidFill>
                  <a:srgbClr val="000000"/>
                </a:solidFill>
                <a:latin typeface="Arial"/>
                <a:ea typeface="Arial"/>
                <a:cs typeface="Arial"/>
                <a:sym typeface="Arial"/>
              </a:rPr>
              <a:t>Ενότητα 1: Βασικές Έννοιες και Ορισμοί</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50" name="Shape 150"/>
        <p:cNvGrpSpPr/>
        <p:nvPr/>
      </p:nvGrpSpPr>
      <p:grpSpPr>
        <a:xfrm>
          <a:off x="0" y="0"/>
          <a:ext cx="0" cy="0"/>
          <a:chOff x="0" y="0"/>
          <a:chExt cx="0" cy="0"/>
        </a:xfrm>
      </p:grpSpPr>
      <p:sp>
        <p:nvSpPr>
          <p:cNvPr id="151" name="Google Shape;151;p5"/>
          <p:cNvSpPr/>
          <p:nvPr/>
        </p:nvSpPr>
        <p:spPr>
          <a:xfrm>
            <a:off x="0" y="9169974"/>
            <a:ext cx="18288000" cy="1117026"/>
          </a:xfrm>
          <a:custGeom>
            <a:rect b="b" l="l" r="r" t="t"/>
            <a:pathLst>
              <a:path extrusionOk="0" h="1117026" w="18288000">
                <a:moveTo>
                  <a:pt x="0" y="0"/>
                </a:moveTo>
                <a:lnTo>
                  <a:pt x="18288000" y="0"/>
                </a:lnTo>
                <a:lnTo>
                  <a:pt x="18288000" y="1117026"/>
                </a:lnTo>
                <a:lnTo>
                  <a:pt x="0" y="1117026"/>
                </a:lnTo>
                <a:lnTo>
                  <a:pt x="0" y="0"/>
                </a:lnTo>
                <a:close/>
              </a:path>
            </a:pathLst>
          </a:custGeom>
          <a:blipFill rotWithShape="1">
            <a:blip r:embed="rId3">
              <a:alphaModFix/>
            </a:blip>
            <a:stretch>
              <a:fillRect b="0" l="0" r="0" t="0"/>
            </a:stretch>
          </a:blipFill>
          <a:ln>
            <a:noFill/>
          </a:ln>
        </p:spPr>
      </p:sp>
      <p:sp>
        <p:nvSpPr>
          <p:cNvPr id="152" name="Google Shape;152;p5"/>
          <p:cNvSpPr txBox="1"/>
          <p:nvPr/>
        </p:nvSpPr>
        <p:spPr>
          <a:xfrm>
            <a:off x="637350" y="2816301"/>
            <a:ext cx="17013300" cy="5638495"/>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Παράδειγμα:</a:t>
            </a:r>
            <a:endParaRPr/>
          </a:p>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Οι αγροκτήματα που χρησιμοποιούν κομπόστ για την αύξηση της οργανικής ύλης του εδάφους (ΟΟΕ) έχουν παρατηρήσει:</a:t>
            </a:r>
            <a:endParaRPr/>
          </a:p>
          <a:p>
            <a:pPr indent="-197992" lvl="2" marL="593975" marR="0" rtl="0" algn="just">
              <a:lnSpc>
                <a:spcPct val="250000"/>
              </a:lnSpc>
              <a:spcBef>
                <a:spcPts val="0"/>
              </a:spcBef>
              <a:spcAft>
                <a:spcPts val="0"/>
              </a:spcAft>
              <a:buClr>
                <a:srgbClr val="000000"/>
              </a:buClr>
              <a:buSzPts val="2598"/>
              <a:buFont typeface="Arial"/>
              <a:buChar char="⚬"/>
            </a:pPr>
            <a:r>
              <a:rPr b="0" i="0" lang="en-US" sz="2598" u="none" cap="none" strike="noStrike">
                <a:solidFill>
                  <a:srgbClr val="000000"/>
                </a:solidFill>
                <a:latin typeface="Arial"/>
                <a:ea typeface="Arial"/>
                <a:cs typeface="Arial"/>
                <a:sym typeface="Arial"/>
              </a:rPr>
              <a:t>Αύξηση της παραγωγικότητας έως και 20% στις αποδόσεις των καλλιεργειών.</a:t>
            </a:r>
            <a:endParaRPr/>
          </a:p>
          <a:p>
            <a:pPr indent="-197992" lvl="2" marL="593975" marR="0" rtl="0" algn="just">
              <a:lnSpc>
                <a:spcPct val="250000"/>
              </a:lnSpc>
              <a:spcBef>
                <a:spcPts val="0"/>
              </a:spcBef>
              <a:spcAft>
                <a:spcPts val="0"/>
              </a:spcAft>
              <a:buClr>
                <a:srgbClr val="000000"/>
              </a:buClr>
              <a:buSzPts val="2598"/>
              <a:buFont typeface="Arial"/>
              <a:buChar char="⚬"/>
            </a:pPr>
            <a:r>
              <a:rPr b="0" i="0" lang="en-US" sz="2598" u="none" cap="none" strike="noStrike">
                <a:solidFill>
                  <a:srgbClr val="000000"/>
                </a:solidFill>
                <a:latin typeface="Arial"/>
                <a:ea typeface="Arial"/>
                <a:cs typeface="Arial"/>
                <a:sym typeface="Arial"/>
              </a:rPr>
              <a:t>Βελτιωμένη δομή εδάφους για καλύτερη ανάπτυξη των ριζών.</a:t>
            </a:r>
            <a:endParaRPr/>
          </a:p>
          <a:p>
            <a:pPr indent="-197992" lvl="2" marL="593975" marR="0" rtl="0" algn="just">
              <a:lnSpc>
                <a:spcPct val="250000"/>
              </a:lnSpc>
              <a:spcBef>
                <a:spcPts val="0"/>
              </a:spcBef>
              <a:spcAft>
                <a:spcPts val="0"/>
              </a:spcAft>
              <a:buClr>
                <a:srgbClr val="000000"/>
              </a:buClr>
              <a:buSzPts val="2598"/>
              <a:buFont typeface="Arial"/>
              <a:buChar char="⚬"/>
            </a:pPr>
            <a:r>
              <a:rPr b="0" i="0" lang="en-US" sz="2598" u="none" cap="none" strike="noStrike">
                <a:solidFill>
                  <a:srgbClr val="000000"/>
                </a:solidFill>
                <a:latin typeface="Arial"/>
                <a:ea typeface="Arial"/>
                <a:cs typeface="Arial"/>
                <a:sym typeface="Arial"/>
              </a:rPr>
              <a:t>Αυξημένη μικροβιακή δραστηριότητα, η οποία βοηθά στην ανακύκλωση των θρεπτικών συστατικών.</a:t>
            </a:r>
            <a:endParaRPr/>
          </a:p>
          <a:p>
            <a:pPr indent="-197992" lvl="2" marL="593975" marR="0" rtl="0" algn="just">
              <a:lnSpc>
                <a:spcPct val="250000"/>
              </a:lnSpc>
              <a:spcBef>
                <a:spcPts val="0"/>
              </a:spcBef>
              <a:spcAft>
                <a:spcPts val="0"/>
              </a:spcAft>
              <a:buClr>
                <a:srgbClr val="000000"/>
              </a:buClr>
              <a:buSzPts val="2598"/>
              <a:buFont typeface="Arial"/>
              <a:buChar char="⚬"/>
            </a:pPr>
            <a:r>
              <a:rPr b="0" i="0" lang="en-US" sz="2598" u="none" cap="none" strike="noStrike">
                <a:solidFill>
                  <a:srgbClr val="000000"/>
                </a:solidFill>
                <a:latin typeface="Arial"/>
                <a:ea typeface="Arial"/>
                <a:cs typeface="Arial"/>
                <a:sym typeface="Arial"/>
              </a:rPr>
              <a:t>Βελτιωμένη κατακράτηση νερού, κρίσιμη κατά τη διάρκεια ξηρασιών.</a:t>
            </a:r>
            <a:endParaRPr/>
          </a:p>
        </p:txBody>
      </p:sp>
      <p:sp>
        <p:nvSpPr>
          <p:cNvPr id="153" name="Google Shape;153;p5"/>
          <p:cNvSpPr/>
          <p:nvPr/>
        </p:nvSpPr>
        <p:spPr>
          <a:xfrm>
            <a:off x="16035975" y="7804739"/>
            <a:ext cx="2005108" cy="2061305"/>
          </a:xfrm>
          <a:custGeom>
            <a:rect b="b" l="l" r="r" t="t"/>
            <a:pathLst>
              <a:path extrusionOk="0" h="2748407" w="2673477">
                <a:moveTo>
                  <a:pt x="0" y="0"/>
                </a:moveTo>
                <a:lnTo>
                  <a:pt x="2673477" y="0"/>
                </a:lnTo>
                <a:lnTo>
                  <a:pt x="2673477" y="2748407"/>
                </a:lnTo>
                <a:lnTo>
                  <a:pt x="0" y="2748407"/>
                </a:lnTo>
                <a:lnTo>
                  <a:pt x="0" y="0"/>
                </a:lnTo>
                <a:close/>
              </a:path>
            </a:pathLst>
          </a:custGeom>
          <a:blipFill rotWithShape="1">
            <a:blip r:embed="rId4">
              <a:alphaModFix/>
            </a:blip>
            <a:stretch>
              <a:fillRect b="-6" l="0" r="0" t="-5"/>
            </a:stretch>
          </a:blipFill>
          <a:ln>
            <a:noFill/>
          </a:ln>
        </p:spPr>
      </p:sp>
      <p:sp>
        <p:nvSpPr>
          <p:cNvPr id="154" name="Google Shape;154;p5"/>
          <p:cNvSpPr txBox="1"/>
          <p:nvPr/>
        </p:nvSpPr>
        <p:spPr>
          <a:xfrm>
            <a:off x="589745" y="194897"/>
            <a:ext cx="17013300" cy="1495050"/>
          </a:xfrm>
          <a:prstGeom prst="rect">
            <a:avLst/>
          </a:prstGeom>
          <a:noFill/>
          <a:ln>
            <a:noFill/>
          </a:ln>
        </p:spPr>
        <p:txBody>
          <a:bodyPr anchorCtr="0" anchor="t" bIns="0" lIns="0" spcFirstLastPara="1" rIns="0" wrap="square" tIns="0">
            <a:spAutoFit/>
          </a:bodyPr>
          <a:lstStyle/>
          <a:p>
            <a:pPr indent="0" lvl="0" marL="0" marR="0" rtl="0" algn="ctr">
              <a:lnSpc>
                <a:spcPct val="167991"/>
              </a:lnSpc>
              <a:spcBef>
                <a:spcPts val="0"/>
              </a:spcBef>
              <a:spcAft>
                <a:spcPts val="0"/>
              </a:spcAft>
              <a:buNone/>
            </a:pPr>
            <a:r>
              <a:rPr b="1" i="0" lang="en-US" sz="3599" u="none" cap="none" strike="noStrike">
                <a:solidFill>
                  <a:srgbClr val="000000"/>
                </a:solidFill>
                <a:latin typeface="Arial"/>
                <a:ea typeface="Arial"/>
                <a:cs typeface="Arial"/>
                <a:sym typeface="Arial"/>
              </a:rPr>
              <a:t>Ενότητα 1: Παράδειγμα βελτίωσης της υγείας του εδάφους που βελτιώνει τις αποδόσεις των καλλιεργειών μέσω κομποστοποίησης</a:t>
            </a:r>
            <a:endParaRPr/>
          </a:p>
        </p:txBody>
      </p:sp>
      <p:sp>
        <p:nvSpPr>
          <p:cNvPr id="155" name="Google Shape;155;p5"/>
          <p:cNvSpPr txBox="1"/>
          <p:nvPr/>
        </p:nvSpPr>
        <p:spPr>
          <a:xfrm>
            <a:off x="589745" y="1497753"/>
            <a:ext cx="17013300" cy="1542745"/>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Βασική Επισκόπηση:</a:t>
            </a:r>
            <a:endParaRPr/>
          </a:p>
          <a:p>
            <a:pPr indent="-197992" lvl="2" marL="593975" marR="0" rtl="0" algn="just">
              <a:lnSpc>
                <a:spcPct val="250000"/>
              </a:lnSpc>
              <a:spcBef>
                <a:spcPts val="0"/>
              </a:spcBef>
              <a:spcAft>
                <a:spcPts val="0"/>
              </a:spcAft>
              <a:buClr>
                <a:srgbClr val="000000"/>
              </a:buClr>
              <a:buSzPts val="2598"/>
              <a:buFont typeface="Arial"/>
              <a:buChar char="⚬"/>
            </a:pPr>
            <a:r>
              <a:rPr b="0" i="0" lang="en-US" sz="2598" u="none" cap="none" strike="noStrike">
                <a:solidFill>
                  <a:srgbClr val="000000"/>
                </a:solidFill>
                <a:latin typeface="Arial"/>
                <a:ea typeface="Arial"/>
                <a:cs typeface="Arial"/>
                <a:sym typeface="Arial"/>
              </a:rPr>
              <a:t>Το υγιές έδαφος επηρεάζει άμεσα την παραγωγικότητα της γεωργίας.</a:t>
            </a:r>
            <a:endParaRPr/>
          </a:p>
        </p:txBody>
      </p:sp>
      <p:sp>
        <p:nvSpPr>
          <p:cNvPr id="156" name="Google Shape;156;p5"/>
          <p:cNvSpPr txBox="1"/>
          <p:nvPr/>
        </p:nvSpPr>
        <p:spPr>
          <a:xfrm>
            <a:off x="589745" y="8413815"/>
            <a:ext cx="15014665" cy="723595"/>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Υποστηρικτικά στοιχεία: Soil Association, n.d., USDA Research, 2014, Organic Center, 2021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164" name="Shape 164"/>
        <p:cNvGrpSpPr/>
        <p:nvPr/>
      </p:nvGrpSpPr>
      <p:grpSpPr>
        <a:xfrm>
          <a:off x="0" y="0"/>
          <a:ext cx="0" cy="0"/>
          <a:chOff x="0" y="0"/>
          <a:chExt cx="0" cy="0"/>
        </a:xfrm>
      </p:grpSpPr>
      <p:sp>
        <p:nvSpPr>
          <p:cNvPr id="165" name="Google Shape;165;p6"/>
          <p:cNvSpPr/>
          <p:nvPr/>
        </p:nvSpPr>
        <p:spPr>
          <a:xfrm>
            <a:off x="0" y="2614573"/>
            <a:ext cx="7444436" cy="7672427"/>
          </a:xfrm>
          <a:custGeom>
            <a:rect b="b" l="l" r="r" t="t"/>
            <a:pathLst>
              <a:path extrusionOk="0" h="7672427" w="7444436">
                <a:moveTo>
                  <a:pt x="0" y="0"/>
                </a:moveTo>
                <a:lnTo>
                  <a:pt x="7444436" y="0"/>
                </a:lnTo>
                <a:lnTo>
                  <a:pt x="7444436" y="7672427"/>
                </a:lnTo>
                <a:lnTo>
                  <a:pt x="0" y="7672427"/>
                </a:lnTo>
                <a:lnTo>
                  <a:pt x="0" y="0"/>
                </a:lnTo>
                <a:close/>
              </a:path>
            </a:pathLst>
          </a:custGeom>
          <a:blipFill rotWithShape="1">
            <a:blip r:embed="rId3">
              <a:alphaModFix/>
            </a:blip>
            <a:stretch>
              <a:fillRect b="0" l="0" r="0" t="0"/>
            </a:stretch>
          </a:blipFill>
          <a:ln>
            <a:noFill/>
          </a:ln>
        </p:spPr>
      </p:sp>
      <p:sp>
        <p:nvSpPr>
          <p:cNvPr id="166" name="Google Shape;166;p6"/>
          <p:cNvSpPr/>
          <p:nvPr/>
        </p:nvSpPr>
        <p:spPr>
          <a:xfrm>
            <a:off x="197771" y="2922564"/>
            <a:ext cx="7010590" cy="7090410"/>
          </a:xfrm>
          <a:custGeom>
            <a:rect b="b" l="l" r="r" t="t"/>
            <a:pathLst>
              <a:path extrusionOk="0" h="9453880" w="9347454">
                <a:moveTo>
                  <a:pt x="4673727" y="0"/>
                </a:moveTo>
                <a:cubicBezTo>
                  <a:pt x="2092452" y="0"/>
                  <a:pt x="0" y="2116328"/>
                  <a:pt x="0" y="4726940"/>
                </a:cubicBezTo>
                <a:cubicBezTo>
                  <a:pt x="0" y="7337552"/>
                  <a:pt x="2092452" y="9453880"/>
                  <a:pt x="4673727" y="9453880"/>
                </a:cubicBezTo>
                <a:cubicBezTo>
                  <a:pt x="7255002" y="9453880"/>
                  <a:pt x="9347454" y="7337552"/>
                  <a:pt x="9347454" y="4726940"/>
                </a:cubicBezTo>
                <a:cubicBezTo>
                  <a:pt x="9347454" y="2116328"/>
                  <a:pt x="7255002" y="0"/>
                  <a:pt x="4673727" y="0"/>
                </a:cubicBezTo>
                <a:close/>
              </a:path>
            </a:pathLst>
          </a:custGeom>
          <a:blipFill rotWithShape="1">
            <a:blip r:embed="rId4">
              <a:alphaModFix/>
            </a:blip>
            <a:stretch>
              <a:fillRect b="0" l="-25851" r="-2585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5">
              <a:alphaModFix/>
            </a:blip>
            <a:stretch>
              <a:fillRect b="0" l="0" r="0" t="0"/>
            </a:stretch>
          </a:blipFill>
          <a:ln>
            <a:noFill/>
          </a:ln>
        </p:spPr>
      </p:sp>
      <p:sp>
        <p:nvSpPr>
          <p:cNvPr id="168" name="Google Shape;168;p6"/>
          <p:cNvSpPr txBox="1"/>
          <p:nvPr/>
        </p:nvSpPr>
        <p:spPr>
          <a:xfrm>
            <a:off x="7444436" y="2108936"/>
            <a:ext cx="10591473" cy="7904024"/>
          </a:xfrm>
          <a:prstGeom prst="rect">
            <a:avLst/>
          </a:prstGeom>
          <a:noFill/>
          <a:ln>
            <a:noFill/>
          </a:ln>
        </p:spPr>
        <p:txBody>
          <a:bodyPr anchorCtr="0" anchor="t" bIns="0" lIns="0" spcFirstLastPara="1" rIns="0" wrap="square" tIns="0">
            <a:spAutoFit/>
          </a:bodyPr>
          <a:lstStyle/>
          <a:p>
            <a:pPr indent="0" lvl="0" marL="0" marR="0" rtl="0" algn="just">
              <a:lnSpc>
                <a:spcPct val="250043"/>
              </a:lnSpc>
              <a:spcBef>
                <a:spcPts val="0"/>
              </a:spcBef>
              <a:spcAft>
                <a:spcPts val="0"/>
              </a:spcAft>
              <a:buNone/>
            </a:pPr>
            <a:r>
              <a:rPr b="1" i="0" lang="en-US" sz="2292" u="none" cap="none" strike="noStrike">
                <a:solidFill>
                  <a:srgbClr val="000000"/>
                </a:solidFill>
                <a:latin typeface="Arial"/>
                <a:ea typeface="Arial"/>
                <a:cs typeface="Arial"/>
                <a:sym typeface="Arial"/>
              </a:rPr>
              <a:t>Ριζωμένο στα Φυσικά Οικοσυστήματα</a:t>
            </a:r>
            <a:endParaRPr/>
          </a:p>
          <a:p>
            <a:pPr indent="-174718" lvl="2" marL="524157" marR="0" rtl="0" algn="just">
              <a:lnSpc>
                <a:spcPct val="250043"/>
              </a:lnSpc>
              <a:spcBef>
                <a:spcPts val="0"/>
              </a:spcBef>
              <a:spcAft>
                <a:spcPts val="0"/>
              </a:spcAft>
              <a:buClr>
                <a:srgbClr val="000000"/>
              </a:buClr>
              <a:buSzPts val="2292"/>
              <a:buFont typeface="Arial"/>
              <a:buChar char="⚬"/>
            </a:pPr>
            <a:r>
              <a:rPr b="1" i="0" lang="en-US" sz="2292" u="none" cap="none" strike="noStrike">
                <a:solidFill>
                  <a:srgbClr val="000000"/>
                </a:solidFill>
                <a:latin typeface="Arial"/>
                <a:ea typeface="Arial"/>
                <a:cs typeface="Arial"/>
                <a:sym typeface="Arial"/>
              </a:rPr>
              <a:t>Οι πρακτικές μιμούνται τους φυσικούς κύκλους: τον κύκλο των θρεπτικών συστατικών, την αποσύνθεση της οργανικής ύλης και τις συμβιωτικές σχέσεις</a:t>
            </a:r>
            <a:endParaRPr/>
          </a:p>
          <a:p>
            <a:pPr indent="-174719" lvl="2" marL="524157" marR="0" rtl="0" algn="just">
              <a:lnSpc>
                <a:spcPct val="250043"/>
              </a:lnSpc>
              <a:spcBef>
                <a:spcPts val="0"/>
              </a:spcBef>
              <a:spcAft>
                <a:spcPts val="0"/>
              </a:spcAft>
              <a:buNone/>
            </a:pPr>
            <a:r>
              <a:rPr b="1" i="0" lang="en-US" sz="2292" u="none" cap="none" strike="noStrike">
                <a:solidFill>
                  <a:srgbClr val="000000"/>
                </a:solidFill>
                <a:latin typeface="Arial"/>
                <a:ea typeface="Arial"/>
                <a:cs typeface="Arial"/>
                <a:sym typeface="Arial"/>
              </a:rPr>
              <a:t>Βασικές Αρχές</a:t>
            </a:r>
            <a:endParaRPr/>
          </a:p>
          <a:p>
            <a:pPr indent="-174718" lvl="2" marL="524157" marR="0" rtl="0" algn="ctr">
              <a:lnSpc>
                <a:spcPct val="250043"/>
              </a:lnSpc>
              <a:spcBef>
                <a:spcPts val="0"/>
              </a:spcBef>
              <a:spcAft>
                <a:spcPts val="0"/>
              </a:spcAft>
              <a:buClr>
                <a:srgbClr val="000000"/>
              </a:buClr>
              <a:buSzPts val="2292"/>
              <a:buFont typeface="Arial"/>
              <a:buChar char="⚬"/>
            </a:pPr>
            <a:r>
              <a:rPr b="1" i="0" lang="en-US" sz="2292" u="none" cap="none" strike="noStrike">
                <a:solidFill>
                  <a:srgbClr val="000000"/>
                </a:solidFill>
                <a:latin typeface="Arial"/>
                <a:ea typeface="Arial"/>
                <a:cs typeface="Arial"/>
                <a:sym typeface="Arial"/>
              </a:rPr>
              <a:t>Κύκλος θρεπτικών συστατικών: Ανακύκλωση θρεπτικών συστατικών μέσω αλληλεπιδράσεων φυτών-ζώων για τη μείωση της εξάρτησης από χημικές ουσίες</a:t>
            </a:r>
            <a:endParaRPr/>
          </a:p>
          <a:p>
            <a:pPr indent="-174718" lvl="2" marL="524157" marR="0" rtl="0" algn="just">
              <a:lnSpc>
                <a:spcPct val="250043"/>
              </a:lnSpc>
              <a:spcBef>
                <a:spcPts val="0"/>
              </a:spcBef>
              <a:spcAft>
                <a:spcPts val="0"/>
              </a:spcAft>
              <a:buClr>
                <a:srgbClr val="000000"/>
              </a:buClr>
              <a:buSzPts val="2292"/>
              <a:buFont typeface="Arial"/>
              <a:buChar char="⚬"/>
            </a:pPr>
            <a:r>
              <a:rPr b="1" i="0" lang="en-US" sz="2292" u="none" cap="none" strike="noStrike">
                <a:solidFill>
                  <a:srgbClr val="000000"/>
                </a:solidFill>
                <a:latin typeface="Arial"/>
                <a:ea typeface="Arial"/>
                <a:cs typeface="Arial"/>
                <a:sym typeface="Arial"/>
              </a:rPr>
              <a:t>Διαταραχή Εδάφους: Ελαχιστοποίηση της οργώματος για την αποκατάσταση της δομής του εδάφους και τη βελτίωση της κατακράτησης νερού</a:t>
            </a:r>
            <a:endParaRPr/>
          </a:p>
        </p:txBody>
      </p:sp>
      <p:sp>
        <p:nvSpPr>
          <p:cNvPr id="169" name="Google Shape;169;p6"/>
          <p:cNvSpPr txBox="1"/>
          <p:nvPr/>
        </p:nvSpPr>
        <p:spPr>
          <a:xfrm>
            <a:off x="3341550" y="280925"/>
            <a:ext cx="13170000" cy="1609496"/>
          </a:xfrm>
          <a:prstGeom prst="rect">
            <a:avLst/>
          </a:prstGeom>
          <a:noFill/>
          <a:ln>
            <a:noFill/>
          </a:ln>
        </p:spPr>
        <p:txBody>
          <a:bodyPr anchorCtr="0" anchor="t" bIns="0" lIns="0" spcFirstLastPara="1" rIns="0" wrap="square" tIns="0">
            <a:spAutoFit/>
          </a:bodyPr>
          <a:lstStyle/>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2: Θεωρητικά Θεμέλια - Ιστορικό Πλαίσιο &amp; Αναγεννητική Γεωργία</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177" name="Shape 177"/>
        <p:cNvGrpSpPr/>
        <p:nvPr/>
      </p:nvGrpSpPr>
      <p:grpSpPr>
        <a:xfrm>
          <a:off x="0" y="0"/>
          <a:ext cx="0" cy="0"/>
          <a:chOff x="0" y="0"/>
          <a:chExt cx="0" cy="0"/>
        </a:xfrm>
      </p:grpSpPr>
      <p:sp>
        <p:nvSpPr>
          <p:cNvPr id="178" name="Google Shape;178;p7"/>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3">
              <a:alphaModFix/>
            </a:blip>
            <a:stretch>
              <a:fillRect b="0" l="0" r="0" t="0"/>
            </a:stretch>
          </a:blipFill>
          <a:ln>
            <a:noFill/>
          </a:ln>
        </p:spPr>
      </p:sp>
      <p:sp>
        <p:nvSpPr>
          <p:cNvPr id="179" name="Google Shape;179;p7"/>
          <p:cNvSpPr txBox="1"/>
          <p:nvPr/>
        </p:nvSpPr>
        <p:spPr>
          <a:xfrm>
            <a:off x="3278475" y="280925"/>
            <a:ext cx="14681700" cy="1609496"/>
          </a:xfrm>
          <a:prstGeom prst="rect">
            <a:avLst/>
          </a:prstGeom>
          <a:noFill/>
          <a:ln>
            <a:noFill/>
          </a:ln>
        </p:spPr>
        <p:txBody>
          <a:bodyPr anchorCtr="0" anchor="t" bIns="0" lIns="0" spcFirstLastPara="1" rIns="0" wrap="square" tIns="0">
            <a:spAutoFit/>
          </a:bodyPr>
          <a:lstStyle/>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Ιστορικό Πλαίσιο &amp; Αναγεννητική Γεωργία</a:t>
            </a:r>
            <a:endParaRPr/>
          </a:p>
        </p:txBody>
      </p:sp>
      <p:sp>
        <p:nvSpPr>
          <p:cNvPr id="180" name="Google Shape;180;p7"/>
          <p:cNvSpPr txBox="1"/>
          <p:nvPr/>
        </p:nvSpPr>
        <p:spPr>
          <a:xfrm>
            <a:off x="7444436" y="2598714"/>
            <a:ext cx="10349130" cy="7026439"/>
          </a:xfrm>
          <a:prstGeom prst="rect">
            <a:avLst/>
          </a:prstGeom>
          <a:noFill/>
          <a:ln>
            <a:noFill/>
          </a:ln>
        </p:spPr>
        <p:txBody>
          <a:bodyPr anchorCtr="0" anchor="t" bIns="0" lIns="0" spcFirstLastPara="1" rIns="0" wrap="square" tIns="0">
            <a:spAutoFit/>
          </a:bodyPr>
          <a:lstStyle/>
          <a:p>
            <a:pPr indent="0" lvl="0" marL="0" marR="0" rtl="0" algn="just">
              <a:lnSpc>
                <a:spcPct val="249980"/>
              </a:lnSpc>
              <a:spcBef>
                <a:spcPts val="0"/>
              </a:spcBef>
              <a:spcAft>
                <a:spcPts val="0"/>
              </a:spcAft>
              <a:buNone/>
            </a:pPr>
            <a:r>
              <a:rPr b="1" i="0" lang="en-US" sz="2499" u="none" cap="none" strike="noStrike">
                <a:solidFill>
                  <a:srgbClr val="000000"/>
                </a:solidFill>
                <a:latin typeface="Arial"/>
                <a:ea typeface="Arial"/>
                <a:cs typeface="Arial"/>
                <a:sym typeface="Arial"/>
              </a:rPr>
              <a:t>Ιστορική Μετατόπιση στη Γεωργία</a:t>
            </a:r>
            <a:endParaRPr/>
          </a:p>
          <a:p>
            <a:pPr indent="-190456" lvl="2" marL="571372" marR="0" rtl="0" algn="just">
              <a:lnSpc>
                <a:spcPct val="24998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Παραδοσιακή γεωργία ευθυγραμμισμένη με τα φυσικά συστήματα</a:t>
            </a:r>
            <a:endParaRPr/>
          </a:p>
          <a:p>
            <a:pPr indent="-190456" lvl="2" marL="571372" marR="0" rtl="0" algn="just">
              <a:lnSpc>
                <a:spcPct val="24998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Η βιομηχανική γεωργία οδήγησε σε υποβάθμιση του εδάφους (διάβρωση, απώλεια γονιμότητας, μειωμένη βιοποικιλότητα)</a:t>
            </a:r>
            <a:endParaRPr/>
          </a:p>
          <a:p>
            <a:pPr indent="-190457" lvl="2" marL="571372" marR="0" rtl="0" algn="just">
              <a:lnSpc>
                <a:spcPct val="249980"/>
              </a:lnSpc>
              <a:spcBef>
                <a:spcPts val="0"/>
              </a:spcBef>
              <a:spcAft>
                <a:spcPts val="0"/>
              </a:spcAft>
              <a:buNone/>
            </a:pPr>
            <a:r>
              <a:rPr b="1" i="0" lang="en-US" sz="2499" u="none" cap="none" strike="noStrike">
                <a:solidFill>
                  <a:srgbClr val="000000"/>
                </a:solidFill>
                <a:latin typeface="Arial"/>
                <a:ea typeface="Arial"/>
                <a:cs typeface="Arial"/>
                <a:sym typeface="Arial"/>
              </a:rPr>
              <a:t>Προέλευση της Αναγεννητικής Γεωργίας</a:t>
            </a:r>
            <a:endParaRPr/>
          </a:p>
          <a:p>
            <a:pPr indent="-190456" lvl="2" marL="571372" marR="0" rtl="0" algn="just">
              <a:lnSpc>
                <a:spcPct val="24998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Εμφανίστηκε ως απάντηση στις αρνητικές επιπτώσεις της βιομηχανικής γεωργίας</a:t>
            </a:r>
            <a:endParaRPr/>
          </a:p>
          <a:p>
            <a:pPr indent="-190456" lvl="2" marL="571372" marR="0" rtl="0" algn="just">
              <a:lnSpc>
                <a:spcPct val="24998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Εστίαση στην αποκατάσταση της υγείας του εδάφους χρησιμοποιώντας οικολογικές αρχές</a:t>
            </a:r>
            <a:endParaRPr/>
          </a:p>
        </p:txBody>
      </p:sp>
      <p:sp>
        <p:nvSpPr>
          <p:cNvPr id="181" name="Google Shape;181;p7"/>
          <p:cNvSpPr/>
          <p:nvPr/>
        </p:nvSpPr>
        <p:spPr>
          <a:xfrm>
            <a:off x="0" y="2614573"/>
            <a:ext cx="7444436" cy="7672427"/>
          </a:xfrm>
          <a:custGeom>
            <a:rect b="b" l="l" r="r" t="t"/>
            <a:pathLst>
              <a:path extrusionOk="0" h="7672427" w="7444436">
                <a:moveTo>
                  <a:pt x="0" y="0"/>
                </a:moveTo>
                <a:lnTo>
                  <a:pt x="7444436" y="0"/>
                </a:lnTo>
                <a:lnTo>
                  <a:pt x="7444436" y="7672427"/>
                </a:lnTo>
                <a:lnTo>
                  <a:pt x="0" y="7672427"/>
                </a:lnTo>
                <a:lnTo>
                  <a:pt x="0" y="0"/>
                </a:lnTo>
                <a:close/>
              </a:path>
            </a:pathLst>
          </a:custGeom>
          <a:blipFill rotWithShape="1">
            <a:blip r:embed="rId4">
              <a:alphaModFix/>
            </a:blip>
            <a:stretch>
              <a:fillRect b="0" l="0" r="0" t="0"/>
            </a:stretch>
          </a:blipFill>
          <a:ln>
            <a:noFill/>
          </a:ln>
        </p:spPr>
      </p:sp>
      <p:sp>
        <p:nvSpPr>
          <p:cNvPr id="182" name="Google Shape;182;p7"/>
          <p:cNvSpPr/>
          <p:nvPr/>
        </p:nvSpPr>
        <p:spPr>
          <a:xfrm>
            <a:off x="197771" y="2922564"/>
            <a:ext cx="7010590" cy="7090410"/>
          </a:xfrm>
          <a:custGeom>
            <a:rect b="b" l="l" r="r" t="t"/>
            <a:pathLst>
              <a:path extrusionOk="0" h="9453880" w="9347454">
                <a:moveTo>
                  <a:pt x="4673727" y="0"/>
                </a:moveTo>
                <a:cubicBezTo>
                  <a:pt x="2092452" y="0"/>
                  <a:pt x="0" y="2116328"/>
                  <a:pt x="0" y="4726940"/>
                </a:cubicBezTo>
                <a:cubicBezTo>
                  <a:pt x="0" y="7337552"/>
                  <a:pt x="2092452" y="9453880"/>
                  <a:pt x="4673727" y="9453880"/>
                </a:cubicBezTo>
                <a:cubicBezTo>
                  <a:pt x="7255002" y="9453880"/>
                  <a:pt x="9347454" y="7337552"/>
                  <a:pt x="9347454" y="4726940"/>
                </a:cubicBezTo>
                <a:cubicBezTo>
                  <a:pt x="9347454" y="2116328"/>
                  <a:pt x="7255002" y="0"/>
                  <a:pt x="4673727" y="0"/>
                </a:cubicBezTo>
                <a:close/>
              </a:path>
            </a:pathLst>
          </a:custGeom>
          <a:blipFill rotWithShape="1">
            <a:blip r:embed="rId5">
              <a:alphaModFix/>
            </a:blip>
            <a:stretch>
              <a:fillRect b="0" l="-25851" r="-2585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190" name="Shape 190"/>
        <p:cNvGrpSpPr/>
        <p:nvPr/>
      </p:nvGrpSpPr>
      <p:grpSpPr>
        <a:xfrm>
          <a:off x="0" y="0"/>
          <a:ext cx="0" cy="0"/>
          <a:chOff x="0" y="0"/>
          <a:chExt cx="0" cy="0"/>
        </a:xfrm>
      </p:grpSpPr>
      <p:sp>
        <p:nvSpPr>
          <p:cNvPr id="191" name="Google Shape;191;p8"/>
          <p:cNvSpPr/>
          <p:nvPr/>
        </p:nvSpPr>
        <p:spPr>
          <a:xfrm>
            <a:off x="0" y="2485014"/>
            <a:ext cx="7444436" cy="7801986"/>
          </a:xfrm>
          <a:custGeom>
            <a:rect b="b" l="l" r="r" t="t"/>
            <a:pathLst>
              <a:path extrusionOk="0" h="7801986" w="7444436">
                <a:moveTo>
                  <a:pt x="0" y="0"/>
                </a:moveTo>
                <a:lnTo>
                  <a:pt x="7444436" y="0"/>
                </a:lnTo>
                <a:lnTo>
                  <a:pt x="7444436" y="7801986"/>
                </a:lnTo>
                <a:lnTo>
                  <a:pt x="0" y="7801986"/>
                </a:lnTo>
                <a:lnTo>
                  <a:pt x="0" y="0"/>
                </a:lnTo>
                <a:close/>
              </a:path>
            </a:pathLst>
          </a:custGeom>
          <a:blipFill rotWithShape="1">
            <a:blip r:embed="rId3">
              <a:alphaModFix/>
            </a:blip>
            <a:stretch>
              <a:fillRect b="0" l="0" r="0" t="0"/>
            </a:stretch>
          </a:blipFill>
          <a:ln>
            <a:noFill/>
          </a:ln>
        </p:spPr>
      </p:sp>
      <p:sp>
        <p:nvSpPr>
          <p:cNvPr id="192" name="Google Shape;192;p8"/>
          <p:cNvSpPr/>
          <p:nvPr/>
        </p:nvSpPr>
        <p:spPr>
          <a:xfrm>
            <a:off x="276192" y="2840809"/>
            <a:ext cx="6866096" cy="7090410"/>
          </a:xfrm>
          <a:custGeom>
            <a:rect b="b" l="l" r="r" t="t"/>
            <a:pathLst>
              <a:path extrusionOk="0" h="9453880" w="9154795">
                <a:moveTo>
                  <a:pt x="4577461" y="0"/>
                </a:moveTo>
                <a:cubicBezTo>
                  <a:pt x="2049399" y="0"/>
                  <a:pt x="0" y="2116328"/>
                  <a:pt x="0" y="4726940"/>
                </a:cubicBezTo>
                <a:cubicBezTo>
                  <a:pt x="0" y="7337552"/>
                  <a:pt x="2049399" y="9453880"/>
                  <a:pt x="4577461" y="9453880"/>
                </a:cubicBezTo>
                <a:cubicBezTo>
                  <a:pt x="7105523" y="9453880"/>
                  <a:pt x="9154795" y="7337552"/>
                  <a:pt x="9154795" y="4726940"/>
                </a:cubicBezTo>
                <a:cubicBezTo>
                  <a:pt x="9154795" y="2116328"/>
                  <a:pt x="7105523" y="0"/>
                  <a:pt x="4577461" y="0"/>
                </a:cubicBezTo>
                <a:close/>
              </a:path>
            </a:pathLst>
          </a:custGeom>
          <a:blipFill rotWithShape="1">
            <a:blip r:embed="rId4">
              <a:alphaModFix/>
            </a:blip>
            <a:stretch>
              <a:fillRect b="0" l="-27432" r="-2743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5">
              <a:alphaModFix/>
            </a:blip>
            <a:stretch>
              <a:fillRect b="0" l="0" r="0" t="0"/>
            </a:stretch>
          </a:blipFill>
          <a:ln>
            <a:noFill/>
          </a:ln>
        </p:spPr>
      </p:sp>
      <p:sp>
        <p:nvSpPr>
          <p:cNvPr id="194" name="Google Shape;194;p8"/>
          <p:cNvSpPr txBox="1"/>
          <p:nvPr/>
        </p:nvSpPr>
        <p:spPr>
          <a:xfrm>
            <a:off x="3341550" y="280925"/>
            <a:ext cx="12996000" cy="1609496"/>
          </a:xfrm>
          <a:prstGeom prst="rect">
            <a:avLst/>
          </a:prstGeom>
          <a:noFill/>
          <a:ln>
            <a:noFill/>
          </a:ln>
        </p:spPr>
        <p:txBody>
          <a:bodyPr anchorCtr="0" anchor="t" bIns="0" lIns="0" spcFirstLastPara="1" rIns="0" wrap="square" tIns="0">
            <a:spAutoFit/>
          </a:bodyPr>
          <a:lstStyle/>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2: Θεωρητικά Θεμέλια - Ιστορικό Πλαίσιο &amp; Αναγεννητική Γεωργία</a:t>
            </a:r>
            <a:endParaRPr/>
          </a:p>
        </p:txBody>
      </p:sp>
      <p:sp>
        <p:nvSpPr>
          <p:cNvPr id="195" name="Google Shape;195;p8"/>
          <p:cNvSpPr txBox="1"/>
          <p:nvPr/>
        </p:nvSpPr>
        <p:spPr>
          <a:xfrm>
            <a:off x="7595800" y="2777776"/>
            <a:ext cx="10349130" cy="6867054"/>
          </a:xfrm>
          <a:prstGeom prst="rect">
            <a:avLst/>
          </a:prstGeom>
          <a:noFill/>
          <a:ln>
            <a:noFill/>
          </a:ln>
        </p:spPr>
        <p:txBody>
          <a:bodyPr anchorCtr="0" anchor="t" bIns="0" lIns="0" spcFirstLastPara="1" rIns="0" wrap="square" tIns="0">
            <a:spAutoFit/>
          </a:bodyPr>
          <a:lstStyle/>
          <a:p>
            <a:pPr indent="0" lvl="0" marL="0" marR="0" rtl="0" algn="just">
              <a:lnSpc>
                <a:spcPct val="249980"/>
              </a:lnSpc>
              <a:spcBef>
                <a:spcPts val="0"/>
              </a:spcBef>
              <a:spcAft>
                <a:spcPts val="0"/>
              </a:spcAft>
              <a:buNone/>
            </a:pPr>
            <a:r>
              <a:rPr b="1" i="0" lang="en-US" sz="2599" u="none" cap="none" strike="noStrike">
                <a:solidFill>
                  <a:srgbClr val="000000"/>
                </a:solidFill>
                <a:latin typeface="Arial"/>
                <a:ea typeface="Arial"/>
                <a:cs typeface="Arial"/>
                <a:sym typeface="Arial"/>
              </a:rPr>
              <a:t>Οργανική ύλη και δέσμευση άνθρακα</a:t>
            </a:r>
            <a:endParaRPr/>
          </a:p>
          <a:p>
            <a:pPr indent="-198077" lvl="2" marL="594235" marR="0" rtl="0" algn="just">
              <a:lnSpc>
                <a:spcPct val="249980"/>
              </a:lnSpc>
              <a:spcBef>
                <a:spcPts val="0"/>
              </a:spcBef>
              <a:spcAft>
                <a:spcPts val="0"/>
              </a:spcAft>
              <a:buClr>
                <a:srgbClr val="000000"/>
              </a:buClr>
              <a:buSzPts val="2599"/>
              <a:buFont typeface="Arial"/>
              <a:buChar char="⚬"/>
            </a:pPr>
            <a:r>
              <a:rPr b="0" i="0" lang="en-US" sz="2599" u="none" cap="none" strike="noStrike">
                <a:solidFill>
                  <a:srgbClr val="000000"/>
                </a:solidFill>
                <a:latin typeface="Arial"/>
                <a:ea typeface="Arial"/>
                <a:cs typeface="Arial"/>
                <a:sym typeface="Arial"/>
              </a:rPr>
              <a:t>Η οργανική ύλη του εδάφους αποθηκεύει άνθρακα, υποστηρίζοντας τον μετριασμό της κλιματικής αλλαγής</a:t>
            </a:r>
            <a:endParaRPr/>
          </a:p>
          <a:p>
            <a:pPr indent="-198077" lvl="2" marL="594235" marR="0" rtl="0" algn="just">
              <a:lnSpc>
                <a:spcPct val="249980"/>
              </a:lnSpc>
              <a:spcBef>
                <a:spcPts val="0"/>
              </a:spcBef>
              <a:spcAft>
                <a:spcPts val="0"/>
              </a:spcAft>
              <a:buClr>
                <a:srgbClr val="000000"/>
              </a:buClr>
              <a:buSzPts val="2599"/>
              <a:buFont typeface="Arial"/>
              <a:buChar char="⚬"/>
            </a:pPr>
            <a:r>
              <a:rPr b="0" i="0" lang="en-US" sz="2599" u="none" cap="none" strike="noStrike">
                <a:solidFill>
                  <a:srgbClr val="000000"/>
                </a:solidFill>
                <a:latin typeface="Arial"/>
                <a:ea typeface="Arial"/>
                <a:cs typeface="Arial"/>
                <a:sym typeface="Arial"/>
              </a:rPr>
              <a:t>Αναβιώνει τις παραδοσιακές πρακτικές (αμειψισπορά, βιολογικές εισροές, ελάχιστη όχληση)</a:t>
            </a:r>
            <a:endParaRPr/>
          </a:p>
          <a:p>
            <a:pPr indent="-99077" lvl="2" marL="297232" marR="0" rtl="0" algn="just">
              <a:lnSpc>
                <a:spcPct val="125048"/>
              </a:lnSpc>
              <a:spcBef>
                <a:spcPts val="0"/>
              </a:spcBef>
              <a:spcAft>
                <a:spcPts val="0"/>
              </a:spcAft>
              <a:buNone/>
            </a:pPr>
            <a:r>
              <a:t/>
            </a:r>
            <a:endParaRPr b="0" i="0" sz="2599" u="none" cap="none" strike="noStrike">
              <a:solidFill>
                <a:srgbClr val="000000"/>
              </a:solidFill>
              <a:latin typeface="Arial"/>
              <a:ea typeface="Arial"/>
              <a:cs typeface="Arial"/>
              <a:sym typeface="Arial"/>
            </a:endParaRPr>
          </a:p>
          <a:p>
            <a:pPr indent="-198078" lvl="2" marL="594235" marR="0" rtl="0" algn="just">
              <a:lnSpc>
                <a:spcPct val="249980"/>
              </a:lnSpc>
              <a:spcBef>
                <a:spcPts val="0"/>
              </a:spcBef>
              <a:spcAft>
                <a:spcPts val="0"/>
              </a:spcAft>
              <a:buNone/>
            </a:pPr>
            <a:r>
              <a:rPr b="1" i="0" lang="en-US" sz="2599" u="none" cap="none" strike="noStrike">
                <a:solidFill>
                  <a:srgbClr val="000000"/>
                </a:solidFill>
                <a:latin typeface="Arial"/>
                <a:ea typeface="Arial"/>
                <a:cs typeface="Arial"/>
                <a:sym typeface="Arial"/>
              </a:rPr>
              <a:t>Η αναγεννητική γεωργία αξιοποιεί τις οικολογικές και παραδοσιακές γεωργικές γνώσεις για την ενίσχυση της βιοποικιλότητας και της βιωσιμότητας.</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03" name="Shape 203"/>
        <p:cNvGrpSpPr/>
        <p:nvPr/>
      </p:nvGrpSpPr>
      <p:grpSpPr>
        <a:xfrm>
          <a:off x="0" y="0"/>
          <a:ext cx="0" cy="0"/>
          <a:chOff x="0" y="0"/>
          <a:chExt cx="0" cy="0"/>
        </a:xfrm>
      </p:grpSpPr>
      <p:sp>
        <p:nvSpPr>
          <p:cNvPr id="204" name="Google Shape;204;p9"/>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3">
              <a:alphaModFix/>
            </a:blip>
            <a:stretch>
              <a:fillRect b="0" l="0" r="0" t="0"/>
            </a:stretch>
          </a:blipFill>
          <a:ln>
            <a:noFill/>
          </a:ln>
        </p:spPr>
      </p:sp>
      <p:sp>
        <p:nvSpPr>
          <p:cNvPr id="205" name="Google Shape;205;p9"/>
          <p:cNvSpPr txBox="1"/>
          <p:nvPr/>
        </p:nvSpPr>
        <p:spPr>
          <a:xfrm>
            <a:off x="3354175" y="322375"/>
            <a:ext cx="14934000" cy="1609496"/>
          </a:xfrm>
          <a:prstGeom prst="rect">
            <a:avLst/>
          </a:prstGeom>
          <a:noFill/>
          <a:ln>
            <a:noFill/>
          </a:ln>
        </p:spPr>
        <p:txBody>
          <a:bodyPr anchorCtr="0" anchor="t" bIns="0" lIns="0" spcFirstLastPara="1" rIns="0" wrap="square" tIns="0">
            <a:spAutoFit/>
          </a:bodyPr>
          <a:lstStyle/>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382"/>
              </a:lnSpc>
              <a:spcBef>
                <a:spcPts val="0"/>
              </a:spcBef>
              <a:spcAft>
                <a:spcPts val="0"/>
              </a:spcAft>
              <a:buNone/>
            </a:pPr>
            <a:r>
              <a:rPr b="1" i="0" lang="en-US" sz="4700" u="none" cap="none" strike="noStrike">
                <a:solidFill>
                  <a:srgbClr val="000000"/>
                </a:solidFill>
                <a:latin typeface="Arial"/>
                <a:ea typeface="Arial"/>
                <a:cs typeface="Arial"/>
                <a:sym typeface="Arial"/>
              </a:rPr>
              <a:t>Ιστορικό Πλαίσιο &amp; Αναγεννητική Γεωργία</a:t>
            </a:r>
            <a:endParaRPr/>
          </a:p>
        </p:txBody>
      </p:sp>
      <p:sp>
        <p:nvSpPr>
          <p:cNvPr id="206" name="Google Shape;206;p9"/>
          <p:cNvSpPr txBox="1"/>
          <p:nvPr/>
        </p:nvSpPr>
        <p:spPr>
          <a:xfrm>
            <a:off x="7288594" y="2180214"/>
            <a:ext cx="10741194" cy="7890898"/>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282" u="none" cap="none" strike="noStrike">
                <a:solidFill>
                  <a:srgbClr val="000000"/>
                </a:solidFill>
                <a:latin typeface="Arial"/>
                <a:ea typeface="Arial"/>
                <a:cs typeface="Arial"/>
                <a:sym typeface="Arial"/>
              </a:rPr>
              <a:t>Ο ρόλος των μικροοργανισμών του εδάφους στην υγεία του εδάφους Βασικοί ρόλοι: </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Αποσυνθέστε την οργανική ύλη, μετατρέποντάς την σε θρεπτικά συστατικά. </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Στερεώστε το ατμοσφαιρικό άζωτο, καθιστώντας το διαθέσιμο στα φυτά.</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Καταστέλλει παθογόνα που μεταδίδονται στο έδαφος, μειώνοντας τις ασθένειες των φυτών.</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Βελτιώστε τη δομή του εδάφους συνδέοντας τα σωματίδια μεταξύ τους. </a:t>
            </a:r>
            <a:endParaRPr/>
          </a:p>
          <a:p>
            <a:pPr indent="-173939" lvl="2" marL="521816" marR="0" rtl="0" algn="just">
              <a:lnSpc>
                <a:spcPct val="250000"/>
              </a:lnSpc>
              <a:spcBef>
                <a:spcPts val="0"/>
              </a:spcBef>
              <a:spcAft>
                <a:spcPts val="0"/>
              </a:spcAft>
              <a:buNone/>
            </a:pPr>
            <a:r>
              <a:rPr b="1" i="0" lang="en-US" sz="2282" u="none" cap="none" strike="noStrike">
                <a:solidFill>
                  <a:srgbClr val="000000"/>
                </a:solidFill>
                <a:latin typeface="Arial"/>
                <a:ea typeface="Arial"/>
                <a:cs typeface="Arial"/>
                <a:sym typeface="Arial"/>
              </a:rPr>
              <a:t>Οφέλη για τους αγρότες: </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Αυξήστε τις αποδόσεις των καλλιεργειών μέσω του φυσικού κύκλου των θρεπτικών συστατικών. </a:t>
            </a:r>
            <a:endParaRPr/>
          </a:p>
          <a:p>
            <a:pPr indent="-173939" lvl="2" marL="521816" marR="0" rtl="0" algn="just">
              <a:lnSpc>
                <a:spcPct val="250000"/>
              </a:lnSpc>
              <a:spcBef>
                <a:spcPts val="0"/>
              </a:spcBef>
              <a:spcAft>
                <a:spcPts val="0"/>
              </a:spcAft>
              <a:buClr>
                <a:srgbClr val="000000"/>
              </a:buClr>
              <a:buSzPts val="2282"/>
              <a:buFont typeface="Arial"/>
              <a:buChar char="⚬"/>
            </a:pPr>
            <a:r>
              <a:rPr b="0" i="0" lang="en-US" sz="2282" u="none" cap="none" strike="noStrike">
                <a:solidFill>
                  <a:srgbClr val="000000"/>
                </a:solidFill>
                <a:latin typeface="Arial"/>
                <a:ea typeface="Arial"/>
                <a:cs typeface="Arial"/>
                <a:sym typeface="Arial"/>
              </a:rPr>
              <a:t>Μειώστε την εξάρτηση από χημικά λιπάσματα και φυτοφάρμακα.</a:t>
            </a:r>
            <a:endParaRPr/>
          </a:p>
        </p:txBody>
      </p:sp>
      <p:sp>
        <p:nvSpPr>
          <p:cNvPr id="207" name="Google Shape;207;p9"/>
          <p:cNvSpPr/>
          <p:nvPr/>
        </p:nvSpPr>
        <p:spPr>
          <a:xfrm>
            <a:off x="0" y="2485014"/>
            <a:ext cx="7444436" cy="7801986"/>
          </a:xfrm>
          <a:custGeom>
            <a:rect b="b" l="l" r="r" t="t"/>
            <a:pathLst>
              <a:path extrusionOk="0" h="7801986" w="7444436">
                <a:moveTo>
                  <a:pt x="0" y="0"/>
                </a:moveTo>
                <a:lnTo>
                  <a:pt x="7444436" y="0"/>
                </a:lnTo>
                <a:lnTo>
                  <a:pt x="7444436" y="7801986"/>
                </a:lnTo>
                <a:lnTo>
                  <a:pt x="0" y="7801986"/>
                </a:lnTo>
                <a:lnTo>
                  <a:pt x="0" y="0"/>
                </a:lnTo>
                <a:close/>
              </a:path>
            </a:pathLst>
          </a:custGeom>
          <a:blipFill rotWithShape="1">
            <a:blip r:embed="rId4">
              <a:alphaModFix/>
            </a:blip>
            <a:stretch>
              <a:fillRect b="0" l="0" r="0" t="0"/>
            </a:stretch>
          </a:blipFill>
          <a:ln>
            <a:noFill/>
          </a:ln>
        </p:spPr>
      </p:sp>
      <p:sp>
        <p:nvSpPr>
          <p:cNvPr id="208" name="Google Shape;208;p9"/>
          <p:cNvSpPr/>
          <p:nvPr/>
        </p:nvSpPr>
        <p:spPr>
          <a:xfrm>
            <a:off x="276192" y="2840809"/>
            <a:ext cx="6866096" cy="7090410"/>
          </a:xfrm>
          <a:custGeom>
            <a:rect b="b" l="l" r="r" t="t"/>
            <a:pathLst>
              <a:path extrusionOk="0" h="9453880" w="9154795">
                <a:moveTo>
                  <a:pt x="4577461" y="0"/>
                </a:moveTo>
                <a:cubicBezTo>
                  <a:pt x="2049399" y="0"/>
                  <a:pt x="0" y="2116328"/>
                  <a:pt x="0" y="4726940"/>
                </a:cubicBezTo>
                <a:cubicBezTo>
                  <a:pt x="0" y="7337552"/>
                  <a:pt x="2049399" y="9453880"/>
                  <a:pt x="4577461" y="9453880"/>
                </a:cubicBezTo>
                <a:cubicBezTo>
                  <a:pt x="7105523" y="9453880"/>
                  <a:pt x="9154795" y="7337552"/>
                  <a:pt x="9154795" y="4726940"/>
                </a:cubicBezTo>
                <a:cubicBezTo>
                  <a:pt x="9154795" y="2116328"/>
                  <a:pt x="7105523" y="0"/>
                  <a:pt x="4577461" y="0"/>
                </a:cubicBezTo>
                <a:close/>
              </a:path>
            </a:pathLst>
          </a:custGeom>
          <a:blipFill rotWithShape="1">
            <a:blip r:embed="rId5">
              <a:alphaModFix/>
            </a:blip>
            <a:stretch>
              <a:fillRect b="0" l="-27432" r="-2743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16" name="Shape 216"/>
        <p:cNvGrpSpPr/>
        <p:nvPr/>
      </p:nvGrpSpPr>
      <p:grpSpPr>
        <a:xfrm>
          <a:off x="0" y="0"/>
          <a:ext cx="0" cy="0"/>
          <a:chOff x="0" y="0"/>
          <a:chExt cx="0" cy="0"/>
        </a:xfrm>
      </p:grpSpPr>
      <p:sp>
        <p:nvSpPr>
          <p:cNvPr id="217" name="Google Shape;217;p10"/>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3">
              <a:alphaModFix/>
            </a:blip>
            <a:stretch>
              <a:fillRect b="0" l="0" r="0" t="0"/>
            </a:stretch>
          </a:blipFill>
          <a:ln>
            <a:noFill/>
          </a:ln>
        </p:spPr>
      </p:sp>
      <p:sp>
        <p:nvSpPr>
          <p:cNvPr id="218" name="Google Shape;218;p10"/>
          <p:cNvSpPr txBox="1"/>
          <p:nvPr/>
        </p:nvSpPr>
        <p:spPr>
          <a:xfrm>
            <a:off x="1028700" y="433913"/>
            <a:ext cx="15501425" cy="1464411"/>
          </a:xfrm>
          <a:prstGeom prst="rect">
            <a:avLst/>
          </a:prstGeom>
          <a:noFill/>
          <a:ln>
            <a:noFill/>
          </a:ln>
        </p:spPr>
        <p:txBody>
          <a:bodyPr anchorCtr="0" anchor="t" bIns="0" lIns="0" spcFirstLastPara="1" rIns="0" wrap="square" tIns="0">
            <a:spAutoFit/>
          </a:bodyPr>
          <a:lstStyle/>
          <a:p>
            <a:pPr indent="0" lvl="0" marL="0" marR="0" rtl="0" algn="l">
              <a:lnSpc>
                <a:spcPct val="134395"/>
              </a:lnSpc>
              <a:spcBef>
                <a:spcPts val="0"/>
              </a:spcBef>
              <a:spcAft>
                <a:spcPts val="0"/>
              </a:spcAft>
              <a:buNone/>
            </a:pPr>
            <a:r>
              <a:rPr b="1" i="0" lang="en-US" sz="4300"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395"/>
              </a:lnSpc>
              <a:spcBef>
                <a:spcPts val="0"/>
              </a:spcBef>
              <a:spcAft>
                <a:spcPts val="0"/>
              </a:spcAft>
              <a:buNone/>
            </a:pPr>
            <a:r>
              <a:rPr b="1" i="0" lang="en-US" sz="4300" u="none" cap="none" strike="noStrike">
                <a:solidFill>
                  <a:srgbClr val="000000"/>
                </a:solidFill>
                <a:latin typeface="Arial"/>
                <a:ea typeface="Arial"/>
                <a:cs typeface="Arial"/>
                <a:sym typeface="Arial"/>
              </a:rPr>
              <a:t>Οφέλη της υγείας του εδάφους στην αναγεννητική γεωργία</a:t>
            </a:r>
            <a:endParaRPr/>
          </a:p>
        </p:txBody>
      </p:sp>
      <p:sp>
        <p:nvSpPr>
          <p:cNvPr id="219" name="Google Shape;219;p10"/>
          <p:cNvSpPr txBox="1"/>
          <p:nvPr/>
        </p:nvSpPr>
        <p:spPr>
          <a:xfrm>
            <a:off x="7257557" y="2569680"/>
            <a:ext cx="10573372" cy="6688620"/>
          </a:xfrm>
          <a:prstGeom prst="rect">
            <a:avLst/>
          </a:prstGeom>
          <a:noFill/>
          <a:ln>
            <a:noFill/>
          </a:ln>
        </p:spPr>
        <p:txBody>
          <a:bodyPr anchorCtr="0" anchor="t" bIns="0" lIns="0" spcFirstLastPara="1" rIns="0" wrap="square" tIns="0">
            <a:spAutoFit/>
          </a:bodyPr>
          <a:lstStyle/>
          <a:p>
            <a:pPr indent="0" lvl="0" marL="0" marR="0" rtl="0" algn="just">
              <a:lnSpc>
                <a:spcPct val="249981"/>
              </a:lnSpc>
              <a:spcBef>
                <a:spcPts val="0"/>
              </a:spcBef>
              <a:spcAft>
                <a:spcPts val="0"/>
              </a:spcAft>
              <a:buNone/>
            </a:pPr>
            <a:r>
              <a:rPr b="1" i="0" lang="en-US" sz="2699" u="none" cap="none" strike="noStrike">
                <a:solidFill>
                  <a:srgbClr val="000000"/>
                </a:solidFill>
                <a:latin typeface="Arial"/>
                <a:ea typeface="Arial"/>
                <a:cs typeface="Arial"/>
                <a:sym typeface="Arial"/>
              </a:rPr>
              <a:t>Οφέλη</a:t>
            </a:r>
            <a:endParaRPr/>
          </a:p>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Βελτιωμένη Γονιμότητα του Εδάφους: Η βελτιωμένη ανακύκλωση των θρεπτικών συστατικών και η οργανική ύλη οδηγούν σε καλύτερη μακροπρόθεσμη υγεία του εδάφους και απόδοση των καλλιεργειών.</a:t>
            </a:r>
            <a:endParaRPr/>
          </a:p>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Βιοποικιλότητα: Υποστηρίζει ποικίλα οικοσυστήματα, ενθαρρύνοντας τους ωφέλιμους οργανισμούς του εδάφους και μειώνοντας τις πιέσεις από παράσιτα και ασθένειες.</a:t>
            </a:r>
            <a:endParaRPr/>
          </a:p>
        </p:txBody>
      </p:sp>
      <p:sp>
        <p:nvSpPr>
          <p:cNvPr id="220" name="Google Shape;220;p10"/>
          <p:cNvSpPr/>
          <p:nvPr/>
        </p:nvSpPr>
        <p:spPr>
          <a:xfrm>
            <a:off x="0" y="2419581"/>
            <a:ext cx="7257557" cy="7867419"/>
          </a:xfrm>
          <a:custGeom>
            <a:rect b="b" l="l" r="r" t="t"/>
            <a:pathLst>
              <a:path extrusionOk="0" h="7867419" w="7257557">
                <a:moveTo>
                  <a:pt x="0" y="0"/>
                </a:moveTo>
                <a:lnTo>
                  <a:pt x="7257557" y="0"/>
                </a:lnTo>
                <a:lnTo>
                  <a:pt x="7257557" y="7867419"/>
                </a:lnTo>
                <a:lnTo>
                  <a:pt x="0" y="7867419"/>
                </a:lnTo>
                <a:lnTo>
                  <a:pt x="0" y="0"/>
                </a:lnTo>
                <a:close/>
              </a:path>
            </a:pathLst>
          </a:custGeom>
          <a:blipFill rotWithShape="1">
            <a:blip r:embed="rId4">
              <a:alphaModFix/>
            </a:blip>
            <a:stretch>
              <a:fillRect b="0" l="0" r="0" t="0"/>
            </a:stretch>
          </a:blipFill>
          <a:ln>
            <a:noFill/>
          </a:ln>
        </p:spPr>
      </p:sp>
      <p:sp>
        <p:nvSpPr>
          <p:cNvPr id="221" name="Google Shape;221;p10"/>
          <p:cNvSpPr/>
          <p:nvPr/>
        </p:nvSpPr>
        <p:spPr>
          <a:xfrm>
            <a:off x="194286" y="2817495"/>
            <a:ext cx="6816280" cy="7090410"/>
          </a:xfrm>
          <a:custGeom>
            <a:rect b="b" l="l" r="r" t="t"/>
            <a:pathLst>
              <a:path extrusionOk="0" h="9453880" w="9088374">
                <a:moveTo>
                  <a:pt x="4544187" y="0"/>
                </a:moveTo>
                <a:cubicBezTo>
                  <a:pt x="2034540" y="0"/>
                  <a:pt x="0" y="2116328"/>
                  <a:pt x="0" y="4726940"/>
                </a:cubicBezTo>
                <a:cubicBezTo>
                  <a:pt x="0" y="7337552"/>
                  <a:pt x="2034540" y="9453880"/>
                  <a:pt x="4544187" y="9453880"/>
                </a:cubicBezTo>
                <a:cubicBezTo>
                  <a:pt x="7053834" y="9453880"/>
                  <a:pt x="9088374" y="7337552"/>
                  <a:pt x="9088374" y="4726940"/>
                </a:cubicBezTo>
                <a:cubicBezTo>
                  <a:pt x="9088374" y="2116328"/>
                  <a:pt x="7053834" y="0"/>
                  <a:pt x="4544187" y="0"/>
                </a:cubicBezTo>
                <a:close/>
              </a:path>
            </a:pathLst>
          </a:custGeom>
          <a:blipFill rotWithShape="1">
            <a:blip r:embed="rId5">
              <a:alphaModFix/>
            </a:blip>
            <a:stretch>
              <a:fillRect b="0" l="-27994" r="-2799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29" name="Shape 229"/>
        <p:cNvGrpSpPr/>
        <p:nvPr/>
      </p:nvGrpSpPr>
      <p:grpSpPr>
        <a:xfrm>
          <a:off x="0" y="0"/>
          <a:ext cx="0" cy="0"/>
          <a:chOff x="0" y="0"/>
          <a:chExt cx="0" cy="0"/>
        </a:xfrm>
      </p:grpSpPr>
      <p:sp>
        <p:nvSpPr>
          <p:cNvPr id="230" name="Google Shape;230;p11"/>
          <p:cNvSpPr/>
          <p:nvPr/>
        </p:nvSpPr>
        <p:spPr>
          <a:xfrm>
            <a:off x="0" y="-144661"/>
            <a:ext cx="18288000" cy="2284960"/>
          </a:xfrm>
          <a:custGeom>
            <a:rect b="b" l="l" r="r" t="t"/>
            <a:pathLst>
              <a:path extrusionOk="0" h="2284960" w="18288000">
                <a:moveTo>
                  <a:pt x="0" y="0"/>
                </a:moveTo>
                <a:lnTo>
                  <a:pt x="18288000" y="0"/>
                </a:lnTo>
                <a:lnTo>
                  <a:pt x="18288000" y="2284960"/>
                </a:lnTo>
                <a:lnTo>
                  <a:pt x="0" y="2284960"/>
                </a:lnTo>
                <a:lnTo>
                  <a:pt x="0" y="0"/>
                </a:lnTo>
                <a:close/>
              </a:path>
            </a:pathLst>
          </a:custGeom>
          <a:blipFill rotWithShape="1">
            <a:blip r:embed="rId3">
              <a:alphaModFix/>
            </a:blip>
            <a:stretch>
              <a:fillRect b="0" l="0" r="0" t="0"/>
            </a:stretch>
          </a:blipFill>
          <a:ln>
            <a:noFill/>
          </a:ln>
        </p:spPr>
      </p:sp>
      <p:sp>
        <p:nvSpPr>
          <p:cNvPr id="231" name="Google Shape;231;p11"/>
          <p:cNvSpPr txBox="1"/>
          <p:nvPr/>
        </p:nvSpPr>
        <p:spPr>
          <a:xfrm>
            <a:off x="711464" y="448765"/>
            <a:ext cx="16865071" cy="1527429"/>
          </a:xfrm>
          <a:prstGeom prst="rect">
            <a:avLst/>
          </a:prstGeom>
          <a:noFill/>
          <a:ln>
            <a:noFill/>
          </a:ln>
        </p:spPr>
        <p:txBody>
          <a:bodyPr anchorCtr="0" anchor="t" bIns="0" lIns="0" spcFirstLastPara="1" rIns="0" wrap="square" tIns="0">
            <a:spAutoFit/>
          </a:bodyPr>
          <a:lstStyle/>
          <a:p>
            <a:pPr indent="0" lvl="0" marL="0" marR="0" rtl="0" algn="l">
              <a:lnSpc>
                <a:spcPct val="134400"/>
              </a:lnSpc>
              <a:spcBef>
                <a:spcPts val="0"/>
              </a:spcBef>
              <a:spcAft>
                <a:spcPts val="0"/>
              </a:spcAft>
              <a:buNone/>
            </a:pPr>
            <a:r>
              <a:rPr b="1" i="0" lang="en-US" sz="4500"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400"/>
              </a:lnSpc>
              <a:spcBef>
                <a:spcPts val="0"/>
              </a:spcBef>
              <a:spcAft>
                <a:spcPts val="0"/>
              </a:spcAft>
              <a:buNone/>
            </a:pPr>
            <a:r>
              <a:rPr b="1" i="0" lang="en-US" sz="4500" u="none" cap="none" strike="noStrike">
                <a:solidFill>
                  <a:srgbClr val="000000"/>
                </a:solidFill>
                <a:latin typeface="Arial"/>
                <a:ea typeface="Arial"/>
                <a:cs typeface="Arial"/>
                <a:sym typeface="Arial"/>
              </a:rPr>
              <a:t>Οφέλη της υγείας του εδάφους στην αναγεννητική γεωργία</a:t>
            </a:r>
            <a:endParaRPr/>
          </a:p>
        </p:txBody>
      </p:sp>
      <p:sp>
        <p:nvSpPr>
          <p:cNvPr id="232" name="Google Shape;232;p11"/>
          <p:cNvSpPr txBox="1"/>
          <p:nvPr/>
        </p:nvSpPr>
        <p:spPr>
          <a:xfrm>
            <a:off x="7257557" y="2484120"/>
            <a:ext cx="10629379" cy="7276629"/>
          </a:xfrm>
          <a:prstGeom prst="rect">
            <a:avLst/>
          </a:prstGeom>
          <a:noFill/>
          <a:ln>
            <a:noFill/>
          </a:ln>
        </p:spPr>
        <p:txBody>
          <a:bodyPr anchorCtr="0" anchor="t" bIns="0" lIns="0" spcFirstLastPara="1" rIns="0" wrap="square" tIns="0">
            <a:spAutoFit/>
          </a:bodyPr>
          <a:lstStyle/>
          <a:p>
            <a:pPr indent="-198077" lvl="2" marL="594235" marR="0" rtl="0" algn="just">
              <a:lnSpc>
                <a:spcPct val="249980"/>
              </a:lnSpc>
              <a:spcBef>
                <a:spcPts val="0"/>
              </a:spcBef>
              <a:spcAft>
                <a:spcPts val="0"/>
              </a:spcAft>
              <a:buClr>
                <a:srgbClr val="000000"/>
              </a:buClr>
              <a:buSzPts val="2599"/>
              <a:buFont typeface="Arial"/>
              <a:buChar char="⚬"/>
            </a:pPr>
            <a:r>
              <a:rPr b="1" i="0" lang="en-US" sz="2599" u="none" cap="none" strike="noStrike">
                <a:solidFill>
                  <a:srgbClr val="000000"/>
                </a:solidFill>
                <a:latin typeface="Arial"/>
                <a:ea typeface="Arial"/>
                <a:cs typeface="Arial"/>
                <a:sym typeface="Arial"/>
              </a:rPr>
              <a:t>Δέσμευση άνθρακα: Βοηθά στον μετριασμό της κλιματικής αλλαγής δεσμεύοντας άνθρακα στο έδαφος, μειώνοντας τα επίπεδα CO2 στην ατμόσφαιρα.</a:t>
            </a:r>
            <a:endParaRPr/>
          </a:p>
          <a:p>
            <a:pPr indent="-198077" lvl="2" marL="594235" marR="0" rtl="0" algn="just">
              <a:lnSpc>
                <a:spcPct val="249980"/>
              </a:lnSpc>
              <a:spcBef>
                <a:spcPts val="0"/>
              </a:spcBef>
              <a:spcAft>
                <a:spcPts val="0"/>
              </a:spcAft>
              <a:buClr>
                <a:srgbClr val="000000"/>
              </a:buClr>
              <a:buSzPts val="2599"/>
              <a:buFont typeface="Arial"/>
              <a:buChar char="⚬"/>
            </a:pPr>
            <a:r>
              <a:rPr b="1" i="0" lang="en-US" sz="2599" u="none" cap="none" strike="noStrike">
                <a:solidFill>
                  <a:srgbClr val="000000"/>
                </a:solidFill>
                <a:latin typeface="Arial"/>
                <a:ea typeface="Arial"/>
                <a:cs typeface="Arial"/>
                <a:sym typeface="Arial"/>
              </a:rPr>
              <a:t>Κατακράτηση νερού και ανθεκτικότητα: Τα υγιή εδάφη συγκρατούν το νερό πιο αποτελεσματικά, καθιστώντας τις καλλιέργειες πιο ανθεκτικές στις ξηρασίες και τις πλημμύρες.</a:t>
            </a:r>
            <a:endParaRPr/>
          </a:p>
          <a:p>
            <a:pPr indent="-198077" lvl="2" marL="594235" marR="0" rtl="0" algn="just">
              <a:lnSpc>
                <a:spcPct val="249980"/>
              </a:lnSpc>
              <a:spcBef>
                <a:spcPts val="0"/>
              </a:spcBef>
              <a:spcAft>
                <a:spcPts val="0"/>
              </a:spcAft>
              <a:buClr>
                <a:srgbClr val="000000"/>
              </a:buClr>
              <a:buSzPts val="2599"/>
              <a:buFont typeface="Arial"/>
              <a:buChar char="⚬"/>
            </a:pPr>
            <a:r>
              <a:rPr b="1" i="0" lang="en-US" sz="2599" u="none" cap="none" strike="noStrike">
                <a:solidFill>
                  <a:srgbClr val="000000"/>
                </a:solidFill>
                <a:latin typeface="Arial"/>
                <a:ea typeface="Arial"/>
                <a:cs typeface="Arial"/>
                <a:sym typeface="Arial"/>
              </a:rPr>
              <a:t>Οικονομική Βιωσιμότητα: Μειώνει την εξάρτηση από ακριβά χημικά εισροές, μειώνοντας το κόστος γεωργίας με την πάροδο του χρόνου.</a:t>
            </a:r>
            <a:endParaRPr/>
          </a:p>
        </p:txBody>
      </p:sp>
      <p:sp>
        <p:nvSpPr>
          <p:cNvPr id="233" name="Google Shape;233;p11"/>
          <p:cNvSpPr/>
          <p:nvPr/>
        </p:nvSpPr>
        <p:spPr>
          <a:xfrm>
            <a:off x="0" y="2419581"/>
            <a:ext cx="7257557" cy="7867419"/>
          </a:xfrm>
          <a:custGeom>
            <a:rect b="b" l="l" r="r" t="t"/>
            <a:pathLst>
              <a:path extrusionOk="0" h="7867419" w="7257557">
                <a:moveTo>
                  <a:pt x="0" y="0"/>
                </a:moveTo>
                <a:lnTo>
                  <a:pt x="7257557" y="0"/>
                </a:lnTo>
                <a:lnTo>
                  <a:pt x="7257557" y="7867419"/>
                </a:lnTo>
                <a:lnTo>
                  <a:pt x="0" y="7867419"/>
                </a:lnTo>
                <a:lnTo>
                  <a:pt x="0" y="0"/>
                </a:lnTo>
                <a:close/>
              </a:path>
            </a:pathLst>
          </a:custGeom>
          <a:blipFill rotWithShape="1">
            <a:blip r:embed="rId4">
              <a:alphaModFix/>
            </a:blip>
            <a:stretch>
              <a:fillRect b="0" l="0" r="0" t="0"/>
            </a:stretch>
          </a:blipFill>
          <a:ln>
            <a:noFill/>
          </a:ln>
        </p:spPr>
      </p:sp>
      <p:sp>
        <p:nvSpPr>
          <p:cNvPr id="234" name="Google Shape;234;p11"/>
          <p:cNvSpPr/>
          <p:nvPr/>
        </p:nvSpPr>
        <p:spPr>
          <a:xfrm>
            <a:off x="194286" y="2817495"/>
            <a:ext cx="6816280" cy="7090410"/>
          </a:xfrm>
          <a:custGeom>
            <a:rect b="b" l="l" r="r" t="t"/>
            <a:pathLst>
              <a:path extrusionOk="0" h="9453880" w="9088374">
                <a:moveTo>
                  <a:pt x="4544187" y="0"/>
                </a:moveTo>
                <a:cubicBezTo>
                  <a:pt x="2034540" y="0"/>
                  <a:pt x="0" y="2116328"/>
                  <a:pt x="0" y="4726940"/>
                </a:cubicBezTo>
                <a:cubicBezTo>
                  <a:pt x="0" y="7337552"/>
                  <a:pt x="2034540" y="9453880"/>
                  <a:pt x="4544187" y="9453880"/>
                </a:cubicBezTo>
                <a:cubicBezTo>
                  <a:pt x="7053834" y="9453880"/>
                  <a:pt x="9088374" y="7337552"/>
                  <a:pt x="9088374" y="4726940"/>
                </a:cubicBezTo>
                <a:cubicBezTo>
                  <a:pt x="9088374" y="2116328"/>
                  <a:pt x="7053834" y="0"/>
                  <a:pt x="4544187" y="0"/>
                </a:cubicBezTo>
                <a:close/>
              </a:path>
            </a:pathLst>
          </a:custGeom>
          <a:blipFill rotWithShape="1">
            <a:blip r:embed="rId5">
              <a:alphaModFix/>
            </a:blip>
            <a:stretch>
              <a:fillRect b="0" l="-27994" r="-2799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42" name="Shape 242"/>
        <p:cNvGrpSpPr/>
        <p:nvPr/>
      </p:nvGrpSpPr>
      <p:grpSpPr>
        <a:xfrm>
          <a:off x="0" y="0"/>
          <a:ext cx="0" cy="0"/>
          <a:chOff x="0" y="0"/>
          <a:chExt cx="0" cy="0"/>
        </a:xfrm>
      </p:grpSpPr>
      <p:sp>
        <p:nvSpPr>
          <p:cNvPr id="243" name="Google Shape;243;p12"/>
          <p:cNvSpPr/>
          <p:nvPr/>
        </p:nvSpPr>
        <p:spPr>
          <a:xfrm>
            <a:off x="0" y="2341845"/>
            <a:ext cx="7262765" cy="7945155"/>
          </a:xfrm>
          <a:custGeom>
            <a:rect b="b" l="l" r="r" t="t"/>
            <a:pathLst>
              <a:path extrusionOk="0" h="7945155" w="7262765">
                <a:moveTo>
                  <a:pt x="0" y="0"/>
                </a:moveTo>
                <a:lnTo>
                  <a:pt x="7262765" y="0"/>
                </a:lnTo>
                <a:lnTo>
                  <a:pt x="7262765" y="7945155"/>
                </a:lnTo>
                <a:lnTo>
                  <a:pt x="0" y="7945155"/>
                </a:lnTo>
                <a:lnTo>
                  <a:pt x="0" y="0"/>
                </a:lnTo>
                <a:close/>
              </a:path>
            </a:pathLst>
          </a:custGeom>
          <a:blipFill rotWithShape="1">
            <a:blip r:embed="rId3">
              <a:alphaModFix/>
            </a:blip>
            <a:stretch>
              <a:fillRect b="0" l="0" r="0" t="0"/>
            </a:stretch>
          </a:blipFill>
          <a:ln>
            <a:noFill/>
          </a:ln>
        </p:spPr>
      </p:sp>
      <p:sp>
        <p:nvSpPr>
          <p:cNvPr id="244" name="Google Shape;244;p12"/>
          <p:cNvSpPr/>
          <p:nvPr/>
        </p:nvSpPr>
        <p:spPr>
          <a:xfrm>
            <a:off x="195986" y="2636112"/>
            <a:ext cx="6814376" cy="7271766"/>
          </a:xfrm>
          <a:custGeom>
            <a:rect b="b" l="l" r="r" t="t"/>
            <a:pathLst>
              <a:path extrusionOk="0" h="9695688" w="9085834">
                <a:moveTo>
                  <a:pt x="4542917" y="0"/>
                </a:moveTo>
                <a:cubicBezTo>
                  <a:pt x="2033905" y="0"/>
                  <a:pt x="0" y="2170430"/>
                  <a:pt x="0" y="4847844"/>
                </a:cubicBezTo>
                <a:cubicBezTo>
                  <a:pt x="0" y="7525258"/>
                  <a:pt x="2033905" y="9695688"/>
                  <a:pt x="4542917" y="9695688"/>
                </a:cubicBezTo>
                <a:cubicBezTo>
                  <a:pt x="7051929" y="9695688"/>
                  <a:pt x="9085834" y="7525258"/>
                  <a:pt x="9085834" y="4847844"/>
                </a:cubicBezTo>
                <a:cubicBezTo>
                  <a:pt x="9085834" y="2170430"/>
                  <a:pt x="7051802" y="0"/>
                  <a:pt x="4542917" y="0"/>
                </a:cubicBezTo>
                <a:close/>
              </a:path>
            </a:pathLst>
          </a:custGeom>
          <a:blipFill rotWithShape="1">
            <a:blip r:embed="rId4">
              <a:alphaModFix/>
            </a:blip>
            <a:stretch>
              <a:fillRect b="0" l="-29991" r="-2999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p:nvPr/>
        </p:nvSpPr>
        <p:spPr>
          <a:xfrm>
            <a:off x="125" y="-144650"/>
            <a:ext cx="18287874" cy="2284974"/>
          </a:xfrm>
          <a:custGeom>
            <a:rect b="b" l="l" r="r" t="t"/>
            <a:pathLst>
              <a:path extrusionOk="0" h="2284974" w="18287874">
                <a:moveTo>
                  <a:pt x="0" y="0"/>
                </a:moveTo>
                <a:lnTo>
                  <a:pt x="18287874" y="0"/>
                </a:lnTo>
                <a:lnTo>
                  <a:pt x="18287874" y="2284974"/>
                </a:lnTo>
                <a:lnTo>
                  <a:pt x="0" y="2284974"/>
                </a:lnTo>
                <a:lnTo>
                  <a:pt x="0" y="0"/>
                </a:lnTo>
                <a:close/>
              </a:path>
            </a:pathLst>
          </a:custGeom>
          <a:blipFill rotWithShape="1">
            <a:blip r:embed="rId5">
              <a:alphaModFix/>
            </a:blip>
            <a:stretch>
              <a:fillRect b="0" l="0" r="0" t="0"/>
            </a:stretch>
          </a:blipFill>
          <a:ln>
            <a:noFill/>
          </a:ln>
        </p:spPr>
      </p:sp>
      <p:sp>
        <p:nvSpPr>
          <p:cNvPr id="246" name="Google Shape;246;p12"/>
          <p:cNvSpPr txBox="1"/>
          <p:nvPr/>
        </p:nvSpPr>
        <p:spPr>
          <a:xfrm>
            <a:off x="711798" y="221893"/>
            <a:ext cx="17416026" cy="1527889"/>
          </a:xfrm>
          <a:prstGeom prst="rect">
            <a:avLst/>
          </a:prstGeom>
          <a:noFill/>
          <a:ln>
            <a:noFill/>
          </a:ln>
        </p:spPr>
        <p:txBody>
          <a:bodyPr anchorCtr="0" anchor="t" bIns="0" lIns="0" spcFirstLastPara="1" rIns="0" wrap="square" tIns="0">
            <a:spAutoFit/>
          </a:bodyPr>
          <a:lstStyle/>
          <a:p>
            <a:pPr indent="0" lvl="0" marL="0" marR="0" rtl="0" algn="l">
              <a:lnSpc>
                <a:spcPct val="134386"/>
              </a:lnSpc>
              <a:spcBef>
                <a:spcPts val="0"/>
              </a:spcBef>
              <a:spcAft>
                <a:spcPts val="0"/>
              </a:spcAft>
              <a:buNone/>
            </a:pPr>
            <a:r>
              <a:rPr b="1" i="0" lang="en-US" sz="4749"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380"/>
              </a:lnSpc>
              <a:spcBef>
                <a:spcPts val="0"/>
              </a:spcBef>
              <a:spcAft>
                <a:spcPts val="0"/>
              </a:spcAft>
              <a:buNone/>
            </a:pPr>
            <a:r>
              <a:rPr b="1" i="0" lang="en-US" sz="4200" u="none" cap="none" strike="noStrike">
                <a:solidFill>
                  <a:srgbClr val="000000"/>
                </a:solidFill>
                <a:latin typeface="Arial"/>
                <a:ea typeface="Arial"/>
                <a:cs typeface="Arial"/>
                <a:sym typeface="Arial"/>
              </a:rPr>
              <a:t>Προκλήσεις της υγείας του εδάφους στην αναγεννητική γεωργία</a:t>
            </a:r>
            <a:endParaRPr/>
          </a:p>
        </p:txBody>
      </p:sp>
      <p:sp>
        <p:nvSpPr>
          <p:cNvPr id="247" name="Google Shape;247;p12"/>
          <p:cNvSpPr txBox="1"/>
          <p:nvPr/>
        </p:nvSpPr>
        <p:spPr>
          <a:xfrm>
            <a:off x="7262765" y="3256384"/>
            <a:ext cx="10512301" cy="4993170"/>
          </a:xfrm>
          <a:prstGeom prst="rect">
            <a:avLst/>
          </a:prstGeom>
          <a:noFill/>
          <a:ln>
            <a:noFill/>
          </a:ln>
        </p:spPr>
        <p:txBody>
          <a:bodyPr anchorCtr="0" anchor="t" bIns="0" lIns="0" spcFirstLastPara="1" rIns="0" wrap="square" tIns="0">
            <a:spAutoFit/>
          </a:bodyPr>
          <a:lstStyle/>
          <a:p>
            <a:pPr indent="0" lvl="0" marL="0" marR="0" rtl="0" algn="just">
              <a:lnSpc>
                <a:spcPct val="249981"/>
              </a:lnSpc>
              <a:spcBef>
                <a:spcPts val="0"/>
              </a:spcBef>
              <a:spcAft>
                <a:spcPts val="0"/>
              </a:spcAft>
              <a:buNone/>
            </a:pPr>
            <a:r>
              <a:rPr b="1" i="0" lang="en-US" sz="2699" u="none" cap="none" strike="noStrike">
                <a:solidFill>
                  <a:srgbClr val="000000"/>
                </a:solidFill>
                <a:latin typeface="Arial"/>
                <a:ea typeface="Arial"/>
                <a:cs typeface="Arial"/>
                <a:sym typeface="Arial"/>
              </a:rPr>
              <a:t>Προκλήσεις</a:t>
            </a:r>
            <a:endParaRPr/>
          </a:p>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Κόστος Μετάβασης: Η μετάβαση από τις συμβατικές στις αναγεννητικές πρακτικές μπορεί να απαιτήσει αρχική επένδυση και χρόνο για να δείτε αποτελέσματα.</a:t>
            </a:r>
            <a:endParaRPr/>
          </a:p>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Κενά γνώσης: Περιορισμένη πρόσβαση στη γνώση και την εκπαίδευση των αγροτών σε αναγεννητικές τεχνικές.</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55" name="Shape 255"/>
        <p:cNvGrpSpPr/>
        <p:nvPr/>
      </p:nvGrpSpPr>
      <p:grpSpPr>
        <a:xfrm>
          <a:off x="0" y="0"/>
          <a:ext cx="0" cy="0"/>
          <a:chOff x="0" y="0"/>
          <a:chExt cx="0" cy="0"/>
        </a:xfrm>
      </p:grpSpPr>
      <p:sp>
        <p:nvSpPr>
          <p:cNvPr id="256" name="Google Shape;256;p13"/>
          <p:cNvSpPr/>
          <p:nvPr/>
        </p:nvSpPr>
        <p:spPr>
          <a:xfrm>
            <a:off x="125" y="-144650"/>
            <a:ext cx="18287874" cy="2284974"/>
          </a:xfrm>
          <a:custGeom>
            <a:rect b="b" l="l" r="r" t="t"/>
            <a:pathLst>
              <a:path extrusionOk="0" h="2284974" w="18287874">
                <a:moveTo>
                  <a:pt x="0" y="0"/>
                </a:moveTo>
                <a:lnTo>
                  <a:pt x="18287874" y="0"/>
                </a:lnTo>
                <a:lnTo>
                  <a:pt x="18287874" y="2284974"/>
                </a:lnTo>
                <a:lnTo>
                  <a:pt x="0" y="2284974"/>
                </a:lnTo>
                <a:lnTo>
                  <a:pt x="0" y="0"/>
                </a:lnTo>
                <a:close/>
              </a:path>
            </a:pathLst>
          </a:custGeom>
          <a:blipFill rotWithShape="1">
            <a:blip r:embed="rId3">
              <a:alphaModFix/>
            </a:blip>
            <a:stretch>
              <a:fillRect b="0" l="0" r="0" t="0"/>
            </a:stretch>
          </a:blipFill>
          <a:ln>
            <a:noFill/>
          </a:ln>
        </p:spPr>
      </p:sp>
      <p:sp>
        <p:nvSpPr>
          <p:cNvPr id="257" name="Google Shape;257;p13"/>
          <p:cNvSpPr txBox="1"/>
          <p:nvPr/>
        </p:nvSpPr>
        <p:spPr>
          <a:xfrm>
            <a:off x="747104" y="198995"/>
            <a:ext cx="17150963" cy="1564160"/>
          </a:xfrm>
          <a:prstGeom prst="rect">
            <a:avLst/>
          </a:prstGeom>
          <a:noFill/>
          <a:ln>
            <a:noFill/>
          </a:ln>
        </p:spPr>
        <p:txBody>
          <a:bodyPr anchorCtr="0" anchor="t" bIns="0" lIns="0" spcFirstLastPara="1" rIns="0" wrap="square" tIns="0">
            <a:spAutoFit/>
          </a:bodyPr>
          <a:lstStyle/>
          <a:p>
            <a:pPr indent="0" lvl="0" marL="0" marR="0" rtl="0" algn="l">
              <a:lnSpc>
                <a:spcPct val="134398"/>
              </a:lnSpc>
              <a:spcBef>
                <a:spcPts val="0"/>
              </a:spcBef>
              <a:spcAft>
                <a:spcPts val="0"/>
              </a:spcAft>
              <a:buNone/>
            </a:pPr>
            <a:r>
              <a:rPr b="1" i="0" lang="en-US" sz="4849" u="none" cap="none" strike="noStrike">
                <a:solidFill>
                  <a:srgbClr val="000000"/>
                </a:solidFill>
                <a:latin typeface="Arial"/>
                <a:ea typeface="Arial"/>
                <a:cs typeface="Arial"/>
                <a:sym typeface="Arial"/>
              </a:rPr>
              <a:t>Ενότητα 2: Θεωρητικά Θεμέλια - </a:t>
            </a:r>
            <a:endParaRPr/>
          </a:p>
          <a:p>
            <a:pPr indent="0" lvl="0" marL="0" marR="0" rtl="0" algn="l">
              <a:lnSpc>
                <a:spcPct val="134395"/>
              </a:lnSpc>
              <a:spcBef>
                <a:spcPts val="0"/>
              </a:spcBef>
              <a:spcAft>
                <a:spcPts val="0"/>
              </a:spcAft>
              <a:buNone/>
            </a:pPr>
            <a:r>
              <a:rPr b="1" i="0" lang="en-US" sz="4300" u="none" cap="none" strike="noStrike">
                <a:solidFill>
                  <a:srgbClr val="000000"/>
                </a:solidFill>
                <a:latin typeface="Arial"/>
                <a:ea typeface="Arial"/>
                <a:cs typeface="Arial"/>
                <a:sym typeface="Arial"/>
              </a:rPr>
              <a:t>Προκλήσεις της υγείας του εδάφους στην αναγεννητική γεωργία</a:t>
            </a:r>
            <a:endParaRPr/>
          </a:p>
        </p:txBody>
      </p:sp>
      <p:sp>
        <p:nvSpPr>
          <p:cNvPr id="258" name="Google Shape;258;p13"/>
          <p:cNvSpPr txBox="1"/>
          <p:nvPr/>
        </p:nvSpPr>
        <p:spPr>
          <a:xfrm>
            <a:off x="7289767" y="2997688"/>
            <a:ext cx="9560085" cy="5840895"/>
          </a:xfrm>
          <a:prstGeom prst="rect">
            <a:avLst/>
          </a:prstGeom>
          <a:noFill/>
          <a:ln>
            <a:noFill/>
          </a:ln>
        </p:spPr>
        <p:txBody>
          <a:bodyPr anchorCtr="0" anchor="t" bIns="0" lIns="0" spcFirstLastPara="1" rIns="0" wrap="square" tIns="0">
            <a:spAutoFit/>
          </a:bodyPr>
          <a:lstStyle/>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Ζήτηση της αγοράς: Ανάγκη για καλύτερες δομές της αγοράς για την υποστήριξη και την παροχή κινήτρων για πρακτικές αναγεννητικής γεωργίας.</a:t>
            </a:r>
            <a:endParaRPr/>
          </a:p>
          <a:p>
            <a:pPr indent="-205698" lvl="2" marL="617098" marR="0" rtl="0" algn="just">
              <a:lnSpc>
                <a:spcPct val="249981"/>
              </a:lnSpc>
              <a:spcBef>
                <a:spcPts val="0"/>
              </a:spcBef>
              <a:spcAft>
                <a:spcPts val="0"/>
              </a:spcAft>
              <a:buClr>
                <a:srgbClr val="000000"/>
              </a:buClr>
              <a:buSzPts val="2699"/>
              <a:buFont typeface="Arial"/>
              <a:buChar char="⚬"/>
            </a:pPr>
            <a:r>
              <a:rPr b="1" i="0" lang="en-US" sz="2699" u="none" cap="none" strike="noStrike">
                <a:solidFill>
                  <a:srgbClr val="000000"/>
                </a:solidFill>
                <a:latin typeface="Arial"/>
                <a:ea typeface="Arial"/>
                <a:cs typeface="Arial"/>
                <a:sym typeface="Arial"/>
              </a:rPr>
              <a:t>Μακροπρόθεσμη Δέσμευση: Οι αναγεννητικές πρακτικές απαιτούν υπομονή και συνεπή διαχείριση, καθώς τα οφέλη συχνά χρειάζονται χρόνο για να εκδηλωθούν.</a:t>
            </a:r>
            <a:endParaRPr/>
          </a:p>
        </p:txBody>
      </p:sp>
      <p:sp>
        <p:nvSpPr>
          <p:cNvPr id="259" name="Google Shape;259;p13"/>
          <p:cNvSpPr/>
          <p:nvPr/>
        </p:nvSpPr>
        <p:spPr>
          <a:xfrm>
            <a:off x="0" y="2341845"/>
            <a:ext cx="7262765" cy="7945155"/>
          </a:xfrm>
          <a:custGeom>
            <a:rect b="b" l="l" r="r" t="t"/>
            <a:pathLst>
              <a:path extrusionOk="0" h="7945155" w="7262765">
                <a:moveTo>
                  <a:pt x="0" y="0"/>
                </a:moveTo>
                <a:lnTo>
                  <a:pt x="7262765" y="0"/>
                </a:lnTo>
                <a:lnTo>
                  <a:pt x="7262765" y="7945155"/>
                </a:lnTo>
                <a:lnTo>
                  <a:pt x="0" y="7945155"/>
                </a:lnTo>
                <a:lnTo>
                  <a:pt x="0" y="0"/>
                </a:lnTo>
                <a:close/>
              </a:path>
            </a:pathLst>
          </a:custGeom>
          <a:blipFill rotWithShape="1">
            <a:blip r:embed="rId4">
              <a:alphaModFix/>
            </a:blip>
            <a:stretch>
              <a:fillRect b="0" l="0" r="0" t="0"/>
            </a:stretch>
          </a:blipFill>
          <a:ln>
            <a:noFill/>
          </a:ln>
        </p:spPr>
      </p:sp>
      <p:sp>
        <p:nvSpPr>
          <p:cNvPr id="260" name="Google Shape;260;p13"/>
          <p:cNvSpPr/>
          <p:nvPr/>
        </p:nvSpPr>
        <p:spPr>
          <a:xfrm>
            <a:off x="195986" y="2636112"/>
            <a:ext cx="6814376" cy="7271766"/>
          </a:xfrm>
          <a:custGeom>
            <a:rect b="b" l="l" r="r" t="t"/>
            <a:pathLst>
              <a:path extrusionOk="0" h="9695688" w="9085834">
                <a:moveTo>
                  <a:pt x="4542917" y="0"/>
                </a:moveTo>
                <a:cubicBezTo>
                  <a:pt x="2033905" y="0"/>
                  <a:pt x="0" y="2170430"/>
                  <a:pt x="0" y="4847844"/>
                </a:cubicBezTo>
                <a:cubicBezTo>
                  <a:pt x="0" y="7525258"/>
                  <a:pt x="2033905" y="9695688"/>
                  <a:pt x="4542917" y="9695688"/>
                </a:cubicBezTo>
                <a:cubicBezTo>
                  <a:pt x="7051929" y="9695688"/>
                  <a:pt x="9085834" y="7525258"/>
                  <a:pt x="9085834" y="4847844"/>
                </a:cubicBezTo>
                <a:cubicBezTo>
                  <a:pt x="9085834" y="2170430"/>
                  <a:pt x="7051802" y="0"/>
                  <a:pt x="4542917" y="0"/>
                </a:cubicBezTo>
                <a:close/>
              </a:path>
            </a:pathLst>
          </a:custGeom>
          <a:blipFill rotWithShape="1">
            <a:blip r:embed="rId5">
              <a:alphaModFix/>
            </a:blip>
            <a:stretch>
              <a:fillRect b="0" l="-29991" r="-2999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68" name="Shape 268"/>
        <p:cNvGrpSpPr/>
        <p:nvPr/>
      </p:nvGrpSpPr>
      <p:grpSpPr>
        <a:xfrm>
          <a:off x="0" y="0"/>
          <a:ext cx="0" cy="0"/>
          <a:chOff x="0" y="0"/>
          <a:chExt cx="0" cy="0"/>
        </a:xfrm>
      </p:grpSpPr>
      <p:sp>
        <p:nvSpPr>
          <p:cNvPr id="269" name="Google Shape;269;p14"/>
          <p:cNvSpPr/>
          <p:nvPr/>
        </p:nvSpPr>
        <p:spPr>
          <a:xfrm>
            <a:off x="0" y="108433"/>
            <a:ext cx="9031264" cy="1787042"/>
          </a:xfrm>
          <a:custGeom>
            <a:rect b="b" l="l" r="r" t="t"/>
            <a:pathLst>
              <a:path extrusionOk="0" h="1787042" w="9031264">
                <a:moveTo>
                  <a:pt x="0" y="0"/>
                </a:moveTo>
                <a:lnTo>
                  <a:pt x="9031264" y="0"/>
                </a:lnTo>
                <a:lnTo>
                  <a:pt x="9031264" y="1787042"/>
                </a:lnTo>
                <a:lnTo>
                  <a:pt x="0" y="1787042"/>
                </a:lnTo>
                <a:lnTo>
                  <a:pt x="0" y="0"/>
                </a:lnTo>
                <a:close/>
              </a:path>
            </a:pathLst>
          </a:custGeom>
          <a:blipFill rotWithShape="1">
            <a:blip r:embed="rId3">
              <a:alphaModFix/>
            </a:blip>
            <a:stretch>
              <a:fillRect b="0" l="0" r="0" t="0"/>
            </a:stretch>
          </a:blipFill>
          <a:ln>
            <a:noFill/>
          </a:ln>
        </p:spPr>
      </p:sp>
      <p:sp>
        <p:nvSpPr>
          <p:cNvPr id="270" name="Google Shape;270;p14"/>
          <p:cNvSpPr txBox="1"/>
          <p:nvPr/>
        </p:nvSpPr>
        <p:spPr>
          <a:xfrm>
            <a:off x="526175" y="463800"/>
            <a:ext cx="8505000" cy="1352702"/>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271" name="Google Shape;271;p14"/>
          <p:cNvSpPr txBox="1"/>
          <p:nvPr/>
        </p:nvSpPr>
        <p:spPr>
          <a:xfrm>
            <a:off x="230425" y="2026159"/>
            <a:ext cx="11406384" cy="7957946"/>
          </a:xfrm>
          <a:prstGeom prst="rect">
            <a:avLst/>
          </a:prstGeom>
          <a:noFill/>
          <a:ln>
            <a:noFill/>
          </a:ln>
        </p:spPr>
        <p:txBody>
          <a:bodyPr anchorCtr="0" anchor="t" bIns="0" lIns="0" spcFirstLastPara="1" rIns="0" wrap="square" tIns="0">
            <a:spAutoFit/>
          </a:bodyPr>
          <a:lstStyle/>
          <a:p>
            <a:pPr indent="0" lvl="0" marL="0" marR="0" rtl="0" algn="just">
              <a:lnSpc>
                <a:spcPct val="207000"/>
              </a:lnSpc>
              <a:spcBef>
                <a:spcPts val="0"/>
              </a:spcBef>
              <a:spcAft>
                <a:spcPts val="0"/>
              </a:spcAft>
              <a:buNone/>
            </a:pPr>
            <a:r>
              <a:rPr b="1" i="0" lang="en-US" sz="2200" u="none" cap="none" strike="noStrike">
                <a:solidFill>
                  <a:srgbClr val="000000"/>
                </a:solidFill>
                <a:latin typeface="Arial"/>
                <a:ea typeface="Arial"/>
                <a:cs typeface="Arial"/>
                <a:sym typeface="Arial"/>
              </a:rPr>
              <a:t>Αμειψισπορά</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Εναλλασσόμενες καλλιέργειες με διαφορετικές ανάγκες σε θρεπτικά συστατικά (π.χ. όσπρια και δημητριακά) για την πρόληψη της εξάντλησης των θρεπτικών συστατικών.</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Μειώνει τη συσσώρευση παρασίτων και ασθενειών διακόπτοντας τον κύκλο ζωής των παρασίτων.</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Βελτιώνει τη δομή του εδάφους και την ισορροπία των θρεπτικών συστατικών με την πάροδο του χρόνου.</a:t>
            </a:r>
            <a:endParaRPr/>
          </a:p>
          <a:p>
            <a:pPr indent="-224686" lvl="3" marL="898743" marR="0" rtl="0" algn="just">
              <a:lnSpc>
                <a:spcPct val="207000"/>
              </a:lnSpc>
              <a:spcBef>
                <a:spcPts val="0"/>
              </a:spcBef>
              <a:spcAft>
                <a:spcPts val="0"/>
              </a:spcAft>
              <a:buNone/>
            </a:pPr>
            <a:r>
              <a:rPr b="1" i="0" lang="en-US" sz="2200" u="none" cap="none" strike="noStrike">
                <a:solidFill>
                  <a:srgbClr val="000000"/>
                </a:solidFill>
                <a:latin typeface="Arial"/>
                <a:ea typeface="Arial"/>
                <a:cs typeface="Arial"/>
                <a:sym typeface="Arial"/>
              </a:rPr>
              <a:t>Καλλιέργειες Εφεδρείας</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Φυτέψτε καλλιέργειες όπως τριφύλλι, βίκο ή σίκαλη κατά τη διάρκεια των μη εποχικών καλλιεργειών για να προστατεύσετε το έδαφος από τη διάβρωση.</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Ενισχύει την οργανική ουσία του εδάφους και βελτιώνει τη δέσμευση του αζώτου.</a:t>
            </a:r>
            <a:endParaRPr/>
          </a:p>
          <a:p>
            <a:pPr indent="-224686" lvl="3" marL="898743" marR="0" rtl="0" algn="just">
              <a:lnSpc>
                <a:spcPct val="207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Βοηθά στην καταστολή των ζιζανίων και στην αύξηση της βιοποικιλότητας στο έδαφος.</a:t>
            </a:r>
            <a:endParaRPr/>
          </a:p>
        </p:txBody>
      </p:sp>
      <p:sp>
        <p:nvSpPr>
          <p:cNvPr id="272" name="Google Shape;272;p14"/>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4">
              <a:alphaModFix/>
            </a:blip>
            <a:stretch>
              <a:fillRect b="0" l="-60331" r="-60331"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80" name="Shape 280"/>
        <p:cNvGrpSpPr/>
        <p:nvPr/>
      </p:nvGrpSpPr>
      <p:grpSpPr>
        <a:xfrm>
          <a:off x="0" y="0"/>
          <a:ext cx="0" cy="0"/>
          <a:chOff x="0" y="0"/>
          <a:chExt cx="0" cy="0"/>
        </a:xfrm>
      </p:grpSpPr>
      <p:sp>
        <p:nvSpPr>
          <p:cNvPr id="281" name="Google Shape;281;p15"/>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3">
              <a:alphaModFix/>
            </a:blip>
            <a:stretch>
              <a:fillRect b="0" l="-60331" r="-60331" t="0"/>
            </a:stretch>
          </a:blipFill>
          <a:ln>
            <a:noFill/>
          </a:ln>
        </p:spPr>
      </p:sp>
      <p:sp>
        <p:nvSpPr>
          <p:cNvPr id="282" name="Google Shape;282;p15"/>
          <p:cNvSpPr/>
          <p:nvPr/>
        </p:nvSpPr>
        <p:spPr>
          <a:xfrm>
            <a:off x="0" y="108433"/>
            <a:ext cx="9069364" cy="1787042"/>
          </a:xfrm>
          <a:custGeom>
            <a:rect b="b" l="l" r="r" t="t"/>
            <a:pathLst>
              <a:path extrusionOk="0" h="1787042" w="9069364">
                <a:moveTo>
                  <a:pt x="0" y="0"/>
                </a:moveTo>
                <a:lnTo>
                  <a:pt x="9069364" y="0"/>
                </a:lnTo>
                <a:lnTo>
                  <a:pt x="9069364" y="1787042"/>
                </a:lnTo>
                <a:lnTo>
                  <a:pt x="0" y="1787042"/>
                </a:lnTo>
                <a:lnTo>
                  <a:pt x="0" y="0"/>
                </a:lnTo>
                <a:close/>
              </a:path>
            </a:pathLst>
          </a:custGeom>
          <a:blipFill rotWithShape="1">
            <a:blip r:embed="rId4">
              <a:alphaModFix/>
            </a:blip>
            <a:stretch>
              <a:fillRect b="0" l="0" r="0" t="0"/>
            </a:stretch>
          </a:blipFill>
          <a:ln>
            <a:noFill/>
          </a:ln>
        </p:spPr>
      </p:sp>
      <p:sp>
        <p:nvSpPr>
          <p:cNvPr id="283" name="Google Shape;283;p15"/>
          <p:cNvSpPr txBox="1"/>
          <p:nvPr/>
        </p:nvSpPr>
        <p:spPr>
          <a:xfrm>
            <a:off x="299550" y="355438"/>
            <a:ext cx="8544900" cy="1352702"/>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284" name="Google Shape;284;p15"/>
          <p:cNvSpPr txBox="1"/>
          <p:nvPr/>
        </p:nvSpPr>
        <p:spPr>
          <a:xfrm>
            <a:off x="219771" y="2355693"/>
            <a:ext cx="11406384" cy="7389037"/>
          </a:xfrm>
          <a:prstGeom prst="rect">
            <a:avLst/>
          </a:prstGeom>
          <a:noFill/>
          <a:ln>
            <a:noFill/>
          </a:ln>
        </p:spPr>
        <p:txBody>
          <a:bodyPr anchorCtr="0" anchor="t" bIns="0" lIns="0" spcFirstLastPara="1" rIns="0" wrap="square" tIns="0">
            <a:spAutoFit/>
          </a:bodyPr>
          <a:lstStyle/>
          <a:p>
            <a:pPr indent="0" lvl="0" marL="0" marR="0" rtl="0" algn="just">
              <a:lnSpc>
                <a:spcPct val="236375"/>
              </a:lnSpc>
              <a:spcBef>
                <a:spcPts val="0"/>
              </a:spcBef>
              <a:spcAft>
                <a:spcPts val="0"/>
              </a:spcAft>
              <a:buNone/>
            </a:pPr>
            <a:r>
              <a:rPr b="1" i="0" lang="en-US" sz="2400" u="none" cap="none" strike="noStrike">
                <a:solidFill>
                  <a:srgbClr val="000000"/>
                </a:solidFill>
                <a:latin typeface="Arial"/>
                <a:ea typeface="Arial"/>
                <a:cs typeface="Arial"/>
                <a:sym typeface="Arial"/>
              </a:rPr>
              <a:t>Κομποστοποίηση</a:t>
            </a:r>
            <a:endParaRPr/>
          </a:p>
          <a:p>
            <a:pPr indent="-245111" lvl="3" marL="980444" marR="0" rtl="0" algn="just">
              <a:lnSpc>
                <a:spcPct val="236375"/>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Μετατρέψτε τα οργανικά απόβλητα (π.χ. υπολείμματα τροφίμων, γεωργικά υπολείμματα) σε κομπόστ πλούσιο σε θρεπτικά συστατικά.</a:t>
            </a:r>
            <a:endParaRPr/>
          </a:p>
          <a:p>
            <a:pPr indent="-245111" lvl="3" marL="980444" marR="0" rtl="0" algn="just">
              <a:lnSpc>
                <a:spcPct val="236375"/>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Βελτιώνει τη γονιμότητα του εδάφους, την κατακράτηση υγρασίας και τη μικροβιακή δραστηριότητα.</a:t>
            </a:r>
            <a:endParaRPr/>
          </a:p>
          <a:p>
            <a:pPr indent="-245111" lvl="3" marL="980444" marR="0" rtl="0" algn="just">
              <a:lnSpc>
                <a:spcPct val="236375"/>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Μειώνει τα απόβλητα, ενώ παράλληλα εμπλουτίζει το έδαφος με απαραίτητα θρεπτικά συστατικά.</a:t>
            </a:r>
            <a:endParaRPr/>
          </a:p>
          <a:p>
            <a:pPr indent="-112343" lvl="3" marL="449373" marR="0" rtl="0" algn="just">
              <a:lnSpc>
                <a:spcPct val="108333"/>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245111" lvl="3" marL="980444" marR="0" rtl="0" algn="just">
              <a:lnSpc>
                <a:spcPct val="236375"/>
              </a:lnSpc>
              <a:spcBef>
                <a:spcPts val="0"/>
              </a:spcBef>
              <a:spcAft>
                <a:spcPts val="0"/>
              </a:spcAft>
              <a:buNone/>
            </a:pPr>
            <a:r>
              <a:rPr b="1" i="0" lang="en-US" sz="2400" u="none" cap="none" strike="noStrike">
                <a:solidFill>
                  <a:srgbClr val="000000"/>
                </a:solidFill>
                <a:latin typeface="Arial"/>
                <a:ea typeface="Arial"/>
                <a:cs typeface="Arial"/>
                <a:sym typeface="Arial"/>
              </a:rPr>
              <a:t>Αγροδασοκομία</a:t>
            </a:r>
            <a:endParaRPr/>
          </a:p>
          <a:p>
            <a:pPr indent="-245111" lvl="3" marL="980444" marR="0" rtl="0" algn="just">
              <a:lnSpc>
                <a:spcPct val="236375"/>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Συνδυάζει δέντρα με καλλιέργειες/κτηνοτροφία.</a:t>
            </a:r>
            <a:endParaRPr/>
          </a:p>
          <a:p>
            <a:pPr indent="-245111" lvl="3" marL="980444" marR="0" rtl="0" algn="just">
              <a:lnSpc>
                <a:spcPct val="236375"/>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Προωθεί τη βιοποικιλότητα και τον έλεγχο της διάβρωσης.</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92" name="Shape 292"/>
        <p:cNvGrpSpPr/>
        <p:nvPr/>
      </p:nvGrpSpPr>
      <p:grpSpPr>
        <a:xfrm>
          <a:off x="0" y="0"/>
          <a:ext cx="0" cy="0"/>
          <a:chOff x="0" y="0"/>
          <a:chExt cx="0" cy="0"/>
        </a:xfrm>
      </p:grpSpPr>
      <p:sp>
        <p:nvSpPr>
          <p:cNvPr id="293" name="Google Shape;293;p16"/>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3">
              <a:alphaModFix/>
            </a:blip>
            <a:stretch>
              <a:fillRect b="0" l="-60331" r="-60331" t="0"/>
            </a:stretch>
          </a:blipFill>
          <a:ln>
            <a:noFill/>
          </a:ln>
        </p:spPr>
      </p:sp>
      <p:sp>
        <p:nvSpPr>
          <p:cNvPr id="294" name="Google Shape;294;p16"/>
          <p:cNvSpPr/>
          <p:nvPr/>
        </p:nvSpPr>
        <p:spPr>
          <a:xfrm>
            <a:off x="0" y="108433"/>
            <a:ext cx="9069364" cy="1787042"/>
          </a:xfrm>
          <a:custGeom>
            <a:rect b="b" l="l" r="r" t="t"/>
            <a:pathLst>
              <a:path extrusionOk="0" h="1787042" w="9069364">
                <a:moveTo>
                  <a:pt x="0" y="0"/>
                </a:moveTo>
                <a:lnTo>
                  <a:pt x="9069364" y="0"/>
                </a:lnTo>
                <a:lnTo>
                  <a:pt x="9069364" y="1787042"/>
                </a:lnTo>
                <a:lnTo>
                  <a:pt x="0" y="1787042"/>
                </a:lnTo>
                <a:lnTo>
                  <a:pt x="0" y="0"/>
                </a:lnTo>
                <a:close/>
              </a:path>
            </a:pathLst>
          </a:custGeom>
          <a:blipFill rotWithShape="1">
            <a:blip r:embed="rId4">
              <a:alphaModFix/>
            </a:blip>
            <a:stretch>
              <a:fillRect b="0" l="0" r="0" t="0"/>
            </a:stretch>
          </a:blipFill>
          <a:ln>
            <a:noFill/>
          </a:ln>
        </p:spPr>
      </p:sp>
      <p:sp>
        <p:nvSpPr>
          <p:cNvPr id="295" name="Google Shape;295;p16"/>
          <p:cNvSpPr txBox="1"/>
          <p:nvPr/>
        </p:nvSpPr>
        <p:spPr>
          <a:xfrm>
            <a:off x="219775" y="355438"/>
            <a:ext cx="8115300" cy="1352702"/>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296" name="Google Shape;296;p16"/>
          <p:cNvSpPr txBox="1"/>
          <p:nvPr/>
        </p:nvSpPr>
        <p:spPr>
          <a:xfrm>
            <a:off x="561050" y="2366540"/>
            <a:ext cx="8924100" cy="1534439"/>
          </a:xfrm>
          <a:prstGeom prst="rect">
            <a:avLst/>
          </a:prstGeom>
          <a:noFill/>
          <a:ln>
            <a:noFill/>
          </a:ln>
        </p:spPr>
        <p:txBody>
          <a:bodyPr anchorCtr="0" anchor="t" bIns="0" lIns="0" spcFirstLastPara="1" rIns="0" wrap="square" tIns="0">
            <a:spAutoFit/>
          </a:bodyPr>
          <a:lstStyle/>
          <a:p>
            <a:pPr indent="0" lvl="0" marL="0" marR="0" rtl="0" algn="just">
              <a:lnSpc>
                <a:spcPct val="236370"/>
              </a:lnSpc>
              <a:spcBef>
                <a:spcPts val="0"/>
              </a:spcBef>
              <a:spcAft>
                <a:spcPts val="0"/>
              </a:spcAft>
              <a:buNone/>
            </a:pPr>
            <a:r>
              <a:rPr b="1" i="0" lang="en-US" sz="2700" u="none" cap="none" strike="noStrike">
                <a:solidFill>
                  <a:srgbClr val="000000"/>
                </a:solidFill>
                <a:latin typeface="Arial"/>
                <a:ea typeface="Arial"/>
                <a:cs typeface="Arial"/>
                <a:sym typeface="Arial"/>
              </a:rPr>
              <a:t>Σύγκριση Παραδοσιακών και Αναγεννητικών Πρακτικών</a:t>
            </a:r>
            <a:endParaRPr/>
          </a:p>
        </p:txBody>
      </p:sp>
      <p:sp>
        <p:nvSpPr>
          <p:cNvPr id="297" name="Google Shape;297;p16"/>
          <p:cNvSpPr txBox="1"/>
          <p:nvPr/>
        </p:nvSpPr>
        <p:spPr>
          <a:xfrm>
            <a:off x="561050" y="3980997"/>
            <a:ext cx="11282752" cy="4772939"/>
          </a:xfrm>
          <a:prstGeom prst="rect">
            <a:avLst/>
          </a:prstGeom>
          <a:noFill/>
          <a:ln>
            <a:noFill/>
          </a:ln>
        </p:spPr>
        <p:txBody>
          <a:bodyPr anchorCtr="0" anchor="t" bIns="0" lIns="0" spcFirstLastPara="1" rIns="0" wrap="square" tIns="0">
            <a:spAutoFit/>
          </a:bodyPr>
          <a:lstStyle/>
          <a:p>
            <a:pPr indent="0" lvl="0" marL="0" marR="0" rtl="0" algn="just">
              <a:lnSpc>
                <a:spcPct val="236370"/>
              </a:lnSpc>
              <a:spcBef>
                <a:spcPts val="0"/>
              </a:spcBef>
              <a:spcAft>
                <a:spcPts val="0"/>
              </a:spcAft>
              <a:buNone/>
            </a:pPr>
            <a:r>
              <a:rPr b="1" i="0" lang="en-US" sz="2700" u="none" cap="none" strike="noStrike">
                <a:solidFill>
                  <a:srgbClr val="000000"/>
                </a:solidFill>
                <a:latin typeface="Arial"/>
                <a:ea typeface="Arial"/>
                <a:cs typeface="Arial"/>
                <a:sym typeface="Arial"/>
              </a:rPr>
              <a:t>Παραδοσιακές πρακτικές:</a:t>
            </a:r>
            <a:endParaRPr/>
          </a:p>
          <a:p>
            <a:pPr indent="-275749" lvl="3" marL="1102996" marR="0" rtl="0" algn="just">
              <a:lnSpc>
                <a:spcPct val="236370"/>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Μεγάλη εξάρτηση από χημικά λιπάσματα και φυτοφάρμακα.</a:t>
            </a:r>
            <a:endParaRPr/>
          </a:p>
          <a:p>
            <a:pPr indent="-275749" lvl="3" marL="1102996" marR="0" rtl="0" algn="just">
              <a:lnSpc>
                <a:spcPct val="236370"/>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Συχνή όργωση που οδηγεί σε διάβρωση του εδάφους και υποβάθμιση της δομής.</a:t>
            </a:r>
            <a:endParaRPr/>
          </a:p>
          <a:p>
            <a:pPr indent="-275749" lvl="3" marL="1102996" marR="0" rtl="0" algn="just">
              <a:lnSpc>
                <a:spcPct val="236370"/>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Η μονοκαλλιέργεια μειώνει τη βιοποικιλότητα.</a:t>
            </a:r>
            <a:endParaRPr/>
          </a:p>
          <a:p>
            <a:pPr indent="-275749" lvl="3" marL="1102996" marR="0" rtl="0" algn="just">
              <a:lnSpc>
                <a:spcPct val="236370"/>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Εστίαση σε βραχυπρόθεσμα κέρδη απόδοσης.</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05" name="Shape 305"/>
        <p:cNvGrpSpPr/>
        <p:nvPr/>
      </p:nvGrpSpPr>
      <p:grpSpPr>
        <a:xfrm>
          <a:off x="0" y="0"/>
          <a:ext cx="0" cy="0"/>
          <a:chOff x="0" y="0"/>
          <a:chExt cx="0" cy="0"/>
        </a:xfrm>
      </p:grpSpPr>
      <p:sp>
        <p:nvSpPr>
          <p:cNvPr id="306" name="Google Shape;306;p17"/>
          <p:cNvSpPr/>
          <p:nvPr/>
        </p:nvSpPr>
        <p:spPr>
          <a:xfrm>
            <a:off x="0" y="108433"/>
            <a:ext cx="9069364" cy="1787042"/>
          </a:xfrm>
          <a:custGeom>
            <a:rect b="b" l="l" r="r" t="t"/>
            <a:pathLst>
              <a:path extrusionOk="0" h="1787042" w="9069364">
                <a:moveTo>
                  <a:pt x="0" y="0"/>
                </a:moveTo>
                <a:lnTo>
                  <a:pt x="9069364" y="0"/>
                </a:lnTo>
                <a:lnTo>
                  <a:pt x="9069364" y="1787042"/>
                </a:lnTo>
                <a:lnTo>
                  <a:pt x="0" y="1787042"/>
                </a:lnTo>
                <a:lnTo>
                  <a:pt x="0" y="0"/>
                </a:lnTo>
                <a:close/>
              </a:path>
            </a:pathLst>
          </a:custGeom>
          <a:blipFill rotWithShape="1">
            <a:blip r:embed="rId3">
              <a:alphaModFix/>
            </a:blip>
            <a:stretch>
              <a:fillRect b="0" l="0" r="0" t="0"/>
            </a:stretch>
          </a:blipFill>
          <a:ln>
            <a:noFill/>
          </a:ln>
        </p:spPr>
      </p:sp>
      <p:sp>
        <p:nvSpPr>
          <p:cNvPr id="307" name="Google Shape;307;p17"/>
          <p:cNvSpPr txBox="1"/>
          <p:nvPr/>
        </p:nvSpPr>
        <p:spPr>
          <a:xfrm>
            <a:off x="219775" y="381747"/>
            <a:ext cx="8274497" cy="1326393"/>
          </a:xfrm>
          <a:prstGeom prst="rect">
            <a:avLst/>
          </a:prstGeom>
          <a:noFill/>
          <a:ln>
            <a:noFill/>
          </a:ln>
        </p:spPr>
        <p:txBody>
          <a:bodyPr anchorCtr="0" anchor="t" bIns="0" lIns="0" spcFirstLastPara="1" rIns="0" wrap="square" tIns="0">
            <a:spAutoFit/>
          </a:bodyPr>
          <a:lstStyle/>
          <a:p>
            <a:pPr indent="0" lvl="0" marL="0" marR="0" rtl="0" algn="l">
              <a:lnSpc>
                <a:spcPct val="110414"/>
              </a:lnSpc>
              <a:spcBef>
                <a:spcPts val="0"/>
              </a:spcBef>
              <a:spcAft>
                <a:spcPts val="0"/>
              </a:spcAft>
              <a:buNone/>
            </a:pPr>
            <a:r>
              <a:rPr b="1" i="0" lang="en-US" sz="4609"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308" name="Google Shape;308;p17"/>
          <p:cNvSpPr txBox="1"/>
          <p:nvPr/>
        </p:nvSpPr>
        <p:spPr>
          <a:xfrm>
            <a:off x="219771" y="2327311"/>
            <a:ext cx="8924229" cy="691972"/>
          </a:xfrm>
          <a:prstGeom prst="rect">
            <a:avLst/>
          </a:prstGeom>
          <a:noFill/>
          <a:ln>
            <a:noFill/>
          </a:ln>
        </p:spPr>
        <p:txBody>
          <a:bodyPr anchorCtr="0" anchor="t" bIns="0" lIns="0" spcFirstLastPara="1" rIns="0" wrap="square" tIns="0">
            <a:spAutoFit/>
          </a:bodyPr>
          <a:lstStyle/>
          <a:p>
            <a:pPr indent="0" lvl="0" marL="0" marR="0" rtl="0" algn="just">
              <a:lnSpc>
                <a:spcPct val="236384"/>
              </a:lnSpc>
              <a:spcBef>
                <a:spcPts val="0"/>
              </a:spcBef>
              <a:spcAft>
                <a:spcPts val="0"/>
              </a:spcAft>
              <a:buNone/>
            </a:pPr>
            <a:r>
              <a:rPr b="1" i="0" lang="en-US" sz="2600" u="none" cap="none" strike="noStrike">
                <a:solidFill>
                  <a:srgbClr val="000000"/>
                </a:solidFill>
                <a:latin typeface="Arial"/>
                <a:ea typeface="Arial"/>
                <a:cs typeface="Arial"/>
                <a:sym typeface="Arial"/>
              </a:rPr>
              <a:t>Σύγκριση Παραδοσιακών και Αναγεννητικών Πρακτικών</a:t>
            </a:r>
            <a:endParaRPr/>
          </a:p>
        </p:txBody>
      </p:sp>
      <p:sp>
        <p:nvSpPr>
          <p:cNvPr id="309" name="Google Shape;309;p17"/>
          <p:cNvSpPr txBox="1"/>
          <p:nvPr/>
        </p:nvSpPr>
        <p:spPr>
          <a:xfrm>
            <a:off x="219771" y="3165653"/>
            <a:ext cx="11282752" cy="6092647"/>
          </a:xfrm>
          <a:prstGeom prst="rect">
            <a:avLst/>
          </a:prstGeom>
          <a:noFill/>
          <a:ln>
            <a:noFill/>
          </a:ln>
        </p:spPr>
        <p:txBody>
          <a:bodyPr anchorCtr="0" anchor="t" bIns="0" lIns="0" spcFirstLastPara="1" rIns="0" wrap="square" tIns="0">
            <a:spAutoFit/>
          </a:bodyPr>
          <a:lstStyle/>
          <a:p>
            <a:pPr indent="0" lvl="0" marL="0" marR="0" rtl="0" algn="just">
              <a:lnSpc>
                <a:spcPct val="236384"/>
              </a:lnSpc>
              <a:spcBef>
                <a:spcPts val="0"/>
              </a:spcBef>
              <a:spcAft>
                <a:spcPts val="0"/>
              </a:spcAft>
              <a:buNone/>
            </a:pPr>
            <a:r>
              <a:rPr b="1" i="0" lang="en-US" sz="2600" u="none" cap="none" strike="noStrike">
                <a:solidFill>
                  <a:srgbClr val="000000"/>
                </a:solidFill>
                <a:latin typeface="Arial"/>
                <a:ea typeface="Arial"/>
                <a:cs typeface="Arial"/>
                <a:sym typeface="Arial"/>
              </a:rPr>
              <a:t>Αναγεννητικές Πρακτικές:</a:t>
            </a:r>
            <a:endParaRPr/>
          </a:p>
          <a:p>
            <a:pPr indent="-265536" lvl="3" marL="1062145" marR="0" rtl="0" algn="just">
              <a:lnSpc>
                <a:spcPct val="236384"/>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Χρήση οργανικών εισροών (π.χ. κομπόστ, πράσινη κοπριά) αντί συνθετικών χημικών ουσιών.</a:t>
            </a:r>
            <a:endParaRPr/>
          </a:p>
          <a:p>
            <a:pPr indent="-265536" lvl="3" marL="1062145" marR="0" rtl="0" algn="just">
              <a:lnSpc>
                <a:spcPct val="236384"/>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Ελάχιστη ή καθόλου όργωμα για τη διατήρηση της δομής του εδάφους.</a:t>
            </a:r>
            <a:endParaRPr/>
          </a:p>
          <a:p>
            <a:pPr indent="-265536" lvl="3" marL="1062145" marR="0" rtl="0" algn="just">
              <a:lnSpc>
                <a:spcPct val="236384"/>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Αμειψισπορά και συγκαλλιέργειες για τη διατήρηση της βιοποικιλότητας και της ισορροπίας των θρεπτικών συστατικών.</a:t>
            </a:r>
            <a:endParaRPr/>
          </a:p>
          <a:p>
            <a:pPr indent="-265536" lvl="3" marL="1062145" marR="0" rtl="0" algn="just">
              <a:lnSpc>
                <a:spcPct val="236384"/>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Έμφαση στη μακροπρόθεσμη υγεία και βιωσιμότητα του εδάφους.</a:t>
            </a:r>
            <a:endParaRPr/>
          </a:p>
        </p:txBody>
      </p:sp>
      <p:sp>
        <p:nvSpPr>
          <p:cNvPr id="310" name="Google Shape;310;p17"/>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4">
              <a:alphaModFix/>
            </a:blip>
            <a:stretch>
              <a:fillRect b="0" l="-60331" r="-60331"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18" name="Shape 318"/>
        <p:cNvGrpSpPr/>
        <p:nvPr/>
      </p:nvGrpSpPr>
      <p:grpSpPr>
        <a:xfrm>
          <a:off x="0" y="0"/>
          <a:ext cx="0" cy="0"/>
          <a:chOff x="0" y="0"/>
          <a:chExt cx="0" cy="0"/>
        </a:xfrm>
      </p:grpSpPr>
      <p:sp>
        <p:nvSpPr>
          <p:cNvPr id="319" name="Google Shape;319;p18"/>
          <p:cNvSpPr/>
          <p:nvPr/>
        </p:nvSpPr>
        <p:spPr>
          <a:xfrm>
            <a:off x="0" y="108433"/>
            <a:ext cx="7935582" cy="1787042"/>
          </a:xfrm>
          <a:custGeom>
            <a:rect b="b" l="l" r="r" t="t"/>
            <a:pathLst>
              <a:path extrusionOk="0" h="1787042" w="7935582">
                <a:moveTo>
                  <a:pt x="0" y="0"/>
                </a:moveTo>
                <a:lnTo>
                  <a:pt x="7935582" y="0"/>
                </a:lnTo>
                <a:lnTo>
                  <a:pt x="7935582" y="1787042"/>
                </a:lnTo>
                <a:lnTo>
                  <a:pt x="0" y="1787042"/>
                </a:lnTo>
                <a:lnTo>
                  <a:pt x="0" y="0"/>
                </a:lnTo>
                <a:close/>
              </a:path>
            </a:pathLst>
          </a:custGeom>
          <a:blipFill rotWithShape="1">
            <a:blip r:embed="rId3">
              <a:alphaModFix/>
            </a:blip>
            <a:stretch>
              <a:fillRect b="0" l="0" r="0" t="0"/>
            </a:stretch>
          </a:blipFill>
          <a:ln>
            <a:noFill/>
          </a:ln>
        </p:spPr>
      </p:sp>
      <p:sp>
        <p:nvSpPr>
          <p:cNvPr id="320" name="Google Shape;320;p18"/>
          <p:cNvSpPr/>
          <p:nvPr/>
        </p:nvSpPr>
        <p:spPr>
          <a:xfrm>
            <a:off x="8130560" y="0"/>
            <a:ext cx="10157460" cy="10287000"/>
          </a:xfrm>
          <a:custGeom>
            <a:rect b="b" l="l" r="r" t="t"/>
            <a:pathLst>
              <a:path extrusionOk="0" h="13716000" w="13543280">
                <a:moveTo>
                  <a:pt x="0" y="0"/>
                </a:moveTo>
                <a:lnTo>
                  <a:pt x="13543280" y="0"/>
                </a:lnTo>
                <a:lnTo>
                  <a:pt x="13543280" y="13716000"/>
                </a:lnTo>
                <a:lnTo>
                  <a:pt x="0" y="13716000"/>
                </a:lnTo>
                <a:lnTo>
                  <a:pt x="0" y="0"/>
                </a:lnTo>
                <a:close/>
              </a:path>
            </a:pathLst>
          </a:custGeom>
          <a:blipFill rotWithShape="1">
            <a:blip r:embed="rId4">
              <a:alphaModFix/>
            </a:blip>
            <a:stretch>
              <a:fillRect b="0" l="-635" r="-634" t="0"/>
            </a:stretch>
          </a:blipFill>
          <a:ln>
            <a:noFill/>
          </a:ln>
        </p:spPr>
      </p:sp>
      <p:sp>
        <p:nvSpPr>
          <p:cNvPr id="321" name="Google Shape;321;p18"/>
          <p:cNvSpPr txBox="1"/>
          <p:nvPr/>
        </p:nvSpPr>
        <p:spPr>
          <a:xfrm>
            <a:off x="147591" y="304678"/>
            <a:ext cx="7325252" cy="1430091"/>
          </a:xfrm>
          <a:prstGeom prst="rect">
            <a:avLst/>
          </a:prstGeom>
          <a:noFill/>
          <a:ln>
            <a:noFill/>
          </a:ln>
        </p:spPr>
        <p:txBody>
          <a:bodyPr anchorCtr="0" anchor="t" bIns="0" lIns="0" spcFirstLastPara="1" rIns="0" wrap="square" tIns="0">
            <a:spAutoFit/>
          </a:bodyPr>
          <a:lstStyle/>
          <a:p>
            <a:pPr indent="0" lvl="0" marL="0" marR="0" rtl="0" algn="l">
              <a:lnSpc>
                <a:spcPct val="133214"/>
              </a:lnSpc>
              <a:spcBef>
                <a:spcPts val="0"/>
              </a:spcBef>
              <a:spcAft>
                <a:spcPts val="0"/>
              </a:spcAft>
              <a:buNone/>
            </a:pPr>
            <a:r>
              <a:rPr b="1" i="0" lang="en-US" sz="4218"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322" name="Google Shape;322;p18"/>
          <p:cNvSpPr txBox="1"/>
          <p:nvPr/>
        </p:nvSpPr>
        <p:spPr>
          <a:xfrm>
            <a:off x="219882" y="2139594"/>
            <a:ext cx="7026230" cy="622019"/>
          </a:xfrm>
          <a:prstGeom prst="rect">
            <a:avLst/>
          </a:prstGeom>
          <a:noFill/>
          <a:ln>
            <a:noFill/>
          </a:ln>
        </p:spPr>
        <p:txBody>
          <a:bodyPr anchorCtr="0" anchor="t" bIns="0" lIns="0" spcFirstLastPara="1" rIns="0" wrap="square" tIns="0">
            <a:spAutoFit/>
          </a:bodyPr>
          <a:lstStyle/>
          <a:p>
            <a:pPr indent="0" lvl="0" marL="0" marR="0" rtl="0" algn="just">
              <a:lnSpc>
                <a:spcPct val="236391"/>
              </a:lnSpc>
              <a:spcBef>
                <a:spcPts val="0"/>
              </a:spcBef>
              <a:spcAft>
                <a:spcPts val="0"/>
              </a:spcAft>
              <a:buNone/>
            </a:pPr>
            <a:r>
              <a:rPr b="1" i="0" lang="en-US" sz="2300" u="none" cap="none" strike="noStrike">
                <a:solidFill>
                  <a:srgbClr val="000000"/>
                </a:solidFill>
                <a:latin typeface="Arial"/>
                <a:ea typeface="Arial"/>
                <a:cs typeface="Arial"/>
                <a:sym typeface="Arial"/>
              </a:rPr>
              <a:t>Βήματα για την εφαρμογή της κομποστοποίησης</a:t>
            </a:r>
            <a:endParaRPr/>
          </a:p>
        </p:txBody>
      </p:sp>
      <p:sp>
        <p:nvSpPr>
          <p:cNvPr id="323" name="Google Shape;323;p18"/>
          <p:cNvSpPr txBox="1"/>
          <p:nvPr/>
        </p:nvSpPr>
        <p:spPr>
          <a:xfrm>
            <a:off x="219882" y="3085463"/>
            <a:ext cx="7715700" cy="6245122"/>
          </a:xfrm>
          <a:prstGeom prst="rect">
            <a:avLst/>
          </a:prstGeom>
          <a:noFill/>
          <a:ln>
            <a:noFill/>
          </a:ln>
        </p:spPr>
        <p:txBody>
          <a:bodyPr anchorCtr="0" anchor="t" bIns="0" lIns="0" spcFirstLastPara="1" rIns="0" wrap="square" tIns="0">
            <a:spAutoFit/>
          </a:bodyPr>
          <a:lstStyle/>
          <a:p>
            <a:pPr indent="0" lvl="0" marL="0" marR="0" rtl="0" algn="just">
              <a:lnSpc>
                <a:spcPct val="206363"/>
              </a:lnSpc>
              <a:spcBef>
                <a:spcPts val="0"/>
              </a:spcBef>
              <a:spcAft>
                <a:spcPts val="0"/>
              </a:spcAft>
              <a:buNone/>
            </a:pPr>
            <a:r>
              <a:rPr b="1" i="0" lang="en-US" sz="2200" u="none" cap="none" strike="noStrike">
                <a:solidFill>
                  <a:srgbClr val="000000"/>
                </a:solidFill>
                <a:latin typeface="Arial"/>
                <a:ea typeface="Arial"/>
                <a:cs typeface="Arial"/>
                <a:sym typeface="Arial"/>
              </a:rPr>
              <a:t>Βήμα 1: Συλλογή οργανικών αποβλήτων</a:t>
            </a:r>
            <a:endParaRPr/>
          </a:p>
          <a:p>
            <a:pPr indent="-167642" lvl="2" marL="502926" marR="0" rtl="0" algn="just">
              <a:lnSpc>
                <a:spcPct val="206363"/>
              </a:lnSpc>
              <a:spcBef>
                <a:spcPts val="0"/>
              </a:spcBef>
              <a:spcAft>
                <a:spcPts val="0"/>
              </a:spcAft>
              <a:buClr>
                <a:srgbClr val="000000"/>
              </a:buClr>
              <a:buSzPts val="2200"/>
              <a:buFont typeface="Arial"/>
              <a:buChar char="⚬"/>
            </a:pPr>
            <a:r>
              <a:rPr b="1" i="0" lang="en-US" sz="2200" u="none" cap="none" strike="noStrike">
                <a:solidFill>
                  <a:srgbClr val="000000"/>
                </a:solidFill>
                <a:latin typeface="Arial"/>
                <a:ea typeface="Arial"/>
                <a:cs typeface="Arial"/>
                <a:sym typeface="Arial"/>
              </a:rPr>
              <a:t>Παραδείγματα: υπολείμματα τροφίμων, γεωργικά υπολείμματα, φύλλα και κομμένο γρασίδι.</a:t>
            </a:r>
            <a:endParaRPr/>
          </a:p>
          <a:p>
            <a:pPr indent="-167642" lvl="2" marL="502926" marR="0" rtl="0" algn="just">
              <a:lnSpc>
                <a:spcPct val="206363"/>
              </a:lnSpc>
              <a:spcBef>
                <a:spcPts val="0"/>
              </a:spcBef>
              <a:spcAft>
                <a:spcPts val="0"/>
              </a:spcAft>
              <a:buNone/>
            </a:pPr>
            <a:r>
              <a:rPr b="1" i="0" lang="en-US" sz="2200" u="none" cap="none" strike="noStrike">
                <a:solidFill>
                  <a:srgbClr val="000000"/>
                </a:solidFill>
                <a:latin typeface="Arial"/>
                <a:ea typeface="Arial"/>
                <a:cs typeface="Arial"/>
                <a:sym typeface="Arial"/>
              </a:rPr>
              <a:t>Βήμα 2: Στρώστε με χώμα και νερό</a:t>
            </a:r>
            <a:endParaRPr/>
          </a:p>
          <a:p>
            <a:pPr indent="-167642" lvl="2" marL="502926" marR="0" rtl="0" algn="just">
              <a:lnSpc>
                <a:spcPct val="206363"/>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Εναλλασσόμενα στρώματα οργανικής ύλης και εδάφους.</a:t>
            </a:r>
            <a:endParaRPr/>
          </a:p>
          <a:p>
            <a:pPr indent="-167642" lvl="2" marL="502926" marR="0" rtl="0" algn="just">
              <a:lnSpc>
                <a:spcPct val="206363"/>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Υγράνετε ελαφρά το σωρό για να διατηρήσετε τη μικροβιακή δραστηριότητα.</a:t>
            </a:r>
            <a:endParaRPr/>
          </a:p>
          <a:p>
            <a:pPr indent="-167642" lvl="2" marL="502926" marR="0" rtl="0" algn="just">
              <a:lnSpc>
                <a:spcPct val="206363"/>
              </a:lnSpc>
              <a:spcBef>
                <a:spcPts val="0"/>
              </a:spcBef>
              <a:spcAft>
                <a:spcPts val="0"/>
              </a:spcAft>
              <a:buNone/>
            </a:pPr>
            <a:r>
              <a:rPr b="1" i="0" lang="en-US" sz="2200" u="none" cap="none" strike="noStrike">
                <a:solidFill>
                  <a:srgbClr val="000000"/>
                </a:solidFill>
                <a:latin typeface="Arial"/>
                <a:ea typeface="Arial"/>
                <a:cs typeface="Arial"/>
                <a:sym typeface="Arial"/>
              </a:rPr>
              <a:t>Βήμα 3: Αερίστε τακτικά</a:t>
            </a:r>
            <a:endParaRPr/>
          </a:p>
          <a:p>
            <a:pPr indent="-167642" lvl="2" marL="502926" marR="0" rtl="0" algn="just">
              <a:lnSpc>
                <a:spcPct val="206363"/>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Γυρίζετε το σωρό κομποστοποίησης κάθε 1-2 εβδομάδες για να επιτρέψετε τη ροή οξυγόνου και να επιταχύνετε την αποσύνθεση.</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31" name="Shape 331"/>
        <p:cNvGrpSpPr/>
        <p:nvPr/>
      </p:nvGrpSpPr>
      <p:grpSpPr>
        <a:xfrm>
          <a:off x="0" y="0"/>
          <a:ext cx="0" cy="0"/>
          <a:chOff x="0" y="0"/>
          <a:chExt cx="0" cy="0"/>
        </a:xfrm>
      </p:grpSpPr>
      <p:sp>
        <p:nvSpPr>
          <p:cNvPr id="332" name="Google Shape;332;p19"/>
          <p:cNvSpPr/>
          <p:nvPr/>
        </p:nvSpPr>
        <p:spPr>
          <a:xfrm>
            <a:off x="8130560" y="0"/>
            <a:ext cx="10157460" cy="10287000"/>
          </a:xfrm>
          <a:custGeom>
            <a:rect b="b" l="l" r="r" t="t"/>
            <a:pathLst>
              <a:path extrusionOk="0" h="13716000" w="13543280">
                <a:moveTo>
                  <a:pt x="0" y="0"/>
                </a:moveTo>
                <a:lnTo>
                  <a:pt x="13543280" y="0"/>
                </a:lnTo>
                <a:lnTo>
                  <a:pt x="13543280" y="13716000"/>
                </a:lnTo>
                <a:lnTo>
                  <a:pt x="0" y="13716000"/>
                </a:lnTo>
                <a:lnTo>
                  <a:pt x="0" y="0"/>
                </a:lnTo>
                <a:close/>
              </a:path>
            </a:pathLst>
          </a:custGeom>
          <a:blipFill rotWithShape="1">
            <a:blip r:embed="rId3">
              <a:alphaModFix/>
            </a:blip>
            <a:stretch>
              <a:fillRect b="0" l="-635" r="-634" t="0"/>
            </a:stretch>
          </a:blipFill>
          <a:ln>
            <a:noFill/>
          </a:ln>
        </p:spPr>
      </p:sp>
      <p:sp>
        <p:nvSpPr>
          <p:cNvPr id="333" name="Google Shape;333;p19"/>
          <p:cNvSpPr txBox="1"/>
          <p:nvPr/>
        </p:nvSpPr>
        <p:spPr>
          <a:xfrm>
            <a:off x="147591" y="2354790"/>
            <a:ext cx="8269389" cy="691972"/>
          </a:xfrm>
          <a:prstGeom prst="rect">
            <a:avLst/>
          </a:prstGeom>
          <a:noFill/>
          <a:ln>
            <a:noFill/>
          </a:ln>
        </p:spPr>
        <p:txBody>
          <a:bodyPr anchorCtr="0" anchor="t" bIns="0" lIns="0" spcFirstLastPara="1" rIns="0" wrap="square" tIns="0">
            <a:spAutoFit/>
          </a:bodyPr>
          <a:lstStyle/>
          <a:p>
            <a:pPr indent="0" lvl="0" marL="0" marR="0" rtl="0" algn="just">
              <a:lnSpc>
                <a:spcPct val="236384"/>
              </a:lnSpc>
              <a:spcBef>
                <a:spcPts val="0"/>
              </a:spcBef>
              <a:spcAft>
                <a:spcPts val="0"/>
              </a:spcAft>
              <a:buNone/>
            </a:pPr>
            <a:r>
              <a:rPr b="1" i="0" lang="en-US" sz="2600" u="none" cap="none" strike="noStrike">
                <a:solidFill>
                  <a:srgbClr val="000000"/>
                </a:solidFill>
                <a:latin typeface="Arial"/>
                <a:ea typeface="Arial"/>
                <a:cs typeface="Arial"/>
                <a:sym typeface="Arial"/>
              </a:rPr>
              <a:t>Βήματα για την εφαρμογή της κομποστοποίησης</a:t>
            </a:r>
            <a:endParaRPr/>
          </a:p>
        </p:txBody>
      </p:sp>
      <p:sp>
        <p:nvSpPr>
          <p:cNvPr id="334" name="Google Shape;334;p19"/>
          <p:cNvSpPr txBox="1"/>
          <p:nvPr/>
        </p:nvSpPr>
        <p:spPr>
          <a:xfrm>
            <a:off x="200578" y="2993633"/>
            <a:ext cx="7534427" cy="6440168"/>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300" u="none" cap="none" strike="noStrike">
                <a:solidFill>
                  <a:srgbClr val="000000"/>
                </a:solidFill>
                <a:latin typeface="Arial"/>
                <a:ea typeface="Arial"/>
                <a:cs typeface="Arial"/>
                <a:sym typeface="Arial"/>
              </a:rPr>
              <a:t>Βήμα 4: Παρακολούθηση θερμοκρασίας και υγρασίας</a:t>
            </a:r>
            <a:endParaRPr/>
          </a:p>
          <a:p>
            <a:pPr indent="-175262" lvl="2" marL="525785" marR="0" rtl="0" algn="just">
              <a:lnSpc>
                <a:spcPct val="250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Διατηρήστε το σωρό ζεστό και υγρό, αλλά όχι μουσκεμένο, για βέλτιστη μικροβιακή δραστηριότητα.</a:t>
            </a:r>
            <a:endParaRPr/>
          </a:p>
          <a:p>
            <a:pPr indent="-175262" lvl="2" marL="525785" marR="0" rtl="0" algn="just">
              <a:lnSpc>
                <a:spcPct val="250000"/>
              </a:lnSpc>
              <a:spcBef>
                <a:spcPts val="0"/>
              </a:spcBef>
              <a:spcAft>
                <a:spcPts val="0"/>
              </a:spcAft>
              <a:buNone/>
            </a:pPr>
            <a:r>
              <a:rPr b="1" i="0" lang="en-US" sz="2300" u="none" cap="none" strike="noStrike">
                <a:solidFill>
                  <a:srgbClr val="000000"/>
                </a:solidFill>
                <a:latin typeface="Arial"/>
                <a:ea typeface="Arial"/>
                <a:cs typeface="Arial"/>
                <a:sym typeface="Arial"/>
              </a:rPr>
              <a:t>Βήμα 5: Συγκομιδή του κομπόστ</a:t>
            </a:r>
            <a:endParaRPr/>
          </a:p>
          <a:p>
            <a:pPr indent="-175262" lvl="2" marL="525785" marR="0" rtl="0" algn="just">
              <a:lnSpc>
                <a:spcPct val="250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Μετά από 6-8 εβδομάδες (ή περισσότερο, ανάλογα με το υλικό), το κομπόστ θα σκουρύνει και θα γίνει εύθρυπτο.</a:t>
            </a:r>
            <a:endParaRPr/>
          </a:p>
          <a:p>
            <a:pPr indent="-175262" lvl="2" marL="525785" marR="0" rtl="0" algn="just">
              <a:lnSpc>
                <a:spcPct val="250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Χρησιμοποιήστε το ως ένα πλούσιο σε θρεπτικά συστατικά βελτιωτικό για το έδαφος.</a:t>
            </a:r>
            <a:endParaRPr/>
          </a:p>
        </p:txBody>
      </p:sp>
      <p:sp>
        <p:nvSpPr>
          <p:cNvPr id="335" name="Google Shape;335;p19"/>
          <p:cNvSpPr/>
          <p:nvPr/>
        </p:nvSpPr>
        <p:spPr>
          <a:xfrm>
            <a:off x="0" y="108433"/>
            <a:ext cx="7935582" cy="1787042"/>
          </a:xfrm>
          <a:custGeom>
            <a:rect b="b" l="l" r="r" t="t"/>
            <a:pathLst>
              <a:path extrusionOk="0" h="1787042" w="7935582">
                <a:moveTo>
                  <a:pt x="0" y="0"/>
                </a:moveTo>
                <a:lnTo>
                  <a:pt x="7935582" y="0"/>
                </a:lnTo>
                <a:lnTo>
                  <a:pt x="7935582" y="1787042"/>
                </a:lnTo>
                <a:lnTo>
                  <a:pt x="0" y="1787042"/>
                </a:lnTo>
                <a:lnTo>
                  <a:pt x="0" y="0"/>
                </a:lnTo>
                <a:close/>
              </a:path>
            </a:pathLst>
          </a:custGeom>
          <a:blipFill rotWithShape="1">
            <a:blip r:embed="rId4">
              <a:alphaModFix/>
            </a:blip>
            <a:stretch>
              <a:fillRect b="0" l="0" r="0" t="0"/>
            </a:stretch>
          </a:blipFill>
          <a:ln>
            <a:noFill/>
          </a:ln>
        </p:spPr>
      </p:sp>
      <p:sp>
        <p:nvSpPr>
          <p:cNvPr id="336" name="Google Shape;336;p19"/>
          <p:cNvSpPr txBox="1"/>
          <p:nvPr/>
        </p:nvSpPr>
        <p:spPr>
          <a:xfrm>
            <a:off x="147591" y="473917"/>
            <a:ext cx="7241525" cy="1421558"/>
          </a:xfrm>
          <a:prstGeom prst="rect">
            <a:avLst/>
          </a:prstGeom>
          <a:noFill/>
          <a:ln>
            <a:noFill/>
          </a:ln>
        </p:spPr>
        <p:txBody>
          <a:bodyPr anchorCtr="0" anchor="t" bIns="0" lIns="0" spcFirstLastPara="1" rIns="0" wrap="square" tIns="0">
            <a:spAutoFit/>
          </a:bodyPr>
          <a:lstStyle/>
          <a:p>
            <a:pPr indent="0" lvl="0" marL="0" marR="0" rtl="0" algn="l">
              <a:lnSpc>
                <a:spcPct val="133200"/>
              </a:lnSpc>
              <a:spcBef>
                <a:spcPts val="0"/>
              </a:spcBef>
              <a:spcAft>
                <a:spcPts val="0"/>
              </a:spcAft>
              <a:buNone/>
            </a:pPr>
            <a:r>
              <a:rPr b="1" i="0" lang="en-US" sz="4265" u="none" cap="none" strike="noStrike">
                <a:solidFill>
                  <a:srgbClr val="000000"/>
                </a:solidFill>
                <a:latin typeface="Arial"/>
                <a:ea typeface="Arial"/>
                <a:cs typeface="Arial"/>
                <a:sym typeface="Arial"/>
              </a:rPr>
              <a:t>Ενότητα 3: Εφαρμογή στην Αναγεννητική Γεωργία</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44" name="Shape 344"/>
        <p:cNvGrpSpPr/>
        <p:nvPr/>
      </p:nvGrpSpPr>
      <p:grpSpPr>
        <a:xfrm>
          <a:off x="0" y="0"/>
          <a:ext cx="0" cy="0"/>
          <a:chOff x="0" y="0"/>
          <a:chExt cx="0" cy="0"/>
        </a:xfrm>
      </p:grpSpPr>
      <p:sp>
        <p:nvSpPr>
          <p:cNvPr id="345" name="Google Shape;345;p20"/>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3">
              <a:alphaModFix/>
            </a:blip>
            <a:stretch>
              <a:fillRect b="0" l="-60331" r="-60331" t="0"/>
            </a:stretch>
          </a:blipFill>
          <a:ln>
            <a:noFill/>
          </a:ln>
        </p:spPr>
      </p:sp>
      <p:sp>
        <p:nvSpPr>
          <p:cNvPr id="346" name="Google Shape;346;p20"/>
          <p:cNvSpPr txBox="1"/>
          <p:nvPr/>
        </p:nvSpPr>
        <p:spPr>
          <a:xfrm>
            <a:off x="340633" y="2428241"/>
            <a:ext cx="10211368" cy="118491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2700" u="none" cap="none" strike="noStrike">
                <a:solidFill>
                  <a:srgbClr val="000000"/>
                </a:solidFill>
                <a:latin typeface="Arial"/>
                <a:ea typeface="Arial"/>
                <a:cs typeface="Arial"/>
                <a:sym typeface="Arial"/>
              </a:rPr>
              <a:t>Μελέτη περίπτωσης – Καλλιέργεια κάλυψης σε μεσαίου μεγέθους αγρόκτημα στη Σουηδία</a:t>
            </a:r>
            <a:endParaRPr/>
          </a:p>
        </p:txBody>
      </p:sp>
      <p:sp>
        <p:nvSpPr>
          <p:cNvPr id="347" name="Google Shape;347;p20"/>
          <p:cNvSpPr txBox="1"/>
          <p:nvPr/>
        </p:nvSpPr>
        <p:spPr>
          <a:xfrm>
            <a:off x="340633" y="3614318"/>
            <a:ext cx="10952207" cy="6133465"/>
          </a:xfrm>
          <a:prstGeom prst="rect">
            <a:avLst/>
          </a:prstGeom>
          <a:noFill/>
          <a:ln>
            <a:noFill/>
          </a:ln>
        </p:spPr>
        <p:txBody>
          <a:bodyPr anchorCtr="0" anchor="t" bIns="0" lIns="0" spcFirstLastPara="1" rIns="0" wrap="square" tIns="0">
            <a:spAutoFit/>
          </a:bodyPr>
          <a:lstStyle/>
          <a:p>
            <a:pPr indent="0" lvl="0" marL="0" marR="0" rtl="0" algn="just">
              <a:lnSpc>
                <a:spcPct val="250060"/>
              </a:lnSpc>
              <a:spcBef>
                <a:spcPts val="0"/>
              </a:spcBef>
              <a:spcAft>
                <a:spcPts val="0"/>
              </a:spcAft>
              <a:buNone/>
            </a:pPr>
            <a:r>
              <a:rPr b="1" i="0" lang="en-US" sz="2499" u="none" cap="none" strike="noStrike">
                <a:solidFill>
                  <a:srgbClr val="000000"/>
                </a:solidFill>
                <a:latin typeface="Arial"/>
                <a:ea typeface="Arial"/>
                <a:cs typeface="Arial"/>
                <a:sym typeface="Arial"/>
              </a:rPr>
              <a:t>Τοποθεσία: Σουηδία Τύπος αγροκτήματος: Μεσαίου μεγέθους, μικτής χρήσης αγρόκτημα (καλλιέργειες και κτηνοτροφία) Εστίαση: Υγεία του εδάφους και βιώσιμες γεωργικές πρακτικές</a:t>
            </a:r>
            <a:endParaRPr/>
          </a:p>
          <a:p>
            <a:pPr indent="0" lvl="0" marL="0" marR="0" rtl="0" algn="just">
              <a:lnSpc>
                <a:spcPct val="140056"/>
              </a:lnSpc>
              <a:spcBef>
                <a:spcPts val="0"/>
              </a:spcBef>
              <a:spcAft>
                <a:spcPts val="0"/>
              </a:spcAft>
              <a:buNone/>
            </a:pPr>
            <a:r>
              <a:t/>
            </a:r>
            <a:endParaRPr b="1" i="0" sz="2499" u="none" cap="none" strike="noStrike">
              <a:solidFill>
                <a:srgbClr val="000000"/>
              </a:solidFill>
              <a:latin typeface="Arial"/>
              <a:ea typeface="Arial"/>
              <a:cs typeface="Arial"/>
              <a:sym typeface="Arial"/>
            </a:endParaRPr>
          </a:p>
          <a:p>
            <a:pPr indent="0" lvl="0" marL="0" marR="0" rtl="0" algn="just">
              <a:lnSpc>
                <a:spcPct val="250000"/>
              </a:lnSpc>
              <a:spcBef>
                <a:spcPts val="0"/>
              </a:spcBef>
              <a:spcAft>
                <a:spcPts val="0"/>
              </a:spcAft>
              <a:buNone/>
            </a:pPr>
            <a:r>
              <a:rPr b="1" i="1" lang="en-US" sz="2700" u="sng" cap="none" strike="noStrike">
                <a:solidFill>
                  <a:srgbClr val="000000"/>
                </a:solidFill>
                <a:latin typeface="Arial"/>
                <a:ea typeface="Arial"/>
                <a:cs typeface="Arial"/>
                <a:sym typeface="Arial"/>
              </a:rPr>
              <a:t>Εφαρμοσμένη Πρακτική</a:t>
            </a:r>
            <a:endParaRPr/>
          </a:p>
          <a:p>
            <a:pPr indent="-275749" lvl="3" marL="1102996" marR="0" rtl="0" algn="just">
              <a:lnSpc>
                <a:spcPct val="250000"/>
              </a:lnSpc>
              <a:spcBef>
                <a:spcPts val="0"/>
              </a:spcBef>
              <a:spcAft>
                <a:spcPts val="0"/>
              </a:spcAft>
              <a:buClr>
                <a:srgbClr val="000000"/>
              </a:buClr>
              <a:buSzPts val="2700"/>
              <a:buFont typeface="Arial"/>
              <a:buChar char="￭"/>
            </a:pPr>
            <a:r>
              <a:rPr b="1" i="0" lang="en-US" sz="2700" u="none" cap="none" strike="noStrike">
                <a:solidFill>
                  <a:srgbClr val="000000"/>
                </a:solidFill>
                <a:latin typeface="Arial"/>
                <a:ea typeface="Arial"/>
                <a:cs typeface="Arial"/>
                <a:sym typeface="Arial"/>
              </a:rPr>
              <a:t>Καλλιέργεια κάλυψης: Εισήχθησαν καλλιέργειες κάλυψης όπως το τριφύλλι και η σίκαλη κατά τη διάρκεια των μη εποχικών καλλιεργειών για την προστασία του εδάφους.</a:t>
            </a:r>
            <a:endParaRPr/>
          </a:p>
        </p:txBody>
      </p:sp>
      <p:sp>
        <p:nvSpPr>
          <p:cNvPr id="348" name="Google Shape;348;p20"/>
          <p:cNvSpPr/>
          <p:nvPr/>
        </p:nvSpPr>
        <p:spPr>
          <a:xfrm>
            <a:off x="0" y="108435"/>
            <a:ext cx="7935501" cy="1787023"/>
          </a:xfrm>
          <a:custGeom>
            <a:rect b="b" l="l" r="r" t="t"/>
            <a:pathLst>
              <a:path extrusionOk="0" h="1787023" w="7935501">
                <a:moveTo>
                  <a:pt x="0" y="0"/>
                </a:moveTo>
                <a:lnTo>
                  <a:pt x="7935501" y="0"/>
                </a:lnTo>
                <a:lnTo>
                  <a:pt x="7935501" y="1787023"/>
                </a:lnTo>
                <a:lnTo>
                  <a:pt x="0" y="1787023"/>
                </a:lnTo>
                <a:lnTo>
                  <a:pt x="0" y="0"/>
                </a:lnTo>
                <a:close/>
              </a:path>
            </a:pathLst>
          </a:custGeom>
          <a:blipFill rotWithShape="1">
            <a:blip r:embed="rId4">
              <a:alphaModFix/>
            </a:blip>
            <a:stretch>
              <a:fillRect b="0" l="0" r="0" t="0"/>
            </a:stretch>
          </a:blipFill>
          <a:ln>
            <a:noFill/>
          </a:ln>
        </p:spPr>
      </p:sp>
      <p:sp>
        <p:nvSpPr>
          <p:cNvPr id="349" name="Google Shape;349;p20"/>
          <p:cNvSpPr txBox="1"/>
          <p:nvPr/>
        </p:nvSpPr>
        <p:spPr>
          <a:xfrm>
            <a:off x="89325" y="291882"/>
            <a:ext cx="7302706" cy="1449215"/>
          </a:xfrm>
          <a:prstGeom prst="rect">
            <a:avLst/>
          </a:prstGeom>
          <a:noFill/>
          <a:ln>
            <a:noFill/>
          </a:ln>
        </p:spPr>
        <p:txBody>
          <a:bodyPr anchorCtr="0" anchor="t" bIns="0" lIns="0" spcFirstLastPara="1" rIns="0" wrap="square" tIns="0">
            <a:spAutoFit/>
          </a:bodyPr>
          <a:lstStyle/>
          <a:p>
            <a:pPr indent="0" lvl="0" marL="0" marR="0" rtl="0" algn="l">
              <a:lnSpc>
                <a:spcPct val="133202"/>
              </a:lnSpc>
              <a:spcBef>
                <a:spcPts val="0"/>
              </a:spcBef>
              <a:spcAft>
                <a:spcPts val="0"/>
              </a:spcAft>
              <a:buNone/>
            </a:pPr>
            <a:r>
              <a:rPr b="1" i="0" lang="en-US" sz="4325" u="none" cap="none" strike="noStrike">
                <a:solidFill>
                  <a:srgbClr val="000000"/>
                </a:solidFill>
                <a:latin typeface="Arial"/>
                <a:ea typeface="Arial"/>
                <a:cs typeface="Arial"/>
                <a:sym typeface="Arial"/>
              </a:rPr>
              <a:t>Ενότητα 3: Εφαρμογή στην Αναγεννητική Γεωργία</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57" name="Shape 357"/>
        <p:cNvGrpSpPr/>
        <p:nvPr/>
      </p:nvGrpSpPr>
      <p:grpSpPr>
        <a:xfrm>
          <a:off x="0" y="0"/>
          <a:ext cx="0" cy="0"/>
          <a:chOff x="0" y="0"/>
          <a:chExt cx="0" cy="0"/>
        </a:xfrm>
      </p:grpSpPr>
      <p:sp>
        <p:nvSpPr>
          <p:cNvPr id="358" name="Google Shape;358;p21"/>
          <p:cNvSpPr/>
          <p:nvPr/>
        </p:nvSpPr>
        <p:spPr>
          <a:xfrm>
            <a:off x="11286299" y="-6350"/>
            <a:ext cx="7008305" cy="10299764"/>
          </a:xfrm>
          <a:custGeom>
            <a:rect b="b" l="l" r="r" t="t"/>
            <a:pathLst>
              <a:path extrusionOk="0" h="13733018" w="9344406">
                <a:moveTo>
                  <a:pt x="7003923" y="16891"/>
                </a:moveTo>
                <a:lnTo>
                  <a:pt x="8763" y="16891"/>
                </a:lnTo>
                <a:lnTo>
                  <a:pt x="8763" y="8509"/>
                </a:lnTo>
                <a:lnTo>
                  <a:pt x="17018" y="6985"/>
                </a:lnTo>
                <a:lnTo>
                  <a:pt x="2348738" y="13722986"/>
                </a:lnTo>
                <a:lnTo>
                  <a:pt x="2340356" y="13724382"/>
                </a:lnTo>
                <a:lnTo>
                  <a:pt x="2340356" y="13716000"/>
                </a:lnTo>
                <a:lnTo>
                  <a:pt x="9335516" y="13716000"/>
                </a:lnTo>
                <a:lnTo>
                  <a:pt x="9335516" y="13724510"/>
                </a:lnTo>
                <a:lnTo>
                  <a:pt x="9327134" y="13725906"/>
                </a:lnTo>
                <a:lnTo>
                  <a:pt x="6995541" y="9906"/>
                </a:lnTo>
                <a:lnTo>
                  <a:pt x="7003923" y="8509"/>
                </a:lnTo>
                <a:lnTo>
                  <a:pt x="7003923" y="17018"/>
                </a:lnTo>
                <a:moveTo>
                  <a:pt x="7003923" y="127"/>
                </a:moveTo>
                <a:cubicBezTo>
                  <a:pt x="7008114" y="127"/>
                  <a:pt x="7011543" y="3048"/>
                  <a:pt x="7012305" y="7112"/>
                </a:cubicBezTo>
                <a:lnTo>
                  <a:pt x="9344025" y="13723113"/>
                </a:lnTo>
                <a:cubicBezTo>
                  <a:pt x="9344406" y="13725525"/>
                  <a:pt x="9343771" y="13728064"/>
                  <a:pt x="9342120" y="13729970"/>
                </a:cubicBezTo>
                <a:cubicBezTo>
                  <a:pt x="9340469" y="13731875"/>
                  <a:pt x="9338183" y="13733018"/>
                  <a:pt x="9335643" y="13733018"/>
                </a:cubicBezTo>
                <a:lnTo>
                  <a:pt x="2340483" y="13733018"/>
                </a:lnTo>
                <a:cubicBezTo>
                  <a:pt x="2336292" y="13733018"/>
                  <a:pt x="2332863" y="13730097"/>
                  <a:pt x="2332101" y="13726033"/>
                </a:cubicBezTo>
                <a:lnTo>
                  <a:pt x="381" y="9906"/>
                </a:lnTo>
                <a:cubicBezTo>
                  <a:pt x="0" y="7366"/>
                  <a:pt x="635" y="4953"/>
                  <a:pt x="2286" y="3048"/>
                </a:cubicBezTo>
                <a:cubicBezTo>
                  <a:pt x="3937" y="1143"/>
                  <a:pt x="6223" y="0"/>
                  <a:pt x="8763" y="0"/>
                </a:cubicBezTo>
                <a:lnTo>
                  <a:pt x="700392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txBox="1"/>
          <p:nvPr/>
        </p:nvSpPr>
        <p:spPr>
          <a:xfrm>
            <a:off x="340633" y="2428241"/>
            <a:ext cx="10211368" cy="118491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2700" u="none" cap="none" strike="noStrike">
                <a:solidFill>
                  <a:srgbClr val="000000"/>
                </a:solidFill>
                <a:latin typeface="Arial"/>
                <a:ea typeface="Arial"/>
                <a:cs typeface="Arial"/>
                <a:sym typeface="Arial"/>
              </a:rPr>
              <a:t>Μελέτη περίπτωσης – Καλλιέργεια κάλυψης σε μεσαίου μεγέθους αγρόκτημα στη Σουηδία</a:t>
            </a:r>
            <a:endParaRPr/>
          </a:p>
        </p:txBody>
      </p:sp>
      <p:sp>
        <p:nvSpPr>
          <p:cNvPr id="360" name="Google Shape;360;p21"/>
          <p:cNvSpPr txBox="1"/>
          <p:nvPr/>
        </p:nvSpPr>
        <p:spPr>
          <a:xfrm>
            <a:off x="334283" y="3565564"/>
            <a:ext cx="10952207" cy="6235700"/>
          </a:xfrm>
          <a:prstGeom prst="rect">
            <a:avLst/>
          </a:prstGeom>
          <a:noFill/>
          <a:ln>
            <a:noFill/>
          </a:ln>
        </p:spPr>
        <p:txBody>
          <a:bodyPr anchorCtr="0" anchor="t" bIns="0" lIns="0" spcFirstLastPara="1" rIns="0" wrap="square" tIns="0">
            <a:spAutoFit/>
          </a:bodyPr>
          <a:lstStyle/>
          <a:p>
            <a:pPr indent="0" lvl="0" marL="0" marR="0" rtl="0" algn="just">
              <a:lnSpc>
                <a:spcPct val="250060"/>
              </a:lnSpc>
              <a:spcBef>
                <a:spcPts val="0"/>
              </a:spcBef>
              <a:spcAft>
                <a:spcPts val="0"/>
              </a:spcAft>
              <a:buNone/>
            </a:pPr>
            <a:r>
              <a:rPr b="1" i="0" lang="en-US" sz="2499" u="none" cap="none" strike="noStrike">
                <a:solidFill>
                  <a:srgbClr val="000000"/>
                </a:solidFill>
                <a:latin typeface="Arial"/>
                <a:ea typeface="Arial"/>
                <a:cs typeface="Arial"/>
                <a:sym typeface="Arial"/>
              </a:rPr>
              <a:t>Αποτελέσματα</a:t>
            </a:r>
            <a:endParaRPr/>
          </a:p>
          <a:p>
            <a:pPr indent="-255324" lvl="3" marL="1021295"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15% Μείωση της Διάβρωσης του Εδάφους: Αποτελεσματική προστασία από τη διάβρωση από τον άνεμο και το νερό.</a:t>
            </a:r>
            <a:endParaRPr/>
          </a:p>
          <a:p>
            <a:pPr indent="-255324" lvl="3" marL="1021295"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Αυξημένη βιοποικιλότητα: Ενίσχυση της ποικιλομορφίας των οργανισμών του εδάφους, ενίσχυση της υγείας και της ανθεκτικότητας του οικοσυστήματος.</a:t>
            </a:r>
            <a:endParaRPr/>
          </a:p>
          <a:p>
            <a:pPr indent="-255324" lvl="3" marL="1021295"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Βελτιωμένη Δομή του Εδάφους: Βελτιωμένη περιεκτικότητα σε οργανική ύλη και κύκλος θρεπτικών συστατικών.</a:t>
            </a:r>
            <a:endParaRPr/>
          </a:p>
        </p:txBody>
      </p:sp>
      <p:sp>
        <p:nvSpPr>
          <p:cNvPr id="361" name="Google Shape;361;p21"/>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3">
              <a:alphaModFix/>
            </a:blip>
            <a:stretch>
              <a:fillRect b="0" l="-60331" r="-60331" t="0"/>
            </a:stretch>
          </a:blipFill>
          <a:ln>
            <a:noFill/>
          </a:ln>
        </p:spPr>
      </p:sp>
      <p:sp>
        <p:nvSpPr>
          <p:cNvPr id="362" name="Google Shape;362;p21"/>
          <p:cNvSpPr/>
          <p:nvPr/>
        </p:nvSpPr>
        <p:spPr>
          <a:xfrm>
            <a:off x="0" y="108433"/>
            <a:ext cx="7935582" cy="1787042"/>
          </a:xfrm>
          <a:custGeom>
            <a:rect b="b" l="l" r="r" t="t"/>
            <a:pathLst>
              <a:path extrusionOk="0" h="1787042" w="7935582">
                <a:moveTo>
                  <a:pt x="0" y="0"/>
                </a:moveTo>
                <a:lnTo>
                  <a:pt x="7935582" y="0"/>
                </a:lnTo>
                <a:lnTo>
                  <a:pt x="7935582" y="1787042"/>
                </a:lnTo>
                <a:lnTo>
                  <a:pt x="0" y="1787042"/>
                </a:lnTo>
                <a:lnTo>
                  <a:pt x="0" y="0"/>
                </a:lnTo>
                <a:close/>
              </a:path>
            </a:pathLst>
          </a:custGeom>
          <a:blipFill rotWithShape="1">
            <a:blip r:embed="rId4">
              <a:alphaModFix/>
            </a:blip>
            <a:stretch>
              <a:fillRect b="0" l="0" r="0" t="0"/>
            </a:stretch>
          </a:blipFill>
          <a:ln>
            <a:noFill/>
          </a:ln>
        </p:spPr>
      </p:sp>
      <p:sp>
        <p:nvSpPr>
          <p:cNvPr id="363" name="Google Shape;363;p21"/>
          <p:cNvSpPr txBox="1"/>
          <p:nvPr/>
        </p:nvSpPr>
        <p:spPr>
          <a:xfrm>
            <a:off x="245050" y="255923"/>
            <a:ext cx="6959017" cy="1412327"/>
          </a:xfrm>
          <a:prstGeom prst="rect">
            <a:avLst/>
          </a:prstGeom>
          <a:noFill/>
          <a:ln>
            <a:noFill/>
          </a:ln>
        </p:spPr>
        <p:txBody>
          <a:bodyPr anchorCtr="0" anchor="t" bIns="0" lIns="0" spcFirstLastPara="1" rIns="0" wrap="square" tIns="0">
            <a:spAutoFit/>
          </a:bodyPr>
          <a:lstStyle/>
          <a:p>
            <a:pPr indent="0" lvl="0" marL="0" marR="0" rtl="0" algn="l">
              <a:lnSpc>
                <a:spcPct val="133190"/>
              </a:lnSpc>
              <a:spcBef>
                <a:spcPts val="0"/>
              </a:spcBef>
              <a:spcAft>
                <a:spcPts val="0"/>
              </a:spcAft>
              <a:buNone/>
            </a:pPr>
            <a:r>
              <a:rPr b="1" i="0" lang="en-US" sz="4206" u="none" cap="none" strike="noStrike">
                <a:solidFill>
                  <a:srgbClr val="000000"/>
                </a:solidFill>
                <a:latin typeface="Arial"/>
                <a:ea typeface="Arial"/>
                <a:cs typeface="Arial"/>
                <a:sym typeface="Arial"/>
              </a:rPr>
              <a:t>Ενότητα 3: Εφαρμογή στην Αναγεννητική Γεωργία</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71" name="Shape 371"/>
        <p:cNvGrpSpPr/>
        <p:nvPr/>
      </p:nvGrpSpPr>
      <p:grpSpPr>
        <a:xfrm>
          <a:off x="0" y="0"/>
          <a:ext cx="0" cy="0"/>
          <a:chOff x="0" y="0"/>
          <a:chExt cx="0" cy="0"/>
        </a:xfrm>
      </p:grpSpPr>
      <p:sp>
        <p:nvSpPr>
          <p:cNvPr id="372" name="Google Shape;372;p22"/>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3">
              <a:alphaModFix/>
            </a:blip>
            <a:stretch>
              <a:fillRect b="0" l="-80739" r="-80739" t="0"/>
            </a:stretch>
          </a:blipFill>
          <a:ln>
            <a:noFill/>
          </a:ln>
        </p:spPr>
      </p:sp>
      <p:sp>
        <p:nvSpPr>
          <p:cNvPr id="373" name="Google Shape;373;p22"/>
          <p:cNvSpPr/>
          <p:nvPr/>
        </p:nvSpPr>
        <p:spPr>
          <a:xfrm>
            <a:off x="181671" y="108433"/>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374" name="Google Shape;374;p22"/>
          <p:cNvSpPr txBox="1"/>
          <p:nvPr/>
        </p:nvSpPr>
        <p:spPr>
          <a:xfrm>
            <a:off x="959858" y="572529"/>
            <a:ext cx="6415500" cy="1352702"/>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3: Εφαρμογή στην Αναγεννητική </a:t>
            </a:r>
            <a:endParaRPr/>
          </a:p>
        </p:txBody>
      </p:sp>
      <p:sp>
        <p:nvSpPr>
          <p:cNvPr id="375" name="Google Shape;375;p22"/>
          <p:cNvSpPr txBox="1"/>
          <p:nvPr/>
        </p:nvSpPr>
        <p:spPr>
          <a:xfrm>
            <a:off x="340633" y="2428241"/>
            <a:ext cx="10211368" cy="57531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2700" u="none" cap="none" strike="noStrike">
                <a:solidFill>
                  <a:srgbClr val="000000"/>
                </a:solidFill>
                <a:latin typeface="Arial"/>
                <a:ea typeface="Arial"/>
                <a:cs typeface="Arial"/>
                <a:sym typeface="Arial"/>
              </a:rPr>
              <a:t>Οικονομικά οφέλη ενός υγιούς εδάφους</a:t>
            </a:r>
            <a:endParaRPr/>
          </a:p>
        </p:txBody>
      </p:sp>
      <p:sp>
        <p:nvSpPr>
          <p:cNvPr id="376" name="Google Shape;376;p22"/>
          <p:cNvSpPr txBox="1"/>
          <p:nvPr/>
        </p:nvSpPr>
        <p:spPr>
          <a:xfrm>
            <a:off x="340633" y="3420746"/>
            <a:ext cx="10952207" cy="4654550"/>
          </a:xfrm>
          <a:prstGeom prst="rect">
            <a:avLst/>
          </a:prstGeom>
          <a:noFill/>
          <a:ln>
            <a:noFill/>
          </a:ln>
        </p:spPr>
        <p:txBody>
          <a:bodyPr anchorCtr="0" anchor="t" bIns="0" lIns="0" spcFirstLastPara="1" rIns="0" wrap="square" tIns="0">
            <a:spAutoFit/>
          </a:bodyPr>
          <a:lstStyle/>
          <a:p>
            <a:pPr indent="0" lvl="0" marL="0" marR="0" rtl="0" algn="just">
              <a:lnSpc>
                <a:spcPct val="250060"/>
              </a:lnSpc>
              <a:spcBef>
                <a:spcPts val="0"/>
              </a:spcBef>
              <a:spcAft>
                <a:spcPts val="0"/>
              </a:spcAft>
              <a:buNone/>
            </a:pPr>
            <a:r>
              <a:rPr b="1" i="0" lang="en-US" sz="2499" u="none" cap="none" strike="noStrike">
                <a:solidFill>
                  <a:srgbClr val="000000"/>
                </a:solidFill>
                <a:latin typeface="Arial"/>
                <a:ea typeface="Arial"/>
                <a:cs typeface="Arial"/>
                <a:sym typeface="Arial"/>
              </a:rPr>
              <a:t>Βραχυπρόθεσμα κέρδη:</a:t>
            </a:r>
            <a:endParaRPr/>
          </a:p>
          <a:p>
            <a:pPr indent="-190500" lvl="2" marL="571503"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Μειωμένο κόστος για χημικές εισροές (λιπάσματα, φυτοφάρμακα).</a:t>
            </a:r>
            <a:endParaRPr/>
          </a:p>
          <a:p>
            <a:pPr indent="-190500" lvl="2" marL="571503"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Βελτιωμένη αποδοτικότητα του νερού, μειώνοντας το κόστος άρδευσης.</a:t>
            </a:r>
            <a:endParaRPr/>
          </a:p>
          <a:p>
            <a:pPr indent="-190501" lvl="2" marL="571503" marR="0" rtl="0" algn="just">
              <a:lnSpc>
                <a:spcPct val="250060"/>
              </a:lnSpc>
              <a:spcBef>
                <a:spcPts val="0"/>
              </a:spcBef>
              <a:spcAft>
                <a:spcPts val="0"/>
              </a:spcAft>
              <a:buNone/>
            </a:pPr>
            <a:r>
              <a:rPr b="1" i="0" lang="en-US" sz="2499" u="none" cap="none" strike="noStrike">
                <a:solidFill>
                  <a:srgbClr val="000000"/>
                </a:solidFill>
                <a:latin typeface="Arial"/>
                <a:ea typeface="Arial"/>
                <a:cs typeface="Arial"/>
                <a:sym typeface="Arial"/>
              </a:rPr>
              <a:t>Μακροπρόθεσμα οφέλη:</a:t>
            </a:r>
            <a:endParaRPr/>
          </a:p>
          <a:p>
            <a:pPr indent="-190500" lvl="2" marL="571503"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Αυξημένη παραγωγικότητα των καλλιεργειών λόγω υγιέστερου εδάφους.</a:t>
            </a:r>
            <a:endParaRPr/>
          </a:p>
          <a:p>
            <a:pPr indent="-190500" lvl="2" marL="571503" marR="0" rtl="0" algn="just">
              <a:lnSpc>
                <a:spcPct val="250060"/>
              </a:lnSpc>
              <a:spcBef>
                <a:spcPts val="0"/>
              </a:spcBef>
              <a:spcAft>
                <a:spcPts val="0"/>
              </a:spcAft>
              <a:buClr>
                <a:srgbClr val="000000"/>
              </a:buClr>
              <a:buSzPts val="2499"/>
              <a:buFont typeface="Arial"/>
              <a:buChar char="⚬"/>
            </a:pPr>
            <a:r>
              <a:rPr b="0" i="0" lang="en-US" sz="2499" u="none" cap="none" strike="noStrike">
                <a:solidFill>
                  <a:srgbClr val="000000"/>
                </a:solidFill>
                <a:latin typeface="Arial"/>
                <a:ea typeface="Arial"/>
                <a:cs typeface="Arial"/>
                <a:sym typeface="Arial"/>
              </a:rPr>
              <a:t>Βελτιωμένη εμπορευσιμότητα των βιώσιμα καλλιεργούμενων προϊόντων.</a:t>
            </a:r>
            <a:endParaRPr/>
          </a:p>
        </p:txBody>
      </p:sp>
      <p:sp>
        <p:nvSpPr>
          <p:cNvPr id="377" name="Google Shape;377;p22"/>
          <p:cNvSpPr/>
          <p:nvPr/>
        </p:nvSpPr>
        <p:spPr>
          <a:xfrm>
            <a:off x="0" y="108433"/>
            <a:ext cx="7935582" cy="1787042"/>
          </a:xfrm>
          <a:custGeom>
            <a:rect b="b" l="l" r="r" t="t"/>
            <a:pathLst>
              <a:path extrusionOk="0" h="1787042" w="7935582">
                <a:moveTo>
                  <a:pt x="0" y="0"/>
                </a:moveTo>
                <a:lnTo>
                  <a:pt x="7935582" y="0"/>
                </a:lnTo>
                <a:lnTo>
                  <a:pt x="7935582" y="1787042"/>
                </a:lnTo>
                <a:lnTo>
                  <a:pt x="0" y="1787042"/>
                </a:lnTo>
                <a:lnTo>
                  <a:pt x="0" y="0"/>
                </a:lnTo>
                <a:close/>
              </a:path>
            </a:pathLst>
          </a:custGeom>
          <a:blipFill rotWithShape="1">
            <a:blip r:embed="rId5">
              <a:alphaModFix/>
            </a:blip>
            <a:stretch>
              <a:fillRect b="0" l="0" r="0" t="0"/>
            </a:stretch>
          </a:blipFill>
          <a:ln>
            <a:noFill/>
          </a:ln>
        </p:spPr>
      </p:sp>
      <p:sp>
        <p:nvSpPr>
          <p:cNvPr id="378" name="Google Shape;378;p22"/>
          <p:cNvSpPr txBox="1"/>
          <p:nvPr/>
        </p:nvSpPr>
        <p:spPr>
          <a:xfrm>
            <a:off x="490225" y="297000"/>
            <a:ext cx="9039900" cy="1588084"/>
          </a:xfrm>
          <a:prstGeom prst="rect">
            <a:avLst/>
          </a:prstGeom>
          <a:noFill/>
          <a:ln>
            <a:noFill/>
          </a:ln>
        </p:spPr>
        <p:txBody>
          <a:bodyPr anchorCtr="0" anchor="t" bIns="0" lIns="0" spcFirstLastPara="1" rIns="0" wrap="square" tIns="0">
            <a:spAutoFit/>
          </a:bodyPr>
          <a:lstStyle/>
          <a:p>
            <a:pPr indent="0" lvl="0" marL="0" marR="0" rtl="0" algn="l">
              <a:lnSpc>
                <a:spcPct val="133191"/>
              </a:lnSpc>
              <a:spcBef>
                <a:spcPts val="0"/>
              </a:spcBef>
              <a:spcAft>
                <a:spcPts val="0"/>
              </a:spcAft>
              <a:buNone/>
            </a:pPr>
            <a:r>
              <a:rPr b="1" i="0" lang="en-US" sz="4700" u="none" cap="none" strike="noStrike">
                <a:solidFill>
                  <a:srgbClr val="000000"/>
                </a:solidFill>
                <a:latin typeface="Arial"/>
                <a:ea typeface="Arial"/>
                <a:cs typeface="Arial"/>
                <a:sym typeface="Arial"/>
              </a:rPr>
              <a:t>Ενότητα 3: Εφαρμογή στην Αναγεννητική Γεωργία</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86" name="Shape 386"/>
        <p:cNvGrpSpPr/>
        <p:nvPr/>
      </p:nvGrpSpPr>
      <p:grpSpPr>
        <a:xfrm>
          <a:off x="0" y="0"/>
          <a:ext cx="0" cy="0"/>
          <a:chOff x="0" y="0"/>
          <a:chExt cx="0" cy="0"/>
        </a:xfrm>
      </p:grpSpPr>
      <p:sp>
        <p:nvSpPr>
          <p:cNvPr id="387" name="Google Shape;387;p23"/>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388" name="Google Shape;388;p23"/>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389" name="Google Shape;389;p23"/>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62" r="-26961" t="0"/>
            </a:stretch>
          </a:blipFill>
          <a:ln>
            <a:noFill/>
          </a:ln>
        </p:spPr>
      </p:sp>
      <p:sp>
        <p:nvSpPr>
          <p:cNvPr id="390" name="Google Shape;390;p23"/>
          <p:cNvSpPr txBox="1"/>
          <p:nvPr/>
        </p:nvSpPr>
        <p:spPr>
          <a:xfrm>
            <a:off x="1028700" y="421462"/>
            <a:ext cx="12691661" cy="1233526"/>
          </a:xfrm>
          <a:prstGeom prst="rect">
            <a:avLst/>
          </a:prstGeom>
          <a:noFill/>
          <a:ln>
            <a:noFill/>
          </a:ln>
        </p:spPr>
        <p:txBody>
          <a:bodyPr anchorCtr="0" anchor="t" bIns="0" lIns="0" spcFirstLastPara="1" rIns="0" wrap="square" tIns="0">
            <a:spAutoFit/>
          </a:bodyPr>
          <a:lstStyle/>
          <a:p>
            <a:pPr indent="0" lvl="0" marL="0" marR="0" rtl="0" algn="just">
              <a:lnSpc>
                <a:spcPct val="110395"/>
              </a:lnSpc>
              <a:spcBef>
                <a:spcPts val="0"/>
              </a:spcBef>
              <a:spcAft>
                <a:spcPts val="0"/>
              </a:spcAft>
              <a:buNone/>
            </a:pPr>
            <a:r>
              <a:rPr b="1" i="0" lang="en-US" sz="43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
        <p:nvSpPr>
          <p:cNvPr id="391" name="Google Shape;391;p23"/>
          <p:cNvSpPr txBox="1"/>
          <p:nvPr/>
        </p:nvSpPr>
        <p:spPr>
          <a:xfrm>
            <a:off x="7087305" y="1985631"/>
            <a:ext cx="10948272" cy="6664422"/>
          </a:xfrm>
          <a:prstGeom prst="rect">
            <a:avLst/>
          </a:prstGeom>
          <a:noFill/>
          <a:ln>
            <a:noFill/>
          </a:ln>
        </p:spPr>
        <p:txBody>
          <a:bodyPr anchorCtr="0" anchor="t" bIns="0" lIns="0" spcFirstLastPara="1" rIns="0" wrap="square" tIns="0">
            <a:spAutoFit/>
          </a:bodyPr>
          <a:lstStyle/>
          <a:p>
            <a:pPr indent="0" lvl="0" marL="0" marR="0" rtl="0" algn="just">
              <a:lnSpc>
                <a:spcPct val="250075"/>
              </a:lnSpc>
              <a:spcBef>
                <a:spcPts val="0"/>
              </a:spcBef>
              <a:spcAft>
                <a:spcPts val="0"/>
              </a:spcAft>
              <a:buNone/>
            </a:pPr>
            <a:r>
              <a:rPr b="1" i="0" lang="en-US" sz="2662" u="none" cap="none" strike="noStrike">
                <a:solidFill>
                  <a:srgbClr val="000000"/>
                </a:solidFill>
                <a:latin typeface="Arial"/>
                <a:ea typeface="Arial"/>
                <a:cs typeface="Arial"/>
                <a:sym typeface="Arial"/>
              </a:rPr>
              <a:t>1. Ανάπτυξη Προσαρμοσμένων Σχεδίων Διαχείρισης Εδάφους</a:t>
            </a:r>
            <a:endParaRPr/>
          </a:p>
          <a:p>
            <a:pPr indent="-271979" lvl="3" marL="1087914" marR="0" rtl="0" algn="just">
              <a:lnSpc>
                <a:spcPct val="250075"/>
              </a:lnSpc>
              <a:spcBef>
                <a:spcPts val="0"/>
              </a:spcBef>
              <a:spcAft>
                <a:spcPts val="0"/>
              </a:spcAft>
              <a:buClr>
                <a:srgbClr val="000000"/>
              </a:buClr>
              <a:buSzPts val="2662"/>
              <a:buFont typeface="Arial"/>
              <a:buChar char="￭"/>
            </a:pPr>
            <a:r>
              <a:rPr b="0" i="0" lang="en-US" sz="2662" u="none" cap="none" strike="noStrike">
                <a:solidFill>
                  <a:srgbClr val="000000"/>
                </a:solidFill>
                <a:latin typeface="Arial"/>
                <a:ea typeface="Arial"/>
                <a:cs typeface="Arial"/>
                <a:sym typeface="Arial"/>
              </a:rPr>
              <a:t>Κατανοήστε τους τοπικούς τύπους εδάφους, τις κλιματικές συνθήκες και τις γεωργικές πρακτικές.</a:t>
            </a:r>
            <a:endParaRPr/>
          </a:p>
          <a:p>
            <a:pPr indent="-271979" lvl="3" marL="1087914" marR="0" rtl="0" algn="just">
              <a:lnSpc>
                <a:spcPct val="250075"/>
              </a:lnSpc>
              <a:spcBef>
                <a:spcPts val="0"/>
              </a:spcBef>
              <a:spcAft>
                <a:spcPts val="0"/>
              </a:spcAft>
              <a:buClr>
                <a:srgbClr val="000000"/>
              </a:buClr>
              <a:buSzPts val="2662"/>
              <a:buFont typeface="Arial"/>
              <a:buChar char="￭"/>
            </a:pPr>
            <a:r>
              <a:rPr b="0" i="0" lang="en-US" sz="2662" u="none" cap="none" strike="noStrike">
                <a:solidFill>
                  <a:srgbClr val="000000"/>
                </a:solidFill>
                <a:latin typeface="Arial"/>
                <a:ea typeface="Arial"/>
                <a:cs typeface="Arial"/>
                <a:sym typeface="Arial"/>
              </a:rPr>
              <a:t>Προσαρμόστε τις στρατηγικές για την υγεία του εδάφους ώστε να ταιριάζουν σε ποικίλα γεωργικά περιβάλλοντα.</a:t>
            </a:r>
            <a:endParaRPr/>
          </a:p>
          <a:p>
            <a:pPr indent="-271979" lvl="3" marL="1087914" marR="0" rtl="0" algn="just">
              <a:lnSpc>
                <a:spcPct val="250075"/>
              </a:lnSpc>
              <a:spcBef>
                <a:spcPts val="0"/>
              </a:spcBef>
              <a:spcAft>
                <a:spcPts val="0"/>
              </a:spcAft>
              <a:buClr>
                <a:srgbClr val="000000"/>
              </a:buClr>
              <a:buSzPts val="2662"/>
              <a:buFont typeface="Arial"/>
              <a:buChar char="￭"/>
            </a:pPr>
            <a:r>
              <a:rPr b="0" i="0" lang="en-US" sz="2662" u="none" cap="none" strike="noStrike">
                <a:solidFill>
                  <a:srgbClr val="000000"/>
                </a:solidFill>
                <a:latin typeface="Arial"/>
                <a:ea typeface="Arial"/>
                <a:cs typeface="Arial"/>
                <a:sym typeface="Arial"/>
              </a:rPr>
              <a:t>Συνεργαστείτε με τους αγρότες για την εφαρμογή πρακτικών που αφορούν συγκεκριμένα το εκάστοτε περιβάλλον, όπως η αμειψισπορά και η κάλυψη καλλιεργειών.</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99" name="Shape 399"/>
        <p:cNvGrpSpPr/>
        <p:nvPr/>
      </p:nvGrpSpPr>
      <p:grpSpPr>
        <a:xfrm>
          <a:off x="0" y="0"/>
          <a:ext cx="0" cy="0"/>
          <a:chOff x="0" y="0"/>
          <a:chExt cx="0" cy="0"/>
        </a:xfrm>
      </p:grpSpPr>
      <p:sp>
        <p:nvSpPr>
          <p:cNvPr id="400" name="Google Shape;400;p24"/>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401" name="Google Shape;401;p24"/>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02" name="Google Shape;402;p24"/>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62" r="-26961" t="0"/>
            </a:stretch>
          </a:blipFill>
          <a:ln>
            <a:noFill/>
          </a:ln>
        </p:spPr>
      </p:sp>
      <p:sp>
        <p:nvSpPr>
          <p:cNvPr id="403" name="Google Shape;403;p24"/>
          <p:cNvSpPr txBox="1"/>
          <p:nvPr/>
        </p:nvSpPr>
        <p:spPr>
          <a:xfrm>
            <a:off x="7208961" y="2095400"/>
            <a:ext cx="10351586" cy="6627644"/>
          </a:xfrm>
          <a:prstGeom prst="rect">
            <a:avLst/>
          </a:prstGeom>
          <a:noFill/>
          <a:ln>
            <a:noFill/>
          </a:ln>
        </p:spPr>
        <p:txBody>
          <a:bodyPr anchorCtr="0" anchor="t" bIns="0" lIns="0" spcFirstLastPara="1" rIns="0" wrap="square" tIns="0">
            <a:spAutoFit/>
          </a:bodyPr>
          <a:lstStyle/>
          <a:p>
            <a:pPr indent="0" lvl="0" marL="0" marR="0" rtl="0" algn="just">
              <a:lnSpc>
                <a:spcPct val="250021"/>
              </a:lnSpc>
              <a:spcBef>
                <a:spcPts val="0"/>
              </a:spcBef>
              <a:spcAft>
                <a:spcPts val="0"/>
              </a:spcAft>
              <a:buNone/>
            </a:pPr>
            <a:r>
              <a:rPr b="1" i="0" lang="en-US" sz="2359" u="none" cap="none" strike="noStrike">
                <a:solidFill>
                  <a:srgbClr val="000000"/>
                </a:solidFill>
                <a:latin typeface="Arial"/>
                <a:ea typeface="Arial"/>
                <a:cs typeface="Arial"/>
                <a:sym typeface="Arial"/>
              </a:rPr>
              <a:t>2. Εκπαίδευση σχετικά με τις Βιολογικές Πρακτικές (π.χ., Κομποστοποίηση)</a:t>
            </a:r>
            <a:endParaRPr/>
          </a:p>
          <a:p>
            <a:pPr indent="-240985" lvl="3" marL="963945" marR="0" rtl="0" algn="just">
              <a:lnSpc>
                <a:spcPct val="250021"/>
              </a:lnSpc>
              <a:spcBef>
                <a:spcPts val="0"/>
              </a:spcBef>
              <a:spcAft>
                <a:spcPts val="0"/>
              </a:spcAft>
              <a:buClr>
                <a:srgbClr val="000000"/>
              </a:buClr>
              <a:buSzPts val="2359"/>
              <a:buFont typeface="Arial"/>
              <a:buChar char="￭"/>
            </a:pPr>
            <a:r>
              <a:rPr b="0" i="0" lang="en-US" sz="2359" u="none" cap="none" strike="noStrike">
                <a:solidFill>
                  <a:srgbClr val="000000"/>
                </a:solidFill>
                <a:latin typeface="Arial"/>
                <a:ea typeface="Arial"/>
                <a:cs typeface="Arial"/>
                <a:sym typeface="Arial"/>
              </a:rPr>
              <a:t>Διδάξτε βιώσιμες γεωργικές τεχνικές, δίνοντας έμφαση σε βιολογικές πρακτικές όπως η κομποστοποίηση και η κάλυψη με σάπια φύλλα.</a:t>
            </a:r>
            <a:endParaRPr/>
          </a:p>
          <a:p>
            <a:pPr indent="-240985" lvl="3" marL="963945" marR="0" rtl="0" algn="just">
              <a:lnSpc>
                <a:spcPct val="250021"/>
              </a:lnSpc>
              <a:spcBef>
                <a:spcPts val="0"/>
              </a:spcBef>
              <a:spcAft>
                <a:spcPts val="0"/>
              </a:spcAft>
              <a:buClr>
                <a:srgbClr val="000000"/>
              </a:buClr>
              <a:buSzPts val="2359"/>
              <a:buFont typeface="Arial"/>
              <a:buChar char="￭"/>
            </a:pPr>
            <a:r>
              <a:rPr b="0" i="0" lang="en-US" sz="2359" u="none" cap="none" strike="noStrike">
                <a:solidFill>
                  <a:srgbClr val="000000"/>
                </a:solidFill>
                <a:latin typeface="Arial"/>
                <a:ea typeface="Arial"/>
                <a:cs typeface="Arial"/>
                <a:sym typeface="Arial"/>
              </a:rPr>
              <a:t>Προωθήστε τα οφέλη των οργανικών εισροών στη διατήρηση της υγείας του εδάφους και στη μείωση της εξάρτησης από εξωτερικές χημικές ουσίες.</a:t>
            </a:r>
            <a:endParaRPr/>
          </a:p>
          <a:p>
            <a:pPr indent="-240985" lvl="3" marL="963945" marR="0" rtl="0" algn="just">
              <a:lnSpc>
                <a:spcPct val="250021"/>
              </a:lnSpc>
              <a:spcBef>
                <a:spcPts val="0"/>
              </a:spcBef>
              <a:spcAft>
                <a:spcPts val="0"/>
              </a:spcAft>
              <a:buClr>
                <a:srgbClr val="000000"/>
              </a:buClr>
              <a:buSzPts val="2359"/>
              <a:buFont typeface="Arial"/>
              <a:buChar char="￭"/>
            </a:pPr>
            <a:r>
              <a:rPr b="0" i="0" lang="en-US" sz="2359" u="none" cap="none" strike="noStrike">
                <a:solidFill>
                  <a:srgbClr val="000000"/>
                </a:solidFill>
                <a:latin typeface="Arial"/>
                <a:ea typeface="Arial"/>
                <a:cs typeface="Arial"/>
                <a:sym typeface="Arial"/>
              </a:rPr>
              <a:t>Καθοδηγήστε τους αγρότες στην πρακτική εφαρμογή μέσω επιδείξεων και πρακτικής μάθησης.</a:t>
            </a:r>
            <a:endParaRPr/>
          </a:p>
        </p:txBody>
      </p:sp>
      <p:sp>
        <p:nvSpPr>
          <p:cNvPr id="404" name="Google Shape;404;p24"/>
          <p:cNvSpPr txBox="1"/>
          <p:nvPr/>
        </p:nvSpPr>
        <p:spPr>
          <a:xfrm>
            <a:off x="1028700" y="361874"/>
            <a:ext cx="13516855" cy="1352702"/>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12" name="Shape 412"/>
        <p:cNvGrpSpPr/>
        <p:nvPr/>
      </p:nvGrpSpPr>
      <p:grpSpPr>
        <a:xfrm>
          <a:off x="0" y="0"/>
          <a:ext cx="0" cy="0"/>
          <a:chOff x="0" y="0"/>
          <a:chExt cx="0" cy="0"/>
        </a:xfrm>
      </p:grpSpPr>
      <p:sp>
        <p:nvSpPr>
          <p:cNvPr id="413" name="Google Shape;413;p25"/>
          <p:cNvSpPr/>
          <p:nvPr/>
        </p:nvSpPr>
        <p:spPr>
          <a:xfrm>
            <a:off x="0" y="1887927"/>
            <a:ext cx="18288122" cy="7370670"/>
          </a:xfrm>
          <a:custGeom>
            <a:rect b="b" l="l" r="r" t="t"/>
            <a:pathLst>
              <a:path extrusionOk="0" h="7370670" w="18288122">
                <a:moveTo>
                  <a:pt x="0" y="0"/>
                </a:moveTo>
                <a:lnTo>
                  <a:pt x="18288122" y="0"/>
                </a:lnTo>
                <a:lnTo>
                  <a:pt x="18288122" y="7370670"/>
                </a:lnTo>
                <a:lnTo>
                  <a:pt x="0" y="7370670"/>
                </a:lnTo>
                <a:lnTo>
                  <a:pt x="0" y="0"/>
                </a:lnTo>
                <a:close/>
              </a:path>
            </a:pathLst>
          </a:custGeom>
          <a:blipFill rotWithShape="1">
            <a:blip r:embed="rId3">
              <a:alphaModFix/>
            </a:blip>
            <a:stretch>
              <a:fillRect b="0" l="0" r="0" t="0"/>
            </a:stretch>
          </a:blipFill>
          <a:ln>
            <a:noFill/>
          </a:ln>
        </p:spPr>
      </p:sp>
      <p:sp>
        <p:nvSpPr>
          <p:cNvPr id="414" name="Google Shape;414;p25"/>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15" name="Google Shape;415;p25"/>
          <p:cNvSpPr/>
          <p:nvPr/>
        </p:nvSpPr>
        <p:spPr>
          <a:xfrm>
            <a:off x="-6350" y="2026234"/>
            <a:ext cx="6890670" cy="7070789"/>
          </a:xfrm>
          <a:custGeom>
            <a:rect b="b" l="l" r="r" t="t"/>
            <a:pathLst>
              <a:path extrusionOk="0" h="9427718" w="9187561">
                <a:moveTo>
                  <a:pt x="8509" y="0"/>
                </a:moveTo>
                <a:lnTo>
                  <a:pt x="9179052" y="0"/>
                </a:lnTo>
                <a:cubicBezTo>
                  <a:pt x="9183751" y="0"/>
                  <a:pt x="9187561" y="3810"/>
                  <a:pt x="9187561" y="8509"/>
                </a:cubicBezTo>
                <a:lnTo>
                  <a:pt x="9187561" y="9419209"/>
                </a:lnTo>
                <a:cubicBezTo>
                  <a:pt x="9187561" y="9423908"/>
                  <a:pt x="9183751" y="9427718"/>
                  <a:pt x="9179052" y="9427718"/>
                </a:cubicBezTo>
                <a:lnTo>
                  <a:pt x="8509" y="9427718"/>
                </a:lnTo>
                <a:cubicBezTo>
                  <a:pt x="3810" y="9427718"/>
                  <a:pt x="0" y="9423908"/>
                  <a:pt x="0" y="9419209"/>
                </a:cubicBezTo>
                <a:lnTo>
                  <a:pt x="0" y="8509"/>
                </a:lnTo>
                <a:cubicBezTo>
                  <a:pt x="0" y="3810"/>
                  <a:pt x="3810" y="0"/>
                  <a:pt x="8509" y="0"/>
                </a:cubicBezTo>
                <a:moveTo>
                  <a:pt x="8509" y="16891"/>
                </a:moveTo>
                <a:lnTo>
                  <a:pt x="8509" y="8509"/>
                </a:lnTo>
                <a:lnTo>
                  <a:pt x="17018" y="8509"/>
                </a:lnTo>
                <a:lnTo>
                  <a:pt x="17018" y="9419209"/>
                </a:lnTo>
                <a:lnTo>
                  <a:pt x="8509" y="9419209"/>
                </a:lnTo>
                <a:lnTo>
                  <a:pt x="8509" y="9410700"/>
                </a:lnTo>
                <a:lnTo>
                  <a:pt x="9179052" y="9410700"/>
                </a:lnTo>
                <a:lnTo>
                  <a:pt x="9179052" y="9419209"/>
                </a:lnTo>
                <a:lnTo>
                  <a:pt x="9170543" y="9419209"/>
                </a:lnTo>
                <a:lnTo>
                  <a:pt x="9170543" y="8509"/>
                </a:lnTo>
                <a:lnTo>
                  <a:pt x="9179052" y="8509"/>
                </a:lnTo>
                <a:lnTo>
                  <a:pt x="917905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5"/>
          <p:cNvSpPr txBox="1"/>
          <p:nvPr/>
        </p:nvSpPr>
        <p:spPr>
          <a:xfrm>
            <a:off x="7072984" y="2254755"/>
            <a:ext cx="10853135" cy="6599971"/>
          </a:xfrm>
          <a:prstGeom prst="rect">
            <a:avLst/>
          </a:prstGeom>
          <a:noFill/>
          <a:ln>
            <a:noFill/>
          </a:ln>
        </p:spPr>
        <p:txBody>
          <a:bodyPr anchorCtr="0" anchor="t" bIns="0" lIns="0" spcFirstLastPara="1" rIns="0" wrap="square" tIns="0">
            <a:spAutoFit/>
          </a:bodyPr>
          <a:lstStyle/>
          <a:p>
            <a:pPr indent="0" lvl="0" marL="0" marR="0" rtl="0" algn="just">
              <a:lnSpc>
                <a:spcPct val="191960"/>
              </a:lnSpc>
              <a:spcBef>
                <a:spcPts val="0"/>
              </a:spcBef>
              <a:spcAft>
                <a:spcPts val="0"/>
              </a:spcAft>
              <a:buNone/>
            </a:pPr>
            <a:r>
              <a:rPr b="1" i="0" lang="en-US" sz="2301" u="none" cap="none" strike="noStrike">
                <a:solidFill>
                  <a:srgbClr val="000000"/>
                </a:solidFill>
                <a:latin typeface="Arial"/>
                <a:ea typeface="Arial"/>
                <a:cs typeface="Arial"/>
                <a:sym typeface="Arial"/>
              </a:rPr>
              <a:t>Πολιτική και Κοινοτική Υποστήριξη για τις Πολιτικές για την Υγεία του Εδάφους:</a:t>
            </a:r>
            <a:endParaRPr/>
          </a:p>
          <a:p>
            <a:pPr indent="-235020" lvl="3" marL="940080" marR="0" rtl="0" algn="just">
              <a:lnSpc>
                <a:spcPct val="191960"/>
              </a:lnSpc>
              <a:spcBef>
                <a:spcPts val="0"/>
              </a:spcBef>
              <a:spcAft>
                <a:spcPts val="0"/>
              </a:spcAft>
              <a:buClr>
                <a:srgbClr val="000000"/>
              </a:buClr>
              <a:buSzPts val="2301"/>
              <a:buFont typeface="Arial"/>
              <a:buChar char="￭"/>
            </a:pPr>
            <a:r>
              <a:rPr b="0" i="0" lang="en-US" sz="2301" u="none" cap="none" strike="noStrike">
                <a:solidFill>
                  <a:srgbClr val="000000"/>
                </a:solidFill>
                <a:latin typeface="Arial"/>
                <a:ea typeface="Arial"/>
                <a:cs typeface="Arial"/>
                <a:sym typeface="Arial"/>
              </a:rPr>
              <a:t>Κίνητρα για την υιοθέτηση αναγεννητικών πρακτικών.</a:t>
            </a:r>
            <a:endParaRPr/>
          </a:p>
          <a:p>
            <a:pPr indent="-235020" lvl="3" marL="940080" marR="0" rtl="0" algn="just">
              <a:lnSpc>
                <a:spcPct val="191960"/>
              </a:lnSpc>
              <a:spcBef>
                <a:spcPts val="0"/>
              </a:spcBef>
              <a:spcAft>
                <a:spcPts val="0"/>
              </a:spcAft>
              <a:buClr>
                <a:srgbClr val="000000"/>
              </a:buClr>
              <a:buSzPts val="2301"/>
              <a:buFont typeface="Arial"/>
              <a:buChar char="￭"/>
            </a:pPr>
            <a:r>
              <a:rPr b="0" i="0" lang="en-US" sz="2301" u="none" cap="none" strike="noStrike">
                <a:solidFill>
                  <a:srgbClr val="000000"/>
                </a:solidFill>
                <a:latin typeface="Arial"/>
                <a:ea typeface="Arial"/>
                <a:cs typeface="Arial"/>
                <a:sym typeface="Arial"/>
              </a:rPr>
              <a:t>Επιδοτήσεις για την αγορά βιολογικών εισροών ή τη μετάβαση σε ελάχιστη καλλιέργεια.</a:t>
            </a:r>
            <a:endParaRPr/>
          </a:p>
          <a:p>
            <a:pPr indent="-235020" lvl="3" marL="940080" marR="0" rtl="0" algn="just">
              <a:lnSpc>
                <a:spcPct val="191960"/>
              </a:lnSpc>
              <a:spcBef>
                <a:spcPts val="0"/>
              </a:spcBef>
              <a:spcAft>
                <a:spcPts val="0"/>
              </a:spcAft>
              <a:buNone/>
            </a:pPr>
            <a:r>
              <a:rPr b="1" i="0" lang="en-US" sz="2301" u="none" cap="none" strike="noStrike">
                <a:solidFill>
                  <a:srgbClr val="000000"/>
                </a:solidFill>
                <a:latin typeface="Arial"/>
                <a:ea typeface="Arial"/>
                <a:cs typeface="Arial"/>
                <a:sym typeface="Arial"/>
              </a:rPr>
              <a:t>Δράσεις Κοινότητας:</a:t>
            </a:r>
            <a:endParaRPr/>
          </a:p>
          <a:p>
            <a:pPr indent="-235020" lvl="3" marL="940080" marR="0" rtl="0" algn="just">
              <a:lnSpc>
                <a:spcPct val="191960"/>
              </a:lnSpc>
              <a:spcBef>
                <a:spcPts val="0"/>
              </a:spcBef>
              <a:spcAft>
                <a:spcPts val="0"/>
              </a:spcAft>
              <a:buClr>
                <a:srgbClr val="000000"/>
              </a:buClr>
              <a:buSzPts val="2301"/>
              <a:buFont typeface="Arial"/>
              <a:buChar char="￭"/>
            </a:pPr>
            <a:r>
              <a:rPr b="0" i="0" lang="en-US" sz="2301" u="none" cap="none" strike="noStrike">
                <a:solidFill>
                  <a:srgbClr val="000000"/>
                </a:solidFill>
                <a:latin typeface="Arial"/>
                <a:ea typeface="Arial"/>
                <a:cs typeface="Arial"/>
                <a:sym typeface="Arial"/>
              </a:rPr>
              <a:t>Ίδρυση αγροτικών συνεταιρισμών για την αξιοποίηση κοινόχρηστων πόρων.</a:t>
            </a:r>
            <a:endParaRPr/>
          </a:p>
          <a:p>
            <a:pPr indent="-235020" lvl="3" marL="940080" marR="0" rtl="0" algn="just">
              <a:lnSpc>
                <a:spcPct val="191960"/>
              </a:lnSpc>
              <a:spcBef>
                <a:spcPts val="0"/>
              </a:spcBef>
              <a:spcAft>
                <a:spcPts val="0"/>
              </a:spcAft>
              <a:buClr>
                <a:srgbClr val="000000"/>
              </a:buClr>
              <a:buSzPts val="2301"/>
              <a:buFont typeface="Arial"/>
              <a:buChar char="￭"/>
            </a:pPr>
            <a:r>
              <a:rPr b="0" i="0" lang="en-US" sz="2301" u="none" cap="none" strike="noStrike">
                <a:solidFill>
                  <a:srgbClr val="000000"/>
                </a:solidFill>
                <a:latin typeface="Arial"/>
                <a:ea typeface="Arial"/>
                <a:cs typeface="Arial"/>
                <a:sym typeface="Arial"/>
              </a:rPr>
              <a:t>Κοινοτικά εργαστήρια για τη διάδοση γνώσεων σχετικά με την αναγεννητική γεωργία.</a:t>
            </a:r>
            <a:endParaRPr/>
          </a:p>
          <a:p>
            <a:pPr indent="-235020" lvl="3" marL="940080" marR="0" rtl="0" algn="just">
              <a:lnSpc>
                <a:spcPct val="191960"/>
              </a:lnSpc>
              <a:spcBef>
                <a:spcPts val="0"/>
              </a:spcBef>
              <a:spcAft>
                <a:spcPts val="0"/>
              </a:spcAft>
              <a:buNone/>
            </a:pPr>
            <a:r>
              <a:rPr b="1" i="0" lang="en-US" sz="2301" u="none" cap="none" strike="noStrike">
                <a:solidFill>
                  <a:srgbClr val="000000"/>
                </a:solidFill>
                <a:latin typeface="Arial"/>
                <a:ea typeface="Arial"/>
                <a:cs typeface="Arial"/>
                <a:sym typeface="Arial"/>
              </a:rPr>
              <a:t>Παγκόσμιος αντίκτυπος:</a:t>
            </a:r>
            <a:endParaRPr/>
          </a:p>
          <a:p>
            <a:pPr indent="-235020" lvl="3" marL="940080" marR="0" rtl="0" algn="just">
              <a:lnSpc>
                <a:spcPct val="191960"/>
              </a:lnSpc>
              <a:spcBef>
                <a:spcPts val="0"/>
              </a:spcBef>
              <a:spcAft>
                <a:spcPts val="0"/>
              </a:spcAft>
              <a:buClr>
                <a:srgbClr val="000000"/>
              </a:buClr>
              <a:buSzPts val="2301"/>
              <a:buFont typeface="Arial"/>
              <a:buChar char="￭"/>
            </a:pPr>
            <a:r>
              <a:rPr b="0" i="0" lang="en-US" sz="2301" u="none" cap="none" strike="noStrike">
                <a:solidFill>
                  <a:srgbClr val="000000"/>
                </a:solidFill>
                <a:latin typeface="Arial"/>
                <a:ea typeface="Arial"/>
                <a:cs typeface="Arial"/>
                <a:sym typeface="Arial"/>
              </a:rPr>
              <a:t>Συνεισφορές στην ανθεκτικότητα στην κλιματική αλλαγή και την επισιτιστική ασφάλεια.</a:t>
            </a:r>
            <a:endParaRPr/>
          </a:p>
        </p:txBody>
      </p:sp>
      <p:sp>
        <p:nvSpPr>
          <p:cNvPr id="417" name="Google Shape;417;p25"/>
          <p:cNvSpPr/>
          <p:nvPr/>
        </p:nvSpPr>
        <p:spPr>
          <a:xfrm>
            <a:off x="0" y="2032575"/>
            <a:ext cx="6878288" cy="7225284"/>
          </a:xfrm>
          <a:custGeom>
            <a:rect b="b" l="l" r="r" t="t"/>
            <a:pathLst>
              <a:path extrusionOk="0" h="9633712" w="9171051">
                <a:moveTo>
                  <a:pt x="0" y="0"/>
                </a:moveTo>
                <a:lnTo>
                  <a:pt x="9171051" y="0"/>
                </a:lnTo>
                <a:lnTo>
                  <a:pt x="9171051" y="9633712"/>
                </a:lnTo>
                <a:lnTo>
                  <a:pt x="0" y="9633712"/>
                </a:lnTo>
                <a:close/>
              </a:path>
            </a:pathLst>
          </a:custGeom>
          <a:blipFill rotWithShape="1">
            <a:blip r:embed="rId5">
              <a:alphaModFix/>
            </a:blip>
            <a:stretch>
              <a:fillRect b="0" l="-37534" r="-37532" t="0"/>
            </a:stretch>
          </a:blipFill>
          <a:ln>
            <a:noFill/>
          </a:ln>
        </p:spPr>
      </p:sp>
      <p:sp>
        <p:nvSpPr>
          <p:cNvPr id="418" name="Google Shape;418;p25"/>
          <p:cNvSpPr txBox="1"/>
          <p:nvPr/>
        </p:nvSpPr>
        <p:spPr>
          <a:xfrm>
            <a:off x="1028700" y="401503"/>
            <a:ext cx="14307520" cy="1273443"/>
          </a:xfrm>
          <a:prstGeom prst="rect">
            <a:avLst/>
          </a:prstGeom>
          <a:noFill/>
          <a:ln>
            <a:noFill/>
          </a:ln>
        </p:spPr>
        <p:txBody>
          <a:bodyPr anchorCtr="0" anchor="t" bIns="0" lIns="0" spcFirstLastPara="1" rIns="0" wrap="square" tIns="0">
            <a:spAutoFit/>
          </a:bodyPr>
          <a:lstStyle/>
          <a:p>
            <a:pPr indent="0" lvl="0" marL="0" marR="0" rtl="0" algn="just">
              <a:lnSpc>
                <a:spcPct val="110384"/>
              </a:lnSpc>
              <a:spcBef>
                <a:spcPts val="0"/>
              </a:spcBef>
              <a:spcAft>
                <a:spcPts val="0"/>
              </a:spcAft>
              <a:buNone/>
            </a:pPr>
            <a:r>
              <a:rPr b="1" i="0" lang="en-US" sz="4449"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26" name="Shape 426"/>
        <p:cNvGrpSpPr/>
        <p:nvPr/>
      </p:nvGrpSpPr>
      <p:grpSpPr>
        <a:xfrm>
          <a:off x="0" y="0"/>
          <a:ext cx="0" cy="0"/>
          <a:chOff x="0" y="0"/>
          <a:chExt cx="0" cy="0"/>
        </a:xfrm>
      </p:grpSpPr>
      <p:sp>
        <p:nvSpPr>
          <p:cNvPr id="427" name="Google Shape;427;p26"/>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428" name="Google Shape;428;p26"/>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29" name="Google Shape;429;p26"/>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62" r="-26961" t="0"/>
            </a:stretch>
          </a:blipFill>
          <a:ln>
            <a:noFill/>
          </a:ln>
        </p:spPr>
      </p:sp>
      <p:sp>
        <p:nvSpPr>
          <p:cNvPr id="430" name="Google Shape;430;p26"/>
          <p:cNvSpPr txBox="1"/>
          <p:nvPr/>
        </p:nvSpPr>
        <p:spPr>
          <a:xfrm>
            <a:off x="7137499" y="3156992"/>
            <a:ext cx="10931107" cy="5580423"/>
          </a:xfrm>
          <a:prstGeom prst="rect">
            <a:avLst/>
          </a:prstGeom>
          <a:noFill/>
          <a:ln>
            <a:noFill/>
          </a:ln>
        </p:spPr>
        <p:txBody>
          <a:bodyPr anchorCtr="0" anchor="t" bIns="0" lIns="0" spcFirstLastPara="1" rIns="0" wrap="square" tIns="0">
            <a:spAutoFit/>
          </a:bodyPr>
          <a:lstStyle/>
          <a:p>
            <a:pPr indent="0" lvl="0" marL="0" marR="0" rtl="0" algn="just">
              <a:lnSpc>
                <a:spcPct val="185964"/>
              </a:lnSpc>
              <a:spcBef>
                <a:spcPts val="0"/>
              </a:spcBef>
              <a:spcAft>
                <a:spcPts val="0"/>
              </a:spcAft>
              <a:buNone/>
            </a:pPr>
            <a:r>
              <a:rPr b="1" i="0" lang="en-US" sz="2401" u="none" cap="none" strike="noStrike">
                <a:solidFill>
                  <a:srgbClr val="000000"/>
                </a:solidFill>
                <a:latin typeface="Arial"/>
                <a:ea typeface="Arial"/>
                <a:cs typeface="Arial"/>
                <a:sym typeface="Arial"/>
              </a:rPr>
              <a:t>3. Διευκόλυνση εργαστηρίων σχετικά με τις μετρήσεις της υγείας του εδάφους</a:t>
            </a:r>
            <a:endParaRPr/>
          </a:p>
          <a:p>
            <a:pPr indent="-182968" lvl="2" marL="548903" marR="0" rtl="0" algn="just">
              <a:lnSpc>
                <a:spcPct val="185964"/>
              </a:lnSpc>
              <a:spcBef>
                <a:spcPts val="0"/>
              </a:spcBef>
              <a:spcAft>
                <a:spcPts val="0"/>
              </a:spcAft>
              <a:buClr>
                <a:srgbClr val="000000"/>
              </a:buClr>
              <a:buSzPts val="2401"/>
              <a:buFont typeface="Arial"/>
              <a:buChar char="⚬"/>
            </a:pPr>
            <a:r>
              <a:rPr b="0" i="0" lang="en-US" sz="2401" u="none" cap="none" strike="noStrike">
                <a:solidFill>
                  <a:srgbClr val="000000"/>
                </a:solidFill>
                <a:latin typeface="Arial"/>
                <a:ea typeface="Arial"/>
                <a:cs typeface="Arial"/>
                <a:sym typeface="Arial"/>
              </a:rPr>
              <a:t>Εκπαιδεύστε τους αγρότες σχετικά με τον τρόπο παρακολούθησης της υγείας του εδάφους μέσω δεικτών όπως η υφή του εδάφους, το pH και η περιεκτικότητα σε οργανική ύλη.</a:t>
            </a:r>
            <a:endParaRPr/>
          </a:p>
          <a:p>
            <a:pPr indent="-182968" lvl="2" marL="548903" marR="0" rtl="0" algn="just">
              <a:lnSpc>
                <a:spcPct val="185964"/>
              </a:lnSpc>
              <a:spcBef>
                <a:spcPts val="0"/>
              </a:spcBef>
              <a:spcAft>
                <a:spcPts val="0"/>
              </a:spcAft>
              <a:buClr>
                <a:srgbClr val="000000"/>
              </a:buClr>
              <a:buSzPts val="2401"/>
              <a:buFont typeface="Arial"/>
              <a:buChar char="⚬"/>
            </a:pPr>
            <a:r>
              <a:rPr b="0" i="0" lang="en-US" sz="2401" u="none" cap="none" strike="noStrike">
                <a:solidFill>
                  <a:srgbClr val="000000"/>
                </a:solidFill>
                <a:latin typeface="Arial"/>
                <a:ea typeface="Arial"/>
                <a:cs typeface="Arial"/>
                <a:sym typeface="Arial"/>
              </a:rPr>
              <a:t>Ενθαρρύνετε προσεγγίσεις που βασίζονται σε δεδομένα για την παρακολούθηση των βελτιώσεων στην υγεία του εδάφους.</a:t>
            </a:r>
            <a:endParaRPr/>
          </a:p>
          <a:p>
            <a:pPr indent="-182968" lvl="2" marL="548903" marR="0" rtl="0" algn="just">
              <a:lnSpc>
                <a:spcPct val="185964"/>
              </a:lnSpc>
              <a:spcBef>
                <a:spcPts val="0"/>
              </a:spcBef>
              <a:spcAft>
                <a:spcPts val="0"/>
              </a:spcAft>
              <a:buClr>
                <a:srgbClr val="000000"/>
              </a:buClr>
              <a:buSzPts val="2401"/>
              <a:buFont typeface="Arial"/>
              <a:buChar char="⚬"/>
            </a:pPr>
            <a:r>
              <a:rPr b="0" i="0" lang="en-US" sz="2401" u="none" cap="none" strike="noStrike">
                <a:solidFill>
                  <a:srgbClr val="000000"/>
                </a:solidFill>
                <a:latin typeface="Arial"/>
                <a:ea typeface="Arial"/>
                <a:cs typeface="Arial"/>
                <a:sym typeface="Arial"/>
              </a:rPr>
              <a:t>Βοηθήστε τους αγρότες να αξιολογήσουν την αποτελεσματικότητα των πρακτικών διαχείρισης του εδάφους και να προσαρμόσουν τις στρατηγικές τους ανάλογα.</a:t>
            </a:r>
            <a:endParaRPr/>
          </a:p>
        </p:txBody>
      </p:sp>
      <p:sp>
        <p:nvSpPr>
          <p:cNvPr id="431" name="Google Shape;431;p26"/>
          <p:cNvSpPr txBox="1"/>
          <p:nvPr/>
        </p:nvSpPr>
        <p:spPr>
          <a:xfrm>
            <a:off x="1028700" y="361874"/>
            <a:ext cx="13448789" cy="1352702"/>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39" name="Shape 439"/>
        <p:cNvGrpSpPr/>
        <p:nvPr/>
      </p:nvGrpSpPr>
      <p:grpSpPr>
        <a:xfrm>
          <a:off x="0" y="0"/>
          <a:ext cx="0" cy="0"/>
          <a:chOff x="0" y="0"/>
          <a:chExt cx="0" cy="0"/>
        </a:xfrm>
      </p:grpSpPr>
      <p:sp>
        <p:nvSpPr>
          <p:cNvPr id="440" name="Google Shape;440;p27"/>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441" name="Google Shape;441;p27"/>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42" name="Google Shape;442;p27"/>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27" r="-26925" t="0"/>
            </a:stretch>
          </a:blipFill>
          <a:ln>
            <a:noFill/>
          </a:ln>
        </p:spPr>
      </p:sp>
      <p:sp>
        <p:nvSpPr>
          <p:cNvPr id="443" name="Google Shape;443;p27"/>
          <p:cNvSpPr txBox="1"/>
          <p:nvPr/>
        </p:nvSpPr>
        <p:spPr>
          <a:xfrm>
            <a:off x="1134285" y="361874"/>
            <a:ext cx="16125015" cy="1352702"/>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 - Αίτηση</a:t>
            </a:r>
            <a:endParaRPr/>
          </a:p>
        </p:txBody>
      </p:sp>
      <p:sp>
        <p:nvSpPr>
          <p:cNvPr id="444" name="Google Shape;444;p27"/>
          <p:cNvSpPr txBox="1"/>
          <p:nvPr/>
        </p:nvSpPr>
        <p:spPr>
          <a:xfrm>
            <a:off x="7039434" y="2359459"/>
            <a:ext cx="10920600" cy="5907240"/>
          </a:xfrm>
          <a:prstGeom prst="rect">
            <a:avLst/>
          </a:prstGeom>
          <a:noFill/>
          <a:ln>
            <a:noFill/>
          </a:ln>
        </p:spPr>
        <p:txBody>
          <a:bodyPr anchorCtr="0" anchor="t" bIns="0" lIns="0" spcFirstLastPara="1" rIns="0" wrap="square" tIns="0">
            <a:spAutoFit/>
          </a:bodyPr>
          <a:lstStyle/>
          <a:p>
            <a:pPr indent="0" lvl="0" marL="0" marR="0" rtl="0" algn="just">
              <a:lnSpc>
                <a:spcPct val="250074"/>
              </a:lnSpc>
              <a:spcBef>
                <a:spcPts val="0"/>
              </a:spcBef>
              <a:spcAft>
                <a:spcPts val="0"/>
              </a:spcAft>
              <a:buNone/>
            </a:pPr>
            <a:r>
              <a:rPr b="1" i="0" lang="en-US" sz="2700" u="none" cap="none" strike="noStrike">
                <a:solidFill>
                  <a:srgbClr val="000000"/>
                </a:solidFill>
                <a:latin typeface="Arial"/>
                <a:ea typeface="Arial"/>
                <a:cs typeface="Arial"/>
                <a:sym typeface="Arial"/>
              </a:rPr>
              <a:t>Σκεφτείτε τις τοπικές ανάγκες</a:t>
            </a:r>
            <a:endParaRPr/>
          </a:p>
          <a:p>
            <a:pPr indent="-205829" lvl="2" marL="617486" marR="0" rtl="0" algn="just">
              <a:lnSpc>
                <a:spcPct val="250074"/>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Λάβετε υπόψη τις τοπικές γεωργικές πρακτικές, τις κλιματικές συνθήκες και τους τύπους εδάφους κατά την ανάπτυξη εκπαιδευτικού υλικού.</a:t>
            </a:r>
            <a:endParaRPr/>
          </a:p>
          <a:p>
            <a:pPr indent="-205829" lvl="2" marL="617486" marR="0" rtl="0" algn="just">
              <a:lnSpc>
                <a:spcPct val="250074"/>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Η προσαρμογή του περιεχομένου στις μοναδικές ανάγκες της περιοχής διασφαλίζει τη συνάφεια και την αποτελεσματικότητα στην αντιμετώπιση συγκεκριμένων προκλήσεων.</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52" name="Shape 452"/>
        <p:cNvGrpSpPr/>
        <p:nvPr/>
      </p:nvGrpSpPr>
      <p:grpSpPr>
        <a:xfrm>
          <a:off x="0" y="0"/>
          <a:ext cx="0" cy="0"/>
          <a:chOff x="0" y="0"/>
          <a:chExt cx="0" cy="0"/>
        </a:xfrm>
      </p:grpSpPr>
      <p:sp>
        <p:nvSpPr>
          <p:cNvPr id="453" name="Google Shape;453;p28"/>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454" name="Google Shape;454;p28"/>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55" name="Google Shape;455;p28"/>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856" r="-26854" t="0"/>
            </a:stretch>
          </a:blipFill>
          <a:ln>
            <a:noFill/>
          </a:ln>
        </p:spPr>
      </p:sp>
      <p:sp>
        <p:nvSpPr>
          <p:cNvPr id="456" name="Google Shape;456;p28"/>
          <p:cNvSpPr txBox="1"/>
          <p:nvPr/>
        </p:nvSpPr>
        <p:spPr>
          <a:xfrm>
            <a:off x="1028700" y="535221"/>
            <a:ext cx="16163830" cy="1352702"/>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 - Αίτηση</a:t>
            </a:r>
            <a:endParaRPr/>
          </a:p>
        </p:txBody>
      </p:sp>
      <p:sp>
        <p:nvSpPr>
          <p:cNvPr id="457" name="Google Shape;457;p28"/>
          <p:cNvSpPr txBox="1"/>
          <p:nvPr/>
        </p:nvSpPr>
        <p:spPr>
          <a:xfrm>
            <a:off x="7059592" y="2517542"/>
            <a:ext cx="10656705" cy="5049990"/>
          </a:xfrm>
          <a:prstGeom prst="rect">
            <a:avLst/>
          </a:prstGeom>
          <a:noFill/>
          <a:ln>
            <a:noFill/>
          </a:ln>
        </p:spPr>
        <p:txBody>
          <a:bodyPr anchorCtr="0" anchor="t" bIns="0" lIns="0" spcFirstLastPara="1" rIns="0" wrap="square" tIns="0">
            <a:spAutoFit/>
          </a:bodyPr>
          <a:lstStyle/>
          <a:p>
            <a:pPr indent="0" lvl="0" marL="0" marR="0" rtl="0" algn="just">
              <a:lnSpc>
                <a:spcPct val="250074"/>
              </a:lnSpc>
              <a:spcBef>
                <a:spcPts val="0"/>
              </a:spcBef>
              <a:spcAft>
                <a:spcPts val="0"/>
              </a:spcAft>
              <a:buNone/>
            </a:pPr>
            <a:r>
              <a:rPr b="1" i="0" lang="en-US" sz="2700" u="none" cap="none" strike="noStrike">
                <a:solidFill>
                  <a:srgbClr val="000000"/>
                </a:solidFill>
                <a:latin typeface="Arial"/>
                <a:ea typeface="Arial"/>
                <a:cs typeface="Arial"/>
                <a:sym typeface="Arial"/>
              </a:rPr>
              <a:t>Πρακτική εφαρμογή</a:t>
            </a:r>
            <a:endParaRPr/>
          </a:p>
          <a:p>
            <a:pPr indent="-205829" lvl="2" marL="617486" marR="0" rtl="0" algn="just">
              <a:lnSpc>
                <a:spcPct val="250074"/>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Εργαστήρια σχεδιασμού και εκπαιδευτικό περιεχόμενο που αντιμετωπίζουν άμεσα τις προκλήσεις και τις ευκαιρίες που αντιμετωπίζουν οι τοπικοί αγρότες.</a:t>
            </a:r>
            <a:endParaRPr/>
          </a:p>
          <a:p>
            <a:pPr indent="-205829" lvl="2" marL="617486" marR="0" rtl="0" algn="just">
              <a:lnSpc>
                <a:spcPct val="250074"/>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Η εστίαση σε περιφερειακά ζητήματα καθιστά την μαθησιακή εμπειρία πιο εφαρμόσιμη και αποτελεσματική.</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65" name="Shape 465"/>
        <p:cNvGrpSpPr/>
        <p:nvPr/>
      </p:nvGrpSpPr>
      <p:grpSpPr>
        <a:xfrm>
          <a:off x="0" y="0"/>
          <a:ext cx="0" cy="0"/>
          <a:chOff x="0" y="0"/>
          <a:chExt cx="0" cy="0"/>
        </a:xfrm>
      </p:grpSpPr>
      <p:sp>
        <p:nvSpPr>
          <p:cNvPr id="466" name="Google Shape;466;p29"/>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467" name="Google Shape;467;p29"/>
          <p:cNvSpPr/>
          <p:nvPr/>
        </p:nvSpPr>
        <p:spPr>
          <a:xfrm>
            <a:off x="0" y="76"/>
            <a:ext cx="6877967" cy="10286920"/>
          </a:xfrm>
          <a:custGeom>
            <a:rect b="b" l="l" r="r" t="t"/>
            <a:pathLst>
              <a:path extrusionOk="0" h="10286920" w="6877967">
                <a:moveTo>
                  <a:pt x="0" y="0"/>
                </a:moveTo>
                <a:lnTo>
                  <a:pt x="6877967" y="0"/>
                </a:lnTo>
                <a:lnTo>
                  <a:pt x="6877967" y="10286920"/>
                </a:lnTo>
                <a:lnTo>
                  <a:pt x="0" y="10286920"/>
                </a:lnTo>
                <a:lnTo>
                  <a:pt x="0" y="0"/>
                </a:lnTo>
                <a:close/>
              </a:path>
            </a:pathLst>
          </a:custGeom>
          <a:blipFill rotWithShape="1">
            <a:blip r:embed="rId4">
              <a:alphaModFix/>
            </a:blip>
            <a:stretch>
              <a:fillRect b="0" l="0" r="0" t="0"/>
            </a:stretch>
          </a:blipFill>
          <a:ln>
            <a:noFill/>
          </a:ln>
        </p:spPr>
      </p:sp>
      <p:sp>
        <p:nvSpPr>
          <p:cNvPr id="468" name="Google Shape;468;p29"/>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46" r="-26944" t="0"/>
            </a:stretch>
          </a:blipFill>
          <a:ln>
            <a:noFill/>
          </a:ln>
        </p:spPr>
      </p:sp>
      <p:sp>
        <p:nvSpPr>
          <p:cNvPr id="469" name="Google Shape;469;p29"/>
          <p:cNvSpPr txBox="1"/>
          <p:nvPr/>
        </p:nvSpPr>
        <p:spPr>
          <a:xfrm>
            <a:off x="6916021" y="2098442"/>
            <a:ext cx="11205699" cy="6466675"/>
          </a:xfrm>
          <a:prstGeom prst="rect">
            <a:avLst/>
          </a:prstGeom>
          <a:noFill/>
          <a:ln>
            <a:noFill/>
          </a:ln>
        </p:spPr>
        <p:txBody>
          <a:bodyPr anchorCtr="0" anchor="t" bIns="0" lIns="0" spcFirstLastPara="1" rIns="0" wrap="square" tIns="0">
            <a:spAutoFit/>
          </a:bodyPr>
          <a:lstStyle/>
          <a:p>
            <a:pPr indent="0" lvl="0" marL="0" marR="0" rtl="0" algn="just">
              <a:lnSpc>
                <a:spcPct val="249980"/>
              </a:lnSpc>
              <a:spcBef>
                <a:spcPts val="0"/>
              </a:spcBef>
              <a:spcAft>
                <a:spcPts val="0"/>
              </a:spcAft>
              <a:buNone/>
            </a:pPr>
            <a:r>
              <a:rPr b="1" i="0" lang="en-US" sz="2601" u="none" cap="none" strike="noStrike">
                <a:solidFill>
                  <a:srgbClr val="000000"/>
                </a:solidFill>
                <a:latin typeface="Arial"/>
                <a:ea typeface="Arial"/>
                <a:cs typeface="Arial"/>
                <a:sym typeface="Arial"/>
              </a:rPr>
              <a:t>Συνεχής Μάθηση</a:t>
            </a:r>
            <a:endParaRPr/>
          </a:p>
          <a:p>
            <a:pPr indent="-198208" lvl="2" marL="594625" marR="0" rtl="0" algn="just">
              <a:lnSpc>
                <a:spcPct val="249980"/>
              </a:lnSpc>
              <a:spcBef>
                <a:spcPts val="0"/>
              </a:spcBef>
              <a:spcAft>
                <a:spcPts val="0"/>
              </a:spcAft>
              <a:buClr>
                <a:srgbClr val="000000"/>
              </a:buClr>
              <a:buSzPts val="2601"/>
              <a:buFont typeface="Arial"/>
              <a:buChar char="⚬"/>
            </a:pPr>
            <a:r>
              <a:rPr b="0" i="0" lang="en-US" sz="2601" u="none" cap="none" strike="noStrike">
                <a:solidFill>
                  <a:srgbClr val="000000"/>
                </a:solidFill>
                <a:latin typeface="Arial"/>
                <a:ea typeface="Arial"/>
                <a:cs typeface="Arial"/>
                <a:sym typeface="Arial"/>
              </a:rPr>
              <a:t>Μείνετε ενημερωμένοι σχετικά με τις τελευταίες έρευνες και τις βέλτιστες πρακτικές στην υγεία του εδάφους και την αναγεννητική γεωργία.</a:t>
            </a:r>
            <a:endParaRPr/>
          </a:p>
          <a:p>
            <a:pPr indent="-198208" lvl="2" marL="594625" marR="0" rtl="0" algn="just">
              <a:lnSpc>
                <a:spcPct val="249980"/>
              </a:lnSpc>
              <a:spcBef>
                <a:spcPts val="0"/>
              </a:spcBef>
              <a:spcAft>
                <a:spcPts val="0"/>
              </a:spcAft>
              <a:buClr>
                <a:srgbClr val="000000"/>
              </a:buClr>
              <a:buSzPts val="2601"/>
              <a:buFont typeface="Arial"/>
              <a:buChar char="⚬"/>
            </a:pPr>
            <a:r>
              <a:rPr b="0" i="0" lang="en-US" sz="2601" u="none" cap="none" strike="noStrike">
                <a:solidFill>
                  <a:srgbClr val="000000"/>
                </a:solidFill>
                <a:latin typeface="Arial"/>
                <a:ea typeface="Arial"/>
                <a:cs typeface="Arial"/>
                <a:sym typeface="Arial"/>
              </a:rPr>
              <a:t>Η συνεχής επαγγελματική ανάπτυξη συμβάλλει στη βελτίωση των μεθόδων διδασκαλίας και παρέχει σύγχρονη γνώση.</a:t>
            </a:r>
            <a:endParaRPr/>
          </a:p>
          <a:p>
            <a:pPr indent="-198208" lvl="2" marL="594625" marR="0" rtl="0" algn="just">
              <a:lnSpc>
                <a:spcPct val="249980"/>
              </a:lnSpc>
              <a:spcBef>
                <a:spcPts val="0"/>
              </a:spcBef>
              <a:spcAft>
                <a:spcPts val="0"/>
              </a:spcAft>
              <a:buClr>
                <a:srgbClr val="000000"/>
              </a:buClr>
              <a:buSzPts val="2601"/>
              <a:buFont typeface="Arial"/>
              <a:buChar char="⚬"/>
            </a:pPr>
            <a:r>
              <a:rPr b="0" i="0" lang="en-US" sz="2601" u="none" cap="none" strike="noStrike">
                <a:solidFill>
                  <a:srgbClr val="000000"/>
                </a:solidFill>
                <a:latin typeface="Arial"/>
                <a:ea typeface="Arial"/>
                <a:cs typeface="Arial"/>
                <a:sym typeface="Arial"/>
              </a:rPr>
              <a:t>Η συνεργασία με τοπικούς αγρότες και ειδικούς βοηθά στη βελτίωση και προσαρμογή των στρατηγικών κατάρτισης ώστε να ταιριάζουν στην κοινότητα.</a:t>
            </a:r>
            <a:endParaRPr/>
          </a:p>
        </p:txBody>
      </p:sp>
      <p:sp>
        <p:nvSpPr>
          <p:cNvPr id="470" name="Google Shape;470;p29"/>
          <p:cNvSpPr txBox="1"/>
          <p:nvPr/>
        </p:nvSpPr>
        <p:spPr>
          <a:xfrm>
            <a:off x="802031" y="361874"/>
            <a:ext cx="16001380" cy="1352702"/>
          </a:xfrm>
          <a:prstGeom prst="rect">
            <a:avLst/>
          </a:prstGeom>
          <a:noFill/>
          <a:ln>
            <a:noFill/>
          </a:ln>
        </p:spPr>
        <p:txBody>
          <a:bodyPr anchorCtr="0" anchor="t" bIns="0" lIns="0" spcFirstLastPara="1" rIns="0" wrap="square" tIns="0">
            <a:spAutoFit/>
          </a:bodyPr>
          <a:lstStyle/>
          <a:p>
            <a:pPr indent="0" lvl="0" marL="0" marR="0" rtl="0" algn="just">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 - Αίτηση</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478" name="Shape 478"/>
        <p:cNvGrpSpPr/>
        <p:nvPr/>
      </p:nvGrpSpPr>
      <p:grpSpPr>
        <a:xfrm>
          <a:off x="0" y="0"/>
          <a:ext cx="0" cy="0"/>
          <a:chOff x="0" y="0"/>
          <a:chExt cx="0" cy="0"/>
        </a:xfrm>
      </p:grpSpPr>
      <p:sp>
        <p:nvSpPr>
          <p:cNvPr id="479" name="Google Shape;479;p30"/>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480" name="Google Shape;480;p30"/>
          <p:cNvSpPr txBox="1"/>
          <p:nvPr/>
        </p:nvSpPr>
        <p:spPr>
          <a:xfrm>
            <a:off x="1952506" y="264653"/>
            <a:ext cx="14944681" cy="920114"/>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4300" u="none" cap="none" strike="noStrike">
                <a:solidFill>
                  <a:srgbClr val="000000"/>
                </a:solidFill>
                <a:latin typeface="Arial"/>
                <a:ea typeface="Arial"/>
                <a:cs typeface="Arial"/>
                <a:sym typeface="Arial"/>
              </a:rPr>
              <a:t>Δραστηριότητα 1: Εφαρμογή στον Πραγματικό Κόσμο</a:t>
            </a:r>
            <a:endParaRPr/>
          </a:p>
        </p:txBody>
      </p:sp>
      <p:cxnSp>
        <p:nvCxnSpPr>
          <p:cNvPr id="481" name="Google Shape;481;p30"/>
          <p:cNvCxnSpPr/>
          <p:nvPr/>
        </p:nvCxnSpPr>
        <p:spPr>
          <a:xfrm flipH="1">
            <a:off x="4414592" y="1414406"/>
            <a:ext cx="9666418" cy="76200"/>
          </a:xfrm>
          <a:prstGeom prst="straightConnector1">
            <a:avLst/>
          </a:prstGeom>
          <a:noFill/>
          <a:ln cap="rnd" cmpd="sng" w="28575">
            <a:solidFill>
              <a:srgbClr val="000000"/>
            </a:solidFill>
            <a:prstDash val="solid"/>
            <a:round/>
            <a:headEnd len="sm" w="sm" type="none"/>
            <a:tailEnd len="sm" w="sm" type="none"/>
          </a:ln>
        </p:spPr>
      </p:cxnSp>
      <p:sp>
        <p:nvSpPr>
          <p:cNvPr id="482" name="Google Shape;482;p30"/>
          <p:cNvSpPr txBox="1"/>
          <p:nvPr/>
        </p:nvSpPr>
        <p:spPr>
          <a:xfrm>
            <a:off x="1028700" y="1809693"/>
            <a:ext cx="16230600" cy="6279045"/>
          </a:xfrm>
          <a:prstGeom prst="rect">
            <a:avLst/>
          </a:prstGeom>
          <a:noFill/>
          <a:ln>
            <a:noFill/>
          </a:ln>
        </p:spPr>
        <p:txBody>
          <a:bodyPr anchorCtr="0" anchor="t" bIns="0" lIns="0" spcFirstLastPara="1" rIns="0" wrap="square" tIns="0">
            <a:spAutoFit/>
          </a:bodyPr>
          <a:lstStyle/>
          <a:p>
            <a:pPr indent="0" lvl="0" marL="0" marR="0" rtl="0" algn="l">
              <a:lnSpc>
                <a:spcPct val="249981"/>
              </a:lnSpc>
              <a:spcBef>
                <a:spcPts val="0"/>
              </a:spcBef>
              <a:spcAft>
                <a:spcPts val="0"/>
              </a:spcAft>
              <a:buNone/>
            </a:pPr>
            <a:r>
              <a:rPr b="1" i="0" lang="en-US" sz="2699" u="none" cap="none" strike="noStrike">
                <a:solidFill>
                  <a:srgbClr val="000000"/>
                </a:solidFill>
                <a:latin typeface="Arial"/>
                <a:ea typeface="Arial"/>
                <a:cs typeface="Arial"/>
                <a:sym typeface="Arial"/>
              </a:rPr>
              <a:t>Σενάριο:</a:t>
            </a:r>
            <a:endParaRPr/>
          </a:p>
          <a:p>
            <a:pPr indent="-205698" lvl="2" marL="617098" marR="0" rtl="0" algn="l">
              <a:lnSpc>
                <a:spcPct val="249981"/>
              </a:lnSpc>
              <a:spcBef>
                <a:spcPts val="0"/>
              </a:spcBef>
              <a:spcAft>
                <a:spcPts val="0"/>
              </a:spcAft>
              <a:buClr>
                <a:srgbClr val="000000"/>
              </a:buClr>
              <a:buSzPts val="2699"/>
              <a:buFont typeface="Arial"/>
              <a:buChar char="⚬"/>
            </a:pPr>
            <a:r>
              <a:rPr b="0" i="0" lang="en-US" sz="2699" u="none" cap="none" strike="noStrike">
                <a:solidFill>
                  <a:srgbClr val="000000"/>
                </a:solidFill>
                <a:latin typeface="Arial"/>
                <a:ea typeface="Arial"/>
                <a:cs typeface="Arial"/>
                <a:sym typeface="Arial"/>
              </a:rPr>
              <a:t>Ένα αγρόκτημα αντιμετωπίζει μείωση της παραγωγικότητας λόγω του εδάφους με χαμηλή περιεκτικότητα σε θρεπτικά συστατικά και της διάβρωσης. Προτείνετε πρακτικές παρεμβάσεις χρησιμοποιώντας τις αρχές της υγείας του εδάφους.</a:t>
            </a:r>
            <a:endParaRPr/>
          </a:p>
          <a:p>
            <a:pPr indent="-106698" lvl="2" marL="320096" marR="0" rtl="0" algn="l">
              <a:lnSpc>
                <a:spcPct val="129677"/>
              </a:lnSpc>
              <a:spcBef>
                <a:spcPts val="0"/>
              </a:spcBef>
              <a:spcAft>
                <a:spcPts val="0"/>
              </a:spcAft>
              <a:buNone/>
            </a:pPr>
            <a:r>
              <a:t/>
            </a:r>
            <a:endParaRPr b="0" i="0" sz="2699" u="none" cap="none" strike="noStrike">
              <a:solidFill>
                <a:srgbClr val="000000"/>
              </a:solidFill>
              <a:latin typeface="Arial"/>
              <a:ea typeface="Arial"/>
              <a:cs typeface="Arial"/>
              <a:sym typeface="Arial"/>
            </a:endParaRPr>
          </a:p>
          <a:p>
            <a:pPr indent="-205698" lvl="2" marL="617098" marR="0" rtl="0" algn="l">
              <a:lnSpc>
                <a:spcPct val="249981"/>
              </a:lnSpc>
              <a:spcBef>
                <a:spcPts val="0"/>
              </a:spcBef>
              <a:spcAft>
                <a:spcPts val="0"/>
              </a:spcAft>
              <a:buNone/>
            </a:pPr>
            <a:r>
              <a:rPr b="1" i="0" lang="en-US" sz="2699" u="none" cap="none" strike="noStrike">
                <a:solidFill>
                  <a:srgbClr val="000000"/>
                </a:solidFill>
                <a:latin typeface="Arial"/>
                <a:ea typeface="Arial"/>
                <a:cs typeface="Arial"/>
                <a:sym typeface="Arial"/>
              </a:rPr>
              <a:t>Εργο:</a:t>
            </a:r>
            <a:endParaRPr/>
          </a:p>
          <a:p>
            <a:pPr indent="-205698" lvl="2" marL="617098" marR="0" rtl="0" algn="l">
              <a:lnSpc>
                <a:spcPct val="249981"/>
              </a:lnSpc>
              <a:spcBef>
                <a:spcPts val="0"/>
              </a:spcBef>
              <a:spcAft>
                <a:spcPts val="0"/>
              </a:spcAft>
              <a:buClr>
                <a:srgbClr val="000000"/>
              </a:buClr>
              <a:buSzPts val="2699"/>
              <a:buFont typeface="Arial"/>
              <a:buChar char="⚬"/>
            </a:pPr>
            <a:r>
              <a:rPr b="0" i="0" lang="en-US" sz="2699" u="none" cap="none" strike="noStrike">
                <a:solidFill>
                  <a:srgbClr val="000000"/>
                </a:solidFill>
                <a:latin typeface="Arial"/>
                <a:ea typeface="Arial"/>
                <a:cs typeface="Arial"/>
                <a:sym typeface="Arial"/>
              </a:rPr>
              <a:t>Αναπτύξτε μια στρατηγική 3 σημείων που να ενσωματώνει την κομποστοποίηση, τις καλλιέργειες κάλυψης και τη μειωμένη όργωση για την αποκατάσταση της υγείας του εδάφους.</a:t>
            </a:r>
            <a:endParaRPr/>
          </a:p>
        </p:txBody>
      </p:sp>
      <p:sp>
        <p:nvSpPr>
          <p:cNvPr id="483" name="Google Shape;483;p30"/>
          <p:cNvSpPr/>
          <p:nvPr/>
        </p:nvSpPr>
        <p:spPr>
          <a:xfrm>
            <a:off x="14887995" y="8118206"/>
            <a:ext cx="2371344" cy="1543527"/>
          </a:xfrm>
          <a:custGeom>
            <a:rect b="b" l="l" r="r" t="t"/>
            <a:pathLst>
              <a:path extrusionOk="0" h="2058035" w="3161792">
                <a:moveTo>
                  <a:pt x="0" y="0"/>
                </a:moveTo>
                <a:lnTo>
                  <a:pt x="3161792" y="0"/>
                </a:lnTo>
                <a:lnTo>
                  <a:pt x="3161792" y="2058035"/>
                </a:lnTo>
                <a:lnTo>
                  <a:pt x="0" y="2058035"/>
                </a:lnTo>
                <a:lnTo>
                  <a:pt x="0" y="0"/>
                </a:lnTo>
                <a:close/>
              </a:path>
            </a:pathLst>
          </a:custGeom>
          <a:blipFill rotWithShape="1">
            <a:blip r:embed="rId4">
              <a:alphaModFix/>
            </a:blip>
            <a:stretch>
              <a:fillRect b="0" l="-68" r="-67" t="0"/>
            </a:stretch>
          </a:blipFill>
          <a:ln>
            <a:noFill/>
          </a:ln>
        </p:spPr>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491" name="Shape 491"/>
        <p:cNvGrpSpPr/>
        <p:nvPr/>
      </p:nvGrpSpPr>
      <p:grpSpPr>
        <a:xfrm>
          <a:off x="0" y="0"/>
          <a:ext cx="0" cy="0"/>
          <a:chOff x="0" y="0"/>
          <a:chExt cx="0" cy="0"/>
        </a:xfrm>
      </p:grpSpPr>
      <p:sp>
        <p:nvSpPr>
          <p:cNvPr id="492" name="Google Shape;492;p31"/>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493" name="Google Shape;493;p31"/>
          <p:cNvSpPr txBox="1"/>
          <p:nvPr/>
        </p:nvSpPr>
        <p:spPr>
          <a:xfrm>
            <a:off x="2073456" y="234573"/>
            <a:ext cx="16554420" cy="920114"/>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4300" u="none" cap="none" strike="noStrike">
                <a:solidFill>
                  <a:srgbClr val="000000"/>
                </a:solidFill>
                <a:latin typeface="Arial"/>
                <a:ea typeface="Arial"/>
                <a:cs typeface="Arial"/>
                <a:sym typeface="Arial"/>
              </a:rPr>
              <a:t>Δραστηριότητα 1: Εφαρμογή στον Πραγματικό Κόσμο</a:t>
            </a:r>
            <a:endParaRPr/>
          </a:p>
        </p:txBody>
      </p:sp>
      <p:cxnSp>
        <p:nvCxnSpPr>
          <p:cNvPr id="494" name="Google Shape;494;p31"/>
          <p:cNvCxnSpPr/>
          <p:nvPr/>
        </p:nvCxnSpPr>
        <p:spPr>
          <a:xfrm rot="10772900">
            <a:off x="4310641" y="1476985"/>
            <a:ext cx="9666718" cy="0"/>
          </a:xfrm>
          <a:prstGeom prst="straightConnector1">
            <a:avLst/>
          </a:prstGeom>
          <a:noFill/>
          <a:ln cap="rnd" cmpd="sng" w="28575">
            <a:solidFill>
              <a:srgbClr val="000000"/>
            </a:solidFill>
            <a:prstDash val="solid"/>
            <a:round/>
            <a:headEnd len="sm" w="sm" type="none"/>
            <a:tailEnd len="sm" w="sm" type="none"/>
          </a:ln>
        </p:spPr>
      </p:cxnSp>
      <p:sp>
        <p:nvSpPr>
          <p:cNvPr id="495" name="Google Shape;495;p31"/>
          <p:cNvSpPr/>
          <p:nvPr/>
        </p:nvSpPr>
        <p:spPr>
          <a:xfrm>
            <a:off x="15133955" y="7619990"/>
            <a:ext cx="2125313" cy="2125313"/>
          </a:xfrm>
          <a:custGeom>
            <a:rect b="b" l="l" r="r" t="t"/>
            <a:pathLst>
              <a:path extrusionOk="0" h="2833751" w="2833751">
                <a:moveTo>
                  <a:pt x="0" y="0"/>
                </a:moveTo>
                <a:lnTo>
                  <a:pt x="2833751" y="0"/>
                </a:lnTo>
                <a:lnTo>
                  <a:pt x="2833751" y="2833751"/>
                </a:lnTo>
                <a:lnTo>
                  <a:pt x="0" y="2833751"/>
                </a:lnTo>
                <a:lnTo>
                  <a:pt x="0" y="0"/>
                </a:lnTo>
                <a:close/>
              </a:path>
            </a:pathLst>
          </a:custGeom>
          <a:blipFill rotWithShape="1">
            <a:blip r:embed="rId4">
              <a:alphaModFix/>
            </a:blip>
            <a:stretch>
              <a:fillRect b="0" l="0" r="0" t="0"/>
            </a:stretch>
          </a:blipFill>
          <a:ln>
            <a:noFill/>
          </a:ln>
        </p:spPr>
      </p:sp>
      <p:sp>
        <p:nvSpPr>
          <p:cNvPr id="496" name="Google Shape;496;p31"/>
          <p:cNvSpPr txBox="1"/>
          <p:nvPr/>
        </p:nvSpPr>
        <p:spPr>
          <a:xfrm>
            <a:off x="2073456" y="2277194"/>
            <a:ext cx="12574476" cy="4993170"/>
          </a:xfrm>
          <a:prstGeom prst="rect">
            <a:avLst/>
          </a:prstGeom>
          <a:noFill/>
          <a:ln>
            <a:noFill/>
          </a:ln>
        </p:spPr>
        <p:txBody>
          <a:bodyPr anchorCtr="0" anchor="t" bIns="0" lIns="0" spcFirstLastPara="1" rIns="0" wrap="square" tIns="0">
            <a:spAutoFit/>
          </a:bodyPr>
          <a:lstStyle/>
          <a:p>
            <a:pPr indent="0" lvl="0" marL="0" marR="0" rtl="0" algn="just">
              <a:lnSpc>
                <a:spcPct val="249981"/>
              </a:lnSpc>
              <a:spcBef>
                <a:spcPts val="0"/>
              </a:spcBef>
              <a:spcAft>
                <a:spcPts val="0"/>
              </a:spcAft>
              <a:buNone/>
            </a:pPr>
            <a:r>
              <a:rPr b="1" i="0" lang="en-US" sz="2699" u="none" cap="none" strike="noStrike">
                <a:solidFill>
                  <a:srgbClr val="000000"/>
                </a:solidFill>
                <a:latin typeface="Arial"/>
                <a:ea typeface="Arial"/>
                <a:cs typeface="Arial"/>
                <a:sym typeface="Arial"/>
              </a:rPr>
              <a:t>Πιθανή Λύση:</a:t>
            </a:r>
            <a:endParaRPr/>
          </a:p>
          <a:p>
            <a:pPr indent="-205698" lvl="2" marL="617098" marR="0" rtl="0" algn="just">
              <a:lnSpc>
                <a:spcPct val="249981"/>
              </a:lnSpc>
              <a:spcBef>
                <a:spcPts val="0"/>
              </a:spcBef>
              <a:spcAft>
                <a:spcPts val="0"/>
              </a:spcAft>
              <a:buClr>
                <a:srgbClr val="000000"/>
              </a:buClr>
              <a:buSzPts val="2699"/>
              <a:buFont typeface="Arial"/>
              <a:buAutoNum type="arabicPeriod"/>
            </a:pPr>
            <a:r>
              <a:rPr b="0" i="0" lang="en-US" sz="2699" u="none" cap="none" strike="noStrike">
                <a:solidFill>
                  <a:srgbClr val="000000"/>
                </a:solidFill>
                <a:latin typeface="Arial"/>
                <a:ea typeface="Arial"/>
                <a:cs typeface="Arial"/>
                <a:sym typeface="Arial"/>
              </a:rPr>
              <a:t>Εισάγετε την κομποστοποίηση για την αναπλήρωση της οργανικής ύλης.</a:t>
            </a:r>
            <a:endParaRPr/>
          </a:p>
          <a:p>
            <a:pPr indent="-205698" lvl="2" marL="617098" marR="0" rtl="0" algn="just">
              <a:lnSpc>
                <a:spcPct val="249981"/>
              </a:lnSpc>
              <a:spcBef>
                <a:spcPts val="0"/>
              </a:spcBef>
              <a:spcAft>
                <a:spcPts val="0"/>
              </a:spcAft>
              <a:buClr>
                <a:srgbClr val="000000"/>
              </a:buClr>
              <a:buSzPts val="2699"/>
              <a:buFont typeface="Arial"/>
              <a:buAutoNum type="arabicPeriod"/>
            </a:pPr>
            <a:r>
              <a:rPr b="0" i="0" lang="en-US" sz="2699" u="none" cap="none" strike="noStrike">
                <a:solidFill>
                  <a:srgbClr val="000000"/>
                </a:solidFill>
                <a:latin typeface="Arial"/>
                <a:ea typeface="Arial"/>
                <a:cs typeface="Arial"/>
                <a:sym typeface="Arial"/>
              </a:rPr>
              <a:t>Φυτέψτε καλλιέργειες κάλυψης για την πρόληψη της διάβρωσης και την ενίσχυση της δομής του εδάφους.</a:t>
            </a:r>
            <a:endParaRPr/>
          </a:p>
          <a:p>
            <a:pPr indent="-205698" lvl="2" marL="617098" marR="0" rtl="0" algn="just">
              <a:lnSpc>
                <a:spcPct val="249981"/>
              </a:lnSpc>
              <a:spcBef>
                <a:spcPts val="0"/>
              </a:spcBef>
              <a:spcAft>
                <a:spcPts val="0"/>
              </a:spcAft>
              <a:buClr>
                <a:srgbClr val="000000"/>
              </a:buClr>
              <a:buSzPts val="2699"/>
              <a:buFont typeface="Arial"/>
              <a:buAutoNum type="arabicPeriod"/>
            </a:pPr>
            <a:r>
              <a:rPr b="0" i="0" lang="en-US" sz="2699" u="none" cap="none" strike="noStrike">
                <a:solidFill>
                  <a:srgbClr val="000000"/>
                </a:solidFill>
                <a:latin typeface="Arial"/>
                <a:ea typeface="Arial"/>
                <a:cs typeface="Arial"/>
                <a:sym typeface="Arial"/>
              </a:rPr>
              <a:t>Μετάβαση σε πρακτικές ελάχιστης οργώματος για τη διατήρηση του εδαφικού οικοσυστήματος.</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04" name="Shape 504"/>
        <p:cNvGrpSpPr/>
        <p:nvPr/>
      </p:nvGrpSpPr>
      <p:grpSpPr>
        <a:xfrm>
          <a:off x="0" y="0"/>
          <a:ext cx="0" cy="0"/>
          <a:chOff x="0" y="0"/>
          <a:chExt cx="0" cy="0"/>
        </a:xfrm>
      </p:grpSpPr>
      <p:cxnSp>
        <p:nvCxnSpPr>
          <p:cNvPr id="505" name="Google Shape;505;p32"/>
          <p:cNvCxnSpPr/>
          <p:nvPr/>
        </p:nvCxnSpPr>
        <p:spPr>
          <a:xfrm rot="13785">
            <a:off x="4278722" y="1732813"/>
            <a:ext cx="9501155" cy="0"/>
          </a:xfrm>
          <a:prstGeom prst="straightConnector1">
            <a:avLst/>
          </a:prstGeom>
          <a:noFill/>
          <a:ln cap="rnd" cmpd="sng" w="28575">
            <a:solidFill>
              <a:srgbClr val="000000"/>
            </a:solidFill>
            <a:prstDash val="solid"/>
            <a:round/>
            <a:headEnd len="sm" w="sm" type="none"/>
            <a:tailEnd len="sm" w="sm" type="none"/>
          </a:ln>
        </p:spPr>
      </p:cxnSp>
      <p:sp>
        <p:nvSpPr>
          <p:cNvPr id="506" name="Google Shape;506;p32"/>
          <p:cNvSpPr/>
          <p:nvPr/>
        </p:nvSpPr>
        <p:spPr>
          <a:xfrm>
            <a:off x="0" y="5377386"/>
            <a:ext cx="4997577" cy="4909661"/>
          </a:xfrm>
          <a:custGeom>
            <a:rect b="b" l="l" r="r" t="t"/>
            <a:pathLst>
              <a:path extrusionOk="0" h="6546215" w="6663436">
                <a:moveTo>
                  <a:pt x="3331718" y="0"/>
                </a:moveTo>
                <a:cubicBezTo>
                  <a:pt x="1491615" y="0"/>
                  <a:pt x="0" y="1465453"/>
                  <a:pt x="0" y="3273044"/>
                </a:cubicBezTo>
                <a:cubicBezTo>
                  <a:pt x="0" y="5080635"/>
                  <a:pt x="1491615" y="6546215"/>
                  <a:pt x="3331718" y="6546215"/>
                </a:cubicBezTo>
                <a:cubicBezTo>
                  <a:pt x="5171821" y="6546215"/>
                  <a:pt x="6663436" y="5080762"/>
                  <a:pt x="6663436" y="3273044"/>
                </a:cubicBezTo>
                <a:cubicBezTo>
                  <a:pt x="6663436" y="1465326"/>
                  <a:pt x="5171694" y="0"/>
                  <a:pt x="3331718" y="0"/>
                </a:cubicBezTo>
                <a:close/>
              </a:path>
            </a:pathLst>
          </a:custGeom>
          <a:blipFill rotWithShape="1">
            <a:blip r:embed="rId3">
              <a:alphaModFix/>
            </a:blip>
            <a:stretch>
              <a:fillRect b="-892" l="0" r="0" t="-89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2"/>
          <p:cNvSpPr/>
          <p:nvPr/>
        </p:nvSpPr>
        <p:spPr>
          <a:xfrm>
            <a:off x="1708746" y="1940577"/>
            <a:ext cx="15188689" cy="6728957"/>
          </a:xfrm>
          <a:custGeom>
            <a:rect b="b" l="l" r="r" t="t"/>
            <a:pathLst>
              <a:path extrusionOk="0" h="6728957" w="15188689">
                <a:moveTo>
                  <a:pt x="0" y="0"/>
                </a:moveTo>
                <a:lnTo>
                  <a:pt x="15188689" y="0"/>
                </a:lnTo>
                <a:lnTo>
                  <a:pt x="15188689" y="6728957"/>
                </a:lnTo>
                <a:lnTo>
                  <a:pt x="0" y="6728957"/>
                </a:lnTo>
                <a:lnTo>
                  <a:pt x="0" y="0"/>
                </a:lnTo>
                <a:close/>
              </a:path>
            </a:pathLst>
          </a:custGeom>
          <a:blipFill rotWithShape="1">
            <a:blip r:embed="rId4">
              <a:alphaModFix/>
            </a:blip>
            <a:stretch>
              <a:fillRect b="0" l="0" r="0" t="0"/>
            </a:stretch>
          </a:blipFill>
          <a:ln>
            <a:noFill/>
          </a:ln>
        </p:spPr>
      </p:sp>
      <p:sp>
        <p:nvSpPr>
          <p:cNvPr id="508" name="Google Shape;508;p32"/>
          <p:cNvSpPr txBox="1"/>
          <p:nvPr/>
        </p:nvSpPr>
        <p:spPr>
          <a:xfrm>
            <a:off x="1885291" y="2391451"/>
            <a:ext cx="14835600" cy="5638495"/>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Ασκηση:</a:t>
            </a:r>
            <a:endParaRPr/>
          </a:p>
          <a:p>
            <a:pPr indent="0" lvl="0" marL="0" marR="0" rtl="0" algn="just">
              <a:lnSpc>
                <a:spcPct val="250000"/>
              </a:lnSpc>
              <a:spcBef>
                <a:spcPts val="0"/>
              </a:spcBef>
              <a:spcAft>
                <a:spcPts val="0"/>
              </a:spcAft>
              <a:buNone/>
            </a:pPr>
            <a:r>
              <a:rPr b="0" i="0" lang="en-US" sz="2598" u="none" cap="none" strike="noStrike">
                <a:solidFill>
                  <a:srgbClr val="000000"/>
                </a:solidFill>
                <a:latin typeface="Arial"/>
                <a:ea typeface="Arial"/>
                <a:cs typeface="Arial"/>
                <a:sym typeface="Arial"/>
              </a:rPr>
              <a:t>Δημιουργήστε ένα σχέδιο αμειψισποράς που περιλαμβάνει τουλάχιστον τρεις καλλιέργειες και εξηγεί πώς η ακολουθία ελαχιστοποιεί τη διάβρωση και διατηρεί τα θρεπτικά συστατικά του εδάφους.</a:t>
            </a:r>
            <a:endParaRPr/>
          </a:p>
          <a:p>
            <a:pPr indent="0" lvl="0" marL="0" marR="0" rtl="0" algn="just">
              <a:lnSpc>
                <a:spcPct val="250000"/>
              </a:lnSpc>
              <a:spcBef>
                <a:spcPts val="0"/>
              </a:spcBef>
              <a:spcAft>
                <a:spcPts val="0"/>
              </a:spcAft>
              <a:buNone/>
            </a:pPr>
            <a:r>
              <a:rPr b="1" i="0" lang="en-US" sz="2598" u="none" cap="none" strike="noStrike">
                <a:solidFill>
                  <a:srgbClr val="000000"/>
                </a:solidFill>
                <a:latin typeface="Arial"/>
                <a:ea typeface="Arial"/>
                <a:cs typeface="Arial"/>
                <a:sym typeface="Arial"/>
              </a:rPr>
              <a:t>Περίγραμμα:</a:t>
            </a:r>
            <a:endParaRPr/>
          </a:p>
          <a:p>
            <a:pPr indent="0" lvl="0" marL="0" marR="0" rtl="0" algn="just">
              <a:lnSpc>
                <a:spcPct val="250000"/>
              </a:lnSpc>
              <a:spcBef>
                <a:spcPts val="0"/>
              </a:spcBef>
              <a:spcAft>
                <a:spcPts val="0"/>
              </a:spcAft>
              <a:buNone/>
            </a:pPr>
            <a:r>
              <a:rPr b="0" i="0" lang="en-US" sz="2598" u="none" cap="none" strike="noStrike">
                <a:solidFill>
                  <a:srgbClr val="000000"/>
                </a:solidFill>
                <a:latin typeface="Arial"/>
                <a:ea typeface="Arial"/>
                <a:cs typeface="Arial"/>
                <a:sym typeface="Arial"/>
              </a:rPr>
              <a:t>Καλλιέργεια 1: Ψυχανθές που δεσμεύουν το άζωτο.</a:t>
            </a:r>
            <a:endParaRPr/>
          </a:p>
          <a:p>
            <a:pPr indent="0" lvl="0" marL="0" marR="0" rtl="0" algn="just">
              <a:lnSpc>
                <a:spcPct val="250000"/>
              </a:lnSpc>
              <a:spcBef>
                <a:spcPts val="0"/>
              </a:spcBef>
              <a:spcAft>
                <a:spcPts val="0"/>
              </a:spcAft>
              <a:buNone/>
            </a:pPr>
            <a:r>
              <a:rPr b="0" i="0" lang="en-US" sz="2598" u="none" cap="none" strike="noStrike">
                <a:solidFill>
                  <a:srgbClr val="000000"/>
                </a:solidFill>
                <a:latin typeface="Arial"/>
                <a:ea typeface="Arial"/>
                <a:cs typeface="Arial"/>
                <a:sym typeface="Arial"/>
              </a:rPr>
              <a:t>Καλλιέργεια 2: Βαριά κατανάλωση θρεπτικών συστατικών, όπως καλαμπόκι ή σιτάρι. Καλλιέργεια 3: Φυτό με βαθιές ρίζες για τον αερισμό του εδάφους.</a:t>
            </a:r>
            <a:endParaRPr/>
          </a:p>
        </p:txBody>
      </p:sp>
      <p:sp>
        <p:nvSpPr>
          <p:cNvPr id="509" name="Google Shape;509;p32"/>
          <p:cNvSpPr/>
          <p:nvPr/>
        </p:nvSpPr>
        <p:spPr>
          <a:xfrm>
            <a:off x="14737950" y="7353767"/>
            <a:ext cx="2159508" cy="2057400"/>
          </a:xfrm>
          <a:custGeom>
            <a:rect b="b" l="l" r="r" t="t"/>
            <a:pathLst>
              <a:path extrusionOk="0" h="2743200" w="2879344">
                <a:moveTo>
                  <a:pt x="0" y="0"/>
                </a:moveTo>
                <a:lnTo>
                  <a:pt x="2879344" y="0"/>
                </a:lnTo>
                <a:lnTo>
                  <a:pt x="2879344" y="2743200"/>
                </a:lnTo>
                <a:lnTo>
                  <a:pt x="0" y="2743200"/>
                </a:lnTo>
                <a:lnTo>
                  <a:pt x="0" y="0"/>
                </a:lnTo>
                <a:close/>
              </a:path>
            </a:pathLst>
          </a:custGeom>
          <a:blipFill rotWithShape="1">
            <a:blip r:embed="rId5">
              <a:alphaModFix/>
            </a:blip>
            <a:stretch>
              <a:fillRect b="0" l="-17" r="-15" t="0"/>
            </a:stretch>
          </a:blipFill>
          <a:ln>
            <a:noFill/>
          </a:ln>
        </p:spPr>
      </p:sp>
      <p:sp>
        <p:nvSpPr>
          <p:cNvPr id="510" name="Google Shape;510;p32"/>
          <p:cNvSpPr txBox="1"/>
          <p:nvPr/>
        </p:nvSpPr>
        <p:spPr>
          <a:xfrm>
            <a:off x="3555918" y="433769"/>
            <a:ext cx="12261775" cy="951738"/>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700" u="none" cap="none" strike="noStrike">
                <a:solidFill>
                  <a:srgbClr val="000000"/>
                </a:solidFill>
                <a:latin typeface="Arial"/>
                <a:ea typeface="Arial"/>
                <a:cs typeface="Arial"/>
                <a:sym typeface="Arial"/>
              </a:rPr>
              <a:t>Δραστηριότητα 2: Άσκηση Σχεδιασμού</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18" name="Shape 518"/>
        <p:cNvGrpSpPr/>
        <p:nvPr/>
      </p:nvGrpSpPr>
      <p:grpSpPr>
        <a:xfrm>
          <a:off x="0" y="0"/>
          <a:ext cx="0" cy="0"/>
          <a:chOff x="0" y="0"/>
          <a:chExt cx="0" cy="0"/>
        </a:xfrm>
      </p:grpSpPr>
      <p:sp>
        <p:nvSpPr>
          <p:cNvPr id="519" name="Google Shape;519;p33"/>
          <p:cNvSpPr/>
          <p:nvPr/>
        </p:nvSpPr>
        <p:spPr>
          <a:xfrm>
            <a:off x="1028700" y="980858"/>
            <a:ext cx="15924309" cy="8795819"/>
          </a:xfrm>
          <a:custGeom>
            <a:rect b="b" l="l" r="r" t="t"/>
            <a:pathLst>
              <a:path extrusionOk="0" h="8795819" w="15924309">
                <a:moveTo>
                  <a:pt x="0" y="0"/>
                </a:moveTo>
                <a:lnTo>
                  <a:pt x="15924309" y="0"/>
                </a:lnTo>
                <a:lnTo>
                  <a:pt x="15924309" y="8795819"/>
                </a:lnTo>
                <a:lnTo>
                  <a:pt x="0" y="8795819"/>
                </a:lnTo>
                <a:lnTo>
                  <a:pt x="0" y="0"/>
                </a:lnTo>
                <a:close/>
              </a:path>
            </a:pathLst>
          </a:custGeom>
          <a:blipFill rotWithShape="1">
            <a:blip r:embed="rId3">
              <a:alphaModFix/>
            </a:blip>
            <a:stretch>
              <a:fillRect b="0" l="0" r="0" t="0"/>
            </a:stretch>
          </a:blipFill>
          <a:ln>
            <a:noFill/>
          </a:ln>
        </p:spPr>
      </p:sp>
      <p:sp>
        <p:nvSpPr>
          <p:cNvPr id="520" name="Google Shape;520;p33"/>
          <p:cNvSpPr txBox="1"/>
          <p:nvPr/>
        </p:nvSpPr>
        <p:spPr>
          <a:xfrm>
            <a:off x="1278844" y="1456563"/>
            <a:ext cx="15131496" cy="8016239"/>
          </a:xfrm>
          <a:prstGeom prst="rect">
            <a:avLst/>
          </a:prstGeom>
          <a:noFill/>
          <a:ln>
            <a:noFill/>
          </a:ln>
        </p:spPr>
        <p:txBody>
          <a:bodyPr anchorCtr="0" anchor="t" bIns="0" lIns="0" spcFirstLastPara="1" rIns="0" wrap="square" tIns="0">
            <a:spAutoFit/>
          </a:bodyPr>
          <a:lstStyle/>
          <a:p>
            <a:pPr indent="0" lvl="0" marL="0" marR="0" rtl="0" algn="just">
              <a:lnSpc>
                <a:spcPct val="223200"/>
              </a:lnSpc>
              <a:spcBef>
                <a:spcPts val="0"/>
              </a:spcBef>
              <a:spcAft>
                <a:spcPts val="0"/>
              </a:spcAft>
              <a:buNone/>
            </a:pPr>
            <a:r>
              <a:rPr b="0" i="0" lang="en-US" sz="2500" u="none" cap="none" strike="noStrike">
                <a:solidFill>
                  <a:srgbClr val="1B181A"/>
                </a:solidFill>
                <a:latin typeface="Arial"/>
                <a:ea typeface="Arial"/>
                <a:cs typeface="Arial"/>
                <a:sym typeface="Arial"/>
              </a:rPr>
              <a:t>1) Ποιο είναι το κύριο όφελος της αμειψισποράς στην υγεία του εδάφους;</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Α) Αυξάνει την αντοχή στα παράσιτα</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Β) Αποτρέπει την εξάντληση των θρεπτικών συστατικών</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Γ) Μειώνει την κατανάλωση νερού</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Δ) Προωθεί τη μονοκαλλιέργεια</a:t>
            </a:r>
            <a:endParaRPr/>
          </a:p>
          <a:p>
            <a:pPr indent="-91440" lvl="2" marL="274322" marR="0" rtl="0" algn="just">
              <a:lnSpc>
                <a:spcPct val="107120"/>
              </a:lnSpc>
              <a:spcBef>
                <a:spcPts val="0"/>
              </a:spcBef>
              <a:spcAft>
                <a:spcPts val="0"/>
              </a:spcAft>
              <a:buNone/>
            </a:pPr>
            <a:r>
              <a:t/>
            </a:r>
            <a:endParaRPr b="0" i="0" sz="2500" u="none" cap="none" strike="noStrike">
              <a:solidFill>
                <a:srgbClr val="1B181A"/>
              </a:solidFill>
              <a:latin typeface="Arial"/>
              <a:ea typeface="Arial"/>
              <a:cs typeface="Arial"/>
              <a:sym typeface="Arial"/>
            </a:endParaRPr>
          </a:p>
          <a:p>
            <a:pPr indent="-190500" lvl="2" marL="571501" marR="0" rtl="0" algn="just">
              <a:lnSpc>
                <a:spcPct val="223200"/>
              </a:lnSpc>
              <a:spcBef>
                <a:spcPts val="0"/>
              </a:spcBef>
              <a:spcAft>
                <a:spcPts val="0"/>
              </a:spcAft>
              <a:buNone/>
            </a:pPr>
            <a:r>
              <a:rPr b="0" i="0" lang="en-US" sz="2500" u="none" cap="none" strike="noStrike">
                <a:solidFill>
                  <a:srgbClr val="1B181A"/>
                </a:solidFill>
                <a:latin typeface="Arial"/>
                <a:ea typeface="Arial"/>
                <a:cs typeface="Arial"/>
                <a:sym typeface="Arial"/>
              </a:rPr>
              <a:t>2) Ποια πρακτική βοηθά στην προστασία του εδάφους από τη διάβρωση κατά τη διάρκεια των μη εποχικών καλλιεργειών;</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Α) Καλλιέργεια</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Β) Καλλιέργεια κάλυψης</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Γ) Μονοκαλλιέργεια</a:t>
            </a:r>
            <a:endParaRPr/>
          </a:p>
          <a:p>
            <a:pPr indent="-190500" lvl="2" marL="571501" marR="0" rtl="0" algn="just">
              <a:lnSpc>
                <a:spcPct val="223200"/>
              </a:lnSpc>
              <a:spcBef>
                <a:spcPts val="0"/>
              </a:spcBef>
              <a:spcAft>
                <a:spcPts val="0"/>
              </a:spcAft>
              <a:buClr>
                <a:srgbClr val="1B181A"/>
              </a:buClr>
              <a:buSzPts val="2500"/>
              <a:buFont typeface="Arial"/>
              <a:buChar char="⚬"/>
            </a:pPr>
            <a:r>
              <a:rPr b="0" i="0" lang="en-US" sz="2500" u="none" cap="none" strike="noStrike">
                <a:solidFill>
                  <a:srgbClr val="1B181A"/>
                </a:solidFill>
                <a:latin typeface="Arial"/>
                <a:ea typeface="Arial"/>
                <a:cs typeface="Arial"/>
                <a:sym typeface="Arial"/>
              </a:rPr>
              <a:t>Δ) Χρήση συνθετικών λιπασμάτων</a:t>
            </a:r>
            <a:endParaRPr/>
          </a:p>
        </p:txBody>
      </p:sp>
      <p:cxnSp>
        <p:nvCxnSpPr>
          <p:cNvPr id="521" name="Google Shape;521;p33"/>
          <p:cNvCxnSpPr/>
          <p:nvPr/>
        </p:nvCxnSpPr>
        <p:spPr>
          <a:xfrm>
            <a:off x="5607450" y="928471"/>
            <a:ext cx="7073100" cy="38100"/>
          </a:xfrm>
          <a:prstGeom prst="straightConnector1">
            <a:avLst/>
          </a:prstGeom>
          <a:noFill/>
          <a:ln cap="rnd" cmpd="sng" w="28575">
            <a:solidFill>
              <a:srgbClr val="000000"/>
            </a:solidFill>
            <a:prstDash val="solid"/>
            <a:round/>
            <a:headEnd len="sm" w="sm" type="none"/>
            <a:tailEnd len="sm" w="sm" type="none"/>
          </a:ln>
        </p:spPr>
      </p:cxnSp>
      <p:sp>
        <p:nvSpPr>
          <p:cNvPr id="522" name="Google Shape;522;p33"/>
          <p:cNvSpPr/>
          <p:nvPr/>
        </p:nvSpPr>
        <p:spPr>
          <a:xfrm>
            <a:off x="15966895" y="393491"/>
            <a:ext cx="1292447" cy="1344549"/>
          </a:xfrm>
          <a:custGeom>
            <a:rect b="b" l="l" r="r" t="t"/>
            <a:pathLst>
              <a:path extrusionOk="0" h="1792732" w="1723263">
                <a:moveTo>
                  <a:pt x="0" y="0"/>
                </a:moveTo>
                <a:lnTo>
                  <a:pt x="1723263" y="0"/>
                </a:lnTo>
                <a:lnTo>
                  <a:pt x="1723263" y="1792732"/>
                </a:lnTo>
                <a:lnTo>
                  <a:pt x="0" y="1792732"/>
                </a:lnTo>
                <a:lnTo>
                  <a:pt x="0" y="0"/>
                </a:lnTo>
                <a:close/>
              </a:path>
            </a:pathLst>
          </a:custGeom>
          <a:blipFill rotWithShape="1">
            <a:blip r:embed="rId4">
              <a:alphaModFix/>
            </a:blip>
            <a:stretch>
              <a:fillRect b="2" l="-13" r="-9" t="0"/>
            </a:stretch>
          </a:blipFill>
          <a:ln>
            <a:noFill/>
          </a:ln>
        </p:spPr>
      </p:sp>
      <p:sp>
        <p:nvSpPr>
          <p:cNvPr id="523" name="Google Shape;523;p33"/>
          <p:cNvSpPr txBox="1"/>
          <p:nvPr/>
        </p:nvSpPr>
        <p:spPr>
          <a:xfrm>
            <a:off x="5917528" y="-23267"/>
            <a:ext cx="6452945" cy="951738"/>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700" u="none" cap="none" strike="noStrike">
                <a:solidFill>
                  <a:srgbClr val="1B181A"/>
                </a:solidFill>
                <a:latin typeface="Arial"/>
                <a:ea typeface="Arial"/>
                <a:cs typeface="Arial"/>
                <a:sym typeface="Arial"/>
              </a:rPr>
              <a:t>4. Έλεγχος Γνώσεων</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31" name="Shape 531"/>
        <p:cNvGrpSpPr/>
        <p:nvPr/>
      </p:nvGrpSpPr>
      <p:grpSpPr>
        <a:xfrm>
          <a:off x="0" y="0"/>
          <a:ext cx="0" cy="0"/>
          <a:chOff x="0" y="0"/>
          <a:chExt cx="0" cy="0"/>
        </a:xfrm>
      </p:grpSpPr>
      <p:sp>
        <p:nvSpPr>
          <p:cNvPr id="532" name="Google Shape;532;p34"/>
          <p:cNvSpPr/>
          <p:nvPr/>
        </p:nvSpPr>
        <p:spPr>
          <a:xfrm>
            <a:off x="1028700" y="1028700"/>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533" name="Google Shape;533;p34"/>
          <p:cNvSpPr txBox="1"/>
          <p:nvPr/>
        </p:nvSpPr>
        <p:spPr>
          <a:xfrm>
            <a:off x="1181950" y="1075725"/>
            <a:ext cx="15924300" cy="8060055"/>
          </a:xfrm>
          <a:prstGeom prst="rect">
            <a:avLst/>
          </a:prstGeom>
          <a:noFill/>
          <a:ln>
            <a:noFill/>
          </a:ln>
        </p:spPr>
        <p:txBody>
          <a:bodyPr anchorCtr="0" anchor="t" bIns="0" lIns="0" spcFirstLastPara="1" rIns="0" wrap="square" tIns="0">
            <a:spAutoFit/>
          </a:bodyPr>
          <a:lstStyle/>
          <a:p>
            <a:pPr indent="0" lvl="0" marL="0" marR="0" rtl="0" algn="just">
              <a:lnSpc>
                <a:spcPct val="250000"/>
              </a:lnSpc>
              <a:spcBef>
                <a:spcPts val="0"/>
              </a:spcBef>
              <a:spcAft>
                <a:spcPts val="0"/>
              </a:spcAft>
              <a:buNone/>
            </a:pPr>
            <a:r>
              <a:rPr b="0" i="0" lang="en-US" sz="2700" u="none" cap="none" strike="noStrike">
                <a:solidFill>
                  <a:srgbClr val="1B181A"/>
                </a:solidFill>
                <a:latin typeface="Arial"/>
                <a:ea typeface="Arial"/>
                <a:cs typeface="Arial"/>
                <a:sym typeface="Arial"/>
              </a:rPr>
              <a:t>3) Σωστό ή Λάθος: Η κομποστοποίηση μπορεί να μετατρέψει τα οργανικά απόβλητα σε υλικό πλούσιο σε θρεπτικά συστατικά για την υγεία του εδάφους.</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Α) Αληθές</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Β) Λάθος</a:t>
            </a:r>
            <a:endParaRPr/>
          </a:p>
          <a:p>
            <a:pPr indent="-106679" lvl="2" marL="320041" marR="0" rtl="0" algn="just">
              <a:lnSpc>
                <a:spcPct val="129629"/>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205739" lvl="2" marL="617220" marR="0" rtl="0" algn="just">
              <a:lnSpc>
                <a:spcPct val="250000"/>
              </a:lnSpc>
              <a:spcBef>
                <a:spcPts val="0"/>
              </a:spcBef>
              <a:spcAft>
                <a:spcPts val="0"/>
              </a:spcAft>
              <a:buNone/>
            </a:pPr>
            <a:r>
              <a:rPr b="0" i="0" lang="en-US" sz="2700" u="none" cap="none" strike="noStrike">
                <a:solidFill>
                  <a:srgbClr val="1B181A"/>
                </a:solidFill>
                <a:latin typeface="Arial"/>
                <a:ea typeface="Arial"/>
                <a:cs typeface="Arial"/>
                <a:sym typeface="Arial"/>
              </a:rPr>
              <a:t>4) Σε τι βοηθά να μειωθεί ο κύκλος των θρεπτικών συστατικών στην αναγεννητική γεωργία;</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Α) Κατακράτηση υγρών</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Β) Η ανάγκη για συνθετικά λιπάσματα</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Γ) Διάβρωση του εδάφους</a:t>
            </a:r>
            <a:endParaRPr/>
          </a:p>
          <a:p>
            <a:pPr indent="-205739" lvl="2" marL="617220" marR="0" rtl="0" algn="just">
              <a:lnSpc>
                <a:spcPct val="250000"/>
              </a:lnSpc>
              <a:spcBef>
                <a:spcPts val="0"/>
              </a:spcBef>
              <a:spcAft>
                <a:spcPts val="0"/>
              </a:spcAft>
              <a:buClr>
                <a:srgbClr val="1B181A"/>
              </a:buClr>
              <a:buSzPts val="2700"/>
              <a:buFont typeface="Arial"/>
              <a:buChar char="⚬"/>
            </a:pPr>
            <a:r>
              <a:rPr b="0" i="0" lang="en-US" sz="2700" u="none" cap="none" strike="noStrike">
                <a:solidFill>
                  <a:srgbClr val="1B181A"/>
                </a:solidFill>
                <a:latin typeface="Arial"/>
                <a:ea typeface="Arial"/>
                <a:cs typeface="Arial"/>
                <a:sym typeface="Arial"/>
              </a:rPr>
              <a:t>Δ) Αμειψισπορά</a:t>
            </a:r>
            <a:endParaRPr/>
          </a:p>
        </p:txBody>
      </p:sp>
      <p:sp>
        <p:nvSpPr>
          <p:cNvPr id="534" name="Google Shape;534;p34"/>
          <p:cNvSpPr txBox="1"/>
          <p:nvPr/>
        </p:nvSpPr>
        <p:spPr>
          <a:xfrm>
            <a:off x="6074332" y="-99631"/>
            <a:ext cx="6453020" cy="951738"/>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700" u="none" cap="none" strike="noStrike">
                <a:solidFill>
                  <a:srgbClr val="1B181A"/>
                </a:solidFill>
                <a:latin typeface="Arial"/>
                <a:ea typeface="Arial"/>
                <a:cs typeface="Arial"/>
                <a:sym typeface="Arial"/>
              </a:rPr>
              <a:t>4. Έλεγχος Γνώσεων</a:t>
            </a:r>
            <a:endParaRPr/>
          </a:p>
        </p:txBody>
      </p:sp>
      <p:cxnSp>
        <p:nvCxnSpPr>
          <p:cNvPr id="535" name="Google Shape;535;p34"/>
          <p:cNvCxnSpPr/>
          <p:nvPr/>
        </p:nvCxnSpPr>
        <p:spPr>
          <a:xfrm>
            <a:off x="5764292" y="866394"/>
            <a:ext cx="7073100" cy="38100"/>
          </a:xfrm>
          <a:prstGeom prst="straightConnector1">
            <a:avLst/>
          </a:prstGeom>
          <a:noFill/>
          <a:ln cap="rnd" cmpd="sng" w="28575">
            <a:solidFill>
              <a:srgbClr val="000000"/>
            </a:solidFill>
            <a:prstDash val="solid"/>
            <a:round/>
            <a:headEnd len="sm" w="sm" type="none"/>
            <a:tailEnd len="sm" w="sm" type="none"/>
          </a:ln>
        </p:spPr>
      </p:cxnSp>
      <p:sp>
        <p:nvSpPr>
          <p:cNvPr id="536" name="Google Shape;536;p34"/>
          <p:cNvSpPr/>
          <p:nvPr/>
        </p:nvSpPr>
        <p:spPr>
          <a:xfrm>
            <a:off x="15966895" y="393491"/>
            <a:ext cx="1292447" cy="1344549"/>
          </a:xfrm>
          <a:custGeom>
            <a:rect b="b" l="l" r="r" t="t"/>
            <a:pathLst>
              <a:path extrusionOk="0" h="1792732" w="1723263">
                <a:moveTo>
                  <a:pt x="0" y="0"/>
                </a:moveTo>
                <a:lnTo>
                  <a:pt x="1723263" y="0"/>
                </a:lnTo>
                <a:lnTo>
                  <a:pt x="1723263" y="1792732"/>
                </a:lnTo>
                <a:lnTo>
                  <a:pt x="0" y="1792732"/>
                </a:lnTo>
                <a:lnTo>
                  <a:pt x="0" y="0"/>
                </a:lnTo>
                <a:close/>
              </a:path>
            </a:pathLst>
          </a:custGeom>
          <a:blipFill rotWithShape="1">
            <a:blip r:embed="rId4">
              <a:alphaModFix/>
            </a:blip>
            <a:stretch>
              <a:fillRect b="2" l="-13" r="-9" t="0"/>
            </a:stretch>
          </a:blipFill>
          <a:ln>
            <a:noFill/>
          </a:ln>
        </p:spPr>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44" name="Shape 544"/>
        <p:cNvGrpSpPr/>
        <p:nvPr/>
      </p:nvGrpSpPr>
      <p:grpSpPr>
        <a:xfrm>
          <a:off x="0" y="0"/>
          <a:ext cx="0" cy="0"/>
          <a:chOff x="0" y="0"/>
          <a:chExt cx="0" cy="0"/>
        </a:xfrm>
      </p:grpSpPr>
      <p:sp>
        <p:nvSpPr>
          <p:cNvPr id="545" name="Google Shape;545;p35"/>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546" name="Google Shape;546;p35"/>
          <p:cNvSpPr txBox="1"/>
          <p:nvPr/>
        </p:nvSpPr>
        <p:spPr>
          <a:xfrm>
            <a:off x="1203433" y="1380360"/>
            <a:ext cx="15184800" cy="7687360"/>
          </a:xfrm>
          <a:prstGeom prst="rect">
            <a:avLst/>
          </a:prstGeom>
          <a:noFill/>
          <a:ln>
            <a:noFill/>
          </a:ln>
        </p:spPr>
        <p:txBody>
          <a:bodyPr anchorCtr="0" anchor="t" bIns="0" lIns="0" spcFirstLastPara="1" rIns="0" wrap="square" tIns="0">
            <a:spAutoFit/>
          </a:bodyPr>
          <a:lstStyle/>
          <a:p>
            <a:pPr indent="0" lvl="0" marL="0" marR="0" rtl="0" algn="just">
              <a:lnSpc>
                <a:spcPct val="249576"/>
              </a:lnSpc>
              <a:spcBef>
                <a:spcPts val="0"/>
              </a:spcBef>
              <a:spcAft>
                <a:spcPts val="0"/>
              </a:spcAft>
              <a:buNone/>
            </a:pPr>
            <a:r>
              <a:rPr b="0" i="0" lang="en-US" sz="2600" u="none" cap="none" strike="noStrike">
                <a:solidFill>
                  <a:srgbClr val="1B181A"/>
                </a:solidFill>
                <a:latin typeface="Arial"/>
                <a:ea typeface="Arial"/>
                <a:cs typeface="Arial"/>
                <a:sym typeface="Arial"/>
              </a:rPr>
              <a:t>5) Ποιο από τα παρακάτω ΔΕΝ αποτελεί όφελος για την υγεία του εδάφους στην αναγεννητική γεωργία;</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Α) Αυξημένες αποδόσεις καλλιεργειών</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Β) Διάβρωση του εδάφους</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Γ) Δέσμευση άνθρακα</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Δ) Βελτιωμένη βιοποικιλότητα</a:t>
            </a:r>
            <a:endParaRPr/>
          </a:p>
          <a:p>
            <a:pPr indent="-99059" lvl="2" marL="297181" marR="0" rtl="0" algn="just">
              <a:lnSpc>
                <a:spcPct val="124769"/>
              </a:lnSpc>
              <a:spcBef>
                <a:spcPts val="0"/>
              </a:spcBef>
              <a:spcAft>
                <a:spcPts val="0"/>
              </a:spcAft>
              <a:buNone/>
            </a:pPr>
            <a:r>
              <a:t/>
            </a:r>
            <a:endParaRPr b="0" i="0" sz="2600" u="none" cap="none" strike="noStrike">
              <a:solidFill>
                <a:srgbClr val="1B181A"/>
              </a:solidFill>
              <a:latin typeface="Arial"/>
              <a:ea typeface="Arial"/>
              <a:cs typeface="Arial"/>
              <a:sym typeface="Arial"/>
            </a:endParaRPr>
          </a:p>
          <a:p>
            <a:pPr indent="-198120" lvl="2" marL="594361" marR="0" rtl="0" algn="just">
              <a:lnSpc>
                <a:spcPct val="249576"/>
              </a:lnSpc>
              <a:spcBef>
                <a:spcPts val="0"/>
              </a:spcBef>
              <a:spcAft>
                <a:spcPts val="0"/>
              </a:spcAft>
              <a:buNone/>
            </a:pPr>
            <a:r>
              <a:rPr b="0" i="0" lang="en-US" sz="2600" u="none" cap="none" strike="noStrike">
                <a:solidFill>
                  <a:srgbClr val="1B181A"/>
                </a:solidFill>
                <a:latin typeface="Arial"/>
                <a:ea typeface="Arial"/>
                <a:cs typeface="Arial"/>
                <a:sym typeface="Arial"/>
              </a:rPr>
              <a:t>6) Σωστό ή Λάθος: Η αναγεννητική γεωργία στοχεύει στην αποκατάσταση της υγείας του εδάφους μιμούμενη τις φυσικές διεργασίες.</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Α) Αληθές</a:t>
            </a:r>
            <a:endParaRPr/>
          </a:p>
          <a:p>
            <a:pPr indent="-198119" lvl="2" marL="594361" marR="0" rtl="0" algn="just">
              <a:lnSpc>
                <a:spcPct val="249576"/>
              </a:lnSpc>
              <a:spcBef>
                <a:spcPts val="0"/>
              </a:spcBef>
              <a:spcAft>
                <a:spcPts val="0"/>
              </a:spcAft>
              <a:buClr>
                <a:srgbClr val="1B181A"/>
              </a:buClr>
              <a:buSzPts val="2600"/>
              <a:buFont typeface="Arial"/>
              <a:buChar char="⚬"/>
            </a:pPr>
            <a:r>
              <a:rPr b="0" i="0" lang="en-US" sz="2600" u="none" cap="none" strike="noStrike">
                <a:solidFill>
                  <a:srgbClr val="1B181A"/>
                </a:solidFill>
                <a:latin typeface="Arial"/>
                <a:ea typeface="Arial"/>
                <a:cs typeface="Arial"/>
                <a:sym typeface="Arial"/>
              </a:rPr>
              <a:t>Β) Λάθος</a:t>
            </a:r>
            <a:endParaRPr/>
          </a:p>
        </p:txBody>
      </p:sp>
      <p:sp>
        <p:nvSpPr>
          <p:cNvPr id="547" name="Google Shape;547;p35"/>
          <p:cNvSpPr txBox="1"/>
          <p:nvPr/>
        </p:nvSpPr>
        <p:spPr>
          <a:xfrm>
            <a:off x="5917490" y="-238125"/>
            <a:ext cx="6453020" cy="951738"/>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700" u="none" cap="none" strike="noStrike">
                <a:solidFill>
                  <a:srgbClr val="1B181A"/>
                </a:solidFill>
                <a:latin typeface="Arial"/>
                <a:ea typeface="Arial"/>
                <a:cs typeface="Arial"/>
                <a:sym typeface="Arial"/>
              </a:rPr>
              <a:t>4. Έλεγχος Γνώσεων</a:t>
            </a:r>
            <a:endParaRPr/>
          </a:p>
        </p:txBody>
      </p:sp>
      <p:cxnSp>
        <p:nvCxnSpPr>
          <p:cNvPr id="548" name="Google Shape;548;p35"/>
          <p:cNvCxnSpPr/>
          <p:nvPr/>
        </p:nvCxnSpPr>
        <p:spPr>
          <a:xfrm rot="18517">
            <a:off x="5607493" y="713781"/>
            <a:ext cx="7073203" cy="0"/>
          </a:xfrm>
          <a:prstGeom prst="straightConnector1">
            <a:avLst/>
          </a:prstGeom>
          <a:noFill/>
          <a:ln cap="rnd" cmpd="sng" w="28575">
            <a:solidFill>
              <a:srgbClr val="000000"/>
            </a:solidFill>
            <a:prstDash val="solid"/>
            <a:round/>
            <a:headEnd len="sm" w="sm" type="none"/>
            <a:tailEnd len="sm" w="sm" type="none"/>
          </a:ln>
        </p:spPr>
      </p:cxnSp>
      <p:sp>
        <p:nvSpPr>
          <p:cNvPr id="549" name="Google Shape;549;p35"/>
          <p:cNvSpPr/>
          <p:nvPr/>
        </p:nvSpPr>
        <p:spPr>
          <a:xfrm>
            <a:off x="15966895" y="393491"/>
            <a:ext cx="1292447" cy="1344549"/>
          </a:xfrm>
          <a:custGeom>
            <a:rect b="b" l="l" r="r" t="t"/>
            <a:pathLst>
              <a:path extrusionOk="0" h="1792732" w="1723263">
                <a:moveTo>
                  <a:pt x="0" y="0"/>
                </a:moveTo>
                <a:lnTo>
                  <a:pt x="1723263" y="0"/>
                </a:lnTo>
                <a:lnTo>
                  <a:pt x="1723263" y="1792732"/>
                </a:lnTo>
                <a:lnTo>
                  <a:pt x="0" y="1792732"/>
                </a:lnTo>
                <a:lnTo>
                  <a:pt x="0" y="0"/>
                </a:lnTo>
                <a:close/>
              </a:path>
            </a:pathLst>
          </a:custGeom>
          <a:blipFill rotWithShape="1">
            <a:blip r:embed="rId4">
              <a:alphaModFix/>
            </a:blip>
            <a:stretch>
              <a:fillRect b="2" l="-13" r="-9" t="0"/>
            </a:stretch>
          </a:blipFill>
          <a:ln>
            <a:noFill/>
          </a:ln>
        </p:spPr>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57" name="Shape 557"/>
        <p:cNvGrpSpPr/>
        <p:nvPr/>
      </p:nvGrpSpPr>
      <p:grpSpPr>
        <a:xfrm>
          <a:off x="0" y="0"/>
          <a:ext cx="0" cy="0"/>
          <a:chOff x="0" y="0"/>
          <a:chExt cx="0" cy="0"/>
        </a:xfrm>
      </p:grpSpPr>
      <p:sp>
        <p:nvSpPr>
          <p:cNvPr id="558" name="Google Shape;558;p36"/>
          <p:cNvSpPr/>
          <p:nvPr/>
        </p:nvSpPr>
        <p:spPr>
          <a:xfrm>
            <a:off x="1028700" y="1142543"/>
            <a:ext cx="15924309" cy="8795819"/>
          </a:xfrm>
          <a:custGeom>
            <a:rect b="b" l="l" r="r" t="t"/>
            <a:pathLst>
              <a:path extrusionOk="0" h="8795819" w="15924309">
                <a:moveTo>
                  <a:pt x="0" y="0"/>
                </a:moveTo>
                <a:lnTo>
                  <a:pt x="15924309" y="0"/>
                </a:lnTo>
                <a:lnTo>
                  <a:pt x="15924309" y="8795819"/>
                </a:lnTo>
                <a:lnTo>
                  <a:pt x="0" y="8795819"/>
                </a:lnTo>
                <a:lnTo>
                  <a:pt x="0" y="0"/>
                </a:lnTo>
                <a:close/>
              </a:path>
            </a:pathLst>
          </a:custGeom>
          <a:blipFill rotWithShape="1">
            <a:blip r:embed="rId3">
              <a:alphaModFix/>
            </a:blip>
            <a:stretch>
              <a:fillRect b="0" l="0" r="0" t="0"/>
            </a:stretch>
          </a:blipFill>
          <a:ln>
            <a:noFill/>
          </a:ln>
        </p:spPr>
      </p:sp>
      <p:sp>
        <p:nvSpPr>
          <p:cNvPr id="559" name="Google Shape;559;p36"/>
          <p:cNvSpPr txBox="1"/>
          <p:nvPr/>
        </p:nvSpPr>
        <p:spPr>
          <a:xfrm>
            <a:off x="1768205" y="2341310"/>
            <a:ext cx="14445300" cy="6141110"/>
          </a:xfrm>
          <a:prstGeom prst="rect">
            <a:avLst/>
          </a:prstGeom>
          <a:noFill/>
          <a:ln>
            <a:noFill/>
          </a:ln>
        </p:spPr>
        <p:txBody>
          <a:bodyPr anchorCtr="0" anchor="t" bIns="0" lIns="0" spcFirstLastPara="1" rIns="0" wrap="square" tIns="0">
            <a:spAutoFit/>
          </a:bodyPr>
          <a:lstStyle/>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1) (Απάντηση: Β) Αποτρέπει την εξάντληση των θρεπτικών συστατικών</a:t>
            </a:r>
            <a:endParaRPr/>
          </a:p>
          <a:p>
            <a:pPr indent="0" lvl="0" marL="0" marR="0" rtl="0" algn="just">
              <a:lnSpc>
                <a:spcPct val="110111"/>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2) (Απάντηση: Β) Καλλιέργεια κάλυψης</a:t>
            </a:r>
            <a:endParaRPr/>
          </a:p>
          <a:p>
            <a:pPr indent="0" lvl="0" marL="0" marR="0" rtl="0" algn="just">
              <a:lnSpc>
                <a:spcPct val="110111"/>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3) (Απάντηση: Α) Σωστό</a:t>
            </a:r>
            <a:endParaRPr/>
          </a:p>
          <a:p>
            <a:pPr indent="0" lvl="0" marL="0" marR="0" rtl="0" algn="just">
              <a:lnSpc>
                <a:spcPct val="110111"/>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4) (Απάντηση: Β) Η ανάγκη για συνθετικά λιπάσματα</a:t>
            </a:r>
            <a:endParaRPr/>
          </a:p>
          <a:p>
            <a:pPr indent="0" lvl="0" marL="0" marR="0" rtl="0" algn="just">
              <a:lnSpc>
                <a:spcPct val="110111"/>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5) (Απάντηση: Β) Διάβρωση του εδάφους</a:t>
            </a:r>
            <a:endParaRPr/>
          </a:p>
          <a:p>
            <a:pPr indent="0" lvl="0" marL="0" marR="0" rtl="0" algn="just">
              <a:lnSpc>
                <a:spcPct val="110111"/>
              </a:lnSpc>
              <a:spcBef>
                <a:spcPts val="0"/>
              </a:spcBef>
              <a:spcAft>
                <a:spcPts val="0"/>
              </a:spcAft>
              <a:buNone/>
            </a:pPr>
            <a:r>
              <a:t/>
            </a:r>
            <a:endParaRPr b="0" i="0" sz="2700" u="none" cap="none" strike="noStrike">
              <a:solidFill>
                <a:srgbClr val="1B181A"/>
              </a:solidFill>
              <a:latin typeface="Arial"/>
              <a:ea typeface="Arial"/>
              <a:cs typeface="Arial"/>
              <a:sym typeface="Arial"/>
            </a:endParaRPr>
          </a:p>
          <a:p>
            <a:pPr indent="0" lvl="0" marL="0" marR="0" rtl="0" algn="just">
              <a:lnSpc>
                <a:spcPct val="212370"/>
              </a:lnSpc>
              <a:spcBef>
                <a:spcPts val="0"/>
              </a:spcBef>
              <a:spcAft>
                <a:spcPts val="0"/>
              </a:spcAft>
              <a:buNone/>
            </a:pPr>
            <a:r>
              <a:rPr b="0" i="0" lang="en-US" sz="2700" u="none" cap="none" strike="noStrike">
                <a:solidFill>
                  <a:srgbClr val="1B181A"/>
                </a:solidFill>
                <a:latin typeface="Arial"/>
                <a:ea typeface="Arial"/>
                <a:cs typeface="Arial"/>
                <a:sym typeface="Arial"/>
              </a:rPr>
              <a:t>6) (Απάντηση: Α) Σωστό</a:t>
            </a:r>
            <a:endParaRPr/>
          </a:p>
        </p:txBody>
      </p:sp>
      <p:sp>
        <p:nvSpPr>
          <p:cNvPr id="560" name="Google Shape;560;p36"/>
          <p:cNvSpPr txBox="1"/>
          <p:nvPr/>
        </p:nvSpPr>
        <p:spPr>
          <a:xfrm>
            <a:off x="5764357" y="-201440"/>
            <a:ext cx="6452995" cy="951738"/>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700" u="none" cap="none" strike="noStrike">
                <a:solidFill>
                  <a:srgbClr val="1B181A"/>
                </a:solidFill>
                <a:latin typeface="Arial"/>
                <a:ea typeface="Arial"/>
                <a:cs typeface="Arial"/>
                <a:sym typeface="Arial"/>
              </a:rPr>
              <a:t>4. Έλεγχος Γνώσεων</a:t>
            </a:r>
            <a:endParaRPr/>
          </a:p>
        </p:txBody>
      </p:sp>
      <p:cxnSp>
        <p:nvCxnSpPr>
          <p:cNvPr id="561" name="Google Shape;561;p36"/>
          <p:cNvCxnSpPr/>
          <p:nvPr/>
        </p:nvCxnSpPr>
        <p:spPr>
          <a:xfrm>
            <a:off x="5607467" y="909028"/>
            <a:ext cx="7073100" cy="38100"/>
          </a:xfrm>
          <a:prstGeom prst="straightConnector1">
            <a:avLst/>
          </a:prstGeom>
          <a:noFill/>
          <a:ln cap="rnd" cmpd="sng" w="28575">
            <a:solidFill>
              <a:srgbClr val="000000"/>
            </a:solidFill>
            <a:prstDash val="solid"/>
            <a:round/>
            <a:headEnd len="sm" w="sm" type="none"/>
            <a:tailEnd len="sm" w="sm" type="none"/>
          </a:ln>
        </p:spPr>
      </p:cxnSp>
      <p:sp>
        <p:nvSpPr>
          <p:cNvPr id="562" name="Google Shape;562;p36"/>
          <p:cNvSpPr/>
          <p:nvPr/>
        </p:nvSpPr>
        <p:spPr>
          <a:xfrm>
            <a:off x="15966895" y="393491"/>
            <a:ext cx="1292447" cy="1344549"/>
          </a:xfrm>
          <a:custGeom>
            <a:rect b="b" l="l" r="r" t="t"/>
            <a:pathLst>
              <a:path extrusionOk="0" h="1792732" w="1723263">
                <a:moveTo>
                  <a:pt x="0" y="0"/>
                </a:moveTo>
                <a:lnTo>
                  <a:pt x="1723263" y="0"/>
                </a:lnTo>
                <a:lnTo>
                  <a:pt x="1723263" y="1792732"/>
                </a:lnTo>
                <a:lnTo>
                  <a:pt x="0" y="1792732"/>
                </a:lnTo>
                <a:lnTo>
                  <a:pt x="0" y="0"/>
                </a:lnTo>
                <a:close/>
              </a:path>
            </a:pathLst>
          </a:custGeom>
          <a:blipFill rotWithShape="1">
            <a:blip r:embed="rId4">
              <a:alphaModFix/>
            </a:blip>
            <a:stretch>
              <a:fillRect b="2" l="-13" r="-9" t="0"/>
            </a:stretch>
          </a:blipFill>
          <a:ln>
            <a:noFill/>
          </a:ln>
        </p:spPr>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37"/>
          <p:cNvSpPr/>
          <p:nvPr/>
        </p:nvSpPr>
        <p:spPr>
          <a:xfrm>
            <a:off x="0" y="8328960"/>
            <a:ext cx="18288000" cy="1958040"/>
          </a:xfrm>
          <a:custGeom>
            <a:rect b="b" l="l" r="r" t="t"/>
            <a:pathLst>
              <a:path extrusionOk="0" h="1958040" w="18288000">
                <a:moveTo>
                  <a:pt x="0" y="0"/>
                </a:moveTo>
                <a:lnTo>
                  <a:pt x="18288000" y="0"/>
                </a:lnTo>
                <a:lnTo>
                  <a:pt x="18288000" y="1958040"/>
                </a:lnTo>
                <a:lnTo>
                  <a:pt x="0" y="1958040"/>
                </a:lnTo>
                <a:lnTo>
                  <a:pt x="0" y="0"/>
                </a:lnTo>
                <a:close/>
              </a:path>
            </a:pathLst>
          </a:custGeom>
          <a:blipFill rotWithShape="1">
            <a:blip r:embed="rId3">
              <a:alphaModFix/>
            </a:blip>
            <a:stretch>
              <a:fillRect b="0" l="0" r="0" t="0"/>
            </a:stretch>
          </a:blipFill>
          <a:ln>
            <a:noFill/>
          </a:ln>
        </p:spPr>
      </p:sp>
      <p:sp>
        <p:nvSpPr>
          <p:cNvPr id="572" name="Google Shape;572;p37"/>
          <p:cNvSpPr/>
          <p:nvPr/>
        </p:nvSpPr>
        <p:spPr>
          <a:xfrm>
            <a:off x="-250587" y="8256071"/>
            <a:ext cx="18288122" cy="2806539"/>
          </a:xfrm>
          <a:custGeom>
            <a:rect b="b" l="l" r="r" t="t"/>
            <a:pathLst>
              <a:path extrusionOk="0" h="2806539" w="18288122">
                <a:moveTo>
                  <a:pt x="0" y="0"/>
                </a:moveTo>
                <a:lnTo>
                  <a:pt x="18288122" y="0"/>
                </a:lnTo>
                <a:lnTo>
                  <a:pt x="18288122" y="2806539"/>
                </a:lnTo>
                <a:lnTo>
                  <a:pt x="0" y="2806539"/>
                </a:lnTo>
                <a:lnTo>
                  <a:pt x="0" y="0"/>
                </a:lnTo>
                <a:close/>
              </a:path>
            </a:pathLst>
          </a:custGeom>
          <a:blipFill rotWithShape="1">
            <a:blip r:embed="rId4">
              <a:alphaModFix/>
            </a:blip>
            <a:stretch>
              <a:fillRect b="0" l="0" r="0" t="0"/>
            </a:stretch>
          </a:blipFill>
          <a:ln>
            <a:noFill/>
          </a:ln>
        </p:spPr>
      </p:sp>
      <p:sp>
        <p:nvSpPr>
          <p:cNvPr id="573" name="Google Shape;573;p37"/>
          <p:cNvSpPr/>
          <p:nvPr/>
        </p:nvSpPr>
        <p:spPr>
          <a:xfrm>
            <a:off x="0" y="894"/>
            <a:ext cx="18288000" cy="7320724"/>
          </a:xfrm>
          <a:custGeom>
            <a:rect b="b" l="l" r="r" t="t"/>
            <a:pathLst>
              <a:path extrusionOk="0" h="9760966" w="24384000">
                <a:moveTo>
                  <a:pt x="0" y="0"/>
                </a:moveTo>
                <a:lnTo>
                  <a:pt x="24384000" y="0"/>
                </a:lnTo>
                <a:lnTo>
                  <a:pt x="24384000" y="9760966"/>
                </a:lnTo>
                <a:lnTo>
                  <a:pt x="0" y="9760966"/>
                </a:lnTo>
                <a:lnTo>
                  <a:pt x="0" y="0"/>
                </a:lnTo>
                <a:close/>
              </a:path>
            </a:pathLst>
          </a:custGeom>
          <a:blipFill rotWithShape="1">
            <a:blip r:embed="rId5">
              <a:alphaModFix amt="55000"/>
            </a:blip>
            <a:stretch>
              <a:fillRect b="-33136" l="0" r="0" t="-33136"/>
            </a:stretch>
          </a:blipFill>
          <a:ln>
            <a:noFill/>
          </a:ln>
        </p:spPr>
      </p:sp>
      <p:sp>
        <p:nvSpPr>
          <p:cNvPr id="574" name="Google Shape;574;p37"/>
          <p:cNvSpPr/>
          <p:nvPr/>
        </p:nvSpPr>
        <p:spPr>
          <a:xfrm>
            <a:off x="7280896" y="-278242"/>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6">
              <a:alphaModFix/>
            </a:blip>
            <a:stretch>
              <a:fillRect b="0" l="0" r="0" t="0"/>
            </a:stretch>
          </a:blipFill>
          <a:ln>
            <a:noFill/>
          </a:ln>
        </p:spPr>
      </p:sp>
      <p:sp>
        <p:nvSpPr>
          <p:cNvPr id="575" name="Google Shape;575;p37"/>
          <p:cNvSpPr/>
          <p:nvPr/>
        </p:nvSpPr>
        <p:spPr>
          <a:xfrm>
            <a:off x="7884067" y="74496"/>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7">
              <a:alphaModFix/>
            </a:blip>
            <a:stretch>
              <a:fillRect b="0" l="-12" r="-10" t="0"/>
            </a:stretch>
          </a:blipFill>
          <a:ln>
            <a:noFill/>
          </a:ln>
        </p:spPr>
      </p:sp>
      <p:sp>
        <p:nvSpPr>
          <p:cNvPr id="576" name="Google Shape;576;p37"/>
          <p:cNvSpPr txBox="1"/>
          <p:nvPr/>
        </p:nvSpPr>
        <p:spPr>
          <a:xfrm>
            <a:off x="5489973" y="2405572"/>
            <a:ext cx="6806803" cy="3474807"/>
          </a:xfrm>
          <a:prstGeom prst="rect">
            <a:avLst/>
          </a:prstGeom>
          <a:noFill/>
          <a:ln>
            <a:noFill/>
          </a:ln>
        </p:spPr>
        <p:txBody>
          <a:bodyPr anchorCtr="0" anchor="t" bIns="0" lIns="0" spcFirstLastPara="1" rIns="0" wrap="square" tIns="0">
            <a:spAutoFit/>
          </a:bodyPr>
          <a:lstStyle/>
          <a:p>
            <a:pPr indent="0" lvl="0" marL="0" marR="0" rtl="0" algn="ctr">
              <a:lnSpc>
                <a:spcPct val="168009"/>
              </a:lnSpc>
              <a:spcBef>
                <a:spcPts val="0"/>
              </a:spcBef>
              <a:spcAft>
                <a:spcPts val="0"/>
              </a:spcAft>
              <a:buNone/>
            </a:pPr>
            <a:r>
              <a:rPr b="1" i="0" lang="en-US" sz="8465" u="none" cap="none" strike="noStrike">
                <a:solidFill>
                  <a:srgbClr val="000000"/>
                </a:solidFill>
                <a:latin typeface="Montserrat"/>
                <a:ea typeface="Montserrat"/>
                <a:cs typeface="Montserrat"/>
                <a:sym typeface="Montserrat"/>
              </a:rPr>
              <a:t>ΣΑΣ ΕΥΧΑΡΙΣΤΩ</a:t>
            </a:r>
            <a:endParaRPr/>
          </a:p>
        </p:txBody>
      </p:sp>
      <p:sp>
        <p:nvSpPr>
          <p:cNvPr id="577" name="Google Shape;577;p37"/>
          <p:cNvSpPr/>
          <p:nvPr/>
        </p:nvSpPr>
        <p:spPr>
          <a:xfrm>
            <a:off x="447050" y="9130725"/>
            <a:ext cx="4827365" cy="921640"/>
          </a:xfrm>
          <a:custGeom>
            <a:rect b="b" l="l" r="r" t="t"/>
            <a:pathLst>
              <a:path extrusionOk="0" h="1228852" w="6436487">
                <a:moveTo>
                  <a:pt x="0" y="0"/>
                </a:moveTo>
                <a:lnTo>
                  <a:pt x="6436487" y="0"/>
                </a:lnTo>
                <a:lnTo>
                  <a:pt x="6436487" y="1228852"/>
                </a:lnTo>
                <a:lnTo>
                  <a:pt x="0" y="1228852"/>
                </a:lnTo>
                <a:lnTo>
                  <a:pt x="0" y="0"/>
                </a:lnTo>
                <a:close/>
              </a:path>
            </a:pathLst>
          </a:custGeom>
          <a:blipFill rotWithShape="1">
            <a:blip r:embed="rId8">
              <a:alphaModFix/>
            </a:blip>
            <a:stretch>
              <a:fillRect b="-5212" l="0" r="0" t="-5217"/>
            </a:stretch>
          </a:blipFill>
          <a:ln>
            <a:noFill/>
          </a:ln>
        </p:spPr>
      </p:sp>
      <p:sp>
        <p:nvSpPr>
          <p:cNvPr id="578" name="Google Shape;578;p37"/>
          <p:cNvSpPr txBox="1"/>
          <p:nvPr/>
        </p:nvSpPr>
        <p:spPr>
          <a:xfrm>
            <a:off x="5127041" y="9121700"/>
            <a:ext cx="12566700" cy="1166700"/>
          </a:xfrm>
          <a:prstGeom prst="rect">
            <a:avLst/>
          </a:prstGeom>
          <a:noFill/>
          <a:ln>
            <a:noFill/>
          </a:ln>
        </p:spPr>
        <p:txBody>
          <a:bodyPr anchorCtr="0" anchor="t" bIns="0" lIns="0" spcFirstLastPara="1" rIns="0" wrap="square" tIns="0">
            <a:spAutoFit/>
          </a:bodyPr>
          <a:lstStyle/>
          <a:p>
            <a:pPr indent="0" lvl="0" marL="0" marR="0" rtl="0" algn="just">
              <a:lnSpc>
                <a:spcPct val="167912"/>
              </a:lnSpc>
              <a:spcBef>
                <a:spcPts val="0"/>
              </a:spcBef>
              <a:spcAft>
                <a:spcPts val="0"/>
              </a:spcAft>
              <a:buNone/>
            </a:pPr>
            <a:r>
              <a:rPr lang="en-US" sz="1739">
                <a:latin typeface="Montserrat"/>
                <a:ea typeface="Montserrat"/>
                <a:cs typeface="Montserrat"/>
                <a:sym typeface="Montserrat"/>
              </a:rPr>
              <a:t>Funded by the European Union. Views and opinions expressed are however those of the author(s) only and do not necessarily reflect those of the European Union or the Swedish Council for Higher Education (UHR). Neither the European Union nor the granting authority can be held responsible for them.</a:t>
            </a:r>
            <a:endParaRPr/>
          </a:p>
        </p:txBody>
      </p:sp>
      <p:sp>
        <p:nvSpPr>
          <p:cNvPr id="579" name="Google Shape;579;p37"/>
          <p:cNvSpPr/>
          <p:nvPr/>
        </p:nvSpPr>
        <p:spPr>
          <a:xfrm>
            <a:off x="2623494" y="1556437"/>
            <a:ext cx="12805794" cy="6285566"/>
          </a:xfrm>
          <a:custGeom>
            <a:rect b="b" l="l" r="r" t="t"/>
            <a:pathLst>
              <a:path extrusionOk="0" h="6285566" w="12805794">
                <a:moveTo>
                  <a:pt x="0" y="0"/>
                </a:moveTo>
                <a:lnTo>
                  <a:pt x="12805794" y="0"/>
                </a:lnTo>
                <a:lnTo>
                  <a:pt x="12805794" y="6285566"/>
                </a:lnTo>
                <a:lnTo>
                  <a:pt x="0" y="6285566"/>
                </a:lnTo>
                <a:lnTo>
                  <a:pt x="0" y="0"/>
                </a:lnTo>
                <a:close/>
              </a:path>
            </a:pathLst>
          </a:custGeom>
          <a:blipFill rotWithShape="1">
            <a:blip r:embed="rId9">
              <a:alphaModFix/>
            </a:blip>
            <a:stretch>
              <a:fillRect b="0" l="0" r="0" t="0"/>
            </a:stretch>
          </a:blipFill>
          <a:ln>
            <a:noFill/>
          </a:ln>
        </p:spPr>
      </p:sp>
      <p:sp>
        <p:nvSpPr>
          <p:cNvPr id="580" name="Google Shape;580;p37"/>
          <p:cNvSpPr txBox="1"/>
          <p:nvPr/>
        </p:nvSpPr>
        <p:spPr>
          <a:xfrm>
            <a:off x="2490579" y="6564303"/>
            <a:ext cx="12805591" cy="668396"/>
          </a:xfrm>
          <a:prstGeom prst="rect">
            <a:avLst/>
          </a:prstGeom>
          <a:noFill/>
          <a:ln>
            <a:noFill/>
          </a:ln>
        </p:spPr>
        <p:txBody>
          <a:bodyPr anchorCtr="0" anchor="t" bIns="0" lIns="0" spcFirstLastPara="1" rIns="0" wrap="square" tIns="0">
            <a:spAutoFit/>
          </a:bodyPr>
          <a:lstStyle/>
          <a:p>
            <a:pPr indent="0" lvl="0" marL="0" marR="0" rtl="0" algn="ctr">
              <a:lnSpc>
                <a:spcPct val="115961"/>
              </a:lnSpc>
              <a:spcBef>
                <a:spcPts val="0"/>
              </a:spcBef>
              <a:spcAft>
                <a:spcPts val="0"/>
              </a:spcAft>
              <a:buNone/>
            </a:pPr>
            <a:r>
              <a:rPr b="1" i="0" lang="en-US" sz="2199" u="none" cap="none" strike="noStrike">
                <a:solidFill>
                  <a:srgbClr val="000000"/>
                </a:solidFill>
                <a:latin typeface="Arial"/>
                <a:ea typeface="Arial"/>
                <a:cs typeface="Arial"/>
                <a:sym typeface="Arial"/>
              </a:rPr>
              <a:t>ΕΝΔΥΝΑΜΩΝΟΝΤΑΣ ΤΟΥΣ ΑΓΡΟΤΕΣ ΝΑ ΚΛΕΙΣΟΥΝ ΤΟΝ ΚΥΚΛΟ ΜΕ ΠΡΑΚΤΙΚΕΣ ΑΝΑΓΕΝΝΗΤΙΚΗΣ ΓΕΩΡΓΙΑΣ ΜΕΣΩ ΚΤΗΝΙΑΤΡΙΚΗΣ ΑΣΦΑΛΕΙΑΣ</a:t>
            </a:r>
            <a:endParaRPr/>
          </a:p>
        </p:txBody>
      </p:sp>
      <p:sp>
        <p:nvSpPr>
          <p:cNvPr id="581" name="Google Shape;581;p37"/>
          <p:cNvSpPr txBox="1"/>
          <p:nvPr/>
        </p:nvSpPr>
        <p:spPr>
          <a:xfrm>
            <a:off x="2011776" y="5683013"/>
            <a:ext cx="13763400" cy="827405"/>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b="1" i="0" lang="en-US" sz="2800" u="none" cap="none" strike="noStrike">
                <a:solidFill>
                  <a:srgbClr val="000000"/>
                </a:solidFill>
                <a:latin typeface="Arial"/>
                <a:ea typeface="Arial"/>
                <a:cs typeface="Arial"/>
                <a:sym typeface="Arial"/>
              </a:rPr>
              <a:t>Ενότητα 2: Υγεία του εδάφους – Τα θεμέλια της αναγεννητικής γεωργίας. Καλλιεργώντας τη Γη για ένα βιώσιμο μέλλον.</a:t>
            </a:r>
            <a:endParaRPr/>
          </a:p>
        </p:txBody>
      </p:sp>
      <p:sp>
        <p:nvSpPr>
          <p:cNvPr id="582" name="Google Shape;582;p37"/>
          <p:cNvSpPr txBox="1"/>
          <p:nvPr/>
        </p:nvSpPr>
        <p:spPr>
          <a:xfrm>
            <a:off x="4266481" y="10119006"/>
            <a:ext cx="9253787" cy="499495"/>
          </a:xfrm>
          <a:prstGeom prst="rect">
            <a:avLst/>
          </a:prstGeom>
          <a:noFill/>
          <a:ln>
            <a:noFill/>
          </a:ln>
        </p:spPr>
        <p:txBody>
          <a:bodyPr anchorCtr="0" anchor="t" bIns="0" lIns="0" spcFirstLastPara="1" rIns="0" wrap="square" tIns="0">
            <a:spAutoFit/>
          </a:bodyPr>
          <a:lstStyle/>
          <a:p>
            <a:pPr indent="0" lvl="0" marL="0" marR="0" rtl="0" algn="ctr">
              <a:lnSpc>
                <a:spcPct val="168058"/>
              </a:lnSpc>
              <a:spcBef>
                <a:spcPts val="0"/>
              </a:spcBef>
              <a:spcAft>
                <a:spcPts val="0"/>
              </a:spcAft>
              <a:buNone/>
            </a:pPr>
            <a:r>
              <a:rPr b="1" i="0" lang="en-US" sz="2586"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583" name="Google Shape;583;p37"/>
          <p:cNvSpPr/>
          <p:nvPr/>
        </p:nvSpPr>
        <p:spPr>
          <a:xfrm>
            <a:off x="3407638" y="7060074"/>
            <a:ext cx="11472713" cy="907303"/>
          </a:xfrm>
          <a:custGeom>
            <a:rect b="b" l="l" r="r" t="t"/>
            <a:pathLst>
              <a:path extrusionOk="0" h="907303" w="11472713">
                <a:moveTo>
                  <a:pt x="0" y="0"/>
                </a:moveTo>
                <a:lnTo>
                  <a:pt x="11472713" y="0"/>
                </a:lnTo>
                <a:lnTo>
                  <a:pt x="11472713" y="907303"/>
                </a:lnTo>
                <a:lnTo>
                  <a:pt x="0" y="907303"/>
                </a:lnTo>
                <a:lnTo>
                  <a:pt x="0" y="0"/>
                </a:lnTo>
                <a:close/>
              </a:path>
            </a:pathLst>
          </a:custGeom>
          <a:blipFill rotWithShape="1">
            <a:blip r:embed="rId10">
              <a:alphaModFix/>
            </a:blip>
            <a:stretch>
              <a:fillRect b="0" l="0" r="0" t="0"/>
            </a:stretch>
          </a:blipFill>
          <a:ln>
            <a:noFill/>
          </a:ln>
        </p:spPr>
      </p:sp>
      <p:sp>
        <p:nvSpPr>
          <p:cNvPr id="584" name="Google Shape;584;p37"/>
          <p:cNvSpPr txBox="1"/>
          <p:nvPr/>
        </p:nvSpPr>
        <p:spPr>
          <a:xfrm>
            <a:off x="3290241" y="7280324"/>
            <a:ext cx="11472300" cy="588645"/>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3000"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585" name="Google Shape;585;p37"/>
          <p:cNvSpPr/>
          <p:nvPr/>
        </p:nvSpPr>
        <p:spPr>
          <a:xfrm>
            <a:off x="0" y="-144661"/>
            <a:ext cx="3938798" cy="1173361"/>
          </a:xfrm>
          <a:custGeom>
            <a:rect b="b" l="l" r="r" t="t"/>
            <a:pathLst>
              <a:path extrusionOk="0" h="1173361" w="3938798">
                <a:moveTo>
                  <a:pt x="0" y="0"/>
                </a:moveTo>
                <a:lnTo>
                  <a:pt x="3938798" y="0"/>
                </a:lnTo>
                <a:lnTo>
                  <a:pt x="3938798" y="1173361"/>
                </a:lnTo>
                <a:lnTo>
                  <a:pt x="0" y="1173361"/>
                </a:lnTo>
                <a:lnTo>
                  <a:pt x="0" y="0"/>
                </a:lnTo>
                <a:close/>
              </a:path>
            </a:pathLst>
          </a:custGeom>
          <a:blipFill rotWithShape="1">
            <a:blip r:embed="rId11">
              <a:alphaModFix/>
            </a:blip>
            <a:stretch>
              <a:fillRect b="0" l="0" r="0" t="0"/>
            </a:stretch>
          </a:blipFill>
          <a:ln>
            <a:noFill/>
          </a:ln>
        </p:spPr>
      </p:sp>
      <p:sp>
        <p:nvSpPr>
          <p:cNvPr id="586" name="Google Shape;586;p37"/>
          <p:cNvSpPr txBox="1"/>
          <p:nvPr/>
        </p:nvSpPr>
        <p:spPr>
          <a:xfrm>
            <a:off x="688810" y="28575"/>
            <a:ext cx="2401342"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ΕΝΟΤΗΤΑ 2</a:t>
            </a:r>
            <a:endParaRPr/>
          </a:p>
        </p:txBody>
      </p:sp>
      <p:sp>
        <p:nvSpPr>
          <p:cNvPr id="587" name="Google Shape;587;p37"/>
          <p:cNvSpPr/>
          <p:nvPr/>
        </p:nvSpPr>
        <p:spPr>
          <a:xfrm>
            <a:off x="841863" y="7967400"/>
            <a:ext cx="16103250" cy="1173384"/>
          </a:xfrm>
          <a:custGeom>
            <a:rect b="b" l="l" r="r" t="t"/>
            <a:pathLst>
              <a:path extrusionOk="0" h="1564513" w="21471001">
                <a:moveTo>
                  <a:pt x="0" y="0"/>
                </a:moveTo>
                <a:lnTo>
                  <a:pt x="21471001" y="0"/>
                </a:lnTo>
                <a:lnTo>
                  <a:pt x="21471001" y="1564513"/>
                </a:lnTo>
                <a:lnTo>
                  <a:pt x="0" y="1564513"/>
                </a:lnTo>
                <a:lnTo>
                  <a:pt x="0" y="0"/>
                </a:lnTo>
                <a:close/>
              </a:path>
            </a:pathLst>
          </a:custGeom>
          <a:blipFill rotWithShape="1">
            <a:blip r:embed="rId12">
              <a:alphaModFix/>
            </a:blip>
            <a:stretch>
              <a:fillRect b="-11635" l="0" r="0" t="-11636"/>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