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Lst>
  <p:sldSz cy="10287000" cx="18288000"/>
  <p:notesSz cx="6858000" cy="9144000"/>
  <p:embeddedFontLst>
    <p:embeddedFont>
      <p:font typeface="Montserrat"/>
      <p:bold r:id="rId48"/>
      <p:boldItalic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50" roundtripDataSignature="AMtx7mjeCWbPkSEoZhNd51AtJU3fGsnNh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6A073C4-444A-43D8-9EC3-1B495ADFD7CA}">
  <a:tblStyle styleId="{46A073C4-444A-43D8-9EC3-1B495ADFD7CA}"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Montserrat-bold.fntdata"/><Relationship Id="rId47" Type="http://schemas.openxmlformats.org/officeDocument/2006/relationships/slide" Target="slides/slide41.xml"/><Relationship Id="rId49" Type="http://schemas.openxmlformats.org/officeDocument/2006/relationships/font" Target="fonts/Montserrat-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0" Type="http://customschemas.google.com/relationships/presentationmetadata" Target="meta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86" name="Google Shape;86;p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87" name="Google Shape;87;p1: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 name="Google Shape;88;p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 name="Google Shape;89;p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90" name="Google Shape;90;p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04" name="Google Shape;104;p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05" name="Google Shape;105;p2: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 name="Google Shape;106;p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7" name="Google Shape;107;p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08" name="Google Shape;108;p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16" name="Google Shape;116;p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17" name="Google Shape;117;p3: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8" name="Google Shape;118;p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9" name="Google Shape;119;p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20" name="Google Shape;120;p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28" name="Google Shape;128;p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29" name="Google Shape;129;p4: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 name="Google Shape;130;p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1" name="Google Shape;131;p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32" name="Google Shape;132;p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40" name="Google Shape;140;p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41" name="Google Shape;141;p5: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 name="Google Shape;142;p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 name="Google Shape;143;p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44" name="Google Shape;144;p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53" name="Google Shape;153;p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54" name="Google Shape;154;p6: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5" name="Google Shape;155;p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6" name="Google Shape;156;p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57" name="Google Shape;157;p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85" name="Google Shape;185;p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86" name="Google Shape;186;p7: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7" name="Google Shape;187;p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8" name="Google Shape;188;p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89" name="Google Shape;189;p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39" name="Google Shape;239;p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40" name="Google Shape;240;p8: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1" name="Google Shape;241;p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2" name="Google Shape;242;p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43" name="Google Shape;243;p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55" name="Google Shape;255;p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56" name="Google Shape;256;p9: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7" name="Google Shape;257;p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8" name="Google Shape;258;p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59" name="Google Shape;259;p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1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72" name="Google Shape;272;p1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73" name="Google Shape;273;p10: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4" name="Google Shape;274;p1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5" name="Google Shape;275;p1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76" name="Google Shape;276;p1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1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87" name="Google Shape;287;p1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88" name="Google Shape;288;p11: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9" name="Google Shape;289;p1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0" name="Google Shape;290;p1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91" name="Google Shape;291;p1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1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02" name="Google Shape;302;p1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03" name="Google Shape;303;p12: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4" name="Google Shape;304;p1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5" name="Google Shape;305;p1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06" name="Google Shape;306;p1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1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17" name="Google Shape;317;p1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18" name="Google Shape;318;p13: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9" name="Google Shape;319;p1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0" name="Google Shape;320;p1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21" name="Google Shape;321;p1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1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31" name="Google Shape;331;p1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32" name="Google Shape;332;p14: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3" name="Google Shape;333;p1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4" name="Google Shape;334;p1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35" name="Google Shape;335;p1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1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46" name="Google Shape;346;p1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47" name="Google Shape;347;p15: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8" name="Google Shape;348;p1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9" name="Google Shape;349;p1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50" name="Google Shape;350;p1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1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63" name="Google Shape;363;p1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64" name="Google Shape;364;p16: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5" name="Google Shape;365;p1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6" name="Google Shape;366;p1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67" name="Google Shape;367;p1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p1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74" name="Google Shape;374;p1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75" name="Google Shape;375;p17: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6" name="Google Shape;376;p1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7" name="Google Shape;377;p1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78" name="Google Shape;378;p1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1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85" name="Google Shape;385;p1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86" name="Google Shape;386;p18: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7" name="Google Shape;387;p1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8" name="Google Shape;388;p1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89" name="Google Shape;389;p1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1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99" name="Google Shape;399;p1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00" name="Google Shape;400;p19: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1" name="Google Shape;401;p1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2" name="Google Shape;402;p1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403" name="Google Shape;403;p1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2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415" name="Google Shape;415;p2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16" name="Google Shape;416;p20: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7" name="Google Shape;417;p2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8" name="Google Shape;418;p2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419" name="Google Shape;419;p2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p2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433" name="Google Shape;433;p2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34" name="Google Shape;434;p21: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5" name="Google Shape;435;p2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6" name="Google Shape;436;p2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437" name="Google Shape;437;p2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p2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451" name="Google Shape;451;p2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52" name="Google Shape;452;p22: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3" name="Google Shape;453;p2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4" name="Google Shape;454;p2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455" name="Google Shape;455;p2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p2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469" name="Google Shape;469;p2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70" name="Google Shape;470;p23: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1" name="Google Shape;471;p2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2" name="Google Shape;472;p2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473" name="Google Shape;473;p2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p2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488" name="Google Shape;488;p2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89" name="Google Shape;489;p24: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0" name="Google Shape;490;p2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1" name="Google Shape;491;p2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492" name="Google Shape;492;p2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p2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506" name="Google Shape;506;p2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507" name="Google Shape;507;p25: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8" name="Google Shape;508;p2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9" name="Google Shape;509;p2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510" name="Google Shape;510;p2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p2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518" name="Google Shape;518;p2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519" name="Google Shape;519;p26: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0" name="Google Shape;520;p2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1" name="Google Shape;521;p2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522" name="Google Shape;522;p2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p2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529" name="Google Shape;529;p2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530" name="Google Shape;530;p27: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1" name="Google Shape;531;p2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2" name="Google Shape;532;p2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533" name="Google Shape;533;p2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p2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540" name="Google Shape;540;p2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541" name="Google Shape;541;p28: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2" name="Google Shape;542;p2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3" name="Google Shape;543;p2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544" name="Google Shape;544;p2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p2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551" name="Google Shape;551;p2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552" name="Google Shape;552;p29: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3" name="Google Shape;553;p2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4" name="Google Shape;554;p2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555" name="Google Shape;555;p2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p3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562" name="Google Shape;562;p3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563" name="Google Shape;563;p30: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4" name="Google Shape;564;p3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5" name="Google Shape;565;p3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566" name="Google Shape;566;p3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p3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573" name="Google Shape;573;p3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574" name="Google Shape;574;p31: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5" name="Google Shape;575;p3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6" name="Google Shape;576;p3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577" name="Google Shape;577;p3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p3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586" name="Google Shape;586;p3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587" name="Google Shape;587;p32: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8" name="Google Shape;588;p3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9" name="Google Shape;589;p3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590" name="Google Shape;590;p3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p3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598" name="Google Shape;598;p3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599" name="Google Shape;599;p33: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0" name="Google Shape;600;p3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1" name="Google Shape;601;p3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602" name="Google Shape;602;p3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p3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618" name="Google Shape;618;p3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619" name="Google Shape;619;p34: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0" name="Google Shape;620;p3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1" name="Google Shape;621;p3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622" name="Google Shape;622;p3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p3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631" name="Google Shape;631;p3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632" name="Google Shape;632;p35: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3" name="Google Shape;633;p3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4" name="Google Shape;634;p3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635" name="Google Shape;635;p3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1" name="Shape 641"/>
        <p:cNvGrpSpPr/>
        <p:nvPr/>
      </p:nvGrpSpPr>
      <p:grpSpPr>
        <a:xfrm>
          <a:off x="0" y="0"/>
          <a:ext cx="0" cy="0"/>
          <a:chOff x="0" y="0"/>
          <a:chExt cx="0" cy="0"/>
        </a:xfrm>
      </p:grpSpPr>
      <p:sp>
        <p:nvSpPr>
          <p:cNvPr id="642" name="Google Shape;642;p3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643" name="Google Shape;643;p3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644" name="Google Shape;644;p36: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5" name="Google Shape;645;p3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6" name="Google Shape;646;p3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647" name="Google Shape;647;p3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p3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658" name="Google Shape;658;p3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659" name="Google Shape;659;p37: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0" name="Google Shape;660;p3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1" name="Google Shape;661;p3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662" name="Google Shape;662;p3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p3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670" name="Google Shape;670;p3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671" name="Google Shape;671;p38: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2" name="Google Shape;672;p3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3" name="Google Shape;673;p3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674" name="Google Shape;674;p3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p3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682" name="Google Shape;682;p3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683" name="Google Shape;683;p39: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4" name="Google Shape;684;p3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5" name="Google Shape;685;p3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686" name="Google Shape;686;p3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p4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694" name="Google Shape;694;p4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695" name="Google Shape;695;p40: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6" name="Google Shape;696;p4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7" name="Google Shape;697;p4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698" name="Google Shape;698;p4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4" name="Shape 704"/>
        <p:cNvGrpSpPr/>
        <p:nvPr/>
      </p:nvGrpSpPr>
      <p:grpSpPr>
        <a:xfrm>
          <a:off x="0" y="0"/>
          <a:ext cx="0" cy="0"/>
          <a:chOff x="0" y="0"/>
          <a:chExt cx="0" cy="0"/>
        </a:xfrm>
      </p:grpSpPr>
      <p:sp>
        <p:nvSpPr>
          <p:cNvPr id="705" name="Google Shape;705;p4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706" name="Google Shape;706;p4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707" name="Google Shape;707;p41: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8" name="Google Shape;708;p4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9" name="Google Shape;709;p4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710" name="Google Shape;710;p4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4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4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4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4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4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2" name="Google Shape;22;p4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4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4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4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4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8" name="Google Shape;28;p4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4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4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4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4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4" name="Google Shape;34;p4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4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4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4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4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0" name="Google Shape;40;p4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1" name="Google Shape;41;p4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4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4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4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4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7" name="Google Shape;47;p4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8" name="Google Shape;48;p4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9" name="Google Shape;49;p4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0" name="Google Shape;50;p4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4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4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4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4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4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4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5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5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1" name="Google Shape;61;p5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2" name="Google Shape;62;p5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5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5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5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51"/>
          <p:cNvSpPr/>
          <p:nvPr>
            <p:ph idx="2" type="pic"/>
          </p:nvPr>
        </p:nvSpPr>
        <p:spPr>
          <a:xfrm>
            <a:off x="1792288" y="612775"/>
            <a:ext cx="5486400" cy="4114800"/>
          </a:xfrm>
          <a:prstGeom prst="rect">
            <a:avLst/>
          </a:prstGeom>
          <a:noFill/>
          <a:ln>
            <a:noFill/>
          </a:ln>
        </p:spPr>
      </p:sp>
      <p:sp>
        <p:nvSpPr>
          <p:cNvPr id="68" name="Google Shape;68;p5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9" name="Google Shape;69;p5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5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5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5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5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5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5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5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5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5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5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5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5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4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4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4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4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4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16.png"/><Relationship Id="rId9" Type="http://schemas.openxmlformats.org/officeDocument/2006/relationships/image" Target="../media/image6.png"/><Relationship Id="rId5" Type="http://schemas.openxmlformats.org/officeDocument/2006/relationships/image" Target="../media/image36.jpg"/><Relationship Id="rId6" Type="http://schemas.openxmlformats.org/officeDocument/2006/relationships/image" Target="../media/image18.png"/><Relationship Id="rId7" Type="http://schemas.openxmlformats.org/officeDocument/2006/relationships/image" Target="../media/image3.png"/><Relationship Id="rId8"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1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1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1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5.jpg"/><Relationship Id="rId4" Type="http://schemas.openxmlformats.org/officeDocument/2006/relationships/image" Target="../media/image4.png"/><Relationship Id="rId5"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4.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4.png"/><Relationship Id="rId4" Type="http://schemas.openxmlformats.org/officeDocument/2006/relationships/image" Target="../media/image9.png"/><Relationship Id="rId9" Type="http://schemas.openxmlformats.org/officeDocument/2006/relationships/image" Target="../media/image14.jpg"/><Relationship Id="rId5" Type="http://schemas.openxmlformats.org/officeDocument/2006/relationships/image" Target="../media/image10.jpg"/><Relationship Id="rId6" Type="http://schemas.openxmlformats.org/officeDocument/2006/relationships/image" Target="../media/image32.jpg"/><Relationship Id="rId7" Type="http://schemas.openxmlformats.org/officeDocument/2006/relationships/image" Target="../media/image20.jpg"/><Relationship Id="rId8" Type="http://schemas.openxmlformats.org/officeDocument/2006/relationships/image" Target="../media/image1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7.jpg"/><Relationship Id="rId4" Type="http://schemas.openxmlformats.org/officeDocument/2006/relationships/image" Target="../media/image3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43.png"/><Relationship Id="rId4" Type="http://schemas.openxmlformats.org/officeDocument/2006/relationships/image" Target="../media/image22.jpg"/><Relationship Id="rId5"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4.png"/><Relationship Id="rId4" Type="http://schemas.openxmlformats.org/officeDocument/2006/relationships/image" Target="../media/image2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3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3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6.png"/><Relationship Id="rId4" Type="http://schemas.openxmlformats.org/officeDocument/2006/relationships/image" Target="../media/image28.jpg"/><Relationship Id="rId5" Type="http://schemas.openxmlformats.org/officeDocument/2006/relationships/image" Target="../media/image2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34.pn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3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3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31.png"/><Relationship Id="rId4" Type="http://schemas.openxmlformats.org/officeDocument/2006/relationships/image" Target="../media/image23.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4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33.png"/><Relationship Id="rId4" Type="http://schemas.openxmlformats.org/officeDocument/2006/relationships/image" Target="../media/image35.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2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2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2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2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2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49.jpg"/><Relationship Id="rId4" Type="http://schemas.openxmlformats.org/officeDocument/2006/relationships/image" Target="../media/image5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4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4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49.jpg"/><Relationship Id="rId4" Type="http://schemas.openxmlformats.org/officeDocument/2006/relationships/image" Target="../media/image5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4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4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5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5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5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5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47.png"/><Relationship Id="rId4" Type="http://schemas.openxmlformats.org/officeDocument/2006/relationships/image" Target="../media/image45.png"/><Relationship Id="rId11" Type="http://schemas.openxmlformats.org/officeDocument/2006/relationships/image" Target="../media/image54.png"/><Relationship Id="rId10" Type="http://schemas.openxmlformats.org/officeDocument/2006/relationships/image" Target="../media/image52.png"/><Relationship Id="rId9" Type="http://schemas.openxmlformats.org/officeDocument/2006/relationships/image" Target="../media/image51.png"/><Relationship Id="rId5" Type="http://schemas.openxmlformats.org/officeDocument/2006/relationships/image" Target="../media/image1.jpg"/><Relationship Id="rId6" Type="http://schemas.openxmlformats.org/officeDocument/2006/relationships/image" Target="../media/image16.png"/><Relationship Id="rId7" Type="http://schemas.openxmlformats.org/officeDocument/2006/relationships/image" Target="../media/image36.jpg"/><Relationship Id="rId8" Type="http://schemas.openxmlformats.org/officeDocument/2006/relationships/image" Target="../media/image5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
          <p:cNvSpPr/>
          <p:nvPr/>
        </p:nvSpPr>
        <p:spPr>
          <a:xfrm>
            <a:off x="-83207" y="-907951"/>
            <a:ext cx="18371248" cy="8229600"/>
          </a:xfrm>
          <a:custGeom>
            <a:rect b="b" l="l" r="r" t="t"/>
            <a:pathLst>
              <a:path extrusionOk="0" h="10972800" w="24494998">
                <a:moveTo>
                  <a:pt x="0" y="0"/>
                </a:moveTo>
                <a:lnTo>
                  <a:pt x="24494998" y="0"/>
                </a:lnTo>
                <a:lnTo>
                  <a:pt x="24494998" y="10972800"/>
                </a:lnTo>
                <a:lnTo>
                  <a:pt x="0" y="10972800"/>
                </a:lnTo>
                <a:lnTo>
                  <a:pt x="0" y="0"/>
                </a:lnTo>
                <a:close/>
              </a:path>
            </a:pathLst>
          </a:custGeom>
          <a:blipFill rotWithShape="1">
            <a:blip r:embed="rId3">
              <a:alphaModFix amt="40999"/>
            </a:blip>
            <a:stretch>
              <a:fillRect b="-24287" l="0" r="0" t="-24289"/>
            </a:stretch>
          </a:blipFill>
          <a:ln>
            <a:noFill/>
          </a:ln>
        </p:spPr>
      </p:sp>
      <p:sp>
        <p:nvSpPr>
          <p:cNvPr id="93" name="Google Shape;93;p1"/>
          <p:cNvSpPr/>
          <p:nvPr/>
        </p:nvSpPr>
        <p:spPr>
          <a:xfrm>
            <a:off x="7531422" y="-144661"/>
            <a:ext cx="3225156" cy="3230761"/>
          </a:xfrm>
          <a:custGeom>
            <a:rect b="b" l="l" r="r" t="t"/>
            <a:pathLst>
              <a:path extrusionOk="0" h="3230761" w="3225156">
                <a:moveTo>
                  <a:pt x="0" y="0"/>
                </a:moveTo>
                <a:lnTo>
                  <a:pt x="3225156" y="0"/>
                </a:lnTo>
                <a:lnTo>
                  <a:pt x="3225156" y="3230761"/>
                </a:lnTo>
                <a:lnTo>
                  <a:pt x="0" y="3230761"/>
                </a:lnTo>
                <a:lnTo>
                  <a:pt x="0" y="0"/>
                </a:lnTo>
                <a:close/>
              </a:path>
            </a:pathLst>
          </a:custGeom>
          <a:blipFill rotWithShape="1">
            <a:blip r:embed="rId4">
              <a:alphaModFix/>
            </a:blip>
            <a:stretch>
              <a:fillRect b="0" l="0" r="0" t="0"/>
            </a:stretch>
          </a:blipFill>
          <a:ln>
            <a:noFill/>
          </a:ln>
        </p:spPr>
      </p:sp>
      <p:sp>
        <p:nvSpPr>
          <p:cNvPr id="94" name="Google Shape;94;p1"/>
          <p:cNvSpPr/>
          <p:nvPr/>
        </p:nvSpPr>
        <p:spPr>
          <a:xfrm>
            <a:off x="8134593" y="208077"/>
            <a:ext cx="2018824" cy="2439638"/>
          </a:xfrm>
          <a:custGeom>
            <a:rect b="b" l="l" r="r" t="t"/>
            <a:pathLst>
              <a:path extrusionOk="0" h="3252851" w="2691765">
                <a:moveTo>
                  <a:pt x="0" y="0"/>
                </a:moveTo>
                <a:lnTo>
                  <a:pt x="2691765" y="0"/>
                </a:lnTo>
                <a:lnTo>
                  <a:pt x="2691765" y="3252851"/>
                </a:lnTo>
                <a:lnTo>
                  <a:pt x="0" y="3252851"/>
                </a:lnTo>
                <a:lnTo>
                  <a:pt x="0" y="0"/>
                </a:lnTo>
                <a:close/>
              </a:path>
            </a:pathLst>
          </a:custGeom>
          <a:blipFill rotWithShape="1">
            <a:blip r:embed="rId5">
              <a:alphaModFix/>
            </a:blip>
            <a:stretch>
              <a:fillRect b="0" l="-12" r="-10" t="0"/>
            </a:stretch>
          </a:blipFill>
          <a:ln>
            <a:noFill/>
          </a:ln>
        </p:spPr>
      </p:sp>
      <p:sp>
        <p:nvSpPr>
          <p:cNvPr id="95" name="Google Shape;95;p1"/>
          <p:cNvSpPr/>
          <p:nvPr/>
        </p:nvSpPr>
        <p:spPr>
          <a:xfrm>
            <a:off x="731598" y="3058793"/>
            <a:ext cx="16824803" cy="3946318"/>
          </a:xfrm>
          <a:custGeom>
            <a:rect b="b" l="l" r="r" t="t"/>
            <a:pathLst>
              <a:path extrusionOk="0" h="3946318" w="16824803">
                <a:moveTo>
                  <a:pt x="0" y="0"/>
                </a:moveTo>
                <a:lnTo>
                  <a:pt x="16824803" y="0"/>
                </a:lnTo>
                <a:lnTo>
                  <a:pt x="16824803" y="3946318"/>
                </a:lnTo>
                <a:lnTo>
                  <a:pt x="0" y="3946318"/>
                </a:lnTo>
                <a:lnTo>
                  <a:pt x="0" y="0"/>
                </a:lnTo>
                <a:close/>
              </a:path>
            </a:pathLst>
          </a:custGeom>
          <a:blipFill rotWithShape="1">
            <a:blip r:embed="rId6">
              <a:alphaModFix/>
            </a:blip>
            <a:stretch>
              <a:fillRect b="0" l="0" r="0" t="0"/>
            </a:stretch>
          </a:blipFill>
          <a:ln>
            <a:noFill/>
          </a:ln>
        </p:spPr>
      </p:sp>
      <p:sp>
        <p:nvSpPr>
          <p:cNvPr id="96" name="Google Shape;96;p1"/>
          <p:cNvSpPr txBox="1"/>
          <p:nvPr/>
        </p:nvSpPr>
        <p:spPr>
          <a:xfrm>
            <a:off x="5131818" y="3613372"/>
            <a:ext cx="8361665" cy="1852290"/>
          </a:xfrm>
          <a:prstGeom prst="rect">
            <a:avLst/>
          </a:prstGeom>
          <a:noFill/>
          <a:ln>
            <a:noFill/>
          </a:ln>
        </p:spPr>
        <p:txBody>
          <a:bodyPr anchorCtr="0" anchor="t" bIns="0" lIns="0" spcFirstLastPara="1" rIns="0" wrap="square" tIns="0">
            <a:spAutoFit/>
          </a:bodyPr>
          <a:lstStyle/>
          <a:p>
            <a:pPr indent="0" lvl="0" marL="0" marR="0" rtl="0" algn="ctr">
              <a:lnSpc>
                <a:spcPct val="90311"/>
              </a:lnSpc>
              <a:spcBef>
                <a:spcPts val="0"/>
              </a:spcBef>
              <a:spcAft>
                <a:spcPts val="0"/>
              </a:spcAft>
              <a:buNone/>
            </a:pPr>
            <a:r>
              <a:rPr b="1" i="0" lang="en-US" sz="5202" u="none" cap="none" strike="noStrike">
                <a:solidFill>
                  <a:srgbClr val="000000"/>
                </a:solidFill>
                <a:latin typeface="Arial"/>
                <a:ea typeface="Arial"/>
                <a:cs typeface="Arial"/>
                <a:sym typeface="Arial"/>
              </a:rPr>
              <a:t>Συστήματα κλειστού βρόχου στην Αναγεννητική Γεωργία</a:t>
            </a:r>
            <a:endParaRPr/>
          </a:p>
        </p:txBody>
      </p:sp>
      <p:sp>
        <p:nvSpPr>
          <p:cNvPr id="97" name="Google Shape;97;p1"/>
          <p:cNvSpPr/>
          <p:nvPr/>
        </p:nvSpPr>
        <p:spPr>
          <a:xfrm>
            <a:off x="1229296" y="5465662"/>
            <a:ext cx="15746204" cy="1215790"/>
          </a:xfrm>
          <a:custGeom>
            <a:rect b="b" l="l" r="r" t="t"/>
            <a:pathLst>
              <a:path extrusionOk="0" h="1215790" w="15746204">
                <a:moveTo>
                  <a:pt x="0" y="0"/>
                </a:moveTo>
                <a:lnTo>
                  <a:pt x="15746204" y="0"/>
                </a:lnTo>
                <a:lnTo>
                  <a:pt x="15746204" y="1215789"/>
                </a:lnTo>
                <a:lnTo>
                  <a:pt x="0" y="1215789"/>
                </a:lnTo>
                <a:lnTo>
                  <a:pt x="0" y="0"/>
                </a:lnTo>
                <a:close/>
              </a:path>
            </a:pathLst>
          </a:custGeom>
          <a:blipFill rotWithShape="1">
            <a:blip r:embed="rId7">
              <a:alphaModFix/>
            </a:blip>
            <a:stretch>
              <a:fillRect b="0" l="0" r="0" t="0"/>
            </a:stretch>
          </a:blipFill>
          <a:ln>
            <a:noFill/>
          </a:ln>
        </p:spPr>
      </p:sp>
      <p:sp>
        <p:nvSpPr>
          <p:cNvPr id="98" name="Google Shape;98;p1"/>
          <p:cNvSpPr txBox="1"/>
          <p:nvPr/>
        </p:nvSpPr>
        <p:spPr>
          <a:xfrm>
            <a:off x="3064891" y="5677098"/>
            <a:ext cx="12158216" cy="678566"/>
          </a:xfrm>
          <a:prstGeom prst="rect">
            <a:avLst/>
          </a:prstGeom>
          <a:noFill/>
          <a:ln>
            <a:noFill/>
          </a:ln>
        </p:spPr>
        <p:txBody>
          <a:bodyPr anchorCtr="0" anchor="t" bIns="0" lIns="0" spcFirstLastPara="1" rIns="0" wrap="square" tIns="0">
            <a:spAutoFit/>
          </a:bodyPr>
          <a:lstStyle/>
          <a:p>
            <a:pPr indent="0" lvl="0" marL="0" marR="0" rtl="0" algn="ctr">
              <a:lnSpc>
                <a:spcPct val="167990"/>
              </a:lnSpc>
              <a:spcBef>
                <a:spcPts val="0"/>
              </a:spcBef>
              <a:spcAft>
                <a:spcPts val="0"/>
              </a:spcAft>
              <a:buNone/>
            </a:pPr>
            <a:r>
              <a:rPr b="1" i="0" lang="en-US" sz="3399" u="none" cap="none" strike="noStrike">
                <a:solidFill>
                  <a:srgbClr val="FFFFFF"/>
                </a:solidFill>
                <a:latin typeface="Montserrat"/>
                <a:ea typeface="Montserrat"/>
                <a:cs typeface="Montserrat"/>
                <a:sym typeface="Montserrat"/>
              </a:rPr>
              <a:t>ΑΡΙΘΜΟΣ ΕΡΓΟΥ: 2023-1-SE01-KA220-VET-000160614</a:t>
            </a:r>
            <a:endParaRPr/>
          </a:p>
        </p:txBody>
      </p:sp>
      <p:sp>
        <p:nvSpPr>
          <p:cNvPr id="99" name="Google Shape;99;p1"/>
          <p:cNvSpPr/>
          <p:nvPr/>
        </p:nvSpPr>
        <p:spPr>
          <a:xfrm>
            <a:off x="-363888" y="-659011"/>
            <a:ext cx="4302686" cy="1687711"/>
          </a:xfrm>
          <a:custGeom>
            <a:rect b="b" l="l" r="r" t="t"/>
            <a:pathLst>
              <a:path extrusionOk="0" h="1687711" w="4302686">
                <a:moveTo>
                  <a:pt x="0" y="0"/>
                </a:moveTo>
                <a:lnTo>
                  <a:pt x="4302686" y="0"/>
                </a:lnTo>
                <a:lnTo>
                  <a:pt x="4302686" y="1687711"/>
                </a:lnTo>
                <a:lnTo>
                  <a:pt x="0" y="1687711"/>
                </a:lnTo>
                <a:lnTo>
                  <a:pt x="0" y="0"/>
                </a:lnTo>
                <a:close/>
              </a:path>
            </a:pathLst>
          </a:custGeom>
          <a:blipFill rotWithShape="1">
            <a:blip r:embed="rId8">
              <a:alphaModFix/>
            </a:blip>
            <a:stretch>
              <a:fillRect b="0" l="0" r="0" t="0"/>
            </a:stretch>
          </a:blipFill>
          <a:ln>
            <a:noFill/>
          </a:ln>
        </p:spPr>
      </p:sp>
      <p:sp>
        <p:nvSpPr>
          <p:cNvPr id="100" name="Google Shape;100;p1"/>
          <p:cNvSpPr txBox="1"/>
          <p:nvPr/>
        </p:nvSpPr>
        <p:spPr>
          <a:xfrm>
            <a:off x="532064" y="22920"/>
            <a:ext cx="2510783" cy="678566"/>
          </a:xfrm>
          <a:prstGeom prst="rect">
            <a:avLst/>
          </a:prstGeom>
          <a:noFill/>
          <a:ln>
            <a:noFill/>
          </a:ln>
        </p:spPr>
        <p:txBody>
          <a:bodyPr anchorCtr="0" anchor="t" bIns="0" lIns="0" spcFirstLastPara="1" rIns="0" wrap="square" tIns="0">
            <a:spAutoFit/>
          </a:bodyPr>
          <a:lstStyle/>
          <a:p>
            <a:pPr indent="0" lvl="0" marL="0" marR="0" rtl="0" algn="ctr">
              <a:lnSpc>
                <a:spcPct val="167990"/>
              </a:lnSpc>
              <a:spcBef>
                <a:spcPts val="0"/>
              </a:spcBef>
              <a:spcAft>
                <a:spcPts val="0"/>
              </a:spcAft>
              <a:buNone/>
            </a:pPr>
            <a:r>
              <a:rPr b="1" i="0" lang="en-US" sz="3399" u="none" cap="none" strike="noStrike">
                <a:solidFill>
                  <a:srgbClr val="FFFFFF"/>
                </a:solidFill>
                <a:latin typeface="Montserrat"/>
                <a:ea typeface="Montserrat"/>
                <a:cs typeface="Montserrat"/>
                <a:sym typeface="Montserrat"/>
              </a:rPr>
              <a:t>ΕΝΟΤΗΤΑ 1</a:t>
            </a:r>
            <a:endParaRPr/>
          </a:p>
        </p:txBody>
      </p:sp>
      <p:sp>
        <p:nvSpPr>
          <p:cNvPr id="101" name="Google Shape;101;p1"/>
          <p:cNvSpPr/>
          <p:nvPr/>
        </p:nvSpPr>
        <p:spPr>
          <a:xfrm>
            <a:off x="858375" y="7393701"/>
            <a:ext cx="16908590" cy="2726626"/>
          </a:xfrm>
          <a:custGeom>
            <a:rect b="b" l="l" r="r" t="t"/>
            <a:pathLst>
              <a:path extrusionOk="0" h="3635502" w="22544787">
                <a:moveTo>
                  <a:pt x="0" y="0"/>
                </a:moveTo>
                <a:lnTo>
                  <a:pt x="22544787" y="0"/>
                </a:lnTo>
                <a:lnTo>
                  <a:pt x="22544787" y="3635502"/>
                </a:lnTo>
                <a:lnTo>
                  <a:pt x="0" y="3635502"/>
                </a:lnTo>
                <a:lnTo>
                  <a:pt x="0" y="0"/>
                </a:lnTo>
                <a:close/>
              </a:path>
            </a:pathLst>
          </a:custGeom>
          <a:blipFill rotWithShape="1">
            <a:blip r:embed="rId9">
              <a:alphaModFix/>
            </a:blip>
            <a:stretch>
              <a:fillRect b="0" l="0" r="0" t="0"/>
            </a:stretch>
          </a:blipFill>
          <a:ln>
            <a:noFill/>
          </a:ln>
        </p:spPr>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6F6DC"/>
        </a:solidFill>
      </p:bgPr>
    </p:bg>
    <p:spTree>
      <p:nvGrpSpPr>
        <p:cNvPr id="109" name="Shape 109"/>
        <p:cNvGrpSpPr/>
        <p:nvPr/>
      </p:nvGrpSpPr>
      <p:grpSpPr>
        <a:xfrm>
          <a:off x="0" y="0"/>
          <a:ext cx="0" cy="0"/>
          <a:chOff x="0" y="0"/>
          <a:chExt cx="0" cy="0"/>
        </a:xfrm>
      </p:grpSpPr>
      <p:sp>
        <p:nvSpPr>
          <p:cNvPr id="110" name="Google Shape;110;p2"/>
          <p:cNvSpPr/>
          <p:nvPr/>
        </p:nvSpPr>
        <p:spPr>
          <a:xfrm>
            <a:off x="0" y="8092852"/>
            <a:ext cx="10178604" cy="2730444"/>
          </a:xfrm>
          <a:custGeom>
            <a:rect b="b" l="l" r="r" t="t"/>
            <a:pathLst>
              <a:path extrusionOk="0" h="2730444" w="10178604">
                <a:moveTo>
                  <a:pt x="0" y="0"/>
                </a:moveTo>
                <a:lnTo>
                  <a:pt x="10178604" y="0"/>
                </a:lnTo>
                <a:lnTo>
                  <a:pt x="10178604" y="2730444"/>
                </a:lnTo>
                <a:lnTo>
                  <a:pt x="0" y="2730444"/>
                </a:lnTo>
                <a:lnTo>
                  <a:pt x="0" y="0"/>
                </a:lnTo>
                <a:close/>
              </a:path>
            </a:pathLst>
          </a:custGeom>
          <a:blipFill rotWithShape="1">
            <a:blip r:embed="rId3">
              <a:alphaModFix/>
            </a:blip>
            <a:stretch>
              <a:fillRect b="0" l="0" r="0" t="0"/>
            </a:stretch>
          </a:blipFill>
          <a:ln>
            <a:noFill/>
          </a:ln>
        </p:spPr>
      </p:sp>
      <p:sp>
        <p:nvSpPr>
          <p:cNvPr id="111" name="Google Shape;111;p2"/>
          <p:cNvSpPr/>
          <p:nvPr/>
        </p:nvSpPr>
        <p:spPr>
          <a:xfrm>
            <a:off x="10178604" y="0"/>
            <a:ext cx="8109395" cy="10287000"/>
          </a:xfrm>
          <a:custGeom>
            <a:rect b="b" l="l" r="r" t="t"/>
            <a:pathLst>
              <a:path extrusionOk="0" h="13716000" w="10812526">
                <a:moveTo>
                  <a:pt x="0" y="0"/>
                </a:moveTo>
                <a:lnTo>
                  <a:pt x="10812526" y="0"/>
                </a:lnTo>
                <a:lnTo>
                  <a:pt x="10812526" y="13716000"/>
                </a:lnTo>
                <a:lnTo>
                  <a:pt x="0" y="13716000"/>
                </a:lnTo>
                <a:close/>
              </a:path>
            </a:pathLst>
          </a:custGeom>
          <a:blipFill rotWithShape="1">
            <a:blip r:embed="rId4">
              <a:alphaModFix/>
            </a:blip>
            <a:stretch>
              <a:fillRect b="0" l="-45176" r="-45176" t="0"/>
            </a:stretch>
          </a:blipFill>
          <a:ln>
            <a:noFill/>
          </a:ln>
        </p:spPr>
      </p:sp>
      <p:sp>
        <p:nvSpPr>
          <p:cNvPr id="112" name="Google Shape;112;p2"/>
          <p:cNvSpPr txBox="1"/>
          <p:nvPr/>
        </p:nvSpPr>
        <p:spPr>
          <a:xfrm>
            <a:off x="1008204" y="685800"/>
            <a:ext cx="4765892" cy="966759"/>
          </a:xfrm>
          <a:prstGeom prst="rect">
            <a:avLst/>
          </a:prstGeom>
          <a:noFill/>
          <a:ln>
            <a:noFill/>
          </a:ln>
        </p:spPr>
        <p:txBody>
          <a:bodyPr anchorCtr="0" anchor="t" bIns="0" lIns="0" spcFirstLastPara="1" rIns="0" wrap="square" tIns="0">
            <a:spAutoFit/>
          </a:bodyPr>
          <a:lstStyle/>
          <a:p>
            <a:pPr indent="0" lvl="0" marL="0" marR="0" rtl="0" algn="l">
              <a:lnSpc>
                <a:spcPct val="110377"/>
              </a:lnSpc>
              <a:spcBef>
                <a:spcPts val="0"/>
              </a:spcBef>
              <a:spcAft>
                <a:spcPts val="0"/>
              </a:spcAft>
              <a:buNone/>
            </a:pPr>
            <a:r>
              <a:rPr b="1" i="0" lang="en-US" sz="6630" u="none" cap="none" strike="noStrike">
                <a:solidFill>
                  <a:srgbClr val="000000"/>
                </a:solidFill>
                <a:latin typeface="Arial"/>
                <a:ea typeface="Arial"/>
                <a:cs typeface="Arial"/>
                <a:sym typeface="Arial"/>
              </a:rPr>
              <a:t>Εισαγωγή </a:t>
            </a:r>
            <a:endParaRPr/>
          </a:p>
        </p:txBody>
      </p:sp>
      <p:sp>
        <p:nvSpPr>
          <p:cNvPr id="113" name="Google Shape;113;p2"/>
          <p:cNvSpPr txBox="1"/>
          <p:nvPr/>
        </p:nvSpPr>
        <p:spPr>
          <a:xfrm>
            <a:off x="1008204" y="1476375"/>
            <a:ext cx="8416207" cy="7162731"/>
          </a:xfrm>
          <a:prstGeom prst="rect">
            <a:avLst/>
          </a:prstGeom>
          <a:noFill/>
          <a:ln>
            <a:noFill/>
          </a:ln>
        </p:spPr>
        <p:txBody>
          <a:bodyPr anchorCtr="0" anchor="t" bIns="0" lIns="0" spcFirstLastPara="1" rIns="0" wrap="square" tIns="0">
            <a:spAutoFit/>
          </a:bodyPr>
          <a:lstStyle/>
          <a:p>
            <a:pPr indent="0" lvl="0" marL="0" marR="0" rtl="0" algn="l">
              <a:lnSpc>
                <a:spcPct val="167965"/>
              </a:lnSpc>
              <a:spcBef>
                <a:spcPts val="0"/>
              </a:spcBef>
              <a:spcAft>
                <a:spcPts val="0"/>
              </a:spcAft>
              <a:buNone/>
            </a:pPr>
            <a:r>
              <a:rPr b="0" i="0" lang="en-US" sz="2978" u="none" cap="none" strike="noStrike">
                <a:solidFill>
                  <a:srgbClr val="000000"/>
                </a:solidFill>
                <a:latin typeface="Arial"/>
                <a:ea typeface="Arial"/>
                <a:cs typeface="Arial"/>
                <a:sym typeface="Arial"/>
              </a:rPr>
              <a:t>Τι είναι η Αναγεννητική Γεωργία (ΑΓ);</a:t>
            </a:r>
            <a:endParaRPr/>
          </a:p>
          <a:p>
            <a:pPr indent="0" lvl="0" marL="0" marR="0" rtl="0" algn="l">
              <a:lnSpc>
                <a:spcPct val="78945"/>
              </a:lnSpc>
              <a:spcBef>
                <a:spcPts val="0"/>
              </a:spcBef>
              <a:spcAft>
                <a:spcPts val="0"/>
              </a:spcAft>
              <a:buNone/>
            </a:pPr>
            <a:r>
              <a:t/>
            </a:r>
            <a:endParaRPr b="0" i="0" sz="2978" u="none" cap="none" strike="noStrike">
              <a:solidFill>
                <a:srgbClr val="000000"/>
              </a:solidFill>
              <a:latin typeface="Arial"/>
              <a:ea typeface="Arial"/>
              <a:cs typeface="Arial"/>
              <a:sym typeface="Arial"/>
            </a:endParaRPr>
          </a:p>
          <a:p>
            <a:pPr indent="-189103" lvl="1" marL="359296" marR="0" rtl="0" algn="l">
              <a:lnSpc>
                <a:spcPct val="167965"/>
              </a:lnSpc>
              <a:spcBef>
                <a:spcPts val="0"/>
              </a:spcBef>
              <a:spcAft>
                <a:spcPts val="0"/>
              </a:spcAft>
              <a:buClr>
                <a:srgbClr val="000000"/>
              </a:buClr>
              <a:buSzPts val="2978"/>
              <a:buFont typeface="Arial"/>
              <a:buChar char="•"/>
            </a:pPr>
            <a:r>
              <a:rPr b="0" i="0" lang="en-US" sz="2978" u="none" cap="none" strike="noStrike">
                <a:solidFill>
                  <a:srgbClr val="000000"/>
                </a:solidFill>
                <a:latin typeface="Arial"/>
                <a:ea typeface="Arial"/>
                <a:cs typeface="Arial"/>
                <a:sym typeface="Arial"/>
              </a:rPr>
              <a:t>Δεν υπάρχει κοινά αποδεκτός ορισμός για τη ΡΑ, ο ορισμός της ΡΑ παραμένει υποκειμενικός, αλλά τα ευρέως αποδεκτά αποτελέσματα περιλαμβάνουν:</a:t>
            </a:r>
            <a:endParaRPr/>
          </a:p>
          <a:p>
            <a:pPr indent="-84455" lvl="1" marL="168910" marR="0" rtl="0" algn="l">
              <a:lnSpc>
                <a:spcPct val="78945"/>
              </a:lnSpc>
              <a:spcBef>
                <a:spcPts val="0"/>
              </a:spcBef>
              <a:spcAft>
                <a:spcPts val="0"/>
              </a:spcAft>
              <a:buNone/>
            </a:pPr>
            <a:r>
              <a:t/>
            </a:r>
            <a:endParaRPr b="0" i="0" sz="2978" u="none" cap="none" strike="noStrike">
              <a:solidFill>
                <a:srgbClr val="000000"/>
              </a:solidFill>
              <a:latin typeface="Arial"/>
              <a:ea typeface="Arial"/>
              <a:cs typeface="Arial"/>
              <a:sym typeface="Arial"/>
            </a:endParaRPr>
          </a:p>
          <a:p>
            <a:pPr indent="-189103" lvl="1" marL="359296" marR="0" rtl="0" algn="l">
              <a:lnSpc>
                <a:spcPct val="167965"/>
              </a:lnSpc>
              <a:spcBef>
                <a:spcPts val="0"/>
              </a:spcBef>
              <a:spcAft>
                <a:spcPts val="0"/>
              </a:spcAft>
              <a:buClr>
                <a:srgbClr val="000000"/>
              </a:buClr>
              <a:buSzPts val="2978"/>
              <a:buFont typeface="Arial"/>
              <a:buChar char="•"/>
            </a:pPr>
            <a:r>
              <a:rPr b="0" i="0" lang="en-US" sz="2978" u="none" cap="none" strike="noStrike">
                <a:solidFill>
                  <a:srgbClr val="000000"/>
                </a:solidFill>
                <a:latin typeface="Arial"/>
                <a:ea typeface="Arial"/>
                <a:cs typeface="Arial"/>
                <a:sym typeface="Arial"/>
              </a:rPr>
              <a:t>«για τη βελτίωση της υγείας του εδάφους»</a:t>
            </a:r>
            <a:endParaRPr/>
          </a:p>
          <a:p>
            <a:pPr indent="-84455" lvl="1" marL="168910" marR="0" rtl="0" algn="l">
              <a:lnSpc>
                <a:spcPct val="78945"/>
              </a:lnSpc>
              <a:spcBef>
                <a:spcPts val="0"/>
              </a:spcBef>
              <a:spcAft>
                <a:spcPts val="0"/>
              </a:spcAft>
              <a:buNone/>
            </a:pPr>
            <a:r>
              <a:t/>
            </a:r>
            <a:endParaRPr b="0" i="0" sz="2978" u="none" cap="none" strike="noStrike">
              <a:solidFill>
                <a:srgbClr val="000000"/>
              </a:solidFill>
              <a:latin typeface="Arial"/>
              <a:ea typeface="Arial"/>
              <a:cs typeface="Arial"/>
              <a:sym typeface="Arial"/>
            </a:endParaRPr>
          </a:p>
          <a:p>
            <a:pPr indent="-189103" lvl="1" marL="359296" marR="0" rtl="0" algn="l">
              <a:lnSpc>
                <a:spcPct val="167965"/>
              </a:lnSpc>
              <a:spcBef>
                <a:spcPts val="0"/>
              </a:spcBef>
              <a:spcAft>
                <a:spcPts val="0"/>
              </a:spcAft>
              <a:buClr>
                <a:srgbClr val="000000"/>
              </a:buClr>
              <a:buSzPts val="2978"/>
              <a:buFont typeface="Arial"/>
              <a:buChar char="•"/>
            </a:pPr>
            <a:r>
              <a:rPr b="0" i="0" lang="en-US" sz="2978" u="none" cap="none" strike="noStrike">
                <a:solidFill>
                  <a:srgbClr val="000000"/>
                </a:solidFill>
                <a:latin typeface="Arial"/>
                <a:ea typeface="Arial"/>
                <a:cs typeface="Arial"/>
                <a:sym typeface="Arial"/>
              </a:rPr>
              <a:t>«Χρησιμοποιήστε καθόλου ή χαμηλές εξωτερικές εισροές· μεγιστοποιήστε τις εισροές εντός της γεωργικής εκμετάλλευσης»</a:t>
            </a:r>
            <a:endParaRPr/>
          </a:p>
          <a:p>
            <a:pPr indent="-84455" lvl="1" marL="168910" marR="0" rtl="0" algn="l">
              <a:lnSpc>
                <a:spcPct val="78945"/>
              </a:lnSpc>
              <a:spcBef>
                <a:spcPts val="0"/>
              </a:spcBef>
              <a:spcAft>
                <a:spcPts val="0"/>
              </a:spcAft>
              <a:buNone/>
            </a:pPr>
            <a:r>
              <a:t/>
            </a:r>
            <a:endParaRPr b="0" i="0" sz="2978" u="none" cap="none" strike="noStrike">
              <a:solidFill>
                <a:srgbClr val="000000"/>
              </a:solidFill>
              <a:latin typeface="Arial"/>
              <a:ea typeface="Arial"/>
              <a:cs typeface="Arial"/>
              <a:sym typeface="Arial"/>
            </a:endParaRPr>
          </a:p>
          <a:p>
            <a:pPr indent="-84455" lvl="1" marL="168910" marR="0" rtl="0" algn="l">
              <a:lnSpc>
                <a:spcPct val="78945"/>
              </a:lnSpc>
              <a:spcBef>
                <a:spcPts val="0"/>
              </a:spcBef>
              <a:spcAft>
                <a:spcPts val="0"/>
              </a:spcAft>
              <a:buNone/>
            </a:pPr>
            <a:r>
              <a:t/>
            </a:r>
            <a:endParaRPr b="0" i="0" sz="2978"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3"/>
          <p:cNvSpPr/>
          <p:nvPr/>
        </p:nvSpPr>
        <p:spPr>
          <a:xfrm>
            <a:off x="0" y="7556556"/>
            <a:ext cx="10178604" cy="2730444"/>
          </a:xfrm>
          <a:custGeom>
            <a:rect b="b" l="l" r="r" t="t"/>
            <a:pathLst>
              <a:path extrusionOk="0" h="2730444" w="10178604">
                <a:moveTo>
                  <a:pt x="0" y="0"/>
                </a:moveTo>
                <a:lnTo>
                  <a:pt x="10178604" y="0"/>
                </a:lnTo>
                <a:lnTo>
                  <a:pt x="10178604" y="2730444"/>
                </a:lnTo>
                <a:lnTo>
                  <a:pt x="0" y="2730444"/>
                </a:lnTo>
                <a:lnTo>
                  <a:pt x="0" y="0"/>
                </a:lnTo>
                <a:close/>
              </a:path>
            </a:pathLst>
          </a:custGeom>
          <a:blipFill rotWithShape="1">
            <a:blip r:embed="rId3">
              <a:alphaModFix/>
            </a:blip>
            <a:stretch>
              <a:fillRect b="0" l="0" r="0" t="0"/>
            </a:stretch>
          </a:blipFill>
          <a:ln>
            <a:noFill/>
          </a:ln>
        </p:spPr>
      </p:sp>
      <p:sp>
        <p:nvSpPr>
          <p:cNvPr id="123" name="Google Shape;123;p3"/>
          <p:cNvSpPr/>
          <p:nvPr/>
        </p:nvSpPr>
        <p:spPr>
          <a:xfrm>
            <a:off x="10178604" y="0"/>
            <a:ext cx="8109395" cy="10287000"/>
          </a:xfrm>
          <a:custGeom>
            <a:rect b="b" l="l" r="r" t="t"/>
            <a:pathLst>
              <a:path extrusionOk="0" h="13716000" w="10812526">
                <a:moveTo>
                  <a:pt x="0" y="0"/>
                </a:moveTo>
                <a:lnTo>
                  <a:pt x="10812526" y="0"/>
                </a:lnTo>
                <a:lnTo>
                  <a:pt x="10812526" y="13716000"/>
                </a:lnTo>
                <a:lnTo>
                  <a:pt x="0" y="13716000"/>
                </a:lnTo>
                <a:close/>
              </a:path>
            </a:pathLst>
          </a:custGeom>
          <a:blipFill rotWithShape="1">
            <a:blip r:embed="rId4">
              <a:alphaModFix/>
            </a:blip>
            <a:stretch>
              <a:fillRect b="0" l="-45176" r="-45176" t="0"/>
            </a:stretch>
          </a:blipFill>
          <a:ln>
            <a:noFill/>
          </a:ln>
        </p:spPr>
      </p:sp>
      <p:sp>
        <p:nvSpPr>
          <p:cNvPr id="124" name="Google Shape;124;p3"/>
          <p:cNvSpPr txBox="1"/>
          <p:nvPr/>
        </p:nvSpPr>
        <p:spPr>
          <a:xfrm>
            <a:off x="381000" y="233117"/>
            <a:ext cx="4765892" cy="966759"/>
          </a:xfrm>
          <a:prstGeom prst="rect">
            <a:avLst/>
          </a:prstGeom>
          <a:noFill/>
          <a:ln>
            <a:noFill/>
          </a:ln>
        </p:spPr>
        <p:txBody>
          <a:bodyPr anchorCtr="0" anchor="t" bIns="0" lIns="0" spcFirstLastPara="1" rIns="0" wrap="square" tIns="0">
            <a:spAutoFit/>
          </a:bodyPr>
          <a:lstStyle/>
          <a:p>
            <a:pPr indent="0" lvl="0" marL="0" marR="0" rtl="0" algn="l">
              <a:lnSpc>
                <a:spcPct val="110377"/>
              </a:lnSpc>
              <a:spcBef>
                <a:spcPts val="0"/>
              </a:spcBef>
              <a:spcAft>
                <a:spcPts val="0"/>
              </a:spcAft>
              <a:buNone/>
            </a:pPr>
            <a:r>
              <a:rPr b="1" i="0" lang="en-US" sz="6630" u="none" cap="none" strike="noStrike">
                <a:solidFill>
                  <a:srgbClr val="000000"/>
                </a:solidFill>
                <a:latin typeface="Arial"/>
                <a:ea typeface="Arial"/>
                <a:cs typeface="Arial"/>
                <a:sym typeface="Arial"/>
              </a:rPr>
              <a:t>Εισαγωγή </a:t>
            </a:r>
            <a:endParaRPr/>
          </a:p>
        </p:txBody>
      </p:sp>
      <p:sp>
        <p:nvSpPr>
          <p:cNvPr id="125" name="Google Shape;125;p3"/>
          <p:cNvSpPr txBox="1"/>
          <p:nvPr/>
        </p:nvSpPr>
        <p:spPr>
          <a:xfrm>
            <a:off x="381000" y="1198210"/>
            <a:ext cx="8763000" cy="8511277"/>
          </a:xfrm>
          <a:prstGeom prst="rect">
            <a:avLst/>
          </a:prstGeom>
          <a:noFill/>
          <a:ln>
            <a:noFill/>
          </a:ln>
        </p:spPr>
        <p:txBody>
          <a:bodyPr anchorCtr="0" anchor="t" bIns="0" lIns="0" spcFirstLastPara="1" rIns="0" wrap="square" tIns="0">
            <a:spAutoFit/>
          </a:bodyPr>
          <a:lstStyle/>
          <a:p>
            <a:pPr indent="0" lvl="0" marL="0" marR="0" rtl="0" algn="l">
              <a:lnSpc>
                <a:spcPct val="178706"/>
              </a:lnSpc>
              <a:spcBef>
                <a:spcPts val="0"/>
              </a:spcBef>
              <a:spcAft>
                <a:spcPts val="0"/>
              </a:spcAft>
              <a:buNone/>
            </a:pPr>
            <a:r>
              <a:rPr b="0" i="0" lang="en-US" sz="2799" u="none" cap="none" strike="noStrike">
                <a:solidFill>
                  <a:srgbClr val="000000"/>
                </a:solidFill>
                <a:latin typeface="Arial"/>
                <a:ea typeface="Arial"/>
                <a:cs typeface="Arial"/>
                <a:sym typeface="Arial"/>
              </a:rPr>
              <a:t>Η RA στο πλαίσιο της κυκλικότητας: η σημασία των συστημάτων κλειστού βρόχου </a:t>
            </a:r>
            <a:endParaRPr/>
          </a:p>
          <a:p>
            <a:pPr indent="0" lvl="0" marL="0" marR="0" rtl="0" algn="l">
              <a:lnSpc>
                <a:spcPct val="89353"/>
              </a:lnSpc>
              <a:spcBef>
                <a:spcPts val="0"/>
              </a:spcBef>
              <a:spcAft>
                <a:spcPts val="0"/>
              </a:spcAft>
              <a:buNone/>
            </a:pPr>
            <a:r>
              <a:t/>
            </a:r>
            <a:endParaRPr b="0" i="0" sz="2799" u="none" cap="none" strike="noStrike">
              <a:solidFill>
                <a:srgbClr val="000000"/>
              </a:solidFill>
              <a:latin typeface="Arial"/>
              <a:ea typeface="Arial"/>
              <a:cs typeface="Arial"/>
              <a:sym typeface="Arial"/>
            </a:endParaRPr>
          </a:p>
          <a:p>
            <a:pPr indent="-177736" lvl="1" marL="337820" marR="0" rtl="0" algn="l">
              <a:lnSpc>
                <a:spcPct val="178706"/>
              </a:lnSpc>
              <a:spcBef>
                <a:spcPts val="0"/>
              </a:spcBef>
              <a:spcAft>
                <a:spcPts val="0"/>
              </a:spcAft>
              <a:buClr>
                <a:srgbClr val="000000"/>
              </a:buClr>
              <a:buSzPts val="2799"/>
              <a:buFont typeface="Arial"/>
              <a:buChar char="•"/>
            </a:pPr>
            <a:r>
              <a:rPr b="0" i="0" lang="en-US" sz="2799" u="none" cap="none" strike="noStrike">
                <a:solidFill>
                  <a:srgbClr val="000000"/>
                </a:solidFill>
                <a:latin typeface="Arial"/>
                <a:ea typeface="Arial"/>
                <a:cs typeface="Arial"/>
                <a:sym typeface="Arial"/>
              </a:rPr>
              <a:t> Η γεωργία κλειστού βρόχου αναφέρεται στην ανακύκλωση θρεπτικών συστατικών σε γεωργικά συστήματα</a:t>
            </a:r>
            <a:endParaRPr/>
          </a:p>
          <a:p>
            <a:pPr indent="-84455" lvl="1" marL="168910" marR="0" rtl="0" algn="l">
              <a:lnSpc>
                <a:spcPct val="89353"/>
              </a:lnSpc>
              <a:spcBef>
                <a:spcPts val="0"/>
              </a:spcBef>
              <a:spcAft>
                <a:spcPts val="0"/>
              </a:spcAft>
              <a:buNone/>
            </a:pPr>
            <a:r>
              <a:t/>
            </a:r>
            <a:endParaRPr b="0" i="0" sz="2799" u="none" cap="none" strike="noStrike">
              <a:solidFill>
                <a:srgbClr val="000000"/>
              </a:solidFill>
              <a:latin typeface="Arial"/>
              <a:ea typeface="Arial"/>
              <a:cs typeface="Arial"/>
              <a:sym typeface="Arial"/>
            </a:endParaRPr>
          </a:p>
          <a:p>
            <a:pPr indent="-177736" lvl="1" marL="337820" marR="0" rtl="0" algn="l">
              <a:lnSpc>
                <a:spcPct val="178706"/>
              </a:lnSpc>
              <a:spcBef>
                <a:spcPts val="0"/>
              </a:spcBef>
              <a:spcAft>
                <a:spcPts val="0"/>
              </a:spcAft>
              <a:buClr>
                <a:srgbClr val="000000"/>
              </a:buClr>
              <a:buSzPts val="2799"/>
              <a:buFont typeface="Arial"/>
              <a:buChar char="•"/>
            </a:pPr>
            <a:r>
              <a:rPr b="0" i="0" lang="en-US" sz="2799" u="none" cap="none" strike="noStrike">
                <a:solidFill>
                  <a:srgbClr val="000000"/>
                </a:solidFill>
                <a:latin typeface="Arial"/>
                <a:ea typeface="Arial"/>
                <a:cs typeface="Arial"/>
                <a:sym typeface="Arial"/>
              </a:rPr>
              <a:t>Μειώνει την εξάρτηση από εξωτερικές εισροές και εστιάζει στην ενίσχυση του κύκλου των θρεπτικών συστατικών εντός των συστημάτων παραγωγής τροφίμων και βιομάζας.</a:t>
            </a:r>
            <a:endParaRPr/>
          </a:p>
          <a:p>
            <a:pPr indent="-84455" lvl="1" marL="168910" marR="0" rtl="0" algn="l">
              <a:lnSpc>
                <a:spcPct val="89353"/>
              </a:lnSpc>
              <a:spcBef>
                <a:spcPts val="0"/>
              </a:spcBef>
              <a:spcAft>
                <a:spcPts val="0"/>
              </a:spcAft>
              <a:buNone/>
            </a:pPr>
            <a:r>
              <a:t/>
            </a:r>
            <a:endParaRPr b="0" i="0" sz="2799" u="none" cap="none" strike="noStrike">
              <a:solidFill>
                <a:srgbClr val="000000"/>
              </a:solidFill>
              <a:latin typeface="Arial"/>
              <a:ea typeface="Arial"/>
              <a:cs typeface="Arial"/>
              <a:sym typeface="Arial"/>
            </a:endParaRPr>
          </a:p>
          <a:p>
            <a:pPr indent="-84455" lvl="1" marL="168910" marR="0" rtl="0" algn="l">
              <a:lnSpc>
                <a:spcPct val="89353"/>
              </a:lnSpc>
              <a:spcBef>
                <a:spcPts val="0"/>
              </a:spcBef>
              <a:spcAft>
                <a:spcPts val="0"/>
              </a:spcAft>
              <a:buNone/>
            </a:pPr>
            <a:r>
              <a:t/>
            </a:r>
            <a:endParaRPr b="0" i="0" sz="2799" u="none" cap="none" strike="noStrike">
              <a:solidFill>
                <a:srgbClr val="000000"/>
              </a:solidFill>
              <a:latin typeface="Arial"/>
              <a:ea typeface="Arial"/>
              <a:cs typeface="Arial"/>
              <a:sym typeface="Arial"/>
            </a:endParaRPr>
          </a:p>
          <a:p>
            <a:pPr indent="-84455" lvl="1" marL="168910" marR="0" rtl="0" algn="l">
              <a:lnSpc>
                <a:spcPct val="89353"/>
              </a:lnSpc>
              <a:spcBef>
                <a:spcPts val="0"/>
              </a:spcBef>
              <a:spcAft>
                <a:spcPts val="0"/>
              </a:spcAft>
              <a:buNone/>
            </a:pPr>
            <a:r>
              <a:t/>
            </a:r>
            <a:endParaRPr b="0" i="0" sz="2799" u="none" cap="none" strike="noStrike">
              <a:solidFill>
                <a:srgbClr val="000000"/>
              </a:solidFill>
              <a:latin typeface="Arial"/>
              <a:ea typeface="Arial"/>
              <a:cs typeface="Arial"/>
              <a:sym typeface="Arial"/>
            </a:endParaRPr>
          </a:p>
          <a:p>
            <a:pPr indent="-84455" lvl="1" marL="168910" marR="0" rtl="0" algn="l">
              <a:lnSpc>
                <a:spcPct val="89353"/>
              </a:lnSpc>
              <a:spcBef>
                <a:spcPts val="0"/>
              </a:spcBef>
              <a:spcAft>
                <a:spcPts val="0"/>
              </a:spcAft>
              <a:buNone/>
            </a:pPr>
            <a:r>
              <a:t/>
            </a:r>
            <a:endParaRPr b="0" i="0" sz="2799" u="none" cap="none" strike="noStrike">
              <a:solidFill>
                <a:srgbClr val="000000"/>
              </a:solidFill>
              <a:latin typeface="Arial"/>
              <a:ea typeface="Arial"/>
              <a:cs typeface="Arial"/>
              <a:sym typeface="Arial"/>
            </a:endParaRPr>
          </a:p>
          <a:p>
            <a:pPr indent="-84455" lvl="1" marL="168910" marR="0" rtl="0" algn="l">
              <a:lnSpc>
                <a:spcPct val="89353"/>
              </a:lnSpc>
              <a:spcBef>
                <a:spcPts val="0"/>
              </a:spcBef>
              <a:spcAft>
                <a:spcPts val="0"/>
              </a:spcAft>
              <a:buNone/>
            </a:pPr>
            <a:r>
              <a:t/>
            </a:r>
            <a:endParaRPr b="0" i="0" sz="2799" u="none" cap="none" strike="noStrike">
              <a:solidFill>
                <a:srgbClr val="000000"/>
              </a:solidFill>
              <a:latin typeface="Arial"/>
              <a:ea typeface="Arial"/>
              <a:cs typeface="Arial"/>
              <a:sym typeface="Arial"/>
            </a:endParaRPr>
          </a:p>
          <a:p>
            <a:pPr indent="-84455" lvl="1" marL="168910" marR="0" rtl="0" algn="l">
              <a:lnSpc>
                <a:spcPct val="89353"/>
              </a:lnSpc>
              <a:spcBef>
                <a:spcPts val="0"/>
              </a:spcBef>
              <a:spcAft>
                <a:spcPts val="0"/>
              </a:spcAft>
              <a:buNone/>
            </a:pPr>
            <a:r>
              <a:t/>
            </a:r>
            <a:endParaRPr b="0" i="0" sz="2799" u="none" cap="none" strike="noStrike">
              <a:solidFill>
                <a:srgbClr val="000000"/>
              </a:solidFill>
              <a:latin typeface="Arial"/>
              <a:ea typeface="Arial"/>
              <a:cs typeface="Arial"/>
              <a:sym typeface="Arial"/>
            </a:endParaRPr>
          </a:p>
          <a:p>
            <a:pPr indent="-84455" lvl="1" marL="168910" marR="0" rtl="0" algn="l">
              <a:lnSpc>
                <a:spcPct val="89353"/>
              </a:lnSpc>
              <a:spcBef>
                <a:spcPts val="0"/>
              </a:spcBef>
              <a:spcAft>
                <a:spcPts val="0"/>
              </a:spcAft>
              <a:buNone/>
            </a:pPr>
            <a:r>
              <a:t/>
            </a:r>
            <a:endParaRPr b="0" i="0" sz="2799"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4"/>
          <p:cNvSpPr/>
          <p:nvPr/>
        </p:nvSpPr>
        <p:spPr>
          <a:xfrm>
            <a:off x="0" y="7556556"/>
            <a:ext cx="10178604" cy="2730444"/>
          </a:xfrm>
          <a:custGeom>
            <a:rect b="b" l="l" r="r" t="t"/>
            <a:pathLst>
              <a:path extrusionOk="0" h="2730444" w="10178604">
                <a:moveTo>
                  <a:pt x="0" y="0"/>
                </a:moveTo>
                <a:lnTo>
                  <a:pt x="10178604" y="0"/>
                </a:lnTo>
                <a:lnTo>
                  <a:pt x="10178604" y="2730444"/>
                </a:lnTo>
                <a:lnTo>
                  <a:pt x="0" y="2730444"/>
                </a:lnTo>
                <a:lnTo>
                  <a:pt x="0" y="0"/>
                </a:lnTo>
                <a:close/>
              </a:path>
            </a:pathLst>
          </a:custGeom>
          <a:blipFill rotWithShape="1">
            <a:blip r:embed="rId3">
              <a:alphaModFix/>
            </a:blip>
            <a:stretch>
              <a:fillRect b="0" l="0" r="0" t="0"/>
            </a:stretch>
          </a:blipFill>
          <a:ln>
            <a:noFill/>
          </a:ln>
        </p:spPr>
      </p:sp>
      <p:sp>
        <p:nvSpPr>
          <p:cNvPr id="135" name="Google Shape;135;p4"/>
          <p:cNvSpPr/>
          <p:nvPr/>
        </p:nvSpPr>
        <p:spPr>
          <a:xfrm>
            <a:off x="10178604" y="0"/>
            <a:ext cx="8109395" cy="10287000"/>
          </a:xfrm>
          <a:custGeom>
            <a:rect b="b" l="l" r="r" t="t"/>
            <a:pathLst>
              <a:path extrusionOk="0" h="13716000" w="10812526">
                <a:moveTo>
                  <a:pt x="0" y="0"/>
                </a:moveTo>
                <a:lnTo>
                  <a:pt x="10812526" y="0"/>
                </a:lnTo>
                <a:lnTo>
                  <a:pt x="10812526" y="13716000"/>
                </a:lnTo>
                <a:lnTo>
                  <a:pt x="0" y="13716000"/>
                </a:lnTo>
                <a:close/>
              </a:path>
            </a:pathLst>
          </a:custGeom>
          <a:blipFill rotWithShape="1">
            <a:blip r:embed="rId4">
              <a:alphaModFix/>
            </a:blip>
            <a:stretch>
              <a:fillRect b="0" l="-45176" r="-45176" t="0"/>
            </a:stretch>
          </a:blipFill>
          <a:ln>
            <a:noFill/>
          </a:ln>
        </p:spPr>
      </p:sp>
      <p:sp>
        <p:nvSpPr>
          <p:cNvPr id="136" name="Google Shape;136;p4"/>
          <p:cNvSpPr txBox="1"/>
          <p:nvPr/>
        </p:nvSpPr>
        <p:spPr>
          <a:xfrm>
            <a:off x="609600" y="457200"/>
            <a:ext cx="4765892" cy="966759"/>
          </a:xfrm>
          <a:prstGeom prst="rect">
            <a:avLst/>
          </a:prstGeom>
          <a:noFill/>
          <a:ln>
            <a:noFill/>
          </a:ln>
        </p:spPr>
        <p:txBody>
          <a:bodyPr anchorCtr="0" anchor="t" bIns="0" lIns="0" spcFirstLastPara="1" rIns="0" wrap="square" tIns="0">
            <a:spAutoFit/>
          </a:bodyPr>
          <a:lstStyle/>
          <a:p>
            <a:pPr indent="0" lvl="0" marL="0" marR="0" rtl="0" algn="l">
              <a:lnSpc>
                <a:spcPct val="110377"/>
              </a:lnSpc>
              <a:spcBef>
                <a:spcPts val="0"/>
              </a:spcBef>
              <a:spcAft>
                <a:spcPts val="0"/>
              </a:spcAft>
              <a:buNone/>
            </a:pPr>
            <a:r>
              <a:rPr b="1" i="0" lang="en-US" sz="6630" u="none" cap="none" strike="noStrike">
                <a:solidFill>
                  <a:srgbClr val="000000"/>
                </a:solidFill>
                <a:latin typeface="Arial"/>
                <a:ea typeface="Arial"/>
                <a:cs typeface="Arial"/>
                <a:sym typeface="Arial"/>
              </a:rPr>
              <a:t>Εισαγωγή </a:t>
            </a:r>
            <a:endParaRPr/>
          </a:p>
        </p:txBody>
      </p:sp>
      <p:sp>
        <p:nvSpPr>
          <p:cNvPr id="137" name="Google Shape;137;p4"/>
          <p:cNvSpPr txBox="1"/>
          <p:nvPr/>
        </p:nvSpPr>
        <p:spPr>
          <a:xfrm>
            <a:off x="609600" y="1583186"/>
            <a:ext cx="8763000" cy="5001545"/>
          </a:xfrm>
          <a:prstGeom prst="rect">
            <a:avLst/>
          </a:prstGeom>
          <a:noFill/>
          <a:ln>
            <a:noFill/>
          </a:ln>
        </p:spPr>
        <p:txBody>
          <a:bodyPr anchorCtr="0" anchor="t" bIns="0" lIns="0" spcFirstLastPara="1" rIns="0" wrap="square" tIns="0">
            <a:spAutoFit/>
          </a:bodyPr>
          <a:lstStyle/>
          <a:p>
            <a:pPr indent="0" lvl="0" marL="0" marR="0" rtl="0" algn="l">
              <a:lnSpc>
                <a:spcPct val="178706"/>
              </a:lnSpc>
              <a:spcBef>
                <a:spcPts val="0"/>
              </a:spcBef>
              <a:spcAft>
                <a:spcPts val="0"/>
              </a:spcAft>
              <a:buNone/>
            </a:pPr>
            <a:r>
              <a:rPr b="0" i="0" lang="en-US" sz="2799" u="none" cap="none" strike="noStrike">
                <a:solidFill>
                  <a:srgbClr val="000000"/>
                </a:solidFill>
                <a:latin typeface="Arial"/>
                <a:ea typeface="Arial"/>
                <a:cs typeface="Arial"/>
                <a:sym typeface="Arial"/>
              </a:rPr>
              <a:t>Η RA στο πλαίσιο της κυκλικότητας: η σημασία των συστημάτων κλειστού βρόχου </a:t>
            </a:r>
            <a:endParaRPr/>
          </a:p>
          <a:p>
            <a:pPr indent="0" lvl="0" marL="0" marR="0" rtl="0" algn="l">
              <a:lnSpc>
                <a:spcPct val="89353"/>
              </a:lnSpc>
              <a:spcBef>
                <a:spcPts val="0"/>
              </a:spcBef>
              <a:spcAft>
                <a:spcPts val="0"/>
              </a:spcAft>
              <a:buNone/>
            </a:pPr>
            <a:r>
              <a:t/>
            </a:r>
            <a:endParaRPr b="0" i="0" sz="2799" u="none" cap="none" strike="noStrike">
              <a:solidFill>
                <a:srgbClr val="000000"/>
              </a:solidFill>
              <a:latin typeface="Arial"/>
              <a:ea typeface="Arial"/>
              <a:cs typeface="Arial"/>
              <a:sym typeface="Arial"/>
            </a:endParaRPr>
          </a:p>
          <a:p>
            <a:pPr indent="-177736" lvl="1" marL="337820" marR="0" rtl="0" algn="l">
              <a:lnSpc>
                <a:spcPct val="178706"/>
              </a:lnSpc>
              <a:spcBef>
                <a:spcPts val="0"/>
              </a:spcBef>
              <a:spcAft>
                <a:spcPts val="0"/>
              </a:spcAft>
              <a:buClr>
                <a:srgbClr val="000000"/>
              </a:buClr>
              <a:buSzPts val="2799"/>
              <a:buFont typeface="Arial"/>
              <a:buChar char="•"/>
            </a:pPr>
            <a:r>
              <a:rPr b="0" i="0" lang="en-US" sz="2799" u="none" cap="none" strike="noStrike">
                <a:solidFill>
                  <a:srgbClr val="000000"/>
                </a:solidFill>
                <a:latin typeface="Arial"/>
                <a:ea typeface="Arial"/>
                <a:cs typeface="Arial"/>
                <a:sym typeface="Arial"/>
              </a:rPr>
              <a:t>Επιτρέπει μια πιο βιώσιμη, περιβαλλοντικά συνειδητή παραγωγή τροφίμων και βιομάζας που δεν θέτει σε κίνδυνο την υγεία του εδάφους ή/και των φυτών.</a:t>
            </a:r>
            <a:endParaRPr/>
          </a:p>
          <a:p>
            <a:pPr indent="-84455" lvl="1" marL="168910" marR="0" rtl="0" algn="l">
              <a:lnSpc>
                <a:spcPct val="89353"/>
              </a:lnSpc>
              <a:spcBef>
                <a:spcPts val="0"/>
              </a:spcBef>
              <a:spcAft>
                <a:spcPts val="0"/>
              </a:spcAft>
              <a:buNone/>
            </a:pPr>
            <a:r>
              <a:t/>
            </a:r>
            <a:endParaRPr b="0" i="0" sz="2799" u="none" cap="none" strike="noStrike">
              <a:solidFill>
                <a:srgbClr val="000000"/>
              </a:solidFill>
              <a:latin typeface="Arial"/>
              <a:ea typeface="Arial"/>
              <a:cs typeface="Arial"/>
              <a:sym typeface="Arial"/>
            </a:endParaRPr>
          </a:p>
          <a:p>
            <a:pPr indent="-177736" lvl="1" marL="337820" marR="0" rtl="0" algn="l">
              <a:lnSpc>
                <a:spcPct val="178706"/>
              </a:lnSpc>
              <a:spcBef>
                <a:spcPts val="0"/>
              </a:spcBef>
              <a:spcAft>
                <a:spcPts val="0"/>
              </a:spcAft>
              <a:buClr>
                <a:srgbClr val="000000"/>
              </a:buClr>
              <a:buSzPts val="2799"/>
              <a:buFont typeface="Arial"/>
              <a:buChar char="•"/>
            </a:pPr>
            <a:r>
              <a:rPr b="1" i="0" lang="en-US" sz="2799" u="none" cap="none" strike="noStrike">
                <a:solidFill>
                  <a:srgbClr val="000000"/>
                </a:solidFill>
                <a:latin typeface="Arial"/>
                <a:ea typeface="Arial"/>
                <a:cs typeface="Arial"/>
                <a:sym typeface="Arial"/>
              </a:rPr>
              <a:t>Η RA στην τρέχουσα μορφή της αποτελεί το θεμέλιο για μια κυκλική γεωργία!</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D7344"/>
        </a:solidFill>
      </p:bgPr>
    </p:bg>
    <p:spTree>
      <p:nvGrpSpPr>
        <p:cNvPr id="145" name="Shape 145"/>
        <p:cNvGrpSpPr/>
        <p:nvPr/>
      </p:nvGrpSpPr>
      <p:grpSpPr>
        <a:xfrm>
          <a:off x="0" y="0"/>
          <a:ext cx="0" cy="0"/>
          <a:chOff x="0" y="0"/>
          <a:chExt cx="0" cy="0"/>
        </a:xfrm>
      </p:grpSpPr>
      <p:sp>
        <p:nvSpPr>
          <p:cNvPr id="146" name="Google Shape;146;p5"/>
          <p:cNvSpPr/>
          <p:nvPr/>
        </p:nvSpPr>
        <p:spPr>
          <a:xfrm>
            <a:off x="9144000" y="0"/>
            <a:ext cx="8458962" cy="8183309"/>
          </a:xfrm>
          <a:custGeom>
            <a:rect b="b" l="l" r="r" t="t"/>
            <a:pathLst>
              <a:path extrusionOk="0" h="10911078" w="11278616">
                <a:moveTo>
                  <a:pt x="0" y="0"/>
                </a:moveTo>
                <a:lnTo>
                  <a:pt x="11278616" y="0"/>
                </a:lnTo>
                <a:lnTo>
                  <a:pt x="11278616" y="10911078"/>
                </a:lnTo>
                <a:lnTo>
                  <a:pt x="0" y="10911078"/>
                </a:lnTo>
                <a:close/>
              </a:path>
            </a:pathLst>
          </a:custGeom>
          <a:blipFill rotWithShape="1">
            <a:blip r:embed="rId3">
              <a:alphaModFix/>
            </a:blip>
            <a:stretch>
              <a:fillRect b="-22325" l="0" r="0" t="-22325"/>
            </a:stretch>
          </a:blipFill>
          <a:ln>
            <a:noFill/>
          </a:ln>
        </p:spPr>
      </p:sp>
      <p:sp>
        <p:nvSpPr>
          <p:cNvPr id="147" name="Google Shape;147;p5"/>
          <p:cNvSpPr/>
          <p:nvPr/>
        </p:nvSpPr>
        <p:spPr>
          <a:xfrm>
            <a:off x="17602963" y="-144661"/>
            <a:ext cx="876228" cy="10431661"/>
          </a:xfrm>
          <a:custGeom>
            <a:rect b="b" l="l" r="r" t="t"/>
            <a:pathLst>
              <a:path extrusionOk="0" h="10431661" w="876228">
                <a:moveTo>
                  <a:pt x="0" y="0"/>
                </a:moveTo>
                <a:lnTo>
                  <a:pt x="876228" y="0"/>
                </a:lnTo>
                <a:lnTo>
                  <a:pt x="876228" y="10431661"/>
                </a:lnTo>
                <a:lnTo>
                  <a:pt x="0" y="10431661"/>
                </a:lnTo>
                <a:lnTo>
                  <a:pt x="0" y="0"/>
                </a:lnTo>
                <a:close/>
              </a:path>
            </a:pathLst>
          </a:custGeom>
          <a:blipFill rotWithShape="1">
            <a:blip r:embed="rId4">
              <a:alphaModFix/>
            </a:blip>
            <a:stretch>
              <a:fillRect b="0" l="0" r="0" t="0"/>
            </a:stretch>
          </a:blipFill>
          <a:ln>
            <a:noFill/>
          </a:ln>
        </p:spPr>
      </p:sp>
      <p:sp>
        <p:nvSpPr>
          <p:cNvPr id="148" name="Google Shape;148;p5"/>
          <p:cNvSpPr/>
          <p:nvPr/>
        </p:nvSpPr>
        <p:spPr>
          <a:xfrm>
            <a:off x="0" y="-144661"/>
            <a:ext cx="9144000" cy="10431661"/>
          </a:xfrm>
          <a:custGeom>
            <a:rect b="b" l="l" r="r" t="t"/>
            <a:pathLst>
              <a:path extrusionOk="0" h="10431661" w="9144000">
                <a:moveTo>
                  <a:pt x="0" y="0"/>
                </a:moveTo>
                <a:lnTo>
                  <a:pt x="9144000" y="0"/>
                </a:lnTo>
                <a:lnTo>
                  <a:pt x="9144000" y="10431661"/>
                </a:lnTo>
                <a:lnTo>
                  <a:pt x="0" y="10431661"/>
                </a:lnTo>
                <a:lnTo>
                  <a:pt x="0" y="0"/>
                </a:lnTo>
                <a:close/>
              </a:path>
            </a:pathLst>
          </a:custGeom>
          <a:blipFill rotWithShape="1">
            <a:blip r:embed="rId5">
              <a:alphaModFix/>
            </a:blip>
            <a:stretch>
              <a:fillRect b="0" l="0" r="0" t="0"/>
            </a:stretch>
          </a:blipFill>
          <a:ln>
            <a:noFill/>
          </a:ln>
        </p:spPr>
      </p:sp>
      <p:sp>
        <p:nvSpPr>
          <p:cNvPr id="149" name="Google Shape;149;p5"/>
          <p:cNvSpPr txBox="1"/>
          <p:nvPr/>
        </p:nvSpPr>
        <p:spPr>
          <a:xfrm>
            <a:off x="765481" y="591360"/>
            <a:ext cx="6790957" cy="1771192"/>
          </a:xfrm>
          <a:prstGeom prst="rect">
            <a:avLst/>
          </a:prstGeom>
          <a:noFill/>
          <a:ln>
            <a:noFill/>
          </a:ln>
        </p:spPr>
        <p:txBody>
          <a:bodyPr anchorCtr="0" anchor="t" bIns="0" lIns="0" spcFirstLastPara="1" rIns="0" wrap="square" tIns="0">
            <a:spAutoFit/>
          </a:bodyPr>
          <a:lstStyle/>
          <a:p>
            <a:pPr indent="0" lvl="0" marL="0" marR="0" rtl="0" algn="just">
              <a:lnSpc>
                <a:spcPct val="110394"/>
              </a:lnSpc>
              <a:spcBef>
                <a:spcPts val="0"/>
              </a:spcBef>
              <a:spcAft>
                <a:spcPts val="0"/>
              </a:spcAft>
              <a:buNone/>
            </a:pPr>
            <a:r>
              <a:rPr b="1" i="0" lang="en-US" sz="6215" u="none" cap="none" strike="noStrike">
                <a:solidFill>
                  <a:srgbClr val="000000"/>
                </a:solidFill>
                <a:latin typeface="Arial"/>
                <a:ea typeface="Arial"/>
                <a:cs typeface="Arial"/>
                <a:sym typeface="Arial"/>
              </a:rPr>
              <a:t>Μαθησιακοί Στόχοι</a:t>
            </a:r>
            <a:endParaRPr/>
          </a:p>
        </p:txBody>
      </p:sp>
      <p:sp>
        <p:nvSpPr>
          <p:cNvPr id="150" name="Google Shape;150;p5"/>
          <p:cNvSpPr txBox="1"/>
          <p:nvPr/>
        </p:nvSpPr>
        <p:spPr>
          <a:xfrm>
            <a:off x="765481" y="2235477"/>
            <a:ext cx="7985435" cy="7506639"/>
          </a:xfrm>
          <a:prstGeom prst="rect">
            <a:avLst/>
          </a:prstGeom>
          <a:noFill/>
          <a:ln>
            <a:noFill/>
          </a:ln>
        </p:spPr>
        <p:txBody>
          <a:bodyPr anchorCtr="0" anchor="t" bIns="0" lIns="0" spcFirstLastPara="1" rIns="0" wrap="square" tIns="0">
            <a:spAutoFit/>
          </a:bodyPr>
          <a:lstStyle/>
          <a:p>
            <a:pPr indent="-139700" lvl="1" marL="265431" marR="0" rtl="0" algn="just">
              <a:lnSpc>
                <a:spcPct val="245772"/>
              </a:lnSpc>
              <a:spcBef>
                <a:spcPts val="0"/>
              </a:spcBef>
              <a:spcAft>
                <a:spcPts val="0"/>
              </a:spcAft>
              <a:buClr>
                <a:srgbClr val="000000"/>
              </a:buClr>
              <a:buSzPts val="2200"/>
              <a:buFont typeface="Calibri"/>
              <a:buAutoNum type="arabicPeriod"/>
            </a:pPr>
            <a:r>
              <a:rPr b="1" i="0" lang="en-US" sz="2200" u="none" cap="none" strike="noStrike">
                <a:solidFill>
                  <a:srgbClr val="000000"/>
                </a:solidFill>
                <a:latin typeface="Calibri"/>
                <a:ea typeface="Calibri"/>
                <a:cs typeface="Calibri"/>
                <a:sym typeface="Calibri"/>
              </a:rPr>
              <a:t>Εξηγήστε τη σημασία των συστημάτων κλειστού βρόχου στη ΡΑ τόσο για την παραγωγικότητα όσο και για την ισορροπία του οικοσυστήματος.</a:t>
            </a:r>
            <a:endParaRPr/>
          </a:p>
          <a:p>
            <a:pPr indent="-139700" lvl="1" marL="265431" marR="0" rtl="0" algn="just">
              <a:lnSpc>
                <a:spcPct val="245772"/>
              </a:lnSpc>
              <a:spcBef>
                <a:spcPts val="0"/>
              </a:spcBef>
              <a:spcAft>
                <a:spcPts val="0"/>
              </a:spcAft>
              <a:buClr>
                <a:srgbClr val="000000"/>
              </a:buClr>
              <a:buSzPts val="2200"/>
              <a:buFont typeface="Calibri"/>
              <a:buAutoNum type="arabicPeriod"/>
            </a:pPr>
            <a:r>
              <a:rPr b="1" i="0" lang="en-US" sz="2200" u="none" cap="none" strike="noStrike">
                <a:solidFill>
                  <a:srgbClr val="000000"/>
                </a:solidFill>
                <a:latin typeface="Calibri"/>
                <a:ea typeface="Calibri"/>
                <a:cs typeface="Calibri"/>
                <a:sym typeface="Calibri"/>
              </a:rPr>
              <a:t>Καταγράψτε και περιγράψτε τα βασικά οφέλη των συστημάτων κλειστού βρόχου στην RA</a:t>
            </a:r>
            <a:endParaRPr/>
          </a:p>
          <a:p>
            <a:pPr indent="-139700" lvl="1" marL="265431" marR="0" rtl="0" algn="just">
              <a:lnSpc>
                <a:spcPct val="245772"/>
              </a:lnSpc>
              <a:spcBef>
                <a:spcPts val="0"/>
              </a:spcBef>
              <a:spcAft>
                <a:spcPts val="0"/>
              </a:spcAft>
              <a:buClr>
                <a:srgbClr val="000000"/>
              </a:buClr>
              <a:buSzPts val="2200"/>
              <a:buFont typeface="Calibri"/>
              <a:buAutoNum type="arabicPeriod"/>
            </a:pPr>
            <a:r>
              <a:rPr b="1" i="0" lang="en-US" sz="2200" u="none" cap="none" strike="noStrike">
                <a:solidFill>
                  <a:srgbClr val="000000"/>
                </a:solidFill>
                <a:latin typeface="Calibri"/>
                <a:ea typeface="Calibri"/>
                <a:cs typeface="Calibri"/>
                <a:sym typeface="Calibri"/>
              </a:rPr>
              <a:t>Προσδιορίστε ποιες εξωτερικές (εκτός αγροκτήματος) και ενδογενείς (εντός αγροκτήματος) εισροές χρησιμοποιούνται στις πρακτικές RA και συζητήστε τις διασυνδέσεις των συστημάτων κλειστού βρόχου στη RA με τις «συμβατικές» πρακτικές.</a:t>
            </a:r>
            <a:endParaRPr/>
          </a:p>
          <a:p>
            <a:pPr indent="-139700" lvl="1" marL="265431" marR="0" rtl="0" algn="just">
              <a:lnSpc>
                <a:spcPct val="245772"/>
              </a:lnSpc>
              <a:spcBef>
                <a:spcPts val="0"/>
              </a:spcBef>
              <a:spcAft>
                <a:spcPts val="0"/>
              </a:spcAft>
              <a:buClr>
                <a:srgbClr val="000000"/>
              </a:buClr>
              <a:buSzPts val="2200"/>
              <a:buFont typeface="Calibri"/>
              <a:buAutoNum type="arabicPeriod"/>
            </a:pPr>
            <a:r>
              <a:rPr b="1" i="0" lang="en-US" sz="2200" u="none" cap="none" strike="noStrike">
                <a:solidFill>
                  <a:srgbClr val="000000"/>
                </a:solidFill>
                <a:latin typeface="Calibri"/>
                <a:ea typeface="Calibri"/>
                <a:cs typeface="Calibri"/>
                <a:sym typeface="Calibri"/>
              </a:rPr>
              <a:t>Εκπαίδευση στο σχεδιασμό συστημάτων κλειστού βρόχου βασισμένων στη φύση στην RA</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6"/>
          <p:cNvSpPr/>
          <p:nvPr/>
        </p:nvSpPr>
        <p:spPr>
          <a:xfrm>
            <a:off x="0" y="8197609"/>
            <a:ext cx="18288000" cy="2089391"/>
          </a:xfrm>
          <a:custGeom>
            <a:rect b="b" l="l" r="r" t="t"/>
            <a:pathLst>
              <a:path extrusionOk="0" h="2089391" w="18288000">
                <a:moveTo>
                  <a:pt x="0" y="0"/>
                </a:moveTo>
                <a:lnTo>
                  <a:pt x="18288000" y="0"/>
                </a:lnTo>
                <a:lnTo>
                  <a:pt x="18288000" y="2089391"/>
                </a:lnTo>
                <a:lnTo>
                  <a:pt x="0" y="2089391"/>
                </a:lnTo>
                <a:lnTo>
                  <a:pt x="0" y="0"/>
                </a:lnTo>
                <a:close/>
              </a:path>
            </a:pathLst>
          </a:custGeom>
          <a:blipFill rotWithShape="1">
            <a:blip r:embed="rId3">
              <a:alphaModFix/>
            </a:blip>
            <a:stretch>
              <a:fillRect b="0" l="0" r="0" t="0"/>
            </a:stretch>
          </a:blipFill>
          <a:ln>
            <a:noFill/>
          </a:ln>
        </p:spPr>
      </p:sp>
      <p:sp>
        <p:nvSpPr>
          <p:cNvPr id="160" name="Google Shape;160;p6"/>
          <p:cNvSpPr txBox="1"/>
          <p:nvPr/>
        </p:nvSpPr>
        <p:spPr>
          <a:xfrm>
            <a:off x="1028700" y="152125"/>
            <a:ext cx="15496174" cy="1471045"/>
          </a:xfrm>
          <a:prstGeom prst="rect">
            <a:avLst/>
          </a:prstGeom>
          <a:noFill/>
          <a:ln>
            <a:noFill/>
          </a:ln>
        </p:spPr>
        <p:txBody>
          <a:bodyPr anchorCtr="0" anchor="t" bIns="0" lIns="0" spcFirstLastPara="1" rIns="0" wrap="square" tIns="0">
            <a:spAutoFit/>
          </a:bodyPr>
          <a:lstStyle/>
          <a:p>
            <a:pPr indent="0" lvl="0" marL="0" marR="0" rtl="0" algn="ctr">
              <a:lnSpc>
                <a:spcPct val="168013"/>
              </a:lnSpc>
              <a:spcBef>
                <a:spcPts val="0"/>
              </a:spcBef>
              <a:spcAft>
                <a:spcPts val="0"/>
              </a:spcAft>
              <a:buNone/>
            </a:pPr>
            <a:r>
              <a:rPr b="1" i="0" lang="en-US" sz="7275" u="none" cap="none" strike="noStrike">
                <a:solidFill>
                  <a:srgbClr val="000000"/>
                </a:solidFill>
                <a:latin typeface="Arial"/>
                <a:ea typeface="Arial"/>
                <a:cs typeface="Arial"/>
                <a:sym typeface="Arial"/>
              </a:rPr>
              <a:t>Θεωρητικό Περιεχόμενο</a:t>
            </a:r>
            <a:endParaRPr/>
          </a:p>
        </p:txBody>
      </p:sp>
      <p:sp>
        <p:nvSpPr>
          <p:cNvPr id="161" name="Google Shape;161;p6"/>
          <p:cNvSpPr/>
          <p:nvPr/>
        </p:nvSpPr>
        <p:spPr>
          <a:xfrm>
            <a:off x="17602963" y="2521870"/>
            <a:ext cx="876228" cy="1543298"/>
          </a:xfrm>
          <a:custGeom>
            <a:rect b="b" l="l" r="r" t="t"/>
            <a:pathLst>
              <a:path extrusionOk="0" h="1543298" w="876228">
                <a:moveTo>
                  <a:pt x="0" y="0"/>
                </a:moveTo>
                <a:lnTo>
                  <a:pt x="876228" y="0"/>
                </a:lnTo>
                <a:lnTo>
                  <a:pt x="876228" y="1543298"/>
                </a:lnTo>
                <a:lnTo>
                  <a:pt x="0" y="1543298"/>
                </a:lnTo>
                <a:lnTo>
                  <a:pt x="0" y="0"/>
                </a:lnTo>
                <a:close/>
              </a:path>
            </a:pathLst>
          </a:custGeom>
          <a:blipFill rotWithShape="1">
            <a:blip r:embed="rId4">
              <a:alphaModFix/>
            </a:blip>
            <a:stretch>
              <a:fillRect b="0" l="0" r="0" t="0"/>
            </a:stretch>
          </a:blipFill>
          <a:ln>
            <a:noFill/>
          </a:ln>
        </p:spPr>
      </p:sp>
      <p:sp>
        <p:nvSpPr>
          <p:cNvPr id="162" name="Google Shape;162;p6"/>
          <p:cNvSpPr txBox="1"/>
          <p:nvPr/>
        </p:nvSpPr>
        <p:spPr>
          <a:xfrm>
            <a:off x="604985" y="8639175"/>
            <a:ext cx="10256398" cy="781452"/>
          </a:xfrm>
          <a:prstGeom prst="rect">
            <a:avLst/>
          </a:prstGeom>
          <a:noFill/>
          <a:ln>
            <a:noFill/>
          </a:ln>
        </p:spPr>
        <p:txBody>
          <a:bodyPr anchorCtr="0" anchor="t" bIns="0" lIns="0" spcFirstLastPara="1" rIns="0" wrap="square" tIns="0">
            <a:spAutoFit/>
          </a:bodyPr>
          <a:lstStyle/>
          <a:p>
            <a:pPr indent="0" lvl="0" marL="0" marR="0" rtl="0" algn="l">
              <a:lnSpc>
                <a:spcPct val="156539"/>
              </a:lnSpc>
              <a:spcBef>
                <a:spcPts val="0"/>
              </a:spcBef>
              <a:spcAft>
                <a:spcPts val="0"/>
              </a:spcAft>
              <a:buNone/>
            </a:pPr>
            <a:r>
              <a:rPr b="1" i="0" lang="en-US" sz="4098" u="none" cap="none" strike="noStrike">
                <a:solidFill>
                  <a:srgbClr val="000000"/>
                </a:solidFill>
                <a:latin typeface="Arial"/>
                <a:ea typeface="Arial"/>
                <a:cs typeface="Arial"/>
                <a:sym typeface="Arial"/>
              </a:rPr>
              <a:t>Ενότητα 1: Βασικές Έννοιες και Ορισμοί</a:t>
            </a:r>
            <a:endParaRPr/>
          </a:p>
        </p:txBody>
      </p:sp>
      <p:sp>
        <p:nvSpPr>
          <p:cNvPr id="163" name="Google Shape;163;p6"/>
          <p:cNvSpPr txBox="1"/>
          <p:nvPr/>
        </p:nvSpPr>
        <p:spPr>
          <a:xfrm>
            <a:off x="1" y="5225761"/>
            <a:ext cx="4343400" cy="1257224"/>
          </a:xfrm>
          <a:prstGeom prst="rect">
            <a:avLst/>
          </a:prstGeom>
          <a:noFill/>
          <a:ln>
            <a:noFill/>
          </a:ln>
        </p:spPr>
        <p:txBody>
          <a:bodyPr anchorCtr="0" anchor="t" bIns="0" lIns="0" spcFirstLastPara="1" rIns="0" wrap="square" tIns="0">
            <a:spAutoFit/>
          </a:bodyPr>
          <a:lstStyle/>
          <a:p>
            <a:pPr indent="0" lvl="0" marL="0" marR="0" rtl="0" algn="ctr">
              <a:lnSpc>
                <a:spcPct val="216875"/>
              </a:lnSpc>
              <a:spcBef>
                <a:spcPts val="0"/>
              </a:spcBef>
              <a:spcAft>
                <a:spcPts val="0"/>
              </a:spcAft>
              <a:buNone/>
            </a:pPr>
            <a:r>
              <a:rPr b="0" i="0" lang="en-US" sz="2400" u="none" cap="none" strike="noStrike">
                <a:solidFill>
                  <a:srgbClr val="000000"/>
                </a:solidFill>
                <a:latin typeface="Arial"/>
                <a:ea typeface="Arial"/>
                <a:cs typeface="Arial"/>
                <a:sym typeface="Arial"/>
              </a:rPr>
              <a:t>Εισαγωγή στα συστήματα κλειστού βρόχου στην RA</a:t>
            </a:r>
            <a:endParaRPr/>
          </a:p>
        </p:txBody>
      </p:sp>
      <p:sp>
        <p:nvSpPr>
          <p:cNvPr id="164" name="Google Shape;164;p6"/>
          <p:cNvSpPr txBox="1"/>
          <p:nvPr/>
        </p:nvSpPr>
        <p:spPr>
          <a:xfrm>
            <a:off x="4419600" y="5248621"/>
            <a:ext cx="4419600" cy="2571674"/>
          </a:xfrm>
          <a:prstGeom prst="rect">
            <a:avLst/>
          </a:prstGeom>
          <a:noFill/>
          <a:ln>
            <a:noFill/>
          </a:ln>
        </p:spPr>
        <p:txBody>
          <a:bodyPr anchorCtr="0" anchor="t" bIns="0" lIns="0" spcFirstLastPara="1" rIns="0" wrap="square" tIns="0">
            <a:spAutoFit/>
          </a:bodyPr>
          <a:lstStyle/>
          <a:p>
            <a:pPr indent="0" lvl="0" marL="0" marR="0" rtl="0" algn="ctr">
              <a:lnSpc>
                <a:spcPct val="216875"/>
              </a:lnSpc>
              <a:spcBef>
                <a:spcPts val="0"/>
              </a:spcBef>
              <a:spcAft>
                <a:spcPts val="0"/>
              </a:spcAft>
              <a:buNone/>
            </a:pPr>
            <a:r>
              <a:rPr b="0" i="0" lang="en-US" sz="2400" u="none" cap="none" strike="noStrike">
                <a:solidFill>
                  <a:srgbClr val="000000"/>
                </a:solidFill>
                <a:latin typeface="Arial"/>
                <a:ea typeface="Arial"/>
                <a:cs typeface="Arial"/>
                <a:sym typeface="Arial"/>
              </a:rPr>
              <a:t>Βασικά οφέλη/αποτελέσματα συστημάτων κλειστού βρόχου στην RA</a:t>
            </a:r>
            <a:endParaRPr/>
          </a:p>
          <a:p>
            <a:pPr indent="0" lvl="0" marL="0" marR="0" rtl="0" algn="ctr">
              <a:lnSpc>
                <a:spcPct val="216875"/>
              </a:lnSpc>
              <a:spcBef>
                <a:spcPts val="0"/>
              </a:spcBef>
              <a:spcAft>
                <a:spcPts val="0"/>
              </a:spcAft>
              <a:buNone/>
            </a:pPr>
            <a:r>
              <a:t/>
            </a:r>
            <a:endParaRPr b="0" i="0" sz="2400" u="none" cap="none" strike="noStrike">
              <a:solidFill>
                <a:srgbClr val="000000"/>
              </a:solidFill>
              <a:latin typeface="Arial"/>
              <a:ea typeface="Arial"/>
              <a:cs typeface="Arial"/>
              <a:sym typeface="Arial"/>
            </a:endParaRPr>
          </a:p>
        </p:txBody>
      </p:sp>
      <p:sp>
        <p:nvSpPr>
          <p:cNvPr id="165" name="Google Shape;165;p6"/>
          <p:cNvSpPr txBox="1"/>
          <p:nvPr/>
        </p:nvSpPr>
        <p:spPr>
          <a:xfrm>
            <a:off x="8732523" y="5225760"/>
            <a:ext cx="4754878" cy="1257224"/>
          </a:xfrm>
          <a:prstGeom prst="rect">
            <a:avLst/>
          </a:prstGeom>
          <a:noFill/>
          <a:ln>
            <a:noFill/>
          </a:ln>
        </p:spPr>
        <p:txBody>
          <a:bodyPr anchorCtr="0" anchor="t" bIns="0" lIns="0" spcFirstLastPara="1" rIns="0" wrap="square" tIns="0">
            <a:spAutoFit/>
          </a:bodyPr>
          <a:lstStyle/>
          <a:p>
            <a:pPr indent="0" lvl="0" marL="0" marR="0" rtl="0" algn="ctr">
              <a:lnSpc>
                <a:spcPct val="216875"/>
              </a:lnSpc>
              <a:spcBef>
                <a:spcPts val="0"/>
              </a:spcBef>
              <a:spcAft>
                <a:spcPts val="0"/>
              </a:spcAft>
              <a:buNone/>
            </a:pPr>
            <a:r>
              <a:rPr b="0" i="0" lang="en-US" sz="2400" u="none" cap="none" strike="noStrike">
                <a:solidFill>
                  <a:srgbClr val="000000"/>
                </a:solidFill>
                <a:latin typeface="Arial"/>
                <a:ea typeface="Arial"/>
                <a:cs typeface="Arial"/>
                <a:sym typeface="Arial"/>
              </a:rPr>
              <a:t>Είσοδοι σε συστήματα κλειστού βρόχου σε RA </a:t>
            </a:r>
            <a:endParaRPr/>
          </a:p>
        </p:txBody>
      </p:sp>
      <p:sp>
        <p:nvSpPr>
          <p:cNvPr id="166" name="Google Shape;166;p6"/>
          <p:cNvSpPr txBox="1"/>
          <p:nvPr/>
        </p:nvSpPr>
        <p:spPr>
          <a:xfrm>
            <a:off x="13639800" y="5202899"/>
            <a:ext cx="4516942" cy="1914449"/>
          </a:xfrm>
          <a:prstGeom prst="rect">
            <a:avLst/>
          </a:prstGeom>
          <a:noFill/>
          <a:ln>
            <a:noFill/>
          </a:ln>
        </p:spPr>
        <p:txBody>
          <a:bodyPr anchorCtr="0" anchor="t" bIns="0" lIns="0" spcFirstLastPara="1" rIns="0" wrap="square" tIns="0">
            <a:spAutoFit/>
          </a:bodyPr>
          <a:lstStyle/>
          <a:p>
            <a:pPr indent="0" lvl="0" marL="0" marR="0" rtl="0" algn="ctr">
              <a:lnSpc>
                <a:spcPct val="216875"/>
              </a:lnSpc>
              <a:spcBef>
                <a:spcPts val="0"/>
              </a:spcBef>
              <a:spcAft>
                <a:spcPts val="0"/>
              </a:spcAft>
              <a:buNone/>
            </a:pPr>
            <a:r>
              <a:rPr b="0" i="0" lang="en-US" sz="2400" u="none" cap="none" strike="noStrike">
                <a:solidFill>
                  <a:srgbClr val="000000"/>
                </a:solidFill>
                <a:latin typeface="Arial"/>
                <a:ea typeface="Arial"/>
                <a:cs typeface="Arial"/>
                <a:sym typeface="Arial"/>
              </a:rPr>
              <a:t>Σχεδιασμός/παραδείγματα συστημάτων κλειστού βρόχου σε RA </a:t>
            </a:r>
            <a:endParaRPr/>
          </a:p>
        </p:txBody>
      </p:sp>
      <p:grpSp>
        <p:nvGrpSpPr>
          <p:cNvPr id="167" name="Google Shape;167;p6"/>
          <p:cNvGrpSpPr/>
          <p:nvPr/>
        </p:nvGrpSpPr>
        <p:grpSpPr>
          <a:xfrm>
            <a:off x="138938" y="2032794"/>
            <a:ext cx="3989260" cy="3214402"/>
            <a:chOff x="-1016" y="-66675"/>
            <a:chExt cx="5319014" cy="4285869"/>
          </a:xfrm>
        </p:grpSpPr>
        <p:sp>
          <p:nvSpPr>
            <p:cNvPr id="168" name="Google Shape;168;p6"/>
            <p:cNvSpPr/>
            <p:nvPr/>
          </p:nvSpPr>
          <p:spPr>
            <a:xfrm>
              <a:off x="16891" y="16891"/>
              <a:ext cx="5283200" cy="4185285"/>
            </a:xfrm>
            <a:custGeom>
              <a:rect b="b" l="l" r="r" t="t"/>
              <a:pathLst>
                <a:path extrusionOk="0" h="4185285" w="5283200">
                  <a:moveTo>
                    <a:pt x="0" y="4185285"/>
                  </a:moveTo>
                  <a:lnTo>
                    <a:pt x="2641600" y="0"/>
                  </a:lnTo>
                  <a:lnTo>
                    <a:pt x="5283200" y="4185285"/>
                  </a:lnTo>
                  <a:close/>
                </a:path>
              </a:pathLst>
            </a:custGeom>
            <a:solidFill>
              <a:srgbClr val="4F81BD"/>
            </a:solidFill>
            <a:ln>
              <a:noFill/>
            </a:ln>
          </p:spPr>
        </p:sp>
        <p:sp>
          <p:nvSpPr>
            <p:cNvPr id="169" name="Google Shape;169;p6"/>
            <p:cNvSpPr/>
            <p:nvPr/>
          </p:nvSpPr>
          <p:spPr>
            <a:xfrm>
              <a:off x="-1016" y="0"/>
              <a:ext cx="5319014" cy="4219194"/>
            </a:xfrm>
            <a:custGeom>
              <a:rect b="b" l="l" r="r" t="t"/>
              <a:pathLst>
                <a:path extrusionOk="0" h="4219194" w="5319014">
                  <a:moveTo>
                    <a:pt x="3683" y="4193159"/>
                  </a:moveTo>
                  <a:lnTo>
                    <a:pt x="2645283" y="7874"/>
                  </a:lnTo>
                  <a:cubicBezTo>
                    <a:pt x="2648331" y="2921"/>
                    <a:pt x="2653792" y="0"/>
                    <a:pt x="2659634" y="0"/>
                  </a:cubicBezTo>
                  <a:cubicBezTo>
                    <a:pt x="2665476" y="0"/>
                    <a:pt x="2670810" y="2921"/>
                    <a:pt x="2673985" y="7874"/>
                  </a:cubicBezTo>
                  <a:lnTo>
                    <a:pt x="5315585" y="4193159"/>
                  </a:lnTo>
                  <a:cubicBezTo>
                    <a:pt x="5318887" y="4198366"/>
                    <a:pt x="5319014" y="4204970"/>
                    <a:pt x="5316093" y="4210431"/>
                  </a:cubicBezTo>
                  <a:cubicBezTo>
                    <a:pt x="5313172" y="4215892"/>
                    <a:pt x="5307457" y="4219194"/>
                    <a:pt x="5301234" y="4219194"/>
                  </a:cubicBezTo>
                  <a:lnTo>
                    <a:pt x="17907" y="4219194"/>
                  </a:lnTo>
                  <a:cubicBezTo>
                    <a:pt x="11684" y="4219194"/>
                    <a:pt x="6096" y="4215892"/>
                    <a:pt x="3048" y="4210431"/>
                  </a:cubicBezTo>
                  <a:cubicBezTo>
                    <a:pt x="0" y="4204970"/>
                    <a:pt x="254" y="4198493"/>
                    <a:pt x="3556" y="4193159"/>
                  </a:cubicBezTo>
                  <a:moveTo>
                    <a:pt x="32258" y="4211193"/>
                  </a:moveTo>
                  <a:lnTo>
                    <a:pt x="17907" y="4202176"/>
                  </a:lnTo>
                  <a:lnTo>
                    <a:pt x="17907" y="4185285"/>
                  </a:lnTo>
                  <a:lnTo>
                    <a:pt x="5301107" y="4185285"/>
                  </a:lnTo>
                  <a:lnTo>
                    <a:pt x="5301107" y="4202176"/>
                  </a:lnTo>
                  <a:lnTo>
                    <a:pt x="5286756" y="4211193"/>
                  </a:lnTo>
                  <a:lnTo>
                    <a:pt x="2645156" y="25908"/>
                  </a:lnTo>
                  <a:lnTo>
                    <a:pt x="2659507" y="16891"/>
                  </a:lnTo>
                  <a:lnTo>
                    <a:pt x="2673858" y="25908"/>
                  </a:lnTo>
                  <a:lnTo>
                    <a:pt x="32258" y="4211320"/>
                  </a:lnTo>
                  <a:close/>
                </a:path>
              </a:pathLst>
            </a:custGeom>
            <a:solidFill>
              <a:srgbClr val="395E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6"/>
            <p:cNvSpPr txBox="1"/>
            <p:nvPr/>
          </p:nvSpPr>
          <p:spPr>
            <a:xfrm>
              <a:off x="0" y="-66675"/>
              <a:ext cx="5317067" cy="4285836"/>
            </a:xfrm>
            <a:prstGeom prst="rect">
              <a:avLst/>
            </a:prstGeom>
            <a:noFill/>
            <a:ln>
              <a:noFill/>
            </a:ln>
          </p:spPr>
          <p:txBody>
            <a:bodyPr anchorCtr="0" anchor="ctr" bIns="50800" lIns="50800" spcFirstLastPara="1" rIns="50800" wrap="square" tIns="50800">
              <a:noAutofit/>
            </a:bodyPr>
            <a:lstStyle/>
            <a:p>
              <a:pPr indent="0" lvl="0" marL="0" marR="0" rtl="0" algn="ctr">
                <a:lnSpc>
                  <a:spcPct val="120000"/>
                </a:lnSpc>
                <a:spcBef>
                  <a:spcPts val="0"/>
                </a:spcBef>
                <a:spcAft>
                  <a:spcPts val="0"/>
                </a:spcAft>
                <a:buNone/>
              </a:pPr>
              <a:r>
                <a:rPr b="0" i="0" lang="en-US" sz="3600" u="none" cap="none" strike="noStrike">
                  <a:solidFill>
                    <a:srgbClr val="FFFFFF"/>
                  </a:solidFill>
                  <a:latin typeface="Calibri"/>
                  <a:ea typeface="Calibri"/>
                  <a:cs typeface="Calibri"/>
                  <a:sym typeface="Calibri"/>
                </a:rPr>
                <a:t>1</a:t>
              </a:r>
              <a:endParaRPr/>
            </a:p>
          </p:txBody>
        </p:sp>
      </p:grpSp>
      <p:grpSp>
        <p:nvGrpSpPr>
          <p:cNvPr id="171" name="Google Shape;171;p6"/>
          <p:cNvGrpSpPr/>
          <p:nvPr/>
        </p:nvGrpSpPr>
        <p:grpSpPr>
          <a:xfrm>
            <a:off x="4634738" y="2055654"/>
            <a:ext cx="3989260" cy="3214402"/>
            <a:chOff x="-1016" y="-66675"/>
            <a:chExt cx="5319014" cy="4285869"/>
          </a:xfrm>
        </p:grpSpPr>
        <p:sp>
          <p:nvSpPr>
            <p:cNvPr id="172" name="Google Shape;172;p6"/>
            <p:cNvSpPr/>
            <p:nvPr/>
          </p:nvSpPr>
          <p:spPr>
            <a:xfrm>
              <a:off x="16891" y="16891"/>
              <a:ext cx="5283200" cy="4185285"/>
            </a:xfrm>
            <a:custGeom>
              <a:rect b="b" l="l" r="r" t="t"/>
              <a:pathLst>
                <a:path extrusionOk="0" h="4185285" w="5283200">
                  <a:moveTo>
                    <a:pt x="0" y="4185285"/>
                  </a:moveTo>
                  <a:lnTo>
                    <a:pt x="2641600" y="0"/>
                  </a:lnTo>
                  <a:lnTo>
                    <a:pt x="5283200" y="4185285"/>
                  </a:lnTo>
                  <a:close/>
                </a:path>
              </a:pathLst>
            </a:custGeom>
            <a:solidFill>
              <a:srgbClr val="4F81BD"/>
            </a:solidFill>
            <a:ln>
              <a:noFill/>
            </a:ln>
          </p:spPr>
        </p:sp>
        <p:sp>
          <p:nvSpPr>
            <p:cNvPr id="173" name="Google Shape;173;p6"/>
            <p:cNvSpPr/>
            <p:nvPr/>
          </p:nvSpPr>
          <p:spPr>
            <a:xfrm>
              <a:off x="-1016" y="0"/>
              <a:ext cx="5319014" cy="4219194"/>
            </a:xfrm>
            <a:custGeom>
              <a:rect b="b" l="l" r="r" t="t"/>
              <a:pathLst>
                <a:path extrusionOk="0" h="4219194" w="5319014">
                  <a:moveTo>
                    <a:pt x="3683" y="4193159"/>
                  </a:moveTo>
                  <a:lnTo>
                    <a:pt x="2645283" y="7874"/>
                  </a:lnTo>
                  <a:cubicBezTo>
                    <a:pt x="2648331" y="2921"/>
                    <a:pt x="2653792" y="0"/>
                    <a:pt x="2659634" y="0"/>
                  </a:cubicBezTo>
                  <a:cubicBezTo>
                    <a:pt x="2665476" y="0"/>
                    <a:pt x="2670810" y="2921"/>
                    <a:pt x="2673985" y="7874"/>
                  </a:cubicBezTo>
                  <a:lnTo>
                    <a:pt x="5315585" y="4193159"/>
                  </a:lnTo>
                  <a:cubicBezTo>
                    <a:pt x="5318887" y="4198366"/>
                    <a:pt x="5319014" y="4204970"/>
                    <a:pt x="5316093" y="4210431"/>
                  </a:cubicBezTo>
                  <a:cubicBezTo>
                    <a:pt x="5313172" y="4215892"/>
                    <a:pt x="5307457" y="4219194"/>
                    <a:pt x="5301234" y="4219194"/>
                  </a:cubicBezTo>
                  <a:lnTo>
                    <a:pt x="17907" y="4219194"/>
                  </a:lnTo>
                  <a:cubicBezTo>
                    <a:pt x="11684" y="4219194"/>
                    <a:pt x="6096" y="4215892"/>
                    <a:pt x="3048" y="4210431"/>
                  </a:cubicBezTo>
                  <a:cubicBezTo>
                    <a:pt x="0" y="4204970"/>
                    <a:pt x="254" y="4198493"/>
                    <a:pt x="3556" y="4193159"/>
                  </a:cubicBezTo>
                  <a:moveTo>
                    <a:pt x="32258" y="4211193"/>
                  </a:moveTo>
                  <a:lnTo>
                    <a:pt x="17907" y="4202176"/>
                  </a:lnTo>
                  <a:lnTo>
                    <a:pt x="17907" y="4185285"/>
                  </a:lnTo>
                  <a:lnTo>
                    <a:pt x="5301107" y="4185285"/>
                  </a:lnTo>
                  <a:lnTo>
                    <a:pt x="5301107" y="4202176"/>
                  </a:lnTo>
                  <a:lnTo>
                    <a:pt x="5286756" y="4211193"/>
                  </a:lnTo>
                  <a:lnTo>
                    <a:pt x="2645156" y="25908"/>
                  </a:lnTo>
                  <a:lnTo>
                    <a:pt x="2659507" y="16891"/>
                  </a:lnTo>
                  <a:lnTo>
                    <a:pt x="2673858" y="25908"/>
                  </a:lnTo>
                  <a:lnTo>
                    <a:pt x="32258" y="4211320"/>
                  </a:lnTo>
                  <a:close/>
                </a:path>
              </a:pathLst>
            </a:custGeom>
            <a:solidFill>
              <a:srgbClr val="395E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6"/>
            <p:cNvSpPr txBox="1"/>
            <p:nvPr/>
          </p:nvSpPr>
          <p:spPr>
            <a:xfrm>
              <a:off x="0" y="-66675"/>
              <a:ext cx="5317067" cy="4285836"/>
            </a:xfrm>
            <a:prstGeom prst="rect">
              <a:avLst/>
            </a:prstGeom>
            <a:noFill/>
            <a:ln>
              <a:noFill/>
            </a:ln>
          </p:spPr>
          <p:txBody>
            <a:bodyPr anchorCtr="0" anchor="ctr" bIns="50800" lIns="50800" spcFirstLastPara="1" rIns="50800" wrap="square" tIns="50800">
              <a:noAutofit/>
            </a:bodyPr>
            <a:lstStyle/>
            <a:p>
              <a:pPr indent="0" lvl="0" marL="0" marR="0" rtl="0" algn="ctr">
                <a:lnSpc>
                  <a:spcPct val="120000"/>
                </a:lnSpc>
                <a:spcBef>
                  <a:spcPts val="0"/>
                </a:spcBef>
                <a:spcAft>
                  <a:spcPts val="0"/>
                </a:spcAft>
                <a:buNone/>
              </a:pPr>
              <a:r>
                <a:rPr b="0" i="0" lang="en-US" sz="3600" u="none" cap="none" strike="noStrike">
                  <a:solidFill>
                    <a:srgbClr val="FFFFFF"/>
                  </a:solidFill>
                  <a:latin typeface="Calibri"/>
                  <a:ea typeface="Calibri"/>
                  <a:cs typeface="Calibri"/>
                  <a:sym typeface="Calibri"/>
                </a:rPr>
                <a:t>2</a:t>
              </a:r>
              <a:endParaRPr/>
            </a:p>
          </p:txBody>
        </p:sp>
      </p:grpSp>
      <p:grpSp>
        <p:nvGrpSpPr>
          <p:cNvPr id="175" name="Google Shape;175;p6"/>
          <p:cNvGrpSpPr/>
          <p:nvPr/>
        </p:nvGrpSpPr>
        <p:grpSpPr>
          <a:xfrm>
            <a:off x="8978138" y="2078515"/>
            <a:ext cx="3989260" cy="3214402"/>
            <a:chOff x="-1016" y="-66675"/>
            <a:chExt cx="5319014" cy="4285869"/>
          </a:xfrm>
        </p:grpSpPr>
        <p:sp>
          <p:nvSpPr>
            <p:cNvPr id="176" name="Google Shape;176;p6"/>
            <p:cNvSpPr/>
            <p:nvPr/>
          </p:nvSpPr>
          <p:spPr>
            <a:xfrm>
              <a:off x="16891" y="16891"/>
              <a:ext cx="5283200" cy="4185285"/>
            </a:xfrm>
            <a:custGeom>
              <a:rect b="b" l="l" r="r" t="t"/>
              <a:pathLst>
                <a:path extrusionOk="0" h="4185285" w="5283200">
                  <a:moveTo>
                    <a:pt x="0" y="4185285"/>
                  </a:moveTo>
                  <a:lnTo>
                    <a:pt x="2641600" y="0"/>
                  </a:lnTo>
                  <a:lnTo>
                    <a:pt x="5283200" y="4185285"/>
                  </a:lnTo>
                  <a:close/>
                </a:path>
              </a:pathLst>
            </a:custGeom>
            <a:solidFill>
              <a:srgbClr val="4F81BD"/>
            </a:solidFill>
            <a:ln>
              <a:noFill/>
            </a:ln>
          </p:spPr>
        </p:sp>
        <p:sp>
          <p:nvSpPr>
            <p:cNvPr id="177" name="Google Shape;177;p6"/>
            <p:cNvSpPr/>
            <p:nvPr/>
          </p:nvSpPr>
          <p:spPr>
            <a:xfrm>
              <a:off x="-1016" y="0"/>
              <a:ext cx="5319014" cy="4219194"/>
            </a:xfrm>
            <a:custGeom>
              <a:rect b="b" l="l" r="r" t="t"/>
              <a:pathLst>
                <a:path extrusionOk="0" h="4219194" w="5319014">
                  <a:moveTo>
                    <a:pt x="3683" y="4193159"/>
                  </a:moveTo>
                  <a:lnTo>
                    <a:pt x="2645283" y="7874"/>
                  </a:lnTo>
                  <a:cubicBezTo>
                    <a:pt x="2648331" y="2921"/>
                    <a:pt x="2653792" y="0"/>
                    <a:pt x="2659634" y="0"/>
                  </a:cubicBezTo>
                  <a:cubicBezTo>
                    <a:pt x="2665476" y="0"/>
                    <a:pt x="2670810" y="2921"/>
                    <a:pt x="2673985" y="7874"/>
                  </a:cubicBezTo>
                  <a:lnTo>
                    <a:pt x="5315585" y="4193159"/>
                  </a:lnTo>
                  <a:cubicBezTo>
                    <a:pt x="5318887" y="4198366"/>
                    <a:pt x="5319014" y="4204970"/>
                    <a:pt x="5316093" y="4210431"/>
                  </a:cubicBezTo>
                  <a:cubicBezTo>
                    <a:pt x="5313172" y="4215892"/>
                    <a:pt x="5307457" y="4219194"/>
                    <a:pt x="5301234" y="4219194"/>
                  </a:cubicBezTo>
                  <a:lnTo>
                    <a:pt x="17907" y="4219194"/>
                  </a:lnTo>
                  <a:cubicBezTo>
                    <a:pt x="11684" y="4219194"/>
                    <a:pt x="6096" y="4215892"/>
                    <a:pt x="3048" y="4210431"/>
                  </a:cubicBezTo>
                  <a:cubicBezTo>
                    <a:pt x="0" y="4204970"/>
                    <a:pt x="254" y="4198493"/>
                    <a:pt x="3556" y="4193159"/>
                  </a:cubicBezTo>
                  <a:moveTo>
                    <a:pt x="32258" y="4211193"/>
                  </a:moveTo>
                  <a:lnTo>
                    <a:pt x="17907" y="4202176"/>
                  </a:lnTo>
                  <a:lnTo>
                    <a:pt x="17907" y="4185285"/>
                  </a:lnTo>
                  <a:lnTo>
                    <a:pt x="5301107" y="4185285"/>
                  </a:lnTo>
                  <a:lnTo>
                    <a:pt x="5301107" y="4202176"/>
                  </a:lnTo>
                  <a:lnTo>
                    <a:pt x="5286756" y="4211193"/>
                  </a:lnTo>
                  <a:lnTo>
                    <a:pt x="2645156" y="25908"/>
                  </a:lnTo>
                  <a:lnTo>
                    <a:pt x="2659507" y="16891"/>
                  </a:lnTo>
                  <a:lnTo>
                    <a:pt x="2673858" y="25908"/>
                  </a:lnTo>
                  <a:lnTo>
                    <a:pt x="32258" y="4211320"/>
                  </a:lnTo>
                  <a:close/>
                </a:path>
              </a:pathLst>
            </a:custGeom>
            <a:solidFill>
              <a:srgbClr val="395E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6"/>
            <p:cNvSpPr txBox="1"/>
            <p:nvPr/>
          </p:nvSpPr>
          <p:spPr>
            <a:xfrm>
              <a:off x="0" y="-66675"/>
              <a:ext cx="5317067" cy="4285836"/>
            </a:xfrm>
            <a:prstGeom prst="rect">
              <a:avLst/>
            </a:prstGeom>
            <a:noFill/>
            <a:ln>
              <a:noFill/>
            </a:ln>
          </p:spPr>
          <p:txBody>
            <a:bodyPr anchorCtr="0" anchor="ctr" bIns="50800" lIns="50800" spcFirstLastPara="1" rIns="50800" wrap="square" tIns="50800">
              <a:noAutofit/>
            </a:bodyPr>
            <a:lstStyle/>
            <a:p>
              <a:pPr indent="0" lvl="0" marL="0" marR="0" rtl="0" algn="ctr">
                <a:lnSpc>
                  <a:spcPct val="120000"/>
                </a:lnSpc>
                <a:spcBef>
                  <a:spcPts val="0"/>
                </a:spcBef>
                <a:spcAft>
                  <a:spcPts val="0"/>
                </a:spcAft>
                <a:buNone/>
              </a:pPr>
              <a:r>
                <a:rPr b="0" i="0" lang="en-US" sz="3600" u="none" cap="none" strike="noStrike">
                  <a:solidFill>
                    <a:srgbClr val="FFFFFF"/>
                  </a:solidFill>
                  <a:latin typeface="Calibri"/>
                  <a:ea typeface="Calibri"/>
                  <a:cs typeface="Calibri"/>
                  <a:sym typeface="Calibri"/>
                </a:rPr>
                <a:t>3</a:t>
              </a:r>
              <a:endParaRPr/>
            </a:p>
          </p:txBody>
        </p:sp>
      </p:grpSp>
      <p:grpSp>
        <p:nvGrpSpPr>
          <p:cNvPr id="179" name="Google Shape;179;p6"/>
          <p:cNvGrpSpPr/>
          <p:nvPr/>
        </p:nvGrpSpPr>
        <p:grpSpPr>
          <a:xfrm>
            <a:off x="13778738" y="2032794"/>
            <a:ext cx="3989260" cy="3214402"/>
            <a:chOff x="-1016" y="-66675"/>
            <a:chExt cx="5319014" cy="4285869"/>
          </a:xfrm>
        </p:grpSpPr>
        <p:sp>
          <p:nvSpPr>
            <p:cNvPr id="180" name="Google Shape;180;p6"/>
            <p:cNvSpPr/>
            <p:nvPr/>
          </p:nvSpPr>
          <p:spPr>
            <a:xfrm>
              <a:off x="16891" y="16891"/>
              <a:ext cx="5283200" cy="4185285"/>
            </a:xfrm>
            <a:custGeom>
              <a:rect b="b" l="l" r="r" t="t"/>
              <a:pathLst>
                <a:path extrusionOk="0" h="4185285" w="5283200">
                  <a:moveTo>
                    <a:pt x="0" y="4185285"/>
                  </a:moveTo>
                  <a:lnTo>
                    <a:pt x="2641600" y="0"/>
                  </a:lnTo>
                  <a:lnTo>
                    <a:pt x="5283200" y="4185285"/>
                  </a:lnTo>
                  <a:close/>
                </a:path>
              </a:pathLst>
            </a:custGeom>
            <a:solidFill>
              <a:srgbClr val="4F81BD"/>
            </a:solidFill>
            <a:ln>
              <a:noFill/>
            </a:ln>
          </p:spPr>
        </p:sp>
        <p:sp>
          <p:nvSpPr>
            <p:cNvPr id="181" name="Google Shape;181;p6"/>
            <p:cNvSpPr/>
            <p:nvPr/>
          </p:nvSpPr>
          <p:spPr>
            <a:xfrm>
              <a:off x="-1016" y="0"/>
              <a:ext cx="5319014" cy="4219194"/>
            </a:xfrm>
            <a:custGeom>
              <a:rect b="b" l="l" r="r" t="t"/>
              <a:pathLst>
                <a:path extrusionOk="0" h="4219194" w="5319014">
                  <a:moveTo>
                    <a:pt x="3683" y="4193159"/>
                  </a:moveTo>
                  <a:lnTo>
                    <a:pt x="2645283" y="7874"/>
                  </a:lnTo>
                  <a:cubicBezTo>
                    <a:pt x="2648331" y="2921"/>
                    <a:pt x="2653792" y="0"/>
                    <a:pt x="2659634" y="0"/>
                  </a:cubicBezTo>
                  <a:cubicBezTo>
                    <a:pt x="2665476" y="0"/>
                    <a:pt x="2670810" y="2921"/>
                    <a:pt x="2673985" y="7874"/>
                  </a:cubicBezTo>
                  <a:lnTo>
                    <a:pt x="5315585" y="4193159"/>
                  </a:lnTo>
                  <a:cubicBezTo>
                    <a:pt x="5318887" y="4198366"/>
                    <a:pt x="5319014" y="4204970"/>
                    <a:pt x="5316093" y="4210431"/>
                  </a:cubicBezTo>
                  <a:cubicBezTo>
                    <a:pt x="5313172" y="4215892"/>
                    <a:pt x="5307457" y="4219194"/>
                    <a:pt x="5301234" y="4219194"/>
                  </a:cubicBezTo>
                  <a:lnTo>
                    <a:pt x="17907" y="4219194"/>
                  </a:lnTo>
                  <a:cubicBezTo>
                    <a:pt x="11684" y="4219194"/>
                    <a:pt x="6096" y="4215892"/>
                    <a:pt x="3048" y="4210431"/>
                  </a:cubicBezTo>
                  <a:cubicBezTo>
                    <a:pt x="0" y="4204970"/>
                    <a:pt x="254" y="4198493"/>
                    <a:pt x="3556" y="4193159"/>
                  </a:cubicBezTo>
                  <a:moveTo>
                    <a:pt x="32258" y="4211193"/>
                  </a:moveTo>
                  <a:lnTo>
                    <a:pt x="17907" y="4202176"/>
                  </a:lnTo>
                  <a:lnTo>
                    <a:pt x="17907" y="4185285"/>
                  </a:lnTo>
                  <a:lnTo>
                    <a:pt x="5301107" y="4185285"/>
                  </a:lnTo>
                  <a:lnTo>
                    <a:pt x="5301107" y="4202176"/>
                  </a:lnTo>
                  <a:lnTo>
                    <a:pt x="5286756" y="4211193"/>
                  </a:lnTo>
                  <a:lnTo>
                    <a:pt x="2645156" y="25908"/>
                  </a:lnTo>
                  <a:lnTo>
                    <a:pt x="2659507" y="16891"/>
                  </a:lnTo>
                  <a:lnTo>
                    <a:pt x="2673858" y="25908"/>
                  </a:lnTo>
                  <a:lnTo>
                    <a:pt x="32258" y="4211320"/>
                  </a:lnTo>
                  <a:close/>
                </a:path>
              </a:pathLst>
            </a:custGeom>
            <a:solidFill>
              <a:srgbClr val="395E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6"/>
            <p:cNvSpPr txBox="1"/>
            <p:nvPr/>
          </p:nvSpPr>
          <p:spPr>
            <a:xfrm>
              <a:off x="0" y="-66675"/>
              <a:ext cx="5317067" cy="4285836"/>
            </a:xfrm>
            <a:prstGeom prst="rect">
              <a:avLst/>
            </a:prstGeom>
            <a:noFill/>
            <a:ln>
              <a:noFill/>
            </a:ln>
          </p:spPr>
          <p:txBody>
            <a:bodyPr anchorCtr="0" anchor="ctr" bIns="50800" lIns="50800" spcFirstLastPara="1" rIns="50800" wrap="square" tIns="50800">
              <a:noAutofit/>
            </a:bodyPr>
            <a:lstStyle/>
            <a:p>
              <a:pPr indent="0" lvl="0" marL="0" marR="0" rtl="0" algn="ctr">
                <a:lnSpc>
                  <a:spcPct val="120000"/>
                </a:lnSpc>
                <a:spcBef>
                  <a:spcPts val="0"/>
                </a:spcBef>
                <a:spcAft>
                  <a:spcPts val="0"/>
                </a:spcAft>
                <a:buNone/>
              </a:pPr>
              <a:r>
                <a:rPr b="0" i="0" lang="en-US" sz="3600" u="none" cap="none" strike="noStrike">
                  <a:solidFill>
                    <a:srgbClr val="FFFFFF"/>
                  </a:solidFill>
                  <a:latin typeface="Calibri"/>
                  <a:ea typeface="Calibri"/>
                  <a:cs typeface="Calibri"/>
                  <a:sym typeface="Calibri"/>
                </a:rPr>
                <a:t>4</a:t>
              </a: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7"/>
          <p:cNvSpPr/>
          <p:nvPr/>
        </p:nvSpPr>
        <p:spPr>
          <a:xfrm>
            <a:off x="0" y="8197609"/>
            <a:ext cx="18288000" cy="2089391"/>
          </a:xfrm>
          <a:custGeom>
            <a:rect b="b" l="l" r="r" t="t"/>
            <a:pathLst>
              <a:path extrusionOk="0" h="2089391" w="18288000">
                <a:moveTo>
                  <a:pt x="0" y="0"/>
                </a:moveTo>
                <a:lnTo>
                  <a:pt x="18288000" y="0"/>
                </a:lnTo>
                <a:lnTo>
                  <a:pt x="18288000" y="2089391"/>
                </a:lnTo>
                <a:lnTo>
                  <a:pt x="0" y="2089391"/>
                </a:lnTo>
                <a:lnTo>
                  <a:pt x="0" y="0"/>
                </a:lnTo>
                <a:close/>
              </a:path>
            </a:pathLst>
          </a:custGeom>
          <a:blipFill rotWithShape="1">
            <a:blip r:embed="rId3">
              <a:alphaModFix/>
            </a:blip>
            <a:stretch>
              <a:fillRect b="0" l="0" r="0" t="0"/>
            </a:stretch>
          </a:blipFill>
          <a:ln>
            <a:noFill/>
          </a:ln>
        </p:spPr>
      </p:sp>
      <p:sp>
        <p:nvSpPr>
          <p:cNvPr id="192" name="Google Shape;192;p7"/>
          <p:cNvSpPr txBox="1"/>
          <p:nvPr/>
        </p:nvSpPr>
        <p:spPr>
          <a:xfrm>
            <a:off x="1028700" y="447400"/>
            <a:ext cx="16116300" cy="74295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4400" u="none" cap="none" strike="noStrike">
                <a:solidFill>
                  <a:srgbClr val="000000"/>
                </a:solidFill>
                <a:latin typeface="Calibri"/>
                <a:ea typeface="Calibri"/>
                <a:cs typeface="Calibri"/>
                <a:sym typeface="Calibri"/>
              </a:rPr>
              <a:t>Τι είναι η Αναγεννητική Γεωργία;</a:t>
            </a:r>
            <a:endParaRPr/>
          </a:p>
        </p:txBody>
      </p:sp>
      <p:sp>
        <p:nvSpPr>
          <p:cNvPr id="193" name="Google Shape;193;p7"/>
          <p:cNvSpPr/>
          <p:nvPr/>
        </p:nvSpPr>
        <p:spPr>
          <a:xfrm>
            <a:off x="17602963" y="2521870"/>
            <a:ext cx="876228" cy="1543298"/>
          </a:xfrm>
          <a:custGeom>
            <a:rect b="b" l="l" r="r" t="t"/>
            <a:pathLst>
              <a:path extrusionOk="0" h="1543298" w="876228">
                <a:moveTo>
                  <a:pt x="0" y="0"/>
                </a:moveTo>
                <a:lnTo>
                  <a:pt x="876228" y="0"/>
                </a:lnTo>
                <a:lnTo>
                  <a:pt x="876228" y="1543298"/>
                </a:lnTo>
                <a:lnTo>
                  <a:pt x="0" y="1543298"/>
                </a:lnTo>
                <a:lnTo>
                  <a:pt x="0" y="0"/>
                </a:lnTo>
                <a:close/>
              </a:path>
            </a:pathLst>
          </a:custGeom>
          <a:blipFill rotWithShape="1">
            <a:blip r:embed="rId4">
              <a:alphaModFix/>
            </a:blip>
            <a:stretch>
              <a:fillRect b="0" l="0" r="0" t="0"/>
            </a:stretch>
          </a:blipFill>
          <a:ln>
            <a:noFill/>
          </a:ln>
        </p:spPr>
      </p:sp>
      <p:grpSp>
        <p:nvGrpSpPr>
          <p:cNvPr id="194" name="Google Shape;194;p7"/>
          <p:cNvGrpSpPr/>
          <p:nvPr/>
        </p:nvGrpSpPr>
        <p:grpSpPr>
          <a:xfrm>
            <a:off x="-13557" y="8300995"/>
            <a:ext cx="2846451" cy="1998726"/>
            <a:chOff x="-1143" y="-38100"/>
            <a:chExt cx="3795268" cy="2664968"/>
          </a:xfrm>
        </p:grpSpPr>
        <p:sp>
          <p:nvSpPr>
            <p:cNvPr id="195" name="Google Shape;195;p7"/>
            <p:cNvSpPr/>
            <p:nvPr/>
          </p:nvSpPr>
          <p:spPr>
            <a:xfrm>
              <a:off x="16891" y="16891"/>
              <a:ext cx="3759200" cy="2592959"/>
            </a:xfrm>
            <a:custGeom>
              <a:rect b="b" l="l" r="r" t="t"/>
              <a:pathLst>
                <a:path extrusionOk="0" h="2592959" w="3759200">
                  <a:moveTo>
                    <a:pt x="0" y="2592959"/>
                  </a:moveTo>
                  <a:lnTo>
                    <a:pt x="1879600" y="0"/>
                  </a:lnTo>
                  <a:lnTo>
                    <a:pt x="3759200" y="2592959"/>
                  </a:lnTo>
                  <a:close/>
                </a:path>
              </a:pathLst>
            </a:custGeom>
            <a:solidFill>
              <a:srgbClr val="4F81BD"/>
            </a:solidFill>
            <a:ln>
              <a:noFill/>
            </a:ln>
          </p:spPr>
        </p:sp>
        <p:sp>
          <p:nvSpPr>
            <p:cNvPr id="196" name="Google Shape;196;p7"/>
            <p:cNvSpPr/>
            <p:nvPr/>
          </p:nvSpPr>
          <p:spPr>
            <a:xfrm>
              <a:off x="-1143" y="0"/>
              <a:ext cx="3795268" cy="2626868"/>
            </a:xfrm>
            <a:custGeom>
              <a:rect b="b" l="l" r="r" t="t"/>
              <a:pathLst>
                <a:path extrusionOk="0" h="2626868" w="3795268">
                  <a:moveTo>
                    <a:pt x="4318" y="2599944"/>
                  </a:moveTo>
                  <a:lnTo>
                    <a:pt x="1883918" y="6985"/>
                  </a:lnTo>
                  <a:cubicBezTo>
                    <a:pt x="1887093" y="2540"/>
                    <a:pt x="1892173" y="0"/>
                    <a:pt x="1897634" y="0"/>
                  </a:cubicBezTo>
                  <a:cubicBezTo>
                    <a:pt x="1903095" y="0"/>
                    <a:pt x="1908175" y="2540"/>
                    <a:pt x="1911350" y="6985"/>
                  </a:cubicBezTo>
                  <a:lnTo>
                    <a:pt x="3790950" y="2599944"/>
                  </a:lnTo>
                  <a:cubicBezTo>
                    <a:pt x="3794633" y="2605151"/>
                    <a:pt x="3795268" y="2611882"/>
                    <a:pt x="3792347" y="2617597"/>
                  </a:cubicBezTo>
                  <a:cubicBezTo>
                    <a:pt x="3789426" y="2623312"/>
                    <a:pt x="3783584" y="2626868"/>
                    <a:pt x="3777234" y="2626868"/>
                  </a:cubicBezTo>
                  <a:lnTo>
                    <a:pt x="18034" y="2626868"/>
                  </a:lnTo>
                  <a:cubicBezTo>
                    <a:pt x="11684" y="2626868"/>
                    <a:pt x="5842" y="2623312"/>
                    <a:pt x="2921" y="2617597"/>
                  </a:cubicBezTo>
                  <a:cubicBezTo>
                    <a:pt x="0" y="2611882"/>
                    <a:pt x="508" y="2605151"/>
                    <a:pt x="4318" y="2599944"/>
                  </a:cubicBezTo>
                  <a:moveTo>
                    <a:pt x="31750" y="2619883"/>
                  </a:moveTo>
                  <a:lnTo>
                    <a:pt x="18034" y="2609977"/>
                  </a:lnTo>
                  <a:lnTo>
                    <a:pt x="18034" y="2593086"/>
                  </a:lnTo>
                  <a:lnTo>
                    <a:pt x="3777234" y="2593086"/>
                  </a:lnTo>
                  <a:lnTo>
                    <a:pt x="3777234" y="2609977"/>
                  </a:lnTo>
                  <a:lnTo>
                    <a:pt x="3763518" y="2619883"/>
                  </a:lnTo>
                  <a:lnTo>
                    <a:pt x="1883918" y="26924"/>
                  </a:lnTo>
                  <a:lnTo>
                    <a:pt x="1897634" y="17018"/>
                  </a:lnTo>
                  <a:lnTo>
                    <a:pt x="1911350" y="26924"/>
                  </a:lnTo>
                  <a:lnTo>
                    <a:pt x="31750" y="2619883"/>
                  </a:lnTo>
                  <a:close/>
                </a:path>
              </a:pathLst>
            </a:custGeom>
            <a:solidFill>
              <a:srgbClr val="395E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7"/>
            <p:cNvSpPr txBox="1"/>
            <p:nvPr/>
          </p:nvSpPr>
          <p:spPr>
            <a:xfrm>
              <a:off x="0" y="-38100"/>
              <a:ext cx="3793067" cy="2664940"/>
            </a:xfrm>
            <a:prstGeom prst="rect">
              <a:avLst/>
            </a:prstGeom>
            <a:noFill/>
            <a:ln>
              <a:noFill/>
            </a:ln>
          </p:spPr>
          <p:txBody>
            <a:bodyPr anchorCtr="0" anchor="ctr" bIns="50800" lIns="50800" spcFirstLastPara="1" rIns="50800" wrap="square" tIns="50800">
              <a:noAutofit/>
            </a:bodyPr>
            <a:lstStyle/>
            <a:p>
              <a:pPr indent="0" lvl="0" marL="0" marR="0" rtl="0" algn="ctr">
                <a:lnSpc>
                  <a:spcPct val="119958"/>
                </a:lnSpc>
                <a:spcBef>
                  <a:spcPts val="0"/>
                </a:spcBef>
                <a:spcAft>
                  <a:spcPts val="0"/>
                </a:spcAft>
                <a:buNone/>
              </a:pPr>
              <a:r>
                <a:rPr b="0" i="0" lang="en-US" sz="2400" u="none" cap="none" strike="noStrike">
                  <a:solidFill>
                    <a:srgbClr val="FFFFFF"/>
                  </a:solidFill>
                  <a:latin typeface="Calibri"/>
                  <a:ea typeface="Calibri"/>
                  <a:cs typeface="Calibri"/>
                  <a:sym typeface="Calibri"/>
                </a:rPr>
                <a:t>1</a:t>
              </a:r>
              <a:endParaRPr/>
            </a:p>
          </p:txBody>
        </p:sp>
      </p:grpSp>
      <p:sp>
        <p:nvSpPr>
          <p:cNvPr id="198" name="Google Shape;198;p7"/>
          <p:cNvSpPr txBox="1"/>
          <p:nvPr/>
        </p:nvSpPr>
        <p:spPr>
          <a:xfrm>
            <a:off x="377175" y="1433202"/>
            <a:ext cx="17419350" cy="15144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3200" u="none" cap="none" strike="noStrike">
                <a:solidFill>
                  <a:srgbClr val="000000"/>
                </a:solidFill>
                <a:latin typeface="Calibri"/>
                <a:ea typeface="Calibri"/>
                <a:cs typeface="Calibri"/>
                <a:sym typeface="Calibri"/>
              </a:rPr>
              <a:t>Ένα σύστημα γεωργικών αρχών και πρακτικών που στοχεύει στη βελτίωση της υγείας του εδάφους, της βιοποικιλότητας και της ανθεκτικότητας του οικοσυστήματος, ενισχύοντας παράλληλα την παραγωγικότητα των καλλιεργειών.</a:t>
            </a:r>
            <a:endParaRPr/>
          </a:p>
        </p:txBody>
      </p:sp>
      <p:sp>
        <p:nvSpPr>
          <p:cNvPr id="199" name="Google Shape;199;p7"/>
          <p:cNvSpPr txBox="1"/>
          <p:nvPr/>
        </p:nvSpPr>
        <p:spPr>
          <a:xfrm>
            <a:off x="3017057" y="8609651"/>
            <a:ext cx="15024020" cy="15144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3200" u="none" cap="none" strike="noStrike">
                <a:solidFill>
                  <a:srgbClr val="000000"/>
                </a:solidFill>
                <a:latin typeface="Calibri"/>
                <a:ea typeface="Calibri"/>
                <a:cs typeface="Calibri"/>
                <a:sym typeface="Calibri"/>
              </a:rPr>
              <a:t>Βασικές Αρχές: Οι πρακτικές περιλαμβάνουν ελάχιστη διατάραξη του εδάφους, αμειψισπορά, καλλιέργειες κάλυψης, ενσωμάτωση της κτηνοτροφίας για την μίμηση των φυσικών οικοσυστημάτων, ανακύκλωση θρεπτικών συστατικών.</a:t>
            </a:r>
            <a:endParaRPr/>
          </a:p>
        </p:txBody>
      </p:sp>
      <p:sp>
        <p:nvSpPr>
          <p:cNvPr id="200" name="Google Shape;200;p7"/>
          <p:cNvSpPr txBox="1"/>
          <p:nvPr/>
        </p:nvSpPr>
        <p:spPr>
          <a:xfrm>
            <a:off x="4032217" y="3758493"/>
            <a:ext cx="7998261" cy="74295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0" i="0" lang="en-US" sz="4400" u="none" cap="none" strike="noStrike">
                <a:solidFill>
                  <a:srgbClr val="000000"/>
                </a:solidFill>
                <a:latin typeface="Calibri"/>
                <a:ea typeface="Calibri"/>
                <a:cs typeface="Calibri"/>
                <a:sym typeface="Calibri"/>
              </a:rPr>
              <a:t>Αρχές</a:t>
            </a:r>
            <a:endParaRPr/>
          </a:p>
        </p:txBody>
      </p:sp>
      <p:cxnSp>
        <p:nvCxnSpPr>
          <p:cNvPr id="201" name="Google Shape;201;p7"/>
          <p:cNvCxnSpPr/>
          <p:nvPr/>
        </p:nvCxnSpPr>
        <p:spPr>
          <a:xfrm rot="5188805">
            <a:off x="2146881" y="5812310"/>
            <a:ext cx="1241135" cy="0"/>
          </a:xfrm>
          <a:prstGeom prst="straightConnector1">
            <a:avLst/>
          </a:prstGeom>
          <a:noFill/>
          <a:ln cap="rnd" cmpd="sng" w="57150">
            <a:solidFill>
              <a:srgbClr val="E5B8B7"/>
            </a:solidFill>
            <a:prstDash val="solid"/>
            <a:round/>
            <a:headEnd len="sm" w="sm" type="none"/>
            <a:tailEnd len="sm" w="sm" type="none"/>
          </a:ln>
        </p:spPr>
      </p:cxnSp>
      <p:cxnSp>
        <p:nvCxnSpPr>
          <p:cNvPr id="202" name="Google Shape;202;p7"/>
          <p:cNvCxnSpPr/>
          <p:nvPr/>
        </p:nvCxnSpPr>
        <p:spPr>
          <a:xfrm rot="5276964">
            <a:off x="4702927" y="6271316"/>
            <a:ext cx="2129564" cy="0"/>
          </a:xfrm>
          <a:prstGeom prst="straightConnector1">
            <a:avLst/>
          </a:prstGeom>
          <a:noFill/>
          <a:ln cap="rnd" cmpd="sng" w="57150">
            <a:solidFill>
              <a:srgbClr val="E5B8B7"/>
            </a:solidFill>
            <a:prstDash val="solid"/>
            <a:round/>
            <a:headEnd len="sm" w="sm" type="none"/>
            <a:tailEnd len="sm" w="sm" type="none"/>
          </a:ln>
        </p:spPr>
      </p:cxnSp>
      <p:cxnSp>
        <p:nvCxnSpPr>
          <p:cNvPr id="203" name="Google Shape;203;p7"/>
          <p:cNvCxnSpPr/>
          <p:nvPr/>
        </p:nvCxnSpPr>
        <p:spPr>
          <a:xfrm rot="5188805">
            <a:off x="8089032" y="5943075"/>
            <a:ext cx="1241135" cy="0"/>
          </a:xfrm>
          <a:prstGeom prst="straightConnector1">
            <a:avLst/>
          </a:prstGeom>
          <a:noFill/>
          <a:ln cap="rnd" cmpd="sng" w="57150">
            <a:solidFill>
              <a:srgbClr val="E5B8B7"/>
            </a:solidFill>
            <a:prstDash val="solid"/>
            <a:round/>
            <a:headEnd len="sm" w="sm" type="none"/>
            <a:tailEnd len="sm" w="sm" type="none"/>
          </a:ln>
        </p:spPr>
      </p:cxnSp>
      <p:cxnSp>
        <p:nvCxnSpPr>
          <p:cNvPr id="204" name="Google Shape;204;p7"/>
          <p:cNvCxnSpPr/>
          <p:nvPr/>
        </p:nvCxnSpPr>
        <p:spPr>
          <a:xfrm rot="5276964">
            <a:off x="10437566" y="6374925"/>
            <a:ext cx="2129564" cy="0"/>
          </a:xfrm>
          <a:prstGeom prst="straightConnector1">
            <a:avLst/>
          </a:prstGeom>
          <a:noFill/>
          <a:ln cap="rnd" cmpd="sng" w="57150">
            <a:solidFill>
              <a:srgbClr val="E5B8B7"/>
            </a:solidFill>
            <a:prstDash val="solid"/>
            <a:round/>
            <a:headEnd len="sm" w="sm" type="none"/>
            <a:tailEnd len="sm" w="sm" type="none"/>
          </a:ln>
        </p:spPr>
      </p:cxnSp>
      <p:cxnSp>
        <p:nvCxnSpPr>
          <p:cNvPr id="205" name="Google Shape;205;p7"/>
          <p:cNvCxnSpPr/>
          <p:nvPr/>
        </p:nvCxnSpPr>
        <p:spPr>
          <a:xfrm rot="5188805">
            <a:off x="14010892" y="5861103"/>
            <a:ext cx="1241135" cy="0"/>
          </a:xfrm>
          <a:prstGeom prst="straightConnector1">
            <a:avLst/>
          </a:prstGeom>
          <a:noFill/>
          <a:ln cap="rnd" cmpd="sng" w="57150">
            <a:solidFill>
              <a:srgbClr val="E5B8B7"/>
            </a:solidFill>
            <a:prstDash val="solid"/>
            <a:round/>
            <a:headEnd len="sm" w="sm" type="none"/>
            <a:tailEnd len="sm" w="sm" type="none"/>
          </a:ln>
        </p:spPr>
      </p:cxnSp>
      <p:sp>
        <p:nvSpPr>
          <p:cNvPr id="206" name="Google Shape;206;p7"/>
          <p:cNvSpPr txBox="1"/>
          <p:nvPr/>
        </p:nvSpPr>
        <p:spPr>
          <a:xfrm>
            <a:off x="533635" y="6398705"/>
            <a:ext cx="4504528" cy="762000"/>
          </a:xfrm>
          <a:prstGeom prst="rect">
            <a:avLst/>
          </a:prstGeom>
          <a:noFill/>
          <a:ln>
            <a:noFill/>
          </a:ln>
        </p:spPr>
        <p:txBody>
          <a:bodyPr anchorCtr="0" anchor="t" bIns="0" lIns="0" spcFirstLastPara="1" rIns="0" wrap="square" tIns="0">
            <a:spAutoFit/>
          </a:bodyPr>
          <a:lstStyle/>
          <a:p>
            <a:pPr indent="0" lvl="0" marL="0" marR="0" rtl="0" algn="ctr">
              <a:lnSpc>
                <a:spcPct val="119958"/>
              </a:lnSpc>
              <a:spcBef>
                <a:spcPts val="0"/>
              </a:spcBef>
              <a:spcAft>
                <a:spcPts val="0"/>
              </a:spcAft>
              <a:buNone/>
            </a:pPr>
            <a:r>
              <a:rPr b="1" i="0" lang="en-US" sz="2400" u="none" cap="none" strike="noStrike">
                <a:solidFill>
                  <a:srgbClr val="000000"/>
                </a:solidFill>
                <a:latin typeface="Calibri"/>
                <a:ea typeface="Calibri"/>
                <a:cs typeface="Calibri"/>
                <a:sym typeface="Calibri"/>
              </a:rPr>
              <a:t>Ελαχιστοποίηση της διαταραχής στο έδαφος</a:t>
            </a:r>
            <a:endParaRPr/>
          </a:p>
        </p:txBody>
      </p:sp>
      <p:sp>
        <p:nvSpPr>
          <p:cNvPr id="207" name="Google Shape;207;p7"/>
          <p:cNvSpPr txBox="1"/>
          <p:nvPr/>
        </p:nvSpPr>
        <p:spPr>
          <a:xfrm>
            <a:off x="4095300" y="7325891"/>
            <a:ext cx="3069500" cy="762000"/>
          </a:xfrm>
          <a:prstGeom prst="rect">
            <a:avLst/>
          </a:prstGeom>
          <a:noFill/>
          <a:ln>
            <a:noFill/>
          </a:ln>
        </p:spPr>
        <p:txBody>
          <a:bodyPr anchorCtr="0" anchor="t" bIns="0" lIns="0" spcFirstLastPara="1" rIns="0" wrap="square" tIns="0">
            <a:spAutoFit/>
          </a:bodyPr>
          <a:lstStyle/>
          <a:p>
            <a:pPr indent="0" lvl="0" marL="0" marR="0" rtl="0" algn="ctr">
              <a:lnSpc>
                <a:spcPct val="119958"/>
              </a:lnSpc>
              <a:spcBef>
                <a:spcPts val="0"/>
              </a:spcBef>
              <a:spcAft>
                <a:spcPts val="0"/>
              </a:spcAft>
              <a:buNone/>
            </a:pPr>
            <a:r>
              <a:rPr b="1" i="0" lang="en-US" sz="2400" u="none" cap="none" strike="noStrike">
                <a:solidFill>
                  <a:srgbClr val="000000"/>
                </a:solidFill>
                <a:latin typeface="Calibri"/>
                <a:ea typeface="Calibri"/>
                <a:cs typeface="Calibri"/>
                <a:sym typeface="Calibri"/>
              </a:rPr>
              <a:t>Καλλιέργειες στο έδαφος όλο το χρόνο</a:t>
            </a:r>
            <a:endParaRPr/>
          </a:p>
        </p:txBody>
      </p:sp>
      <p:sp>
        <p:nvSpPr>
          <p:cNvPr id="208" name="Google Shape;208;p7"/>
          <p:cNvSpPr txBox="1"/>
          <p:nvPr/>
        </p:nvSpPr>
        <p:spPr>
          <a:xfrm>
            <a:off x="7022409" y="6564226"/>
            <a:ext cx="3272262" cy="1485900"/>
          </a:xfrm>
          <a:prstGeom prst="rect">
            <a:avLst/>
          </a:prstGeom>
          <a:noFill/>
          <a:ln>
            <a:noFill/>
          </a:ln>
        </p:spPr>
        <p:txBody>
          <a:bodyPr anchorCtr="0" anchor="t" bIns="0" lIns="0" spcFirstLastPara="1" rIns="0" wrap="square" tIns="0">
            <a:spAutoFit/>
          </a:bodyPr>
          <a:lstStyle/>
          <a:p>
            <a:pPr indent="0" lvl="0" marL="0" marR="0" rtl="0" algn="l">
              <a:lnSpc>
                <a:spcPct val="119958"/>
              </a:lnSpc>
              <a:spcBef>
                <a:spcPts val="0"/>
              </a:spcBef>
              <a:spcAft>
                <a:spcPts val="0"/>
              </a:spcAft>
              <a:buNone/>
            </a:pPr>
            <a:r>
              <a:rPr b="1" i="0" lang="en-US" sz="2400" u="none" cap="none" strike="noStrike">
                <a:solidFill>
                  <a:srgbClr val="000000"/>
                </a:solidFill>
                <a:latin typeface="Calibri"/>
                <a:ea typeface="Calibri"/>
                <a:cs typeface="Calibri"/>
                <a:sym typeface="Calibri"/>
              </a:rPr>
              <a:t>Εναλλαγή διαφορετικών τύπων καλλιεργειών </a:t>
            </a:r>
            <a:endParaRPr/>
          </a:p>
          <a:p>
            <a:pPr indent="0" lvl="0" marL="0" marR="0" rtl="0" algn="ctr">
              <a:lnSpc>
                <a:spcPct val="119958"/>
              </a:lnSpc>
              <a:spcBef>
                <a:spcPts val="0"/>
              </a:spcBef>
              <a:spcAft>
                <a:spcPts val="0"/>
              </a:spcAft>
              <a:buNone/>
            </a:pPr>
            <a:r>
              <a:rPr b="1" i="0" lang="en-US" sz="2400" u="none" cap="none" strike="noStrike">
                <a:solidFill>
                  <a:srgbClr val="000000"/>
                </a:solidFill>
                <a:latin typeface="Calibri"/>
                <a:ea typeface="Calibri"/>
                <a:cs typeface="Calibri"/>
                <a:sym typeface="Calibri"/>
              </a:rPr>
              <a:t>με την πάροδο του χρόνου</a:t>
            </a:r>
            <a:endParaRPr/>
          </a:p>
        </p:txBody>
      </p:sp>
      <p:sp>
        <p:nvSpPr>
          <p:cNvPr id="209" name="Google Shape;209;p7"/>
          <p:cNvSpPr txBox="1"/>
          <p:nvPr/>
        </p:nvSpPr>
        <p:spPr>
          <a:xfrm>
            <a:off x="10310266" y="7306841"/>
            <a:ext cx="2603075" cy="1078768"/>
          </a:xfrm>
          <a:prstGeom prst="rect">
            <a:avLst/>
          </a:prstGeom>
          <a:noFill/>
          <a:ln>
            <a:noFill/>
          </a:ln>
        </p:spPr>
        <p:txBody>
          <a:bodyPr anchorCtr="0" anchor="t" bIns="0" lIns="0" spcFirstLastPara="1" rIns="0" wrap="square" tIns="0">
            <a:spAutoFit/>
          </a:bodyPr>
          <a:lstStyle/>
          <a:p>
            <a:pPr indent="0" lvl="0" marL="0" marR="0" rtl="0" algn="ctr">
              <a:lnSpc>
                <a:spcPct val="119973"/>
              </a:lnSpc>
              <a:spcBef>
                <a:spcPts val="0"/>
              </a:spcBef>
              <a:spcAft>
                <a:spcPts val="0"/>
              </a:spcAft>
              <a:buNone/>
            </a:pPr>
            <a:r>
              <a:rPr b="1" i="0" lang="en-US" sz="2258" u="none" cap="none" strike="noStrike">
                <a:solidFill>
                  <a:srgbClr val="000000"/>
                </a:solidFill>
                <a:latin typeface="Calibri"/>
                <a:ea typeface="Calibri"/>
                <a:cs typeface="Calibri"/>
                <a:sym typeface="Calibri"/>
              </a:rPr>
              <a:t>Ισορροπημένη και ακριβής θρέψη των καλλιεργειών</a:t>
            </a:r>
            <a:endParaRPr/>
          </a:p>
        </p:txBody>
      </p:sp>
      <p:sp>
        <p:nvSpPr>
          <p:cNvPr id="210" name="Google Shape;210;p7"/>
          <p:cNvSpPr txBox="1"/>
          <p:nvPr/>
        </p:nvSpPr>
        <p:spPr>
          <a:xfrm>
            <a:off x="12890688" y="6470975"/>
            <a:ext cx="4712275" cy="1123950"/>
          </a:xfrm>
          <a:prstGeom prst="rect">
            <a:avLst/>
          </a:prstGeom>
          <a:noFill/>
          <a:ln>
            <a:noFill/>
          </a:ln>
        </p:spPr>
        <p:txBody>
          <a:bodyPr anchorCtr="0" anchor="t" bIns="0" lIns="0" spcFirstLastPara="1" rIns="0" wrap="square" tIns="0">
            <a:spAutoFit/>
          </a:bodyPr>
          <a:lstStyle/>
          <a:p>
            <a:pPr indent="0" lvl="0" marL="0" marR="0" rtl="0" algn="ctr">
              <a:lnSpc>
                <a:spcPct val="119958"/>
              </a:lnSpc>
              <a:spcBef>
                <a:spcPts val="0"/>
              </a:spcBef>
              <a:spcAft>
                <a:spcPts val="0"/>
              </a:spcAft>
              <a:buNone/>
            </a:pPr>
            <a:r>
              <a:rPr b="1" i="0" lang="en-US" sz="2400" u="none" cap="none" strike="noStrike">
                <a:solidFill>
                  <a:srgbClr val="000000"/>
                </a:solidFill>
                <a:latin typeface="Calibri"/>
                <a:ea typeface="Calibri"/>
                <a:cs typeface="Calibri"/>
                <a:sym typeface="Calibri"/>
              </a:rPr>
              <a:t>Ανακύκλωση θρεπτικών συστατικών μέσω, π.χ., ολοκλήρωσης της κτηνοτροφικής παραγωγής</a:t>
            </a:r>
            <a:endParaRPr/>
          </a:p>
        </p:txBody>
      </p:sp>
      <p:grpSp>
        <p:nvGrpSpPr>
          <p:cNvPr id="211" name="Google Shape;211;p7"/>
          <p:cNvGrpSpPr/>
          <p:nvPr/>
        </p:nvGrpSpPr>
        <p:grpSpPr>
          <a:xfrm>
            <a:off x="1023938" y="3401400"/>
            <a:ext cx="15401925" cy="2444210"/>
            <a:chOff x="0" y="0"/>
            <a:chExt cx="20535900" cy="3258947"/>
          </a:xfrm>
        </p:grpSpPr>
        <p:sp>
          <p:nvSpPr>
            <p:cNvPr id="212" name="Google Shape;212;p7"/>
            <p:cNvSpPr/>
            <p:nvPr/>
          </p:nvSpPr>
          <p:spPr>
            <a:xfrm>
              <a:off x="6350" y="6350"/>
              <a:ext cx="20523200" cy="3246247"/>
            </a:xfrm>
            <a:custGeom>
              <a:rect b="b" l="l" r="r" t="t"/>
              <a:pathLst>
                <a:path extrusionOk="0" h="3246247" w="20523200">
                  <a:moveTo>
                    <a:pt x="0" y="0"/>
                  </a:moveTo>
                  <a:lnTo>
                    <a:pt x="20523200" y="0"/>
                  </a:lnTo>
                  <a:lnTo>
                    <a:pt x="20523200" y="3246247"/>
                  </a:lnTo>
                  <a:lnTo>
                    <a:pt x="0" y="3246247"/>
                  </a:lnTo>
                  <a:close/>
                </a:path>
              </a:pathLst>
            </a:custGeom>
            <a:gradFill>
              <a:gsLst>
                <a:gs pos="0">
                  <a:srgbClr val="FFA09D"/>
                </a:gs>
                <a:gs pos="35000">
                  <a:srgbClr val="FFBCBC"/>
                </a:gs>
                <a:gs pos="100000">
                  <a:srgbClr val="FFE2E2"/>
                </a:gs>
              </a:gsLst>
              <a:lin ang="16200000" scaled="0"/>
            </a:gradFill>
            <a:ln>
              <a:noFill/>
            </a:ln>
          </p:spPr>
        </p:sp>
        <p:sp>
          <p:nvSpPr>
            <p:cNvPr id="213" name="Google Shape;213;p7"/>
            <p:cNvSpPr/>
            <p:nvPr/>
          </p:nvSpPr>
          <p:spPr>
            <a:xfrm>
              <a:off x="0" y="0"/>
              <a:ext cx="20535900" cy="3258947"/>
            </a:xfrm>
            <a:custGeom>
              <a:rect b="b" l="l" r="r" t="t"/>
              <a:pathLst>
                <a:path extrusionOk="0" h="3258947" w="20535900">
                  <a:moveTo>
                    <a:pt x="6350" y="0"/>
                  </a:moveTo>
                  <a:lnTo>
                    <a:pt x="20529550" y="0"/>
                  </a:lnTo>
                  <a:cubicBezTo>
                    <a:pt x="20533106" y="0"/>
                    <a:pt x="20535900" y="2794"/>
                    <a:pt x="20535900" y="6350"/>
                  </a:cubicBezTo>
                  <a:lnTo>
                    <a:pt x="20535900" y="3252597"/>
                  </a:lnTo>
                  <a:cubicBezTo>
                    <a:pt x="20535900" y="3256153"/>
                    <a:pt x="20533106" y="3258947"/>
                    <a:pt x="20529550" y="3258947"/>
                  </a:cubicBezTo>
                  <a:lnTo>
                    <a:pt x="6350" y="3258947"/>
                  </a:lnTo>
                  <a:cubicBezTo>
                    <a:pt x="2794" y="3258947"/>
                    <a:pt x="0" y="3256153"/>
                    <a:pt x="0" y="3252597"/>
                  </a:cubicBezTo>
                  <a:lnTo>
                    <a:pt x="0" y="6350"/>
                  </a:lnTo>
                  <a:cubicBezTo>
                    <a:pt x="0" y="2794"/>
                    <a:pt x="2794" y="0"/>
                    <a:pt x="6350" y="0"/>
                  </a:cubicBezTo>
                  <a:moveTo>
                    <a:pt x="6350" y="12700"/>
                  </a:moveTo>
                  <a:lnTo>
                    <a:pt x="6350" y="6350"/>
                  </a:lnTo>
                  <a:lnTo>
                    <a:pt x="12700" y="6350"/>
                  </a:lnTo>
                  <a:lnTo>
                    <a:pt x="12700" y="3252597"/>
                  </a:lnTo>
                  <a:lnTo>
                    <a:pt x="6350" y="3252597"/>
                  </a:lnTo>
                  <a:lnTo>
                    <a:pt x="6350" y="3246247"/>
                  </a:lnTo>
                  <a:lnTo>
                    <a:pt x="20529550" y="3246247"/>
                  </a:lnTo>
                  <a:lnTo>
                    <a:pt x="20529550" y="3252597"/>
                  </a:lnTo>
                  <a:lnTo>
                    <a:pt x="20523200" y="3252597"/>
                  </a:lnTo>
                  <a:lnTo>
                    <a:pt x="20523200" y="6350"/>
                  </a:lnTo>
                  <a:lnTo>
                    <a:pt x="20529550" y="6350"/>
                  </a:lnTo>
                  <a:lnTo>
                    <a:pt x="20529550" y="12700"/>
                  </a:lnTo>
                  <a:lnTo>
                    <a:pt x="6350" y="12700"/>
                  </a:lnTo>
                  <a:close/>
                </a:path>
              </a:pathLst>
            </a:custGeom>
            <a:solidFill>
              <a:srgbClr val="BD4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4" name="Google Shape;214;p7"/>
          <p:cNvGrpSpPr/>
          <p:nvPr/>
        </p:nvGrpSpPr>
        <p:grpSpPr>
          <a:xfrm rot="5400000">
            <a:off x="4844185" y="3275568"/>
            <a:ext cx="1846993" cy="2509456"/>
            <a:chOff x="0" y="0"/>
            <a:chExt cx="2462657" cy="3345942"/>
          </a:xfrm>
        </p:grpSpPr>
        <p:sp>
          <p:nvSpPr>
            <p:cNvPr id="215" name="Google Shape;215;p7"/>
            <p:cNvSpPr/>
            <p:nvPr/>
          </p:nvSpPr>
          <p:spPr>
            <a:xfrm>
              <a:off x="16891" y="16891"/>
              <a:ext cx="2428748" cy="3311906"/>
            </a:xfrm>
            <a:custGeom>
              <a:rect b="b" l="l" r="r" t="t"/>
              <a:pathLst>
                <a:path extrusionOk="0" h="3311906" w="2428748">
                  <a:moveTo>
                    <a:pt x="0" y="406400"/>
                  </a:moveTo>
                  <a:cubicBezTo>
                    <a:pt x="0" y="181991"/>
                    <a:pt x="181229" y="0"/>
                    <a:pt x="404876" y="0"/>
                  </a:cubicBezTo>
                  <a:lnTo>
                    <a:pt x="2023999" y="0"/>
                  </a:lnTo>
                  <a:cubicBezTo>
                    <a:pt x="2247519" y="0"/>
                    <a:pt x="2428748" y="181864"/>
                    <a:pt x="2428748" y="406273"/>
                  </a:cubicBezTo>
                  <a:lnTo>
                    <a:pt x="2428748" y="2905633"/>
                  </a:lnTo>
                  <a:cubicBezTo>
                    <a:pt x="2428748" y="3130042"/>
                    <a:pt x="2247519" y="3311906"/>
                    <a:pt x="2023999" y="3311906"/>
                  </a:cubicBezTo>
                  <a:lnTo>
                    <a:pt x="404876" y="3311906"/>
                  </a:lnTo>
                  <a:cubicBezTo>
                    <a:pt x="181356" y="3311906"/>
                    <a:pt x="127" y="3130042"/>
                    <a:pt x="127" y="2905633"/>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7"/>
            <p:cNvSpPr/>
            <p:nvPr/>
          </p:nvSpPr>
          <p:spPr>
            <a:xfrm>
              <a:off x="0" y="0"/>
              <a:ext cx="2462657" cy="3345942"/>
            </a:xfrm>
            <a:custGeom>
              <a:rect b="b" l="l" r="r" t="t"/>
              <a:pathLst>
                <a:path extrusionOk="0" h="3345942" w="2462657">
                  <a:moveTo>
                    <a:pt x="0" y="423291"/>
                  </a:moveTo>
                  <a:cubicBezTo>
                    <a:pt x="0" y="189484"/>
                    <a:pt x="188722" y="0"/>
                    <a:pt x="421767" y="0"/>
                  </a:cubicBezTo>
                  <a:lnTo>
                    <a:pt x="2040890" y="0"/>
                  </a:lnTo>
                  <a:lnTo>
                    <a:pt x="2040890" y="16891"/>
                  </a:lnTo>
                  <a:lnTo>
                    <a:pt x="2040890" y="0"/>
                  </a:lnTo>
                  <a:cubicBezTo>
                    <a:pt x="2273808" y="0"/>
                    <a:pt x="2462657" y="189484"/>
                    <a:pt x="2462657" y="423291"/>
                  </a:cubicBezTo>
                  <a:lnTo>
                    <a:pt x="2445766" y="423291"/>
                  </a:lnTo>
                  <a:lnTo>
                    <a:pt x="2462657" y="423291"/>
                  </a:lnTo>
                  <a:lnTo>
                    <a:pt x="2462657" y="2922651"/>
                  </a:lnTo>
                  <a:lnTo>
                    <a:pt x="2445766" y="2922651"/>
                  </a:lnTo>
                  <a:lnTo>
                    <a:pt x="2462657" y="2922651"/>
                  </a:lnTo>
                  <a:cubicBezTo>
                    <a:pt x="2462657" y="3156331"/>
                    <a:pt x="2273935" y="3345942"/>
                    <a:pt x="2040890" y="3345942"/>
                  </a:cubicBezTo>
                  <a:lnTo>
                    <a:pt x="2040890" y="3329051"/>
                  </a:lnTo>
                  <a:lnTo>
                    <a:pt x="2040890" y="3345942"/>
                  </a:lnTo>
                  <a:lnTo>
                    <a:pt x="421767" y="3345942"/>
                  </a:lnTo>
                  <a:lnTo>
                    <a:pt x="421767" y="3329051"/>
                  </a:lnTo>
                  <a:lnTo>
                    <a:pt x="421767" y="3345942"/>
                  </a:lnTo>
                  <a:cubicBezTo>
                    <a:pt x="188722" y="3345815"/>
                    <a:pt x="0" y="3156331"/>
                    <a:pt x="0" y="2922651"/>
                  </a:cubicBezTo>
                  <a:lnTo>
                    <a:pt x="0" y="423291"/>
                  </a:lnTo>
                  <a:lnTo>
                    <a:pt x="16891" y="423291"/>
                  </a:lnTo>
                  <a:lnTo>
                    <a:pt x="0" y="423291"/>
                  </a:lnTo>
                  <a:moveTo>
                    <a:pt x="33909" y="423291"/>
                  </a:moveTo>
                  <a:lnTo>
                    <a:pt x="33909" y="2922651"/>
                  </a:lnTo>
                  <a:lnTo>
                    <a:pt x="16891" y="2922651"/>
                  </a:lnTo>
                  <a:lnTo>
                    <a:pt x="33909" y="2922651"/>
                  </a:lnTo>
                  <a:cubicBezTo>
                    <a:pt x="33909" y="3137789"/>
                    <a:pt x="207645" y="3312033"/>
                    <a:pt x="421767" y="3312033"/>
                  </a:cubicBezTo>
                  <a:lnTo>
                    <a:pt x="2040890" y="3312033"/>
                  </a:lnTo>
                  <a:cubicBezTo>
                    <a:pt x="2255012" y="3312033"/>
                    <a:pt x="2428748" y="3137789"/>
                    <a:pt x="2428748" y="2922651"/>
                  </a:cubicBezTo>
                  <a:lnTo>
                    <a:pt x="2428748" y="423291"/>
                  </a:lnTo>
                  <a:cubicBezTo>
                    <a:pt x="2428748" y="208153"/>
                    <a:pt x="2255012" y="33909"/>
                    <a:pt x="2040890" y="33909"/>
                  </a:cubicBezTo>
                  <a:lnTo>
                    <a:pt x="421767" y="33909"/>
                  </a:lnTo>
                  <a:lnTo>
                    <a:pt x="421767" y="16891"/>
                  </a:lnTo>
                  <a:lnTo>
                    <a:pt x="421767" y="33909"/>
                  </a:lnTo>
                  <a:cubicBezTo>
                    <a:pt x="207645" y="33909"/>
                    <a:pt x="33909" y="208153"/>
                    <a:pt x="33909" y="423291"/>
                  </a:cubicBezTo>
                  <a:close/>
                </a:path>
              </a:pathLst>
            </a:custGeom>
            <a:solidFill>
              <a:srgbClr val="C050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descr="Η διαδικασία ανάπτυξης του ραπανιού από σπόρο σε βλαστάρι σε λευκό ..." id="217" name="Google Shape;217;p7"/>
          <p:cNvSpPr/>
          <p:nvPr/>
        </p:nvSpPr>
        <p:spPr>
          <a:xfrm>
            <a:off x="4973128" y="3840181"/>
            <a:ext cx="1313879" cy="1475994"/>
          </a:xfrm>
          <a:custGeom>
            <a:rect b="b" l="l" r="r" t="t"/>
            <a:pathLst>
              <a:path extrusionOk="0" h="1967992" w="1751838">
                <a:moveTo>
                  <a:pt x="0" y="0"/>
                </a:moveTo>
                <a:lnTo>
                  <a:pt x="1751838" y="0"/>
                </a:lnTo>
                <a:lnTo>
                  <a:pt x="1751838" y="1967992"/>
                </a:lnTo>
                <a:lnTo>
                  <a:pt x="0" y="1967992"/>
                </a:lnTo>
                <a:lnTo>
                  <a:pt x="0" y="0"/>
                </a:lnTo>
                <a:close/>
              </a:path>
            </a:pathLst>
          </a:custGeom>
          <a:blipFill rotWithShape="1">
            <a:blip r:embed="rId5">
              <a:alphaModFix/>
            </a:blip>
            <a:stretch>
              <a:fillRect b="-45" l="0" r="1" t="-33471"/>
            </a:stretch>
          </a:blipFill>
          <a:ln>
            <a:noFill/>
          </a:ln>
        </p:spPr>
      </p:sp>
      <p:grpSp>
        <p:nvGrpSpPr>
          <p:cNvPr id="218" name="Google Shape;218;p7"/>
          <p:cNvGrpSpPr/>
          <p:nvPr/>
        </p:nvGrpSpPr>
        <p:grpSpPr>
          <a:xfrm rot="5400000">
            <a:off x="7786409" y="3290360"/>
            <a:ext cx="1846421" cy="2509361"/>
            <a:chOff x="0" y="0"/>
            <a:chExt cx="2461895" cy="3345815"/>
          </a:xfrm>
        </p:grpSpPr>
        <p:sp>
          <p:nvSpPr>
            <p:cNvPr id="219" name="Google Shape;219;p7"/>
            <p:cNvSpPr/>
            <p:nvPr/>
          </p:nvSpPr>
          <p:spPr>
            <a:xfrm>
              <a:off x="16891" y="16891"/>
              <a:ext cx="2427986" cy="3312033"/>
            </a:xfrm>
            <a:custGeom>
              <a:rect b="b" l="l" r="r" t="t"/>
              <a:pathLst>
                <a:path extrusionOk="0" h="3312033" w="2427986">
                  <a:moveTo>
                    <a:pt x="0" y="406146"/>
                  </a:moveTo>
                  <a:cubicBezTo>
                    <a:pt x="0" y="181864"/>
                    <a:pt x="181229" y="0"/>
                    <a:pt x="404749" y="0"/>
                  </a:cubicBezTo>
                  <a:lnTo>
                    <a:pt x="2023364" y="0"/>
                  </a:lnTo>
                  <a:cubicBezTo>
                    <a:pt x="2246884" y="0"/>
                    <a:pt x="2427986" y="181864"/>
                    <a:pt x="2427986" y="406146"/>
                  </a:cubicBezTo>
                  <a:lnTo>
                    <a:pt x="2427986" y="2905887"/>
                  </a:lnTo>
                  <a:cubicBezTo>
                    <a:pt x="2427986" y="3130169"/>
                    <a:pt x="2246757" y="3312033"/>
                    <a:pt x="2023364" y="3312033"/>
                  </a:cubicBezTo>
                  <a:lnTo>
                    <a:pt x="404749" y="3312033"/>
                  </a:lnTo>
                  <a:cubicBezTo>
                    <a:pt x="181229" y="3312033"/>
                    <a:pt x="127" y="3130169"/>
                    <a:pt x="127" y="2905887"/>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7"/>
            <p:cNvSpPr/>
            <p:nvPr/>
          </p:nvSpPr>
          <p:spPr>
            <a:xfrm>
              <a:off x="0" y="0"/>
              <a:ext cx="2461895" cy="3345815"/>
            </a:xfrm>
            <a:custGeom>
              <a:rect b="b" l="l" r="r" t="t"/>
              <a:pathLst>
                <a:path extrusionOk="0" h="3345815" w="2461895">
                  <a:moveTo>
                    <a:pt x="0" y="423037"/>
                  </a:moveTo>
                  <a:cubicBezTo>
                    <a:pt x="0" y="189484"/>
                    <a:pt x="188722" y="0"/>
                    <a:pt x="421640" y="0"/>
                  </a:cubicBezTo>
                  <a:lnTo>
                    <a:pt x="2040255" y="0"/>
                  </a:lnTo>
                  <a:lnTo>
                    <a:pt x="2040255" y="16891"/>
                  </a:lnTo>
                  <a:lnTo>
                    <a:pt x="2040255" y="0"/>
                  </a:lnTo>
                  <a:lnTo>
                    <a:pt x="2040255" y="16891"/>
                  </a:lnTo>
                  <a:lnTo>
                    <a:pt x="2040255" y="0"/>
                  </a:lnTo>
                  <a:cubicBezTo>
                    <a:pt x="2273173" y="0"/>
                    <a:pt x="2461895" y="189484"/>
                    <a:pt x="2461895" y="423037"/>
                  </a:cubicBezTo>
                  <a:lnTo>
                    <a:pt x="2445004" y="423037"/>
                  </a:lnTo>
                  <a:lnTo>
                    <a:pt x="2461895" y="423037"/>
                  </a:lnTo>
                  <a:lnTo>
                    <a:pt x="2461895" y="2922778"/>
                  </a:lnTo>
                  <a:lnTo>
                    <a:pt x="2445004" y="2922778"/>
                  </a:lnTo>
                  <a:lnTo>
                    <a:pt x="2461895" y="2922778"/>
                  </a:lnTo>
                  <a:cubicBezTo>
                    <a:pt x="2461895" y="3156331"/>
                    <a:pt x="2273173" y="3345815"/>
                    <a:pt x="2040255" y="3345815"/>
                  </a:cubicBezTo>
                  <a:lnTo>
                    <a:pt x="2040255" y="3328924"/>
                  </a:lnTo>
                  <a:lnTo>
                    <a:pt x="2040255" y="3345815"/>
                  </a:lnTo>
                  <a:lnTo>
                    <a:pt x="421640" y="3345815"/>
                  </a:lnTo>
                  <a:lnTo>
                    <a:pt x="421640" y="3328924"/>
                  </a:lnTo>
                  <a:lnTo>
                    <a:pt x="421640" y="3345815"/>
                  </a:lnTo>
                  <a:cubicBezTo>
                    <a:pt x="188722" y="3345815"/>
                    <a:pt x="0" y="3156331"/>
                    <a:pt x="0" y="2922778"/>
                  </a:cubicBezTo>
                  <a:lnTo>
                    <a:pt x="0" y="423037"/>
                  </a:lnTo>
                  <a:lnTo>
                    <a:pt x="16891" y="423037"/>
                  </a:lnTo>
                  <a:lnTo>
                    <a:pt x="0" y="423037"/>
                  </a:lnTo>
                  <a:moveTo>
                    <a:pt x="33909" y="423037"/>
                  </a:moveTo>
                  <a:lnTo>
                    <a:pt x="33909" y="2922778"/>
                  </a:lnTo>
                  <a:lnTo>
                    <a:pt x="16891" y="2922778"/>
                  </a:lnTo>
                  <a:lnTo>
                    <a:pt x="33909" y="2922778"/>
                  </a:lnTo>
                  <a:cubicBezTo>
                    <a:pt x="33909" y="3137789"/>
                    <a:pt x="207518" y="3312033"/>
                    <a:pt x="421640" y="3312033"/>
                  </a:cubicBezTo>
                  <a:lnTo>
                    <a:pt x="2040255" y="3312033"/>
                  </a:lnTo>
                  <a:cubicBezTo>
                    <a:pt x="2254377" y="3312033"/>
                    <a:pt x="2427986" y="3137789"/>
                    <a:pt x="2427986" y="2922778"/>
                  </a:cubicBezTo>
                  <a:lnTo>
                    <a:pt x="2427986" y="423037"/>
                  </a:lnTo>
                  <a:cubicBezTo>
                    <a:pt x="2427986" y="208026"/>
                    <a:pt x="2254377" y="33782"/>
                    <a:pt x="2040255" y="33782"/>
                  </a:cubicBezTo>
                  <a:lnTo>
                    <a:pt x="421640" y="33782"/>
                  </a:lnTo>
                  <a:lnTo>
                    <a:pt x="421640" y="16891"/>
                  </a:lnTo>
                  <a:lnTo>
                    <a:pt x="421640" y="33909"/>
                  </a:lnTo>
                  <a:cubicBezTo>
                    <a:pt x="207518" y="33909"/>
                    <a:pt x="33909" y="208026"/>
                    <a:pt x="33909" y="423037"/>
                  </a:cubicBezTo>
                  <a:close/>
                </a:path>
              </a:pathLst>
            </a:custGeom>
            <a:solidFill>
              <a:srgbClr val="C050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descr="Ταπετσαρίες: χωράφι, καλλιέργεια, λουλούδι, φαγητό, προϊόντα, λαχανικά, καλλιέργεια ..." id="221" name="Google Shape;221;p7"/>
          <p:cNvSpPr/>
          <p:nvPr/>
        </p:nvSpPr>
        <p:spPr>
          <a:xfrm>
            <a:off x="7566207" y="3797891"/>
            <a:ext cx="2218372" cy="1475994"/>
          </a:xfrm>
          <a:custGeom>
            <a:rect b="b" l="l" r="r" t="t"/>
            <a:pathLst>
              <a:path extrusionOk="0" h="1967992" w="2957830">
                <a:moveTo>
                  <a:pt x="0" y="0"/>
                </a:moveTo>
                <a:lnTo>
                  <a:pt x="2957830" y="0"/>
                </a:lnTo>
                <a:lnTo>
                  <a:pt x="2957830" y="1967992"/>
                </a:lnTo>
                <a:lnTo>
                  <a:pt x="0" y="1967992"/>
                </a:lnTo>
                <a:lnTo>
                  <a:pt x="0" y="0"/>
                </a:lnTo>
                <a:close/>
              </a:path>
            </a:pathLst>
          </a:custGeom>
          <a:blipFill rotWithShape="1">
            <a:blip r:embed="rId6">
              <a:alphaModFix/>
            </a:blip>
            <a:stretch>
              <a:fillRect b="0" l="0" r="0" t="0"/>
            </a:stretch>
          </a:blipFill>
          <a:ln>
            <a:noFill/>
          </a:ln>
        </p:spPr>
      </p:sp>
      <p:grpSp>
        <p:nvGrpSpPr>
          <p:cNvPr id="222" name="Google Shape;222;p7"/>
          <p:cNvGrpSpPr/>
          <p:nvPr/>
        </p:nvGrpSpPr>
        <p:grpSpPr>
          <a:xfrm rot="5400000">
            <a:off x="10641775" y="3290360"/>
            <a:ext cx="1846421" cy="2509361"/>
            <a:chOff x="0" y="0"/>
            <a:chExt cx="2461895" cy="3345815"/>
          </a:xfrm>
        </p:grpSpPr>
        <p:sp>
          <p:nvSpPr>
            <p:cNvPr id="223" name="Google Shape;223;p7"/>
            <p:cNvSpPr/>
            <p:nvPr/>
          </p:nvSpPr>
          <p:spPr>
            <a:xfrm>
              <a:off x="16891" y="16891"/>
              <a:ext cx="2427986" cy="3312033"/>
            </a:xfrm>
            <a:custGeom>
              <a:rect b="b" l="l" r="r" t="t"/>
              <a:pathLst>
                <a:path extrusionOk="0" h="3312033" w="2427986">
                  <a:moveTo>
                    <a:pt x="0" y="406146"/>
                  </a:moveTo>
                  <a:cubicBezTo>
                    <a:pt x="0" y="181864"/>
                    <a:pt x="181229" y="0"/>
                    <a:pt x="404749" y="0"/>
                  </a:cubicBezTo>
                  <a:lnTo>
                    <a:pt x="2023364" y="0"/>
                  </a:lnTo>
                  <a:cubicBezTo>
                    <a:pt x="2246884" y="0"/>
                    <a:pt x="2427986" y="181864"/>
                    <a:pt x="2427986" y="406146"/>
                  </a:cubicBezTo>
                  <a:lnTo>
                    <a:pt x="2427986" y="2905887"/>
                  </a:lnTo>
                  <a:cubicBezTo>
                    <a:pt x="2427986" y="3130169"/>
                    <a:pt x="2246757" y="3312033"/>
                    <a:pt x="2023364" y="3312033"/>
                  </a:cubicBezTo>
                  <a:lnTo>
                    <a:pt x="404749" y="3312033"/>
                  </a:lnTo>
                  <a:cubicBezTo>
                    <a:pt x="181229" y="3312033"/>
                    <a:pt x="127" y="3130169"/>
                    <a:pt x="127" y="2905887"/>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7"/>
            <p:cNvSpPr/>
            <p:nvPr/>
          </p:nvSpPr>
          <p:spPr>
            <a:xfrm>
              <a:off x="0" y="0"/>
              <a:ext cx="2461895" cy="3345815"/>
            </a:xfrm>
            <a:custGeom>
              <a:rect b="b" l="l" r="r" t="t"/>
              <a:pathLst>
                <a:path extrusionOk="0" h="3345815" w="2461895">
                  <a:moveTo>
                    <a:pt x="0" y="423037"/>
                  </a:moveTo>
                  <a:cubicBezTo>
                    <a:pt x="0" y="189484"/>
                    <a:pt x="188722" y="0"/>
                    <a:pt x="421640" y="0"/>
                  </a:cubicBezTo>
                  <a:lnTo>
                    <a:pt x="2040255" y="0"/>
                  </a:lnTo>
                  <a:lnTo>
                    <a:pt x="2040255" y="16891"/>
                  </a:lnTo>
                  <a:lnTo>
                    <a:pt x="2040255" y="0"/>
                  </a:lnTo>
                  <a:lnTo>
                    <a:pt x="2040255" y="16891"/>
                  </a:lnTo>
                  <a:lnTo>
                    <a:pt x="2040255" y="0"/>
                  </a:lnTo>
                  <a:cubicBezTo>
                    <a:pt x="2273173" y="0"/>
                    <a:pt x="2461895" y="189484"/>
                    <a:pt x="2461895" y="423037"/>
                  </a:cubicBezTo>
                  <a:lnTo>
                    <a:pt x="2445004" y="423037"/>
                  </a:lnTo>
                  <a:lnTo>
                    <a:pt x="2461895" y="423037"/>
                  </a:lnTo>
                  <a:lnTo>
                    <a:pt x="2461895" y="2922778"/>
                  </a:lnTo>
                  <a:lnTo>
                    <a:pt x="2445004" y="2922778"/>
                  </a:lnTo>
                  <a:lnTo>
                    <a:pt x="2461895" y="2922778"/>
                  </a:lnTo>
                  <a:cubicBezTo>
                    <a:pt x="2461895" y="3156331"/>
                    <a:pt x="2273173" y="3345815"/>
                    <a:pt x="2040255" y="3345815"/>
                  </a:cubicBezTo>
                  <a:lnTo>
                    <a:pt x="2040255" y="3328924"/>
                  </a:lnTo>
                  <a:lnTo>
                    <a:pt x="2040255" y="3345815"/>
                  </a:lnTo>
                  <a:lnTo>
                    <a:pt x="421640" y="3345815"/>
                  </a:lnTo>
                  <a:lnTo>
                    <a:pt x="421640" y="3328924"/>
                  </a:lnTo>
                  <a:lnTo>
                    <a:pt x="421640" y="3345815"/>
                  </a:lnTo>
                  <a:cubicBezTo>
                    <a:pt x="188722" y="3345815"/>
                    <a:pt x="0" y="3156331"/>
                    <a:pt x="0" y="2922778"/>
                  </a:cubicBezTo>
                  <a:lnTo>
                    <a:pt x="0" y="423037"/>
                  </a:lnTo>
                  <a:lnTo>
                    <a:pt x="16891" y="423037"/>
                  </a:lnTo>
                  <a:lnTo>
                    <a:pt x="0" y="423037"/>
                  </a:lnTo>
                  <a:moveTo>
                    <a:pt x="33909" y="423037"/>
                  </a:moveTo>
                  <a:lnTo>
                    <a:pt x="33909" y="2922778"/>
                  </a:lnTo>
                  <a:lnTo>
                    <a:pt x="16891" y="2922778"/>
                  </a:lnTo>
                  <a:lnTo>
                    <a:pt x="33909" y="2922778"/>
                  </a:lnTo>
                  <a:cubicBezTo>
                    <a:pt x="33909" y="3137789"/>
                    <a:pt x="207518" y="3312033"/>
                    <a:pt x="421640" y="3312033"/>
                  </a:cubicBezTo>
                  <a:lnTo>
                    <a:pt x="2040255" y="3312033"/>
                  </a:lnTo>
                  <a:cubicBezTo>
                    <a:pt x="2254377" y="3312033"/>
                    <a:pt x="2427986" y="3137789"/>
                    <a:pt x="2427986" y="2922778"/>
                  </a:cubicBezTo>
                  <a:lnTo>
                    <a:pt x="2427986" y="423037"/>
                  </a:lnTo>
                  <a:cubicBezTo>
                    <a:pt x="2427986" y="208026"/>
                    <a:pt x="2254377" y="33782"/>
                    <a:pt x="2040255" y="33782"/>
                  </a:cubicBezTo>
                  <a:lnTo>
                    <a:pt x="421640" y="33782"/>
                  </a:lnTo>
                  <a:lnTo>
                    <a:pt x="421640" y="16891"/>
                  </a:lnTo>
                  <a:lnTo>
                    <a:pt x="421640" y="33909"/>
                  </a:lnTo>
                  <a:cubicBezTo>
                    <a:pt x="207518" y="33909"/>
                    <a:pt x="33909" y="208026"/>
                    <a:pt x="33909" y="423037"/>
                  </a:cubicBezTo>
                  <a:close/>
                </a:path>
              </a:pathLst>
            </a:custGeom>
            <a:solidFill>
              <a:srgbClr val="C050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5" name="Google Shape;225;p7"/>
          <p:cNvGrpSpPr/>
          <p:nvPr/>
        </p:nvGrpSpPr>
        <p:grpSpPr>
          <a:xfrm rot="5400000">
            <a:off x="1873076" y="3290291"/>
            <a:ext cx="1846993" cy="2509456"/>
            <a:chOff x="0" y="0"/>
            <a:chExt cx="2462657" cy="3345942"/>
          </a:xfrm>
        </p:grpSpPr>
        <p:sp>
          <p:nvSpPr>
            <p:cNvPr id="226" name="Google Shape;226;p7"/>
            <p:cNvSpPr/>
            <p:nvPr/>
          </p:nvSpPr>
          <p:spPr>
            <a:xfrm>
              <a:off x="16891" y="16891"/>
              <a:ext cx="2428748" cy="3311906"/>
            </a:xfrm>
            <a:custGeom>
              <a:rect b="b" l="l" r="r" t="t"/>
              <a:pathLst>
                <a:path extrusionOk="0" h="3311906" w="2428748">
                  <a:moveTo>
                    <a:pt x="0" y="406400"/>
                  </a:moveTo>
                  <a:cubicBezTo>
                    <a:pt x="0" y="181991"/>
                    <a:pt x="181229" y="0"/>
                    <a:pt x="404876" y="0"/>
                  </a:cubicBezTo>
                  <a:lnTo>
                    <a:pt x="2023999" y="0"/>
                  </a:lnTo>
                  <a:cubicBezTo>
                    <a:pt x="2247519" y="0"/>
                    <a:pt x="2428748" y="181864"/>
                    <a:pt x="2428748" y="406273"/>
                  </a:cubicBezTo>
                  <a:lnTo>
                    <a:pt x="2428748" y="2905633"/>
                  </a:lnTo>
                  <a:cubicBezTo>
                    <a:pt x="2428748" y="3130042"/>
                    <a:pt x="2247519" y="3311906"/>
                    <a:pt x="2023999" y="3311906"/>
                  </a:cubicBezTo>
                  <a:lnTo>
                    <a:pt x="404876" y="3311906"/>
                  </a:lnTo>
                  <a:cubicBezTo>
                    <a:pt x="181356" y="3311906"/>
                    <a:pt x="127" y="3130042"/>
                    <a:pt x="127" y="2905633"/>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7"/>
            <p:cNvSpPr/>
            <p:nvPr/>
          </p:nvSpPr>
          <p:spPr>
            <a:xfrm>
              <a:off x="0" y="0"/>
              <a:ext cx="2462657" cy="3345942"/>
            </a:xfrm>
            <a:custGeom>
              <a:rect b="b" l="l" r="r" t="t"/>
              <a:pathLst>
                <a:path extrusionOk="0" h="3345942" w="2462657">
                  <a:moveTo>
                    <a:pt x="0" y="423291"/>
                  </a:moveTo>
                  <a:cubicBezTo>
                    <a:pt x="0" y="189484"/>
                    <a:pt x="188722" y="0"/>
                    <a:pt x="421767" y="0"/>
                  </a:cubicBezTo>
                  <a:lnTo>
                    <a:pt x="2040890" y="0"/>
                  </a:lnTo>
                  <a:lnTo>
                    <a:pt x="2040890" y="16891"/>
                  </a:lnTo>
                  <a:lnTo>
                    <a:pt x="2040890" y="0"/>
                  </a:lnTo>
                  <a:cubicBezTo>
                    <a:pt x="2273808" y="0"/>
                    <a:pt x="2462657" y="189484"/>
                    <a:pt x="2462657" y="423291"/>
                  </a:cubicBezTo>
                  <a:lnTo>
                    <a:pt x="2445766" y="423291"/>
                  </a:lnTo>
                  <a:lnTo>
                    <a:pt x="2462657" y="423291"/>
                  </a:lnTo>
                  <a:lnTo>
                    <a:pt x="2462657" y="2922651"/>
                  </a:lnTo>
                  <a:lnTo>
                    <a:pt x="2445766" y="2922651"/>
                  </a:lnTo>
                  <a:lnTo>
                    <a:pt x="2462657" y="2922651"/>
                  </a:lnTo>
                  <a:cubicBezTo>
                    <a:pt x="2462657" y="3156331"/>
                    <a:pt x="2273935" y="3345942"/>
                    <a:pt x="2040890" y="3345942"/>
                  </a:cubicBezTo>
                  <a:lnTo>
                    <a:pt x="2040890" y="3329051"/>
                  </a:lnTo>
                  <a:lnTo>
                    <a:pt x="2040890" y="3345942"/>
                  </a:lnTo>
                  <a:lnTo>
                    <a:pt x="421767" y="3345942"/>
                  </a:lnTo>
                  <a:lnTo>
                    <a:pt x="421767" y="3329051"/>
                  </a:lnTo>
                  <a:lnTo>
                    <a:pt x="421767" y="3345942"/>
                  </a:lnTo>
                  <a:cubicBezTo>
                    <a:pt x="188722" y="3345815"/>
                    <a:pt x="0" y="3156331"/>
                    <a:pt x="0" y="2922651"/>
                  </a:cubicBezTo>
                  <a:lnTo>
                    <a:pt x="0" y="423291"/>
                  </a:lnTo>
                  <a:lnTo>
                    <a:pt x="16891" y="423291"/>
                  </a:lnTo>
                  <a:lnTo>
                    <a:pt x="0" y="423291"/>
                  </a:lnTo>
                  <a:moveTo>
                    <a:pt x="33909" y="423291"/>
                  </a:moveTo>
                  <a:lnTo>
                    <a:pt x="33909" y="2922651"/>
                  </a:lnTo>
                  <a:lnTo>
                    <a:pt x="16891" y="2922651"/>
                  </a:lnTo>
                  <a:lnTo>
                    <a:pt x="33909" y="2922651"/>
                  </a:lnTo>
                  <a:cubicBezTo>
                    <a:pt x="33909" y="3137789"/>
                    <a:pt x="207645" y="3312033"/>
                    <a:pt x="421767" y="3312033"/>
                  </a:cubicBezTo>
                  <a:lnTo>
                    <a:pt x="2040890" y="3312033"/>
                  </a:lnTo>
                  <a:cubicBezTo>
                    <a:pt x="2255012" y="3312033"/>
                    <a:pt x="2428748" y="3137789"/>
                    <a:pt x="2428748" y="2922651"/>
                  </a:cubicBezTo>
                  <a:lnTo>
                    <a:pt x="2428748" y="423291"/>
                  </a:lnTo>
                  <a:cubicBezTo>
                    <a:pt x="2428748" y="208153"/>
                    <a:pt x="2255012" y="33909"/>
                    <a:pt x="2040890" y="33909"/>
                  </a:cubicBezTo>
                  <a:lnTo>
                    <a:pt x="421767" y="33909"/>
                  </a:lnTo>
                  <a:lnTo>
                    <a:pt x="421767" y="16891"/>
                  </a:lnTo>
                  <a:lnTo>
                    <a:pt x="421767" y="33909"/>
                  </a:lnTo>
                  <a:cubicBezTo>
                    <a:pt x="207645" y="33909"/>
                    <a:pt x="33909" y="208153"/>
                    <a:pt x="33909" y="423291"/>
                  </a:cubicBezTo>
                  <a:close/>
                </a:path>
              </a:pathLst>
            </a:custGeom>
            <a:solidFill>
              <a:srgbClr val="C050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8" name="Google Shape;228;p7"/>
          <p:cNvGrpSpPr/>
          <p:nvPr/>
        </p:nvGrpSpPr>
        <p:grpSpPr>
          <a:xfrm rot="5400000">
            <a:off x="13684409" y="3290360"/>
            <a:ext cx="1846421" cy="2509361"/>
            <a:chOff x="0" y="0"/>
            <a:chExt cx="2461895" cy="3345815"/>
          </a:xfrm>
        </p:grpSpPr>
        <p:sp>
          <p:nvSpPr>
            <p:cNvPr id="229" name="Google Shape;229;p7"/>
            <p:cNvSpPr/>
            <p:nvPr/>
          </p:nvSpPr>
          <p:spPr>
            <a:xfrm>
              <a:off x="16891" y="16891"/>
              <a:ext cx="2427986" cy="3312033"/>
            </a:xfrm>
            <a:custGeom>
              <a:rect b="b" l="l" r="r" t="t"/>
              <a:pathLst>
                <a:path extrusionOk="0" h="3312033" w="2427986">
                  <a:moveTo>
                    <a:pt x="0" y="406146"/>
                  </a:moveTo>
                  <a:cubicBezTo>
                    <a:pt x="0" y="181864"/>
                    <a:pt x="181229" y="0"/>
                    <a:pt x="404749" y="0"/>
                  </a:cubicBezTo>
                  <a:lnTo>
                    <a:pt x="2023364" y="0"/>
                  </a:lnTo>
                  <a:cubicBezTo>
                    <a:pt x="2246884" y="0"/>
                    <a:pt x="2427986" y="181864"/>
                    <a:pt x="2427986" y="406146"/>
                  </a:cubicBezTo>
                  <a:lnTo>
                    <a:pt x="2427986" y="2905887"/>
                  </a:lnTo>
                  <a:cubicBezTo>
                    <a:pt x="2427986" y="3130169"/>
                    <a:pt x="2246757" y="3312033"/>
                    <a:pt x="2023364" y="3312033"/>
                  </a:cubicBezTo>
                  <a:lnTo>
                    <a:pt x="404749" y="3312033"/>
                  </a:lnTo>
                  <a:cubicBezTo>
                    <a:pt x="181229" y="3312033"/>
                    <a:pt x="127" y="3130169"/>
                    <a:pt x="127" y="2905887"/>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7"/>
            <p:cNvSpPr/>
            <p:nvPr/>
          </p:nvSpPr>
          <p:spPr>
            <a:xfrm>
              <a:off x="0" y="0"/>
              <a:ext cx="2461895" cy="3345815"/>
            </a:xfrm>
            <a:custGeom>
              <a:rect b="b" l="l" r="r" t="t"/>
              <a:pathLst>
                <a:path extrusionOk="0" h="3345815" w="2461895">
                  <a:moveTo>
                    <a:pt x="0" y="423037"/>
                  </a:moveTo>
                  <a:cubicBezTo>
                    <a:pt x="0" y="189484"/>
                    <a:pt x="188722" y="0"/>
                    <a:pt x="421640" y="0"/>
                  </a:cubicBezTo>
                  <a:lnTo>
                    <a:pt x="2040255" y="0"/>
                  </a:lnTo>
                  <a:lnTo>
                    <a:pt x="2040255" y="16891"/>
                  </a:lnTo>
                  <a:lnTo>
                    <a:pt x="2040255" y="0"/>
                  </a:lnTo>
                  <a:lnTo>
                    <a:pt x="2040255" y="16891"/>
                  </a:lnTo>
                  <a:lnTo>
                    <a:pt x="2040255" y="0"/>
                  </a:lnTo>
                  <a:cubicBezTo>
                    <a:pt x="2273173" y="0"/>
                    <a:pt x="2461895" y="189484"/>
                    <a:pt x="2461895" y="423037"/>
                  </a:cubicBezTo>
                  <a:lnTo>
                    <a:pt x="2445004" y="423037"/>
                  </a:lnTo>
                  <a:lnTo>
                    <a:pt x="2461895" y="423037"/>
                  </a:lnTo>
                  <a:lnTo>
                    <a:pt x="2461895" y="2922778"/>
                  </a:lnTo>
                  <a:lnTo>
                    <a:pt x="2445004" y="2922778"/>
                  </a:lnTo>
                  <a:lnTo>
                    <a:pt x="2461895" y="2922778"/>
                  </a:lnTo>
                  <a:cubicBezTo>
                    <a:pt x="2461895" y="3156331"/>
                    <a:pt x="2273173" y="3345815"/>
                    <a:pt x="2040255" y="3345815"/>
                  </a:cubicBezTo>
                  <a:lnTo>
                    <a:pt x="2040255" y="3328924"/>
                  </a:lnTo>
                  <a:lnTo>
                    <a:pt x="2040255" y="3345815"/>
                  </a:lnTo>
                  <a:lnTo>
                    <a:pt x="421640" y="3345815"/>
                  </a:lnTo>
                  <a:lnTo>
                    <a:pt x="421640" y="3328924"/>
                  </a:lnTo>
                  <a:lnTo>
                    <a:pt x="421640" y="3345815"/>
                  </a:lnTo>
                  <a:cubicBezTo>
                    <a:pt x="188722" y="3345815"/>
                    <a:pt x="0" y="3156331"/>
                    <a:pt x="0" y="2922778"/>
                  </a:cubicBezTo>
                  <a:lnTo>
                    <a:pt x="0" y="423037"/>
                  </a:lnTo>
                  <a:lnTo>
                    <a:pt x="16891" y="423037"/>
                  </a:lnTo>
                  <a:lnTo>
                    <a:pt x="0" y="423037"/>
                  </a:lnTo>
                  <a:moveTo>
                    <a:pt x="33909" y="423037"/>
                  </a:moveTo>
                  <a:lnTo>
                    <a:pt x="33909" y="2922778"/>
                  </a:lnTo>
                  <a:lnTo>
                    <a:pt x="16891" y="2922778"/>
                  </a:lnTo>
                  <a:lnTo>
                    <a:pt x="33909" y="2922778"/>
                  </a:lnTo>
                  <a:cubicBezTo>
                    <a:pt x="33909" y="3137789"/>
                    <a:pt x="207518" y="3312033"/>
                    <a:pt x="421640" y="3312033"/>
                  </a:cubicBezTo>
                  <a:lnTo>
                    <a:pt x="2040255" y="3312033"/>
                  </a:lnTo>
                  <a:cubicBezTo>
                    <a:pt x="2254377" y="3312033"/>
                    <a:pt x="2427986" y="3137789"/>
                    <a:pt x="2427986" y="2922778"/>
                  </a:cubicBezTo>
                  <a:lnTo>
                    <a:pt x="2427986" y="423037"/>
                  </a:lnTo>
                  <a:cubicBezTo>
                    <a:pt x="2427986" y="208026"/>
                    <a:pt x="2254377" y="33782"/>
                    <a:pt x="2040255" y="33782"/>
                  </a:cubicBezTo>
                  <a:lnTo>
                    <a:pt x="421640" y="33782"/>
                  </a:lnTo>
                  <a:lnTo>
                    <a:pt x="421640" y="16891"/>
                  </a:lnTo>
                  <a:lnTo>
                    <a:pt x="421640" y="33909"/>
                  </a:lnTo>
                  <a:cubicBezTo>
                    <a:pt x="207518" y="33909"/>
                    <a:pt x="33909" y="208026"/>
                    <a:pt x="33909" y="423037"/>
                  </a:cubicBezTo>
                  <a:close/>
                </a:path>
              </a:pathLst>
            </a:custGeom>
            <a:solidFill>
              <a:srgbClr val="C050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descr="Σημειώσεις από σπουδές και διδασκαλία στη βιολογία, τη χημεία ..." id="231" name="Google Shape;231;p7"/>
          <p:cNvSpPr/>
          <p:nvPr/>
        </p:nvSpPr>
        <p:spPr>
          <a:xfrm>
            <a:off x="10450022" y="3832381"/>
            <a:ext cx="2104644" cy="1475994"/>
          </a:xfrm>
          <a:custGeom>
            <a:rect b="b" l="l" r="r" t="t"/>
            <a:pathLst>
              <a:path extrusionOk="0" h="1967992" w="2806192">
                <a:moveTo>
                  <a:pt x="0" y="0"/>
                </a:moveTo>
                <a:lnTo>
                  <a:pt x="2806192" y="0"/>
                </a:lnTo>
                <a:lnTo>
                  <a:pt x="2806192" y="1967992"/>
                </a:lnTo>
                <a:lnTo>
                  <a:pt x="0" y="1967992"/>
                </a:lnTo>
                <a:lnTo>
                  <a:pt x="0" y="0"/>
                </a:lnTo>
                <a:close/>
              </a:path>
            </a:pathLst>
          </a:custGeom>
          <a:blipFill rotWithShape="1">
            <a:blip r:embed="rId7">
              <a:alphaModFix/>
            </a:blip>
            <a:stretch>
              <a:fillRect b="-6170" l="-14183" r="-18184" t="0"/>
            </a:stretch>
          </a:blipFill>
          <a:ln>
            <a:noFill/>
          </a:ln>
        </p:spPr>
      </p:sp>
      <p:sp>
        <p:nvSpPr>
          <p:cNvPr descr="Αγελάδα Βόδι Βοοειδή - Δωρεάν φωτογραφία στο Pixabay" id="232" name="Google Shape;232;p7"/>
          <p:cNvSpPr/>
          <p:nvPr/>
        </p:nvSpPr>
        <p:spPr>
          <a:xfrm>
            <a:off x="13395653" y="3832381"/>
            <a:ext cx="2213991" cy="1475994"/>
          </a:xfrm>
          <a:custGeom>
            <a:rect b="b" l="l" r="r" t="t"/>
            <a:pathLst>
              <a:path extrusionOk="0" h="1967992" w="2951988">
                <a:moveTo>
                  <a:pt x="0" y="0"/>
                </a:moveTo>
                <a:lnTo>
                  <a:pt x="2951988" y="0"/>
                </a:lnTo>
                <a:lnTo>
                  <a:pt x="2951988" y="1967992"/>
                </a:lnTo>
                <a:lnTo>
                  <a:pt x="0" y="1967992"/>
                </a:lnTo>
                <a:lnTo>
                  <a:pt x="0" y="0"/>
                </a:lnTo>
                <a:close/>
              </a:path>
            </a:pathLst>
          </a:custGeom>
          <a:blipFill rotWithShape="1">
            <a:blip r:embed="rId8">
              <a:alphaModFix/>
            </a:blip>
            <a:stretch>
              <a:fillRect b="0" l="0" r="-376" t="0"/>
            </a:stretch>
          </a:blipFill>
          <a:ln>
            <a:noFill/>
          </a:ln>
        </p:spPr>
      </p:sp>
      <p:sp>
        <p:nvSpPr>
          <p:cNvPr descr="Ημερομηνία: John Deere 8345 R.jpg – Βικιπαίδεια" id="233" name="Google Shape;233;p7"/>
          <p:cNvSpPr/>
          <p:nvPr/>
        </p:nvSpPr>
        <p:spPr>
          <a:xfrm>
            <a:off x="1600200" y="3804420"/>
            <a:ext cx="2334482" cy="1475994"/>
          </a:xfrm>
          <a:custGeom>
            <a:rect b="b" l="l" r="r" t="t"/>
            <a:pathLst>
              <a:path extrusionOk="0" h="1967992" w="3112643">
                <a:moveTo>
                  <a:pt x="0" y="0"/>
                </a:moveTo>
                <a:lnTo>
                  <a:pt x="3112643" y="0"/>
                </a:lnTo>
                <a:lnTo>
                  <a:pt x="3112643" y="1967992"/>
                </a:lnTo>
                <a:lnTo>
                  <a:pt x="0" y="1967992"/>
                </a:lnTo>
                <a:lnTo>
                  <a:pt x="0" y="0"/>
                </a:lnTo>
                <a:close/>
              </a:path>
            </a:pathLst>
          </a:custGeom>
          <a:blipFill rotWithShape="1">
            <a:blip r:embed="rId9">
              <a:alphaModFix/>
            </a:blip>
            <a:stretch>
              <a:fillRect b="0" l="0" r="-92" t="0"/>
            </a:stretch>
          </a:blipFill>
          <a:ln>
            <a:noFill/>
          </a:ln>
        </p:spPr>
      </p:sp>
      <p:grpSp>
        <p:nvGrpSpPr>
          <p:cNvPr id="234" name="Google Shape;234;p7"/>
          <p:cNvGrpSpPr/>
          <p:nvPr/>
        </p:nvGrpSpPr>
        <p:grpSpPr>
          <a:xfrm>
            <a:off x="1068531" y="1822370"/>
            <a:ext cx="8181111" cy="1564965"/>
            <a:chOff x="0" y="-47625"/>
            <a:chExt cx="10908148" cy="2086620"/>
          </a:xfrm>
        </p:grpSpPr>
        <p:sp>
          <p:nvSpPr>
            <p:cNvPr id="235" name="Google Shape;235;p7"/>
            <p:cNvSpPr/>
            <p:nvPr/>
          </p:nvSpPr>
          <p:spPr>
            <a:xfrm>
              <a:off x="0" y="0"/>
              <a:ext cx="10908148" cy="2038995"/>
            </a:xfrm>
            <a:custGeom>
              <a:rect b="b" l="l" r="r" t="t"/>
              <a:pathLst>
                <a:path extrusionOk="0" h="2038995" w="10908148">
                  <a:moveTo>
                    <a:pt x="0" y="0"/>
                  </a:moveTo>
                  <a:lnTo>
                    <a:pt x="10908148" y="0"/>
                  </a:lnTo>
                  <a:lnTo>
                    <a:pt x="10908148" y="2038995"/>
                  </a:lnTo>
                  <a:lnTo>
                    <a:pt x="0" y="2038995"/>
                  </a:lnTo>
                  <a:close/>
                </a:path>
              </a:pathLst>
            </a:custGeom>
            <a:solidFill>
              <a:srgbClr val="000000">
                <a:alpha val="0"/>
              </a:srgbClr>
            </a:solidFill>
            <a:ln>
              <a:noFill/>
            </a:ln>
          </p:spPr>
        </p:sp>
        <p:sp>
          <p:nvSpPr>
            <p:cNvPr id="236" name="Google Shape;236;p7"/>
            <p:cNvSpPr txBox="1"/>
            <p:nvPr/>
          </p:nvSpPr>
          <p:spPr>
            <a:xfrm>
              <a:off x="0" y="-47625"/>
              <a:ext cx="10908148" cy="2086620"/>
            </a:xfrm>
            <a:prstGeom prst="rect">
              <a:avLst/>
            </a:prstGeom>
            <a:noFill/>
            <a:ln>
              <a:noFill/>
            </a:ln>
          </p:spPr>
          <p:txBody>
            <a:bodyPr anchorCtr="0" anchor="b" bIns="0" lIns="0" spcFirstLastPara="1" rIns="0" wrap="square" tIns="0">
              <a:noAutofit/>
            </a:bodyPr>
            <a:lstStyle/>
            <a:p>
              <a:pPr indent="0" lvl="0" marL="0" marR="0" rtl="0" algn="l">
                <a:lnSpc>
                  <a:spcPct val="127066"/>
                </a:lnSpc>
                <a:spcBef>
                  <a:spcPts val="0"/>
                </a:spcBef>
                <a:spcAft>
                  <a:spcPts val="0"/>
                </a:spcAft>
                <a:buNone/>
              </a:pPr>
              <a:r>
                <a:rPr b="1" i="0" lang="en-US" sz="3399" u="none" cap="none" strike="noStrike">
                  <a:solidFill>
                    <a:srgbClr val="000000"/>
                  </a:solidFill>
                  <a:latin typeface="Arial"/>
                  <a:ea typeface="Arial"/>
                  <a:cs typeface="Arial"/>
                  <a:sym typeface="Arial"/>
                </a:rPr>
                <a:t>Αρχές</a:t>
              </a:r>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8"/>
          <p:cNvSpPr/>
          <p:nvPr/>
        </p:nvSpPr>
        <p:spPr>
          <a:xfrm>
            <a:off x="0" y="8197609"/>
            <a:ext cx="18288000" cy="2089391"/>
          </a:xfrm>
          <a:custGeom>
            <a:rect b="b" l="l" r="r" t="t"/>
            <a:pathLst>
              <a:path extrusionOk="0" h="2089391" w="18288000">
                <a:moveTo>
                  <a:pt x="0" y="0"/>
                </a:moveTo>
                <a:lnTo>
                  <a:pt x="18288000" y="0"/>
                </a:lnTo>
                <a:lnTo>
                  <a:pt x="18288000" y="2089391"/>
                </a:lnTo>
                <a:lnTo>
                  <a:pt x="0" y="2089391"/>
                </a:lnTo>
                <a:lnTo>
                  <a:pt x="0" y="0"/>
                </a:lnTo>
                <a:close/>
              </a:path>
            </a:pathLst>
          </a:custGeom>
          <a:blipFill rotWithShape="1">
            <a:blip r:embed="rId3">
              <a:alphaModFix/>
            </a:blip>
            <a:stretch>
              <a:fillRect b="0" l="0" r="0" t="0"/>
            </a:stretch>
          </a:blipFill>
          <a:ln>
            <a:noFill/>
          </a:ln>
        </p:spPr>
      </p:sp>
      <p:sp>
        <p:nvSpPr>
          <p:cNvPr id="246" name="Google Shape;246;p8"/>
          <p:cNvSpPr txBox="1"/>
          <p:nvPr/>
        </p:nvSpPr>
        <p:spPr>
          <a:xfrm>
            <a:off x="1028700" y="619125"/>
            <a:ext cx="16116300" cy="74295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4400" u="none" cap="none" strike="noStrike">
                <a:solidFill>
                  <a:srgbClr val="000000"/>
                </a:solidFill>
                <a:latin typeface="Calibri"/>
                <a:ea typeface="Calibri"/>
                <a:cs typeface="Calibri"/>
                <a:sym typeface="Calibri"/>
              </a:rPr>
              <a:t>Τι είναι η κλειστή γεωργία;</a:t>
            </a:r>
            <a:endParaRPr/>
          </a:p>
        </p:txBody>
      </p:sp>
      <p:grpSp>
        <p:nvGrpSpPr>
          <p:cNvPr id="247" name="Google Shape;247;p8"/>
          <p:cNvGrpSpPr/>
          <p:nvPr/>
        </p:nvGrpSpPr>
        <p:grpSpPr>
          <a:xfrm>
            <a:off x="-857" y="8189843"/>
            <a:ext cx="2846451" cy="1998726"/>
            <a:chOff x="-1143" y="-38100"/>
            <a:chExt cx="3795268" cy="2664968"/>
          </a:xfrm>
        </p:grpSpPr>
        <p:sp>
          <p:nvSpPr>
            <p:cNvPr id="248" name="Google Shape;248;p8"/>
            <p:cNvSpPr/>
            <p:nvPr/>
          </p:nvSpPr>
          <p:spPr>
            <a:xfrm>
              <a:off x="16891" y="16891"/>
              <a:ext cx="3759200" cy="2592959"/>
            </a:xfrm>
            <a:custGeom>
              <a:rect b="b" l="l" r="r" t="t"/>
              <a:pathLst>
                <a:path extrusionOk="0" h="2592959" w="3759200">
                  <a:moveTo>
                    <a:pt x="0" y="2592959"/>
                  </a:moveTo>
                  <a:lnTo>
                    <a:pt x="1879600" y="0"/>
                  </a:lnTo>
                  <a:lnTo>
                    <a:pt x="3759200" y="2592959"/>
                  </a:lnTo>
                  <a:close/>
                </a:path>
              </a:pathLst>
            </a:custGeom>
            <a:solidFill>
              <a:srgbClr val="4F81BD"/>
            </a:solidFill>
            <a:ln>
              <a:noFill/>
            </a:ln>
          </p:spPr>
        </p:sp>
        <p:sp>
          <p:nvSpPr>
            <p:cNvPr id="249" name="Google Shape;249;p8"/>
            <p:cNvSpPr/>
            <p:nvPr/>
          </p:nvSpPr>
          <p:spPr>
            <a:xfrm>
              <a:off x="-1143" y="0"/>
              <a:ext cx="3795268" cy="2626868"/>
            </a:xfrm>
            <a:custGeom>
              <a:rect b="b" l="l" r="r" t="t"/>
              <a:pathLst>
                <a:path extrusionOk="0" h="2626868" w="3795268">
                  <a:moveTo>
                    <a:pt x="4318" y="2599944"/>
                  </a:moveTo>
                  <a:lnTo>
                    <a:pt x="1883918" y="6985"/>
                  </a:lnTo>
                  <a:cubicBezTo>
                    <a:pt x="1887093" y="2540"/>
                    <a:pt x="1892173" y="0"/>
                    <a:pt x="1897634" y="0"/>
                  </a:cubicBezTo>
                  <a:cubicBezTo>
                    <a:pt x="1903095" y="0"/>
                    <a:pt x="1908175" y="2540"/>
                    <a:pt x="1911350" y="6985"/>
                  </a:cubicBezTo>
                  <a:lnTo>
                    <a:pt x="3790950" y="2599944"/>
                  </a:lnTo>
                  <a:cubicBezTo>
                    <a:pt x="3794633" y="2605151"/>
                    <a:pt x="3795268" y="2611882"/>
                    <a:pt x="3792347" y="2617597"/>
                  </a:cubicBezTo>
                  <a:cubicBezTo>
                    <a:pt x="3789426" y="2623312"/>
                    <a:pt x="3783584" y="2626868"/>
                    <a:pt x="3777234" y="2626868"/>
                  </a:cubicBezTo>
                  <a:lnTo>
                    <a:pt x="18034" y="2626868"/>
                  </a:lnTo>
                  <a:cubicBezTo>
                    <a:pt x="11684" y="2626868"/>
                    <a:pt x="5842" y="2623312"/>
                    <a:pt x="2921" y="2617597"/>
                  </a:cubicBezTo>
                  <a:cubicBezTo>
                    <a:pt x="0" y="2611882"/>
                    <a:pt x="508" y="2605151"/>
                    <a:pt x="4318" y="2599944"/>
                  </a:cubicBezTo>
                  <a:moveTo>
                    <a:pt x="31750" y="2619883"/>
                  </a:moveTo>
                  <a:lnTo>
                    <a:pt x="18034" y="2609977"/>
                  </a:lnTo>
                  <a:lnTo>
                    <a:pt x="18034" y="2593086"/>
                  </a:lnTo>
                  <a:lnTo>
                    <a:pt x="3777234" y="2593086"/>
                  </a:lnTo>
                  <a:lnTo>
                    <a:pt x="3777234" y="2609977"/>
                  </a:lnTo>
                  <a:lnTo>
                    <a:pt x="3763518" y="2619883"/>
                  </a:lnTo>
                  <a:lnTo>
                    <a:pt x="1883918" y="26924"/>
                  </a:lnTo>
                  <a:lnTo>
                    <a:pt x="1897634" y="17018"/>
                  </a:lnTo>
                  <a:lnTo>
                    <a:pt x="1911350" y="26924"/>
                  </a:lnTo>
                  <a:lnTo>
                    <a:pt x="31750" y="2619883"/>
                  </a:lnTo>
                  <a:close/>
                </a:path>
              </a:pathLst>
            </a:custGeom>
            <a:solidFill>
              <a:srgbClr val="395E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8"/>
            <p:cNvSpPr txBox="1"/>
            <p:nvPr/>
          </p:nvSpPr>
          <p:spPr>
            <a:xfrm>
              <a:off x="0" y="-38100"/>
              <a:ext cx="3793067" cy="2664940"/>
            </a:xfrm>
            <a:prstGeom prst="rect">
              <a:avLst/>
            </a:prstGeom>
            <a:noFill/>
            <a:ln>
              <a:noFill/>
            </a:ln>
          </p:spPr>
          <p:txBody>
            <a:bodyPr anchorCtr="0" anchor="ctr" bIns="50800" lIns="50800" spcFirstLastPara="1" rIns="50800" wrap="square" tIns="50800">
              <a:noAutofit/>
            </a:bodyPr>
            <a:lstStyle/>
            <a:p>
              <a:pPr indent="0" lvl="0" marL="0" marR="0" rtl="0" algn="ctr">
                <a:lnSpc>
                  <a:spcPct val="119958"/>
                </a:lnSpc>
                <a:spcBef>
                  <a:spcPts val="0"/>
                </a:spcBef>
                <a:spcAft>
                  <a:spcPts val="0"/>
                </a:spcAft>
                <a:buNone/>
              </a:pPr>
              <a:r>
                <a:rPr b="0" i="0" lang="en-US" sz="2400" u="none" cap="none" strike="noStrike">
                  <a:solidFill>
                    <a:srgbClr val="FFFFFF"/>
                  </a:solidFill>
                  <a:latin typeface="Calibri"/>
                  <a:ea typeface="Calibri"/>
                  <a:cs typeface="Calibri"/>
                  <a:sym typeface="Calibri"/>
                </a:rPr>
                <a:t>1</a:t>
              </a:r>
              <a:endParaRPr/>
            </a:p>
          </p:txBody>
        </p:sp>
      </p:grpSp>
      <p:sp>
        <p:nvSpPr>
          <p:cNvPr id="251" name="Google Shape;251;p8"/>
          <p:cNvSpPr txBox="1"/>
          <p:nvPr/>
        </p:nvSpPr>
        <p:spPr>
          <a:xfrm>
            <a:off x="234302" y="1701649"/>
            <a:ext cx="17819396" cy="6038850"/>
          </a:xfrm>
          <a:prstGeom prst="rect">
            <a:avLst/>
          </a:prstGeom>
          <a:noFill/>
          <a:ln>
            <a:noFill/>
          </a:ln>
        </p:spPr>
        <p:txBody>
          <a:bodyPr anchorCtr="0" anchor="t" bIns="0" lIns="0" spcFirstLastPara="1" rIns="0" wrap="square" tIns="0">
            <a:spAutoFit/>
          </a:bodyPr>
          <a:lstStyle/>
          <a:p>
            <a:pPr indent="-203200" lvl="1" marL="386080" marR="0" rtl="0" algn="l">
              <a:lnSpc>
                <a:spcPct val="120000"/>
              </a:lnSpc>
              <a:spcBef>
                <a:spcPts val="0"/>
              </a:spcBef>
              <a:spcAft>
                <a:spcPts val="0"/>
              </a:spcAft>
              <a:buClr>
                <a:srgbClr val="000000"/>
              </a:buClr>
              <a:buSzPts val="3200"/>
              <a:buFont typeface="Arial"/>
              <a:buChar char="•"/>
            </a:pPr>
            <a:r>
              <a:rPr b="0" i="0" lang="en-US" sz="3200" u="none" cap="none" strike="noStrike">
                <a:solidFill>
                  <a:srgbClr val="000000"/>
                </a:solidFill>
                <a:latin typeface="Calibri"/>
                <a:ea typeface="Calibri"/>
                <a:cs typeface="Calibri"/>
                <a:sym typeface="Calibri"/>
              </a:rPr>
              <a:t>Η γεωργία κλειστού κύκλου περιλαμβάνει γεωργικές πρακτικές που ανακυκλώνουν θρεπτικά συστατικά και οργανική ύλη πίσω στο έδαφος </a:t>
            </a:r>
            <a:endParaRPr/>
          </a:p>
          <a:p>
            <a:pPr indent="-84455" lvl="1" marL="168910" marR="0" rtl="0" algn="l">
              <a:lnSpc>
                <a:spcPct val="52499"/>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203200" lvl="1" marL="386080" marR="0" rtl="0" algn="l">
              <a:lnSpc>
                <a:spcPct val="120000"/>
              </a:lnSpc>
              <a:spcBef>
                <a:spcPts val="0"/>
              </a:spcBef>
              <a:spcAft>
                <a:spcPts val="0"/>
              </a:spcAft>
              <a:buClr>
                <a:srgbClr val="000000"/>
              </a:buClr>
              <a:buSzPts val="3200"/>
              <a:buFont typeface="Arial"/>
              <a:buChar char="•"/>
            </a:pPr>
            <a:r>
              <a:rPr b="0" i="0" lang="en-US" sz="3200" u="none" cap="none" strike="noStrike">
                <a:solidFill>
                  <a:srgbClr val="000000"/>
                </a:solidFill>
                <a:latin typeface="Calibri"/>
                <a:ea typeface="Calibri"/>
                <a:cs typeface="Calibri"/>
                <a:sym typeface="Calibri"/>
              </a:rPr>
              <a:t>Αυτό αποτελεί μέρος μιας γεωργικής πρακτικής που διατηρεί τα επίπεδα θρεπτικών συστατικών και άνθρακα στο έδαφος και επιτρέπει τη διεξαγωγή της γεωργίας σε βιώσιμη βάση.</a:t>
            </a:r>
            <a:endParaRPr/>
          </a:p>
          <a:p>
            <a:pPr indent="-84455" lvl="1" marL="168910" marR="0" rtl="0" algn="l">
              <a:lnSpc>
                <a:spcPct val="52499"/>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203200" lvl="1" marL="386080" marR="0" rtl="0" algn="l">
              <a:lnSpc>
                <a:spcPct val="120000"/>
              </a:lnSpc>
              <a:spcBef>
                <a:spcPts val="0"/>
              </a:spcBef>
              <a:spcAft>
                <a:spcPts val="0"/>
              </a:spcAft>
              <a:buClr>
                <a:srgbClr val="000000"/>
              </a:buClr>
              <a:buSzPts val="3200"/>
              <a:buFont typeface="Arial"/>
              <a:buChar char="•"/>
            </a:pPr>
            <a:r>
              <a:rPr b="0" i="0" lang="en-US" sz="3200" u="none" cap="none" strike="noStrike">
                <a:solidFill>
                  <a:srgbClr val="000000"/>
                </a:solidFill>
                <a:latin typeface="Calibri"/>
                <a:ea typeface="Calibri"/>
                <a:cs typeface="Calibri"/>
                <a:sym typeface="Calibri"/>
              </a:rPr>
              <a:t>Η πρακτική είναι μια προσέγγιση στην παραγωγή τροφίμων και βιομάζας που βελτιστοποιεί τους πόρους και ελαχιστοποιεί την παραγωγή αποβλήτων.</a:t>
            </a:r>
            <a:endParaRPr/>
          </a:p>
          <a:p>
            <a:pPr indent="-84455" lvl="1" marL="168910" marR="0" rtl="0" algn="l">
              <a:lnSpc>
                <a:spcPct val="52499"/>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203200" lvl="1" marL="386080" marR="0" rtl="0" algn="l">
              <a:lnSpc>
                <a:spcPct val="120000"/>
              </a:lnSpc>
              <a:spcBef>
                <a:spcPts val="0"/>
              </a:spcBef>
              <a:spcAft>
                <a:spcPts val="0"/>
              </a:spcAft>
              <a:buClr>
                <a:srgbClr val="000000"/>
              </a:buClr>
              <a:buSzPts val="3200"/>
              <a:buFont typeface="Arial"/>
              <a:buChar char="•"/>
            </a:pPr>
            <a:r>
              <a:rPr b="0" i="0" lang="en-US" sz="3200" u="none" cap="none" strike="noStrike">
                <a:solidFill>
                  <a:srgbClr val="000000"/>
                </a:solidFill>
                <a:latin typeface="Calibri"/>
                <a:ea typeface="Calibri"/>
                <a:cs typeface="Calibri"/>
                <a:sym typeface="Calibri"/>
              </a:rPr>
              <a:t>Άλλοι όροι που χρησιμοποιούνται παρόμοια είναι η «γεωργία κλειστού βρόχου» και η «κυκλική γεωργία». </a:t>
            </a:r>
            <a:endParaRPr/>
          </a:p>
          <a:p>
            <a:pPr indent="-84455" lvl="1" marL="168910" marR="0" rtl="0" algn="l">
              <a:lnSpc>
                <a:spcPct val="52499"/>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84455" lvl="1" marL="168910" marR="0" rtl="0" algn="l">
              <a:lnSpc>
                <a:spcPct val="52499"/>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84455" lvl="1" marL="168910" marR="0" rtl="0" algn="l">
              <a:lnSpc>
                <a:spcPct val="52499"/>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84455" lvl="1" marL="168910" marR="0" rtl="0" algn="l">
              <a:lnSpc>
                <a:spcPct val="52499"/>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84455" lvl="1" marL="168910" marR="0" rtl="0" algn="l">
              <a:lnSpc>
                <a:spcPct val="52499"/>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84455" lvl="1" marL="168910" marR="0" rtl="0" algn="l">
              <a:lnSpc>
                <a:spcPct val="52499"/>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84455" lvl="1" marL="168910" marR="0" rtl="0" algn="l">
              <a:lnSpc>
                <a:spcPct val="52499"/>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p:txBody>
      </p:sp>
      <p:sp>
        <p:nvSpPr>
          <p:cNvPr id="252" name="Google Shape;252;p8"/>
          <p:cNvSpPr txBox="1"/>
          <p:nvPr/>
        </p:nvSpPr>
        <p:spPr>
          <a:xfrm>
            <a:off x="2844800" y="8353425"/>
            <a:ext cx="15024020" cy="18954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3000" u="none" cap="none" strike="noStrike">
                <a:solidFill>
                  <a:srgbClr val="000000"/>
                </a:solidFill>
                <a:latin typeface="Calibri"/>
                <a:ea typeface="Calibri"/>
                <a:cs typeface="Calibri"/>
                <a:sym typeface="Calibri"/>
              </a:rPr>
              <a:t>Βασικές Αρχές: Η γεωργία κλειστού κύκλου περιλαμβάνει την επαναχρησιμοποίηση των απαραίτητων πόρων αντί της απόρριψής τους. Τα θρεπτικά συστατικά, το νερό και άλλες εισροές διαχειρίζονται και ανακυκλώνονται προσεκτικά εντός του συστήματος για την ελαχιστοποίηση και την επαναχρησιμοποίηση των αποβλήτων.</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9"/>
          <p:cNvSpPr/>
          <p:nvPr/>
        </p:nvSpPr>
        <p:spPr>
          <a:xfrm>
            <a:off x="3328770" y="254770"/>
            <a:ext cx="10484177" cy="7818032"/>
          </a:xfrm>
          <a:custGeom>
            <a:rect b="b" l="l" r="r" t="t"/>
            <a:pathLst>
              <a:path extrusionOk="0" h="10484739" w="14060297">
                <a:moveTo>
                  <a:pt x="0" y="0"/>
                </a:moveTo>
                <a:lnTo>
                  <a:pt x="14060297" y="0"/>
                </a:lnTo>
                <a:lnTo>
                  <a:pt x="14060297" y="10484739"/>
                </a:lnTo>
                <a:lnTo>
                  <a:pt x="0" y="10484739"/>
                </a:lnTo>
                <a:lnTo>
                  <a:pt x="0" y="0"/>
                </a:lnTo>
                <a:close/>
              </a:path>
            </a:pathLst>
          </a:custGeom>
          <a:blipFill rotWithShape="1">
            <a:blip r:embed="rId3">
              <a:alphaModFix/>
            </a:blip>
            <a:stretch>
              <a:fillRect b="0" l="0" r="0" t="0"/>
            </a:stretch>
          </a:blipFill>
          <a:ln>
            <a:noFill/>
          </a:ln>
        </p:spPr>
      </p:sp>
      <p:sp>
        <p:nvSpPr>
          <p:cNvPr id="262" name="Google Shape;262;p9"/>
          <p:cNvSpPr/>
          <p:nvPr/>
        </p:nvSpPr>
        <p:spPr>
          <a:xfrm>
            <a:off x="12700" y="8137257"/>
            <a:ext cx="18288000" cy="2089391"/>
          </a:xfrm>
          <a:custGeom>
            <a:rect b="b" l="l" r="r" t="t"/>
            <a:pathLst>
              <a:path extrusionOk="0" h="2089391" w="18288000">
                <a:moveTo>
                  <a:pt x="0" y="0"/>
                </a:moveTo>
                <a:lnTo>
                  <a:pt x="18288000" y="0"/>
                </a:lnTo>
                <a:lnTo>
                  <a:pt x="18288000" y="2089391"/>
                </a:lnTo>
                <a:lnTo>
                  <a:pt x="0" y="2089391"/>
                </a:lnTo>
                <a:lnTo>
                  <a:pt x="0" y="0"/>
                </a:lnTo>
                <a:close/>
              </a:path>
            </a:pathLst>
          </a:custGeom>
          <a:blipFill rotWithShape="1">
            <a:blip r:embed="rId4">
              <a:alphaModFix/>
            </a:blip>
            <a:stretch>
              <a:fillRect b="0" l="0" r="0" t="0"/>
            </a:stretch>
          </a:blipFill>
          <a:ln>
            <a:noFill/>
          </a:ln>
        </p:spPr>
      </p:sp>
      <p:sp>
        <p:nvSpPr>
          <p:cNvPr id="263" name="Google Shape;263;p9"/>
          <p:cNvSpPr txBox="1"/>
          <p:nvPr/>
        </p:nvSpPr>
        <p:spPr>
          <a:xfrm>
            <a:off x="1041400" y="310848"/>
            <a:ext cx="16116300" cy="14097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4400" u="none" cap="none" strike="noStrike">
                <a:solidFill>
                  <a:srgbClr val="000000"/>
                </a:solidFill>
                <a:latin typeface="Calibri"/>
                <a:ea typeface="Calibri"/>
                <a:cs typeface="Calibri"/>
                <a:sym typeface="Calibri"/>
              </a:rPr>
              <a:t>Τι είναι η γεωργία κλειστού κυκλώματος; (παράδειγμα επαναχρησιμοποίησης νερού από βιοκάρβουνο)</a:t>
            </a:r>
            <a:endParaRPr/>
          </a:p>
        </p:txBody>
      </p:sp>
      <p:grpSp>
        <p:nvGrpSpPr>
          <p:cNvPr id="264" name="Google Shape;264;p9"/>
          <p:cNvGrpSpPr/>
          <p:nvPr/>
        </p:nvGrpSpPr>
        <p:grpSpPr>
          <a:xfrm>
            <a:off x="-857" y="8189843"/>
            <a:ext cx="2846451" cy="1998726"/>
            <a:chOff x="-1143" y="-38100"/>
            <a:chExt cx="3795268" cy="2664968"/>
          </a:xfrm>
        </p:grpSpPr>
        <p:sp>
          <p:nvSpPr>
            <p:cNvPr id="265" name="Google Shape;265;p9"/>
            <p:cNvSpPr/>
            <p:nvPr/>
          </p:nvSpPr>
          <p:spPr>
            <a:xfrm>
              <a:off x="16891" y="16891"/>
              <a:ext cx="3759200" cy="2592959"/>
            </a:xfrm>
            <a:custGeom>
              <a:rect b="b" l="l" r="r" t="t"/>
              <a:pathLst>
                <a:path extrusionOk="0" h="2592959" w="3759200">
                  <a:moveTo>
                    <a:pt x="0" y="2592959"/>
                  </a:moveTo>
                  <a:lnTo>
                    <a:pt x="1879600" y="0"/>
                  </a:lnTo>
                  <a:lnTo>
                    <a:pt x="3759200" y="2592959"/>
                  </a:lnTo>
                  <a:close/>
                </a:path>
              </a:pathLst>
            </a:custGeom>
            <a:solidFill>
              <a:srgbClr val="4F81BD"/>
            </a:solidFill>
            <a:ln>
              <a:noFill/>
            </a:ln>
          </p:spPr>
        </p:sp>
        <p:sp>
          <p:nvSpPr>
            <p:cNvPr id="266" name="Google Shape;266;p9"/>
            <p:cNvSpPr/>
            <p:nvPr/>
          </p:nvSpPr>
          <p:spPr>
            <a:xfrm>
              <a:off x="-1143" y="0"/>
              <a:ext cx="3795268" cy="2626868"/>
            </a:xfrm>
            <a:custGeom>
              <a:rect b="b" l="l" r="r" t="t"/>
              <a:pathLst>
                <a:path extrusionOk="0" h="2626868" w="3795268">
                  <a:moveTo>
                    <a:pt x="4318" y="2599944"/>
                  </a:moveTo>
                  <a:lnTo>
                    <a:pt x="1883918" y="6985"/>
                  </a:lnTo>
                  <a:cubicBezTo>
                    <a:pt x="1887093" y="2540"/>
                    <a:pt x="1892173" y="0"/>
                    <a:pt x="1897634" y="0"/>
                  </a:cubicBezTo>
                  <a:cubicBezTo>
                    <a:pt x="1903095" y="0"/>
                    <a:pt x="1908175" y="2540"/>
                    <a:pt x="1911350" y="6985"/>
                  </a:cubicBezTo>
                  <a:lnTo>
                    <a:pt x="3790950" y="2599944"/>
                  </a:lnTo>
                  <a:cubicBezTo>
                    <a:pt x="3794633" y="2605151"/>
                    <a:pt x="3795268" y="2611882"/>
                    <a:pt x="3792347" y="2617597"/>
                  </a:cubicBezTo>
                  <a:cubicBezTo>
                    <a:pt x="3789426" y="2623312"/>
                    <a:pt x="3783584" y="2626868"/>
                    <a:pt x="3777234" y="2626868"/>
                  </a:cubicBezTo>
                  <a:lnTo>
                    <a:pt x="18034" y="2626868"/>
                  </a:lnTo>
                  <a:cubicBezTo>
                    <a:pt x="11684" y="2626868"/>
                    <a:pt x="5842" y="2623312"/>
                    <a:pt x="2921" y="2617597"/>
                  </a:cubicBezTo>
                  <a:cubicBezTo>
                    <a:pt x="0" y="2611882"/>
                    <a:pt x="508" y="2605151"/>
                    <a:pt x="4318" y="2599944"/>
                  </a:cubicBezTo>
                  <a:moveTo>
                    <a:pt x="31750" y="2619883"/>
                  </a:moveTo>
                  <a:lnTo>
                    <a:pt x="18034" y="2609977"/>
                  </a:lnTo>
                  <a:lnTo>
                    <a:pt x="18034" y="2593086"/>
                  </a:lnTo>
                  <a:lnTo>
                    <a:pt x="3777234" y="2593086"/>
                  </a:lnTo>
                  <a:lnTo>
                    <a:pt x="3777234" y="2609977"/>
                  </a:lnTo>
                  <a:lnTo>
                    <a:pt x="3763518" y="2619883"/>
                  </a:lnTo>
                  <a:lnTo>
                    <a:pt x="1883918" y="26924"/>
                  </a:lnTo>
                  <a:lnTo>
                    <a:pt x="1897634" y="17018"/>
                  </a:lnTo>
                  <a:lnTo>
                    <a:pt x="1911350" y="26924"/>
                  </a:lnTo>
                  <a:lnTo>
                    <a:pt x="31750" y="2619883"/>
                  </a:lnTo>
                  <a:close/>
                </a:path>
              </a:pathLst>
            </a:custGeom>
            <a:solidFill>
              <a:srgbClr val="395E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9"/>
            <p:cNvSpPr txBox="1"/>
            <p:nvPr/>
          </p:nvSpPr>
          <p:spPr>
            <a:xfrm>
              <a:off x="0" y="-38100"/>
              <a:ext cx="3793067" cy="2664940"/>
            </a:xfrm>
            <a:prstGeom prst="rect">
              <a:avLst/>
            </a:prstGeom>
            <a:noFill/>
            <a:ln>
              <a:noFill/>
            </a:ln>
          </p:spPr>
          <p:txBody>
            <a:bodyPr anchorCtr="0" anchor="ctr" bIns="50800" lIns="50800" spcFirstLastPara="1" rIns="50800" wrap="square" tIns="50800">
              <a:noAutofit/>
            </a:bodyPr>
            <a:lstStyle/>
            <a:p>
              <a:pPr indent="0" lvl="0" marL="0" marR="0" rtl="0" algn="ctr">
                <a:lnSpc>
                  <a:spcPct val="119958"/>
                </a:lnSpc>
                <a:spcBef>
                  <a:spcPts val="0"/>
                </a:spcBef>
                <a:spcAft>
                  <a:spcPts val="0"/>
                </a:spcAft>
                <a:buNone/>
              </a:pPr>
              <a:r>
                <a:rPr b="0" i="0" lang="en-US" sz="2400" u="none" cap="none" strike="noStrike">
                  <a:solidFill>
                    <a:srgbClr val="FFFFFF"/>
                  </a:solidFill>
                  <a:latin typeface="Calibri"/>
                  <a:ea typeface="Calibri"/>
                  <a:cs typeface="Calibri"/>
                  <a:sym typeface="Calibri"/>
                </a:rPr>
                <a:t>1</a:t>
              </a:r>
              <a:endParaRPr/>
            </a:p>
          </p:txBody>
        </p:sp>
      </p:grpSp>
      <p:sp>
        <p:nvSpPr>
          <p:cNvPr id="268" name="Google Shape;268;p9"/>
          <p:cNvSpPr txBox="1"/>
          <p:nvPr/>
        </p:nvSpPr>
        <p:spPr>
          <a:xfrm>
            <a:off x="3017057" y="8277225"/>
            <a:ext cx="15024020" cy="18954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3000" u="none" cap="none" strike="noStrike">
                <a:solidFill>
                  <a:srgbClr val="000000"/>
                </a:solidFill>
                <a:latin typeface="Calibri"/>
                <a:ea typeface="Calibri"/>
                <a:cs typeface="Calibri"/>
                <a:sym typeface="Calibri"/>
              </a:rPr>
              <a:t>Βασικές Αρχές: Η γεωργία κλειστού κύκλου περιλαμβάνει την επαναχρησιμοποίηση των απαραίτητων πόρων αντί της απόρριψής τους. Τα θρεπτικά συστατικά, το νερό και άλλες εισροές διαχειρίζονται και ανακυκλώνονται προσεκτικά εντός του συστήματος για την ελαχιστοποίηση και την επαναχρησιμοποίηση των αποβλήτων.</a:t>
            </a:r>
            <a:endParaRPr/>
          </a:p>
        </p:txBody>
      </p:sp>
      <p:sp>
        <p:nvSpPr>
          <p:cNvPr id="269" name="Google Shape;269;p9"/>
          <p:cNvSpPr txBox="1"/>
          <p:nvPr/>
        </p:nvSpPr>
        <p:spPr>
          <a:xfrm>
            <a:off x="10529067" y="7280970"/>
            <a:ext cx="2046489" cy="3429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2000" u="none" cap="none" strike="noStrike">
                <a:solidFill>
                  <a:srgbClr val="000000"/>
                </a:solidFill>
                <a:latin typeface="Calibri"/>
                <a:ea typeface="Calibri"/>
                <a:cs typeface="Calibri"/>
                <a:sym typeface="Calibri"/>
              </a:rPr>
              <a:t>Λι κ.ά. (2000)</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10"/>
          <p:cNvSpPr/>
          <p:nvPr/>
        </p:nvSpPr>
        <p:spPr>
          <a:xfrm>
            <a:off x="12700" y="8086457"/>
            <a:ext cx="18288000" cy="2089391"/>
          </a:xfrm>
          <a:custGeom>
            <a:rect b="b" l="l" r="r" t="t"/>
            <a:pathLst>
              <a:path extrusionOk="0" h="2089391" w="18288000">
                <a:moveTo>
                  <a:pt x="0" y="0"/>
                </a:moveTo>
                <a:lnTo>
                  <a:pt x="18288000" y="0"/>
                </a:lnTo>
                <a:lnTo>
                  <a:pt x="18288000" y="2089391"/>
                </a:lnTo>
                <a:lnTo>
                  <a:pt x="0" y="2089391"/>
                </a:lnTo>
                <a:lnTo>
                  <a:pt x="0" y="0"/>
                </a:lnTo>
                <a:close/>
              </a:path>
            </a:pathLst>
          </a:custGeom>
          <a:blipFill rotWithShape="1">
            <a:blip r:embed="rId3">
              <a:alphaModFix/>
            </a:blip>
            <a:stretch>
              <a:fillRect b="0" l="0" r="0" t="0"/>
            </a:stretch>
          </a:blipFill>
          <a:ln>
            <a:noFill/>
          </a:ln>
        </p:spPr>
      </p:sp>
      <p:sp>
        <p:nvSpPr>
          <p:cNvPr id="279" name="Google Shape;279;p10"/>
          <p:cNvSpPr txBox="1"/>
          <p:nvPr/>
        </p:nvSpPr>
        <p:spPr>
          <a:xfrm>
            <a:off x="687421" y="676310"/>
            <a:ext cx="16116300" cy="685730"/>
          </a:xfrm>
          <a:prstGeom prst="rect">
            <a:avLst/>
          </a:prstGeom>
          <a:noFill/>
          <a:ln>
            <a:noFill/>
          </a:ln>
        </p:spPr>
        <p:txBody>
          <a:bodyPr anchorCtr="0" anchor="t" bIns="0" lIns="0" spcFirstLastPara="1" rIns="0" wrap="square" tIns="0">
            <a:spAutoFit/>
          </a:bodyPr>
          <a:lstStyle/>
          <a:p>
            <a:pPr indent="0" lvl="0" marL="0" marR="0" rtl="0" algn="ctr">
              <a:lnSpc>
                <a:spcPct val="118295"/>
              </a:lnSpc>
              <a:spcBef>
                <a:spcPts val="0"/>
              </a:spcBef>
              <a:spcAft>
                <a:spcPts val="0"/>
              </a:spcAft>
              <a:buNone/>
            </a:pPr>
            <a:r>
              <a:rPr b="1" i="0" lang="en-US" sz="4400" u="none" cap="none" strike="noStrike">
                <a:solidFill>
                  <a:srgbClr val="000000"/>
                </a:solidFill>
                <a:latin typeface="Arial"/>
                <a:ea typeface="Arial"/>
                <a:cs typeface="Arial"/>
                <a:sym typeface="Arial"/>
              </a:rPr>
              <a:t>Είσοδοι σε συστήματα κλειστού βρόχου σε RA - Κατηγορίες </a:t>
            </a:r>
            <a:endParaRPr/>
          </a:p>
        </p:txBody>
      </p:sp>
      <p:grpSp>
        <p:nvGrpSpPr>
          <p:cNvPr id="280" name="Google Shape;280;p10"/>
          <p:cNvGrpSpPr/>
          <p:nvPr/>
        </p:nvGrpSpPr>
        <p:grpSpPr>
          <a:xfrm>
            <a:off x="-857" y="8189843"/>
            <a:ext cx="2846451" cy="1998726"/>
            <a:chOff x="-1143" y="-38100"/>
            <a:chExt cx="3795268" cy="2664968"/>
          </a:xfrm>
        </p:grpSpPr>
        <p:sp>
          <p:nvSpPr>
            <p:cNvPr id="281" name="Google Shape;281;p10"/>
            <p:cNvSpPr/>
            <p:nvPr/>
          </p:nvSpPr>
          <p:spPr>
            <a:xfrm>
              <a:off x="16891" y="16891"/>
              <a:ext cx="3759200" cy="2592959"/>
            </a:xfrm>
            <a:custGeom>
              <a:rect b="b" l="l" r="r" t="t"/>
              <a:pathLst>
                <a:path extrusionOk="0" h="2592959" w="3759200">
                  <a:moveTo>
                    <a:pt x="0" y="2592959"/>
                  </a:moveTo>
                  <a:lnTo>
                    <a:pt x="1879600" y="0"/>
                  </a:lnTo>
                  <a:lnTo>
                    <a:pt x="3759200" y="2592959"/>
                  </a:lnTo>
                  <a:close/>
                </a:path>
              </a:pathLst>
            </a:custGeom>
            <a:solidFill>
              <a:srgbClr val="4F81BD"/>
            </a:solidFill>
            <a:ln>
              <a:noFill/>
            </a:ln>
          </p:spPr>
        </p:sp>
        <p:sp>
          <p:nvSpPr>
            <p:cNvPr id="282" name="Google Shape;282;p10"/>
            <p:cNvSpPr/>
            <p:nvPr/>
          </p:nvSpPr>
          <p:spPr>
            <a:xfrm>
              <a:off x="-1143" y="0"/>
              <a:ext cx="3795268" cy="2626868"/>
            </a:xfrm>
            <a:custGeom>
              <a:rect b="b" l="l" r="r" t="t"/>
              <a:pathLst>
                <a:path extrusionOk="0" h="2626868" w="3795268">
                  <a:moveTo>
                    <a:pt x="4318" y="2599944"/>
                  </a:moveTo>
                  <a:lnTo>
                    <a:pt x="1883918" y="6985"/>
                  </a:lnTo>
                  <a:cubicBezTo>
                    <a:pt x="1887093" y="2540"/>
                    <a:pt x="1892173" y="0"/>
                    <a:pt x="1897634" y="0"/>
                  </a:cubicBezTo>
                  <a:cubicBezTo>
                    <a:pt x="1903095" y="0"/>
                    <a:pt x="1908175" y="2540"/>
                    <a:pt x="1911350" y="6985"/>
                  </a:cubicBezTo>
                  <a:lnTo>
                    <a:pt x="3790950" y="2599944"/>
                  </a:lnTo>
                  <a:cubicBezTo>
                    <a:pt x="3794633" y="2605151"/>
                    <a:pt x="3795268" y="2611882"/>
                    <a:pt x="3792347" y="2617597"/>
                  </a:cubicBezTo>
                  <a:cubicBezTo>
                    <a:pt x="3789426" y="2623312"/>
                    <a:pt x="3783584" y="2626868"/>
                    <a:pt x="3777234" y="2626868"/>
                  </a:cubicBezTo>
                  <a:lnTo>
                    <a:pt x="18034" y="2626868"/>
                  </a:lnTo>
                  <a:cubicBezTo>
                    <a:pt x="11684" y="2626868"/>
                    <a:pt x="5842" y="2623312"/>
                    <a:pt x="2921" y="2617597"/>
                  </a:cubicBezTo>
                  <a:cubicBezTo>
                    <a:pt x="0" y="2611882"/>
                    <a:pt x="508" y="2605151"/>
                    <a:pt x="4318" y="2599944"/>
                  </a:cubicBezTo>
                  <a:moveTo>
                    <a:pt x="31750" y="2619883"/>
                  </a:moveTo>
                  <a:lnTo>
                    <a:pt x="18034" y="2609977"/>
                  </a:lnTo>
                  <a:lnTo>
                    <a:pt x="18034" y="2593086"/>
                  </a:lnTo>
                  <a:lnTo>
                    <a:pt x="3777234" y="2593086"/>
                  </a:lnTo>
                  <a:lnTo>
                    <a:pt x="3777234" y="2609977"/>
                  </a:lnTo>
                  <a:lnTo>
                    <a:pt x="3763518" y="2619883"/>
                  </a:lnTo>
                  <a:lnTo>
                    <a:pt x="1883918" y="26924"/>
                  </a:lnTo>
                  <a:lnTo>
                    <a:pt x="1897634" y="17018"/>
                  </a:lnTo>
                  <a:lnTo>
                    <a:pt x="1911350" y="26924"/>
                  </a:lnTo>
                  <a:lnTo>
                    <a:pt x="31750" y="2619883"/>
                  </a:lnTo>
                  <a:close/>
                </a:path>
              </a:pathLst>
            </a:custGeom>
            <a:solidFill>
              <a:srgbClr val="395E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0"/>
            <p:cNvSpPr txBox="1"/>
            <p:nvPr/>
          </p:nvSpPr>
          <p:spPr>
            <a:xfrm>
              <a:off x="0" y="-38100"/>
              <a:ext cx="3793067" cy="2664940"/>
            </a:xfrm>
            <a:prstGeom prst="rect">
              <a:avLst/>
            </a:prstGeom>
            <a:noFill/>
            <a:ln>
              <a:noFill/>
            </a:ln>
          </p:spPr>
          <p:txBody>
            <a:bodyPr anchorCtr="0" anchor="ctr" bIns="50800" lIns="50800" spcFirstLastPara="1" rIns="50800" wrap="square" tIns="50800">
              <a:noAutofit/>
            </a:bodyPr>
            <a:lstStyle/>
            <a:p>
              <a:pPr indent="0" lvl="0" marL="0" marR="0" rtl="0" algn="ctr">
                <a:lnSpc>
                  <a:spcPct val="119958"/>
                </a:lnSpc>
                <a:spcBef>
                  <a:spcPts val="0"/>
                </a:spcBef>
                <a:spcAft>
                  <a:spcPts val="0"/>
                </a:spcAft>
                <a:buNone/>
              </a:pPr>
              <a:r>
                <a:rPr b="0" i="0" lang="en-US" sz="2400" u="none" cap="none" strike="noStrike">
                  <a:solidFill>
                    <a:srgbClr val="FFFFFF"/>
                  </a:solidFill>
                  <a:latin typeface="Calibri"/>
                  <a:ea typeface="Calibri"/>
                  <a:cs typeface="Calibri"/>
                  <a:sym typeface="Calibri"/>
                </a:rPr>
                <a:t>3</a:t>
              </a:r>
              <a:endParaRPr/>
            </a:p>
          </p:txBody>
        </p:sp>
      </p:grpSp>
      <p:sp>
        <p:nvSpPr>
          <p:cNvPr id="284" name="Google Shape;284;p10"/>
          <p:cNvSpPr txBox="1"/>
          <p:nvPr/>
        </p:nvSpPr>
        <p:spPr>
          <a:xfrm>
            <a:off x="445811" y="1811017"/>
            <a:ext cx="17307477" cy="3600450"/>
          </a:xfrm>
          <a:prstGeom prst="rect">
            <a:avLst/>
          </a:prstGeom>
          <a:noFill/>
          <a:ln>
            <a:noFill/>
          </a:ln>
        </p:spPr>
        <p:txBody>
          <a:bodyPr anchorCtr="0" anchor="t" bIns="0" lIns="0" spcFirstLastPara="1" rIns="0" wrap="square" tIns="0">
            <a:spAutoFit/>
          </a:bodyPr>
          <a:lstStyle/>
          <a:p>
            <a:pPr indent="-203200" lvl="1" marL="386080" marR="0" rtl="0" algn="l">
              <a:lnSpc>
                <a:spcPct val="120000"/>
              </a:lnSpc>
              <a:spcBef>
                <a:spcPts val="0"/>
              </a:spcBef>
              <a:spcAft>
                <a:spcPts val="0"/>
              </a:spcAft>
              <a:buClr>
                <a:srgbClr val="000000"/>
              </a:buClr>
              <a:buSzPts val="3200"/>
              <a:buFont typeface="Arial"/>
              <a:buChar char="•"/>
            </a:pPr>
            <a:r>
              <a:rPr b="0" i="0" lang="en-US" sz="3200" u="none" cap="none" strike="noStrike">
                <a:solidFill>
                  <a:srgbClr val="000000"/>
                </a:solidFill>
                <a:latin typeface="Calibri"/>
                <a:ea typeface="Calibri"/>
                <a:cs typeface="Calibri"/>
                <a:sym typeface="Calibri"/>
              </a:rPr>
              <a:t>Προσδιορίζονται δύο διαφορετικές κατηγορίες εισροών:</a:t>
            </a:r>
            <a:endParaRPr/>
          </a:p>
          <a:p>
            <a:pPr indent="-84455" lvl="1" marL="168910" marR="0" rtl="0" algn="l">
              <a:lnSpc>
                <a:spcPct val="52499"/>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203200" lvl="1" marL="386080" marR="0" rtl="0" algn="l">
              <a:lnSpc>
                <a:spcPct val="120000"/>
              </a:lnSpc>
              <a:spcBef>
                <a:spcPts val="0"/>
              </a:spcBef>
              <a:spcAft>
                <a:spcPts val="0"/>
              </a:spcAft>
              <a:buClr>
                <a:srgbClr val="000000"/>
              </a:buClr>
              <a:buSzPts val="3200"/>
              <a:buFont typeface="Arial"/>
              <a:buChar char="•"/>
            </a:pPr>
            <a:r>
              <a:rPr b="1" i="0" lang="en-US" sz="3200" u="none" cap="none" strike="noStrike">
                <a:solidFill>
                  <a:srgbClr val="000000"/>
                </a:solidFill>
                <a:latin typeface="Calibri"/>
                <a:ea typeface="Calibri"/>
                <a:cs typeface="Calibri"/>
                <a:sym typeface="Calibri"/>
              </a:rPr>
              <a:t>Ενδογενείς εισροές: εισροές που παράγονται εξ ολοκλήρου στο αγρόκτημα (ιδανικές αλλά λιγότερο συχνές), δηλαδή υπολείμματα καλλιεργειών, κοπριά ζώων στο αγρόκτημα. </a:t>
            </a:r>
            <a:endParaRPr/>
          </a:p>
          <a:p>
            <a:pPr indent="-84455" lvl="1" marL="168910" marR="0" rtl="0" algn="l">
              <a:lnSpc>
                <a:spcPct val="52499"/>
              </a:lnSpc>
              <a:spcBef>
                <a:spcPts val="0"/>
              </a:spcBef>
              <a:spcAft>
                <a:spcPts val="0"/>
              </a:spcAft>
              <a:buNone/>
            </a:pPr>
            <a:r>
              <a:t/>
            </a:r>
            <a:endParaRPr b="1" i="0" sz="3200" u="none" cap="none" strike="noStrike">
              <a:solidFill>
                <a:srgbClr val="000000"/>
              </a:solidFill>
              <a:latin typeface="Calibri"/>
              <a:ea typeface="Calibri"/>
              <a:cs typeface="Calibri"/>
              <a:sym typeface="Calibri"/>
            </a:endParaRPr>
          </a:p>
          <a:p>
            <a:pPr indent="-203200" lvl="1" marL="386080" marR="0" rtl="0" algn="l">
              <a:lnSpc>
                <a:spcPct val="120000"/>
              </a:lnSpc>
              <a:spcBef>
                <a:spcPts val="0"/>
              </a:spcBef>
              <a:spcAft>
                <a:spcPts val="0"/>
              </a:spcAft>
              <a:buClr>
                <a:srgbClr val="000000"/>
              </a:buClr>
              <a:buSzPts val="3200"/>
              <a:buFont typeface="Arial"/>
              <a:buChar char="•"/>
            </a:pPr>
            <a:r>
              <a:rPr b="1" i="0" lang="en-US" sz="3200" u="none" cap="none" strike="noStrike">
                <a:solidFill>
                  <a:srgbClr val="000000"/>
                </a:solidFill>
                <a:latin typeface="Calibri"/>
                <a:ea typeface="Calibri"/>
                <a:cs typeface="Calibri"/>
                <a:sym typeface="Calibri"/>
              </a:rPr>
              <a:t>Εξωγενείς εισροές: εισροές εκτός γεωργικής εκμετάλλευσης, δηλαδή κομπόστ, απόβλητα της βιομηχανίας τροφίμων, ζωική κοπριά. Η απόσταση από την πηγή και οι πρακτικές διαχείρισης πρέπει να λαμβάνονται υπόψη για βιώσιμες εφαρμογές.</a:t>
            </a:r>
            <a:endParaRPr/>
          </a:p>
          <a:p>
            <a:pPr indent="0" lvl="0" marL="0" marR="0" rtl="0" algn="l">
              <a:lnSpc>
                <a:spcPct val="52499"/>
              </a:lnSpc>
              <a:spcBef>
                <a:spcPts val="0"/>
              </a:spcBef>
              <a:spcAft>
                <a:spcPts val="0"/>
              </a:spcAft>
              <a:buNone/>
            </a:pPr>
            <a:r>
              <a:t/>
            </a:r>
            <a:endParaRPr b="1" i="0" sz="3200" u="none" cap="none" strike="noStrike">
              <a:solidFill>
                <a:srgbClr val="000000"/>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11"/>
          <p:cNvSpPr/>
          <p:nvPr/>
        </p:nvSpPr>
        <p:spPr>
          <a:xfrm>
            <a:off x="12700" y="8086457"/>
            <a:ext cx="18288000" cy="2089391"/>
          </a:xfrm>
          <a:custGeom>
            <a:rect b="b" l="l" r="r" t="t"/>
            <a:pathLst>
              <a:path extrusionOk="0" h="2089391" w="18288000">
                <a:moveTo>
                  <a:pt x="0" y="0"/>
                </a:moveTo>
                <a:lnTo>
                  <a:pt x="18288000" y="0"/>
                </a:lnTo>
                <a:lnTo>
                  <a:pt x="18288000" y="2089391"/>
                </a:lnTo>
                <a:lnTo>
                  <a:pt x="0" y="2089391"/>
                </a:lnTo>
                <a:lnTo>
                  <a:pt x="0" y="0"/>
                </a:lnTo>
                <a:close/>
              </a:path>
            </a:pathLst>
          </a:custGeom>
          <a:blipFill rotWithShape="1">
            <a:blip r:embed="rId3">
              <a:alphaModFix/>
            </a:blip>
            <a:stretch>
              <a:fillRect b="0" l="0" r="0" t="0"/>
            </a:stretch>
          </a:blipFill>
          <a:ln>
            <a:noFill/>
          </a:ln>
        </p:spPr>
      </p:sp>
      <p:sp>
        <p:nvSpPr>
          <p:cNvPr id="294" name="Google Shape;294;p11"/>
          <p:cNvSpPr txBox="1"/>
          <p:nvPr/>
        </p:nvSpPr>
        <p:spPr>
          <a:xfrm>
            <a:off x="1041400" y="393398"/>
            <a:ext cx="16116300" cy="1342955"/>
          </a:xfrm>
          <a:prstGeom prst="rect">
            <a:avLst/>
          </a:prstGeom>
          <a:noFill/>
          <a:ln>
            <a:noFill/>
          </a:ln>
        </p:spPr>
        <p:txBody>
          <a:bodyPr anchorCtr="0" anchor="t" bIns="0" lIns="0" spcFirstLastPara="1" rIns="0" wrap="square" tIns="0">
            <a:spAutoFit/>
          </a:bodyPr>
          <a:lstStyle/>
          <a:p>
            <a:pPr indent="0" lvl="0" marL="0" marR="0" rtl="0" algn="ctr">
              <a:lnSpc>
                <a:spcPct val="118295"/>
              </a:lnSpc>
              <a:spcBef>
                <a:spcPts val="0"/>
              </a:spcBef>
              <a:spcAft>
                <a:spcPts val="0"/>
              </a:spcAft>
              <a:buNone/>
            </a:pPr>
            <a:r>
              <a:rPr b="1" i="0" lang="en-US" sz="4400" u="none" cap="none" strike="noStrike">
                <a:solidFill>
                  <a:srgbClr val="000000"/>
                </a:solidFill>
                <a:latin typeface="Arial"/>
                <a:ea typeface="Arial"/>
                <a:cs typeface="Arial"/>
                <a:sym typeface="Arial"/>
              </a:rPr>
              <a:t>Είσοδοι σε συστήματα κλειστού βρόχου σε RA - Παραδείγματα</a:t>
            </a:r>
            <a:endParaRPr/>
          </a:p>
        </p:txBody>
      </p:sp>
      <p:grpSp>
        <p:nvGrpSpPr>
          <p:cNvPr id="295" name="Google Shape;295;p11"/>
          <p:cNvGrpSpPr/>
          <p:nvPr/>
        </p:nvGrpSpPr>
        <p:grpSpPr>
          <a:xfrm>
            <a:off x="-857" y="8189843"/>
            <a:ext cx="2846451" cy="1998726"/>
            <a:chOff x="-1143" y="-38100"/>
            <a:chExt cx="3795268" cy="2664968"/>
          </a:xfrm>
        </p:grpSpPr>
        <p:sp>
          <p:nvSpPr>
            <p:cNvPr id="296" name="Google Shape;296;p11"/>
            <p:cNvSpPr/>
            <p:nvPr/>
          </p:nvSpPr>
          <p:spPr>
            <a:xfrm>
              <a:off x="16891" y="16891"/>
              <a:ext cx="3759200" cy="2592959"/>
            </a:xfrm>
            <a:custGeom>
              <a:rect b="b" l="l" r="r" t="t"/>
              <a:pathLst>
                <a:path extrusionOk="0" h="2592959" w="3759200">
                  <a:moveTo>
                    <a:pt x="0" y="2592959"/>
                  </a:moveTo>
                  <a:lnTo>
                    <a:pt x="1879600" y="0"/>
                  </a:lnTo>
                  <a:lnTo>
                    <a:pt x="3759200" y="2592959"/>
                  </a:lnTo>
                  <a:close/>
                </a:path>
              </a:pathLst>
            </a:custGeom>
            <a:solidFill>
              <a:srgbClr val="4F81BD"/>
            </a:solidFill>
            <a:ln>
              <a:noFill/>
            </a:ln>
          </p:spPr>
        </p:sp>
        <p:sp>
          <p:nvSpPr>
            <p:cNvPr id="297" name="Google Shape;297;p11"/>
            <p:cNvSpPr/>
            <p:nvPr/>
          </p:nvSpPr>
          <p:spPr>
            <a:xfrm>
              <a:off x="-1143" y="0"/>
              <a:ext cx="3795268" cy="2626868"/>
            </a:xfrm>
            <a:custGeom>
              <a:rect b="b" l="l" r="r" t="t"/>
              <a:pathLst>
                <a:path extrusionOk="0" h="2626868" w="3795268">
                  <a:moveTo>
                    <a:pt x="4318" y="2599944"/>
                  </a:moveTo>
                  <a:lnTo>
                    <a:pt x="1883918" y="6985"/>
                  </a:lnTo>
                  <a:cubicBezTo>
                    <a:pt x="1887093" y="2540"/>
                    <a:pt x="1892173" y="0"/>
                    <a:pt x="1897634" y="0"/>
                  </a:cubicBezTo>
                  <a:cubicBezTo>
                    <a:pt x="1903095" y="0"/>
                    <a:pt x="1908175" y="2540"/>
                    <a:pt x="1911350" y="6985"/>
                  </a:cubicBezTo>
                  <a:lnTo>
                    <a:pt x="3790950" y="2599944"/>
                  </a:lnTo>
                  <a:cubicBezTo>
                    <a:pt x="3794633" y="2605151"/>
                    <a:pt x="3795268" y="2611882"/>
                    <a:pt x="3792347" y="2617597"/>
                  </a:cubicBezTo>
                  <a:cubicBezTo>
                    <a:pt x="3789426" y="2623312"/>
                    <a:pt x="3783584" y="2626868"/>
                    <a:pt x="3777234" y="2626868"/>
                  </a:cubicBezTo>
                  <a:lnTo>
                    <a:pt x="18034" y="2626868"/>
                  </a:lnTo>
                  <a:cubicBezTo>
                    <a:pt x="11684" y="2626868"/>
                    <a:pt x="5842" y="2623312"/>
                    <a:pt x="2921" y="2617597"/>
                  </a:cubicBezTo>
                  <a:cubicBezTo>
                    <a:pt x="0" y="2611882"/>
                    <a:pt x="508" y="2605151"/>
                    <a:pt x="4318" y="2599944"/>
                  </a:cubicBezTo>
                  <a:moveTo>
                    <a:pt x="31750" y="2619883"/>
                  </a:moveTo>
                  <a:lnTo>
                    <a:pt x="18034" y="2609977"/>
                  </a:lnTo>
                  <a:lnTo>
                    <a:pt x="18034" y="2593086"/>
                  </a:lnTo>
                  <a:lnTo>
                    <a:pt x="3777234" y="2593086"/>
                  </a:lnTo>
                  <a:lnTo>
                    <a:pt x="3777234" y="2609977"/>
                  </a:lnTo>
                  <a:lnTo>
                    <a:pt x="3763518" y="2619883"/>
                  </a:lnTo>
                  <a:lnTo>
                    <a:pt x="1883918" y="26924"/>
                  </a:lnTo>
                  <a:lnTo>
                    <a:pt x="1897634" y="17018"/>
                  </a:lnTo>
                  <a:lnTo>
                    <a:pt x="1911350" y="26924"/>
                  </a:lnTo>
                  <a:lnTo>
                    <a:pt x="31750" y="2619883"/>
                  </a:lnTo>
                  <a:close/>
                </a:path>
              </a:pathLst>
            </a:custGeom>
            <a:solidFill>
              <a:srgbClr val="395E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1"/>
            <p:cNvSpPr txBox="1"/>
            <p:nvPr/>
          </p:nvSpPr>
          <p:spPr>
            <a:xfrm>
              <a:off x="0" y="-38100"/>
              <a:ext cx="3793067" cy="2664940"/>
            </a:xfrm>
            <a:prstGeom prst="rect">
              <a:avLst/>
            </a:prstGeom>
            <a:noFill/>
            <a:ln>
              <a:noFill/>
            </a:ln>
          </p:spPr>
          <p:txBody>
            <a:bodyPr anchorCtr="0" anchor="ctr" bIns="50800" lIns="50800" spcFirstLastPara="1" rIns="50800" wrap="square" tIns="50800">
              <a:noAutofit/>
            </a:bodyPr>
            <a:lstStyle/>
            <a:p>
              <a:pPr indent="0" lvl="0" marL="0" marR="0" rtl="0" algn="ctr">
                <a:lnSpc>
                  <a:spcPct val="119958"/>
                </a:lnSpc>
                <a:spcBef>
                  <a:spcPts val="0"/>
                </a:spcBef>
                <a:spcAft>
                  <a:spcPts val="0"/>
                </a:spcAft>
                <a:buNone/>
              </a:pPr>
              <a:r>
                <a:rPr b="0" i="0" lang="en-US" sz="2400" u="none" cap="none" strike="noStrike">
                  <a:solidFill>
                    <a:srgbClr val="FFFFFF"/>
                  </a:solidFill>
                  <a:latin typeface="Calibri"/>
                  <a:ea typeface="Calibri"/>
                  <a:cs typeface="Calibri"/>
                  <a:sym typeface="Calibri"/>
                </a:rPr>
                <a:t>3</a:t>
              </a:r>
              <a:endParaRPr/>
            </a:p>
          </p:txBody>
        </p:sp>
      </p:grpSp>
      <p:sp>
        <p:nvSpPr>
          <p:cNvPr id="299" name="Google Shape;299;p11"/>
          <p:cNvSpPr txBox="1"/>
          <p:nvPr/>
        </p:nvSpPr>
        <p:spPr>
          <a:xfrm>
            <a:off x="389875" y="1766927"/>
            <a:ext cx="17185592" cy="6305550"/>
          </a:xfrm>
          <a:prstGeom prst="rect">
            <a:avLst/>
          </a:prstGeom>
          <a:noFill/>
          <a:ln>
            <a:noFill/>
          </a:ln>
        </p:spPr>
        <p:txBody>
          <a:bodyPr anchorCtr="0" anchor="t" bIns="0" lIns="0" spcFirstLastPara="1" rIns="0" wrap="square" tIns="0">
            <a:spAutoFit/>
          </a:bodyPr>
          <a:lstStyle/>
          <a:p>
            <a:pPr indent="-203200" lvl="1" marL="386080" marR="0" rtl="0" algn="l">
              <a:lnSpc>
                <a:spcPct val="120000"/>
              </a:lnSpc>
              <a:spcBef>
                <a:spcPts val="0"/>
              </a:spcBef>
              <a:spcAft>
                <a:spcPts val="0"/>
              </a:spcAft>
              <a:buClr>
                <a:srgbClr val="000000"/>
              </a:buClr>
              <a:buSzPts val="3200"/>
              <a:buFont typeface="Arial"/>
              <a:buChar char="•"/>
            </a:pPr>
            <a:r>
              <a:rPr b="1" i="0" lang="en-US" sz="3200" u="none" cap="none" strike="noStrike">
                <a:solidFill>
                  <a:srgbClr val="000000"/>
                </a:solidFill>
                <a:latin typeface="Calibri"/>
                <a:ea typeface="Calibri"/>
                <a:cs typeface="Calibri"/>
                <a:sym typeface="Calibri"/>
              </a:rPr>
              <a:t>Εκχύλισμα κομπόστ: το κομπόστ είναι ένα βιολογικά ενεργό, σταθεροποιημένο προϊόν που παράγεται από την αερόβια χώνευση οργανικών αποβλήτων. Η εφαρμογή του κομπόστ σε κλειστό κύκλο ανακύκλωσης κλείνει τους κύκλους θρεπτικών συστατικών, π.χ. με την επιστροφή των αστικών αποβλήτων στον τόπο παραγωγής τροφίμων ή βιομάζας. </a:t>
            </a:r>
            <a:endParaRPr/>
          </a:p>
          <a:p>
            <a:pPr indent="-84455" lvl="1" marL="168910" marR="0" rtl="0" algn="l">
              <a:lnSpc>
                <a:spcPct val="52499"/>
              </a:lnSpc>
              <a:spcBef>
                <a:spcPts val="0"/>
              </a:spcBef>
              <a:spcAft>
                <a:spcPts val="0"/>
              </a:spcAft>
              <a:buNone/>
            </a:pPr>
            <a:r>
              <a:t/>
            </a:r>
            <a:endParaRPr b="1" i="0" sz="3200" u="none" cap="none" strike="noStrike">
              <a:solidFill>
                <a:srgbClr val="000000"/>
              </a:solidFill>
              <a:latin typeface="Calibri"/>
              <a:ea typeface="Calibri"/>
              <a:cs typeface="Calibri"/>
              <a:sym typeface="Calibri"/>
            </a:endParaRPr>
          </a:p>
          <a:p>
            <a:pPr indent="-203200" lvl="1" marL="386080" marR="0" rtl="0" algn="l">
              <a:lnSpc>
                <a:spcPct val="120000"/>
              </a:lnSpc>
              <a:spcBef>
                <a:spcPts val="0"/>
              </a:spcBef>
              <a:spcAft>
                <a:spcPts val="0"/>
              </a:spcAft>
              <a:buClr>
                <a:srgbClr val="000000"/>
              </a:buClr>
              <a:buSzPts val="3200"/>
              <a:buFont typeface="Arial"/>
              <a:buChar char="•"/>
            </a:pPr>
            <a:r>
              <a:rPr b="1" i="0" lang="en-US" sz="3200" u="none" cap="none" strike="noStrike">
                <a:solidFill>
                  <a:srgbClr val="000000"/>
                </a:solidFill>
                <a:latin typeface="Calibri"/>
                <a:ea typeface="Calibri"/>
                <a:cs typeface="Calibri"/>
                <a:sym typeface="Calibri"/>
              </a:rPr>
              <a:t>Ζωική κοπριά: η ζωική κοπριά που παράγεται είτε εκτός είτε εντός της εκμετάλλευσης (κυρίως κοπριά αγελάδων και χοίρων έχει μελετηθεί/εφαρμοστεί) αυξάνει τον διαθέσιμο φώσφορο στο έδαφος και το συνολικό άζωτο στο έδαφος, και επομένως την παραγωγή. Πρέπει να λαμβάνεται μέριμνα για την αποφυγή απωλειών βιοποικιλότητας του εδάφους και ασθενειών.</a:t>
            </a:r>
            <a:endParaRPr/>
          </a:p>
          <a:p>
            <a:pPr indent="-84455" lvl="1" marL="168910" marR="0" rtl="0" algn="l">
              <a:lnSpc>
                <a:spcPct val="52499"/>
              </a:lnSpc>
              <a:spcBef>
                <a:spcPts val="0"/>
              </a:spcBef>
              <a:spcAft>
                <a:spcPts val="0"/>
              </a:spcAft>
              <a:buNone/>
            </a:pPr>
            <a:r>
              <a:t/>
            </a:r>
            <a:endParaRPr b="1" i="0" sz="3200" u="none" cap="none" strike="noStrike">
              <a:solidFill>
                <a:srgbClr val="000000"/>
              </a:solidFill>
              <a:latin typeface="Calibri"/>
              <a:ea typeface="Calibri"/>
              <a:cs typeface="Calibri"/>
              <a:sym typeface="Calibri"/>
            </a:endParaRPr>
          </a:p>
          <a:p>
            <a:pPr indent="-203200" lvl="1" marL="386080" marR="0" rtl="0" algn="l">
              <a:lnSpc>
                <a:spcPct val="120000"/>
              </a:lnSpc>
              <a:spcBef>
                <a:spcPts val="0"/>
              </a:spcBef>
              <a:spcAft>
                <a:spcPts val="0"/>
              </a:spcAft>
              <a:buClr>
                <a:srgbClr val="000000"/>
              </a:buClr>
              <a:buSzPts val="3200"/>
              <a:buFont typeface="Arial"/>
              <a:buChar char="•"/>
            </a:pPr>
            <a:r>
              <a:rPr b="1" i="0" lang="en-US" sz="3200" u="none" cap="none" strike="noStrike">
                <a:solidFill>
                  <a:srgbClr val="000000"/>
                </a:solidFill>
                <a:latin typeface="Calibri"/>
                <a:ea typeface="Calibri"/>
                <a:cs typeface="Calibri"/>
                <a:sym typeface="Calibri"/>
              </a:rPr>
              <a:t>Εδαφοκάλυψη: η κοπή και η εφαρμογή ή η παραμονή της βιομάζας των καλλιεργειών μετά τη συγκομιδή στον γεωργικό τομέα. Βελτιώνει την υγεία του εδάφους (π.χ. ποικιλομορφία μικροβίων του εδάφους, φώσφορο, κάλιο και οργανικό άνθρακα του εδάφους) και την καταστολή των ζιζανίων.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12"/>
          <p:cNvSpPr/>
          <p:nvPr/>
        </p:nvSpPr>
        <p:spPr>
          <a:xfrm>
            <a:off x="0" y="8342387"/>
            <a:ext cx="18288000" cy="2089391"/>
          </a:xfrm>
          <a:custGeom>
            <a:rect b="b" l="l" r="r" t="t"/>
            <a:pathLst>
              <a:path extrusionOk="0" h="2089391" w="18288000">
                <a:moveTo>
                  <a:pt x="0" y="0"/>
                </a:moveTo>
                <a:lnTo>
                  <a:pt x="18288000" y="0"/>
                </a:lnTo>
                <a:lnTo>
                  <a:pt x="18288000" y="2089391"/>
                </a:lnTo>
                <a:lnTo>
                  <a:pt x="0" y="2089391"/>
                </a:lnTo>
                <a:lnTo>
                  <a:pt x="0" y="0"/>
                </a:lnTo>
                <a:close/>
              </a:path>
            </a:pathLst>
          </a:custGeom>
          <a:blipFill rotWithShape="1">
            <a:blip r:embed="rId3">
              <a:alphaModFix/>
            </a:blip>
            <a:stretch>
              <a:fillRect b="0" l="0" r="0" t="0"/>
            </a:stretch>
          </a:blipFill>
          <a:ln>
            <a:noFill/>
          </a:ln>
        </p:spPr>
      </p:sp>
      <p:sp>
        <p:nvSpPr>
          <p:cNvPr id="309" name="Google Shape;309;p12"/>
          <p:cNvSpPr txBox="1"/>
          <p:nvPr/>
        </p:nvSpPr>
        <p:spPr>
          <a:xfrm>
            <a:off x="1041400" y="402923"/>
            <a:ext cx="16116300" cy="1295115"/>
          </a:xfrm>
          <a:prstGeom prst="rect">
            <a:avLst/>
          </a:prstGeom>
          <a:noFill/>
          <a:ln>
            <a:noFill/>
          </a:ln>
        </p:spPr>
        <p:txBody>
          <a:bodyPr anchorCtr="0" anchor="t" bIns="0" lIns="0" spcFirstLastPara="1" rIns="0" wrap="square" tIns="0">
            <a:spAutoFit/>
          </a:bodyPr>
          <a:lstStyle/>
          <a:p>
            <a:pPr indent="0" lvl="0" marL="0" marR="0" rtl="0" algn="ctr">
              <a:lnSpc>
                <a:spcPct val="118302"/>
              </a:lnSpc>
              <a:spcBef>
                <a:spcPts val="0"/>
              </a:spcBef>
              <a:spcAft>
                <a:spcPts val="0"/>
              </a:spcAft>
              <a:buNone/>
            </a:pPr>
            <a:r>
              <a:rPr b="1" i="0" lang="en-US" sz="4300" u="none" cap="none" strike="noStrike">
                <a:solidFill>
                  <a:srgbClr val="000000"/>
                </a:solidFill>
                <a:latin typeface="Arial"/>
                <a:ea typeface="Arial"/>
                <a:cs typeface="Arial"/>
                <a:sym typeface="Arial"/>
              </a:rPr>
              <a:t>Είσοδοι σε συστήματα κλειστού βρόχου σε RA – Παραδείγματα (cntn)</a:t>
            </a:r>
            <a:endParaRPr/>
          </a:p>
        </p:txBody>
      </p:sp>
      <p:grpSp>
        <p:nvGrpSpPr>
          <p:cNvPr id="310" name="Google Shape;310;p12"/>
          <p:cNvGrpSpPr/>
          <p:nvPr/>
        </p:nvGrpSpPr>
        <p:grpSpPr>
          <a:xfrm>
            <a:off x="233519" y="8461061"/>
            <a:ext cx="2600407" cy="1825958"/>
            <a:chOff x="-1143" y="-38100"/>
            <a:chExt cx="3795268" cy="2664968"/>
          </a:xfrm>
        </p:grpSpPr>
        <p:sp>
          <p:nvSpPr>
            <p:cNvPr id="311" name="Google Shape;311;p12"/>
            <p:cNvSpPr/>
            <p:nvPr/>
          </p:nvSpPr>
          <p:spPr>
            <a:xfrm>
              <a:off x="16891" y="16891"/>
              <a:ext cx="3759200" cy="2592959"/>
            </a:xfrm>
            <a:custGeom>
              <a:rect b="b" l="l" r="r" t="t"/>
              <a:pathLst>
                <a:path extrusionOk="0" h="2592959" w="3759200">
                  <a:moveTo>
                    <a:pt x="0" y="2592959"/>
                  </a:moveTo>
                  <a:lnTo>
                    <a:pt x="1879600" y="0"/>
                  </a:lnTo>
                  <a:lnTo>
                    <a:pt x="3759200" y="2592959"/>
                  </a:lnTo>
                  <a:close/>
                </a:path>
              </a:pathLst>
            </a:custGeom>
            <a:solidFill>
              <a:srgbClr val="4F81BD"/>
            </a:solidFill>
            <a:ln>
              <a:noFill/>
            </a:ln>
          </p:spPr>
        </p:sp>
        <p:sp>
          <p:nvSpPr>
            <p:cNvPr id="312" name="Google Shape;312;p12"/>
            <p:cNvSpPr/>
            <p:nvPr/>
          </p:nvSpPr>
          <p:spPr>
            <a:xfrm>
              <a:off x="-1143" y="0"/>
              <a:ext cx="3795268" cy="2626868"/>
            </a:xfrm>
            <a:custGeom>
              <a:rect b="b" l="l" r="r" t="t"/>
              <a:pathLst>
                <a:path extrusionOk="0" h="2626868" w="3795268">
                  <a:moveTo>
                    <a:pt x="4318" y="2599944"/>
                  </a:moveTo>
                  <a:lnTo>
                    <a:pt x="1883918" y="6985"/>
                  </a:lnTo>
                  <a:cubicBezTo>
                    <a:pt x="1887093" y="2540"/>
                    <a:pt x="1892173" y="0"/>
                    <a:pt x="1897634" y="0"/>
                  </a:cubicBezTo>
                  <a:cubicBezTo>
                    <a:pt x="1903095" y="0"/>
                    <a:pt x="1908175" y="2540"/>
                    <a:pt x="1911350" y="6985"/>
                  </a:cubicBezTo>
                  <a:lnTo>
                    <a:pt x="3790950" y="2599944"/>
                  </a:lnTo>
                  <a:cubicBezTo>
                    <a:pt x="3794633" y="2605151"/>
                    <a:pt x="3795268" y="2611882"/>
                    <a:pt x="3792347" y="2617597"/>
                  </a:cubicBezTo>
                  <a:cubicBezTo>
                    <a:pt x="3789426" y="2623312"/>
                    <a:pt x="3783584" y="2626868"/>
                    <a:pt x="3777234" y="2626868"/>
                  </a:cubicBezTo>
                  <a:lnTo>
                    <a:pt x="18034" y="2626868"/>
                  </a:lnTo>
                  <a:cubicBezTo>
                    <a:pt x="11684" y="2626868"/>
                    <a:pt x="5842" y="2623312"/>
                    <a:pt x="2921" y="2617597"/>
                  </a:cubicBezTo>
                  <a:cubicBezTo>
                    <a:pt x="0" y="2611882"/>
                    <a:pt x="508" y="2605151"/>
                    <a:pt x="4318" y="2599944"/>
                  </a:cubicBezTo>
                  <a:moveTo>
                    <a:pt x="31750" y="2619883"/>
                  </a:moveTo>
                  <a:lnTo>
                    <a:pt x="18034" y="2609977"/>
                  </a:lnTo>
                  <a:lnTo>
                    <a:pt x="18034" y="2593086"/>
                  </a:lnTo>
                  <a:lnTo>
                    <a:pt x="3777234" y="2593086"/>
                  </a:lnTo>
                  <a:lnTo>
                    <a:pt x="3777234" y="2609977"/>
                  </a:lnTo>
                  <a:lnTo>
                    <a:pt x="3763518" y="2619883"/>
                  </a:lnTo>
                  <a:lnTo>
                    <a:pt x="1883918" y="26924"/>
                  </a:lnTo>
                  <a:lnTo>
                    <a:pt x="1897634" y="17018"/>
                  </a:lnTo>
                  <a:lnTo>
                    <a:pt x="1911350" y="26924"/>
                  </a:lnTo>
                  <a:lnTo>
                    <a:pt x="31750" y="2619883"/>
                  </a:lnTo>
                  <a:close/>
                </a:path>
              </a:pathLst>
            </a:custGeom>
            <a:solidFill>
              <a:srgbClr val="395E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12"/>
            <p:cNvSpPr txBox="1"/>
            <p:nvPr/>
          </p:nvSpPr>
          <p:spPr>
            <a:xfrm>
              <a:off x="0" y="-38100"/>
              <a:ext cx="3793067" cy="2664940"/>
            </a:xfrm>
            <a:prstGeom prst="rect">
              <a:avLst/>
            </a:prstGeom>
            <a:noFill/>
            <a:ln>
              <a:noFill/>
            </a:ln>
          </p:spPr>
          <p:txBody>
            <a:bodyPr anchorCtr="0" anchor="ctr" bIns="46400" lIns="46400" spcFirstLastPara="1" rIns="46400" wrap="square" tIns="46400">
              <a:noAutofit/>
            </a:bodyPr>
            <a:lstStyle/>
            <a:p>
              <a:pPr indent="0" lvl="0" marL="0" marR="0" rtl="0" algn="ctr">
                <a:lnSpc>
                  <a:spcPct val="120009"/>
                </a:lnSpc>
                <a:spcBef>
                  <a:spcPts val="0"/>
                </a:spcBef>
                <a:spcAft>
                  <a:spcPts val="0"/>
                </a:spcAft>
                <a:buNone/>
              </a:pPr>
              <a:r>
                <a:rPr b="0" i="0" lang="en-US" sz="2009" u="none" cap="none" strike="noStrike">
                  <a:solidFill>
                    <a:srgbClr val="FFFFFF"/>
                  </a:solidFill>
                  <a:latin typeface="Calibri"/>
                  <a:ea typeface="Calibri"/>
                  <a:cs typeface="Calibri"/>
                  <a:sym typeface="Calibri"/>
                </a:rPr>
                <a:t>3</a:t>
              </a:r>
              <a:endParaRPr/>
            </a:p>
          </p:txBody>
        </p:sp>
      </p:grpSp>
      <p:sp>
        <p:nvSpPr>
          <p:cNvPr id="314" name="Google Shape;314;p12"/>
          <p:cNvSpPr txBox="1"/>
          <p:nvPr/>
        </p:nvSpPr>
        <p:spPr>
          <a:xfrm>
            <a:off x="234302" y="1909651"/>
            <a:ext cx="17819396" cy="6219825"/>
          </a:xfrm>
          <a:prstGeom prst="rect">
            <a:avLst/>
          </a:prstGeom>
          <a:noFill/>
          <a:ln>
            <a:noFill/>
          </a:ln>
        </p:spPr>
        <p:txBody>
          <a:bodyPr anchorCtr="0" anchor="t" bIns="0" lIns="0" spcFirstLastPara="1" rIns="0" wrap="square" tIns="0">
            <a:spAutoFit/>
          </a:bodyPr>
          <a:lstStyle/>
          <a:p>
            <a:pPr indent="-177800" lvl="1" marL="337822" marR="0" rtl="0" algn="l">
              <a:lnSpc>
                <a:spcPct val="120000"/>
              </a:lnSpc>
              <a:spcBef>
                <a:spcPts val="0"/>
              </a:spcBef>
              <a:spcAft>
                <a:spcPts val="0"/>
              </a:spcAft>
              <a:buClr>
                <a:srgbClr val="000000"/>
              </a:buClr>
              <a:buSzPts val="2800"/>
              <a:buFont typeface="Arial"/>
              <a:buChar char="•"/>
            </a:pPr>
            <a:r>
              <a:rPr b="1" i="0" lang="en-US" sz="2800" u="none" cap="none" strike="noStrike">
                <a:solidFill>
                  <a:srgbClr val="000000"/>
                </a:solidFill>
                <a:latin typeface="Calibri"/>
                <a:ea typeface="Calibri"/>
                <a:cs typeface="Calibri"/>
                <a:sym typeface="Calibri"/>
              </a:rPr>
              <a:t>Βιοάνθρακας: το στερεό μέρος που απομένει μετά την καύση υλικού βιομάζας. Λόγω της ποικιλίας του υλικού βιομάζας (υπολείμματα καλλιεργειών, διαφορετική βιομάζα ξύλου κ.λπ.), υπάρχουν διαφορετικά προϊόντα βιοάνθρακα που εφαρμόζονται στην κλειστού βρόχου ακτινοβόληση. Επιτυγχάνεται βελτιωμένη παραγωγή (τόσο ετήσιων, πολυετών καλλιεργειών όσο και πολυετών καλλιεργειών βιομάζας) λόγω της υψηλότερης διαθεσιμότητας άνθρακα στο έδαφος και φωσφόρου και καλίου.</a:t>
            </a:r>
            <a:endParaRPr/>
          </a:p>
          <a:p>
            <a:pPr indent="-60326" lvl="1" marL="120652" marR="0" rtl="0" algn="l">
              <a:lnSpc>
                <a:spcPct val="42857"/>
              </a:lnSpc>
              <a:spcBef>
                <a:spcPts val="0"/>
              </a:spcBef>
              <a:spcAft>
                <a:spcPts val="0"/>
              </a:spcAft>
              <a:buNone/>
            </a:pPr>
            <a:r>
              <a:t/>
            </a:r>
            <a:endParaRPr b="1" i="0" sz="2800" u="none" cap="none" strike="noStrike">
              <a:solidFill>
                <a:srgbClr val="000000"/>
              </a:solidFill>
              <a:latin typeface="Calibri"/>
              <a:ea typeface="Calibri"/>
              <a:cs typeface="Calibri"/>
              <a:sym typeface="Calibri"/>
            </a:endParaRPr>
          </a:p>
          <a:p>
            <a:pPr indent="-177800" lvl="1" marL="337822" marR="0" rtl="0" algn="l">
              <a:lnSpc>
                <a:spcPct val="120000"/>
              </a:lnSpc>
              <a:spcBef>
                <a:spcPts val="0"/>
              </a:spcBef>
              <a:spcAft>
                <a:spcPts val="0"/>
              </a:spcAft>
              <a:buClr>
                <a:srgbClr val="000000"/>
              </a:buClr>
              <a:buSzPts val="2800"/>
              <a:buFont typeface="Arial"/>
              <a:buChar char="•"/>
            </a:pPr>
            <a:r>
              <a:rPr b="1" i="0" lang="en-US" sz="2800" u="none" cap="none" strike="noStrike">
                <a:solidFill>
                  <a:srgbClr val="000000"/>
                </a:solidFill>
                <a:latin typeface="Calibri"/>
                <a:ea typeface="Calibri"/>
                <a:cs typeface="Calibri"/>
                <a:sym typeface="Calibri"/>
              </a:rPr>
              <a:t>Απόβλητα τροφίμων: Διάφορα πλούσια σε θρεπτικά συστατικά υπολείμματα της βιομηχανίας τροφίμων εφαρμόζονται σε κλειστά συστήματα στη Ρουμανία, π.χ. ξυλάνθρακας από απόβλητα σφαγείων, υπολείμματα από τη βιομηχανία φρούτων και άλλα. Ζητήματα υγιεινής (π.χ. αποφυγή εξάπλωσης ασθενειών) πρέπει να λαμβάνονται υπόψη κατά την εφαρμογή τέτοιων υπολειμμάτων (π.χ. ενδέχεται να απαιτείται προεπεξεργασία), αλλά στην Ευρώπη τέτοιες εφαρμογές υπόκεινται σε σωστές ρυθμίσεις.</a:t>
            </a:r>
            <a:endParaRPr/>
          </a:p>
          <a:p>
            <a:pPr indent="-60326" lvl="1" marL="120652" marR="0" rtl="0" algn="l">
              <a:lnSpc>
                <a:spcPct val="42857"/>
              </a:lnSpc>
              <a:spcBef>
                <a:spcPts val="0"/>
              </a:spcBef>
              <a:spcAft>
                <a:spcPts val="0"/>
              </a:spcAft>
              <a:buNone/>
            </a:pPr>
            <a:r>
              <a:t/>
            </a:r>
            <a:endParaRPr b="1" i="0" sz="2800" u="none" cap="none" strike="noStrike">
              <a:solidFill>
                <a:srgbClr val="000000"/>
              </a:solidFill>
              <a:latin typeface="Calibri"/>
              <a:ea typeface="Calibri"/>
              <a:cs typeface="Calibri"/>
              <a:sym typeface="Calibri"/>
            </a:endParaRPr>
          </a:p>
          <a:p>
            <a:pPr indent="-177800" lvl="1" marL="337822" marR="0" rtl="0" algn="l">
              <a:lnSpc>
                <a:spcPct val="120000"/>
              </a:lnSpc>
              <a:spcBef>
                <a:spcPts val="0"/>
              </a:spcBef>
              <a:spcAft>
                <a:spcPts val="0"/>
              </a:spcAft>
              <a:buClr>
                <a:srgbClr val="000000"/>
              </a:buClr>
              <a:buSzPts val="2800"/>
              <a:buFont typeface="Arial"/>
              <a:buChar char="•"/>
            </a:pPr>
            <a:r>
              <a:rPr b="1" i="0" lang="en-US" sz="2800" u="none" cap="none" strike="noStrike">
                <a:solidFill>
                  <a:srgbClr val="000000"/>
                </a:solidFill>
                <a:latin typeface="Calibri"/>
                <a:ea typeface="Calibri"/>
                <a:cs typeface="Calibri"/>
                <a:sym typeface="Calibri"/>
              </a:rPr>
              <a:t>Υπόλειμμα βιοαερίου: παράγεται μετά από μικροβιακή αναερόβια χώνευση ή ζύμωση όταν το βιοαέριο παράγεται και η σύνθεσή του είναι διαφορετική από το κομπόστ. Η επαναχρησιμοποίηση υπολειμμάτων βιοαερίου είναι συνηθισμένη σε γεωργικά τοπία όπου παράγεται βιοαέριο και η επαναχρησιμοποίησή του στις καλλιέργειες πρώτης ύλης βιομάζας αποτελεί μέρος της αξιολόγησης βιωσιμότητας τέτοιων συστημάτων παραγωγής.</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27A"/>
        </a:solidFill>
      </p:bgPr>
    </p:bg>
    <p:spTree>
      <p:nvGrpSpPr>
        <p:cNvPr id="322" name="Shape 322"/>
        <p:cNvGrpSpPr/>
        <p:nvPr/>
      </p:nvGrpSpPr>
      <p:grpSpPr>
        <a:xfrm>
          <a:off x="0" y="0"/>
          <a:ext cx="0" cy="0"/>
          <a:chOff x="0" y="0"/>
          <a:chExt cx="0" cy="0"/>
        </a:xfrm>
      </p:grpSpPr>
      <p:sp>
        <p:nvSpPr>
          <p:cNvPr id="323" name="Google Shape;323;p13"/>
          <p:cNvSpPr/>
          <p:nvPr/>
        </p:nvSpPr>
        <p:spPr>
          <a:xfrm>
            <a:off x="-937197" y="2485014"/>
            <a:ext cx="8381632" cy="8041696"/>
          </a:xfrm>
          <a:custGeom>
            <a:rect b="b" l="l" r="r" t="t"/>
            <a:pathLst>
              <a:path extrusionOk="0" h="8041696" w="8381632">
                <a:moveTo>
                  <a:pt x="0" y="0"/>
                </a:moveTo>
                <a:lnTo>
                  <a:pt x="8381632" y="0"/>
                </a:lnTo>
                <a:lnTo>
                  <a:pt x="8381632" y="8041696"/>
                </a:lnTo>
                <a:lnTo>
                  <a:pt x="0" y="8041696"/>
                </a:lnTo>
                <a:lnTo>
                  <a:pt x="0" y="0"/>
                </a:lnTo>
                <a:close/>
              </a:path>
            </a:pathLst>
          </a:custGeom>
          <a:blipFill rotWithShape="1">
            <a:blip r:embed="rId3">
              <a:alphaModFix/>
            </a:blip>
            <a:stretch>
              <a:fillRect b="0" l="0" r="0" t="0"/>
            </a:stretch>
          </a:blipFill>
          <a:ln>
            <a:noFill/>
          </a:ln>
        </p:spPr>
      </p:sp>
      <p:sp>
        <p:nvSpPr>
          <p:cNvPr id="324" name="Google Shape;324;p13"/>
          <p:cNvSpPr/>
          <p:nvPr/>
        </p:nvSpPr>
        <p:spPr>
          <a:xfrm>
            <a:off x="-503349" y="2960664"/>
            <a:ext cx="7513892" cy="7090410"/>
          </a:xfrm>
          <a:custGeom>
            <a:rect b="b" l="l" r="r" t="t"/>
            <a:pathLst>
              <a:path extrusionOk="0" h="9453880" w="10018522">
                <a:moveTo>
                  <a:pt x="5009261" y="0"/>
                </a:moveTo>
                <a:cubicBezTo>
                  <a:pt x="2242693" y="0"/>
                  <a:pt x="0" y="2116328"/>
                  <a:pt x="0" y="4726940"/>
                </a:cubicBezTo>
                <a:cubicBezTo>
                  <a:pt x="0" y="7337552"/>
                  <a:pt x="2242693" y="9453880"/>
                  <a:pt x="5009261" y="9453880"/>
                </a:cubicBezTo>
                <a:cubicBezTo>
                  <a:pt x="7775829" y="9453880"/>
                  <a:pt x="10018522" y="7337552"/>
                  <a:pt x="10018522" y="4726940"/>
                </a:cubicBezTo>
                <a:cubicBezTo>
                  <a:pt x="10018522" y="2116328"/>
                  <a:pt x="7775829" y="0"/>
                  <a:pt x="5009261" y="0"/>
                </a:cubicBezTo>
                <a:close/>
              </a:path>
            </a:pathLst>
          </a:custGeom>
          <a:blipFill rotWithShape="1">
            <a:blip r:embed="rId4">
              <a:alphaModFix/>
            </a:blip>
            <a:stretch>
              <a:fillRect b="0" l="-20771" r="-20769"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13"/>
          <p:cNvSpPr/>
          <p:nvPr/>
        </p:nvSpPr>
        <p:spPr>
          <a:xfrm>
            <a:off x="-533634" y="-144661"/>
            <a:ext cx="18821634" cy="2284960"/>
          </a:xfrm>
          <a:custGeom>
            <a:rect b="b" l="l" r="r" t="t"/>
            <a:pathLst>
              <a:path extrusionOk="0" h="2284960" w="18821634">
                <a:moveTo>
                  <a:pt x="0" y="0"/>
                </a:moveTo>
                <a:lnTo>
                  <a:pt x="18821634" y="0"/>
                </a:lnTo>
                <a:lnTo>
                  <a:pt x="18821634" y="2284960"/>
                </a:lnTo>
                <a:lnTo>
                  <a:pt x="0" y="2284960"/>
                </a:lnTo>
                <a:lnTo>
                  <a:pt x="0" y="0"/>
                </a:lnTo>
                <a:close/>
              </a:path>
            </a:pathLst>
          </a:custGeom>
          <a:blipFill rotWithShape="1">
            <a:blip r:embed="rId5">
              <a:alphaModFix/>
            </a:blip>
            <a:stretch>
              <a:fillRect b="0" l="0" r="0" t="0"/>
            </a:stretch>
          </a:blipFill>
          <a:ln>
            <a:noFill/>
          </a:ln>
        </p:spPr>
      </p:sp>
      <p:sp>
        <p:nvSpPr>
          <p:cNvPr id="326" name="Google Shape;326;p13"/>
          <p:cNvSpPr txBox="1"/>
          <p:nvPr/>
        </p:nvSpPr>
        <p:spPr>
          <a:xfrm>
            <a:off x="3665915" y="972580"/>
            <a:ext cx="10956171" cy="768859"/>
          </a:xfrm>
          <a:prstGeom prst="rect">
            <a:avLst/>
          </a:prstGeom>
          <a:noFill/>
          <a:ln>
            <a:noFill/>
          </a:ln>
        </p:spPr>
        <p:txBody>
          <a:bodyPr anchorCtr="0" anchor="t" bIns="0" lIns="0" spcFirstLastPara="1" rIns="0" wrap="square" tIns="0">
            <a:spAutoFit/>
          </a:bodyPr>
          <a:lstStyle/>
          <a:p>
            <a:pPr indent="0" lvl="0" marL="0" marR="0" rtl="0" algn="l">
              <a:lnSpc>
                <a:spcPct val="110382"/>
              </a:lnSpc>
              <a:spcBef>
                <a:spcPts val="0"/>
              </a:spcBef>
              <a:spcAft>
                <a:spcPts val="0"/>
              </a:spcAft>
              <a:buNone/>
            </a:pPr>
            <a:r>
              <a:rPr b="1" i="0" lang="en-US" sz="5249" u="none" cap="none" strike="noStrike">
                <a:solidFill>
                  <a:srgbClr val="000000"/>
                </a:solidFill>
                <a:latin typeface="Arial"/>
                <a:ea typeface="Arial"/>
                <a:cs typeface="Arial"/>
                <a:sym typeface="Arial"/>
              </a:rPr>
              <a:t>Ενότητα 2: Θεωρητικά Θεμέλια</a:t>
            </a:r>
            <a:endParaRPr/>
          </a:p>
        </p:txBody>
      </p:sp>
      <p:sp>
        <p:nvSpPr>
          <p:cNvPr id="327" name="Google Shape;327;p13"/>
          <p:cNvSpPr txBox="1"/>
          <p:nvPr/>
        </p:nvSpPr>
        <p:spPr>
          <a:xfrm>
            <a:off x="7879261" y="3157104"/>
            <a:ext cx="9140392" cy="628654"/>
          </a:xfrm>
          <a:prstGeom prst="rect">
            <a:avLst/>
          </a:prstGeom>
          <a:noFill/>
          <a:ln>
            <a:noFill/>
          </a:ln>
        </p:spPr>
        <p:txBody>
          <a:bodyPr anchorCtr="0" anchor="t" bIns="0" lIns="0" spcFirstLastPara="1" rIns="0" wrap="square" tIns="0">
            <a:spAutoFit/>
          </a:bodyPr>
          <a:lstStyle/>
          <a:p>
            <a:pPr indent="0" lvl="0" marL="0" marR="0" rtl="0" algn="l">
              <a:lnSpc>
                <a:spcPct val="179993"/>
              </a:lnSpc>
              <a:spcBef>
                <a:spcPts val="0"/>
              </a:spcBef>
              <a:spcAft>
                <a:spcPts val="0"/>
              </a:spcAft>
              <a:buNone/>
            </a:pPr>
            <a:r>
              <a:rPr b="0" i="0" lang="en-US" sz="2999" u="none" cap="none" strike="noStrike">
                <a:solidFill>
                  <a:srgbClr val="000000"/>
                </a:solidFill>
                <a:latin typeface="Arial"/>
                <a:ea typeface="Arial"/>
                <a:cs typeface="Arial"/>
                <a:sym typeface="Arial"/>
              </a:rPr>
              <a:t>Θεωρία Υποβάθρου</a:t>
            </a:r>
            <a:endParaRPr/>
          </a:p>
        </p:txBody>
      </p:sp>
      <p:sp>
        <p:nvSpPr>
          <p:cNvPr id="328" name="Google Shape;328;p13"/>
          <p:cNvSpPr txBox="1"/>
          <p:nvPr/>
        </p:nvSpPr>
        <p:spPr>
          <a:xfrm>
            <a:off x="7879261" y="5440735"/>
            <a:ext cx="9734056" cy="609375"/>
          </a:xfrm>
          <a:prstGeom prst="rect">
            <a:avLst/>
          </a:prstGeom>
          <a:noFill/>
          <a:ln>
            <a:noFill/>
          </a:ln>
        </p:spPr>
        <p:txBody>
          <a:bodyPr anchorCtr="0" anchor="t" bIns="0" lIns="0" spcFirstLastPara="1" rIns="0" wrap="square" tIns="0">
            <a:spAutoFit/>
          </a:bodyPr>
          <a:lstStyle/>
          <a:p>
            <a:pPr indent="0" lvl="0" marL="0" marR="0" rtl="0" algn="l">
              <a:lnSpc>
                <a:spcPct val="180013"/>
              </a:lnSpc>
              <a:spcBef>
                <a:spcPts val="0"/>
              </a:spcBef>
              <a:spcAft>
                <a:spcPts val="0"/>
              </a:spcAft>
              <a:buNone/>
            </a:pPr>
            <a:r>
              <a:rPr b="0" i="0" lang="en-US" sz="2877" u="none" cap="none" strike="noStrike">
                <a:solidFill>
                  <a:srgbClr val="000000"/>
                </a:solidFill>
                <a:latin typeface="Arial"/>
                <a:ea typeface="Arial"/>
                <a:cs typeface="Arial"/>
                <a:sym typeface="Arial"/>
              </a:rPr>
              <a:t>Οφέλη και Προκλήσεις</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14"/>
          <p:cNvSpPr/>
          <p:nvPr/>
        </p:nvSpPr>
        <p:spPr>
          <a:xfrm>
            <a:off x="0" y="8218418"/>
            <a:ext cx="18288000" cy="2089391"/>
          </a:xfrm>
          <a:custGeom>
            <a:rect b="b" l="l" r="r" t="t"/>
            <a:pathLst>
              <a:path extrusionOk="0" h="2089391" w="18288000">
                <a:moveTo>
                  <a:pt x="0" y="0"/>
                </a:moveTo>
                <a:lnTo>
                  <a:pt x="18288000" y="0"/>
                </a:lnTo>
                <a:lnTo>
                  <a:pt x="18288000" y="2089391"/>
                </a:lnTo>
                <a:lnTo>
                  <a:pt x="0" y="2089391"/>
                </a:lnTo>
                <a:lnTo>
                  <a:pt x="0" y="0"/>
                </a:lnTo>
                <a:close/>
              </a:path>
            </a:pathLst>
          </a:custGeom>
          <a:blipFill rotWithShape="1">
            <a:blip r:embed="rId3">
              <a:alphaModFix/>
            </a:blip>
            <a:stretch>
              <a:fillRect b="0" l="0" r="0" t="0"/>
            </a:stretch>
          </a:blipFill>
          <a:ln>
            <a:noFill/>
          </a:ln>
        </p:spPr>
      </p:sp>
      <p:sp>
        <p:nvSpPr>
          <p:cNvPr id="338" name="Google Shape;338;p14"/>
          <p:cNvSpPr txBox="1"/>
          <p:nvPr/>
        </p:nvSpPr>
        <p:spPr>
          <a:xfrm>
            <a:off x="1041400" y="393398"/>
            <a:ext cx="16116300" cy="1342955"/>
          </a:xfrm>
          <a:prstGeom prst="rect">
            <a:avLst/>
          </a:prstGeom>
          <a:noFill/>
          <a:ln>
            <a:noFill/>
          </a:ln>
        </p:spPr>
        <p:txBody>
          <a:bodyPr anchorCtr="0" anchor="t" bIns="0" lIns="0" spcFirstLastPara="1" rIns="0" wrap="square" tIns="0">
            <a:spAutoFit/>
          </a:bodyPr>
          <a:lstStyle/>
          <a:p>
            <a:pPr indent="0" lvl="0" marL="0" marR="0" rtl="0" algn="ctr">
              <a:lnSpc>
                <a:spcPct val="118295"/>
              </a:lnSpc>
              <a:spcBef>
                <a:spcPts val="0"/>
              </a:spcBef>
              <a:spcAft>
                <a:spcPts val="0"/>
              </a:spcAft>
              <a:buNone/>
            </a:pPr>
            <a:r>
              <a:rPr b="1" i="0" lang="en-US" sz="4400" u="none" cap="none" strike="noStrike">
                <a:solidFill>
                  <a:srgbClr val="000000"/>
                </a:solidFill>
                <a:latin typeface="Arial"/>
                <a:ea typeface="Arial"/>
                <a:cs typeface="Arial"/>
                <a:sym typeface="Arial"/>
              </a:rPr>
              <a:t>Βασικά οφέλη/αποτελέσματα συστημάτων κλειστού βρόχου στην RA</a:t>
            </a:r>
            <a:endParaRPr/>
          </a:p>
        </p:txBody>
      </p:sp>
      <p:grpSp>
        <p:nvGrpSpPr>
          <p:cNvPr id="339" name="Google Shape;339;p14"/>
          <p:cNvGrpSpPr/>
          <p:nvPr/>
        </p:nvGrpSpPr>
        <p:grpSpPr>
          <a:xfrm>
            <a:off x="-857" y="8309104"/>
            <a:ext cx="2846451" cy="1998726"/>
            <a:chOff x="-1143" y="-38100"/>
            <a:chExt cx="3795268" cy="2664968"/>
          </a:xfrm>
        </p:grpSpPr>
        <p:sp>
          <p:nvSpPr>
            <p:cNvPr id="340" name="Google Shape;340;p14"/>
            <p:cNvSpPr/>
            <p:nvPr/>
          </p:nvSpPr>
          <p:spPr>
            <a:xfrm>
              <a:off x="16891" y="16891"/>
              <a:ext cx="3759200" cy="2592959"/>
            </a:xfrm>
            <a:custGeom>
              <a:rect b="b" l="l" r="r" t="t"/>
              <a:pathLst>
                <a:path extrusionOk="0" h="2592959" w="3759200">
                  <a:moveTo>
                    <a:pt x="0" y="2592959"/>
                  </a:moveTo>
                  <a:lnTo>
                    <a:pt x="1879600" y="0"/>
                  </a:lnTo>
                  <a:lnTo>
                    <a:pt x="3759200" y="2592959"/>
                  </a:lnTo>
                  <a:close/>
                </a:path>
              </a:pathLst>
            </a:custGeom>
            <a:solidFill>
              <a:srgbClr val="4F81BD"/>
            </a:solidFill>
            <a:ln>
              <a:noFill/>
            </a:ln>
          </p:spPr>
        </p:sp>
        <p:sp>
          <p:nvSpPr>
            <p:cNvPr id="341" name="Google Shape;341;p14"/>
            <p:cNvSpPr/>
            <p:nvPr/>
          </p:nvSpPr>
          <p:spPr>
            <a:xfrm>
              <a:off x="-1143" y="0"/>
              <a:ext cx="3795268" cy="2626868"/>
            </a:xfrm>
            <a:custGeom>
              <a:rect b="b" l="l" r="r" t="t"/>
              <a:pathLst>
                <a:path extrusionOk="0" h="2626868" w="3795268">
                  <a:moveTo>
                    <a:pt x="4318" y="2599944"/>
                  </a:moveTo>
                  <a:lnTo>
                    <a:pt x="1883918" y="6985"/>
                  </a:lnTo>
                  <a:cubicBezTo>
                    <a:pt x="1887093" y="2540"/>
                    <a:pt x="1892173" y="0"/>
                    <a:pt x="1897634" y="0"/>
                  </a:cubicBezTo>
                  <a:cubicBezTo>
                    <a:pt x="1903095" y="0"/>
                    <a:pt x="1908175" y="2540"/>
                    <a:pt x="1911350" y="6985"/>
                  </a:cubicBezTo>
                  <a:lnTo>
                    <a:pt x="3790950" y="2599944"/>
                  </a:lnTo>
                  <a:cubicBezTo>
                    <a:pt x="3794633" y="2605151"/>
                    <a:pt x="3795268" y="2611882"/>
                    <a:pt x="3792347" y="2617597"/>
                  </a:cubicBezTo>
                  <a:cubicBezTo>
                    <a:pt x="3789426" y="2623312"/>
                    <a:pt x="3783584" y="2626868"/>
                    <a:pt x="3777234" y="2626868"/>
                  </a:cubicBezTo>
                  <a:lnTo>
                    <a:pt x="18034" y="2626868"/>
                  </a:lnTo>
                  <a:cubicBezTo>
                    <a:pt x="11684" y="2626868"/>
                    <a:pt x="5842" y="2623312"/>
                    <a:pt x="2921" y="2617597"/>
                  </a:cubicBezTo>
                  <a:cubicBezTo>
                    <a:pt x="0" y="2611882"/>
                    <a:pt x="508" y="2605151"/>
                    <a:pt x="4318" y="2599944"/>
                  </a:cubicBezTo>
                  <a:moveTo>
                    <a:pt x="31750" y="2619883"/>
                  </a:moveTo>
                  <a:lnTo>
                    <a:pt x="18034" y="2609977"/>
                  </a:lnTo>
                  <a:lnTo>
                    <a:pt x="18034" y="2593086"/>
                  </a:lnTo>
                  <a:lnTo>
                    <a:pt x="3777234" y="2593086"/>
                  </a:lnTo>
                  <a:lnTo>
                    <a:pt x="3777234" y="2609977"/>
                  </a:lnTo>
                  <a:lnTo>
                    <a:pt x="3763518" y="2619883"/>
                  </a:lnTo>
                  <a:lnTo>
                    <a:pt x="1883918" y="26924"/>
                  </a:lnTo>
                  <a:lnTo>
                    <a:pt x="1897634" y="17018"/>
                  </a:lnTo>
                  <a:lnTo>
                    <a:pt x="1911350" y="26924"/>
                  </a:lnTo>
                  <a:lnTo>
                    <a:pt x="31750" y="2619883"/>
                  </a:lnTo>
                  <a:close/>
                </a:path>
              </a:pathLst>
            </a:custGeom>
            <a:solidFill>
              <a:srgbClr val="395E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14"/>
            <p:cNvSpPr txBox="1"/>
            <p:nvPr/>
          </p:nvSpPr>
          <p:spPr>
            <a:xfrm>
              <a:off x="0" y="-38100"/>
              <a:ext cx="3793067" cy="2664940"/>
            </a:xfrm>
            <a:prstGeom prst="rect">
              <a:avLst/>
            </a:prstGeom>
            <a:noFill/>
            <a:ln>
              <a:noFill/>
            </a:ln>
          </p:spPr>
          <p:txBody>
            <a:bodyPr anchorCtr="0" anchor="ctr" bIns="50800" lIns="50800" spcFirstLastPara="1" rIns="50800" wrap="square" tIns="50800">
              <a:noAutofit/>
            </a:bodyPr>
            <a:lstStyle/>
            <a:p>
              <a:pPr indent="0" lvl="0" marL="0" marR="0" rtl="0" algn="ctr">
                <a:lnSpc>
                  <a:spcPct val="119958"/>
                </a:lnSpc>
                <a:spcBef>
                  <a:spcPts val="0"/>
                </a:spcBef>
                <a:spcAft>
                  <a:spcPts val="0"/>
                </a:spcAft>
                <a:buNone/>
              </a:pPr>
              <a:r>
                <a:rPr b="0" i="0" lang="en-US" sz="2400" u="none" cap="none" strike="noStrike">
                  <a:solidFill>
                    <a:srgbClr val="FFFFFF"/>
                  </a:solidFill>
                  <a:latin typeface="Calibri"/>
                  <a:ea typeface="Calibri"/>
                  <a:cs typeface="Calibri"/>
                  <a:sym typeface="Calibri"/>
                </a:rPr>
                <a:t>2</a:t>
              </a:r>
              <a:endParaRPr/>
            </a:p>
          </p:txBody>
        </p:sp>
      </p:grpSp>
      <p:sp>
        <p:nvSpPr>
          <p:cNvPr id="343" name="Google Shape;343;p14"/>
          <p:cNvSpPr txBox="1"/>
          <p:nvPr/>
        </p:nvSpPr>
        <p:spPr>
          <a:xfrm>
            <a:off x="234302" y="1786510"/>
            <a:ext cx="17819396" cy="6048375"/>
          </a:xfrm>
          <a:prstGeom prst="rect">
            <a:avLst/>
          </a:prstGeom>
          <a:noFill/>
          <a:ln>
            <a:noFill/>
          </a:ln>
        </p:spPr>
        <p:txBody>
          <a:bodyPr anchorCtr="0" anchor="t" bIns="0" lIns="0" spcFirstLastPara="1" rIns="0" wrap="square" tIns="0">
            <a:spAutoFit/>
          </a:bodyPr>
          <a:lstStyle/>
          <a:p>
            <a:pPr indent="-196850" lvl="1" marL="374016" marR="0" rtl="0" algn="l">
              <a:lnSpc>
                <a:spcPct val="120000"/>
              </a:lnSpc>
              <a:spcBef>
                <a:spcPts val="0"/>
              </a:spcBef>
              <a:spcAft>
                <a:spcPts val="0"/>
              </a:spcAft>
              <a:buClr>
                <a:srgbClr val="000000"/>
              </a:buClr>
              <a:buSzPts val="3100"/>
              <a:buFont typeface="Arial"/>
              <a:buChar char="•"/>
            </a:pPr>
            <a:r>
              <a:rPr b="1" i="0" lang="en-US" sz="3100" u="none" cap="none" strike="noStrike">
                <a:solidFill>
                  <a:srgbClr val="000000"/>
                </a:solidFill>
                <a:latin typeface="Calibri"/>
                <a:ea typeface="Calibri"/>
                <a:cs typeface="Calibri"/>
                <a:sym typeface="Calibri"/>
              </a:rPr>
              <a:t>Επαναχρησιμοποίηση/Ανακύκλωση πόρων: Τα θρεπτικά συστατικά, το νερό και άλλες εισροές ανακυκλώνονται μετά από προσεκτική διαχείριση εντός του συστήματος για την ελαχιστοποίηση των αποβλήτων, σε αντίθεση με ένα συμβατικό σύστημα όπου οι πόροι χρησιμοποιούνται και απορρίπτονται. Τα απόβλητα θεωρούνται πόροι!</a:t>
            </a:r>
            <a:endParaRPr/>
          </a:p>
          <a:p>
            <a:pPr indent="-78423" lvl="1" marL="156846" marR="0" rtl="0" algn="l">
              <a:lnSpc>
                <a:spcPct val="50322"/>
              </a:lnSpc>
              <a:spcBef>
                <a:spcPts val="0"/>
              </a:spcBef>
              <a:spcAft>
                <a:spcPts val="0"/>
              </a:spcAft>
              <a:buNone/>
            </a:pPr>
            <a:r>
              <a:t/>
            </a:r>
            <a:endParaRPr b="1" i="0" sz="3100" u="none" cap="none" strike="noStrike">
              <a:solidFill>
                <a:srgbClr val="000000"/>
              </a:solidFill>
              <a:latin typeface="Calibri"/>
              <a:ea typeface="Calibri"/>
              <a:cs typeface="Calibri"/>
              <a:sym typeface="Calibri"/>
            </a:endParaRPr>
          </a:p>
          <a:p>
            <a:pPr indent="-196850" lvl="1" marL="374016" marR="0" rtl="0" algn="l">
              <a:lnSpc>
                <a:spcPct val="120000"/>
              </a:lnSpc>
              <a:spcBef>
                <a:spcPts val="0"/>
              </a:spcBef>
              <a:spcAft>
                <a:spcPts val="0"/>
              </a:spcAft>
              <a:buClr>
                <a:srgbClr val="000000"/>
              </a:buClr>
              <a:buSzPts val="3100"/>
              <a:buFont typeface="Arial"/>
              <a:buChar char="•"/>
            </a:pPr>
            <a:r>
              <a:rPr b="1" i="0" lang="en-US" sz="3100" u="none" cap="none" strike="noStrike">
                <a:solidFill>
                  <a:srgbClr val="000000"/>
                </a:solidFill>
                <a:latin typeface="Calibri"/>
                <a:ea typeface="Calibri"/>
                <a:cs typeface="Calibri"/>
                <a:sym typeface="Calibri"/>
              </a:rPr>
              <a:t>Ενεργειακή Απόδοση: Βελτιστοποίηση της ενεργειακής απόδοσης με χρήση ανανεώσιμων πηγών ενέργειας όπως η ηλιακή, η αιολική ή η βιομάζα και βελτίωση της ενεργειακής απόδοσης μέσω διαφόρων διαδικασιών.</a:t>
            </a:r>
            <a:endParaRPr/>
          </a:p>
          <a:p>
            <a:pPr indent="-78423" lvl="1" marL="156846" marR="0" rtl="0" algn="l">
              <a:lnSpc>
                <a:spcPct val="50322"/>
              </a:lnSpc>
              <a:spcBef>
                <a:spcPts val="0"/>
              </a:spcBef>
              <a:spcAft>
                <a:spcPts val="0"/>
              </a:spcAft>
              <a:buNone/>
            </a:pPr>
            <a:r>
              <a:t/>
            </a:r>
            <a:endParaRPr b="1" i="0" sz="3100" u="none" cap="none" strike="noStrike">
              <a:solidFill>
                <a:srgbClr val="000000"/>
              </a:solidFill>
              <a:latin typeface="Calibri"/>
              <a:ea typeface="Calibri"/>
              <a:cs typeface="Calibri"/>
              <a:sym typeface="Calibri"/>
            </a:endParaRPr>
          </a:p>
          <a:p>
            <a:pPr indent="-196850" lvl="1" marL="374016" marR="0" rtl="0" algn="l">
              <a:lnSpc>
                <a:spcPct val="120000"/>
              </a:lnSpc>
              <a:spcBef>
                <a:spcPts val="0"/>
              </a:spcBef>
              <a:spcAft>
                <a:spcPts val="0"/>
              </a:spcAft>
              <a:buClr>
                <a:srgbClr val="000000"/>
              </a:buClr>
              <a:buSzPts val="3100"/>
              <a:buFont typeface="Arial"/>
              <a:buChar char="•"/>
            </a:pPr>
            <a:r>
              <a:rPr b="1" i="0" lang="en-US" sz="3100" u="none" cap="none" strike="noStrike">
                <a:solidFill>
                  <a:srgbClr val="000000"/>
                </a:solidFill>
                <a:latin typeface="Calibri"/>
                <a:ea typeface="Calibri"/>
                <a:cs typeface="Calibri"/>
                <a:sym typeface="Calibri"/>
              </a:rPr>
              <a:t>Ενσωμάτωση Συνιστωσών: Τα αποτελέσματα από ένα στοιχείο/πρακτική χρησιμεύουν ως εισροές για ένα άλλο, με στόχο τη δημιουργία ενός ολιστικού και συνεργιστικού συστήματος, π.χ. ο συνδυασμός της φυτικής παραγωγής και της κτηνοτροφίας δημιουργεί συνέργεια μέσω της διαχείρισης των αποβλήτων (τα υπολείμματα καλλιεργειών που τροφοδοτούν τα ζώα και τα κτηνοτροφικά απόβλητα μπορούν, με τη σειρά τους, να χρησιμοποιηθούν ως λίπασμα καλλιεργειών).</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15"/>
          <p:cNvSpPr/>
          <p:nvPr/>
        </p:nvSpPr>
        <p:spPr>
          <a:xfrm>
            <a:off x="0" y="8307318"/>
            <a:ext cx="18288000" cy="2089391"/>
          </a:xfrm>
          <a:custGeom>
            <a:rect b="b" l="l" r="r" t="t"/>
            <a:pathLst>
              <a:path extrusionOk="0" h="2089391" w="18288000">
                <a:moveTo>
                  <a:pt x="0" y="0"/>
                </a:moveTo>
                <a:lnTo>
                  <a:pt x="18288000" y="0"/>
                </a:lnTo>
                <a:lnTo>
                  <a:pt x="18288000" y="2089391"/>
                </a:lnTo>
                <a:lnTo>
                  <a:pt x="0" y="2089391"/>
                </a:lnTo>
                <a:lnTo>
                  <a:pt x="0" y="0"/>
                </a:lnTo>
                <a:close/>
              </a:path>
            </a:pathLst>
          </a:custGeom>
          <a:blipFill rotWithShape="1">
            <a:blip r:embed="rId3">
              <a:alphaModFix/>
            </a:blip>
            <a:stretch>
              <a:fillRect b="0" l="0" r="0" t="0"/>
            </a:stretch>
          </a:blipFill>
          <a:ln>
            <a:noFill/>
          </a:ln>
        </p:spPr>
      </p:sp>
      <p:sp>
        <p:nvSpPr>
          <p:cNvPr id="353" name="Google Shape;353;p15"/>
          <p:cNvSpPr txBox="1"/>
          <p:nvPr/>
        </p:nvSpPr>
        <p:spPr>
          <a:xfrm>
            <a:off x="1028700" y="197748"/>
            <a:ext cx="16116300" cy="1342955"/>
          </a:xfrm>
          <a:prstGeom prst="rect">
            <a:avLst/>
          </a:prstGeom>
          <a:noFill/>
          <a:ln>
            <a:noFill/>
          </a:ln>
        </p:spPr>
        <p:txBody>
          <a:bodyPr anchorCtr="0" anchor="t" bIns="0" lIns="0" spcFirstLastPara="1" rIns="0" wrap="square" tIns="0">
            <a:spAutoFit/>
          </a:bodyPr>
          <a:lstStyle/>
          <a:p>
            <a:pPr indent="0" lvl="0" marL="0" marR="0" rtl="0" algn="ctr">
              <a:lnSpc>
                <a:spcPct val="118295"/>
              </a:lnSpc>
              <a:spcBef>
                <a:spcPts val="0"/>
              </a:spcBef>
              <a:spcAft>
                <a:spcPts val="0"/>
              </a:spcAft>
              <a:buNone/>
            </a:pPr>
            <a:r>
              <a:rPr b="1" i="0" lang="en-US" sz="4400" u="none" cap="none" strike="noStrike">
                <a:solidFill>
                  <a:srgbClr val="000000"/>
                </a:solidFill>
                <a:latin typeface="Arial"/>
                <a:ea typeface="Arial"/>
                <a:cs typeface="Arial"/>
                <a:sym typeface="Arial"/>
              </a:rPr>
              <a:t>Βασικά οφέλη/αποτελέσματα συστημάτων κλειστού βρόχου στη ΡΑ (cntn)</a:t>
            </a:r>
            <a:endParaRPr/>
          </a:p>
        </p:txBody>
      </p:sp>
      <p:grpSp>
        <p:nvGrpSpPr>
          <p:cNvPr id="354" name="Google Shape;354;p15"/>
          <p:cNvGrpSpPr/>
          <p:nvPr/>
        </p:nvGrpSpPr>
        <p:grpSpPr>
          <a:xfrm>
            <a:off x="-766" y="8500244"/>
            <a:ext cx="2544605" cy="1786775"/>
            <a:chOff x="-1143" y="-38100"/>
            <a:chExt cx="3795268" cy="2664968"/>
          </a:xfrm>
        </p:grpSpPr>
        <p:sp>
          <p:nvSpPr>
            <p:cNvPr id="355" name="Google Shape;355;p15"/>
            <p:cNvSpPr/>
            <p:nvPr/>
          </p:nvSpPr>
          <p:spPr>
            <a:xfrm>
              <a:off x="16891" y="16891"/>
              <a:ext cx="3759200" cy="2592959"/>
            </a:xfrm>
            <a:custGeom>
              <a:rect b="b" l="l" r="r" t="t"/>
              <a:pathLst>
                <a:path extrusionOk="0" h="2592959" w="3759200">
                  <a:moveTo>
                    <a:pt x="0" y="2592959"/>
                  </a:moveTo>
                  <a:lnTo>
                    <a:pt x="1879600" y="0"/>
                  </a:lnTo>
                  <a:lnTo>
                    <a:pt x="3759200" y="2592959"/>
                  </a:lnTo>
                  <a:close/>
                </a:path>
              </a:pathLst>
            </a:custGeom>
            <a:solidFill>
              <a:srgbClr val="4F81BD"/>
            </a:solidFill>
            <a:ln>
              <a:noFill/>
            </a:ln>
          </p:spPr>
        </p:sp>
        <p:sp>
          <p:nvSpPr>
            <p:cNvPr id="356" name="Google Shape;356;p15"/>
            <p:cNvSpPr/>
            <p:nvPr/>
          </p:nvSpPr>
          <p:spPr>
            <a:xfrm>
              <a:off x="-1143" y="0"/>
              <a:ext cx="3795268" cy="2626868"/>
            </a:xfrm>
            <a:custGeom>
              <a:rect b="b" l="l" r="r" t="t"/>
              <a:pathLst>
                <a:path extrusionOk="0" h="2626868" w="3795268">
                  <a:moveTo>
                    <a:pt x="4318" y="2599944"/>
                  </a:moveTo>
                  <a:lnTo>
                    <a:pt x="1883918" y="6985"/>
                  </a:lnTo>
                  <a:cubicBezTo>
                    <a:pt x="1887093" y="2540"/>
                    <a:pt x="1892173" y="0"/>
                    <a:pt x="1897634" y="0"/>
                  </a:cubicBezTo>
                  <a:cubicBezTo>
                    <a:pt x="1903095" y="0"/>
                    <a:pt x="1908175" y="2540"/>
                    <a:pt x="1911350" y="6985"/>
                  </a:cubicBezTo>
                  <a:lnTo>
                    <a:pt x="3790950" y="2599944"/>
                  </a:lnTo>
                  <a:cubicBezTo>
                    <a:pt x="3794633" y="2605151"/>
                    <a:pt x="3795268" y="2611882"/>
                    <a:pt x="3792347" y="2617597"/>
                  </a:cubicBezTo>
                  <a:cubicBezTo>
                    <a:pt x="3789426" y="2623312"/>
                    <a:pt x="3783584" y="2626868"/>
                    <a:pt x="3777234" y="2626868"/>
                  </a:cubicBezTo>
                  <a:lnTo>
                    <a:pt x="18034" y="2626868"/>
                  </a:lnTo>
                  <a:cubicBezTo>
                    <a:pt x="11684" y="2626868"/>
                    <a:pt x="5842" y="2623312"/>
                    <a:pt x="2921" y="2617597"/>
                  </a:cubicBezTo>
                  <a:cubicBezTo>
                    <a:pt x="0" y="2611882"/>
                    <a:pt x="508" y="2605151"/>
                    <a:pt x="4318" y="2599944"/>
                  </a:cubicBezTo>
                  <a:moveTo>
                    <a:pt x="31750" y="2619883"/>
                  </a:moveTo>
                  <a:lnTo>
                    <a:pt x="18034" y="2609977"/>
                  </a:lnTo>
                  <a:lnTo>
                    <a:pt x="18034" y="2593086"/>
                  </a:lnTo>
                  <a:lnTo>
                    <a:pt x="3777234" y="2593086"/>
                  </a:lnTo>
                  <a:lnTo>
                    <a:pt x="3777234" y="2609977"/>
                  </a:lnTo>
                  <a:lnTo>
                    <a:pt x="3763518" y="2619883"/>
                  </a:lnTo>
                  <a:lnTo>
                    <a:pt x="1883918" y="26924"/>
                  </a:lnTo>
                  <a:lnTo>
                    <a:pt x="1897634" y="17018"/>
                  </a:lnTo>
                  <a:lnTo>
                    <a:pt x="1911350" y="26924"/>
                  </a:lnTo>
                  <a:lnTo>
                    <a:pt x="31750" y="2619883"/>
                  </a:lnTo>
                  <a:close/>
                </a:path>
              </a:pathLst>
            </a:custGeom>
            <a:solidFill>
              <a:srgbClr val="395E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15"/>
            <p:cNvSpPr txBox="1"/>
            <p:nvPr/>
          </p:nvSpPr>
          <p:spPr>
            <a:xfrm>
              <a:off x="0" y="-38100"/>
              <a:ext cx="3793067" cy="2664940"/>
            </a:xfrm>
            <a:prstGeom prst="rect">
              <a:avLst/>
            </a:prstGeom>
            <a:noFill/>
            <a:ln>
              <a:noFill/>
            </a:ln>
          </p:spPr>
          <p:txBody>
            <a:bodyPr anchorCtr="0" anchor="ctr" bIns="45400" lIns="45400" spcFirstLastPara="1" rIns="45400" wrap="square" tIns="45400">
              <a:noAutofit/>
            </a:bodyPr>
            <a:lstStyle/>
            <a:p>
              <a:pPr indent="0" lvl="0" marL="0" marR="0" rtl="0" algn="ctr">
                <a:lnSpc>
                  <a:spcPct val="120000"/>
                </a:lnSpc>
                <a:spcBef>
                  <a:spcPts val="0"/>
                </a:spcBef>
                <a:spcAft>
                  <a:spcPts val="0"/>
                </a:spcAft>
                <a:buNone/>
              </a:pPr>
              <a:r>
                <a:rPr b="0" i="0" lang="en-US" sz="2145" u="none" cap="none" strike="noStrike">
                  <a:solidFill>
                    <a:srgbClr val="FFFFFF"/>
                  </a:solidFill>
                  <a:latin typeface="Calibri"/>
                  <a:ea typeface="Calibri"/>
                  <a:cs typeface="Calibri"/>
                  <a:sym typeface="Calibri"/>
                </a:rPr>
                <a:t>2</a:t>
              </a:r>
              <a:endParaRPr/>
            </a:p>
          </p:txBody>
        </p:sp>
      </p:grpSp>
      <p:sp>
        <p:nvSpPr>
          <p:cNvPr id="358" name="Google Shape;358;p15"/>
          <p:cNvSpPr txBox="1"/>
          <p:nvPr/>
        </p:nvSpPr>
        <p:spPr>
          <a:xfrm>
            <a:off x="392753" y="1629955"/>
            <a:ext cx="17502494" cy="3057525"/>
          </a:xfrm>
          <a:prstGeom prst="rect">
            <a:avLst/>
          </a:prstGeom>
          <a:noFill/>
          <a:ln>
            <a:noFill/>
          </a:ln>
        </p:spPr>
        <p:txBody>
          <a:bodyPr anchorCtr="0" anchor="t" bIns="0" lIns="0" spcFirstLastPara="1" rIns="0" wrap="square" tIns="0">
            <a:spAutoFit/>
          </a:bodyPr>
          <a:lstStyle/>
          <a:p>
            <a:pPr indent="-196850" lvl="1" marL="374016" marR="0" rtl="0" algn="l">
              <a:lnSpc>
                <a:spcPct val="120000"/>
              </a:lnSpc>
              <a:spcBef>
                <a:spcPts val="0"/>
              </a:spcBef>
              <a:spcAft>
                <a:spcPts val="0"/>
              </a:spcAft>
              <a:buClr>
                <a:srgbClr val="000000"/>
              </a:buClr>
              <a:buSzPts val="3100"/>
              <a:buFont typeface="Arial"/>
              <a:buChar char="•"/>
            </a:pPr>
            <a:r>
              <a:rPr b="1" i="0" lang="en-US" sz="3100" u="none" cap="none" strike="noStrike">
                <a:solidFill>
                  <a:srgbClr val="000000"/>
                </a:solidFill>
                <a:latin typeface="Calibri"/>
                <a:ea typeface="Calibri"/>
                <a:cs typeface="Calibri"/>
                <a:sym typeface="Calibri"/>
              </a:rPr>
              <a:t>Εξοικονόμηση Νερού: αποτελεσματική χρήση νερού για τη μείωση της συνολικής κατανάλωσης και απορροής, π.χ. χρησιμοποιώντας καλλιέργειες κάλυψης, εδαφοκάλυψη, προσαρμοσμένες ποικιλίες καλλιεργειών και άλλα.</a:t>
            </a:r>
            <a:endParaRPr/>
          </a:p>
          <a:p>
            <a:pPr indent="-78423" lvl="1" marL="156846" marR="0" rtl="0" algn="l">
              <a:lnSpc>
                <a:spcPct val="50322"/>
              </a:lnSpc>
              <a:spcBef>
                <a:spcPts val="0"/>
              </a:spcBef>
              <a:spcAft>
                <a:spcPts val="0"/>
              </a:spcAft>
              <a:buNone/>
            </a:pPr>
            <a:r>
              <a:t/>
            </a:r>
            <a:endParaRPr b="1" i="0" sz="3100" u="none" cap="none" strike="noStrike">
              <a:solidFill>
                <a:srgbClr val="000000"/>
              </a:solidFill>
              <a:latin typeface="Calibri"/>
              <a:ea typeface="Calibri"/>
              <a:cs typeface="Calibri"/>
              <a:sym typeface="Calibri"/>
            </a:endParaRPr>
          </a:p>
          <a:p>
            <a:pPr indent="-196850" lvl="1" marL="374016" marR="0" rtl="0" algn="l">
              <a:lnSpc>
                <a:spcPct val="120000"/>
              </a:lnSpc>
              <a:spcBef>
                <a:spcPts val="0"/>
              </a:spcBef>
              <a:spcAft>
                <a:spcPts val="0"/>
              </a:spcAft>
              <a:buClr>
                <a:srgbClr val="000000"/>
              </a:buClr>
              <a:buSzPts val="3100"/>
              <a:buFont typeface="Arial"/>
              <a:buChar char="•"/>
            </a:pPr>
            <a:r>
              <a:rPr b="1" i="0" lang="en-US" sz="3100" u="none" cap="none" strike="noStrike">
                <a:solidFill>
                  <a:srgbClr val="000000"/>
                </a:solidFill>
                <a:latin typeface="Calibri"/>
                <a:ea typeface="Calibri"/>
                <a:cs typeface="Calibri"/>
                <a:sym typeface="Calibri"/>
              </a:rPr>
              <a:t>Ανθεκτικές γεωργικές πρακτικές: η διατήρηση της υγείας του εδάφους και η βελτίωση της κατάστασής του με την πάροδο του χρόνου προάγουν την ανθεκτικότητα, π.χ. η φύτευση καλλιεργειών κάλυψης σε αμειψισπορές αποτρέπει τη διάβρωση και προσθέτει οργανική ύλη. </a:t>
            </a:r>
            <a:endParaRPr/>
          </a:p>
        </p:txBody>
      </p:sp>
      <p:sp>
        <p:nvSpPr>
          <p:cNvPr descr="Kurth_Buffer" id="359" name="Google Shape;359;p15"/>
          <p:cNvSpPr/>
          <p:nvPr/>
        </p:nvSpPr>
        <p:spPr>
          <a:xfrm>
            <a:off x="1271564" y="4849405"/>
            <a:ext cx="4924100" cy="3676398"/>
          </a:xfrm>
          <a:custGeom>
            <a:rect b="b" l="l" r="r" t="t"/>
            <a:pathLst>
              <a:path extrusionOk="0" h="5963031" w="7986776">
                <a:moveTo>
                  <a:pt x="0" y="0"/>
                </a:moveTo>
                <a:lnTo>
                  <a:pt x="7986776" y="0"/>
                </a:lnTo>
                <a:lnTo>
                  <a:pt x="7986776" y="5963031"/>
                </a:lnTo>
                <a:lnTo>
                  <a:pt x="0" y="5963031"/>
                </a:lnTo>
                <a:lnTo>
                  <a:pt x="0" y="0"/>
                </a:lnTo>
                <a:close/>
              </a:path>
            </a:pathLst>
          </a:custGeom>
          <a:blipFill rotWithShape="1">
            <a:blip r:embed="rId4">
              <a:alphaModFix/>
            </a:blip>
            <a:stretch>
              <a:fillRect b="0" l="0" r="-28899" t="0"/>
            </a:stretch>
          </a:blipFill>
          <a:ln>
            <a:noFill/>
          </a:ln>
        </p:spPr>
      </p:sp>
      <p:sp>
        <p:nvSpPr>
          <p:cNvPr id="360" name="Google Shape;360;p15"/>
          <p:cNvSpPr txBox="1"/>
          <p:nvPr/>
        </p:nvSpPr>
        <p:spPr>
          <a:xfrm>
            <a:off x="6894706" y="6775159"/>
            <a:ext cx="6903750" cy="1371600"/>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None/>
            </a:pPr>
            <a:r>
              <a:rPr b="0" i="0" lang="en-US" sz="1800" u="none" cap="none" strike="noStrike">
                <a:solidFill>
                  <a:srgbClr val="000000"/>
                </a:solidFill>
                <a:latin typeface="Calibri"/>
                <a:ea typeface="Calibri"/>
                <a:cs typeface="Calibri"/>
                <a:sym typeface="Calibri"/>
              </a:rPr>
              <a:t>Φωτογραφία: Χρήση καλλιεργειών βιομάζας χαμηλών εισροών (ιτιά - στο φόντο) για βιοενέργεια και ως καλλιέργεια-ρεζερβουάρ για την πρόληψη της διάβρωσης του εδάφους και της ρύπανσης των υδάτων σε ένα εντατικά διαχειριζόμενο γεωργικό τοπίο για την παραγωγή τροφίμων (δημητριακά) στη Νότια Σουηδία. Ευγενική προσφορά του Pär Aronsson.</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16"/>
          <p:cNvSpPr/>
          <p:nvPr/>
        </p:nvSpPr>
        <p:spPr>
          <a:xfrm>
            <a:off x="12700" y="8213605"/>
            <a:ext cx="18288000" cy="2089391"/>
          </a:xfrm>
          <a:custGeom>
            <a:rect b="b" l="l" r="r" t="t"/>
            <a:pathLst>
              <a:path extrusionOk="0" h="2089391" w="18288000">
                <a:moveTo>
                  <a:pt x="0" y="0"/>
                </a:moveTo>
                <a:lnTo>
                  <a:pt x="18288000" y="0"/>
                </a:lnTo>
                <a:lnTo>
                  <a:pt x="18288000" y="2089391"/>
                </a:lnTo>
                <a:lnTo>
                  <a:pt x="0" y="2089391"/>
                </a:lnTo>
                <a:lnTo>
                  <a:pt x="0" y="0"/>
                </a:lnTo>
                <a:close/>
              </a:path>
            </a:pathLst>
          </a:custGeom>
          <a:blipFill rotWithShape="1">
            <a:blip r:embed="rId3">
              <a:alphaModFix/>
            </a:blip>
            <a:stretch>
              <a:fillRect b="0" l="0" r="0" t="0"/>
            </a:stretch>
          </a:blipFill>
          <a:ln>
            <a:noFill/>
          </a:ln>
        </p:spPr>
      </p:sp>
      <p:sp>
        <p:nvSpPr>
          <p:cNvPr id="370" name="Google Shape;370;p16"/>
          <p:cNvSpPr txBox="1"/>
          <p:nvPr/>
        </p:nvSpPr>
        <p:spPr>
          <a:xfrm>
            <a:off x="1041400" y="393398"/>
            <a:ext cx="16116300" cy="685730"/>
          </a:xfrm>
          <a:prstGeom prst="rect">
            <a:avLst/>
          </a:prstGeom>
          <a:noFill/>
          <a:ln>
            <a:noFill/>
          </a:ln>
        </p:spPr>
        <p:txBody>
          <a:bodyPr anchorCtr="0" anchor="t" bIns="0" lIns="0" spcFirstLastPara="1" rIns="0" wrap="square" tIns="0">
            <a:spAutoFit/>
          </a:bodyPr>
          <a:lstStyle/>
          <a:p>
            <a:pPr indent="0" lvl="0" marL="0" marR="0" rtl="0" algn="ctr">
              <a:lnSpc>
                <a:spcPct val="118295"/>
              </a:lnSpc>
              <a:spcBef>
                <a:spcPts val="0"/>
              </a:spcBef>
              <a:spcAft>
                <a:spcPts val="0"/>
              </a:spcAft>
              <a:buNone/>
            </a:pPr>
            <a:r>
              <a:rPr b="1" i="0" lang="en-US" sz="4400" u="none" cap="none" strike="noStrike">
                <a:solidFill>
                  <a:srgbClr val="000000"/>
                </a:solidFill>
                <a:latin typeface="Arial"/>
                <a:ea typeface="Arial"/>
                <a:cs typeface="Arial"/>
                <a:sym typeface="Arial"/>
              </a:rPr>
              <a:t>Προκλήσεις των συστημάτων κλειστού βρόχου στην RA</a:t>
            </a:r>
            <a:endParaRPr/>
          </a:p>
        </p:txBody>
      </p:sp>
      <p:sp>
        <p:nvSpPr>
          <p:cNvPr id="371" name="Google Shape;371;p16"/>
          <p:cNvSpPr txBox="1"/>
          <p:nvPr/>
        </p:nvSpPr>
        <p:spPr>
          <a:xfrm>
            <a:off x="721988" y="1523732"/>
            <a:ext cx="16869425" cy="6562725"/>
          </a:xfrm>
          <a:prstGeom prst="rect">
            <a:avLst/>
          </a:prstGeom>
          <a:noFill/>
          <a:ln>
            <a:noFill/>
          </a:ln>
        </p:spPr>
        <p:txBody>
          <a:bodyPr anchorCtr="0" anchor="t" bIns="0" lIns="0" spcFirstLastPara="1" rIns="0" wrap="square" tIns="0">
            <a:spAutoFit/>
          </a:bodyPr>
          <a:lstStyle/>
          <a:p>
            <a:pPr indent="-185991" lvl="1" marL="353433" marR="0" rtl="0" algn="l">
              <a:lnSpc>
                <a:spcPct val="120006"/>
              </a:lnSpc>
              <a:spcBef>
                <a:spcPts val="0"/>
              </a:spcBef>
              <a:spcAft>
                <a:spcPts val="0"/>
              </a:spcAft>
              <a:buClr>
                <a:srgbClr val="000000"/>
              </a:buClr>
              <a:buSzPts val="2929"/>
              <a:buFont typeface="Arial"/>
              <a:buChar char="•"/>
            </a:pPr>
            <a:r>
              <a:rPr b="1" i="0" lang="en-US" sz="2929" u="none" cap="none" strike="noStrike">
                <a:solidFill>
                  <a:srgbClr val="000000"/>
                </a:solidFill>
                <a:latin typeface="Calibri"/>
                <a:ea typeface="Calibri"/>
                <a:cs typeface="Calibri"/>
                <a:sym typeface="Calibri"/>
              </a:rPr>
              <a:t>Περιβαλλοντική βιωσιμότητα: πρέπει να λαμβάνονται υπόψη ζητήματα που σχετίζονται με την Αξιολόγηση του Κύκλου Ζωής των διαφόρων συστημάτων, η απόσταση από την πηγή εισροών είναι συνήθως σημαντική· οι επιπτώσεις σε άλλες περιβαλλοντικές παραμέτρους, π.χ. ζητήματα βιοποικιλότητας, ποιότητα νερού λόγω έκπλυσης θρεπτικών συστατικών και άλλες. Η βελτιστοποίηση της διαχείρισης είναι το κλειδί!</a:t>
            </a:r>
            <a:endParaRPr/>
          </a:p>
          <a:p>
            <a:pPr indent="-73920" lvl="1" marL="147840" marR="0" rtl="0" algn="l">
              <a:lnSpc>
                <a:spcPct val="50187"/>
              </a:lnSpc>
              <a:spcBef>
                <a:spcPts val="0"/>
              </a:spcBef>
              <a:spcAft>
                <a:spcPts val="0"/>
              </a:spcAft>
              <a:buNone/>
            </a:pPr>
            <a:r>
              <a:t/>
            </a:r>
            <a:endParaRPr b="1" i="0" sz="2929" u="none" cap="none" strike="noStrike">
              <a:solidFill>
                <a:srgbClr val="000000"/>
              </a:solidFill>
              <a:latin typeface="Calibri"/>
              <a:ea typeface="Calibri"/>
              <a:cs typeface="Calibri"/>
              <a:sym typeface="Calibri"/>
            </a:endParaRPr>
          </a:p>
          <a:p>
            <a:pPr indent="-185991" lvl="1" marL="353433" marR="0" rtl="0" algn="l">
              <a:lnSpc>
                <a:spcPct val="120006"/>
              </a:lnSpc>
              <a:spcBef>
                <a:spcPts val="0"/>
              </a:spcBef>
              <a:spcAft>
                <a:spcPts val="0"/>
              </a:spcAft>
              <a:buClr>
                <a:srgbClr val="000000"/>
              </a:buClr>
              <a:buSzPts val="2929"/>
              <a:buFont typeface="Arial"/>
              <a:buChar char="•"/>
            </a:pPr>
            <a:r>
              <a:rPr b="1" i="0" lang="en-US" sz="2929" u="none" cap="none" strike="noStrike">
                <a:solidFill>
                  <a:srgbClr val="000000"/>
                </a:solidFill>
                <a:latin typeface="Calibri"/>
                <a:ea typeface="Calibri"/>
                <a:cs typeface="Calibri"/>
                <a:sym typeface="Calibri"/>
              </a:rPr>
              <a:t>Ζητήματα ασφάλειας: Πρέπει να λαμβάνονται υπόψη οι κίνδυνοι που οφείλονται σε: εξάπλωση παθογόνων, έκπλυση θρεπτικών συστατικών σε υδάτινα ρεύματα, ρύπανση από βαρέα μέταλλα και άλλα. Η τήρηση των νομικών συστάσεων για την ανακύκλωση θρεπτικών συστατικών και επικίνδυνων ενώσεων είναι το κλειδί!</a:t>
            </a:r>
            <a:endParaRPr/>
          </a:p>
          <a:p>
            <a:pPr indent="-73920" lvl="1" marL="147840" marR="0" rtl="0" algn="l">
              <a:lnSpc>
                <a:spcPct val="50187"/>
              </a:lnSpc>
              <a:spcBef>
                <a:spcPts val="0"/>
              </a:spcBef>
              <a:spcAft>
                <a:spcPts val="0"/>
              </a:spcAft>
              <a:buNone/>
            </a:pPr>
            <a:r>
              <a:t/>
            </a:r>
            <a:endParaRPr b="1" i="0" sz="2929" u="none" cap="none" strike="noStrike">
              <a:solidFill>
                <a:srgbClr val="000000"/>
              </a:solidFill>
              <a:latin typeface="Calibri"/>
              <a:ea typeface="Calibri"/>
              <a:cs typeface="Calibri"/>
              <a:sym typeface="Calibri"/>
            </a:endParaRPr>
          </a:p>
          <a:p>
            <a:pPr indent="-185991" lvl="1" marL="353433" marR="0" rtl="0" algn="l">
              <a:lnSpc>
                <a:spcPct val="120006"/>
              </a:lnSpc>
              <a:spcBef>
                <a:spcPts val="0"/>
              </a:spcBef>
              <a:spcAft>
                <a:spcPts val="0"/>
              </a:spcAft>
              <a:buClr>
                <a:srgbClr val="000000"/>
              </a:buClr>
              <a:buSzPts val="2929"/>
              <a:buFont typeface="Arial"/>
              <a:buChar char="•"/>
            </a:pPr>
            <a:r>
              <a:rPr b="1" i="0" lang="en-US" sz="2929" u="none" cap="none" strike="noStrike">
                <a:solidFill>
                  <a:srgbClr val="000000"/>
                </a:solidFill>
                <a:latin typeface="Calibri"/>
                <a:ea typeface="Calibri"/>
                <a:cs typeface="Calibri"/>
                <a:sym typeface="Calibri"/>
              </a:rPr>
              <a:t>Ζητήματα μηχανοποίησης: ενδέχεται να χρειαστεί νέος εξοπλισμός για τη διασπορά θρεπτικών συστατικών από τα απόβλητα, θα πρέπει να προωθηθεί η χρήση του υπάρχοντος εξοπλισμού, όσο πιο υψηλής τεχνολογίας τόσο πιο ακριβό, κάτι που μπορεί να μην είναι πάντα πλεονεκτικό. Ζήτημα λύσεων υψηλής τεχνολογίας έναντι λύσεων χαμηλής τεχνολογίας, ποιος ωφελείται και ποιος αναλαμβάνει τους κινδύνους!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17"/>
          <p:cNvSpPr/>
          <p:nvPr/>
        </p:nvSpPr>
        <p:spPr>
          <a:xfrm>
            <a:off x="12700" y="8086457"/>
            <a:ext cx="18288000" cy="2089391"/>
          </a:xfrm>
          <a:custGeom>
            <a:rect b="b" l="l" r="r" t="t"/>
            <a:pathLst>
              <a:path extrusionOk="0" h="2089391" w="18288000">
                <a:moveTo>
                  <a:pt x="0" y="0"/>
                </a:moveTo>
                <a:lnTo>
                  <a:pt x="18288000" y="0"/>
                </a:lnTo>
                <a:lnTo>
                  <a:pt x="18288000" y="2089391"/>
                </a:lnTo>
                <a:lnTo>
                  <a:pt x="0" y="2089391"/>
                </a:lnTo>
                <a:lnTo>
                  <a:pt x="0" y="0"/>
                </a:lnTo>
                <a:close/>
              </a:path>
            </a:pathLst>
          </a:custGeom>
          <a:blipFill rotWithShape="1">
            <a:blip r:embed="rId3">
              <a:alphaModFix/>
            </a:blip>
            <a:stretch>
              <a:fillRect b="0" l="0" r="0" t="0"/>
            </a:stretch>
          </a:blipFill>
          <a:ln>
            <a:noFill/>
          </a:ln>
        </p:spPr>
      </p:sp>
      <p:sp>
        <p:nvSpPr>
          <p:cNvPr id="381" name="Google Shape;381;p17"/>
          <p:cNvSpPr txBox="1"/>
          <p:nvPr/>
        </p:nvSpPr>
        <p:spPr>
          <a:xfrm>
            <a:off x="1041400" y="393398"/>
            <a:ext cx="16116300" cy="1342955"/>
          </a:xfrm>
          <a:prstGeom prst="rect">
            <a:avLst/>
          </a:prstGeom>
          <a:noFill/>
          <a:ln>
            <a:noFill/>
          </a:ln>
        </p:spPr>
        <p:txBody>
          <a:bodyPr anchorCtr="0" anchor="t" bIns="0" lIns="0" spcFirstLastPara="1" rIns="0" wrap="square" tIns="0">
            <a:spAutoFit/>
          </a:bodyPr>
          <a:lstStyle/>
          <a:p>
            <a:pPr indent="0" lvl="0" marL="0" marR="0" rtl="0" algn="ctr">
              <a:lnSpc>
                <a:spcPct val="118295"/>
              </a:lnSpc>
              <a:spcBef>
                <a:spcPts val="0"/>
              </a:spcBef>
              <a:spcAft>
                <a:spcPts val="0"/>
              </a:spcAft>
              <a:buNone/>
            </a:pPr>
            <a:r>
              <a:rPr b="1" i="0" lang="en-US" sz="4400" u="none" cap="none" strike="noStrike">
                <a:solidFill>
                  <a:srgbClr val="000000"/>
                </a:solidFill>
                <a:latin typeface="Arial"/>
                <a:ea typeface="Arial"/>
                <a:cs typeface="Arial"/>
                <a:sym typeface="Arial"/>
              </a:rPr>
              <a:t>Προκλήσεις των συστημάτων κλειστού βρόχου στην RA (cntn)</a:t>
            </a:r>
            <a:endParaRPr/>
          </a:p>
        </p:txBody>
      </p:sp>
      <p:sp>
        <p:nvSpPr>
          <p:cNvPr id="382" name="Google Shape;382;p17"/>
          <p:cNvSpPr txBox="1"/>
          <p:nvPr/>
        </p:nvSpPr>
        <p:spPr>
          <a:xfrm>
            <a:off x="445811" y="1768155"/>
            <a:ext cx="17307477" cy="6219825"/>
          </a:xfrm>
          <a:prstGeom prst="rect">
            <a:avLst/>
          </a:prstGeom>
          <a:noFill/>
          <a:ln>
            <a:noFill/>
          </a:ln>
        </p:spPr>
        <p:txBody>
          <a:bodyPr anchorCtr="0" anchor="t" bIns="0" lIns="0" spcFirstLastPara="1" rIns="0" wrap="square" tIns="0">
            <a:spAutoFit/>
          </a:bodyPr>
          <a:lstStyle/>
          <a:p>
            <a:pPr indent="-190500" lvl="1" marL="361951" marR="0" rtl="0" algn="l">
              <a:lnSpc>
                <a:spcPct val="120000"/>
              </a:lnSpc>
              <a:spcBef>
                <a:spcPts val="0"/>
              </a:spcBef>
              <a:spcAft>
                <a:spcPts val="0"/>
              </a:spcAft>
              <a:buClr>
                <a:srgbClr val="000000"/>
              </a:buClr>
              <a:buSzPts val="3000"/>
              <a:buFont typeface="Arial"/>
              <a:buChar char="•"/>
            </a:pPr>
            <a:r>
              <a:rPr b="1" i="0" lang="en-US" sz="3000" u="none" cap="none" strike="noStrike">
                <a:solidFill>
                  <a:srgbClr val="000000"/>
                </a:solidFill>
                <a:latin typeface="Calibri"/>
                <a:ea typeface="Calibri"/>
                <a:cs typeface="Calibri"/>
                <a:sym typeface="Calibri"/>
              </a:rPr>
              <a:t>Οικονομικά ζητήματα: όταν τα απόβλητα θεωρούνται πόρος και χρησιμοποιούνται σε συστήματα κλειστού βρόχου, πρέπει να γίνονται συγκρίσεις με τις διαθέσιμες εναλλακτικές λύσεις, π.χ. για εναλλακτική/συμβατική λίπανση καλλιεργειών αλλά και για εναλλακτική επεξεργασία αποβλήτων. Πρέπει να λαμβάνεται υπόψη μια ολιστική προσέγγιση, οι αγρότες πρέπει να γνωρίζουν το εναλλακτικό κόστος για την επεξεργασία των αποβλήτων και να αποζημιώνονται γι' αυτό από αυτούς που τα παράγουν!  </a:t>
            </a:r>
            <a:endParaRPr/>
          </a:p>
          <a:p>
            <a:pPr indent="-84455" lvl="1" marL="168910" marR="0" rtl="0" algn="l">
              <a:lnSpc>
                <a:spcPct val="56000"/>
              </a:lnSpc>
              <a:spcBef>
                <a:spcPts val="0"/>
              </a:spcBef>
              <a:spcAft>
                <a:spcPts val="0"/>
              </a:spcAft>
              <a:buNone/>
            </a:pPr>
            <a:r>
              <a:t/>
            </a:r>
            <a:endParaRPr b="1" i="0" sz="3000" u="none" cap="none" strike="noStrike">
              <a:solidFill>
                <a:srgbClr val="000000"/>
              </a:solidFill>
              <a:latin typeface="Calibri"/>
              <a:ea typeface="Calibri"/>
              <a:cs typeface="Calibri"/>
              <a:sym typeface="Calibri"/>
            </a:endParaRPr>
          </a:p>
          <a:p>
            <a:pPr indent="-190500" lvl="1" marL="361951" marR="0" rtl="0" algn="l">
              <a:lnSpc>
                <a:spcPct val="120000"/>
              </a:lnSpc>
              <a:spcBef>
                <a:spcPts val="0"/>
              </a:spcBef>
              <a:spcAft>
                <a:spcPts val="0"/>
              </a:spcAft>
              <a:buClr>
                <a:srgbClr val="000000"/>
              </a:buClr>
              <a:buSzPts val="3000"/>
              <a:buFont typeface="Arial"/>
              <a:buChar char="•"/>
            </a:pPr>
            <a:r>
              <a:rPr b="1" i="0" lang="en-US" sz="3000" u="none" cap="none" strike="noStrike">
                <a:solidFill>
                  <a:srgbClr val="000000"/>
                </a:solidFill>
                <a:latin typeface="Calibri"/>
                <a:ea typeface="Calibri"/>
                <a:cs typeface="Calibri"/>
                <a:sym typeface="Calibri"/>
              </a:rPr>
              <a:t>Κοινωνιολογικά ζητήματα: πρέπει να ληφθεί υπόψη η αποδοχή από το κοινό και τους αγρότες της ανακύκλωσης αποβλήτων πλούσιων σε θρεπτικά συστατικά σε παραγωγική γεωργική γη. Το παράδειγμα της ανακύκλωσης ιλύος λυμάτων από μονάδες επεξεργασίας λυμάτων είναι χαρακτηριστικό: σε ορισμένες χώρες είναι πλήρως αποδεκτή και δεν αποτελεί καν θέμα συζήτησης, ενώ σε άλλες οι ανησυχίες που εκφράζονται είναι τεράστιες, π.χ. για την εξάπλωση βαρέων μετάλλων και ασθενειών. Πρέπει να γίνουν αναλύσεις της κοινής γνώμης/αποδοχής πριν από την εφαρμογή συστημάτων κλειστού βρόχου στη Ρουμανία!</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6F6DC"/>
        </a:solidFill>
      </p:bgPr>
    </p:bg>
    <p:spTree>
      <p:nvGrpSpPr>
        <p:cNvPr id="390" name="Shape 390"/>
        <p:cNvGrpSpPr/>
        <p:nvPr/>
      </p:nvGrpSpPr>
      <p:grpSpPr>
        <a:xfrm>
          <a:off x="0" y="0"/>
          <a:ext cx="0" cy="0"/>
          <a:chOff x="0" y="0"/>
          <a:chExt cx="0" cy="0"/>
        </a:xfrm>
      </p:grpSpPr>
      <p:sp>
        <p:nvSpPr>
          <p:cNvPr id="391" name="Google Shape;391;p18"/>
          <p:cNvSpPr/>
          <p:nvPr/>
        </p:nvSpPr>
        <p:spPr>
          <a:xfrm>
            <a:off x="0" y="7694315"/>
            <a:ext cx="10926496" cy="737745"/>
          </a:xfrm>
          <a:custGeom>
            <a:rect b="b" l="l" r="r" t="t"/>
            <a:pathLst>
              <a:path extrusionOk="0" h="737745" w="10926496">
                <a:moveTo>
                  <a:pt x="0" y="0"/>
                </a:moveTo>
                <a:lnTo>
                  <a:pt x="10926496" y="0"/>
                </a:lnTo>
                <a:lnTo>
                  <a:pt x="10926496" y="737745"/>
                </a:lnTo>
                <a:lnTo>
                  <a:pt x="0" y="737745"/>
                </a:lnTo>
                <a:lnTo>
                  <a:pt x="0" y="0"/>
                </a:lnTo>
                <a:close/>
              </a:path>
            </a:pathLst>
          </a:custGeom>
          <a:blipFill rotWithShape="1">
            <a:blip r:embed="rId3">
              <a:alphaModFix/>
            </a:blip>
            <a:stretch>
              <a:fillRect b="0" l="0" r="0" t="0"/>
            </a:stretch>
          </a:blipFill>
          <a:ln>
            <a:noFill/>
          </a:ln>
        </p:spPr>
      </p:sp>
      <p:sp>
        <p:nvSpPr>
          <p:cNvPr id="392" name="Google Shape;392;p18"/>
          <p:cNvSpPr/>
          <p:nvPr/>
        </p:nvSpPr>
        <p:spPr>
          <a:xfrm>
            <a:off x="11292840" y="0"/>
            <a:ext cx="6995160" cy="10287000"/>
          </a:xfrm>
          <a:custGeom>
            <a:rect b="b" l="l" r="r" t="t"/>
            <a:pathLst>
              <a:path extrusionOk="0" h="13716000" w="9326880">
                <a:moveTo>
                  <a:pt x="6995160" y="0"/>
                </a:moveTo>
                <a:lnTo>
                  <a:pt x="0" y="0"/>
                </a:lnTo>
                <a:lnTo>
                  <a:pt x="2331720" y="13716000"/>
                </a:lnTo>
                <a:lnTo>
                  <a:pt x="9326880" y="13716000"/>
                </a:lnTo>
                <a:lnTo>
                  <a:pt x="6995160" y="0"/>
                </a:lnTo>
                <a:close/>
              </a:path>
            </a:pathLst>
          </a:custGeom>
          <a:blipFill rotWithShape="1">
            <a:blip r:embed="rId4">
              <a:alphaModFix/>
            </a:blip>
            <a:stretch>
              <a:fillRect b="0" l="-60331" r="-60331" t="0"/>
            </a:stretch>
          </a:blipFill>
          <a:ln>
            <a:noFill/>
          </a:ln>
        </p:spPr>
      </p:sp>
      <p:sp>
        <p:nvSpPr>
          <p:cNvPr id="393" name="Google Shape;393;p18"/>
          <p:cNvSpPr/>
          <p:nvPr/>
        </p:nvSpPr>
        <p:spPr>
          <a:xfrm>
            <a:off x="537505" y="784708"/>
            <a:ext cx="8849594" cy="1787042"/>
          </a:xfrm>
          <a:custGeom>
            <a:rect b="b" l="l" r="r" t="t"/>
            <a:pathLst>
              <a:path extrusionOk="0" h="1787042" w="8849594">
                <a:moveTo>
                  <a:pt x="0" y="0"/>
                </a:moveTo>
                <a:lnTo>
                  <a:pt x="8849594" y="0"/>
                </a:lnTo>
                <a:lnTo>
                  <a:pt x="8849594" y="1787042"/>
                </a:lnTo>
                <a:lnTo>
                  <a:pt x="0" y="1787042"/>
                </a:lnTo>
                <a:lnTo>
                  <a:pt x="0" y="0"/>
                </a:lnTo>
                <a:close/>
              </a:path>
            </a:pathLst>
          </a:custGeom>
          <a:blipFill rotWithShape="1">
            <a:blip r:embed="rId5">
              <a:alphaModFix/>
            </a:blip>
            <a:stretch>
              <a:fillRect b="0" l="0" r="0" t="0"/>
            </a:stretch>
          </a:blipFill>
          <a:ln>
            <a:noFill/>
          </a:ln>
        </p:spPr>
      </p:sp>
      <p:sp>
        <p:nvSpPr>
          <p:cNvPr id="394" name="Google Shape;394;p18"/>
          <p:cNvSpPr txBox="1"/>
          <p:nvPr/>
        </p:nvSpPr>
        <p:spPr>
          <a:xfrm>
            <a:off x="753931" y="1331460"/>
            <a:ext cx="8390069" cy="1004697"/>
          </a:xfrm>
          <a:prstGeom prst="rect">
            <a:avLst/>
          </a:prstGeom>
          <a:noFill/>
          <a:ln>
            <a:noFill/>
          </a:ln>
        </p:spPr>
        <p:txBody>
          <a:bodyPr anchorCtr="0" anchor="t" bIns="0" lIns="0" spcFirstLastPara="1" rIns="0" wrap="square" tIns="0">
            <a:spAutoFit/>
          </a:bodyPr>
          <a:lstStyle/>
          <a:p>
            <a:pPr indent="0" lvl="0" marL="0" marR="0" rtl="0" algn="l">
              <a:lnSpc>
                <a:spcPct val="110399"/>
              </a:lnSpc>
              <a:spcBef>
                <a:spcPts val="0"/>
              </a:spcBef>
              <a:spcAft>
                <a:spcPts val="0"/>
              </a:spcAft>
              <a:buNone/>
            </a:pPr>
            <a:r>
              <a:rPr b="1" i="0" lang="en-US" sz="3500" u="none" cap="none" strike="noStrike">
                <a:solidFill>
                  <a:srgbClr val="000000"/>
                </a:solidFill>
                <a:latin typeface="Arial"/>
                <a:ea typeface="Arial"/>
                <a:cs typeface="Arial"/>
                <a:sym typeface="Arial"/>
              </a:rPr>
              <a:t>Ενότητα 3: Εφαρμογές συστημάτων κλειστού βρόχου σε RA</a:t>
            </a:r>
            <a:endParaRPr/>
          </a:p>
        </p:txBody>
      </p:sp>
      <p:sp>
        <p:nvSpPr>
          <p:cNvPr id="395" name="Google Shape;395;p18"/>
          <p:cNvSpPr txBox="1"/>
          <p:nvPr/>
        </p:nvSpPr>
        <p:spPr>
          <a:xfrm>
            <a:off x="537505" y="3590068"/>
            <a:ext cx="9598229" cy="1316887"/>
          </a:xfrm>
          <a:prstGeom prst="rect">
            <a:avLst/>
          </a:prstGeom>
          <a:noFill/>
          <a:ln>
            <a:noFill/>
          </a:ln>
        </p:spPr>
        <p:txBody>
          <a:bodyPr anchorCtr="0" anchor="t" bIns="0" lIns="0" spcFirstLastPara="1" rIns="0" wrap="square" tIns="0">
            <a:spAutoFit/>
          </a:bodyPr>
          <a:lstStyle/>
          <a:p>
            <a:pPr indent="0" lvl="0" marL="0" marR="0" rtl="0" algn="l">
              <a:lnSpc>
                <a:spcPct val="179959"/>
              </a:lnSpc>
              <a:spcBef>
                <a:spcPts val="0"/>
              </a:spcBef>
              <a:spcAft>
                <a:spcPts val="0"/>
              </a:spcAft>
              <a:buNone/>
            </a:pPr>
            <a:r>
              <a:rPr b="0" i="0" lang="en-US" sz="2969" u="none" cap="none" strike="noStrike">
                <a:solidFill>
                  <a:srgbClr val="000000"/>
                </a:solidFill>
                <a:latin typeface="Arial"/>
                <a:ea typeface="Arial"/>
                <a:cs typeface="Arial"/>
                <a:sym typeface="Arial"/>
              </a:rPr>
              <a:t>Πρακτικές Τεχνικές και Πρακτικές: Ειδικές πρακτικές που σχετίζονται με συστήματα κλειστού βρόχου στην RA </a:t>
            </a:r>
            <a:endParaRPr/>
          </a:p>
        </p:txBody>
      </p:sp>
      <p:sp>
        <p:nvSpPr>
          <p:cNvPr id="396" name="Google Shape;396;p18"/>
          <p:cNvSpPr txBox="1"/>
          <p:nvPr/>
        </p:nvSpPr>
        <p:spPr>
          <a:xfrm>
            <a:off x="537505" y="5159800"/>
            <a:ext cx="11406206" cy="1316887"/>
          </a:xfrm>
          <a:prstGeom prst="rect">
            <a:avLst/>
          </a:prstGeom>
          <a:noFill/>
          <a:ln>
            <a:noFill/>
          </a:ln>
        </p:spPr>
        <p:txBody>
          <a:bodyPr anchorCtr="0" anchor="t" bIns="0" lIns="0" spcFirstLastPara="1" rIns="0" wrap="square" tIns="0">
            <a:spAutoFit/>
          </a:bodyPr>
          <a:lstStyle/>
          <a:p>
            <a:pPr indent="0" lvl="0" marL="0" marR="0" rtl="0" algn="l">
              <a:lnSpc>
                <a:spcPct val="179959"/>
              </a:lnSpc>
              <a:spcBef>
                <a:spcPts val="0"/>
              </a:spcBef>
              <a:spcAft>
                <a:spcPts val="0"/>
              </a:spcAft>
              <a:buNone/>
            </a:pPr>
            <a:r>
              <a:rPr b="0" i="0" lang="en-US" sz="2969" u="none" cap="none" strike="noStrike">
                <a:solidFill>
                  <a:srgbClr val="000000"/>
                </a:solidFill>
                <a:latin typeface="Arial"/>
                <a:ea typeface="Arial"/>
                <a:cs typeface="Arial"/>
                <a:sym typeface="Arial"/>
              </a:rPr>
              <a:t>Παραδείγματα περιπτώσεων: Σενάρια όπου η τεχνική έχει εφαρμοστεί με επιτυχία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19"/>
          <p:cNvSpPr/>
          <p:nvPr/>
        </p:nvSpPr>
        <p:spPr>
          <a:xfrm>
            <a:off x="12700" y="8218418"/>
            <a:ext cx="18288000" cy="2089391"/>
          </a:xfrm>
          <a:custGeom>
            <a:rect b="b" l="l" r="r" t="t"/>
            <a:pathLst>
              <a:path extrusionOk="0" h="2089391" w="18288000">
                <a:moveTo>
                  <a:pt x="0" y="0"/>
                </a:moveTo>
                <a:lnTo>
                  <a:pt x="18288000" y="0"/>
                </a:lnTo>
                <a:lnTo>
                  <a:pt x="18288000" y="2089391"/>
                </a:lnTo>
                <a:lnTo>
                  <a:pt x="0" y="2089391"/>
                </a:lnTo>
                <a:lnTo>
                  <a:pt x="0" y="0"/>
                </a:lnTo>
                <a:close/>
              </a:path>
            </a:pathLst>
          </a:custGeom>
          <a:blipFill rotWithShape="1">
            <a:blip r:embed="rId3">
              <a:alphaModFix/>
            </a:blip>
            <a:stretch>
              <a:fillRect b="0" l="0" r="0" t="0"/>
            </a:stretch>
          </a:blipFill>
          <a:ln>
            <a:noFill/>
          </a:ln>
        </p:spPr>
      </p:sp>
      <p:sp>
        <p:nvSpPr>
          <p:cNvPr id="406" name="Google Shape;406;p19"/>
          <p:cNvSpPr txBox="1"/>
          <p:nvPr/>
        </p:nvSpPr>
        <p:spPr>
          <a:xfrm>
            <a:off x="1041400" y="393398"/>
            <a:ext cx="16116300" cy="685730"/>
          </a:xfrm>
          <a:prstGeom prst="rect">
            <a:avLst/>
          </a:prstGeom>
          <a:noFill/>
          <a:ln>
            <a:noFill/>
          </a:ln>
        </p:spPr>
        <p:txBody>
          <a:bodyPr anchorCtr="0" anchor="t" bIns="0" lIns="0" spcFirstLastPara="1" rIns="0" wrap="square" tIns="0">
            <a:spAutoFit/>
          </a:bodyPr>
          <a:lstStyle/>
          <a:p>
            <a:pPr indent="0" lvl="0" marL="0" marR="0" rtl="0" algn="ctr">
              <a:lnSpc>
                <a:spcPct val="118295"/>
              </a:lnSpc>
              <a:spcBef>
                <a:spcPts val="0"/>
              </a:spcBef>
              <a:spcAft>
                <a:spcPts val="0"/>
              </a:spcAft>
              <a:buNone/>
            </a:pPr>
            <a:r>
              <a:rPr b="0" i="0" lang="en-US" sz="4400" u="none" cap="none" strike="noStrike">
                <a:solidFill>
                  <a:srgbClr val="000000"/>
                </a:solidFill>
                <a:latin typeface="Arial"/>
                <a:ea typeface="Arial"/>
                <a:cs typeface="Arial"/>
                <a:sym typeface="Arial"/>
              </a:rPr>
              <a:t>Πρακτικές Τεχνικές και Πρακτικές – Παραδείγματα</a:t>
            </a:r>
            <a:endParaRPr/>
          </a:p>
        </p:txBody>
      </p:sp>
      <p:grpSp>
        <p:nvGrpSpPr>
          <p:cNvPr id="407" name="Google Shape;407;p19"/>
          <p:cNvGrpSpPr/>
          <p:nvPr/>
        </p:nvGrpSpPr>
        <p:grpSpPr>
          <a:xfrm>
            <a:off x="-857" y="8309104"/>
            <a:ext cx="2846451" cy="1998726"/>
            <a:chOff x="-1143" y="-38100"/>
            <a:chExt cx="3795268" cy="2664968"/>
          </a:xfrm>
        </p:grpSpPr>
        <p:sp>
          <p:nvSpPr>
            <p:cNvPr id="408" name="Google Shape;408;p19"/>
            <p:cNvSpPr/>
            <p:nvPr/>
          </p:nvSpPr>
          <p:spPr>
            <a:xfrm>
              <a:off x="16891" y="16891"/>
              <a:ext cx="3759200" cy="2592959"/>
            </a:xfrm>
            <a:custGeom>
              <a:rect b="b" l="l" r="r" t="t"/>
              <a:pathLst>
                <a:path extrusionOk="0" h="2592959" w="3759200">
                  <a:moveTo>
                    <a:pt x="0" y="2592959"/>
                  </a:moveTo>
                  <a:lnTo>
                    <a:pt x="1879600" y="0"/>
                  </a:lnTo>
                  <a:lnTo>
                    <a:pt x="3759200" y="2592959"/>
                  </a:lnTo>
                  <a:close/>
                </a:path>
              </a:pathLst>
            </a:custGeom>
            <a:solidFill>
              <a:srgbClr val="4F81BD"/>
            </a:solidFill>
            <a:ln>
              <a:noFill/>
            </a:ln>
          </p:spPr>
        </p:sp>
        <p:sp>
          <p:nvSpPr>
            <p:cNvPr id="409" name="Google Shape;409;p19"/>
            <p:cNvSpPr/>
            <p:nvPr/>
          </p:nvSpPr>
          <p:spPr>
            <a:xfrm>
              <a:off x="-1143" y="0"/>
              <a:ext cx="3795268" cy="2626868"/>
            </a:xfrm>
            <a:custGeom>
              <a:rect b="b" l="l" r="r" t="t"/>
              <a:pathLst>
                <a:path extrusionOk="0" h="2626868" w="3795268">
                  <a:moveTo>
                    <a:pt x="4318" y="2599944"/>
                  </a:moveTo>
                  <a:lnTo>
                    <a:pt x="1883918" y="6985"/>
                  </a:lnTo>
                  <a:cubicBezTo>
                    <a:pt x="1887093" y="2540"/>
                    <a:pt x="1892173" y="0"/>
                    <a:pt x="1897634" y="0"/>
                  </a:cubicBezTo>
                  <a:cubicBezTo>
                    <a:pt x="1903095" y="0"/>
                    <a:pt x="1908175" y="2540"/>
                    <a:pt x="1911350" y="6985"/>
                  </a:cubicBezTo>
                  <a:lnTo>
                    <a:pt x="3790950" y="2599944"/>
                  </a:lnTo>
                  <a:cubicBezTo>
                    <a:pt x="3794633" y="2605151"/>
                    <a:pt x="3795268" y="2611882"/>
                    <a:pt x="3792347" y="2617597"/>
                  </a:cubicBezTo>
                  <a:cubicBezTo>
                    <a:pt x="3789426" y="2623312"/>
                    <a:pt x="3783584" y="2626868"/>
                    <a:pt x="3777234" y="2626868"/>
                  </a:cubicBezTo>
                  <a:lnTo>
                    <a:pt x="18034" y="2626868"/>
                  </a:lnTo>
                  <a:cubicBezTo>
                    <a:pt x="11684" y="2626868"/>
                    <a:pt x="5842" y="2623312"/>
                    <a:pt x="2921" y="2617597"/>
                  </a:cubicBezTo>
                  <a:cubicBezTo>
                    <a:pt x="0" y="2611882"/>
                    <a:pt x="508" y="2605151"/>
                    <a:pt x="4318" y="2599944"/>
                  </a:cubicBezTo>
                  <a:moveTo>
                    <a:pt x="31750" y="2619883"/>
                  </a:moveTo>
                  <a:lnTo>
                    <a:pt x="18034" y="2609977"/>
                  </a:lnTo>
                  <a:lnTo>
                    <a:pt x="18034" y="2593086"/>
                  </a:lnTo>
                  <a:lnTo>
                    <a:pt x="3777234" y="2593086"/>
                  </a:lnTo>
                  <a:lnTo>
                    <a:pt x="3777234" y="2609977"/>
                  </a:lnTo>
                  <a:lnTo>
                    <a:pt x="3763518" y="2619883"/>
                  </a:lnTo>
                  <a:lnTo>
                    <a:pt x="1883918" y="26924"/>
                  </a:lnTo>
                  <a:lnTo>
                    <a:pt x="1897634" y="17018"/>
                  </a:lnTo>
                  <a:lnTo>
                    <a:pt x="1911350" y="26924"/>
                  </a:lnTo>
                  <a:lnTo>
                    <a:pt x="31750" y="2619883"/>
                  </a:lnTo>
                  <a:close/>
                </a:path>
              </a:pathLst>
            </a:custGeom>
            <a:solidFill>
              <a:srgbClr val="395E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19"/>
            <p:cNvSpPr txBox="1"/>
            <p:nvPr/>
          </p:nvSpPr>
          <p:spPr>
            <a:xfrm>
              <a:off x="0" y="-38100"/>
              <a:ext cx="3793067" cy="2664940"/>
            </a:xfrm>
            <a:prstGeom prst="rect">
              <a:avLst/>
            </a:prstGeom>
            <a:noFill/>
            <a:ln>
              <a:noFill/>
            </a:ln>
          </p:spPr>
          <p:txBody>
            <a:bodyPr anchorCtr="0" anchor="ctr" bIns="50800" lIns="50800" spcFirstLastPara="1" rIns="50800" wrap="square" tIns="50800">
              <a:noAutofit/>
            </a:bodyPr>
            <a:lstStyle/>
            <a:p>
              <a:pPr indent="0" lvl="0" marL="0" marR="0" rtl="0" algn="ctr">
                <a:lnSpc>
                  <a:spcPct val="119958"/>
                </a:lnSpc>
                <a:spcBef>
                  <a:spcPts val="0"/>
                </a:spcBef>
                <a:spcAft>
                  <a:spcPts val="0"/>
                </a:spcAft>
                <a:buNone/>
              </a:pPr>
              <a:r>
                <a:rPr b="0" i="0" lang="en-US" sz="2400" u="none" cap="none" strike="noStrike">
                  <a:solidFill>
                    <a:srgbClr val="FFFFFF"/>
                  </a:solidFill>
                  <a:latin typeface="Calibri"/>
                  <a:ea typeface="Calibri"/>
                  <a:cs typeface="Calibri"/>
                  <a:sym typeface="Calibri"/>
                </a:rPr>
                <a:t>3</a:t>
              </a:r>
              <a:endParaRPr/>
            </a:p>
          </p:txBody>
        </p:sp>
      </p:grpSp>
      <p:sp>
        <p:nvSpPr>
          <p:cNvPr id="411" name="Google Shape;411;p19"/>
          <p:cNvSpPr txBox="1"/>
          <p:nvPr/>
        </p:nvSpPr>
        <p:spPr>
          <a:xfrm>
            <a:off x="247002" y="1522343"/>
            <a:ext cx="17819396" cy="6524625"/>
          </a:xfrm>
          <a:prstGeom prst="rect">
            <a:avLst/>
          </a:prstGeom>
          <a:noFill/>
          <a:ln>
            <a:noFill/>
          </a:ln>
        </p:spPr>
        <p:txBody>
          <a:bodyPr anchorCtr="0" anchor="t" bIns="0" lIns="0" spcFirstLastPara="1" rIns="0" wrap="square" tIns="0">
            <a:spAutoFit/>
          </a:bodyPr>
          <a:lstStyle/>
          <a:p>
            <a:pPr indent="-184150" lvl="1" marL="349886" marR="0" rtl="0" algn="l">
              <a:lnSpc>
                <a:spcPct val="120000"/>
              </a:lnSpc>
              <a:spcBef>
                <a:spcPts val="0"/>
              </a:spcBef>
              <a:spcAft>
                <a:spcPts val="0"/>
              </a:spcAft>
              <a:buClr>
                <a:srgbClr val="000000"/>
              </a:buClr>
              <a:buSzPts val="2900"/>
              <a:buFont typeface="Arial"/>
              <a:buChar char="•"/>
            </a:pPr>
            <a:r>
              <a:rPr b="1" i="0" lang="en-US" sz="2900" u="none" cap="none" strike="noStrike">
                <a:solidFill>
                  <a:srgbClr val="000000"/>
                </a:solidFill>
                <a:latin typeface="Calibri"/>
                <a:ea typeface="Calibri"/>
                <a:cs typeface="Calibri"/>
                <a:sym typeface="Calibri"/>
              </a:rPr>
              <a:t>Εκχύλισμα κομπόστ: το κομπόστ είναι ένα βιολογικά ενεργό, σταθεροποιημένο προϊόν που παράγεται από την αερόβια χώνευση οργανικών αποβλήτων. Η εφαρμογή του κομπόστ σε κλειστό κύκλο ανακύκλωσης κλείνει τους κύκλους θρεπτικών συστατικών, π.χ. με την επιστροφή των αστικών αποβλήτων στον τόπο παραγωγής τροφίμων ή βιομάζας. </a:t>
            </a:r>
            <a:endParaRPr/>
          </a:p>
          <a:p>
            <a:pPr indent="-84455" lvl="1" marL="168910" marR="0" rtl="0" algn="l">
              <a:lnSpc>
                <a:spcPct val="57931"/>
              </a:lnSpc>
              <a:spcBef>
                <a:spcPts val="0"/>
              </a:spcBef>
              <a:spcAft>
                <a:spcPts val="0"/>
              </a:spcAft>
              <a:buNone/>
            </a:pPr>
            <a:r>
              <a:t/>
            </a:r>
            <a:endParaRPr b="1" i="0" sz="2900" u="none" cap="none" strike="noStrike">
              <a:solidFill>
                <a:srgbClr val="000000"/>
              </a:solidFill>
              <a:latin typeface="Calibri"/>
              <a:ea typeface="Calibri"/>
              <a:cs typeface="Calibri"/>
              <a:sym typeface="Calibri"/>
            </a:endParaRPr>
          </a:p>
          <a:p>
            <a:pPr indent="-84455" lvl="1" marL="168910" marR="0" rtl="0" algn="l">
              <a:lnSpc>
                <a:spcPct val="57931"/>
              </a:lnSpc>
              <a:spcBef>
                <a:spcPts val="0"/>
              </a:spcBef>
              <a:spcAft>
                <a:spcPts val="0"/>
              </a:spcAft>
              <a:buNone/>
            </a:pPr>
            <a:r>
              <a:t/>
            </a:r>
            <a:endParaRPr b="1" i="0" sz="2900" u="none" cap="none" strike="noStrike">
              <a:solidFill>
                <a:srgbClr val="000000"/>
              </a:solidFill>
              <a:latin typeface="Calibri"/>
              <a:ea typeface="Calibri"/>
              <a:cs typeface="Calibri"/>
              <a:sym typeface="Calibri"/>
            </a:endParaRPr>
          </a:p>
          <a:p>
            <a:pPr indent="-84455" lvl="1" marL="168910" marR="0" rtl="0" algn="l">
              <a:lnSpc>
                <a:spcPct val="57931"/>
              </a:lnSpc>
              <a:spcBef>
                <a:spcPts val="0"/>
              </a:spcBef>
              <a:spcAft>
                <a:spcPts val="0"/>
              </a:spcAft>
              <a:buNone/>
            </a:pPr>
            <a:r>
              <a:t/>
            </a:r>
            <a:endParaRPr b="1" i="0" sz="2900" u="none" cap="none" strike="noStrike">
              <a:solidFill>
                <a:srgbClr val="000000"/>
              </a:solidFill>
              <a:latin typeface="Calibri"/>
              <a:ea typeface="Calibri"/>
              <a:cs typeface="Calibri"/>
              <a:sym typeface="Calibri"/>
            </a:endParaRPr>
          </a:p>
          <a:p>
            <a:pPr indent="-84455" lvl="1" marL="168910" marR="0" rtl="0" algn="l">
              <a:lnSpc>
                <a:spcPct val="57931"/>
              </a:lnSpc>
              <a:spcBef>
                <a:spcPts val="0"/>
              </a:spcBef>
              <a:spcAft>
                <a:spcPts val="0"/>
              </a:spcAft>
              <a:buNone/>
            </a:pPr>
            <a:r>
              <a:t/>
            </a:r>
            <a:endParaRPr b="1" i="0" sz="2900" u="none" cap="none" strike="noStrike">
              <a:solidFill>
                <a:srgbClr val="000000"/>
              </a:solidFill>
              <a:latin typeface="Calibri"/>
              <a:ea typeface="Calibri"/>
              <a:cs typeface="Calibri"/>
              <a:sym typeface="Calibri"/>
            </a:endParaRPr>
          </a:p>
          <a:p>
            <a:pPr indent="-84455" lvl="1" marL="168910" marR="0" rtl="0" algn="l">
              <a:lnSpc>
                <a:spcPct val="57931"/>
              </a:lnSpc>
              <a:spcBef>
                <a:spcPts val="0"/>
              </a:spcBef>
              <a:spcAft>
                <a:spcPts val="0"/>
              </a:spcAft>
              <a:buNone/>
            </a:pPr>
            <a:r>
              <a:t/>
            </a:r>
            <a:endParaRPr b="1" i="0" sz="2900" u="none" cap="none" strike="noStrike">
              <a:solidFill>
                <a:srgbClr val="000000"/>
              </a:solidFill>
              <a:latin typeface="Calibri"/>
              <a:ea typeface="Calibri"/>
              <a:cs typeface="Calibri"/>
              <a:sym typeface="Calibri"/>
            </a:endParaRPr>
          </a:p>
          <a:p>
            <a:pPr indent="-84455" lvl="1" marL="168910" marR="0" rtl="0" algn="l">
              <a:lnSpc>
                <a:spcPct val="57931"/>
              </a:lnSpc>
              <a:spcBef>
                <a:spcPts val="0"/>
              </a:spcBef>
              <a:spcAft>
                <a:spcPts val="0"/>
              </a:spcAft>
              <a:buNone/>
            </a:pPr>
            <a:r>
              <a:t/>
            </a:r>
            <a:endParaRPr b="1" i="0" sz="2900" u="none" cap="none" strike="noStrike">
              <a:solidFill>
                <a:srgbClr val="000000"/>
              </a:solidFill>
              <a:latin typeface="Calibri"/>
              <a:ea typeface="Calibri"/>
              <a:cs typeface="Calibri"/>
              <a:sym typeface="Calibri"/>
            </a:endParaRPr>
          </a:p>
          <a:p>
            <a:pPr indent="-84455" lvl="1" marL="168910" marR="0" rtl="0" algn="l">
              <a:lnSpc>
                <a:spcPct val="57931"/>
              </a:lnSpc>
              <a:spcBef>
                <a:spcPts val="0"/>
              </a:spcBef>
              <a:spcAft>
                <a:spcPts val="0"/>
              </a:spcAft>
              <a:buNone/>
            </a:pPr>
            <a:r>
              <a:t/>
            </a:r>
            <a:endParaRPr b="1" i="0" sz="2900" u="none" cap="none" strike="noStrike">
              <a:solidFill>
                <a:srgbClr val="000000"/>
              </a:solidFill>
              <a:latin typeface="Calibri"/>
              <a:ea typeface="Calibri"/>
              <a:cs typeface="Calibri"/>
              <a:sym typeface="Calibri"/>
            </a:endParaRPr>
          </a:p>
          <a:p>
            <a:pPr indent="-84455" lvl="1" marL="168910" marR="0" rtl="0" algn="l">
              <a:lnSpc>
                <a:spcPct val="57931"/>
              </a:lnSpc>
              <a:spcBef>
                <a:spcPts val="0"/>
              </a:spcBef>
              <a:spcAft>
                <a:spcPts val="0"/>
              </a:spcAft>
              <a:buNone/>
            </a:pPr>
            <a:r>
              <a:t/>
            </a:r>
            <a:endParaRPr b="1" i="0" sz="2900" u="none" cap="none" strike="noStrike">
              <a:solidFill>
                <a:srgbClr val="000000"/>
              </a:solidFill>
              <a:latin typeface="Calibri"/>
              <a:ea typeface="Calibri"/>
              <a:cs typeface="Calibri"/>
              <a:sym typeface="Calibri"/>
            </a:endParaRPr>
          </a:p>
          <a:p>
            <a:pPr indent="-84455" lvl="1" marL="168910" marR="0" rtl="0" algn="l">
              <a:lnSpc>
                <a:spcPct val="57931"/>
              </a:lnSpc>
              <a:spcBef>
                <a:spcPts val="0"/>
              </a:spcBef>
              <a:spcAft>
                <a:spcPts val="0"/>
              </a:spcAft>
              <a:buNone/>
            </a:pPr>
            <a:r>
              <a:t/>
            </a:r>
            <a:endParaRPr b="1" i="0" sz="2900" u="none" cap="none" strike="noStrike">
              <a:solidFill>
                <a:srgbClr val="000000"/>
              </a:solidFill>
              <a:latin typeface="Calibri"/>
              <a:ea typeface="Calibri"/>
              <a:cs typeface="Calibri"/>
              <a:sym typeface="Calibri"/>
            </a:endParaRPr>
          </a:p>
          <a:p>
            <a:pPr indent="-84455" lvl="1" marL="168910" marR="0" rtl="0" algn="l">
              <a:lnSpc>
                <a:spcPct val="57931"/>
              </a:lnSpc>
              <a:spcBef>
                <a:spcPts val="0"/>
              </a:spcBef>
              <a:spcAft>
                <a:spcPts val="0"/>
              </a:spcAft>
              <a:buNone/>
            </a:pPr>
            <a:r>
              <a:t/>
            </a:r>
            <a:endParaRPr b="1" i="0" sz="2900" u="none" cap="none" strike="noStrike">
              <a:solidFill>
                <a:srgbClr val="000000"/>
              </a:solidFill>
              <a:latin typeface="Calibri"/>
              <a:ea typeface="Calibri"/>
              <a:cs typeface="Calibri"/>
              <a:sym typeface="Calibri"/>
            </a:endParaRPr>
          </a:p>
          <a:p>
            <a:pPr indent="-96520" lvl="1" marL="193040" marR="0" rtl="0" algn="ctr">
              <a:lnSpc>
                <a:spcPct val="66172"/>
              </a:lnSpc>
              <a:spcBef>
                <a:spcPts val="0"/>
              </a:spcBef>
              <a:spcAft>
                <a:spcPts val="0"/>
              </a:spcAft>
              <a:buNone/>
            </a:pPr>
            <a:r>
              <a:t/>
            </a:r>
            <a:endParaRPr b="1" i="0" sz="2900" u="none" cap="none" strike="noStrike">
              <a:solidFill>
                <a:srgbClr val="000000"/>
              </a:solidFill>
              <a:latin typeface="Calibri"/>
              <a:ea typeface="Calibri"/>
              <a:cs typeface="Calibri"/>
              <a:sym typeface="Calibri"/>
            </a:endParaRPr>
          </a:p>
          <a:p>
            <a:pPr indent="0" lvl="0" marL="0" marR="0" rtl="0" algn="ctr">
              <a:lnSpc>
                <a:spcPct val="66172"/>
              </a:lnSpc>
              <a:spcBef>
                <a:spcPts val="0"/>
              </a:spcBef>
              <a:spcAft>
                <a:spcPts val="0"/>
              </a:spcAft>
              <a:buNone/>
            </a:pPr>
            <a:r>
              <a:t/>
            </a:r>
            <a:endParaRPr b="1" i="0" sz="2900" u="none" cap="none" strike="noStrike">
              <a:solidFill>
                <a:srgbClr val="000000"/>
              </a:solidFill>
              <a:latin typeface="Calibri"/>
              <a:ea typeface="Calibri"/>
              <a:cs typeface="Calibri"/>
              <a:sym typeface="Calibri"/>
            </a:endParaRPr>
          </a:p>
          <a:p>
            <a:pPr indent="0" lvl="0" marL="0" marR="0" rtl="0" algn="ctr">
              <a:lnSpc>
                <a:spcPct val="66172"/>
              </a:lnSpc>
              <a:spcBef>
                <a:spcPts val="0"/>
              </a:spcBef>
              <a:spcAft>
                <a:spcPts val="0"/>
              </a:spcAft>
              <a:buNone/>
            </a:pPr>
            <a:r>
              <a:t/>
            </a:r>
            <a:endParaRPr b="1" i="0" sz="2900" u="none" cap="none" strike="noStrike">
              <a:solidFill>
                <a:srgbClr val="000000"/>
              </a:solidFill>
              <a:latin typeface="Calibri"/>
              <a:ea typeface="Calibri"/>
              <a:cs typeface="Calibri"/>
              <a:sym typeface="Calibri"/>
            </a:endParaRPr>
          </a:p>
          <a:p>
            <a:pPr indent="0" lvl="0" marL="0" marR="0" rtl="0" algn="ctr">
              <a:lnSpc>
                <a:spcPct val="66172"/>
              </a:lnSpc>
              <a:spcBef>
                <a:spcPts val="0"/>
              </a:spcBef>
              <a:spcAft>
                <a:spcPts val="0"/>
              </a:spcAft>
              <a:buNone/>
            </a:pPr>
            <a:r>
              <a:t/>
            </a:r>
            <a:endParaRPr b="1" i="0" sz="2900" u="none" cap="none" strike="noStrike">
              <a:solidFill>
                <a:srgbClr val="000000"/>
              </a:solidFill>
              <a:latin typeface="Calibri"/>
              <a:ea typeface="Calibri"/>
              <a:cs typeface="Calibri"/>
              <a:sym typeface="Calibri"/>
            </a:endParaRPr>
          </a:p>
          <a:p>
            <a:pPr indent="0" lvl="0" marL="0" marR="0" rtl="0" algn="ctr">
              <a:lnSpc>
                <a:spcPct val="66172"/>
              </a:lnSpc>
              <a:spcBef>
                <a:spcPts val="0"/>
              </a:spcBef>
              <a:spcAft>
                <a:spcPts val="0"/>
              </a:spcAft>
              <a:buNone/>
            </a:pPr>
            <a:r>
              <a:t/>
            </a:r>
            <a:endParaRPr b="1" i="0" sz="2900" u="none" cap="none" strike="noStrike">
              <a:solidFill>
                <a:srgbClr val="000000"/>
              </a:solidFill>
              <a:latin typeface="Calibri"/>
              <a:ea typeface="Calibri"/>
              <a:cs typeface="Calibri"/>
              <a:sym typeface="Calibri"/>
            </a:endParaRPr>
          </a:p>
          <a:p>
            <a:pPr indent="0" lvl="0" marL="0" marR="0" rtl="0" algn="ctr">
              <a:lnSpc>
                <a:spcPct val="66172"/>
              </a:lnSpc>
              <a:spcBef>
                <a:spcPts val="0"/>
              </a:spcBef>
              <a:spcAft>
                <a:spcPts val="0"/>
              </a:spcAft>
              <a:buNone/>
            </a:pPr>
            <a:r>
              <a:t/>
            </a:r>
            <a:endParaRPr b="1" i="0" sz="2900" u="none" cap="none" strike="noStrike">
              <a:solidFill>
                <a:srgbClr val="000000"/>
              </a:solidFill>
              <a:latin typeface="Calibri"/>
              <a:ea typeface="Calibri"/>
              <a:cs typeface="Calibri"/>
              <a:sym typeface="Calibri"/>
            </a:endParaRPr>
          </a:p>
          <a:p>
            <a:pPr indent="0" lvl="0" marL="0" marR="0" rtl="0" algn="ctr">
              <a:lnSpc>
                <a:spcPct val="66172"/>
              </a:lnSpc>
              <a:spcBef>
                <a:spcPts val="0"/>
              </a:spcBef>
              <a:spcAft>
                <a:spcPts val="0"/>
              </a:spcAft>
              <a:buNone/>
            </a:pPr>
            <a:r>
              <a:t/>
            </a:r>
            <a:endParaRPr b="1" i="0" sz="2900" u="none" cap="none" strike="noStrike">
              <a:solidFill>
                <a:srgbClr val="000000"/>
              </a:solidFill>
              <a:latin typeface="Calibri"/>
              <a:ea typeface="Calibri"/>
              <a:cs typeface="Calibri"/>
              <a:sym typeface="Calibri"/>
            </a:endParaRPr>
          </a:p>
          <a:p>
            <a:pPr indent="0" lvl="0" marL="0" marR="0" rtl="0" algn="ctr">
              <a:lnSpc>
                <a:spcPct val="66172"/>
              </a:lnSpc>
              <a:spcBef>
                <a:spcPts val="0"/>
              </a:spcBef>
              <a:spcAft>
                <a:spcPts val="0"/>
              </a:spcAft>
              <a:buNone/>
            </a:pPr>
            <a:r>
              <a:t/>
            </a:r>
            <a:endParaRPr b="1" i="0" sz="2900" u="none" cap="none" strike="noStrike">
              <a:solidFill>
                <a:srgbClr val="000000"/>
              </a:solidFill>
              <a:latin typeface="Calibri"/>
              <a:ea typeface="Calibri"/>
              <a:cs typeface="Calibri"/>
              <a:sym typeface="Calibri"/>
            </a:endParaRPr>
          </a:p>
          <a:p>
            <a:pPr indent="0" lvl="0" marL="0" marR="0" rtl="0" algn="ctr">
              <a:lnSpc>
                <a:spcPct val="66172"/>
              </a:lnSpc>
              <a:spcBef>
                <a:spcPts val="0"/>
              </a:spcBef>
              <a:spcAft>
                <a:spcPts val="0"/>
              </a:spcAft>
              <a:buNone/>
            </a:pPr>
            <a:r>
              <a:t/>
            </a:r>
            <a:endParaRPr b="1" i="0" sz="2900" u="none" cap="none" strike="noStrike">
              <a:solidFill>
                <a:srgbClr val="000000"/>
              </a:solidFill>
              <a:latin typeface="Calibri"/>
              <a:ea typeface="Calibri"/>
              <a:cs typeface="Calibri"/>
              <a:sym typeface="Calibri"/>
            </a:endParaRPr>
          </a:p>
          <a:p>
            <a:pPr indent="-96520" lvl="1" marL="193040" marR="0" rtl="0" algn="ctr">
              <a:lnSpc>
                <a:spcPct val="120012"/>
              </a:lnSpc>
              <a:spcBef>
                <a:spcPts val="0"/>
              </a:spcBef>
              <a:spcAft>
                <a:spcPts val="0"/>
              </a:spcAft>
              <a:buNone/>
            </a:pPr>
            <a:r>
              <a:rPr b="0" i="0" lang="en-US" sz="1599" u="none" cap="none" strike="noStrike">
                <a:solidFill>
                  <a:srgbClr val="000000"/>
                </a:solidFill>
                <a:latin typeface="Calibri"/>
                <a:ea typeface="Calibri"/>
                <a:cs typeface="Calibri"/>
                <a:sym typeface="Calibri"/>
              </a:rPr>
              <a:t>πηγή: Dsouza, A.; Price, G.W.; Dixon, M.; Graham, T.A Προσέγγιση κλειστού βρόχου καλλιέργειας με βάση την κομποστοποίηση για αστική ελεγχόμενη γεωργία περιβάλλοντος. Βιωσιμότητα 2021, 13, 2471.</a:t>
            </a:r>
            <a:endParaRPr/>
          </a:p>
          <a:p>
            <a:pPr indent="-96520" lvl="1" marL="193040" marR="0" rtl="0" algn="ctr">
              <a:lnSpc>
                <a:spcPct val="120012"/>
              </a:lnSpc>
              <a:spcBef>
                <a:spcPts val="0"/>
              </a:spcBef>
              <a:spcAft>
                <a:spcPts val="0"/>
              </a:spcAft>
              <a:buNone/>
            </a:pPr>
            <a:r>
              <a:rPr b="0" i="0" lang="en-US" sz="1599" u="none" cap="none" strike="noStrike">
                <a:solidFill>
                  <a:srgbClr val="000000"/>
                </a:solidFill>
                <a:latin typeface="Calibri"/>
                <a:ea typeface="Calibri"/>
                <a:cs typeface="Calibri"/>
                <a:sym typeface="Calibri"/>
              </a:rPr>
              <a:t> https:// doi.org/10.3390/su1305247</a:t>
            </a:r>
            <a:endParaRPr/>
          </a:p>
        </p:txBody>
      </p:sp>
      <p:sp>
        <p:nvSpPr>
          <p:cNvPr id="412" name="Google Shape;412;p19"/>
          <p:cNvSpPr/>
          <p:nvPr/>
        </p:nvSpPr>
        <p:spPr>
          <a:xfrm>
            <a:off x="4357721" y="2921288"/>
            <a:ext cx="8915400" cy="4444460"/>
          </a:xfrm>
          <a:custGeom>
            <a:rect b="b" l="l" r="r" t="t"/>
            <a:pathLst>
              <a:path extrusionOk="0" h="5925947" w="11887200">
                <a:moveTo>
                  <a:pt x="0" y="0"/>
                </a:moveTo>
                <a:lnTo>
                  <a:pt x="11887200" y="0"/>
                </a:lnTo>
                <a:lnTo>
                  <a:pt x="11887200" y="5925947"/>
                </a:lnTo>
                <a:lnTo>
                  <a:pt x="0" y="5925947"/>
                </a:lnTo>
                <a:lnTo>
                  <a:pt x="0" y="0"/>
                </a:lnTo>
                <a:close/>
              </a:path>
            </a:pathLst>
          </a:custGeom>
          <a:blipFill rotWithShape="1">
            <a:blip r:embed="rId4">
              <a:alphaModFix/>
            </a:blip>
            <a:stretch>
              <a:fillRect b="-36195" l="0" r="0" t="0"/>
            </a:stretch>
          </a:blipFill>
          <a:ln>
            <a:noFill/>
          </a:ln>
        </p:spPr>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grpSp>
        <p:nvGrpSpPr>
          <p:cNvPr id="421" name="Google Shape;421;p20"/>
          <p:cNvGrpSpPr/>
          <p:nvPr/>
        </p:nvGrpSpPr>
        <p:grpSpPr>
          <a:xfrm>
            <a:off x="4" y="8327982"/>
            <a:ext cx="18288000" cy="1959018"/>
            <a:chOff x="0" y="-19050"/>
            <a:chExt cx="24384000" cy="2612023"/>
          </a:xfrm>
        </p:grpSpPr>
        <p:sp>
          <p:nvSpPr>
            <p:cNvPr id="422" name="Google Shape;422;p20"/>
            <p:cNvSpPr/>
            <p:nvPr/>
          </p:nvSpPr>
          <p:spPr>
            <a:xfrm>
              <a:off x="0" y="0"/>
              <a:ext cx="24384000" cy="2592959"/>
            </a:xfrm>
            <a:custGeom>
              <a:rect b="b" l="l" r="r" t="t"/>
              <a:pathLst>
                <a:path extrusionOk="0" h="2592959" w="24384000">
                  <a:moveTo>
                    <a:pt x="0" y="0"/>
                  </a:moveTo>
                  <a:lnTo>
                    <a:pt x="24384000" y="0"/>
                  </a:lnTo>
                  <a:lnTo>
                    <a:pt x="24384000" y="2592959"/>
                  </a:lnTo>
                  <a:lnTo>
                    <a:pt x="0" y="2592959"/>
                  </a:lnTo>
                  <a:close/>
                </a:path>
              </a:pathLst>
            </a:custGeom>
            <a:solidFill>
              <a:srgbClr val="85B27A"/>
            </a:solidFill>
            <a:ln>
              <a:noFill/>
            </a:ln>
          </p:spPr>
        </p:sp>
        <p:sp>
          <p:nvSpPr>
            <p:cNvPr id="423" name="Google Shape;423;p20"/>
            <p:cNvSpPr txBox="1"/>
            <p:nvPr/>
          </p:nvSpPr>
          <p:spPr>
            <a:xfrm>
              <a:off x="0" y="-19050"/>
              <a:ext cx="24383995" cy="2612023"/>
            </a:xfrm>
            <a:prstGeom prst="rect">
              <a:avLst/>
            </a:prstGeom>
            <a:noFill/>
            <a:ln>
              <a:noFill/>
            </a:ln>
          </p:spPr>
          <p:txBody>
            <a:bodyPr anchorCtr="0" anchor="t" bIns="50800" lIns="50800" spcFirstLastPara="1" rIns="50800" wrap="square" tIns="50800">
              <a:noAutofit/>
            </a:bodyPr>
            <a:lstStyle/>
            <a:p>
              <a:pPr indent="0" lvl="0" marL="0" marR="0" rtl="0" algn="l">
                <a:lnSpc>
                  <a:spcPct val="120000"/>
                </a:lnSpc>
                <a:spcBef>
                  <a:spcPts val="0"/>
                </a:spcBef>
                <a:spcAft>
                  <a:spcPts val="0"/>
                </a:spcAft>
                <a:buNone/>
              </a:pPr>
              <a:r>
                <a:rPr b="0" i="0" lang="en-US" sz="1800" u="none" cap="none" strike="noStrike">
                  <a:solidFill>
                    <a:srgbClr val="000000"/>
                  </a:solidFill>
                  <a:latin typeface="Arial"/>
                  <a:ea typeface="Arial"/>
                  <a:cs typeface="Arial"/>
                  <a:sym typeface="Arial"/>
                </a:rPr>
                <a:t>		 Διαφορετικές ροές θρεπτικών συστατικών από την κοπριά / Πηγή: https://doi.org/10.1007/978-3-031-19730-7_7</a:t>
              </a:r>
              <a:endParaRPr/>
            </a:p>
          </p:txBody>
        </p:sp>
      </p:grpSp>
      <p:sp>
        <p:nvSpPr>
          <p:cNvPr id="424" name="Google Shape;424;p20"/>
          <p:cNvSpPr txBox="1"/>
          <p:nvPr/>
        </p:nvSpPr>
        <p:spPr>
          <a:xfrm>
            <a:off x="1041400" y="393398"/>
            <a:ext cx="16116300" cy="685730"/>
          </a:xfrm>
          <a:prstGeom prst="rect">
            <a:avLst/>
          </a:prstGeom>
          <a:noFill/>
          <a:ln>
            <a:noFill/>
          </a:ln>
        </p:spPr>
        <p:txBody>
          <a:bodyPr anchorCtr="0" anchor="t" bIns="0" lIns="0" spcFirstLastPara="1" rIns="0" wrap="square" tIns="0">
            <a:spAutoFit/>
          </a:bodyPr>
          <a:lstStyle/>
          <a:p>
            <a:pPr indent="0" lvl="0" marL="0" marR="0" rtl="0" algn="ctr">
              <a:lnSpc>
                <a:spcPct val="118295"/>
              </a:lnSpc>
              <a:spcBef>
                <a:spcPts val="0"/>
              </a:spcBef>
              <a:spcAft>
                <a:spcPts val="0"/>
              </a:spcAft>
              <a:buNone/>
            </a:pPr>
            <a:r>
              <a:rPr b="0" i="0" lang="en-US" sz="4400" u="none" cap="none" strike="noStrike">
                <a:solidFill>
                  <a:srgbClr val="000000"/>
                </a:solidFill>
                <a:latin typeface="Arial"/>
                <a:ea typeface="Arial"/>
                <a:cs typeface="Arial"/>
                <a:sym typeface="Arial"/>
              </a:rPr>
              <a:t>Πρακτικές Τεχνικές και Πρακτικές – Παραδείγματα</a:t>
            </a:r>
            <a:endParaRPr/>
          </a:p>
        </p:txBody>
      </p:sp>
      <p:grpSp>
        <p:nvGrpSpPr>
          <p:cNvPr id="425" name="Google Shape;425;p20"/>
          <p:cNvGrpSpPr/>
          <p:nvPr/>
        </p:nvGrpSpPr>
        <p:grpSpPr>
          <a:xfrm>
            <a:off x="194374" y="8787899"/>
            <a:ext cx="2134941" cy="1499117"/>
            <a:chOff x="-1143" y="-38100"/>
            <a:chExt cx="3795268" cy="2664968"/>
          </a:xfrm>
        </p:grpSpPr>
        <p:sp>
          <p:nvSpPr>
            <p:cNvPr id="426" name="Google Shape;426;p20"/>
            <p:cNvSpPr/>
            <p:nvPr/>
          </p:nvSpPr>
          <p:spPr>
            <a:xfrm>
              <a:off x="16891" y="16891"/>
              <a:ext cx="3759200" cy="2592959"/>
            </a:xfrm>
            <a:custGeom>
              <a:rect b="b" l="l" r="r" t="t"/>
              <a:pathLst>
                <a:path extrusionOk="0" h="2592959" w="3759200">
                  <a:moveTo>
                    <a:pt x="0" y="2592959"/>
                  </a:moveTo>
                  <a:lnTo>
                    <a:pt x="1879600" y="0"/>
                  </a:lnTo>
                  <a:lnTo>
                    <a:pt x="3759200" y="2592959"/>
                  </a:lnTo>
                  <a:close/>
                </a:path>
              </a:pathLst>
            </a:custGeom>
            <a:solidFill>
              <a:srgbClr val="4F81BD"/>
            </a:solidFill>
            <a:ln>
              <a:noFill/>
            </a:ln>
          </p:spPr>
        </p:sp>
        <p:sp>
          <p:nvSpPr>
            <p:cNvPr id="427" name="Google Shape;427;p20"/>
            <p:cNvSpPr/>
            <p:nvPr/>
          </p:nvSpPr>
          <p:spPr>
            <a:xfrm>
              <a:off x="-1143" y="0"/>
              <a:ext cx="3795268" cy="2626868"/>
            </a:xfrm>
            <a:custGeom>
              <a:rect b="b" l="l" r="r" t="t"/>
              <a:pathLst>
                <a:path extrusionOk="0" h="2626868" w="3795268">
                  <a:moveTo>
                    <a:pt x="4318" y="2599944"/>
                  </a:moveTo>
                  <a:lnTo>
                    <a:pt x="1883918" y="6985"/>
                  </a:lnTo>
                  <a:cubicBezTo>
                    <a:pt x="1887093" y="2540"/>
                    <a:pt x="1892173" y="0"/>
                    <a:pt x="1897634" y="0"/>
                  </a:cubicBezTo>
                  <a:cubicBezTo>
                    <a:pt x="1903095" y="0"/>
                    <a:pt x="1908175" y="2540"/>
                    <a:pt x="1911350" y="6985"/>
                  </a:cubicBezTo>
                  <a:lnTo>
                    <a:pt x="3790950" y="2599944"/>
                  </a:lnTo>
                  <a:cubicBezTo>
                    <a:pt x="3794633" y="2605151"/>
                    <a:pt x="3795268" y="2611882"/>
                    <a:pt x="3792347" y="2617597"/>
                  </a:cubicBezTo>
                  <a:cubicBezTo>
                    <a:pt x="3789426" y="2623312"/>
                    <a:pt x="3783584" y="2626868"/>
                    <a:pt x="3777234" y="2626868"/>
                  </a:cubicBezTo>
                  <a:lnTo>
                    <a:pt x="18034" y="2626868"/>
                  </a:lnTo>
                  <a:cubicBezTo>
                    <a:pt x="11684" y="2626868"/>
                    <a:pt x="5842" y="2623312"/>
                    <a:pt x="2921" y="2617597"/>
                  </a:cubicBezTo>
                  <a:cubicBezTo>
                    <a:pt x="0" y="2611882"/>
                    <a:pt x="508" y="2605151"/>
                    <a:pt x="4318" y="2599944"/>
                  </a:cubicBezTo>
                  <a:moveTo>
                    <a:pt x="31750" y="2619883"/>
                  </a:moveTo>
                  <a:lnTo>
                    <a:pt x="18034" y="2609977"/>
                  </a:lnTo>
                  <a:lnTo>
                    <a:pt x="18034" y="2593086"/>
                  </a:lnTo>
                  <a:lnTo>
                    <a:pt x="3777234" y="2593086"/>
                  </a:lnTo>
                  <a:lnTo>
                    <a:pt x="3777234" y="2609977"/>
                  </a:lnTo>
                  <a:lnTo>
                    <a:pt x="3763518" y="2619883"/>
                  </a:lnTo>
                  <a:lnTo>
                    <a:pt x="1883918" y="26924"/>
                  </a:lnTo>
                  <a:lnTo>
                    <a:pt x="1897634" y="17018"/>
                  </a:lnTo>
                  <a:lnTo>
                    <a:pt x="1911350" y="26924"/>
                  </a:lnTo>
                  <a:lnTo>
                    <a:pt x="31750" y="2619883"/>
                  </a:lnTo>
                  <a:close/>
                </a:path>
              </a:pathLst>
            </a:custGeom>
            <a:solidFill>
              <a:srgbClr val="395E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20"/>
            <p:cNvSpPr txBox="1"/>
            <p:nvPr/>
          </p:nvSpPr>
          <p:spPr>
            <a:xfrm>
              <a:off x="0" y="-38100"/>
              <a:ext cx="3793067" cy="2664940"/>
            </a:xfrm>
            <a:prstGeom prst="rect">
              <a:avLst/>
            </a:prstGeom>
            <a:noFill/>
            <a:ln>
              <a:noFill/>
            </a:ln>
          </p:spPr>
          <p:txBody>
            <a:bodyPr anchorCtr="0" anchor="ctr" bIns="38100" lIns="38100" spcFirstLastPara="1" rIns="38100" wrap="square" tIns="38100">
              <a:noAutofit/>
            </a:bodyPr>
            <a:lstStyle/>
            <a:p>
              <a:pPr indent="0" lvl="0" marL="0" marR="0" rtl="0" algn="ctr">
                <a:lnSpc>
                  <a:spcPct val="120000"/>
                </a:lnSpc>
                <a:spcBef>
                  <a:spcPts val="0"/>
                </a:spcBef>
                <a:spcAft>
                  <a:spcPts val="0"/>
                </a:spcAft>
                <a:buNone/>
              </a:pPr>
              <a:r>
                <a:rPr b="0" i="0" lang="en-US" sz="1800" u="none" cap="none" strike="noStrike">
                  <a:solidFill>
                    <a:srgbClr val="FFFFFF"/>
                  </a:solidFill>
                  <a:latin typeface="Calibri"/>
                  <a:ea typeface="Calibri"/>
                  <a:cs typeface="Calibri"/>
                  <a:sym typeface="Calibri"/>
                </a:rPr>
                <a:t>3</a:t>
              </a:r>
              <a:endParaRPr/>
            </a:p>
          </p:txBody>
        </p:sp>
      </p:grpSp>
      <p:sp>
        <p:nvSpPr>
          <p:cNvPr id="429" name="Google Shape;429;p20"/>
          <p:cNvSpPr txBox="1"/>
          <p:nvPr/>
        </p:nvSpPr>
        <p:spPr>
          <a:xfrm>
            <a:off x="389875" y="1322050"/>
            <a:ext cx="17283100" cy="2000250"/>
          </a:xfrm>
          <a:prstGeom prst="rect">
            <a:avLst/>
          </a:prstGeom>
          <a:noFill/>
          <a:ln>
            <a:noFill/>
          </a:ln>
        </p:spPr>
        <p:txBody>
          <a:bodyPr anchorCtr="0" anchor="t" bIns="0" lIns="0" spcFirstLastPara="1" rIns="0" wrap="square" tIns="0">
            <a:spAutoFit/>
          </a:bodyPr>
          <a:lstStyle/>
          <a:p>
            <a:pPr indent="-203200" lvl="1" marL="386080" marR="0" rtl="0" algn="l">
              <a:lnSpc>
                <a:spcPct val="120000"/>
              </a:lnSpc>
              <a:spcBef>
                <a:spcPts val="0"/>
              </a:spcBef>
              <a:spcAft>
                <a:spcPts val="0"/>
              </a:spcAft>
              <a:buClr>
                <a:srgbClr val="000000"/>
              </a:buClr>
              <a:buSzPts val="3200"/>
              <a:buFont typeface="Arial"/>
              <a:buChar char="•"/>
            </a:pPr>
            <a:r>
              <a:rPr b="1" i="0" lang="en-US" sz="3200" u="none" cap="none" strike="noStrike">
                <a:solidFill>
                  <a:srgbClr val="000000"/>
                </a:solidFill>
                <a:latin typeface="Calibri"/>
                <a:ea typeface="Calibri"/>
                <a:cs typeface="Calibri"/>
                <a:sym typeface="Calibri"/>
              </a:rPr>
              <a:t>Ζωική κοπριά: η ζωική κοπριά που παράγεται είτε εκτός είτε εντός της εκμετάλλευσης (κυρίως κοπριά αγελάδων και χοίρων έχει μελετηθεί/εφαρμοστεί) αυξάνει τον διαθέσιμο φώσφορο στο έδαφος και το συνολικό άζωτο στο έδαφος, και επομένως την παραγωγή. Πρέπει να λαμβάνεται μέριμνα για την αποφυγή απωλειών βιοποικιλότητας του εδάφους και ασθενειών.</a:t>
            </a:r>
            <a:endParaRPr/>
          </a:p>
        </p:txBody>
      </p:sp>
      <p:sp>
        <p:nvSpPr>
          <p:cNvPr id="430" name="Google Shape;430;p20"/>
          <p:cNvSpPr/>
          <p:nvPr/>
        </p:nvSpPr>
        <p:spPr>
          <a:xfrm>
            <a:off x="5549495" y="3442744"/>
            <a:ext cx="7500156" cy="4779093"/>
          </a:xfrm>
          <a:custGeom>
            <a:rect b="b" l="l" r="r" t="t"/>
            <a:pathLst>
              <a:path extrusionOk="0" h="6991858" w="10972800">
                <a:moveTo>
                  <a:pt x="0" y="0"/>
                </a:moveTo>
                <a:lnTo>
                  <a:pt x="10972800" y="0"/>
                </a:lnTo>
                <a:lnTo>
                  <a:pt x="10972800" y="6991858"/>
                </a:lnTo>
                <a:lnTo>
                  <a:pt x="0" y="6991858"/>
                </a:lnTo>
                <a:lnTo>
                  <a:pt x="0" y="0"/>
                </a:lnTo>
                <a:close/>
              </a:path>
            </a:pathLst>
          </a:custGeom>
          <a:blipFill rotWithShape="1">
            <a:blip r:embed="rId3">
              <a:alphaModFix/>
            </a:blip>
            <a:stretch>
              <a:fillRect b="-53240" l="0" r="0" t="0"/>
            </a:stretch>
          </a:blipFill>
          <a:ln>
            <a:noFill/>
          </a:ln>
        </p:spPr>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grpSp>
        <p:nvGrpSpPr>
          <p:cNvPr id="439" name="Google Shape;439;p21"/>
          <p:cNvGrpSpPr/>
          <p:nvPr/>
        </p:nvGrpSpPr>
        <p:grpSpPr>
          <a:xfrm>
            <a:off x="4" y="8327982"/>
            <a:ext cx="18288000" cy="1959018"/>
            <a:chOff x="0" y="-19050"/>
            <a:chExt cx="24384000" cy="2612023"/>
          </a:xfrm>
        </p:grpSpPr>
        <p:sp>
          <p:nvSpPr>
            <p:cNvPr id="440" name="Google Shape;440;p21"/>
            <p:cNvSpPr/>
            <p:nvPr/>
          </p:nvSpPr>
          <p:spPr>
            <a:xfrm>
              <a:off x="0" y="0"/>
              <a:ext cx="24384000" cy="2592959"/>
            </a:xfrm>
            <a:custGeom>
              <a:rect b="b" l="l" r="r" t="t"/>
              <a:pathLst>
                <a:path extrusionOk="0" h="2592959" w="24384000">
                  <a:moveTo>
                    <a:pt x="0" y="0"/>
                  </a:moveTo>
                  <a:lnTo>
                    <a:pt x="24384000" y="0"/>
                  </a:lnTo>
                  <a:lnTo>
                    <a:pt x="24384000" y="2592959"/>
                  </a:lnTo>
                  <a:lnTo>
                    <a:pt x="0" y="2592959"/>
                  </a:lnTo>
                  <a:close/>
                </a:path>
              </a:pathLst>
            </a:custGeom>
            <a:solidFill>
              <a:srgbClr val="85B27A"/>
            </a:solidFill>
            <a:ln>
              <a:noFill/>
            </a:ln>
          </p:spPr>
        </p:sp>
        <p:sp>
          <p:nvSpPr>
            <p:cNvPr id="441" name="Google Shape;441;p21"/>
            <p:cNvSpPr txBox="1"/>
            <p:nvPr/>
          </p:nvSpPr>
          <p:spPr>
            <a:xfrm>
              <a:off x="0" y="-19050"/>
              <a:ext cx="24383995" cy="2612023"/>
            </a:xfrm>
            <a:prstGeom prst="rect">
              <a:avLst/>
            </a:prstGeom>
            <a:noFill/>
            <a:ln>
              <a:noFill/>
            </a:ln>
          </p:spPr>
          <p:txBody>
            <a:bodyPr anchorCtr="0" anchor="t" bIns="50800" lIns="50800" spcFirstLastPara="1" rIns="50800" wrap="square" tIns="50800">
              <a:noAutofit/>
            </a:bodyPr>
            <a:lstStyle/>
            <a:p>
              <a:pPr indent="0" lvl="0" marL="0" marR="0" rtl="0" algn="l">
                <a:lnSpc>
                  <a:spcPct val="1200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l">
                <a:lnSpc>
                  <a:spcPct val="1200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l">
                <a:lnSpc>
                  <a:spcPct val="120000"/>
                </a:lnSpc>
                <a:spcBef>
                  <a:spcPts val="0"/>
                </a:spcBef>
                <a:spcAft>
                  <a:spcPts val="0"/>
                </a:spcAft>
                <a:buNone/>
              </a:pPr>
              <a:r>
                <a:rPr b="0" i="0" lang="en-US" sz="1800" u="none" cap="none" strike="noStrike">
                  <a:solidFill>
                    <a:srgbClr val="000000"/>
                  </a:solidFill>
                  <a:latin typeface="Arial"/>
                  <a:ea typeface="Arial"/>
                  <a:cs typeface="Arial"/>
                  <a:sym typeface="Arial"/>
                </a:rPr>
                <a:t>                                                                                      Υπερυδρόφοβα άμμώδη (SHS) εδαφοκάλυψη για τη μείωση της εξάτμισης του νερού από εδάφη σε άνυδρες περιοχές Πηγή                                                  :                                                                                      https://doi.org/10.1021/acsagscitech.1c00148 ACS Agric. Sci. Technol. 2022, 2, 276−288 </a:t>
              </a:r>
              <a:endParaRPr/>
            </a:p>
          </p:txBody>
        </p:sp>
      </p:grpSp>
      <p:sp>
        <p:nvSpPr>
          <p:cNvPr id="442" name="Google Shape;442;p21"/>
          <p:cNvSpPr txBox="1"/>
          <p:nvPr/>
        </p:nvSpPr>
        <p:spPr>
          <a:xfrm>
            <a:off x="1041400" y="393398"/>
            <a:ext cx="16116300" cy="685730"/>
          </a:xfrm>
          <a:prstGeom prst="rect">
            <a:avLst/>
          </a:prstGeom>
          <a:noFill/>
          <a:ln>
            <a:noFill/>
          </a:ln>
        </p:spPr>
        <p:txBody>
          <a:bodyPr anchorCtr="0" anchor="t" bIns="0" lIns="0" spcFirstLastPara="1" rIns="0" wrap="square" tIns="0">
            <a:spAutoFit/>
          </a:bodyPr>
          <a:lstStyle/>
          <a:p>
            <a:pPr indent="0" lvl="0" marL="0" marR="0" rtl="0" algn="ctr">
              <a:lnSpc>
                <a:spcPct val="118295"/>
              </a:lnSpc>
              <a:spcBef>
                <a:spcPts val="0"/>
              </a:spcBef>
              <a:spcAft>
                <a:spcPts val="0"/>
              </a:spcAft>
              <a:buNone/>
            </a:pPr>
            <a:r>
              <a:rPr b="0" i="0" lang="en-US" sz="4400" u="none" cap="none" strike="noStrike">
                <a:solidFill>
                  <a:srgbClr val="000000"/>
                </a:solidFill>
                <a:latin typeface="Arial"/>
                <a:ea typeface="Arial"/>
                <a:cs typeface="Arial"/>
                <a:sym typeface="Arial"/>
              </a:rPr>
              <a:t>Πρακτικές Τεχνικές και Πρακτικές – Παραδείγματα</a:t>
            </a:r>
            <a:endParaRPr/>
          </a:p>
        </p:txBody>
      </p:sp>
      <p:grpSp>
        <p:nvGrpSpPr>
          <p:cNvPr id="443" name="Google Shape;443;p21"/>
          <p:cNvGrpSpPr/>
          <p:nvPr/>
        </p:nvGrpSpPr>
        <p:grpSpPr>
          <a:xfrm>
            <a:off x="-803" y="8358023"/>
            <a:ext cx="2667509" cy="1879771"/>
            <a:chOff x="-1143" y="-47625"/>
            <a:chExt cx="3795268" cy="2674493"/>
          </a:xfrm>
        </p:grpSpPr>
        <p:sp>
          <p:nvSpPr>
            <p:cNvPr id="444" name="Google Shape;444;p21"/>
            <p:cNvSpPr/>
            <p:nvPr/>
          </p:nvSpPr>
          <p:spPr>
            <a:xfrm>
              <a:off x="16891" y="16891"/>
              <a:ext cx="3759200" cy="2592959"/>
            </a:xfrm>
            <a:custGeom>
              <a:rect b="b" l="l" r="r" t="t"/>
              <a:pathLst>
                <a:path extrusionOk="0" h="2592959" w="3759200">
                  <a:moveTo>
                    <a:pt x="0" y="2592959"/>
                  </a:moveTo>
                  <a:lnTo>
                    <a:pt x="1879600" y="0"/>
                  </a:lnTo>
                  <a:lnTo>
                    <a:pt x="3759200" y="2592959"/>
                  </a:lnTo>
                  <a:close/>
                </a:path>
              </a:pathLst>
            </a:custGeom>
            <a:solidFill>
              <a:srgbClr val="4F81BD"/>
            </a:solidFill>
            <a:ln>
              <a:noFill/>
            </a:ln>
          </p:spPr>
        </p:sp>
        <p:sp>
          <p:nvSpPr>
            <p:cNvPr id="445" name="Google Shape;445;p21"/>
            <p:cNvSpPr/>
            <p:nvPr/>
          </p:nvSpPr>
          <p:spPr>
            <a:xfrm>
              <a:off x="-1143" y="0"/>
              <a:ext cx="3795268" cy="2626868"/>
            </a:xfrm>
            <a:custGeom>
              <a:rect b="b" l="l" r="r" t="t"/>
              <a:pathLst>
                <a:path extrusionOk="0" h="2626868" w="3795268">
                  <a:moveTo>
                    <a:pt x="4318" y="2599944"/>
                  </a:moveTo>
                  <a:lnTo>
                    <a:pt x="1883918" y="6985"/>
                  </a:lnTo>
                  <a:cubicBezTo>
                    <a:pt x="1887093" y="2540"/>
                    <a:pt x="1892173" y="0"/>
                    <a:pt x="1897634" y="0"/>
                  </a:cubicBezTo>
                  <a:cubicBezTo>
                    <a:pt x="1903095" y="0"/>
                    <a:pt x="1908175" y="2540"/>
                    <a:pt x="1911350" y="6985"/>
                  </a:cubicBezTo>
                  <a:lnTo>
                    <a:pt x="3790950" y="2599944"/>
                  </a:lnTo>
                  <a:cubicBezTo>
                    <a:pt x="3794633" y="2605151"/>
                    <a:pt x="3795268" y="2611882"/>
                    <a:pt x="3792347" y="2617597"/>
                  </a:cubicBezTo>
                  <a:cubicBezTo>
                    <a:pt x="3789426" y="2623312"/>
                    <a:pt x="3783584" y="2626868"/>
                    <a:pt x="3777234" y="2626868"/>
                  </a:cubicBezTo>
                  <a:lnTo>
                    <a:pt x="18034" y="2626868"/>
                  </a:lnTo>
                  <a:cubicBezTo>
                    <a:pt x="11684" y="2626868"/>
                    <a:pt x="5842" y="2623312"/>
                    <a:pt x="2921" y="2617597"/>
                  </a:cubicBezTo>
                  <a:cubicBezTo>
                    <a:pt x="0" y="2611882"/>
                    <a:pt x="508" y="2605151"/>
                    <a:pt x="4318" y="2599944"/>
                  </a:cubicBezTo>
                  <a:moveTo>
                    <a:pt x="31750" y="2619883"/>
                  </a:moveTo>
                  <a:lnTo>
                    <a:pt x="18034" y="2609977"/>
                  </a:lnTo>
                  <a:lnTo>
                    <a:pt x="18034" y="2593086"/>
                  </a:lnTo>
                  <a:lnTo>
                    <a:pt x="3777234" y="2593086"/>
                  </a:lnTo>
                  <a:lnTo>
                    <a:pt x="3777234" y="2609977"/>
                  </a:lnTo>
                  <a:lnTo>
                    <a:pt x="3763518" y="2619883"/>
                  </a:lnTo>
                  <a:lnTo>
                    <a:pt x="1883918" y="26924"/>
                  </a:lnTo>
                  <a:lnTo>
                    <a:pt x="1897634" y="17018"/>
                  </a:lnTo>
                  <a:lnTo>
                    <a:pt x="1911350" y="26924"/>
                  </a:lnTo>
                  <a:lnTo>
                    <a:pt x="31750" y="2619883"/>
                  </a:lnTo>
                  <a:close/>
                </a:path>
              </a:pathLst>
            </a:custGeom>
            <a:solidFill>
              <a:srgbClr val="395E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21"/>
            <p:cNvSpPr txBox="1"/>
            <p:nvPr/>
          </p:nvSpPr>
          <p:spPr>
            <a:xfrm>
              <a:off x="0" y="-47625"/>
              <a:ext cx="3793067" cy="2674465"/>
            </a:xfrm>
            <a:prstGeom prst="rect">
              <a:avLst/>
            </a:prstGeom>
            <a:noFill/>
            <a:ln>
              <a:noFill/>
            </a:ln>
          </p:spPr>
          <p:txBody>
            <a:bodyPr anchorCtr="0" anchor="ctr" bIns="47600" lIns="47600" spcFirstLastPara="1" rIns="47600" wrap="square" tIns="47600">
              <a:noAutofit/>
            </a:bodyPr>
            <a:lstStyle/>
            <a:p>
              <a:pPr indent="0" lvl="0" marL="0" marR="0" rtl="0" algn="ctr">
                <a:lnSpc>
                  <a:spcPct val="119964"/>
                </a:lnSpc>
                <a:spcBef>
                  <a:spcPts val="0"/>
                </a:spcBef>
                <a:spcAft>
                  <a:spcPts val="0"/>
                </a:spcAft>
                <a:buNone/>
              </a:pPr>
              <a:r>
                <a:rPr b="0" i="0" lang="en-US" sz="2249" u="none" cap="none" strike="noStrike">
                  <a:solidFill>
                    <a:srgbClr val="FFFFFF"/>
                  </a:solidFill>
                  <a:latin typeface="Calibri"/>
                  <a:ea typeface="Calibri"/>
                  <a:cs typeface="Calibri"/>
                  <a:sym typeface="Calibri"/>
                </a:rPr>
                <a:t>3</a:t>
              </a:r>
              <a:endParaRPr/>
            </a:p>
          </p:txBody>
        </p:sp>
      </p:grpSp>
      <p:sp>
        <p:nvSpPr>
          <p:cNvPr id="447" name="Google Shape;447;p21"/>
          <p:cNvSpPr txBox="1"/>
          <p:nvPr/>
        </p:nvSpPr>
        <p:spPr>
          <a:xfrm>
            <a:off x="709287" y="1207231"/>
            <a:ext cx="16869425" cy="2000250"/>
          </a:xfrm>
          <a:prstGeom prst="rect">
            <a:avLst/>
          </a:prstGeom>
          <a:noFill/>
          <a:ln>
            <a:noFill/>
          </a:ln>
        </p:spPr>
        <p:txBody>
          <a:bodyPr anchorCtr="0" anchor="t" bIns="0" lIns="0" spcFirstLastPara="1" rIns="0" wrap="square" tIns="0">
            <a:spAutoFit/>
          </a:bodyPr>
          <a:lstStyle/>
          <a:p>
            <a:pPr indent="-203200" lvl="1" marL="386080" marR="0" rtl="0" algn="l">
              <a:lnSpc>
                <a:spcPct val="120000"/>
              </a:lnSpc>
              <a:spcBef>
                <a:spcPts val="0"/>
              </a:spcBef>
              <a:spcAft>
                <a:spcPts val="0"/>
              </a:spcAft>
              <a:buClr>
                <a:srgbClr val="000000"/>
              </a:buClr>
              <a:buSzPts val="3200"/>
              <a:buFont typeface="Arial"/>
              <a:buChar char="•"/>
            </a:pPr>
            <a:r>
              <a:rPr b="1" i="0" lang="en-US" sz="3200" u="none" cap="none" strike="noStrike">
                <a:solidFill>
                  <a:srgbClr val="000000"/>
                </a:solidFill>
                <a:latin typeface="Calibri"/>
                <a:ea typeface="Calibri"/>
                <a:cs typeface="Calibri"/>
                <a:sym typeface="Calibri"/>
              </a:rPr>
              <a:t>Εδαφοκάλυψη: η κοπή και η εφαρμογή ή η παραμονή της βιομάζας των καλλιεργειών μετά τη συγκομιδή στον γεωργικό τομέα. Βελτιώνει την υγεία του εδάφους (π.χ. ποικιλομορφία μικροβίων του εδάφους, φώσφορο, κάλιο και οργανικό άνθρακα του εδάφους) και την καταστολή των ζιζανίων.  </a:t>
            </a:r>
            <a:endParaRPr/>
          </a:p>
        </p:txBody>
      </p:sp>
      <p:sp>
        <p:nvSpPr>
          <p:cNvPr id="448" name="Google Shape;448;p21"/>
          <p:cNvSpPr/>
          <p:nvPr/>
        </p:nvSpPr>
        <p:spPr>
          <a:xfrm>
            <a:off x="2674160" y="3207481"/>
            <a:ext cx="10529640" cy="4897156"/>
          </a:xfrm>
          <a:custGeom>
            <a:rect b="b" l="l" r="r" t="t"/>
            <a:pathLst>
              <a:path extrusionOk="0" h="7207885" w="15498063">
                <a:moveTo>
                  <a:pt x="0" y="0"/>
                </a:moveTo>
                <a:lnTo>
                  <a:pt x="15498063" y="0"/>
                </a:lnTo>
                <a:lnTo>
                  <a:pt x="15498063" y="7207885"/>
                </a:lnTo>
                <a:lnTo>
                  <a:pt x="0" y="7207885"/>
                </a:lnTo>
                <a:lnTo>
                  <a:pt x="0" y="0"/>
                </a:lnTo>
                <a:close/>
              </a:path>
            </a:pathLst>
          </a:custGeom>
          <a:blipFill rotWithShape="1">
            <a:blip r:embed="rId3">
              <a:alphaModFix/>
            </a:blip>
            <a:stretch>
              <a:fillRect b="-19051" l="0" r="0" t="0"/>
            </a:stretch>
          </a:blipFill>
          <a:ln>
            <a:noFill/>
          </a:ln>
        </p:spPr>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grpSp>
        <p:nvGrpSpPr>
          <p:cNvPr id="457" name="Google Shape;457;p22"/>
          <p:cNvGrpSpPr/>
          <p:nvPr/>
        </p:nvGrpSpPr>
        <p:grpSpPr>
          <a:xfrm>
            <a:off x="0" y="8327982"/>
            <a:ext cx="18288000" cy="1959018"/>
            <a:chOff x="0" y="-19050"/>
            <a:chExt cx="24384000" cy="2612023"/>
          </a:xfrm>
        </p:grpSpPr>
        <p:sp>
          <p:nvSpPr>
            <p:cNvPr id="458" name="Google Shape;458;p22"/>
            <p:cNvSpPr/>
            <p:nvPr/>
          </p:nvSpPr>
          <p:spPr>
            <a:xfrm>
              <a:off x="0" y="0"/>
              <a:ext cx="24384000" cy="2592959"/>
            </a:xfrm>
            <a:custGeom>
              <a:rect b="b" l="l" r="r" t="t"/>
              <a:pathLst>
                <a:path extrusionOk="0" h="2592959" w="24384000">
                  <a:moveTo>
                    <a:pt x="0" y="0"/>
                  </a:moveTo>
                  <a:lnTo>
                    <a:pt x="24384000" y="0"/>
                  </a:lnTo>
                  <a:lnTo>
                    <a:pt x="24384000" y="2592959"/>
                  </a:lnTo>
                  <a:lnTo>
                    <a:pt x="0" y="2592959"/>
                  </a:lnTo>
                  <a:close/>
                </a:path>
              </a:pathLst>
            </a:custGeom>
            <a:solidFill>
              <a:srgbClr val="85B27A"/>
            </a:solidFill>
            <a:ln>
              <a:noFill/>
            </a:ln>
          </p:spPr>
        </p:sp>
        <p:sp>
          <p:nvSpPr>
            <p:cNvPr id="459" name="Google Shape;459;p22"/>
            <p:cNvSpPr txBox="1"/>
            <p:nvPr/>
          </p:nvSpPr>
          <p:spPr>
            <a:xfrm>
              <a:off x="0" y="-19050"/>
              <a:ext cx="24383995" cy="2612023"/>
            </a:xfrm>
            <a:prstGeom prst="rect">
              <a:avLst/>
            </a:prstGeom>
            <a:noFill/>
            <a:ln>
              <a:noFill/>
            </a:ln>
          </p:spPr>
          <p:txBody>
            <a:bodyPr anchorCtr="0" anchor="t" bIns="50800" lIns="50800" spcFirstLastPara="1" rIns="50800" wrap="square" tIns="50800">
              <a:noAutofit/>
            </a:bodyPr>
            <a:lstStyle/>
            <a:p>
              <a:pPr indent="0" lvl="0" marL="0" marR="0" rtl="0" algn="l">
                <a:lnSpc>
                  <a:spcPct val="120000"/>
                </a:lnSpc>
                <a:spcBef>
                  <a:spcPts val="0"/>
                </a:spcBef>
                <a:spcAft>
                  <a:spcPts val="0"/>
                </a:spcAft>
                <a:buNone/>
              </a:pPr>
              <a:r>
                <a:rPr b="0" i="0" lang="en-US" sz="1800" u="none" cap="none" strike="noStrike">
                  <a:solidFill>
                    <a:srgbClr val="000000"/>
                  </a:solidFill>
                  <a:latin typeface="Arial"/>
                  <a:ea typeface="Arial"/>
                  <a:cs typeface="Arial"/>
                  <a:sym typeface="Arial"/>
                </a:rPr>
                <a:t>			                  Πηγή: DOI: 10.5772/intechopen.106337</a:t>
              </a:r>
              <a:endParaRPr/>
            </a:p>
          </p:txBody>
        </p:sp>
      </p:grpSp>
      <p:sp>
        <p:nvSpPr>
          <p:cNvPr id="460" name="Google Shape;460;p22"/>
          <p:cNvSpPr txBox="1"/>
          <p:nvPr/>
        </p:nvSpPr>
        <p:spPr>
          <a:xfrm>
            <a:off x="1041400" y="393398"/>
            <a:ext cx="16116300" cy="1342955"/>
          </a:xfrm>
          <a:prstGeom prst="rect">
            <a:avLst/>
          </a:prstGeom>
          <a:noFill/>
          <a:ln>
            <a:noFill/>
          </a:ln>
        </p:spPr>
        <p:txBody>
          <a:bodyPr anchorCtr="0" anchor="t" bIns="0" lIns="0" spcFirstLastPara="1" rIns="0" wrap="square" tIns="0">
            <a:spAutoFit/>
          </a:bodyPr>
          <a:lstStyle/>
          <a:p>
            <a:pPr indent="0" lvl="0" marL="0" marR="0" rtl="0" algn="ctr">
              <a:lnSpc>
                <a:spcPct val="118295"/>
              </a:lnSpc>
              <a:spcBef>
                <a:spcPts val="0"/>
              </a:spcBef>
              <a:spcAft>
                <a:spcPts val="0"/>
              </a:spcAft>
              <a:buNone/>
            </a:pPr>
            <a:r>
              <a:rPr b="1" i="0" lang="en-US" sz="4400" u="none" cap="none" strike="noStrike">
                <a:solidFill>
                  <a:srgbClr val="000000"/>
                </a:solidFill>
                <a:latin typeface="Arial"/>
                <a:ea typeface="Arial"/>
                <a:cs typeface="Arial"/>
                <a:sym typeface="Arial"/>
              </a:rPr>
              <a:t>Είσοδοι σε συστήματα κλειστού βρόχου σε RA – Παραδείγματα (cntn)</a:t>
            </a:r>
            <a:endParaRPr/>
          </a:p>
        </p:txBody>
      </p:sp>
      <p:grpSp>
        <p:nvGrpSpPr>
          <p:cNvPr id="461" name="Google Shape;461;p22"/>
          <p:cNvGrpSpPr/>
          <p:nvPr/>
        </p:nvGrpSpPr>
        <p:grpSpPr>
          <a:xfrm>
            <a:off x="-797" y="8365710"/>
            <a:ext cx="2646073" cy="1864665"/>
            <a:chOff x="-1143" y="-47625"/>
            <a:chExt cx="3795268" cy="2674493"/>
          </a:xfrm>
        </p:grpSpPr>
        <p:sp>
          <p:nvSpPr>
            <p:cNvPr id="462" name="Google Shape;462;p22"/>
            <p:cNvSpPr/>
            <p:nvPr/>
          </p:nvSpPr>
          <p:spPr>
            <a:xfrm>
              <a:off x="16891" y="16891"/>
              <a:ext cx="3759200" cy="2592959"/>
            </a:xfrm>
            <a:custGeom>
              <a:rect b="b" l="l" r="r" t="t"/>
              <a:pathLst>
                <a:path extrusionOk="0" h="2592959" w="3759200">
                  <a:moveTo>
                    <a:pt x="0" y="2592959"/>
                  </a:moveTo>
                  <a:lnTo>
                    <a:pt x="1879600" y="0"/>
                  </a:lnTo>
                  <a:lnTo>
                    <a:pt x="3759200" y="2592959"/>
                  </a:lnTo>
                  <a:close/>
                </a:path>
              </a:pathLst>
            </a:custGeom>
            <a:solidFill>
              <a:srgbClr val="4F81BD"/>
            </a:solidFill>
            <a:ln>
              <a:noFill/>
            </a:ln>
          </p:spPr>
        </p:sp>
        <p:sp>
          <p:nvSpPr>
            <p:cNvPr id="463" name="Google Shape;463;p22"/>
            <p:cNvSpPr/>
            <p:nvPr/>
          </p:nvSpPr>
          <p:spPr>
            <a:xfrm>
              <a:off x="-1143" y="0"/>
              <a:ext cx="3795268" cy="2626868"/>
            </a:xfrm>
            <a:custGeom>
              <a:rect b="b" l="l" r="r" t="t"/>
              <a:pathLst>
                <a:path extrusionOk="0" h="2626868" w="3795268">
                  <a:moveTo>
                    <a:pt x="4318" y="2599944"/>
                  </a:moveTo>
                  <a:lnTo>
                    <a:pt x="1883918" y="6985"/>
                  </a:lnTo>
                  <a:cubicBezTo>
                    <a:pt x="1887093" y="2540"/>
                    <a:pt x="1892173" y="0"/>
                    <a:pt x="1897634" y="0"/>
                  </a:cubicBezTo>
                  <a:cubicBezTo>
                    <a:pt x="1903095" y="0"/>
                    <a:pt x="1908175" y="2540"/>
                    <a:pt x="1911350" y="6985"/>
                  </a:cubicBezTo>
                  <a:lnTo>
                    <a:pt x="3790950" y="2599944"/>
                  </a:lnTo>
                  <a:cubicBezTo>
                    <a:pt x="3794633" y="2605151"/>
                    <a:pt x="3795268" y="2611882"/>
                    <a:pt x="3792347" y="2617597"/>
                  </a:cubicBezTo>
                  <a:cubicBezTo>
                    <a:pt x="3789426" y="2623312"/>
                    <a:pt x="3783584" y="2626868"/>
                    <a:pt x="3777234" y="2626868"/>
                  </a:cubicBezTo>
                  <a:lnTo>
                    <a:pt x="18034" y="2626868"/>
                  </a:lnTo>
                  <a:cubicBezTo>
                    <a:pt x="11684" y="2626868"/>
                    <a:pt x="5842" y="2623312"/>
                    <a:pt x="2921" y="2617597"/>
                  </a:cubicBezTo>
                  <a:cubicBezTo>
                    <a:pt x="0" y="2611882"/>
                    <a:pt x="508" y="2605151"/>
                    <a:pt x="4318" y="2599944"/>
                  </a:cubicBezTo>
                  <a:moveTo>
                    <a:pt x="31750" y="2619883"/>
                  </a:moveTo>
                  <a:lnTo>
                    <a:pt x="18034" y="2609977"/>
                  </a:lnTo>
                  <a:lnTo>
                    <a:pt x="18034" y="2593086"/>
                  </a:lnTo>
                  <a:lnTo>
                    <a:pt x="3777234" y="2593086"/>
                  </a:lnTo>
                  <a:lnTo>
                    <a:pt x="3777234" y="2609977"/>
                  </a:lnTo>
                  <a:lnTo>
                    <a:pt x="3763518" y="2619883"/>
                  </a:lnTo>
                  <a:lnTo>
                    <a:pt x="1883918" y="26924"/>
                  </a:lnTo>
                  <a:lnTo>
                    <a:pt x="1897634" y="17018"/>
                  </a:lnTo>
                  <a:lnTo>
                    <a:pt x="1911350" y="26924"/>
                  </a:lnTo>
                  <a:lnTo>
                    <a:pt x="31750" y="2619883"/>
                  </a:lnTo>
                  <a:close/>
                </a:path>
              </a:pathLst>
            </a:custGeom>
            <a:solidFill>
              <a:srgbClr val="395E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22"/>
            <p:cNvSpPr txBox="1"/>
            <p:nvPr/>
          </p:nvSpPr>
          <p:spPr>
            <a:xfrm>
              <a:off x="0" y="-47625"/>
              <a:ext cx="3793067" cy="2674465"/>
            </a:xfrm>
            <a:prstGeom prst="rect">
              <a:avLst/>
            </a:prstGeom>
            <a:noFill/>
            <a:ln>
              <a:noFill/>
            </a:ln>
          </p:spPr>
          <p:txBody>
            <a:bodyPr anchorCtr="0" anchor="ctr" bIns="47200" lIns="47200" spcFirstLastPara="1" rIns="47200" wrap="square" tIns="47200">
              <a:noAutofit/>
            </a:bodyPr>
            <a:lstStyle/>
            <a:p>
              <a:pPr indent="0" lvl="0" marL="0" marR="0" rtl="0" algn="ctr">
                <a:lnSpc>
                  <a:spcPct val="119991"/>
                </a:lnSpc>
                <a:spcBef>
                  <a:spcPts val="0"/>
                </a:spcBef>
                <a:spcAft>
                  <a:spcPts val="0"/>
                </a:spcAft>
                <a:buNone/>
              </a:pPr>
              <a:r>
                <a:rPr b="0" i="0" lang="en-US" sz="2231" u="none" cap="none" strike="noStrike">
                  <a:solidFill>
                    <a:srgbClr val="FFFFFF"/>
                  </a:solidFill>
                  <a:latin typeface="Calibri"/>
                  <a:ea typeface="Calibri"/>
                  <a:cs typeface="Calibri"/>
                  <a:sym typeface="Calibri"/>
                </a:rPr>
                <a:t>3</a:t>
              </a:r>
              <a:endParaRPr/>
            </a:p>
          </p:txBody>
        </p:sp>
      </p:grpSp>
      <p:sp>
        <p:nvSpPr>
          <p:cNvPr id="465" name="Google Shape;465;p22"/>
          <p:cNvSpPr txBox="1"/>
          <p:nvPr/>
        </p:nvSpPr>
        <p:spPr>
          <a:xfrm>
            <a:off x="468604" y="1679203"/>
            <a:ext cx="17039329" cy="2247900"/>
          </a:xfrm>
          <a:prstGeom prst="rect">
            <a:avLst/>
          </a:prstGeom>
          <a:noFill/>
          <a:ln>
            <a:noFill/>
          </a:ln>
        </p:spPr>
        <p:txBody>
          <a:bodyPr anchorCtr="0" anchor="t" bIns="0" lIns="0" spcFirstLastPara="1" rIns="0" wrap="square" tIns="0">
            <a:spAutoFit/>
          </a:bodyPr>
          <a:lstStyle/>
          <a:p>
            <a:pPr indent="-184150" lvl="1" marL="349886" marR="0" rtl="0" algn="l">
              <a:lnSpc>
                <a:spcPct val="120000"/>
              </a:lnSpc>
              <a:spcBef>
                <a:spcPts val="0"/>
              </a:spcBef>
              <a:spcAft>
                <a:spcPts val="0"/>
              </a:spcAft>
              <a:buClr>
                <a:srgbClr val="000000"/>
              </a:buClr>
              <a:buSzPts val="2900"/>
              <a:buFont typeface="Arial"/>
              <a:buChar char="•"/>
            </a:pPr>
            <a:r>
              <a:rPr b="1" i="0" lang="en-US" sz="2900" u="none" cap="none" strike="noStrike">
                <a:solidFill>
                  <a:srgbClr val="000000"/>
                </a:solidFill>
                <a:latin typeface="Calibri"/>
                <a:ea typeface="Calibri"/>
                <a:cs typeface="Calibri"/>
                <a:sym typeface="Calibri"/>
              </a:rPr>
              <a:t>Βιοάνθρακας: το στερεό μέρος που απομένει μετά την καύση βιομάζας. Λόγω της ποικιλίας του υλικού βιομάζας (υπολείμματα καλλιεργειών, διαφορετική βιομάζα ξύλου κ.λπ.), διαφορετικά προϊόντα βιοάνθρακα εφαρμόζονται σε κλειστού βρόχου ανακύκλωση βιομάζας. Επιτυγχάνεται βελτιωμένη παραγωγή (τόσο ετήσιων, πολυετών όσο και πολυετών καλλιεργειών βιομάζας) λόγω της υψηλότερης διαθεσιμότητας άνθρακα στο έδαφος και φωσφόρου και καλίου.</a:t>
            </a:r>
            <a:endParaRPr/>
          </a:p>
        </p:txBody>
      </p:sp>
      <p:sp>
        <p:nvSpPr>
          <p:cNvPr id="466" name="Google Shape;466;p22"/>
          <p:cNvSpPr/>
          <p:nvPr/>
        </p:nvSpPr>
        <p:spPr>
          <a:xfrm>
            <a:off x="4245719" y="4074318"/>
            <a:ext cx="8339976" cy="4120736"/>
          </a:xfrm>
          <a:custGeom>
            <a:rect b="b" l="l" r="r" t="t"/>
            <a:pathLst>
              <a:path extrusionOk="0" h="6375400" w="12903200">
                <a:moveTo>
                  <a:pt x="0" y="0"/>
                </a:moveTo>
                <a:lnTo>
                  <a:pt x="12903200" y="0"/>
                </a:lnTo>
                <a:lnTo>
                  <a:pt x="12903200" y="6375400"/>
                </a:lnTo>
                <a:lnTo>
                  <a:pt x="0" y="6375400"/>
                </a:lnTo>
                <a:lnTo>
                  <a:pt x="0" y="0"/>
                </a:lnTo>
                <a:close/>
              </a:path>
            </a:pathLst>
          </a:custGeom>
          <a:blipFill rotWithShape="1">
            <a:blip r:embed="rId3">
              <a:alphaModFix/>
            </a:blip>
            <a:stretch>
              <a:fillRect b="-36556" l="0" r="0" t="0"/>
            </a:stretch>
          </a:blipFill>
          <a:ln>
            <a:noFill/>
          </a:ln>
        </p:spPr>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grpSp>
        <p:nvGrpSpPr>
          <p:cNvPr id="475" name="Google Shape;475;p23"/>
          <p:cNvGrpSpPr/>
          <p:nvPr/>
        </p:nvGrpSpPr>
        <p:grpSpPr>
          <a:xfrm>
            <a:off x="0" y="8313695"/>
            <a:ext cx="18288000" cy="1973305"/>
            <a:chOff x="0" y="-38100"/>
            <a:chExt cx="24384000" cy="2631073"/>
          </a:xfrm>
        </p:grpSpPr>
        <p:sp>
          <p:nvSpPr>
            <p:cNvPr id="476" name="Google Shape;476;p23"/>
            <p:cNvSpPr/>
            <p:nvPr/>
          </p:nvSpPr>
          <p:spPr>
            <a:xfrm>
              <a:off x="0" y="0"/>
              <a:ext cx="24384000" cy="2592959"/>
            </a:xfrm>
            <a:custGeom>
              <a:rect b="b" l="l" r="r" t="t"/>
              <a:pathLst>
                <a:path extrusionOk="0" h="2592959" w="24384000">
                  <a:moveTo>
                    <a:pt x="0" y="0"/>
                  </a:moveTo>
                  <a:lnTo>
                    <a:pt x="24384000" y="0"/>
                  </a:lnTo>
                  <a:lnTo>
                    <a:pt x="24384000" y="2592959"/>
                  </a:lnTo>
                  <a:lnTo>
                    <a:pt x="0" y="2592959"/>
                  </a:lnTo>
                  <a:close/>
                </a:path>
              </a:pathLst>
            </a:custGeom>
            <a:solidFill>
              <a:srgbClr val="85B27A"/>
            </a:solidFill>
            <a:ln>
              <a:noFill/>
            </a:ln>
          </p:spPr>
        </p:sp>
        <p:sp>
          <p:nvSpPr>
            <p:cNvPr id="477" name="Google Shape;477;p23"/>
            <p:cNvSpPr txBox="1"/>
            <p:nvPr/>
          </p:nvSpPr>
          <p:spPr>
            <a:xfrm>
              <a:off x="0" y="-38100"/>
              <a:ext cx="24383995" cy="2631073"/>
            </a:xfrm>
            <a:prstGeom prst="rect">
              <a:avLst/>
            </a:prstGeom>
            <a:noFill/>
            <a:ln>
              <a:noFill/>
            </a:ln>
          </p:spPr>
          <p:txBody>
            <a:bodyPr anchorCtr="0" anchor="t" bIns="50800" lIns="50800" spcFirstLastPara="1" rIns="50800" wrap="square" tIns="50800">
              <a:noAutofit/>
            </a:bodyPr>
            <a:lstStyle/>
            <a:p>
              <a:pPr indent="0" lvl="0" marL="0" marR="0" rtl="0" algn="l">
                <a:lnSpc>
                  <a:spcPct val="120000"/>
                </a:lnSpc>
                <a:spcBef>
                  <a:spcPts val="0"/>
                </a:spcBef>
                <a:spcAft>
                  <a:spcPts val="0"/>
                </a:spcAft>
                <a:buNone/>
              </a:pPr>
              <a:r>
                <a:rPr b="0" i="0" lang="en-US" sz="1800" u="none" cap="none" strike="noStrike">
                  <a:solidFill>
                    <a:srgbClr val="000000"/>
                  </a:solidFill>
                  <a:latin typeface="Calibri"/>
                  <a:ea typeface="Calibri"/>
                  <a:cs typeface="Calibri"/>
                  <a:sym typeface="Calibri"/>
                </a:rPr>
                <a:t>			                                                                      Πηγή: www.triplee.nl</a:t>
              </a:r>
              <a:endParaRPr/>
            </a:p>
          </p:txBody>
        </p:sp>
      </p:grpSp>
      <p:sp>
        <p:nvSpPr>
          <p:cNvPr id="478" name="Google Shape;478;p23"/>
          <p:cNvSpPr txBox="1"/>
          <p:nvPr/>
        </p:nvSpPr>
        <p:spPr>
          <a:xfrm>
            <a:off x="1041400" y="393398"/>
            <a:ext cx="16116300" cy="1342955"/>
          </a:xfrm>
          <a:prstGeom prst="rect">
            <a:avLst/>
          </a:prstGeom>
          <a:noFill/>
          <a:ln>
            <a:noFill/>
          </a:ln>
        </p:spPr>
        <p:txBody>
          <a:bodyPr anchorCtr="0" anchor="t" bIns="0" lIns="0" spcFirstLastPara="1" rIns="0" wrap="square" tIns="0">
            <a:spAutoFit/>
          </a:bodyPr>
          <a:lstStyle/>
          <a:p>
            <a:pPr indent="0" lvl="0" marL="0" marR="0" rtl="0" algn="ctr">
              <a:lnSpc>
                <a:spcPct val="118295"/>
              </a:lnSpc>
              <a:spcBef>
                <a:spcPts val="0"/>
              </a:spcBef>
              <a:spcAft>
                <a:spcPts val="0"/>
              </a:spcAft>
              <a:buNone/>
            </a:pPr>
            <a:r>
              <a:rPr b="1" i="0" lang="en-US" sz="4400" u="none" cap="none" strike="noStrike">
                <a:solidFill>
                  <a:srgbClr val="000000"/>
                </a:solidFill>
                <a:latin typeface="Arial"/>
                <a:ea typeface="Arial"/>
                <a:cs typeface="Arial"/>
                <a:sym typeface="Arial"/>
              </a:rPr>
              <a:t>Είσοδοι σε συστήματα κλειστού βρόχου σε RA – Παραδείγματα (cntn)</a:t>
            </a:r>
            <a:endParaRPr/>
          </a:p>
        </p:txBody>
      </p:sp>
      <p:grpSp>
        <p:nvGrpSpPr>
          <p:cNvPr id="479" name="Google Shape;479;p23"/>
          <p:cNvGrpSpPr/>
          <p:nvPr/>
        </p:nvGrpSpPr>
        <p:grpSpPr>
          <a:xfrm>
            <a:off x="-857" y="8313695"/>
            <a:ext cx="2700188" cy="1973326"/>
            <a:chOff x="-1143" y="-38100"/>
            <a:chExt cx="3600251" cy="2631101"/>
          </a:xfrm>
        </p:grpSpPr>
        <p:sp>
          <p:nvSpPr>
            <p:cNvPr id="480" name="Google Shape;480;p23"/>
            <p:cNvSpPr/>
            <p:nvPr/>
          </p:nvSpPr>
          <p:spPr>
            <a:xfrm>
              <a:off x="16023" y="16673"/>
              <a:ext cx="3565924" cy="2559529"/>
            </a:xfrm>
            <a:custGeom>
              <a:rect b="b" l="l" r="r" t="t"/>
              <a:pathLst>
                <a:path extrusionOk="0" h="2559529" w="3565924">
                  <a:moveTo>
                    <a:pt x="0" y="2559529"/>
                  </a:moveTo>
                  <a:lnTo>
                    <a:pt x="1782962" y="0"/>
                  </a:lnTo>
                  <a:lnTo>
                    <a:pt x="3565924" y="2559529"/>
                  </a:lnTo>
                  <a:close/>
                </a:path>
              </a:pathLst>
            </a:custGeom>
            <a:solidFill>
              <a:srgbClr val="4F81BD"/>
            </a:solidFill>
            <a:ln>
              <a:noFill/>
            </a:ln>
          </p:spPr>
        </p:sp>
        <p:sp>
          <p:nvSpPr>
            <p:cNvPr id="481" name="Google Shape;481;p23"/>
            <p:cNvSpPr/>
            <p:nvPr/>
          </p:nvSpPr>
          <p:spPr>
            <a:xfrm>
              <a:off x="-1143" y="0"/>
              <a:ext cx="3600251" cy="2593001"/>
            </a:xfrm>
            <a:custGeom>
              <a:rect b="b" l="l" r="r" t="t"/>
              <a:pathLst>
                <a:path extrusionOk="0" h="2593001" w="3600251">
                  <a:moveTo>
                    <a:pt x="4155" y="2566424"/>
                  </a:moveTo>
                  <a:lnTo>
                    <a:pt x="1787117" y="6895"/>
                  </a:lnTo>
                  <a:cubicBezTo>
                    <a:pt x="1790129" y="2507"/>
                    <a:pt x="1794947" y="0"/>
                    <a:pt x="1800128" y="0"/>
                  </a:cubicBezTo>
                  <a:cubicBezTo>
                    <a:pt x="1805308" y="0"/>
                    <a:pt x="1810127" y="2507"/>
                    <a:pt x="1813139" y="6895"/>
                  </a:cubicBezTo>
                  <a:lnTo>
                    <a:pt x="3596101" y="2566424"/>
                  </a:lnTo>
                  <a:cubicBezTo>
                    <a:pt x="3599616" y="2571564"/>
                    <a:pt x="3600251" y="2578208"/>
                    <a:pt x="3597426" y="2583849"/>
                  </a:cubicBezTo>
                  <a:cubicBezTo>
                    <a:pt x="3594655" y="2589491"/>
                    <a:pt x="3589114" y="2593001"/>
                    <a:pt x="3583090" y="2593001"/>
                  </a:cubicBezTo>
                  <a:lnTo>
                    <a:pt x="17166" y="2593001"/>
                  </a:lnTo>
                  <a:cubicBezTo>
                    <a:pt x="11142" y="2593001"/>
                    <a:pt x="5600" y="2589491"/>
                    <a:pt x="2830" y="2583849"/>
                  </a:cubicBezTo>
                  <a:cubicBezTo>
                    <a:pt x="0" y="2578208"/>
                    <a:pt x="508" y="2571564"/>
                    <a:pt x="4155" y="2566424"/>
                  </a:cubicBezTo>
                  <a:moveTo>
                    <a:pt x="30176" y="2586106"/>
                  </a:moveTo>
                  <a:lnTo>
                    <a:pt x="17166" y="2576328"/>
                  </a:lnTo>
                  <a:lnTo>
                    <a:pt x="17166" y="2559654"/>
                  </a:lnTo>
                  <a:lnTo>
                    <a:pt x="3583090" y="2559654"/>
                  </a:lnTo>
                  <a:lnTo>
                    <a:pt x="3583090" y="2576328"/>
                  </a:lnTo>
                  <a:lnTo>
                    <a:pt x="3570079" y="2586106"/>
                  </a:lnTo>
                  <a:lnTo>
                    <a:pt x="1787117" y="26577"/>
                  </a:lnTo>
                  <a:lnTo>
                    <a:pt x="1800128" y="16799"/>
                  </a:lnTo>
                  <a:lnTo>
                    <a:pt x="1813139" y="26577"/>
                  </a:lnTo>
                  <a:lnTo>
                    <a:pt x="30176" y="2586106"/>
                  </a:lnTo>
                  <a:close/>
                </a:path>
              </a:pathLst>
            </a:custGeom>
            <a:solidFill>
              <a:srgbClr val="395E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23"/>
            <p:cNvSpPr txBox="1"/>
            <p:nvPr/>
          </p:nvSpPr>
          <p:spPr>
            <a:xfrm>
              <a:off x="0" y="-38100"/>
              <a:ext cx="3598050" cy="2631073"/>
            </a:xfrm>
            <a:prstGeom prst="rect">
              <a:avLst/>
            </a:prstGeom>
            <a:noFill/>
            <a:ln>
              <a:noFill/>
            </a:ln>
          </p:spPr>
          <p:txBody>
            <a:bodyPr anchorCtr="0" anchor="ctr" bIns="50800" lIns="50800" spcFirstLastPara="1" rIns="50800" wrap="square" tIns="50800">
              <a:noAutofit/>
            </a:bodyPr>
            <a:lstStyle/>
            <a:p>
              <a:pPr indent="0" lvl="0" marL="0" marR="0" rtl="0" algn="ctr">
                <a:lnSpc>
                  <a:spcPct val="119958"/>
                </a:lnSpc>
                <a:spcBef>
                  <a:spcPts val="0"/>
                </a:spcBef>
                <a:spcAft>
                  <a:spcPts val="0"/>
                </a:spcAft>
                <a:buNone/>
              </a:pPr>
              <a:r>
                <a:rPr b="0" i="0" lang="en-US" sz="2400" u="none" cap="none" strike="noStrike">
                  <a:solidFill>
                    <a:srgbClr val="FFFFFF"/>
                  </a:solidFill>
                  <a:latin typeface="Calibri"/>
                  <a:ea typeface="Calibri"/>
                  <a:cs typeface="Calibri"/>
                  <a:sym typeface="Calibri"/>
                </a:rPr>
                <a:t>3</a:t>
              </a:r>
              <a:endParaRPr/>
            </a:p>
          </p:txBody>
        </p:sp>
      </p:grpSp>
      <p:sp>
        <p:nvSpPr>
          <p:cNvPr id="483" name="Google Shape;483;p23"/>
          <p:cNvSpPr txBox="1"/>
          <p:nvPr/>
        </p:nvSpPr>
        <p:spPr>
          <a:xfrm>
            <a:off x="392753" y="1685071"/>
            <a:ext cx="17502494" cy="2486025"/>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190500" lvl="1" marL="361951" marR="0" rtl="0" algn="l">
              <a:lnSpc>
                <a:spcPct val="120000"/>
              </a:lnSpc>
              <a:spcBef>
                <a:spcPts val="0"/>
              </a:spcBef>
              <a:spcAft>
                <a:spcPts val="0"/>
              </a:spcAft>
              <a:buClr>
                <a:srgbClr val="000000"/>
              </a:buClr>
              <a:buSzPts val="3000"/>
              <a:buFont typeface="Arial"/>
              <a:buChar char="•"/>
            </a:pPr>
            <a:r>
              <a:rPr b="1" i="0" lang="en-US" sz="3000" u="none" cap="none" strike="noStrike">
                <a:solidFill>
                  <a:srgbClr val="000000"/>
                </a:solidFill>
                <a:latin typeface="Calibri"/>
                <a:ea typeface="Calibri"/>
                <a:cs typeface="Calibri"/>
                <a:sym typeface="Calibri"/>
              </a:rPr>
              <a:t>Απόβλητα τροφίμων: Διάφορα πλούσια σε θρεπτικά συστατικά υπολείμματα της βιομηχανίας τροφίμων εφαρμόζονται σε κλειστά συστήματα στη Ρουμανία, π.χ. ξυλάνθρακας από απόβλητα σφαγείων, υπολείμματα από τη βιομηχανία φρούτων και άλλα. Ζητήματα υγιεινής (π.χ. αποφυγή εξάπλωσης ασθενειών) πρέπει να λαμβάνονται υπόψη κατά την εφαρμογή τέτοιων υπολειμμάτων (π.χ. ενδέχεται να απαιτείται προεπεξεργασία), αλλά στην Ευρώπη τέτοιες εφαρμογές υπόκεινται σε σωστές ρυθμίσεις.</a:t>
            </a:r>
            <a:endParaRPr/>
          </a:p>
        </p:txBody>
      </p:sp>
      <p:sp>
        <p:nvSpPr>
          <p:cNvPr id="484" name="Google Shape;484;p23"/>
          <p:cNvSpPr/>
          <p:nvPr/>
        </p:nvSpPr>
        <p:spPr>
          <a:xfrm>
            <a:off x="2365269" y="4313971"/>
            <a:ext cx="4493831" cy="3882429"/>
          </a:xfrm>
          <a:custGeom>
            <a:rect b="b" l="l" r="r" t="t"/>
            <a:pathLst>
              <a:path extrusionOk="0" h="6144387" w="7112000">
                <a:moveTo>
                  <a:pt x="0" y="0"/>
                </a:moveTo>
                <a:lnTo>
                  <a:pt x="7112000" y="0"/>
                </a:lnTo>
                <a:lnTo>
                  <a:pt x="7112000" y="6144387"/>
                </a:lnTo>
                <a:lnTo>
                  <a:pt x="0" y="6144387"/>
                </a:lnTo>
                <a:lnTo>
                  <a:pt x="0" y="0"/>
                </a:lnTo>
                <a:close/>
              </a:path>
            </a:pathLst>
          </a:custGeom>
          <a:blipFill rotWithShape="1">
            <a:blip r:embed="rId3">
              <a:alphaModFix/>
            </a:blip>
            <a:stretch>
              <a:fillRect b="-54251" l="0" r="0" t="0"/>
            </a:stretch>
          </a:blipFill>
          <a:ln>
            <a:noFill/>
          </a:ln>
        </p:spPr>
      </p:sp>
      <p:sp>
        <p:nvSpPr>
          <p:cNvPr id="485" name="Google Shape;485;p23"/>
          <p:cNvSpPr/>
          <p:nvPr/>
        </p:nvSpPr>
        <p:spPr>
          <a:xfrm>
            <a:off x="10820400" y="4313971"/>
            <a:ext cx="4502720" cy="3890109"/>
          </a:xfrm>
          <a:custGeom>
            <a:rect b="b" l="l" r="r" t="t"/>
            <a:pathLst>
              <a:path extrusionOk="0" h="6144387" w="7112000">
                <a:moveTo>
                  <a:pt x="0" y="0"/>
                </a:moveTo>
                <a:lnTo>
                  <a:pt x="7112000" y="0"/>
                </a:lnTo>
                <a:lnTo>
                  <a:pt x="7112000" y="6144387"/>
                </a:lnTo>
                <a:lnTo>
                  <a:pt x="0" y="6144387"/>
                </a:lnTo>
                <a:lnTo>
                  <a:pt x="0" y="0"/>
                </a:lnTo>
                <a:close/>
              </a:path>
            </a:pathLst>
          </a:custGeom>
          <a:blipFill rotWithShape="1">
            <a:blip r:embed="rId4">
              <a:alphaModFix/>
            </a:blip>
            <a:stretch>
              <a:fillRect b="-49" l="0" r="0" t="0"/>
            </a:stretch>
          </a:blipFill>
          <a:ln>
            <a:noFill/>
          </a:ln>
        </p:spPr>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grpSp>
        <p:nvGrpSpPr>
          <p:cNvPr id="494" name="Google Shape;494;p24"/>
          <p:cNvGrpSpPr/>
          <p:nvPr/>
        </p:nvGrpSpPr>
        <p:grpSpPr>
          <a:xfrm>
            <a:off x="-44448" y="8313695"/>
            <a:ext cx="18288000" cy="1973305"/>
            <a:chOff x="0" y="-38100"/>
            <a:chExt cx="24384000" cy="2631073"/>
          </a:xfrm>
        </p:grpSpPr>
        <p:sp>
          <p:nvSpPr>
            <p:cNvPr id="495" name="Google Shape;495;p24"/>
            <p:cNvSpPr/>
            <p:nvPr/>
          </p:nvSpPr>
          <p:spPr>
            <a:xfrm>
              <a:off x="0" y="0"/>
              <a:ext cx="24384000" cy="2592959"/>
            </a:xfrm>
            <a:custGeom>
              <a:rect b="b" l="l" r="r" t="t"/>
              <a:pathLst>
                <a:path extrusionOk="0" h="2592959" w="24384000">
                  <a:moveTo>
                    <a:pt x="0" y="0"/>
                  </a:moveTo>
                  <a:lnTo>
                    <a:pt x="24384000" y="0"/>
                  </a:lnTo>
                  <a:lnTo>
                    <a:pt x="24384000" y="2592959"/>
                  </a:lnTo>
                  <a:lnTo>
                    <a:pt x="0" y="2592959"/>
                  </a:lnTo>
                  <a:close/>
                </a:path>
              </a:pathLst>
            </a:custGeom>
            <a:solidFill>
              <a:srgbClr val="85B27A"/>
            </a:solidFill>
            <a:ln>
              <a:noFill/>
            </a:ln>
          </p:spPr>
        </p:sp>
        <p:sp>
          <p:nvSpPr>
            <p:cNvPr id="496" name="Google Shape;496;p24"/>
            <p:cNvSpPr txBox="1"/>
            <p:nvPr/>
          </p:nvSpPr>
          <p:spPr>
            <a:xfrm>
              <a:off x="0" y="-38100"/>
              <a:ext cx="24383995" cy="2631073"/>
            </a:xfrm>
            <a:prstGeom prst="rect">
              <a:avLst/>
            </a:prstGeom>
            <a:noFill/>
            <a:ln>
              <a:noFill/>
            </a:ln>
          </p:spPr>
          <p:txBody>
            <a:bodyPr anchorCtr="0" anchor="t" bIns="50800" lIns="50800" spcFirstLastPara="1" rIns="50800" wrap="square" tIns="50800">
              <a:noAutofit/>
            </a:bodyPr>
            <a:lstStyle/>
            <a:p>
              <a:pPr indent="0" lvl="0" marL="0" marR="0" rtl="0" algn="l">
                <a:lnSpc>
                  <a:spcPct val="120000"/>
                </a:lnSpc>
                <a:spcBef>
                  <a:spcPts val="0"/>
                </a:spcBef>
                <a:spcAft>
                  <a:spcPts val="0"/>
                </a:spcAft>
                <a:buNone/>
              </a:pPr>
              <a:r>
                <a:rPr b="0" i="0" lang="en-US" sz="1800" u="none" cap="none" strike="noStrike">
                  <a:solidFill>
                    <a:srgbClr val="000000"/>
                  </a:solidFill>
                  <a:latin typeface="Calibri"/>
                  <a:ea typeface="Calibri"/>
                  <a:cs typeface="Calibri"/>
                  <a:sym typeface="Calibri"/>
                </a:rPr>
                <a:t>			                                       Πηγή: https://doi.org/10.1016/j.biortech.2022.127871</a:t>
              </a:r>
              <a:endParaRPr/>
            </a:p>
          </p:txBody>
        </p:sp>
      </p:grpSp>
      <p:sp>
        <p:nvSpPr>
          <p:cNvPr id="497" name="Google Shape;497;p24"/>
          <p:cNvSpPr txBox="1"/>
          <p:nvPr/>
        </p:nvSpPr>
        <p:spPr>
          <a:xfrm>
            <a:off x="1041400" y="393398"/>
            <a:ext cx="16116300" cy="1342955"/>
          </a:xfrm>
          <a:prstGeom prst="rect">
            <a:avLst/>
          </a:prstGeom>
          <a:noFill/>
          <a:ln>
            <a:noFill/>
          </a:ln>
        </p:spPr>
        <p:txBody>
          <a:bodyPr anchorCtr="0" anchor="t" bIns="0" lIns="0" spcFirstLastPara="1" rIns="0" wrap="square" tIns="0">
            <a:spAutoFit/>
          </a:bodyPr>
          <a:lstStyle/>
          <a:p>
            <a:pPr indent="0" lvl="0" marL="0" marR="0" rtl="0" algn="ctr">
              <a:lnSpc>
                <a:spcPct val="118295"/>
              </a:lnSpc>
              <a:spcBef>
                <a:spcPts val="0"/>
              </a:spcBef>
              <a:spcAft>
                <a:spcPts val="0"/>
              </a:spcAft>
              <a:buNone/>
            </a:pPr>
            <a:r>
              <a:rPr b="1" i="0" lang="en-US" sz="4400" u="none" cap="none" strike="noStrike">
                <a:solidFill>
                  <a:srgbClr val="000000"/>
                </a:solidFill>
                <a:latin typeface="Arial"/>
                <a:ea typeface="Arial"/>
                <a:cs typeface="Arial"/>
                <a:sym typeface="Arial"/>
              </a:rPr>
              <a:t>Είσοδοι σε συστήματα κλειστού βρόχου σε RA – Παραδείγματα (cntn)</a:t>
            </a:r>
            <a:endParaRPr/>
          </a:p>
        </p:txBody>
      </p:sp>
      <p:grpSp>
        <p:nvGrpSpPr>
          <p:cNvPr id="498" name="Google Shape;498;p24"/>
          <p:cNvGrpSpPr/>
          <p:nvPr/>
        </p:nvGrpSpPr>
        <p:grpSpPr>
          <a:xfrm>
            <a:off x="-853" y="8288295"/>
            <a:ext cx="2846451" cy="1998726"/>
            <a:chOff x="-1143" y="-38100"/>
            <a:chExt cx="3795268" cy="2664968"/>
          </a:xfrm>
        </p:grpSpPr>
        <p:sp>
          <p:nvSpPr>
            <p:cNvPr id="499" name="Google Shape;499;p24"/>
            <p:cNvSpPr/>
            <p:nvPr/>
          </p:nvSpPr>
          <p:spPr>
            <a:xfrm>
              <a:off x="16891" y="16891"/>
              <a:ext cx="3759200" cy="2592959"/>
            </a:xfrm>
            <a:custGeom>
              <a:rect b="b" l="l" r="r" t="t"/>
              <a:pathLst>
                <a:path extrusionOk="0" h="2592959" w="3759200">
                  <a:moveTo>
                    <a:pt x="0" y="2592959"/>
                  </a:moveTo>
                  <a:lnTo>
                    <a:pt x="1879600" y="0"/>
                  </a:lnTo>
                  <a:lnTo>
                    <a:pt x="3759200" y="2592959"/>
                  </a:lnTo>
                  <a:close/>
                </a:path>
              </a:pathLst>
            </a:custGeom>
            <a:solidFill>
              <a:srgbClr val="4F81BD"/>
            </a:solidFill>
            <a:ln>
              <a:noFill/>
            </a:ln>
          </p:spPr>
        </p:sp>
        <p:sp>
          <p:nvSpPr>
            <p:cNvPr id="500" name="Google Shape;500;p24"/>
            <p:cNvSpPr/>
            <p:nvPr/>
          </p:nvSpPr>
          <p:spPr>
            <a:xfrm>
              <a:off x="-1143" y="0"/>
              <a:ext cx="3795268" cy="2626868"/>
            </a:xfrm>
            <a:custGeom>
              <a:rect b="b" l="l" r="r" t="t"/>
              <a:pathLst>
                <a:path extrusionOk="0" h="2626868" w="3795268">
                  <a:moveTo>
                    <a:pt x="4318" y="2599944"/>
                  </a:moveTo>
                  <a:lnTo>
                    <a:pt x="1883918" y="6985"/>
                  </a:lnTo>
                  <a:cubicBezTo>
                    <a:pt x="1887093" y="2540"/>
                    <a:pt x="1892173" y="0"/>
                    <a:pt x="1897634" y="0"/>
                  </a:cubicBezTo>
                  <a:cubicBezTo>
                    <a:pt x="1903095" y="0"/>
                    <a:pt x="1908175" y="2540"/>
                    <a:pt x="1911350" y="6985"/>
                  </a:cubicBezTo>
                  <a:lnTo>
                    <a:pt x="3790950" y="2599944"/>
                  </a:lnTo>
                  <a:cubicBezTo>
                    <a:pt x="3794633" y="2605151"/>
                    <a:pt x="3795268" y="2611882"/>
                    <a:pt x="3792347" y="2617597"/>
                  </a:cubicBezTo>
                  <a:cubicBezTo>
                    <a:pt x="3789426" y="2623312"/>
                    <a:pt x="3783584" y="2626868"/>
                    <a:pt x="3777234" y="2626868"/>
                  </a:cubicBezTo>
                  <a:lnTo>
                    <a:pt x="18034" y="2626868"/>
                  </a:lnTo>
                  <a:cubicBezTo>
                    <a:pt x="11684" y="2626868"/>
                    <a:pt x="5842" y="2623312"/>
                    <a:pt x="2921" y="2617597"/>
                  </a:cubicBezTo>
                  <a:cubicBezTo>
                    <a:pt x="0" y="2611882"/>
                    <a:pt x="508" y="2605151"/>
                    <a:pt x="4318" y="2599944"/>
                  </a:cubicBezTo>
                  <a:moveTo>
                    <a:pt x="31750" y="2619883"/>
                  </a:moveTo>
                  <a:lnTo>
                    <a:pt x="18034" y="2609977"/>
                  </a:lnTo>
                  <a:lnTo>
                    <a:pt x="18034" y="2593086"/>
                  </a:lnTo>
                  <a:lnTo>
                    <a:pt x="3777234" y="2593086"/>
                  </a:lnTo>
                  <a:lnTo>
                    <a:pt x="3777234" y="2609977"/>
                  </a:lnTo>
                  <a:lnTo>
                    <a:pt x="3763518" y="2619883"/>
                  </a:lnTo>
                  <a:lnTo>
                    <a:pt x="1883918" y="26924"/>
                  </a:lnTo>
                  <a:lnTo>
                    <a:pt x="1897634" y="17018"/>
                  </a:lnTo>
                  <a:lnTo>
                    <a:pt x="1911350" y="26924"/>
                  </a:lnTo>
                  <a:lnTo>
                    <a:pt x="31750" y="2619883"/>
                  </a:lnTo>
                  <a:close/>
                </a:path>
              </a:pathLst>
            </a:custGeom>
            <a:solidFill>
              <a:srgbClr val="395E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24"/>
            <p:cNvSpPr txBox="1"/>
            <p:nvPr/>
          </p:nvSpPr>
          <p:spPr>
            <a:xfrm>
              <a:off x="0" y="-38100"/>
              <a:ext cx="3793067" cy="2664940"/>
            </a:xfrm>
            <a:prstGeom prst="rect">
              <a:avLst/>
            </a:prstGeom>
            <a:noFill/>
            <a:ln>
              <a:noFill/>
            </a:ln>
          </p:spPr>
          <p:txBody>
            <a:bodyPr anchorCtr="0" anchor="ctr" bIns="50800" lIns="50800" spcFirstLastPara="1" rIns="50800" wrap="square" tIns="50800">
              <a:noAutofit/>
            </a:bodyPr>
            <a:lstStyle/>
            <a:p>
              <a:pPr indent="0" lvl="0" marL="0" marR="0" rtl="0" algn="ctr">
                <a:lnSpc>
                  <a:spcPct val="119958"/>
                </a:lnSpc>
                <a:spcBef>
                  <a:spcPts val="0"/>
                </a:spcBef>
                <a:spcAft>
                  <a:spcPts val="0"/>
                </a:spcAft>
                <a:buNone/>
              </a:pPr>
              <a:r>
                <a:rPr b="0" i="0" lang="en-US" sz="2400" u="none" cap="none" strike="noStrike">
                  <a:solidFill>
                    <a:srgbClr val="FFFFFF"/>
                  </a:solidFill>
                  <a:latin typeface="Calibri"/>
                  <a:ea typeface="Calibri"/>
                  <a:cs typeface="Calibri"/>
                  <a:sym typeface="Calibri"/>
                </a:rPr>
                <a:t>3</a:t>
              </a:r>
              <a:endParaRPr/>
            </a:p>
          </p:txBody>
        </p:sp>
      </p:grpSp>
      <p:sp>
        <p:nvSpPr>
          <p:cNvPr id="502" name="Google Shape;502;p24"/>
          <p:cNvSpPr txBox="1"/>
          <p:nvPr/>
        </p:nvSpPr>
        <p:spPr>
          <a:xfrm>
            <a:off x="234302" y="1840318"/>
            <a:ext cx="17648756" cy="2352675"/>
          </a:xfrm>
          <a:prstGeom prst="rect">
            <a:avLst/>
          </a:prstGeom>
          <a:noFill/>
          <a:ln>
            <a:noFill/>
          </a:ln>
        </p:spPr>
        <p:txBody>
          <a:bodyPr anchorCtr="0" anchor="t" bIns="0" lIns="0" spcFirstLastPara="1" rIns="0" wrap="square" tIns="0">
            <a:spAutoFit/>
          </a:bodyPr>
          <a:lstStyle/>
          <a:p>
            <a:pPr indent="-190500" lvl="1" marL="361951" marR="0" rtl="0" algn="l">
              <a:lnSpc>
                <a:spcPct val="120000"/>
              </a:lnSpc>
              <a:spcBef>
                <a:spcPts val="0"/>
              </a:spcBef>
              <a:spcAft>
                <a:spcPts val="0"/>
              </a:spcAft>
              <a:buClr>
                <a:srgbClr val="000000"/>
              </a:buClr>
              <a:buSzPts val="3000"/>
              <a:buFont typeface="Arial"/>
              <a:buChar char="•"/>
            </a:pPr>
            <a:r>
              <a:rPr b="1" i="0" lang="en-US" sz="3000" u="none" cap="none" strike="noStrike">
                <a:solidFill>
                  <a:srgbClr val="000000"/>
                </a:solidFill>
                <a:latin typeface="Calibri"/>
                <a:ea typeface="Calibri"/>
                <a:cs typeface="Calibri"/>
                <a:sym typeface="Calibri"/>
              </a:rPr>
              <a:t>Υπόλειμμα βιοαερίου: παράγεται μετά από μικροβιακή αναερόβια χώνευση ή ζύμωση όταν το βιοαέριο παράγεται και η σύνθεσή του είναι διαφορετική από το κομπόστ. Η επαναχρησιμοποίηση υπολειμμάτων βιοαερίου είναι συνηθισμένη σε γεωργικά τοπία όπου παράγεται βιοαέριο και η επαναχρησιμοποίησή του στις καλλιέργειες πρώτης ύλης βιομάζας αποτελεί μέρος της αξιολόγησης βιωσιμότητας τέτοιων συστημάτων παραγωγής.</a:t>
            </a:r>
            <a:endParaRPr/>
          </a:p>
        </p:txBody>
      </p:sp>
      <p:sp>
        <p:nvSpPr>
          <p:cNvPr id="503" name="Google Shape;503;p24"/>
          <p:cNvSpPr/>
          <p:nvPr/>
        </p:nvSpPr>
        <p:spPr>
          <a:xfrm>
            <a:off x="4991074" y="3851713"/>
            <a:ext cx="8135188" cy="4294547"/>
          </a:xfrm>
          <a:custGeom>
            <a:rect b="b" l="l" r="r" t="t"/>
            <a:pathLst>
              <a:path extrusionOk="0" h="6800977" w="12883134">
                <a:moveTo>
                  <a:pt x="0" y="0"/>
                </a:moveTo>
                <a:lnTo>
                  <a:pt x="12883134" y="0"/>
                </a:lnTo>
                <a:lnTo>
                  <a:pt x="12883134" y="6800977"/>
                </a:lnTo>
                <a:lnTo>
                  <a:pt x="0" y="6800977"/>
                </a:lnTo>
                <a:lnTo>
                  <a:pt x="0" y="0"/>
                </a:lnTo>
                <a:close/>
              </a:path>
            </a:pathLst>
          </a:custGeom>
          <a:blipFill rotWithShape="1">
            <a:blip r:embed="rId3">
              <a:alphaModFix/>
            </a:blip>
            <a:stretch>
              <a:fillRect b="-32885" l="0" r="0" t="0"/>
            </a:stretch>
          </a:blipFill>
          <a:ln>
            <a:noFill/>
          </a:ln>
        </p:spPr>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6F6DC"/>
        </a:solidFill>
      </p:bgPr>
    </p:bg>
    <p:spTree>
      <p:nvGrpSpPr>
        <p:cNvPr id="511" name="Shape 511"/>
        <p:cNvGrpSpPr/>
        <p:nvPr/>
      </p:nvGrpSpPr>
      <p:grpSpPr>
        <a:xfrm>
          <a:off x="0" y="0"/>
          <a:ext cx="0" cy="0"/>
          <a:chOff x="0" y="0"/>
          <a:chExt cx="0" cy="0"/>
        </a:xfrm>
      </p:grpSpPr>
      <p:sp>
        <p:nvSpPr>
          <p:cNvPr id="512" name="Google Shape;512;p25"/>
          <p:cNvSpPr/>
          <p:nvPr/>
        </p:nvSpPr>
        <p:spPr>
          <a:xfrm>
            <a:off x="0" y="2494351"/>
            <a:ext cx="18288000" cy="7202737"/>
          </a:xfrm>
          <a:custGeom>
            <a:rect b="b" l="l" r="r" t="t"/>
            <a:pathLst>
              <a:path extrusionOk="0" h="7202737" w="18288000">
                <a:moveTo>
                  <a:pt x="0" y="0"/>
                </a:moveTo>
                <a:lnTo>
                  <a:pt x="18288000" y="0"/>
                </a:lnTo>
                <a:lnTo>
                  <a:pt x="18288000" y="7202737"/>
                </a:lnTo>
                <a:lnTo>
                  <a:pt x="0" y="7202737"/>
                </a:lnTo>
                <a:lnTo>
                  <a:pt x="0" y="0"/>
                </a:lnTo>
                <a:close/>
              </a:path>
            </a:pathLst>
          </a:custGeom>
          <a:blipFill rotWithShape="1">
            <a:blip r:embed="rId3">
              <a:alphaModFix/>
            </a:blip>
            <a:stretch>
              <a:fillRect b="0" l="0" r="0" t="0"/>
            </a:stretch>
          </a:blipFill>
          <a:ln>
            <a:noFill/>
          </a:ln>
        </p:spPr>
      </p:sp>
      <p:sp>
        <p:nvSpPr>
          <p:cNvPr id="513" name="Google Shape;513;p25"/>
          <p:cNvSpPr/>
          <p:nvPr/>
        </p:nvSpPr>
        <p:spPr>
          <a:xfrm>
            <a:off x="0" y="2639012"/>
            <a:ext cx="6877907" cy="7058120"/>
          </a:xfrm>
          <a:custGeom>
            <a:rect b="b" l="l" r="r" t="t"/>
            <a:pathLst>
              <a:path extrusionOk="0" h="9410827" w="9170543">
                <a:moveTo>
                  <a:pt x="0" y="0"/>
                </a:moveTo>
                <a:lnTo>
                  <a:pt x="9170543" y="0"/>
                </a:lnTo>
                <a:lnTo>
                  <a:pt x="9170543" y="9410827"/>
                </a:lnTo>
                <a:lnTo>
                  <a:pt x="0" y="9410827"/>
                </a:lnTo>
                <a:close/>
              </a:path>
            </a:pathLst>
          </a:custGeom>
          <a:blipFill rotWithShape="1">
            <a:blip r:embed="rId4">
              <a:alphaModFix/>
            </a:blip>
            <a:stretch>
              <a:fillRect b="0" l="-26962" r="-26961" t="0"/>
            </a:stretch>
          </a:blipFill>
          <a:ln>
            <a:noFill/>
          </a:ln>
        </p:spPr>
      </p:sp>
      <p:sp>
        <p:nvSpPr>
          <p:cNvPr id="514" name="Google Shape;514;p25"/>
          <p:cNvSpPr txBox="1"/>
          <p:nvPr/>
        </p:nvSpPr>
        <p:spPr>
          <a:xfrm>
            <a:off x="3390042" y="484423"/>
            <a:ext cx="11507916" cy="2009927"/>
          </a:xfrm>
          <a:prstGeom prst="rect">
            <a:avLst/>
          </a:prstGeom>
          <a:noFill/>
          <a:ln>
            <a:noFill/>
          </a:ln>
        </p:spPr>
        <p:txBody>
          <a:bodyPr anchorCtr="0" anchor="t" bIns="0" lIns="0" spcFirstLastPara="1" rIns="0" wrap="square" tIns="0">
            <a:spAutoFit/>
          </a:bodyPr>
          <a:lstStyle/>
          <a:p>
            <a:pPr indent="0" lvl="0" marL="0" marR="0" rtl="0" algn="ctr">
              <a:lnSpc>
                <a:spcPct val="110385"/>
              </a:lnSpc>
              <a:spcBef>
                <a:spcPts val="0"/>
              </a:spcBef>
              <a:spcAft>
                <a:spcPts val="0"/>
              </a:spcAft>
              <a:buNone/>
            </a:pPr>
            <a:r>
              <a:rPr b="1" i="0" lang="en-US" sz="4699" u="none" cap="none" strike="noStrike">
                <a:solidFill>
                  <a:srgbClr val="000000"/>
                </a:solidFill>
                <a:latin typeface="Arial"/>
                <a:ea typeface="Arial"/>
                <a:cs typeface="Arial"/>
                <a:sym typeface="Arial"/>
              </a:rPr>
              <a:t>Ενότητα 4: Βασικές Δεξιότητες για Εκπαιδευτές Επαγγελματικής Εκπαίδευσης και Κατάρτισης</a:t>
            </a:r>
            <a:endParaRPr/>
          </a:p>
        </p:txBody>
      </p:sp>
      <p:sp>
        <p:nvSpPr>
          <p:cNvPr id="515" name="Google Shape;515;p25"/>
          <p:cNvSpPr txBox="1"/>
          <p:nvPr/>
        </p:nvSpPr>
        <p:spPr>
          <a:xfrm>
            <a:off x="7253281" y="3035624"/>
            <a:ext cx="10186379" cy="2404113"/>
          </a:xfrm>
          <a:prstGeom prst="rect">
            <a:avLst/>
          </a:prstGeom>
          <a:noFill/>
          <a:ln>
            <a:noFill/>
          </a:ln>
        </p:spPr>
        <p:txBody>
          <a:bodyPr anchorCtr="0" anchor="t" bIns="0" lIns="0" spcFirstLastPara="1" rIns="0" wrap="square" tIns="0">
            <a:spAutoFit/>
          </a:bodyPr>
          <a:lstStyle/>
          <a:p>
            <a:pPr indent="0" lvl="0" marL="0" marR="0" rtl="0" algn="just">
              <a:lnSpc>
                <a:spcPct val="180037"/>
              </a:lnSpc>
              <a:spcBef>
                <a:spcPts val="0"/>
              </a:spcBef>
              <a:spcAft>
                <a:spcPts val="0"/>
              </a:spcAft>
              <a:buNone/>
            </a:pPr>
            <a:r>
              <a:rPr b="0" i="0" lang="en-US" sz="2700" u="none" cap="none" strike="noStrike">
                <a:solidFill>
                  <a:srgbClr val="000000"/>
                </a:solidFill>
                <a:latin typeface="Arial"/>
                <a:ea typeface="Arial"/>
                <a:cs typeface="Arial"/>
                <a:sym typeface="Arial"/>
              </a:rPr>
              <a:t>Εστίαση σε Δεξιότητες: Συνοψίστε τις δεξιότητες που πρέπει να αναπτύξουν οι εκπαιδευτές ΕΕΚ σε αυτόν τον τομέα, ενθαρρύνοντάς τους να σκεφτούν πώς μπορούν να εφαρμόσουν αυτές τις δεξιότητες στο δικό τους πλαίσιο.</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3" name="Shape 523"/>
        <p:cNvGrpSpPr/>
        <p:nvPr/>
      </p:nvGrpSpPr>
      <p:grpSpPr>
        <a:xfrm>
          <a:off x="0" y="0"/>
          <a:ext cx="0" cy="0"/>
          <a:chOff x="0" y="0"/>
          <a:chExt cx="0" cy="0"/>
        </a:xfrm>
      </p:grpSpPr>
      <p:sp>
        <p:nvSpPr>
          <p:cNvPr id="524" name="Google Shape;524;p26"/>
          <p:cNvSpPr/>
          <p:nvPr/>
        </p:nvSpPr>
        <p:spPr>
          <a:xfrm>
            <a:off x="-533634" y="-144661"/>
            <a:ext cx="18821634" cy="2284960"/>
          </a:xfrm>
          <a:custGeom>
            <a:rect b="b" l="l" r="r" t="t"/>
            <a:pathLst>
              <a:path extrusionOk="0" h="2284960" w="18821634">
                <a:moveTo>
                  <a:pt x="0" y="0"/>
                </a:moveTo>
                <a:lnTo>
                  <a:pt x="18821634" y="0"/>
                </a:lnTo>
                <a:lnTo>
                  <a:pt x="18821634" y="2284960"/>
                </a:lnTo>
                <a:lnTo>
                  <a:pt x="0" y="2284960"/>
                </a:lnTo>
                <a:lnTo>
                  <a:pt x="0" y="0"/>
                </a:lnTo>
                <a:close/>
              </a:path>
            </a:pathLst>
          </a:custGeom>
          <a:blipFill rotWithShape="1">
            <a:blip r:embed="rId3">
              <a:alphaModFix/>
            </a:blip>
            <a:stretch>
              <a:fillRect b="0" l="0" r="0" t="0"/>
            </a:stretch>
          </a:blipFill>
          <a:ln>
            <a:noFill/>
          </a:ln>
        </p:spPr>
      </p:sp>
      <p:sp>
        <p:nvSpPr>
          <p:cNvPr id="525" name="Google Shape;525;p26"/>
          <p:cNvSpPr txBox="1"/>
          <p:nvPr/>
        </p:nvSpPr>
        <p:spPr>
          <a:xfrm>
            <a:off x="1467606" y="588244"/>
            <a:ext cx="15354300" cy="74295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4400" u="none" cap="none" strike="noStrike">
                <a:solidFill>
                  <a:srgbClr val="000000"/>
                </a:solidFill>
                <a:latin typeface="Calibri"/>
                <a:ea typeface="Calibri"/>
                <a:cs typeface="Calibri"/>
                <a:sym typeface="Calibri"/>
              </a:rPr>
              <a:t>Γνώση της συμβολής των συστημάτων κλειστού βρόχου στην RA</a:t>
            </a:r>
            <a:endParaRPr/>
          </a:p>
        </p:txBody>
      </p:sp>
      <p:sp>
        <p:nvSpPr>
          <p:cNvPr id="526" name="Google Shape;526;p26"/>
          <p:cNvSpPr txBox="1"/>
          <p:nvPr/>
        </p:nvSpPr>
        <p:spPr>
          <a:xfrm>
            <a:off x="361184" y="2713899"/>
            <a:ext cx="16460722" cy="366712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3200" u="none" cap="none" strike="noStrike">
                <a:solidFill>
                  <a:srgbClr val="000000"/>
                </a:solidFill>
                <a:latin typeface="Calibri"/>
                <a:ea typeface="Calibri"/>
                <a:cs typeface="Calibri"/>
                <a:sym typeface="Calibri"/>
              </a:rPr>
              <a:t>Κατανόηση της σημαντικής συμβολής των συστημάτων κλειστού βρόχου στην αναγεννητική γεωργία και του αντίκτυπού τους στην υγεία του εδάφους, τον περιβαλλοντικό αντίκτυπο και την οικονομική αποδοτικότητα</a:t>
            </a:r>
            <a:endParaRPr/>
          </a:p>
          <a:p>
            <a:pPr indent="0" lvl="0" marL="0" marR="0" rtl="0" algn="l">
              <a:lnSpc>
                <a:spcPct val="52499"/>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0" lvl="0" marL="0" marR="0" rtl="0" algn="l">
              <a:lnSpc>
                <a:spcPct val="120000"/>
              </a:lnSpc>
              <a:spcBef>
                <a:spcPts val="0"/>
              </a:spcBef>
              <a:spcAft>
                <a:spcPts val="0"/>
              </a:spcAft>
              <a:buNone/>
            </a:pPr>
            <a:r>
              <a:rPr b="1" i="0" lang="en-US" sz="3200" u="none" cap="none" strike="noStrike">
                <a:solidFill>
                  <a:srgbClr val="000000"/>
                </a:solidFill>
                <a:latin typeface="Calibri"/>
                <a:ea typeface="Calibri"/>
                <a:cs typeface="Calibri"/>
                <a:sym typeface="Calibri"/>
              </a:rPr>
              <a:t>Τι να κάνετε: Δραστηριότητες κατάρτισης και συμβουλευτικής που απευθύνονται σε τοπικούς ενδιαφερόμενους φορείς, ιδίως σε ιδρύματα τριτοβάθμιας εκπαίδευσης και το προσωπικό τους. </a:t>
            </a:r>
            <a:endParaRPr/>
          </a:p>
          <a:p>
            <a:pPr indent="0" lvl="0" marL="0" marR="0" rtl="0" algn="l">
              <a:lnSpc>
                <a:spcPct val="120000"/>
              </a:lnSpc>
              <a:spcBef>
                <a:spcPts val="0"/>
              </a:spcBef>
              <a:spcAft>
                <a:spcPts val="0"/>
              </a:spcAft>
              <a:buNone/>
            </a:pPr>
            <a:r>
              <a:rPr b="1" i="0" lang="en-US" sz="3200" u="none" cap="none" strike="noStrike">
                <a:solidFill>
                  <a:srgbClr val="000000"/>
                </a:solidFill>
                <a:latin typeface="Calibri"/>
                <a:ea typeface="Calibri"/>
                <a:cs typeface="Calibri"/>
                <a:sym typeface="Calibri"/>
              </a:rPr>
              <a:t>Τρόπος υποβολής αίτησης: Παροχή εμπνευσμένων ιστοριών και επιλεγμένων παραδειγμάτων από πραγματικές εφαρμογές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sp>
        <p:nvSpPr>
          <p:cNvPr id="535" name="Google Shape;535;p27"/>
          <p:cNvSpPr/>
          <p:nvPr/>
        </p:nvSpPr>
        <p:spPr>
          <a:xfrm>
            <a:off x="-533634" y="-144661"/>
            <a:ext cx="18821634" cy="2284960"/>
          </a:xfrm>
          <a:custGeom>
            <a:rect b="b" l="l" r="r" t="t"/>
            <a:pathLst>
              <a:path extrusionOk="0" h="2284960" w="18821634">
                <a:moveTo>
                  <a:pt x="0" y="0"/>
                </a:moveTo>
                <a:lnTo>
                  <a:pt x="18821634" y="0"/>
                </a:lnTo>
                <a:lnTo>
                  <a:pt x="18821634" y="2284960"/>
                </a:lnTo>
                <a:lnTo>
                  <a:pt x="0" y="2284960"/>
                </a:lnTo>
                <a:lnTo>
                  <a:pt x="0" y="0"/>
                </a:lnTo>
                <a:close/>
              </a:path>
            </a:pathLst>
          </a:custGeom>
          <a:blipFill rotWithShape="1">
            <a:blip r:embed="rId3">
              <a:alphaModFix/>
            </a:blip>
            <a:stretch>
              <a:fillRect b="0" l="0" r="0" t="0"/>
            </a:stretch>
          </a:blipFill>
          <a:ln>
            <a:noFill/>
          </a:ln>
        </p:spPr>
      </p:sp>
      <p:sp>
        <p:nvSpPr>
          <p:cNvPr id="536" name="Google Shape;536;p27"/>
          <p:cNvSpPr txBox="1"/>
          <p:nvPr/>
        </p:nvSpPr>
        <p:spPr>
          <a:xfrm>
            <a:off x="2636313" y="619125"/>
            <a:ext cx="14401800" cy="74295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4400" u="none" cap="none" strike="noStrike">
                <a:solidFill>
                  <a:srgbClr val="000000"/>
                </a:solidFill>
                <a:latin typeface="Calibri"/>
                <a:ea typeface="Calibri"/>
                <a:cs typeface="Calibri"/>
                <a:sym typeface="Calibri"/>
              </a:rPr>
              <a:t>Ενεργοποιήστε περισσότερες κυκλικές προσεγγίσεις </a:t>
            </a:r>
            <a:endParaRPr/>
          </a:p>
        </p:txBody>
      </p:sp>
      <p:sp>
        <p:nvSpPr>
          <p:cNvPr id="537" name="Google Shape;537;p27"/>
          <p:cNvSpPr txBox="1"/>
          <p:nvPr/>
        </p:nvSpPr>
        <p:spPr>
          <a:xfrm>
            <a:off x="380239" y="2713899"/>
            <a:ext cx="17527522" cy="318135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3200" u="none" cap="none" strike="noStrike">
                <a:solidFill>
                  <a:srgbClr val="000000"/>
                </a:solidFill>
                <a:latin typeface="Calibri"/>
                <a:ea typeface="Calibri"/>
                <a:cs typeface="Calibri"/>
                <a:sym typeface="Calibri"/>
              </a:rPr>
              <a:t>Ενεργοποίηση πιο κυκλικών προσεγγίσεων στα γεωργικά συστήματα μέσω αναγεννητικών λύσεων που προσφέρουν παραγωγικότητα στους αγρότες</a:t>
            </a:r>
            <a:endParaRPr/>
          </a:p>
          <a:p>
            <a:pPr indent="0" lvl="0" marL="0" marR="0" rtl="0" algn="l">
              <a:lnSpc>
                <a:spcPct val="120000"/>
              </a:lnSpc>
              <a:spcBef>
                <a:spcPts val="0"/>
              </a:spcBef>
              <a:spcAft>
                <a:spcPts val="0"/>
              </a:spcAft>
              <a:buNone/>
            </a:pPr>
            <a:r>
              <a:rPr b="1" i="0" lang="en-US" sz="3200" u="none" cap="none" strike="noStrike">
                <a:solidFill>
                  <a:srgbClr val="000000"/>
                </a:solidFill>
                <a:latin typeface="Calibri"/>
                <a:ea typeface="Calibri"/>
                <a:cs typeface="Calibri"/>
                <a:sym typeface="Calibri"/>
              </a:rPr>
              <a:t>Τι να κάνετε: Δείξτε πώς να αναπτύξετε ένα κυκλικό βιο-βασισμένο μοντέλο σε μια σύγχρονη γεωργική επιχείρηση. Τρόπος υποβολής αίτησης: Μάθετε πώς να σχεδιάζετε πρωτόκολλα για τις εξατομικευμένες ανάγκες των ενδιαφερόμενων μερών, διασφαλίζοντας παράλληλα τον βιώσιμο προσανατολισμό τους.</a:t>
            </a:r>
            <a:endParaRPr/>
          </a:p>
          <a:p>
            <a:pPr indent="0" lvl="0" marL="0" marR="0" rtl="0" algn="ctr">
              <a:lnSpc>
                <a:spcPct val="52499"/>
              </a:lnSpc>
              <a:spcBef>
                <a:spcPts val="0"/>
              </a:spcBef>
              <a:spcAft>
                <a:spcPts val="0"/>
              </a:spcAft>
              <a:buNone/>
            </a:pPr>
            <a:r>
              <a:t/>
            </a:r>
            <a:endParaRPr b="1" i="0" sz="3200" u="none" cap="none" strike="noStrike">
              <a:solidFill>
                <a:srgbClr val="000000"/>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sp>
        <p:nvSpPr>
          <p:cNvPr id="546" name="Google Shape;546;p28"/>
          <p:cNvSpPr/>
          <p:nvPr/>
        </p:nvSpPr>
        <p:spPr>
          <a:xfrm>
            <a:off x="-533634" y="-144661"/>
            <a:ext cx="18821634" cy="2284960"/>
          </a:xfrm>
          <a:custGeom>
            <a:rect b="b" l="l" r="r" t="t"/>
            <a:pathLst>
              <a:path extrusionOk="0" h="2284960" w="18821634">
                <a:moveTo>
                  <a:pt x="0" y="0"/>
                </a:moveTo>
                <a:lnTo>
                  <a:pt x="18821634" y="0"/>
                </a:lnTo>
                <a:lnTo>
                  <a:pt x="18821634" y="2284960"/>
                </a:lnTo>
                <a:lnTo>
                  <a:pt x="0" y="2284960"/>
                </a:lnTo>
                <a:lnTo>
                  <a:pt x="0" y="0"/>
                </a:lnTo>
                <a:close/>
              </a:path>
            </a:pathLst>
          </a:custGeom>
          <a:blipFill rotWithShape="1">
            <a:blip r:embed="rId3">
              <a:alphaModFix/>
            </a:blip>
            <a:stretch>
              <a:fillRect b="0" l="0" r="0" t="0"/>
            </a:stretch>
          </a:blipFill>
          <a:ln>
            <a:noFill/>
          </a:ln>
        </p:spPr>
      </p:sp>
      <p:sp>
        <p:nvSpPr>
          <p:cNvPr id="547" name="Google Shape;547;p28"/>
          <p:cNvSpPr txBox="1"/>
          <p:nvPr/>
        </p:nvSpPr>
        <p:spPr>
          <a:xfrm>
            <a:off x="1676283" y="619125"/>
            <a:ext cx="14401800" cy="74295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4400" u="none" cap="none" strike="noStrike">
                <a:solidFill>
                  <a:srgbClr val="000000"/>
                </a:solidFill>
                <a:latin typeface="Calibri"/>
                <a:ea typeface="Calibri"/>
                <a:cs typeface="Calibri"/>
                <a:sym typeface="Calibri"/>
              </a:rPr>
              <a:t>Παράγετε υλικό κομποστοποίησης</a:t>
            </a:r>
            <a:endParaRPr/>
          </a:p>
        </p:txBody>
      </p:sp>
      <p:sp>
        <p:nvSpPr>
          <p:cNvPr id="548" name="Google Shape;548;p28"/>
          <p:cNvSpPr txBox="1"/>
          <p:nvPr/>
        </p:nvSpPr>
        <p:spPr>
          <a:xfrm>
            <a:off x="913639" y="2835785"/>
            <a:ext cx="16460722" cy="3667125"/>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None/>
            </a:pPr>
            <a:r>
              <a:rPr b="0" i="0" lang="en-US" sz="3200" u="none" cap="none" strike="noStrike">
                <a:solidFill>
                  <a:srgbClr val="000000"/>
                </a:solidFill>
                <a:latin typeface="Calibri"/>
                <a:ea typeface="Calibri"/>
                <a:cs typeface="Calibri"/>
                <a:sym typeface="Calibri"/>
              </a:rPr>
              <a:t>Επίδειξη γνώσης των αρχών προετοιμασίας υλικού κομποστοποίησης, επιλογής των καταλληλότερων ωφέλιμων οργανισμών, καθώς και αξιοποίησης της επαναχρησιμοποίησης γεωργικών αποβλήτων σε καλλιεργήσιμη γη.</a:t>
            </a:r>
            <a:endParaRPr/>
          </a:p>
          <a:p>
            <a:pPr indent="0" lvl="0" marL="0" marR="0" rtl="0" algn="just">
              <a:lnSpc>
                <a:spcPct val="120000"/>
              </a:lnSpc>
              <a:spcBef>
                <a:spcPts val="0"/>
              </a:spcBef>
              <a:spcAft>
                <a:spcPts val="0"/>
              </a:spcAft>
              <a:buNone/>
            </a:pPr>
            <a:r>
              <a:rPr b="1" i="0" lang="en-US" sz="3200" u="none" cap="none" strike="noStrike">
                <a:solidFill>
                  <a:srgbClr val="000000"/>
                </a:solidFill>
                <a:latin typeface="Calibri"/>
                <a:ea typeface="Calibri"/>
                <a:cs typeface="Calibri"/>
                <a:sym typeface="Calibri"/>
              </a:rPr>
              <a:t>Τι να κάνετε: Κατανόηση των αρχών κομποστοποίησης, των μεθόδων κομποστοποίησης και των βασικών τεχνικών εκπαίδευσης για την αποτελεσματική μεταφορά αυτής της πρακτικής δεξιότητας στο κοινό τους.</a:t>
            </a:r>
            <a:endParaRPr/>
          </a:p>
          <a:p>
            <a:pPr indent="0" lvl="0" marL="0" marR="0" rtl="0" algn="just">
              <a:lnSpc>
                <a:spcPct val="120000"/>
              </a:lnSpc>
              <a:spcBef>
                <a:spcPts val="0"/>
              </a:spcBef>
              <a:spcAft>
                <a:spcPts val="0"/>
              </a:spcAft>
              <a:buNone/>
            </a:pPr>
            <a:r>
              <a:rPr b="1" i="0" lang="en-US" sz="3200" u="none" cap="none" strike="noStrike">
                <a:solidFill>
                  <a:srgbClr val="000000"/>
                </a:solidFill>
                <a:latin typeface="Calibri"/>
                <a:ea typeface="Calibri"/>
                <a:cs typeface="Calibri"/>
                <a:sym typeface="Calibri"/>
              </a:rPr>
              <a:t>Τρόπος εφαρμογής: Αποφασίστε ποια μέθοδο κομποστοποίησης θα επιδείξετε.</a:t>
            </a:r>
            <a:endParaRPr/>
          </a:p>
          <a:p>
            <a:pPr indent="0" lvl="0" marL="0" marR="0" rtl="0" algn="ctr">
              <a:lnSpc>
                <a:spcPct val="52499"/>
              </a:lnSpc>
              <a:spcBef>
                <a:spcPts val="0"/>
              </a:spcBef>
              <a:spcAft>
                <a:spcPts val="0"/>
              </a:spcAft>
              <a:buNone/>
            </a:pPr>
            <a:r>
              <a:t/>
            </a:r>
            <a:endParaRPr b="1" i="0" sz="3200" u="none" cap="none" strike="noStrike">
              <a:solidFill>
                <a:srgbClr val="000000"/>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6" name="Shape 556"/>
        <p:cNvGrpSpPr/>
        <p:nvPr/>
      </p:nvGrpSpPr>
      <p:grpSpPr>
        <a:xfrm>
          <a:off x="0" y="0"/>
          <a:ext cx="0" cy="0"/>
          <a:chOff x="0" y="0"/>
          <a:chExt cx="0" cy="0"/>
        </a:xfrm>
      </p:grpSpPr>
      <p:sp>
        <p:nvSpPr>
          <p:cNvPr id="557" name="Google Shape;557;p29"/>
          <p:cNvSpPr/>
          <p:nvPr/>
        </p:nvSpPr>
        <p:spPr>
          <a:xfrm>
            <a:off x="-533634" y="-144661"/>
            <a:ext cx="18821634" cy="2284960"/>
          </a:xfrm>
          <a:custGeom>
            <a:rect b="b" l="l" r="r" t="t"/>
            <a:pathLst>
              <a:path extrusionOk="0" h="2284960" w="18821634">
                <a:moveTo>
                  <a:pt x="0" y="0"/>
                </a:moveTo>
                <a:lnTo>
                  <a:pt x="18821634" y="0"/>
                </a:lnTo>
                <a:lnTo>
                  <a:pt x="18821634" y="2284960"/>
                </a:lnTo>
                <a:lnTo>
                  <a:pt x="0" y="2284960"/>
                </a:lnTo>
                <a:lnTo>
                  <a:pt x="0" y="0"/>
                </a:lnTo>
                <a:close/>
              </a:path>
            </a:pathLst>
          </a:custGeom>
          <a:blipFill rotWithShape="1">
            <a:blip r:embed="rId3">
              <a:alphaModFix/>
            </a:blip>
            <a:stretch>
              <a:fillRect b="0" l="0" r="0" t="0"/>
            </a:stretch>
          </a:blipFill>
          <a:ln>
            <a:noFill/>
          </a:ln>
        </p:spPr>
      </p:sp>
      <p:sp>
        <p:nvSpPr>
          <p:cNvPr id="558" name="Google Shape;558;p29"/>
          <p:cNvSpPr txBox="1"/>
          <p:nvPr/>
        </p:nvSpPr>
        <p:spPr>
          <a:xfrm>
            <a:off x="1028700" y="588244"/>
            <a:ext cx="14401800" cy="74295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4400" u="none" cap="none" strike="noStrike">
                <a:solidFill>
                  <a:srgbClr val="000000"/>
                </a:solidFill>
                <a:latin typeface="Calibri"/>
                <a:ea typeface="Calibri"/>
                <a:cs typeface="Calibri"/>
                <a:sym typeface="Calibri"/>
              </a:rPr>
              <a:t>Αξιολόγηση βιωσιμότητας</a:t>
            </a:r>
            <a:endParaRPr/>
          </a:p>
        </p:txBody>
      </p:sp>
      <p:sp>
        <p:nvSpPr>
          <p:cNvPr id="559" name="Google Shape;559;p29"/>
          <p:cNvSpPr txBox="1"/>
          <p:nvPr/>
        </p:nvSpPr>
        <p:spPr>
          <a:xfrm>
            <a:off x="798578" y="2982047"/>
            <a:ext cx="16460722" cy="318135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3200" u="none" cap="none" strike="noStrike">
                <a:solidFill>
                  <a:srgbClr val="000000"/>
                </a:solidFill>
                <a:latin typeface="Calibri"/>
                <a:ea typeface="Calibri"/>
                <a:cs typeface="Calibri"/>
                <a:sym typeface="Calibri"/>
              </a:rPr>
              <a:t>Αξιολόγηση της αποδοτικότητας των πόρων, των περιβαλλοντικών επιπτώσεων, των κοινωνικών επιπτώσεων, της τεχνικής σκοπιμότητας, της οικονομικής βιωσιμότητας και του αποτυπώματος άνθρακα διαφόρων στρατηγικών κλειστού βρόχου στην αναγεννητική γεωργία</a:t>
            </a:r>
            <a:endParaRPr/>
          </a:p>
          <a:p>
            <a:pPr indent="0" lvl="0" marL="0" marR="0" rtl="0" algn="l">
              <a:lnSpc>
                <a:spcPct val="120000"/>
              </a:lnSpc>
              <a:spcBef>
                <a:spcPts val="0"/>
              </a:spcBef>
              <a:spcAft>
                <a:spcPts val="0"/>
              </a:spcAft>
              <a:buNone/>
            </a:pPr>
            <a:r>
              <a:rPr b="1" i="0" lang="en-US" sz="3200" u="none" cap="none" strike="noStrike">
                <a:solidFill>
                  <a:srgbClr val="000000"/>
                </a:solidFill>
                <a:latin typeface="Calibri"/>
                <a:ea typeface="Calibri"/>
                <a:cs typeface="Calibri"/>
                <a:sym typeface="Calibri"/>
              </a:rPr>
              <a:t>Τι να κάνετε: Παρουσιάστε ένα εργαλείο υποστήριξης αποφάσεων που θα συμβάλει στη βιωσιμότητα του συστήματος.</a:t>
            </a:r>
            <a:endParaRPr/>
          </a:p>
          <a:p>
            <a:pPr indent="0" lvl="0" marL="0" marR="0" rtl="0" algn="l">
              <a:lnSpc>
                <a:spcPct val="120000"/>
              </a:lnSpc>
              <a:spcBef>
                <a:spcPts val="0"/>
              </a:spcBef>
              <a:spcAft>
                <a:spcPts val="0"/>
              </a:spcAft>
              <a:buNone/>
            </a:pPr>
            <a:r>
              <a:rPr b="1" i="0" lang="en-US" sz="3200" u="none" cap="none" strike="noStrike">
                <a:solidFill>
                  <a:srgbClr val="000000"/>
                </a:solidFill>
                <a:latin typeface="Calibri"/>
                <a:ea typeface="Calibri"/>
                <a:cs typeface="Calibri"/>
                <a:sym typeface="Calibri"/>
              </a:rPr>
              <a:t>Τρόπος υποβολής αίτησης: Χρησιμοποιήστε επιτυχημένα παραδείγματα από διάφορες χώρες</a:t>
            </a:r>
            <a:endParaRPr/>
          </a:p>
          <a:p>
            <a:pPr indent="0" lvl="0" marL="0" marR="0" rtl="0" algn="ctr">
              <a:lnSpc>
                <a:spcPct val="52499"/>
              </a:lnSpc>
              <a:spcBef>
                <a:spcPts val="0"/>
              </a:spcBef>
              <a:spcAft>
                <a:spcPts val="0"/>
              </a:spcAft>
              <a:buNone/>
            </a:pPr>
            <a:r>
              <a:t/>
            </a:r>
            <a:endParaRPr b="1" i="0" sz="3200" u="none" cap="none" strike="noStrike">
              <a:solidFill>
                <a:srgbClr val="000000"/>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30"/>
          <p:cNvSpPr/>
          <p:nvPr/>
        </p:nvSpPr>
        <p:spPr>
          <a:xfrm>
            <a:off x="-533634" y="-144661"/>
            <a:ext cx="18821634" cy="2284960"/>
          </a:xfrm>
          <a:custGeom>
            <a:rect b="b" l="l" r="r" t="t"/>
            <a:pathLst>
              <a:path extrusionOk="0" h="2284960" w="18821634">
                <a:moveTo>
                  <a:pt x="0" y="0"/>
                </a:moveTo>
                <a:lnTo>
                  <a:pt x="18821634" y="0"/>
                </a:lnTo>
                <a:lnTo>
                  <a:pt x="18821634" y="2284960"/>
                </a:lnTo>
                <a:lnTo>
                  <a:pt x="0" y="2284960"/>
                </a:lnTo>
                <a:lnTo>
                  <a:pt x="0" y="0"/>
                </a:lnTo>
                <a:close/>
              </a:path>
            </a:pathLst>
          </a:custGeom>
          <a:blipFill rotWithShape="1">
            <a:blip r:embed="rId3">
              <a:alphaModFix/>
            </a:blip>
            <a:stretch>
              <a:fillRect b="0" l="0" r="0" t="0"/>
            </a:stretch>
          </a:blipFill>
          <a:ln>
            <a:noFill/>
          </a:ln>
        </p:spPr>
      </p:sp>
      <p:sp>
        <p:nvSpPr>
          <p:cNvPr id="569" name="Google Shape;569;p30"/>
          <p:cNvSpPr txBox="1"/>
          <p:nvPr/>
        </p:nvSpPr>
        <p:spPr>
          <a:xfrm>
            <a:off x="1676283" y="588244"/>
            <a:ext cx="14401800" cy="74295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4400" u="none" cap="none" strike="noStrike">
                <a:solidFill>
                  <a:srgbClr val="000000"/>
                </a:solidFill>
                <a:latin typeface="Calibri"/>
                <a:ea typeface="Calibri"/>
                <a:cs typeface="Calibri"/>
                <a:sym typeface="Calibri"/>
              </a:rPr>
              <a:t>Εντοπισμός εμποδίων</a:t>
            </a:r>
            <a:endParaRPr/>
          </a:p>
        </p:txBody>
      </p:sp>
      <p:sp>
        <p:nvSpPr>
          <p:cNvPr id="570" name="Google Shape;570;p30"/>
          <p:cNvSpPr txBox="1"/>
          <p:nvPr/>
        </p:nvSpPr>
        <p:spPr>
          <a:xfrm>
            <a:off x="646822" y="2592014"/>
            <a:ext cx="16460722" cy="22098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3200" u="none" cap="none" strike="noStrike">
                <a:solidFill>
                  <a:srgbClr val="000000"/>
                </a:solidFill>
                <a:latin typeface="Calibri"/>
                <a:ea typeface="Calibri"/>
                <a:cs typeface="Calibri"/>
                <a:sym typeface="Calibri"/>
              </a:rPr>
              <a:t>Να είναι ικανός να εντοπίζει τα εμπόδια στην εφαρμογή συστημάτων κλειστού βρόχου σε αναγεννητικές προσεγγίσεις</a:t>
            </a:r>
            <a:endParaRPr/>
          </a:p>
          <a:p>
            <a:pPr indent="0" lvl="0" marL="0" marR="0" rtl="0" algn="l">
              <a:lnSpc>
                <a:spcPct val="120000"/>
              </a:lnSpc>
              <a:spcBef>
                <a:spcPts val="0"/>
              </a:spcBef>
              <a:spcAft>
                <a:spcPts val="0"/>
              </a:spcAft>
              <a:buNone/>
            </a:pPr>
            <a:r>
              <a:rPr b="1" i="0" lang="en-US" sz="3200" u="none" cap="none" strike="noStrike">
                <a:solidFill>
                  <a:srgbClr val="000000"/>
                </a:solidFill>
                <a:latin typeface="Calibri"/>
                <a:ea typeface="Calibri"/>
                <a:cs typeface="Calibri"/>
                <a:sym typeface="Calibri"/>
              </a:rPr>
              <a:t>Τι πρέπει να κάνετε: Να εφαρμόσετε έναν κώδικα ορθών πρακτικών. Πώς να υποβάλετε αίτηση: Να ξεκινήσετε έναν ανοιχτό διάλογο με όλα τα σχετικά ενδιαφερόμενα μέρη.</a:t>
            </a:r>
            <a:endParaRPr/>
          </a:p>
          <a:p>
            <a:pPr indent="0" lvl="0" marL="0" marR="0" rtl="0" algn="ctr">
              <a:lnSpc>
                <a:spcPct val="52499"/>
              </a:lnSpc>
              <a:spcBef>
                <a:spcPts val="0"/>
              </a:spcBef>
              <a:spcAft>
                <a:spcPts val="0"/>
              </a:spcAft>
              <a:buNone/>
            </a:pPr>
            <a:r>
              <a:t/>
            </a:r>
            <a:endParaRPr b="1" i="0" sz="3200" u="none" cap="none" strike="noStrike">
              <a:solidFill>
                <a:srgbClr val="000000"/>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8" name="Shape 578"/>
        <p:cNvGrpSpPr/>
        <p:nvPr/>
      </p:nvGrpSpPr>
      <p:grpSpPr>
        <a:xfrm>
          <a:off x="0" y="0"/>
          <a:ext cx="0" cy="0"/>
          <a:chOff x="0" y="0"/>
          <a:chExt cx="0" cy="0"/>
        </a:xfrm>
      </p:grpSpPr>
      <p:cxnSp>
        <p:nvCxnSpPr>
          <p:cNvPr id="579" name="Google Shape;579;p31"/>
          <p:cNvCxnSpPr/>
          <p:nvPr/>
        </p:nvCxnSpPr>
        <p:spPr>
          <a:xfrm rot="13785">
            <a:off x="4278722" y="1732813"/>
            <a:ext cx="9501155" cy="0"/>
          </a:xfrm>
          <a:prstGeom prst="straightConnector1">
            <a:avLst/>
          </a:prstGeom>
          <a:noFill/>
          <a:ln cap="rnd" cmpd="sng" w="28575">
            <a:solidFill>
              <a:srgbClr val="000000"/>
            </a:solidFill>
            <a:prstDash val="solid"/>
            <a:round/>
            <a:headEnd len="sm" w="sm" type="none"/>
            <a:tailEnd len="sm" w="sm" type="none"/>
          </a:ln>
        </p:spPr>
      </p:cxnSp>
      <p:sp>
        <p:nvSpPr>
          <p:cNvPr id="580" name="Google Shape;580;p31"/>
          <p:cNvSpPr/>
          <p:nvPr/>
        </p:nvSpPr>
        <p:spPr>
          <a:xfrm>
            <a:off x="-737672" y="4153606"/>
            <a:ext cx="7273290" cy="7158038"/>
          </a:xfrm>
          <a:custGeom>
            <a:rect b="b" l="l" r="r" t="t"/>
            <a:pathLst>
              <a:path extrusionOk="0" h="9544050" w="9697720">
                <a:moveTo>
                  <a:pt x="4848860" y="0"/>
                </a:moveTo>
                <a:cubicBezTo>
                  <a:pt x="2170938" y="0"/>
                  <a:pt x="0" y="2136521"/>
                  <a:pt x="0" y="4772025"/>
                </a:cubicBezTo>
                <a:cubicBezTo>
                  <a:pt x="0" y="7407529"/>
                  <a:pt x="2170938" y="9544050"/>
                  <a:pt x="4848860" y="9544050"/>
                </a:cubicBezTo>
                <a:cubicBezTo>
                  <a:pt x="7526782" y="9544050"/>
                  <a:pt x="9697720" y="7407529"/>
                  <a:pt x="9697720" y="4772025"/>
                </a:cubicBezTo>
                <a:cubicBezTo>
                  <a:pt x="9697720" y="2136521"/>
                  <a:pt x="7526782" y="0"/>
                  <a:pt x="4848860" y="0"/>
                </a:cubicBezTo>
                <a:close/>
              </a:path>
            </a:pathLst>
          </a:custGeom>
          <a:blipFill rotWithShape="1">
            <a:blip r:embed="rId3">
              <a:alphaModFix/>
            </a:blip>
            <a:stretch>
              <a:fillRect b="-804" l="0" r="0" t="-803"/>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31"/>
          <p:cNvSpPr/>
          <p:nvPr/>
        </p:nvSpPr>
        <p:spPr>
          <a:xfrm>
            <a:off x="1708746" y="1940577"/>
            <a:ext cx="15188689" cy="6728957"/>
          </a:xfrm>
          <a:custGeom>
            <a:rect b="b" l="l" r="r" t="t"/>
            <a:pathLst>
              <a:path extrusionOk="0" h="6728957" w="15188689">
                <a:moveTo>
                  <a:pt x="0" y="0"/>
                </a:moveTo>
                <a:lnTo>
                  <a:pt x="15188689" y="0"/>
                </a:lnTo>
                <a:lnTo>
                  <a:pt x="15188689" y="6728957"/>
                </a:lnTo>
                <a:lnTo>
                  <a:pt x="0" y="6728957"/>
                </a:lnTo>
                <a:lnTo>
                  <a:pt x="0" y="0"/>
                </a:lnTo>
                <a:close/>
              </a:path>
            </a:pathLst>
          </a:custGeom>
          <a:blipFill rotWithShape="1">
            <a:blip r:embed="rId4">
              <a:alphaModFix/>
            </a:blip>
            <a:stretch>
              <a:fillRect b="0" l="0" r="0" t="0"/>
            </a:stretch>
          </a:blipFill>
          <a:ln>
            <a:noFill/>
          </a:ln>
        </p:spPr>
      </p:sp>
      <p:sp>
        <p:nvSpPr>
          <p:cNvPr id="582" name="Google Shape;582;p31"/>
          <p:cNvSpPr txBox="1"/>
          <p:nvPr/>
        </p:nvSpPr>
        <p:spPr>
          <a:xfrm>
            <a:off x="3951756" y="76416"/>
            <a:ext cx="10058871" cy="1651634"/>
          </a:xfrm>
          <a:prstGeom prst="rect">
            <a:avLst/>
          </a:prstGeom>
          <a:noFill/>
          <a:ln>
            <a:noFill/>
          </a:ln>
        </p:spPr>
        <p:txBody>
          <a:bodyPr anchorCtr="0" anchor="t" bIns="0" lIns="0" spcFirstLastPara="1" rIns="0" wrap="square" tIns="0">
            <a:spAutoFit/>
          </a:bodyPr>
          <a:lstStyle/>
          <a:p>
            <a:pPr indent="0" lvl="0" marL="0" marR="0" rtl="0" algn="ctr">
              <a:lnSpc>
                <a:spcPct val="168000"/>
              </a:lnSpc>
              <a:spcBef>
                <a:spcPts val="0"/>
              </a:spcBef>
              <a:spcAft>
                <a:spcPts val="0"/>
              </a:spcAft>
              <a:buNone/>
            </a:pPr>
            <a:r>
              <a:rPr b="1" i="0" lang="en-US" sz="4000" u="none" cap="none" strike="noStrike">
                <a:solidFill>
                  <a:srgbClr val="000000"/>
                </a:solidFill>
                <a:latin typeface="Arial"/>
                <a:ea typeface="Arial"/>
                <a:cs typeface="Arial"/>
                <a:sym typeface="Arial"/>
              </a:rPr>
              <a:t>Δραστηριότητα 1: Εφαρμογές στον Πραγματικό Κόσμο </a:t>
            </a:r>
            <a:endParaRPr/>
          </a:p>
        </p:txBody>
      </p:sp>
      <p:sp>
        <p:nvSpPr>
          <p:cNvPr id="583" name="Google Shape;583;p31"/>
          <p:cNvSpPr txBox="1"/>
          <p:nvPr/>
        </p:nvSpPr>
        <p:spPr>
          <a:xfrm>
            <a:off x="2411267" y="3308157"/>
            <a:ext cx="13783647" cy="2834645"/>
          </a:xfrm>
          <a:prstGeom prst="rect">
            <a:avLst/>
          </a:prstGeom>
          <a:noFill/>
          <a:ln>
            <a:noFill/>
          </a:ln>
        </p:spPr>
        <p:txBody>
          <a:bodyPr anchorCtr="0" anchor="t" bIns="0" lIns="0" spcFirstLastPara="1" rIns="0" wrap="square" tIns="0">
            <a:spAutoFit/>
          </a:bodyPr>
          <a:lstStyle/>
          <a:p>
            <a:pPr indent="0" lvl="0" marL="0" marR="0" rtl="0" algn="l">
              <a:lnSpc>
                <a:spcPct val="179992"/>
              </a:lnSpc>
              <a:spcBef>
                <a:spcPts val="0"/>
              </a:spcBef>
              <a:spcAft>
                <a:spcPts val="0"/>
              </a:spcAft>
              <a:buNone/>
            </a:pPr>
            <a:r>
              <a:rPr b="0" i="0" lang="en-US" sz="2799" u="none" cap="none" strike="noStrike">
                <a:solidFill>
                  <a:srgbClr val="000000"/>
                </a:solidFill>
                <a:latin typeface="Arial"/>
                <a:ea typeface="Arial"/>
                <a:cs typeface="Arial"/>
                <a:sym typeface="Arial"/>
              </a:rPr>
              <a:t>Οδηγίες: Παρουσιάστε μια απλή μελέτη περίπτωσης ή ένα υποθετικό σενάριο, ζητώντας από τους συμμετέχοντες να εφαρμόσουν τις έννοιες της ενότητας.</a:t>
            </a:r>
            <a:endParaRPr/>
          </a:p>
          <a:p>
            <a:pPr indent="0" lvl="0" marL="0" marR="0" rtl="0" algn="l">
              <a:lnSpc>
                <a:spcPct val="90032"/>
              </a:lnSpc>
              <a:spcBef>
                <a:spcPts val="0"/>
              </a:spcBef>
              <a:spcAft>
                <a:spcPts val="0"/>
              </a:spcAft>
              <a:buNone/>
            </a:pPr>
            <a:r>
              <a:t/>
            </a:r>
            <a:endParaRPr b="0" i="0" sz="2799" u="none" cap="none" strike="noStrike">
              <a:solidFill>
                <a:srgbClr val="000000"/>
              </a:solidFill>
              <a:latin typeface="Arial"/>
              <a:ea typeface="Arial"/>
              <a:cs typeface="Arial"/>
              <a:sym typeface="Arial"/>
            </a:endParaRPr>
          </a:p>
          <a:p>
            <a:pPr indent="0" lvl="0" marL="0" marR="0" rtl="0" algn="l">
              <a:lnSpc>
                <a:spcPct val="179992"/>
              </a:lnSpc>
              <a:spcBef>
                <a:spcPts val="0"/>
              </a:spcBef>
              <a:spcAft>
                <a:spcPts val="0"/>
              </a:spcAft>
              <a:buNone/>
            </a:pPr>
            <a:r>
              <a:rPr b="0" i="0" lang="en-US" sz="2799" u="none" cap="none" strike="noStrike">
                <a:solidFill>
                  <a:srgbClr val="000000"/>
                </a:solidFill>
                <a:latin typeface="Arial"/>
                <a:ea typeface="Arial"/>
                <a:cs typeface="Arial"/>
                <a:sym typeface="Arial"/>
              </a:rPr>
              <a:t>Διαφάνεια απαντήσεων: Παρακολουθήστε με μια πιθανή λύση ή απάντηση στην επόμενη διαφάνεια.</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1" name="Shape 591"/>
        <p:cNvGrpSpPr/>
        <p:nvPr/>
      </p:nvGrpSpPr>
      <p:grpSpPr>
        <a:xfrm>
          <a:off x="0" y="0"/>
          <a:ext cx="0" cy="0"/>
          <a:chOff x="0" y="0"/>
          <a:chExt cx="0" cy="0"/>
        </a:xfrm>
      </p:grpSpPr>
      <p:sp>
        <p:nvSpPr>
          <p:cNvPr id="592" name="Google Shape;592;p32"/>
          <p:cNvSpPr/>
          <p:nvPr/>
        </p:nvSpPr>
        <p:spPr>
          <a:xfrm>
            <a:off x="0" y="8745297"/>
            <a:ext cx="18288000" cy="1541703"/>
          </a:xfrm>
          <a:custGeom>
            <a:rect b="b" l="l" r="r" t="t"/>
            <a:pathLst>
              <a:path extrusionOk="0" h="1541703" w="18288000">
                <a:moveTo>
                  <a:pt x="0" y="0"/>
                </a:moveTo>
                <a:lnTo>
                  <a:pt x="18288000" y="0"/>
                </a:lnTo>
                <a:lnTo>
                  <a:pt x="18288000" y="1541703"/>
                </a:lnTo>
                <a:lnTo>
                  <a:pt x="0" y="1541703"/>
                </a:lnTo>
                <a:lnTo>
                  <a:pt x="0" y="0"/>
                </a:lnTo>
                <a:close/>
              </a:path>
            </a:pathLst>
          </a:custGeom>
          <a:blipFill rotWithShape="1">
            <a:blip r:embed="rId3">
              <a:alphaModFix/>
            </a:blip>
            <a:stretch>
              <a:fillRect b="0" l="0" r="0" t="0"/>
            </a:stretch>
          </a:blipFill>
          <a:ln>
            <a:noFill/>
          </a:ln>
        </p:spPr>
      </p:sp>
      <p:sp>
        <p:nvSpPr>
          <p:cNvPr id="593" name="Google Shape;593;p32"/>
          <p:cNvSpPr txBox="1"/>
          <p:nvPr/>
        </p:nvSpPr>
        <p:spPr>
          <a:xfrm>
            <a:off x="1981200" y="266700"/>
            <a:ext cx="13563600" cy="1922267"/>
          </a:xfrm>
          <a:prstGeom prst="rect">
            <a:avLst/>
          </a:prstGeom>
          <a:noFill/>
          <a:ln>
            <a:noFill/>
          </a:ln>
        </p:spPr>
        <p:txBody>
          <a:bodyPr anchorCtr="0" anchor="t" bIns="0" lIns="0" spcFirstLastPara="1" rIns="0" wrap="square" tIns="0">
            <a:spAutoFit/>
          </a:bodyPr>
          <a:lstStyle/>
          <a:p>
            <a:pPr indent="0" lvl="0" marL="0" marR="0" rtl="0" algn="just">
              <a:lnSpc>
                <a:spcPct val="176927"/>
              </a:lnSpc>
              <a:spcBef>
                <a:spcPts val="0"/>
              </a:spcBef>
              <a:spcAft>
                <a:spcPts val="0"/>
              </a:spcAft>
              <a:buNone/>
            </a:pPr>
            <a:r>
              <a:rPr b="1" i="0" lang="en-US" sz="3632" u="none" cap="none" strike="noStrike">
                <a:solidFill>
                  <a:srgbClr val="000000"/>
                </a:solidFill>
                <a:latin typeface="Arial"/>
                <a:ea typeface="Arial"/>
                <a:cs typeface="Arial"/>
                <a:sym typeface="Arial"/>
              </a:rPr>
              <a:t>Δραστηριότητα 1: Εφαρμογή στον Πραγματικό Κόσμο (Εστίαση στη Βιοεπιστήμη)</a:t>
            </a:r>
            <a:endParaRPr/>
          </a:p>
          <a:p>
            <a:pPr indent="0" lvl="0" marL="0" marR="0" rtl="0" algn="just">
              <a:lnSpc>
                <a:spcPct val="54515"/>
              </a:lnSpc>
              <a:spcBef>
                <a:spcPts val="0"/>
              </a:spcBef>
              <a:spcAft>
                <a:spcPts val="0"/>
              </a:spcAft>
              <a:buNone/>
            </a:pPr>
            <a:r>
              <a:t/>
            </a:r>
            <a:endParaRPr b="1" i="0" sz="3632" u="none" cap="none" strike="noStrike">
              <a:solidFill>
                <a:srgbClr val="000000"/>
              </a:solidFill>
              <a:latin typeface="Arial"/>
              <a:ea typeface="Arial"/>
              <a:cs typeface="Arial"/>
              <a:sym typeface="Arial"/>
            </a:endParaRPr>
          </a:p>
        </p:txBody>
      </p:sp>
      <p:cxnSp>
        <p:nvCxnSpPr>
          <p:cNvPr id="594" name="Google Shape;594;p32"/>
          <p:cNvCxnSpPr/>
          <p:nvPr/>
        </p:nvCxnSpPr>
        <p:spPr>
          <a:xfrm flipH="1">
            <a:off x="3929791" y="2056678"/>
            <a:ext cx="9666418" cy="76200"/>
          </a:xfrm>
          <a:prstGeom prst="straightConnector1">
            <a:avLst/>
          </a:prstGeom>
          <a:noFill/>
          <a:ln cap="rnd" cmpd="sng" w="28575">
            <a:solidFill>
              <a:srgbClr val="000000"/>
            </a:solidFill>
            <a:prstDash val="solid"/>
            <a:round/>
            <a:headEnd len="sm" w="sm" type="none"/>
            <a:tailEnd len="sm" w="sm" type="none"/>
          </a:ln>
        </p:spPr>
      </p:cxnSp>
      <p:sp>
        <p:nvSpPr>
          <p:cNvPr id="595" name="Google Shape;595;p32"/>
          <p:cNvSpPr txBox="1"/>
          <p:nvPr/>
        </p:nvSpPr>
        <p:spPr>
          <a:xfrm>
            <a:off x="545556" y="2252445"/>
            <a:ext cx="17495550" cy="637222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3200" u="none" cap="none" strike="noStrike">
                <a:solidFill>
                  <a:srgbClr val="000000"/>
                </a:solidFill>
                <a:latin typeface="Calibri"/>
                <a:ea typeface="Calibri"/>
                <a:cs typeface="Calibri"/>
                <a:sym typeface="Calibri"/>
              </a:rPr>
              <a:t>Οδηγίες:</a:t>
            </a:r>
            <a:endParaRPr/>
          </a:p>
          <a:p>
            <a:pPr indent="0" lvl="0" marL="0" marR="0" rtl="0" algn="l">
              <a:lnSpc>
                <a:spcPct val="120000"/>
              </a:lnSpc>
              <a:spcBef>
                <a:spcPts val="0"/>
              </a:spcBef>
              <a:spcAft>
                <a:spcPts val="0"/>
              </a:spcAft>
              <a:buNone/>
            </a:pPr>
            <a:r>
              <a:rPr b="0" i="0" lang="en-US" sz="3200" u="none" cap="none" strike="noStrike">
                <a:solidFill>
                  <a:srgbClr val="000000"/>
                </a:solidFill>
                <a:latin typeface="Calibri"/>
                <a:ea typeface="Calibri"/>
                <a:cs typeface="Calibri"/>
                <a:sym typeface="Calibri"/>
              </a:rPr>
              <a:t>Διαβάστε το παρακάτω σενάριο και απαντήστε στις παρακάτω ερωτήσεις:</a:t>
            </a:r>
            <a:endParaRPr/>
          </a:p>
          <a:p>
            <a:pPr indent="0" lvl="0" marL="0" marR="0" rtl="0" algn="l">
              <a:lnSpc>
                <a:spcPct val="120000"/>
              </a:lnSpc>
              <a:spcBef>
                <a:spcPts val="0"/>
              </a:spcBef>
              <a:spcAft>
                <a:spcPts val="0"/>
              </a:spcAft>
              <a:buNone/>
            </a:pPr>
            <a:r>
              <a:rPr b="1" i="0" lang="en-US" sz="3200" u="none" cap="none" strike="noStrike">
                <a:solidFill>
                  <a:srgbClr val="000000"/>
                </a:solidFill>
                <a:latin typeface="Calibri"/>
                <a:ea typeface="Calibri"/>
                <a:cs typeface="Calibri"/>
                <a:sym typeface="Calibri"/>
              </a:rPr>
              <a:t>Σενάριο:</a:t>
            </a:r>
            <a:endParaRPr/>
          </a:p>
          <a:p>
            <a:pPr indent="0" lvl="0" marL="0" marR="0" rtl="0" algn="l">
              <a:lnSpc>
                <a:spcPct val="120000"/>
              </a:lnSpc>
              <a:spcBef>
                <a:spcPts val="0"/>
              </a:spcBef>
              <a:spcAft>
                <a:spcPts val="0"/>
              </a:spcAft>
              <a:buNone/>
            </a:pPr>
            <a:r>
              <a:rPr b="0" i="0" lang="en-US" sz="3200" u="none" cap="none" strike="noStrike">
                <a:solidFill>
                  <a:srgbClr val="000000"/>
                </a:solidFill>
                <a:latin typeface="Calibri"/>
                <a:ea typeface="Calibri"/>
                <a:cs typeface="Calibri"/>
                <a:sym typeface="Calibri"/>
              </a:rPr>
              <a:t>Ένας αγρότης εισάγει μια ομάδα μικροοργανισμών στο φυτώριο δέντρων του χωρίς να τους έχει προηγουμένως ελέγξει. Δύο μήνες αργότερα, αρκετά υγιή δέντρα αρχίζουν να εμφανίζουν σημάδια νεκρωτικών κηλίδων στα φύλλα και τις ρίζες τους. Τα συμπτώματα εξαπλώνονται γρήγορα, επηρεάζοντας τόσο τα νεαρά όσο και τα ηλικιωμένα δέντρα μέσα στο φυτώριο. Δεν υπάρχουν πρωτόκολλα βιολογικού ελέγχου και ο αγρότης δεν έχει ιδέα πώς να αντιμετωπίσει το πρόβλημα.</a:t>
            </a:r>
            <a:endParaRPr/>
          </a:p>
          <a:p>
            <a:pPr indent="0" lvl="0" marL="0" marR="0" rtl="0" algn="l">
              <a:lnSpc>
                <a:spcPct val="120000"/>
              </a:lnSpc>
              <a:spcBef>
                <a:spcPts val="0"/>
              </a:spcBef>
              <a:spcAft>
                <a:spcPts val="0"/>
              </a:spcAft>
              <a:buNone/>
            </a:pPr>
            <a:r>
              <a:rPr b="1" i="0" lang="en-US" sz="3200" u="none" cap="none" strike="noStrike">
                <a:solidFill>
                  <a:srgbClr val="000000"/>
                </a:solidFill>
                <a:latin typeface="Calibri"/>
                <a:ea typeface="Calibri"/>
                <a:cs typeface="Calibri"/>
                <a:sym typeface="Calibri"/>
              </a:rPr>
              <a:t>Ερωτήσεις:</a:t>
            </a:r>
            <a:endParaRPr/>
          </a:p>
          <a:p>
            <a:pPr indent="-203200" lvl="1" marL="182880" marR="0" rtl="0" algn="l">
              <a:lnSpc>
                <a:spcPct val="120000"/>
              </a:lnSpc>
              <a:spcBef>
                <a:spcPts val="0"/>
              </a:spcBef>
              <a:spcAft>
                <a:spcPts val="0"/>
              </a:spcAft>
              <a:buClr>
                <a:srgbClr val="000000"/>
              </a:buClr>
              <a:buSzPts val="3200"/>
              <a:buFont typeface="Calibri"/>
              <a:buAutoNum type="arabicPeriod"/>
            </a:pPr>
            <a:r>
              <a:rPr b="0" i="0" lang="en-US" sz="3200" u="none" cap="none" strike="noStrike">
                <a:solidFill>
                  <a:srgbClr val="000000"/>
                </a:solidFill>
                <a:latin typeface="Calibri"/>
                <a:ea typeface="Calibri"/>
                <a:cs typeface="Calibri"/>
                <a:sym typeface="Calibri"/>
              </a:rPr>
              <a:t>Ποιοι είναι οι πιθανοί λόγοι που συμβάλλουν στην αρνητική επίδραση;</a:t>
            </a:r>
            <a:endParaRPr/>
          </a:p>
          <a:p>
            <a:pPr indent="-203200" lvl="1" marL="182880" marR="0" rtl="0" algn="l">
              <a:lnSpc>
                <a:spcPct val="120000"/>
              </a:lnSpc>
              <a:spcBef>
                <a:spcPts val="0"/>
              </a:spcBef>
              <a:spcAft>
                <a:spcPts val="0"/>
              </a:spcAft>
              <a:buClr>
                <a:srgbClr val="000000"/>
              </a:buClr>
              <a:buSzPts val="3200"/>
              <a:buFont typeface="Calibri"/>
              <a:buAutoNum type="arabicPeriod"/>
            </a:pPr>
            <a:r>
              <a:rPr b="0" i="0" lang="en-US" sz="3200" u="none" cap="none" strike="noStrike">
                <a:solidFill>
                  <a:srgbClr val="000000"/>
                </a:solidFill>
                <a:latin typeface="Calibri"/>
                <a:ea typeface="Calibri"/>
                <a:cs typeface="Calibri"/>
                <a:sym typeface="Calibri"/>
              </a:rPr>
              <a:t>Ποια άμεσα μέτρα πρέπει να λάβει ο αγρότης για να αποφύγει περαιτέρω ζημιές στο φυτώριό του;</a:t>
            </a:r>
            <a:endParaRPr/>
          </a:p>
          <a:p>
            <a:pPr indent="-203200" lvl="1" marL="182880" marR="0" rtl="0" algn="l">
              <a:lnSpc>
                <a:spcPct val="120000"/>
              </a:lnSpc>
              <a:spcBef>
                <a:spcPts val="0"/>
              </a:spcBef>
              <a:spcAft>
                <a:spcPts val="0"/>
              </a:spcAft>
              <a:buClr>
                <a:srgbClr val="000000"/>
              </a:buClr>
              <a:buSzPts val="3200"/>
              <a:buFont typeface="Calibri"/>
              <a:buAutoNum type="arabicPeriod"/>
            </a:pPr>
            <a:r>
              <a:rPr b="0" i="0" lang="en-US" sz="3200" u="none" cap="none" strike="noStrike">
                <a:solidFill>
                  <a:srgbClr val="000000"/>
                </a:solidFill>
                <a:latin typeface="Calibri"/>
                <a:ea typeface="Calibri"/>
                <a:cs typeface="Calibri"/>
                <a:sym typeface="Calibri"/>
              </a:rPr>
              <a:t>Πώς θα μπορούσε η εφαρμογή ενός σχεδίου βιοπαρακολούθησης να βοηθήσει στην πρόληψη παρόμοιων καταστάσεων στο μέλλον;</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E77"/>
        </a:solidFill>
      </p:bgPr>
    </p:bg>
    <p:spTree>
      <p:nvGrpSpPr>
        <p:cNvPr id="603" name="Shape 603"/>
        <p:cNvGrpSpPr/>
        <p:nvPr/>
      </p:nvGrpSpPr>
      <p:grpSpPr>
        <a:xfrm>
          <a:off x="0" y="0"/>
          <a:ext cx="0" cy="0"/>
          <a:chOff x="0" y="0"/>
          <a:chExt cx="0" cy="0"/>
        </a:xfrm>
      </p:grpSpPr>
      <p:sp>
        <p:nvSpPr>
          <p:cNvPr id="604" name="Google Shape;604;p33"/>
          <p:cNvSpPr/>
          <p:nvPr/>
        </p:nvSpPr>
        <p:spPr>
          <a:xfrm>
            <a:off x="0" y="8745297"/>
            <a:ext cx="18288000" cy="1541703"/>
          </a:xfrm>
          <a:custGeom>
            <a:rect b="b" l="l" r="r" t="t"/>
            <a:pathLst>
              <a:path extrusionOk="0" h="1541703" w="18288000">
                <a:moveTo>
                  <a:pt x="0" y="0"/>
                </a:moveTo>
                <a:lnTo>
                  <a:pt x="18288000" y="0"/>
                </a:lnTo>
                <a:lnTo>
                  <a:pt x="18288000" y="1541703"/>
                </a:lnTo>
                <a:lnTo>
                  <a:pt x="0" y="1541703"/>
                </a:lnTo>
                <a:lnTo>
                  <a:pt x="0" y="0"/>
                </a:lnTo>
                <a:close/>
              </a:path>
            </a:pathLst>
          </a:custGeom>
          <a:blipFill rotWithShape="1">
            <a:blip r:embed="rId3">
              <a:alphaModFix/>
            </a:blip>
            <a:stretch>
              <a:fillRect b="0" l="0" r="0" t="0"/>
            </a:stretch>
          </a:blipFill>
          <a:ln>
            <a:noFill/>
          </a:ln>
        </p:spPr>
      </p:sp>
      <p:sp>
        <p:nvSpPr>
          <p:cNvPr id="605" name="Google Shape;605;p33"/>
          <p:cNvSpPr txBox="1"/>
          <p:nvPr/>
        </p:nvSpPr>
        <p:spPr>
          <a:xfrm>
            <a:off x="2539173" y="5330"/>
            <a:ext cx="12003466" cy="1863018"/>
          </a:xfrm>
          <a:prstGeom prst="rect">
            <a:avLst/>
          </a:prstGeom>
          <a:noFill/>
          <a:ln>
            <a:noFill/>
          </a:ln>
        </p:spPr>
        <p:txBody>
          <a:bodyPr anchorCtr="0" anchor="t" bIns="0" lIns="0" spcFirstLastPara="1" rIns="0" wrap="square" tIns="0">
            <a:spAutoFit/>
          </a:bodyPr>
          <a:lstStyle/>
          <a:p>
            <a:pPr indent="0" lvl="0" marL="0" marR="0" rtl="0" algn="just">
              <a:lnSpc>
                <a:spcPct val="176925"/>
              </a:lnSpc>
              <a:spcBef>
                <a:spcPts val="0"/>
              </a:spcBef>
              <a:spcAft>
                <a:spcPts val="0"/>
              </a:spcAft>
              <a:buNone/>
            </a:pPr>
            <a:r>
              <a:rPr b="1" i="0" lang="en-US" sz="3532" u="none" cap="none" strike="noStrike">
                <a:solidFill>
                  <a:srgbClr val="000000"/>
                </a:solidFill>
                <a:latin typeface="Arial"/>
                <a:ea typeface="Arial"/>
                <a:cs typeface="Arial"/>
                <a:sym typeface="Arial"/>
              </a:rPr>
              <a:t>Δραστηριότητα 1: Εφαρμογή στον Πραγματικό Κόσμο (Εστίαση στη Βιοεπιστήμη)</a:t>
            </a:r>
            <a:endParaRPr/>
          </a:p>
          <a:p>
            <a:pPr indent="0" lvl="0" marL="0" marR="0" rtl="0" algn="just">
              <a:lnSpc>
                <a:spcPct val="50962"/>
              </a:lnSpc>
              <a:spcBef>
                <a:spcPts val="0"/>
              </a:spcBef>
              <a:spcAft>
                <a:spcPts val="0"/>
              </a:spcAft>
              <a:buNone/>
            </a:pPr>
            <a:r>
              <a:t/>
            </a:r>
            <a:endParaRPr b="1" i="0" sz="3532" u="none" cap="none" strike="noStrike">
              <a:solidFill>
                <a:srgbClr val="000000"/>
              </a:solidFill>
              <a:latin typeface="Arial"/>
              <a:ea typeface="Arial"/>
              <a:cs typeface="Arial"/>
              <a:sym typeface="Arial"/>
            </a:endParaRPr>
          </a:p>
        </p:txBody>
      </p:sp>
      <p:cxnSp>
        <p:nvCxnSpPr>
          <p:cNvPr id="606" name="Google Shape;606;p33"/>
          <p:cNvCxnSpPr/>
          <p:nvPr/>
        </p:nvCxnSpPr>
        <p:spPr>
          <a:xfrm flipH="1">
            <a:off x="3790950" y="1544249"/>
            <a:ext cx="9666418" cy="76200"/>
          </a:xfrm>
          <a:prstGeom prst="straightConnector1">
            <a:avLst/>
          </a:prstGeom>
          <a:noFill/>
          <a:ln cap="rnd" cmpd="sng" w="28575">
            <a:solidFill>
              <a:srgbClr val="000000"/>
            </a:solidFill>
            <a:prstDash val="solid"/>
            <a:round/>
            <a:headEnd len="sm" w="sm" type="none"/>
            <a:tailEnd len="sm" w="sm" type="none"/>
          </a:ln>
        </p:spPr>
      </p:cxnSp>
      <p:grpSp>
        <p:nvGrpSpPr>
          <p:cNvPr id="607" name="Google Shape;607;p33"/>
          <p:cNvGrpSpPr/>
          <p:nvPr/>
        </p:nvGrpSpPr>
        <p:grpSpPr>
          <a:xfrm>
            <a:off x="304800" y="1770717"/>
            <a:ext cx="9829800" cy="4603834"/>
            <a:chOff x="0" y="-180975"/>
            <a:chExt cx="13106400" cy="6138446"/>
          </a:xfrm>
        </p:grpSpPr>
        <p:sp>
          <p:nvSpPr>
            <p:cNvPr id="608" name="Google Shape;608;p33"/>
            <p:cNvSpPr/>
            <p:nvPr/>
          </p:nvSpPr>
          <p:spPr>
            <a:xfrm>
              <a:off x="0" y="0"/>
              <a:ext cx="13106400" cy="5957462"/>
            </a:xfrm>
            <a:custGeom>
              <a:rect b="b" l="l" r="r" t="t"/>
              <a:pathLst>
                <a:path extrusionOk="0" h="5957462" w="13106400">
                  <a:moveTo>
                    <a:pt x="0" y="0"/>
                  </a:moveTo>
                  <a:lnTo>
                    <a:pt x="13106400" y="0"/>
                  </a:lnTo>
                  <a:lnTo>
                    <a:pt x="13106400" y="5957462"/>
                  </a:lnTo>
                  <a:lnTo>
                    <a:pt x="0" y="5957462"/>
                  </a:lnTo>
                  <a:close/>
                </a:path>
              </a:pathLst>
            </a:custGeom>
            <a:solidFill>
              <a:srgbClr val="FDE9D8"/>
            </a:solidFill>
            <a:ln>
              <a:noFill/>
            </a:ln>
          </p:spPr>
        </p:sp>
        <p:sp>
          <p:nvSpPr>
            <p:cNvPr id="609" name="Google Shape;609;p33"/>
            <p:cNvSpPr txBox="1"/>
            <p:nvPr/>
          </p:nvSpPr>
          <p:spPr>
            <a:xfrm>
              <a:off x="0" y="-180975"/>
              <a:ext cx="13106400" cy="6138446"/>
            </a:xfrm>
            <a:prstGeom prst="rect">
              <a:avLst/>
            </a:prstGeom>
            <a:noFill/>
            <a:ln>
              <a:noFill/>
            </a:ln>
          </p:spPr>
          <p:txBody>
            <a:bodyPr anchorCtr="0" anchor="t" bIns="50800" lIns="50800" spcFirstLastPara="1" rIns="50800" wrap="square" tIns="50800">
              <a:noAutofit/>
            </a:bodyPr>
            <a:lstStyle/>
            <a:p>
              <a:pPr indent="0" lvl="0" marL="0" marR="0" rtl="0" algn="l">
                <a:lnSpc>
                  <a:spcPct val="180000"/>
                </a:lnSpc>
                <a:spcBef>
                  <a:spcPts val="0"/>
                </a:spcBef>
                <a:spcAft>
                  <a:spcPts val="0"/>
                </a:spcAft>
                <a:buNone/>
              </a:pPr>
              <a:r>
                <a:rPr b="1" i="0" lang="en-US" sz="2400" u="none" cap="none" strike="noStrike">
                  <a:solidFill>
                    <a:srgbClr val="000000"/>
                  </a:solidFill>
                  <a:latin typeface="Calibri"/>
                  <a:ea typeface="Calibri"/>
                  <a:cs typeface="Calibri"/>
                  <a:sym typeface="Calibri"/>
                </a:rPr>
                <a:t>Λάθη:</a:t>
              </a:r>
              <a:endParaRPr/>
            </a:p>
            <a:p>
              <a:pPr indent="-152400" lvl="1" marL="289561" marR="0" rtl="0" algn="l">
                <a:lnSpc>
                  <a:spcPct val="180000"/>
                </a:lnSpc>
                <a:spcBef>
                  <a:spcPts val="0"/>
                </a:spcBef>
                <a:spcAft>
                  <a:spcPts val="0"/>
                </a:spcAft>
                <a:buClr>
                  <a:srgbClr val="000000"/>
                </a:buClr>
                <a:buSzPts val="2400"/>
                <a:buFont typeface="Arial"/>
                <a:buChar char="•"/>
              </a:pPr>
              <a:r>
                <a:rPr b="0" i="0" lang="en-US" sz="2400" u="none" cap="none" strike="noStrike">
                  <a:solidFill>
                    <a:srgbClr val="000000"/>
                  </a:solidFill>
                  <a:latin typeface="Calibri"/>
                  <a:ea typeface="Calibri"/>
                  <a:cs typeface="Calibri"/>
                  <a:sym typeface="Calibri"/>
                </a:rPr>
                <a:t>Δεν υπάρχει έλεγχος της προέλευσης του μικροβιακού μολυσματικού υλικού πριν από την εισαγωγή του στο φυτώριο δέντρων.</a:t>
              </a:r>
              <a:endParaRPr/>
            </a:p>
            <a:p>
              <a:pPr indent="-152400" lvl="1" marL="289561" marR="0" rtl="0" algn="l">
                <a:lnSpc>
                  <a:spcPct val="180000"/>
                </a:lnSpc>
                <a:spcBef>
                  <a:spcPts val="0"/>
                </a:spcBef>
                <a:spcAft>
                  <a:spcPts val="0"/>
                </a:spcAft>
                <a:buClr>
                  <a:srgbClr val="000000"/>
                </a:buClr>
                <a:buSzPts val="2400"/>
                <a:buFont typeface="Arial"/>
                <a:buChar char="•"/>
              </a:pPr>
              <a:r>
                <a:rPr b="0" i="0" lang="en-US" sz="2400" u="none" cap="none" strike="noStrike">
                  <a:solidFill>
                    <a:srgbClr val="000000"/>
                  </a:solidFill>
                  <a:latin typeface="Calibri"/>
                  <a:ea typeface="Calibri"/>
                  <a:cs typeface="Calibri"/>
                  <a:sym typeface="Calibri"/>
                </a:rPr>
                <a:t>Έλλειψη δεδομένων από πειράματα μεσοκόσμου</a:t>
              </a:r>
              <a:endParaRPr/>
            </a:p>
            <a:p>
              <a:pPr indent="-152400" lvl="1" marL="289561" marR="0" rtl="0" algn="l">
                <a:lnSpc>
                  <a:spcPct val="180000"/>
                </a:lnSpc>
                <a:spcBef>
                  <a:spcPts val="0"/>
                </a:spcBef>
                <a:spcAft>
                  <a:spcPts val="0"/>
                </a:spcAft>
                <a:buClr>
                  <a:srgbClr val="000000"/>
                </a:buClr>
                <a:buSzPts val="2400"/>
                <a:buFont typeface="Arial"/>
                <a:buChar char="•"/>
              </a:pPr>
              <a:r>
                <a:rPr b="0" i="0" lang="en-US" sz="2400" u="none" cap="none" strike="noStrike">
                  <a:solidFill>
                    <a:srgbClr val="000000"/>
                  </a:solidFill>
                  <a:latin typeface="Calibri"/>
                  <a:ea typeface="Calibri"/>
                  <a:cs typeface="Calibri"/>
                  <a:sym typeface="Calibri"/>
                </a:rPr>
                <a:t>Καμία γνώση των πρωτοκόλλων για τον έλεγχο ασθενειών που μεταδίδονται από μικροβιακές παθήσεις.</a:t>
              </a:r>
              <a:endParaRPr/>
            </a:p>
          </p:txBody>
        </p:sp>
      </p:grpSp>
      <p:grpSp>
        <p:nvGrpSpPr>
          <p:cNvPr id="610" name="Google Shape;610;p33"/>
          <p:cNvGrpSpPr/>
          <p:nvPr/>
        </p:nvGrpSpPr>
        <p:grpSpPr>
          <a:xfrm>
            <a:off x="304800" y="5376476"/>
            <a:ext cx="9829800" cy="3368821"/>
            <a:chOff x="0" y="-209550"/>
            <a:chExt cx="13028960" cy="4465221"/>
          </a:xfrm>
        </p:grpSpPr>
        <p:sp>
          <p:nvSpPr>
            <p:cNvPr id="611" name="Google Shape;611;p33"/>
            <p:cNvSpPr/>
            <p:nvPr/>
          </p:nvSpPr>
          <p:spPr>
            <a:xfrm>
              <a:off x="0" y="0"/>
              <a:ext cx="13028960" cy="4255605"/>
            </a:xfrm>
            <a:custGeom>
              <a:rect b="b" l="l" r="r" t="t"/>
              <a:pathLst>
                <a:path extrusionOk="0" h="4255605" w="13028960">
                  <a:moveTo>
                    <a:pt x="0" y="0"/>
                  </a:moveTo>
                  <a:lnTo>
                    <a:pt x="13028960" y="0"/>
                  </a:lnTo>
                  <a:lnTo>
                    <a:pt x="13028960" y="4255605"/>
                  </a:lnTo>
                  <a:lnTo>
                    <a:pt x="0" y="4255605"/>
                  </a:lnTo>
                  <a:close/>
                </a:path>
              </a:pathLst>
            </a:custGeom>
            <a:solidFill>
              <a:srgbClr val="DAEEF3"/>
            </a:solidFill>
            <a:ln>
              <a:noFill/>
            </a:ln>
          </p:spPr>
        </p:sp>
        <p:sp>
          <p:nvSpPr>
            <p:cNvPr id="612" name="Google Shape;612;p33"/>
            <p:cNvSpPr txBox="1"/>
            <p:nvPr/>
          </p:nvSpPr>
          <p:spPr>
            <a:xfrm>
              <a:off x="0" y="-209550"/>
              <a:ext cx="13028960" cy="4465221"/>
            </a:xfrm>
            <a:prstGeom prst="rect">
              <a:avLst/>
            </a:prstGeom>
            <a:noFill/>
            <a:ln>
              <a:noFill/>
            </a:ln>
          </p:spPr>
          <p:txBody>
            <a:bodyPr anchorCtr="0" anchor="t" bIns="51100" lIns="51100" spcFirstLastPara="1" rIns="51100" wrap="square" tIns="51100">
              <a:noAutofit/>
            </a:bodyPr>
            <a:lstStyle/>
            <a:p>
              <a:pPr indent="0" lvl="0" marL="0" marR="0" rtl="0" algn="l">
                <a:lnSpc>
                  <a:spcPct val="180007"/>
                </a:lnSpc>
                <a:spcBef>
                  <a:spcPts val="0"/>
                </a:spcBef>
                <a:spcAft>
                  <a:spcPts val="0"/>
                </a:spcAft>
                <a:buNone/>
              </a:pPr>
              <a:r>
                <a:rPr b="1" i="0" lang="en-US" sz="2616" u="none" cap="none" strike="noStrike">
                  <a:solidFill>
                    <a:srgbClr val="000000"/>
                  </a:solidFill>
                  <a:latin typeface="Calibri"/>
                  <a:ea typeface="Calibri"/>
                  <a:cs typeface="Calibri"/>
                  <a:sym typeface="Calibri"/>
                </a:rPr>
                <a:t>Άμεσα μέτρα για την αντιμετώπιση της ζημιάς:</a:t>
              </a:r>
              <a:endParaRPr/>
            </a:p>
            <a:p>
              <a:pPr indent="-166116" lvl="1" marL="149541" marR="0" rtl="0" algn="l">
                <a:lnSpc>
                  <a:spcPct val="180007"/>
                </a:lnSpc>
                <a:spcBef>
                  <a:spcPts val="0"/>
                </a:spcBef>
                <a:spcAft>
                  <a:spcPts val="0"/>
                </a:spcAft>
                <a:buClr>
                  <a:srgbClr val="000000"/>
                </a:buClr>
                <a:buSzPts val="2616"/>
                <a:buFont typeface="Arial"/>
                <a:buChar char="•"/>
              </a:pPr>
              <a:r>
                <a:rPr b="0" i="0" lang="en-US" sz="2616" u="none" cap="none" strike="noStrike">
                  <a:solidFill>
                    <a:srgbClr val="000000"/>
                  </a:solidFill>
                  <a:latin typeface="Calibri"/>
                  <a:ea typeface="Calibri"/>
                  <a:cs typeface="Calibri"/>
                  <a:sym typeface="Calibri"/>
                </a:rPr>
                <a:t>Εντοπίστε τα κατεστραμμένα δέντρα.</a:t>
              </a:r>
              <a:endParaRPr/>
            </a:p>
            <a:p>
              <a:pPr indent="-166116" lvl="1" marL="149541" marR="0" rtl="0" algn="l">
                <a:lnSpc>
                  <a:spcPct val="180007"/>
                </a:lnSpc>
                <a:spcBef>
                  <a:spcPts val="0"/>
                </a:spcBef>
                <a:spcAft>
                  <a:spcPts val="0"/>
                </a:spcAft>
                <a:buClr>
                  <a:srgbClr val="000000"/>
                </a:buClr>
                <a:buSzPts val="2616"/>
                <a:buFont typeface="Arial"/>
                <a:buChar char="•"/>
              </a:pPr>
              <a:r>
                <a:rPr b="0" i="0" lang="en-US" sz="2616" u="none" cap="none" strike="noStrike">
                  <a:solidFill>
                    <a:srgbClr val="000000"/>
                  </a:solidFill>
                  <a:latin typeface="Calibri"/>
                  <a:ea typeface="Calibri"/>
                  <a:cs typeface="Calibri"/>
                  <a:sym typeface="Calibri"/>
                </a:rPr>
                <a:t>Συμβουλευτείτε έναν γεωπόνο για διάγνωση και πιθανή θεραπεία.</a:t>
              </a:r>
              <a:endParaRPr/>
            </a:p>
            <a:p>
              <a:pPr indent="-166116" lvl="1" marL="149541" marR="0" rtl="0" algn="l">
                <a:lnSpc>
                  <a:spcPct val="180007"/>
                </a:lnSpc>
                <a:spcBef>
                  <a:spcPts val="0"/>
                </a:spcBef>
                <a:spcAft>
                  <a:spcPts val="0"/>
                </a:spcAft>
                <a:buClr>
                  <a:srgbClr val="000000"/>
                </a:buClr>
                <a:buSzPts val="2616"/>
                <a:buFont typeface="Arial"/>
                <a:buChar char="•"/>
              </a:pPr>
              <a:r>
                <a:rPr b="0" i="0" lang="en-US" sz="2616" u="none" cap="none" strike="noStrike">
                  <a:solidFill>
                    <a:srgbClr val="000000"/>
                  </a:solidFill>
                  <a:latin typeface="Calibri"/>
                  <a:ea typeface="Calibri"/>
                  <a:cs typeface="Calibri"/>
                  <a:sym typeface="Calibri"/>
                </a:rPr>
                <a:t>Εκσκάψτε και κάψτε το νεκρωμένο φυτικό υλικό.</a:t>
              </a:r>
              <a:endParaRPr/>
            </a:p>
          </p:txBody>
        </p:sp>
      </p:grpSp>
      <p:grpSp>
        <p:nvGrpSpPr>
          <p:cNvPr id="613" name="Google Shape;613;p33"/>
          <p:cNvGrpSpPr/>
          <p:nvPr/>
        </p:nvGrpSpPr>
        <p:grpSpPr>
          <a:xfrm>
            <a:off x="11048827" y="1779647"/>
            <a:ext cx="6695098" cy="6924158"/>
            <a:chOff x="0" y="-190500"/>
            <a:chExt cx="10058400" cy="10402528"/>
          </a:xfrm>
        </p:grpSpPr>
        <p:sp>
          <p:nvSpPr>
            <p:cNvPr id="614" name="Google Shape;614;p33"/>
            <p:cNvSpPr/>
            <p:nvPr/>
          </p:nvSpPr>
          <p:spPr>
            <a:xfrm>
              <a:off x="0" y="0"/>
              <a:ext cx="10058400" cy="10212028"/>
            </a:xfrm>
            <a:custGeom>
              <a:rect b="b" l="l" r="r" t="t"/>
              <a:pathLst>
                <a:path extrusionOk="0" h="10212028" w="10058400">
                  <a:moveTo>
                    <a:pt x="0" y="0"/>
                  </a:moveTo>
                  <a:lnTo>
                    <a:pt x="10058400" y="0"/>
                  </a:lnTo>
                  <a:lnTo>
                    <a:pt x="10058400" y="10212028"/>
                  </a:lnTo>
                  <a:lnTo>
                    <a:pt x="0" y="10212028"/>
                  </a:lnTo>
                  <a:close/>
                </a:path>
              </a:pathLst>
            </a:custGeom>
            <a:solidFill>
              <a:srgbClr val="F2DADA"/>
            </a:solidFill>
            <a:ln>
              <a:noFill/>
            </a:ln>
          </p:spPr>
        </p:sp>
        <p:sp>
          <p:nvSpPr>
            <p:cNvPr id="615" name="Google Shape;615;p33"/>
            <p:cNvSpPr txBox="1"/>
            <p:nvPr/>
          </p:nvSpPr>
          <p:spPr>
            <a:xfrm>
              <a:off x="0" y="-190500"/>
              <a:ext cx="10058400" cy="10402471"/>
            </a:xfrm>
            <a:prstGeom prst="rect">
              <a:avLst/>
            </a:prstGeom>
            <a:noFill/>
            <a:ln>
              <a:noFill/>
            </a:ln>
          </p:spPr>
          <p:txBody>
            <a:bodyPr anchorCtr="0" anchor="t" bIns="45075" lIns="45075" spcFirstLastPara="1" rIns="45075" wrap="square" tIns="45075">
              <a:noAutofit/>
            </a:bodyPr>
            <a:lstStyle/>
            <a:p>
              <a:pPr indent="0" lvl="0" marL="0" marR="0" rtl="0" algn="l">
                <a:lnSpc>
                  <a:spcPct val="180032"/>
                </a:lnSpc>
                <a:spcBef>
                  <a:spcPts val="0"/>
                </a:spcBef>
                <a:spcAft>
                  <a:spcPts val="0"/>
                </a:spcAft>
                <a:buNone/>
              </a:pPr>
              <a:r>
                <a:rPr b="1" i="0" lang="en-US" sz="2484" u="none" cap="none" strike="noStrike">
                  <a:solidFill>
                    <a:srgbClr val="000000"/>
                  </a:solidFill>
                  <a:latin typeface="Calibri"/>
                  <a:ea typeface="Calibri"/>
                  <a:cs typeface="Calibri"/>
                  <a:sym typeface="Calibri"/>
                </a:rPr>
                <a:t>Μακροπρόθεσμη Πρόληψη</a:t>
              </a:r>
              <a:endParaRPr/>
            </a:p>
            <a:p>
              <a:pPr indent="-157734" lvl="1" marL="142018" marR="0" rtl="0" algn="l">
                <a:lnSpc>
                  <a:spcPct val="180032"/>
                </a:lnSpc>
                <a:spcBef>
                  <a:spcPts val="0"/>
                </a:spcBef>
                <a:spcAft>
                  <a:spcPts val="0"/>
                </a:spcAft>
                <a:buClr>
                  <a:srgbClr val="000000"/>
                </a:buClr>
                <a:buSzPts val="2484"/>
                <a:buFont typeface="Arial"/>
                <a:buChar char="•"/>
              </a:pPr>
              <a:r>
                <a:rPr b="0" i="0" lang="en-US" sz="2484" u="none" cap="none" strike="noStrike">
                  <a:solidFill>
                    <a:srgbClr val="000000"/>
                  </a:solidFill>
                  <a:latin typeface="Calibri"/>
                  <a:ea typeface="Calibri"/>
                  <a:cs typeface="Calibri"/>
                  <a:sym typeface="Calibri"/>
                </a:rPr>
                <a:t>Να ελέγχετε πάντα εκ των προτέρων τη σύνθεση του μικροβιακού εμβολίου.</a:t>
              </a:r>
              <a:endParaRPr/>
            </a:p>
            <a:p>
              <a:pPr indent="-157734" lvl="1" marL="142018" marR="0" rtl="0" algn="l">
                <a:lnSpc>
                  <a:spcPct val="180032"/>
                </a:lnSpc>
                <a:spcBef>
                  <a:spcPts val="0"/>
                </a:spcBef>
                <a:spcAft>
                  <a:spcPts val="0"/>
                </a:spcAft>
                <a:buClr>
                  <a:srgbClr val="000000"/>
                </a:buClr>
                <a:buSzPts val="2484"/>
                <a:buFont typeface="Arial"/>
                <a:buChar char="•"/>
              </a:pPr>
              <a:r>
                <a:rPr b="0" i="0" lang="en-US" sz="2484" u="none" cap="none" strike="noStrike">
                  <a:solidFill>
                    <a:srgbClr val="000000"/>
                  </a:solidFill>
                  <a:latin typeface="Calibri"/>
                  <a:ea typeface="Calibri"/>
                  <a:cs typeface="Calibri"/>
                  <a:sym typeface="Calibri"/>
                </a:rPr>
                <a:t> εισαγωγή πιστοποιημένων προϊόντων στο σύστημα ζώων, συμπεριλαμβανομένου του εμβολιασμού και του ιστορικού ασθενειών.</a:t>
              </a:r>
              <a:endParaRPr/>
            </a:p>
            <a:p>
              <a:pPr indent="-157734" lvl="1" marL="142018" marR="0" rtl="0" algn="l">
                <a:lnSpc>
                  <a:spcPct val="180032"/>
                </a:lnSpc>
                <a:spcBef>
                  <a:spcPts val="0"/>
                </a:spcBef>
                <a:spcAft>
                  <a:spcPts val="0"/>
                </a:spcAft>
                <a:buClr>
                  <a:srgbClr val="000000"/>
                </a:buClr>
                <a:buSzPts val="2484"/>
                <a:buFont typeface="Arial"/>
                <a:buChar char="•"/>
              </a:pPr>
              <a:r>
                <a:rPr b="0" i="0" lang="en-US" sz="2484" u="none" cap="none" strike="noStrike">
                  <a:solidFill>
                    <a:srgbClr val="000000"/>
                  </a:solidFill>
                  <a:latin typeface="Calibri"/>
                  <a:ea typeface="Calibri"/>
                  <a:cs typeface="Calibri"/>
                  <a:sym typeface="Calibri"/>
                </a:rPr>
                <a:t> Εφαρμόστε τα μικροβιακά προϊόντα αφού παρακολουθήσετε ένα σεμινάριο από έναν έμπειρο σύμβουλο.</a:t>
              </a:r>
              <a:endParaRPr/>
            </a:p>
            <a:p>
              <a:pPr indent="-157734" lvl="1" marL="142018" marR="0" rtl="0" algn="l">
                <a:lnSpc>
                  <a:spcPct val="180032"/>
                </a:lnSpc>
                <a:spcBef>
                  <a:spcPts val="0"/>
                </a:spcBef>
                <a:spcAft>
                  <a:spcPts val="0"/>
                </a:spcAft>
                <a:buClr>
                  <a:srgbClr val="000000"/>
                </a:buClr>
                <a:buSzPts val="2484"/>
                <a:buFont typeface="Arial"/>
                <a:buChar char="•"/>
              </a:pPr>
              <a:r>
                <a:rPr b="0" i="0" lang="en-US" sz="2484" u="none" cap="none" strike="noStrike">
                  <a:solidFill>
                    <a:srgbClr val="000000"/>
                  </a:solidFill>
                  <a:latin typeface="Calibri"/>
                  <a:ea typeface="Calibri"/>
                  <a:cs typeface="Calibri"/>
                  <a:sym typeface="Calibri"/>
                </a:rPr>
                <a:t>Εκπαίδευση του προσωπικού στην έγκαιρη ανίχνευση συμπτωμάτων και στα μέτρα πρόληψης ασθενειών.</a:t>
              </a:r>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6F6DC"/>
        </a:solidFill>
      </p:bgPr>
    </p:bg>
    <p:spTree>
      <p:nvGrpSpPr>
        <p:cNvPr id="623" name="Shape 623"/>
        <p:cNvGrpSpPr/>
        <p:nvPr/>
      </p:nvGrpSpPr>
      <p:grpSpPr>
        <a:xfrm>
          <a:off x="0" y="0"/>
          <a:ext cx="0" cy="0"/>
          <a:chOff x="0" y="0"/>
          <a:chExt cx="0" cy="0"/>
        </a:xfrm>
      </p:grpSpPr>
      <p:cxnSp>
        <p:nvCxnSpPr>
          <p:cNvPr id="624" name="Google Shape;624;p34"/>
          <p:cNvCxnSpPr/>
          <p:nvPr/>
        </p:nvCxnSpPr>
        <p:spPr>
          <a:xfrm rot="13785">
            <a:off x="4278722" y="1732813"/>
            <a:ext cx="9501155" cy="0"/>
          </a:xfrm>
          <a:prstGeom prst="straightConnector1">
            <a:avLst/>
          </a:prstGeom>
          <a:noFill/>
          <a:ln cap="rnd" cmpd="sng" w="28575">
            <a:solidFill>
              <a:srgbClr val="000000"/>
            </a:solidFill>
            <a:prstDash val="solid"/>
            <a:round/>
            <a:headEnd len="sm" w="sm" type="none"/>
            <a:tailEnd len="sm" w="sm" type="none"/>
          </a:ln>
        </p:spPr>
      </p:cxnSp>
      <p:sp>
        <p:nvSpPr>
          <p:cNvPr id="625" name="Google Shape;625;p34"/>
          <p:cNvSpPr/>
          <p:nvPr/>
        </p:nvSpPr>
        <p:spPr>
          <a:xfrm>
            <a:off x="-737672" y="4153606"/>
            <a:ext cx="7273290" cy="7158038"/>
          </a:xfrm>
          <a:custGeom>
            <a:rect b="b" l="l" r="r" t="t"/>
            <a:pathLst>
              <a:path extrusionOk="0" h="9544050" w="9697720">
                <a:moveTo>
                  <a:pt x="4848860" y="0"/>
                </a:moveTo>
                <a:cubicBezTo>
                  <a:pt x="2170938" y="0"/>
                  <a:pt x="0" y="2136521"/>
                  <a:pt x="0" y="4772025"/>
                </a:cubicBezTo>
                <a:cubicBezTo>
                  <a:pt x="0" y="7407529"/>
                  <a:pt x="2170938" y="9544050"/>
                  <a:pt x="4848860" y="9544050"/>
                </a:cubicBezTo>
                <a:cubicBezTo>
                  <a:pt x="7526782" y="9544050"/>
                  <a:pt x="9697720" y="7407529"/>
                  <a:pt x="9697720" y="4772025"/>
                </a:cubicBezTo>
                <a:cubicBezTo>
                  <a:pt x="9697720" y="2136521"/>
                  <a:pt x="7526782" y="0"/>
                  <a:pt x="4848860" y="0"/>
                </a:cubicBezTo>
                <a:close/>
              </a:path>
            </a:pathLst>
          </a:custGeom>
          <a:blipFill rotWithShape="1">
            <a:blip r:embed="rId3">
              <a:alphaModFix/>
            </a:blip>
            <a:stretch>
              <a:fillRect b="-804" l="0" r="0" t="-803"/>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34"/>
          <p:cNvSpPr/>
          <p:nvPr/>
        </p:nvSpPr>
        <p:spPr>
          <a:xfrm>
            <a:off x="1708746" y="1940577"/>
            <a:ext cx="15188689" cy="6728957"/>
          </a:xfrm>
          <a:custGeom>
            <a:rect b="b" l="l" r="r" t="t"/>
            <a:pathLst>
              <a:path extrusionOk="0" h="6728957" w="15188689">
                <a:moveTo>
                  <a:pt x="0" y="0"/>
                </a:moveTo>
                <a:lnTo>
                  <a:pt x="15188689" y="0"/>
                </a:lnTo>
                <a:lnTo>
                  <a:pt x="15188689" y="6728957"/>
                </a:lnTo>
                <a:lnTo>
                  <a:pt x="0" y="6728957"/>
                </a:lnTo>
                <a:lnTo>
                  <a:pt x="0" y="0"/>
                </a:lnTo>
                <a:close/>
              </a:path>
            </a:pathLst>
          </a:custGeom>
          <a:blipFill rotWithShape="1">
            <a:blip r:embed="rId4">
              <a:alphaModFix/>
            </a:blip>
            <a:stretch>
              <a:fillRect b="0" l="0" r="0" t="0"/>
            </a:stretch>
          </a:blipFill>
          <a:ln>
            <a:noFill/>
          </a:ln>
        </p:spPr>
      </p:sp>
      <p:sp>
        <p:nvSpPr>
          <p:cNvPr id="627" name="Google Shape;627;p34"/>
          <p:cNvSpPr txBox="1"/>
          <p:nvPr/>
        </p:nvSpPr>
        <p:spPr>
          <a:xfrm>
            <a:off x="4114565" y="291187"/>
            <a:ext cx="10058871" cy="803909"/>
          </a:xfrm>
          <a:prstGeom prst="rect">
            <a:avLst/>
          </a:prstGeom>
          <a:noFill/>
          <a:ln>
            <a:noFill/>
          </a:ln>
        </p:spPr>
        <p:txBody>
          <a:bodyPr anchorCtr="0" anchor="t" bIns="0" lIns="0" spcFirstLastPara="1" rIns="0" wrap="square" tIns="0">
            <a:spAutoFit/>
          </a:bodyPr>
          <a:lstStyle/>
          <a:p>
            <a:pPr indent="0" lvl="0" marL="0" marR="0" rtl="0" algn="ctr">
              <a:lnSpc>
                <a:spcPct val="168000"/>
              </a:lnSpc>
              <a:spcBef>
                <a:spcPts val="0"/>
              </a:spcBef>
              <a:spcAft>
                <a:spcPts val="0"/>
              </a:spcAft>
              <a:buNone/>
            </a:pPr>
            <a:r>
              <a:rPr b="1" i="0" lang="en-US" sz="4000" u="none" cap="none" strike="noStrike">
                <a:solidFill>
                  <a:srgbClr val="000000"/>
                </a:solidFill>
                <a:latin typeface="Arial"/>
                <a:ea typeface="Arial"/>
                <a:cs typeface="Arial"/>
                <a:sym typeface="Arial"/>
              </a:rPr>
              <a:t>Δραστηριότητα 2: Άσκηση Σχεδιασμού</a:t>
            </a:r>
            <a:endParaRPr/>
          </a:p>
        </p:txBody>
      </p:sp>
      <p:sp>
        <p:nvSpPr>
          <p:cNvPr id="628" name="Google Shape;628;p34"/>
          <p:cNvSpPr txBox="1"/>
          <p:nvPr/>
        </p:nvSpPr>
        <p:spPr>
          <a:xfrm>
            <a:off x="2252176" y="2757009"/>
            <a:ext cx="13783647" cy="3653182"/>
          </a:xfrm>
          <a:prstGeom prst="rect">
            <a:avLst/>
          </a:prstGeom>
          <a:noFill/>
          <a:ln>
            <a:noFill/>
          </a:ln>
        </p:spPr>
        <p:txBody>
          <a:bodyPr anchorCtr="0" anchor="t" bIns="0" lIns="0" spcFirstLastPara="1" rIns="0" wrap="square" tIns="0">
            <a:spAutoFit/>
          </a:bodyPr>
          <a:lstStyle/>
          <a:p>
            <a:pPr indent="0" lvl="0" marL="0" marR="0" rtl="0" algn="l">
              <a:lnSpc>
                <a:spcPct val="167980"/>
              </a:lnSpc>
              <a:spcBef>
                <a:spcPts val="0"/>
              </a:spcBef>
              <a:spcAft>
                <a:spcPts val="0"/>
              </a:spcAft>
              <a:buNone/>
            </a:pPr>
            <a:r>
              <a:rPr b="0" i="0" lang="en-US" sz="3198" u="none" cap="none" strike="noStrike">
                <a:solidFill>
                  <a:srgbClr val="000000"/>
                </a:solidFill>
                <a:latin typeface="Arial"/>
                <a:ea typeface="Arial"/>
                <a:cs typeface="Arial"/>
                <a:sym typeface="Arial"/>
              </a:rPr>
              <a:t>Οδηγίες: Ζητήστε από τους συμμετέχοντες να συντάξουν ένα απλό σχέδιο με βάση το θέμα της ενότητας.</a:t>
            </a:r>
            <a:endParaRPr/>
          </a:p>
          <a:p>
            <a:pPr indent="0" lvl="0" marL="0" marR="0" rtl="0" algn="ctr">
              <a:lnSpc>
                <a:spcPct val="73514"/>
              </a:lnSpc>
              <a:spcBef>
                <a:spcPts val="0"/>
              </a:spcBef>
              <a:spcAft>
                <a:spcPts val="0"/>
              </a:spcAft>
              <a:buNone/>
            </a:pPr>
            <a:r>
              <a:t/>
            </a:r>
            <a:endParaRPr b="0" i="0" sz="3198" u="none" cap="none" strike="noStrike">
              <a:solidFill>
                <a:srgbClr val="000000"/>
              </a:solidFill>
              <a:latin typeface="Arial"/>
              <a:ea typeface="Arial"/>
              <a:cs typeface="Arial"/>
              <a:sym typeface="Arial"/>
            </a:endParaRPr>
          </a:p>
          <a:p>
            <a:pPr indent="0" lvl="0" marL="0" marR="0" rtl="0" algn="just">
              <a:lnSpc>
                <a:spcPct val="167980"/>
              </a:lnSpc>
              <a:spcBef>
                <a:spcPts val="0"/>
              </a:spcBef>
              <a:spcAft>
                <a:spcPts val="0"/>
              </a:spcAft>
              <a:buNone/>
            </a:pPr>
            <a:r>
              <a:rPr b="0" i="0" lang="en-US" sz="3198" u="none" cap="none" strike="noStrike">
                <a:solidFill>
                  <a:srgbClr val="000000"/>
                </a:solidFill>
                <a:latin typeface="Arial"/>
                <a:ea typeface="Arial"/>
                <a:cs typeface="Arial"/>
                <a:sym typeface="Arial"/>
              </a:rPr>
              <a:t>Πρότυπο ή Οδηγός: Εάν είναι δυνατόν, παρέχετε έναν οδηγό ή πρότυπο βήμα προς βήμα στην επόμενη διαφάνεια για να βοηθήσετε στη δομή της απάντησής τους.</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E77"/>
        </a:solidFill>
      </p:bgPr>
    </p:bg>
    <p:spTree>
      <p:nvGrpSpPr>
        <p:cNvPr id="636" name="Shape 636"/>
        <p:cNvGrpSpPr/>
        <p:nvPr/>
      </p:nvGrpSpPr>
      <p:grpSpPr>
        <a:xfrm>
          <a:off x="0" y="0"/>
          <a:ext cx="0" cy="0"/>
          <a:chOff x="0" y="0"/>
          <a:chExt cx="0" cy="0"/>
        </a:xfrm>
      </p:grpSpPr>
      <p:sp>
        <p:nvSpPr>
          <p:cNvPr id="637" name="Google Shape;637;p35"/>
          <p:cNvSpPr/>
          <p:nvPr/>
        </p:nvSpPr>
        <p:spPr>
          <a:xfrm>
            <a:off x="0" y="8745297"/>
            <a:ext cx="18288000" cy="1541703"/>
          </a:xfrm>
          <a:custGeom>
            <a:rect b="b" l="l" r="r" t="t"/>
            <a:pathLst>
              <a:path extrusionOk="0" h="1541703" w="18288000">
                <a:moveTo>
                  <a:pt x="0" y="0"/>
                </a:moveTo>
                <a:lnTo>
                  <a:pt x="18288000" y="0"/>
                </a:lnTo>
                <a:lnTo>
                  <a:pt x="18288000" y="1541703"/>
                </a:lnTo>
                <a:lnTo>
                  <a:pt x="0" y="1541703"/>
                </a:lnTo>
                <a:lnTo>
                  <a:pt x="0" y="0"/>
                </a:lnTo>
                <a:close/>
              </a:path>
            </a:pathLst>
          </a:custGeom>
          <a:blipFill rotWithShape="1">
            <a:blip r:embed="rId3">
              <a:alphaModFix/>
            </a:blip>
            <a:stretch>
              <a:fillRect b="0" l="0" r="0" t="0"/>
            </a:stretch>
          </a:blipFill>
          <a:ln>
            <a:noFill/>
          </a:ln>
        </p:spPr>
      </p:sp>
      <p:sp>
        <p:nvSpPr>
          <p:cNvPr id="638" name="Google Shape;638;p35"/>
          <p:cNvSpPr txBox="1"/>
          <p:nvPr/>
        </p:nvSpPr>
        <p:spPr>
          <a:xfrm>
            <a:off x="3790950" y="294246"/>
            <a:ext cx="13563600" cy="1240307"/>
          </a:xfrm>
          <a:prstGeom prst="rect">
            <a:avLst/>
          </a:prstGeom>
          <a:noFill/>
          <a:ln>
            <a:noFill/>
          </a:ln>
        </p:spPr>
        <p:txBody>
          <a:bodyPr anchorCtr="0" anchor="t" bIns="0" lIns="0" spcFirstLastPara="1" rIns="0" wrap="square" tIns="0">
            <a:spAutoFit/>
          </a:bodyPr>
          <a:lstStyle/>
          <a:p>
            <a:pPr indent="0" lvl="0" marL="0" marR="0" rtl="0" algn="just">
              <a:lnSpc>
                <a:spcPct val="176969"/>
              </a:lnSpc>
              <a:spcBef>
                <a:spcPts val="0"/>
              </a:spcBef>
              <a:spcAft>
                <a:spcPts val="0"/>
              </a:spcAft>
              <a:buNone/>
            </a:pPr>
            <a:r>
              <a:rPr b="1" i="0" lang="en-US" sz="3999" u="none" cap="none" strike="noStrike">
                <a:solidFill>
                  <a:srgbClr val="000000"/>
                </a:solidFill>
                <a:latin typeface="Arial"/>
                <a:ea typeface="Arial"/>
                <a:cs typeface="Arial"/>
                <a:sym typeface="Arial"/>
              </a:rPr>
              <a:t>Δραστηριότητα 2: Άσκηση Σχεδιασμού</a:t>
            </a:r>
            <a:endParaRPr/>
          </a:p>
          <a:p>
            <a:pPr indent="0" lvl="0" marL="0" marR="0" rtl="0" algn="just">
              <a:lnSpc>
                <a:spcPct val="63015"/>
              </a:lnSpc>
              <a:spcBef>
                <a:spcPts val="0"/>
              </a:spcBef>
              <a:spcAft>
                <a:spcPts val="0"/>
              </a:spcAft>
              <a:buNone/>
            </a:pPr>
            <a:r>
              <a:t/>
            </a:r>
            <a:endParaRPr b="1" i="0" sz="3999" u="none" cap="none" strike="noStrike">
              <a:solidFill>
                <a:srgbClr val="000000"/>
              </a:solidFill>
              <a:latin typeface="Arial"/>
              <a:ea typeface="Arial"/>
              <a:cs typeface="Arial"/>
              <a:sym typeface="Arial"/>
            </a:endParaRPr>
          </a:p>
        </p:txBody>
      </p:sp>
      <p:cxnSp>
        <p:nvCxnSpPr>
          <p:cNvPr id="639" name="Google Shape;639;p35"/>
          <p:cNvCxnSpPr/>
          <p:nvPr/>
        </p:nvCxnSpPr>
        <p:spPr>
          <a:xfrm flipH="1">
            <a:off x="3596046" y="1444067"/>
            <a:ext cx="9666418" cy="76200"/>
          </a:xfrm>
          <a:prstGeom prst="straightConnector1">
            <a:avLst/>
          </a:prstGeom>
          <a:noFill/>
          <a:ln cap="rnd" cmpd="sng" w="28575">
            <a:solidFill>
              <a:srgbClr val="000000"/>
            </a:solidFill>
            <a:prstDash val="solid"/>
            <a:round/>
            <a:headEnd len="sm" w="sm" type="none"/>
            <a:tailEnd len="sm" w="sm" type="none"/>
          </a:ln>
        </p:spPr>
      </p:cxnSp>
      <p:sp>
        <p:nvSpPr>
          <p:cNvPr id="640" name="Google Shape;640;p35"/>
          <p:cNvSpPr txBox="1"/>
          <p:nvPr/>
        </p:nvSpPr>
        <p:spPr>
          <a:xfrm>
            <a:off x="396225" y="1943752"/>
            <a:ext cx="17495550" cy="38766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3200" u="none" cap="none" strike="noStrike">
                <a:solidFill>
                  <a:srgbClr val="000000"/>
                </a:solidFill>
                <a:latin typeface="Calibri"/>
                <a:ea typeface="Calibri"/>
                <a:cs typeface="Calibri"/>
                <a:sym typeface="Calibri"/>
              </a:rPr>
              <a:t>Οδηγίες:</a:t>
            </a:r>
            <a:endParaRPr/>
          </a:p>
          <a:p>
            <a:pPr indent="0" lvl="0" marL="0" marR="0" rtl="0" algn="l">
              <a:lnSpc>
                <a:spcPct val="120000"/>
              </a:lnSpc>
              <a:spcBef>
                <a:spcPts val="0"/>
              </a:spcBef>
              <a:spcAft>
                <a:spcPts val="0"/>
              </a:spcAft>
              <a:buNone/>
            </a:pPr>
            <a:r>
              <a:rPr b="0" i="0" lang="en-US" sz="3200" u="none" cap="none" strike="noStrike">
                <a:solidFill>
                  <a:srgbClr val="000000"/>
                </a:solidFill>
                <a:latin typeface="Calibri"/>
                <a:ea typeface="Calibri"/>
                <a:cs typeface="Calibri"/>
                <a:sym typeface="Calibri"/>
              </a:rPr>
              <a:t>Σχεδιάστε ένα βασικό σχέδιο κλειστού βρόχου για μια μεσαίου μεγέθους φάρμα. Εστιάστε σε πρακτικά βήματα που μπορείτε να ακολουθήσετε για να διατηρήσετε το σύστημά σας υγιές και παραγωγικό.</a:t>
            </a:r>
            <a:endParaRPr/>
          </a:p>
          <a:p>
            <a:pPr indent="0" lvl="0" marL="0" marR="0" rtl="0" algn="l">
              <a:lnSpc>
                <a:spcPct val="52499"/>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0" lvl="0" marL="0" marR="0" rtl="0" algn="l">
              <a:lnSpc>
                <a:spcPct val="120000"/>
              </a:lnSpc>
              <a:spcBef>
                <a:spcPts val="0"/>
              </a:spcBef>
              <a:spcAft>
                <a:spcPts val="0"/>
              </a:spcAft>
              <a:buNone/>
            </a:pPr>
            <a:r>
              <a:rPr b="1" i="0" lang="en-US" sz="3200" u="none" cap="none" strike="noStrike">
                <a:solidFill>
                  <a:srgbClr val="000000"/>
                </a:solidFill>
                <a:latin typeface="Calibri"/>
                <a:ea typeface="Calibri"/>
                <a:cs typeface="Calibri"/>
                <a:sym typeface="Calibri"/>
              </a:rPr>
              <a:t>Βήματα για την ολοκλήρωση του σχεδίου:</a:t>
            </a:r>
            <a:endParaRPr/>
          </a:p>
          <a:p>
            <a:pPr indent="0" lvl="0" marL="0" marR="0" rtl="0" algn="l">
              <a:lnSpc>
                <a:spcPct val="120000"/>
              </a:lnSpc>
              <a:spcBef>
                <a:spcPts val="0"/>
              </a:spcBef>
              <a:spcAft>
                <a:spcPts val="0"/>
              </a:spcAft>
              <a:buNone/>
            </a:pPr>
            <a:r>
              <a:rPr b="0" i="0" lang="en-US" sz="3200" u="none" cap="none" strike="noStrike">
                <a:solidFill>
                  <a:srgbClr val="000000"/>
                </a:solidFill>
                <a:latin typeface="Calibri"/>
                <a:ea typeface="Calibri"/>
                <a:cs typeface="Calibri"/>
                <a:sym typeface="Calibri"/>
              </a:rPr>
              <a:t>Επιλέξτε έναν βασικό τομέα στον οποίο θα εστιάσετε (π.χ., κομποστοποίηση).</a:t>
            </a:r>
            <a:endParaRPr/>
          </a:p>
          <a:p>
            <a:pPr indent="0" lvl="0" marL="0" marR="0" rtl="0" algn="l">
              <a:lnSpc>
                <a:spcPct val="120000"/>
              </a:lnSpc>
              <a:spcBef>
                <a:spcPts val="0"/>
              </a:spcBef>
              <a:spcAft>
                <a:spcPts val="0"/>
              </a:spcAft>
              <a:buNone/>
            </a:pPr>
            <a:r>
              <a:rPr b="0" i="0" lang="en-US" sz="3200" u="none" cap="none" strike="noStrike">
                <a:solidFill>
                  <a:srgbClr val="000000"/>
                </a:solidFill>
                <a:latin typeface="Calibri"/>
                <a:ea typeface="Calibri"/>
                <a:cs typeface="Calibri"/>
                <a:sym typeface="Calibri"/>
              </a:rPr>
              <a:t>Γράψτε μια απλή ενέργεια για την περιοχή (π.χ., κατασκευή ενός σωρού κομποστοποίησης).</a:t>
            </a:r>
            <a:endParaRPr/>
          </a:p>
          <a:p>
            <a:pPr indent="0" lvl="0" marL="0" marR="0" rtl="0" algn="l">
              <a:lnSpc>
                <a:spcPct val="120000"/>
              </a:lnSpc>
              <a:spcBef>
                <a:spcPts val="0"/>
              </a:spcBef>
              <a:spcAft>
                <a:spcPts val="0"/>
              </a:spcAft>
              <a:buNone/>
            </a:pPr>
            <a:r>
              <a:rPr b="0" i="0" lang="en-US" sz="3200" u="none" cap="none" strike="noStrike">
                <a:solidFill>
                  <a:srgbClr val="000000"/>
                </a:solidFill>
                <a:latin typeface="Calibri"/>
                <a:ea typeface="Calibri"/>
                <a:cs typeface="Calibri"/>
                <a:sym typeface="Calibri"/>
              </a:rPr>
              <a:t>Ορίστε ένα βασικό χρονικό πλαίσιο (π.χ., "κάθε 3 εβδομάδες").</a:t>
            </a:r>
            <a:endParaRPr/>
          </a:p>
          <a:p>
            <a:pPr indent="0" lvl="0" marL="0" marR="0" rtl="0" algn="l">
              <a:lnSpc>
                <a:spcPct val="52499"/>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E77"/>
        </a:solidFill>
      </p:bgPr>
    </p:bg>
    <p:spTree>
      <p:nvGrpSpPr>
        <p:cNvPr id="648" name="Shape 648"/>
        <p:cNvGrpSpPr/>
        <p:nvPr/>
      </p:nvGrpSpPr>
      <p:grpSpPr>
        <a:xfrm>
          <a:off x="0" y="0"/>
          <a:ext cx="0" cy="0"/>
          <a:chOff x="0" y="0"/>
          <a:chExt cx="0" cy="0"/>
        </a:xfrm>
      </p:grpSpPr>
      <p:sp>
        <p:nvSpPr>
          <p:cNvPr id="649" name="Google Shape;649;p36"/>
          <p:cNvSpPr/>
          <p:nvPr/>
        </p:nvSpPr>
        <p:spPr>
          <a:xfrm>
            <a:off x="0" y="8745297"/>
            <a:ext cx="18288000" cy="1541703"/>
          </a:xfrm>
          <a:custGeom>
            <a:rect b="b" l="l" r="r" t="t"/>
            <a:pathLst>
              <a:path extrusionOk="0" h="1541703" w="18288000">
                <a:moveTo>
                  <a:pt x="0" y="0"/>
                </a:moveTo>
                <a:lnTo>
                  <a:pt x="18288000" y="0"/>
                </a:lnTo>
                <a:lnTo>
                  <a:pt x="18288000" y="1541703"/>
                </a:lnTo>
                <a:lnTo>
                  <a:pt x="0" y="1541703"/>
                </a:lnTo>
                <a:lnTo>
                  <a:pt x="0" y="0"/>
                </a:lnTo>
                <a:close/>
              </a:path>
            </a:pathLst>
          </a:custGeom>
          <a:blipFill rotWithShape="1">
            <a:blip r:embed="rId3">
              <a:alphaModFix/>
            </a:blip>
            <a:stretch>
              <a:fillRect b="0" l="0" r="0" t="0"/>
            </a:stretch>
          </a:blipFill>
          <a:ln>
            <a:noFill/>
          </a:ln>
        </p:spPr>
      </p:sp>
      <p:sp>
        <p:nvSpPr>
          <p:cNvPr id="650" name="Google Shape;650;p36"/>
          <p:cNvSpPr txBox="1"/>
          <p:nvPr/>
        </p:nvSpPr>
        <p:spPr>
          <a:xfrm>
            <a:off x="1981200" y="247650"/>
            <a:ext cx="13563600" cy="843381"/>
          </a:xfrm>
          <a:prstGeom prst="rect">
            <a:avLst/>
          </a:prstGeom>
          <a:noFill/>
          <a:ln>
            <a:noFill/>
          </a:ln>
        </p:spPr>
        <p:txBody>
          <a:bodyPr anchorCtr="0" anchor="t" bIns="0" lIns="0" spcFirstLastPara="1" rIns="0" wrap="square" tIns="0">
            <a:spAutoFit/>
          </a:bodyPr>
          <a:lstStyle/>
          <a:p>
            <a:pPr indent="0" lvl="0" marL="0" marR="0" rtl="0" algn="just">
              <a:lnSpc>
                <a:spcPct val="179984"/>
              </a:lnSpc>
              <a:spcBef>
                <a:spcPts val="0"/>
              </a:spcBef>
              <a:spcAft>
                <a:spcPts val="0"/>
              </a:spcAft>
              <a:buNone/>
            </a:pPr>
            <a:r>
              <a:rPr b="1" i="0" lang="en-US" sz="3932" u="none" cap="none" strike="noStrike">
                <a:solidFill>
                  <a:srgbClr val="000000"/>
                </a:solidFill>
                <a:latin typeface="Arial"/>
                <a:ea typeface="Arial"/>
                <a:cs typeface="Arial"/>
                <a:sym typeface="Arial"/>
              </a:rPr>
              <a:t>Δραστηριότητα 2: Άσκηση Σχεδιασμού</a:t>
            </a:r>
            <a:endParaRPr/>
          </a:p>
        </p:txBody>
      </p:sp>
      <p:cxnSp>
        <p:nvCxnSpPr>
          <p:cNvPr id="651" name="Google Shape;651;p36"/>
          <p:cNvCxnSpPr/>
          <p:nvPr/>
        </p:nvCxnSpPr>
        <p:spPr>
          <a:xfrm rot="10772900">
            <a:off x="3790800" y="1205862"/>
            <a:ext cx="9666718" cy="0"/>
          </a:xfrm>
          <a:prstGeom prst="straightConnector1">
            <a:avLst/>
          </a:prstGeom>
          <a:noFill/>
          <a:ln cap="rnd" cmpd="sng" w="28575">
            <a:solidFill>
              <a:srgbClr val="000000"/>
            </a:solidFill>
            <a:prstDash val="solid"/>
            <a:round/>
            <a:headEnd len="sm" w="sm" type="none"/>
            <a:tailEnd len="sm" w="sm" type="none"/>
          </a:ln>
        </p:spPr>
      </p:cxnSp>
      <p:graphicFrame>
        <p:nvGraphicFramePr>
          <p:cNvPr id="652" name="Google Shape;652;p36"/>
          <p:cNvGraphicFramePr/>
          <p:nvPr/>
        </p:nvGraphicFramePr>
        <p:xfrm>
          <a:off x="438462" y="2831747"/>
          <a:ext cx="3000000" cy="3000000"/>
        </p:xfrm>
        <a:graphic>
          <a:graphicData uri="http://schemas.openxmlformats.org/drawingml/2006/table">
            <a:tbl>
              <a:tblPr>
                <a:noFill/>
                <a:tableStyleId>{46A073C4-444A-43D8-9EC3-1B495ADFD7CA}</a:tableStyleId>
              </a:tblPr>
              <a:tblGrid>
                <a:gridCol w="2590800"/>
                <a:gridCol w="5715000"/>
                <a:gridCol w="6096000"/>
              </a:tblGrid>
              <a:tr h="561875">
                <a:tc>
                  <a:txBody>
                    <a:bodyPr/>
                    <a:lstStyle/>
                    <a:p>
                      <a:pPr indent="0" lvl="0" marL="0" marR="0" rtl="0" algn="l">
                        <a:lnSpc>
                          <a:spcPct val="120007"/>
                        </a:lnSpc>
                        <a:spcBef>
                          <a:spcPts val="0"/>
                        </a:spcBef>
                        <a:spcAft>
                          <a:spcPts val="0"/>
                        </a:spcAft>
                        <a:buNone/>
                      </a:pPr>
                      <a:r>
                        <a:rPr lang="en-US" sz="2799" u="none" cap="none" strike="noStrike">
                          <a:solidFill>
                            <a:srgbClr val="000000"/>
                          </a:solidFill>
                          <a:latin typeface="Arial"/>
                          <a:ea typeface="Arial"/>
                          <a:cs typeface="Arial"/>
                          <a:sym typeface="Arial"/>
                        </a:rPr>
                        <a:t>Κομποστοποίηση </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20007"/>
                        </a:lnSpc>
                        <a:spcBef>
                          <a:spcPts val="0"/>
                        </a:spcBef>
                        <a:spcAft>
                          <a:spcPts val="0"/>
                        </a:spcAft>
                        <a:buNone/>
                      </a:pPr>
                      <a:r>
                        <a:rPr lang="en-US" sz="2799" u="none" cap="none" strike="noStrike">
                          <a:solidFill>
                            <a:srgbClr val="000000"/>
                          </a:solidFill>
                          <a:latin typeface="Arial"/>
                          <a:ea typeface="Arial"/>
                          <a:cs typeface="Arial"/>
                          <a:sym typeface="Arial"/>
                        </a:rPr>
                        <a:t>Δράση</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20007"/>
                        </a:lnSpc>
                        <a:spcBef>
                          <a:spcPts val="0"/>
                        </a:spcBef>
                        <a:spcAft>
                          <a:spcPts val="0"/>
                        </a:spcAft>
                        <a:buNone/>
                      </a:pPr>
                      <a:r>
                        <a:rPr lang="en-US" sz="2799" u="none" cap="none" strike="noStrike">
                          <a:solidFill>
                            <a:srgbClr val="000000"/>
                          </a:solidFill>
                          <a:latin typeface="Arial"/>
                          <a:ea typeface="Arial"/>
                          <a:cs typeface="Arial"/>
                          <a:sym typeface="Arial"/>
                        </a:rPr>
                        <a:t>Οταν;</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447750">
                <a:tc>
                  <a:txBody>
                    <a:bodyPr/>
                    <a:lstStyle/>
                    <a:p>
                      <a:pPr indent="0" lvl="0" marL="0" marR="0" rtl="0" algn="l">
                        <a:lnSpc>
                          <a:spcPct val="120007"/>
                        </a:lnSpc>
                        <a:spcBef>
                          <a:spcPts val="0"/>
                        </a:spcBef>
                        <a:spcAft>
                          <a:spcPts val="0"/>
                        </a:spcAft>
                        <a:buNone/>
                      </a:pPr>
                      <a:r>
                        <a:rPr lang="en-US" sz="2799" u="none" cap="none" strike="noStrike">
                          <a:solidFill>
                            <a:srgbClr val="000000"/>
                          </a:solidFill>
                          <a:latin typeface="Arial"/>
                          <a:ea typeface="Arial"/>
                          <a:cs typeface="Arial"/>
                          <a:sym typeface="Arial"/>
                        </a:rPr>
                        <a:t>Διαδικασία κομποστοποίησης</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20007"/>
                        </a:lnSpc>
                        <a:spcBef>
                          <a:spcPts val="0"/>
                        </a:spcBef>
                        <a:spcAft>
                          <a:spcPts val="0"/>
                        </a:spcAft>
                        <a:buNone/>
                      </a:pPr>
                      <a:r>
                        <a:rPr lang="en-US" sz="2799" u="none" cap="none" strike="noStrike">
                          <a:solidFill>
                            <a:srgbClr val="000000"/>
                          </a:solidFill>
                          <a:latin typeface="Arial"/>
                          <a:ea typeface="Arial"/>
                          <a:cs typeface="Arial"/>
                          <a:sym typeface="Arial"/>
                        </a:rPr>
                        <a:t>Παράδειγμα: Πώς να φτιάξετε έναν σωρό κομποστοποίησης</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20007"/>
                        </a:lnSpc>
                        <a:spcBef>
                          <a:spcPts val="0"/>
                        </a:spcBef>
                        <a:spcAft>
                          <a:spcPts val="0"/>
                        </a:spcAft>
                        <a:buNone/>
                      </a:pPr>
                      <a:r>
                        <a:rPr lang="en-US" sz="2799" u="none" cap="none" strike="noStrike">
                          <a:solidFill>
                            <a:srgbClr val="000000"/>
                          </a:solidFill>
                          <a:latin typeface="Arial"/>
                          <a:ea typeface="Arial"/>
                          <a:cs typeface="Arial"/>
                          <a:sym typeface="Arial"/>
                        </a:rPr>
                        <a:t>Παράδειγμα: Άνοιξη</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901950">
                <a:tc>
                  <a:txBody>
                    <a:bodyPr/>
                    <a:lstStyle/>
                    <a:p>
                      <a:pPr indent="0" lvl="0" marL="0" marR="0" rtl="0" algn="l">
                        <a:lnSpc>
                          <a:spcPct val="120007"/>
                        </a:lnSpc>
                        <a:spcBef>
                          <a:spcPts val="0"/>
                        </a:spcBef>
                        <a:spcAft>
                          <a:spcPts val="0"/>
                        </a:spcAft>
                        <a:buNone/>
                      </a:pPr>
                      <a:r>
                        <a:rPr lang="en-US" sz="2799" u="none" cap="none" strike="noStrike">
                          <a:solidFill>
                            <a:srgbClr val="000000"/>
                          </a:solidFill>
                          <a:latin typeface="Arial"/>
                          <a:ea typeface="Arial"/>
                          <a:cs typeface="Arial"/>
                          <a:sym typeface="Arial"/>
                        </a:rPr>
                        <a:t>Τι συμβαίνει στο σωρό</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20007"/>
                        </a:lnSpc>
                        <a:spcBef>
                          <a:spcPts val="0"/>
                        </a:spcBef>
                        <a:spcAft>
                          <a:spcPts val="0"/>
                        </a:spcAft>
                        <a:buNone/>
                      </a:pPr>
                      <a:r>
                        <a:rPr lang="en-US" sz="2799" u="none" cap="none" strike="noStrike">
                          <a:solidFill>
                            <a:srgbClr val="000000"/>
                          </a:solidFill>
                          <a:latin typeface="Calibri"/>
                          <a:ea typeface="Calibri"/>
                          <a:cs typeface="Calibri"/>
                          <a:sym typeface="Calibri"/>
                        </a:rPr>
                        <a:t>Παρακολούθηση των 3 κύριων φάσεων: θέρμανση, ψύξη και ωρίμανση.</a:t>
                      </a:r>
                      <a:endParaRPr sz="1100" u="none" cap="none" strike="noStrike"/>
                    </a:p>
                    <a:p>
                      <a:pPr indent="0" lvl="0" marL="0" marR="0" rtl="0" algn="l">
                        <a:lnSpc>
                          <a:spcPct val="196363"/>
                        </a:lnSpc>
                        <a:spcBef>
                          <a:spcPts val="0"/>
                        </a:spcBef>
                        <a:spcAft>
                          <a:spcPts val="0"/>
                        </a:spcAft>
                        <a:buNone/>
                      </a:pPr>
                      <a:r>
                        <a:t/>
                      </a:r>
                      <a:endParaRPr sz="1100" u="none" cap="none" strike="noStrike"/>
                    </a:p>
                    <a:p>
                      <a:pPr indent="0" lvl="0" marL="0" marR="0" rtl="0" algn="l">
                        <a:lnSpc>
                          <a:spcPct val="305363"/>
                        </a:lnSpc>
                        <a:spcBef>
                          <a:spcPts val="0"/>
                        </a:spcBef>
                        <a:spcAft>
                          <a:spcPts val="0"/>
                        </a:spcAft>
                        <a:buNone/>
                      </a:pPr>
                      <a:r>
                        <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20007"/>
                        </a:lnSpc>
                        <a:spcBef>
                          <a:spcPts val="0"/>
                        </a:spcBef>
                        <a:spcAft>
                          <a:spcPts val="0"/>
                        </a:spcAft>
                        <a:buNone/>
                      </a:pPr>
                      <a:r>
                        <a:rPr lang="en-US" sz="2799" u="none" cap="none" strike="noStrike">
                          <a:solidFill>
                            <a:srgbClr val="000000"/>
                          </a:solidFill>
                          <a:latin typeface="Arial"/>
                          <a:ea typeface="Arial"/>
                          <a:cs typeface="Arial"/>
                          <a:sym typeface="Arial"/>
                        </a:rPr>
                        <a:t>Παράδειγμα: Κάθε 3 εβδομάδες</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grpSp>
        <p:nvGrpSpPr>
          <p:cNvPr id="653" name="Google Shape;653;p36"/>
          <p:cNvGrpSpPr/>
          <p:nvPr/>
        </p:nvGrpSpPr>
        <p:grpSpPr>
          <a:xfrm>
            <a:off x="457200" y="1678686"/>
            <a:ext cx="4097597" cy="1177287"/>
            <a:chOff x="0" y="-19050"/>
            <a:chExt cx="5463463" cy="1569715"/>
          </a:xfrm>
        </p:grpSpPr>
        <p:sp>
          <p:nvSpPr>
            <p:cNvPr id="654" name="Google Shape;654;p36"/>
            <p:cNvSpPr/>
            <p:nvPr/>
          </p:nvSpPr>
          <p:spPr>
            <a:xfrm>
              <a:off x="0" y="0"/>
              <a:ext cx="5463463" cy="1550665"/>
            </a:xfrm>
            <a:custGeom>
              <a:rect b="b" l="l" r="r" t="t"/>
              <a:pathLst>
                <a:path extrusionOk="0" h="1550665" w="5463463">
                  <a:moveTo>
                    <a:pt x="0" y="0"/>
                  </a:moveTo>
                  <a:lnTo>
                    <a:pt x="5463463" y="0"/>
                  </a:lnTo>
                  <a:lnTo>
                    <a:pt x="5463463" y="1550665"/>
                  </a:lnTo>
                  <a:lnTo>
                    <a:pt x="0" y="1550665"/>
                  </a:lnTo>
                  <a:close/>
                </a:path>
              </a:pathLst>
            </a:custGeom>
            <a:solidFill>
              <a:srgbClr val="000000">
                <a:alpha val="0"/>
              </a:srgbClr>
            </a:solidFill>
            <a:ln>
              <a:noFill/>
            </a:ln>
          </p:spPr>
        </p:sp>
        <p:sp>
          <p:nvSpPr>
            <p:cNvPr id="655" name="Google Shape;655;p36"/>
            <p:cNvSpPr txBox="1"/>
            <p:nvPr/>
          </p:nvSpPr>
          <p:spPr>
            <a:xfrm>
              <a:off x="0" y="-19050"/>
              <a:ext cx="5463463" cy="1569715"/>
            </a:xfrm>
            <a:prstGeom prst="rect">
              <a:avLst/>
            </a:prstGeom>
            <a:noFill/>
            <a:ln>
              <a:noFill/>
            </a:ln>
          </p:spPr>
          <p:txBody>
            <a:bodyPr anchorCtr="0" anchor="ctr" bIns="0" lIns="0" spcFirstLastPara="1" rIns="0" wrap="square" tIns="0">
              <a:noAutofit/>
            </a:bodyPr>
            <a:lstStyle/>
            <a:p>
              <a:pPr indent="0" lvl="0" marL="0" marR="0" rtl="0" algn="l">
                <a:lnSpc>
                  <a:spcPct val="120007"/>
                </a:lnSpc>
                <a:spcBef>
                  <a:spcPts val="0"/>
                </a:spcBef>
                <a:spcAft>
                  <a:spcPts val="0"/>
                </a:spcAft>
                <a:buNone/>
              </a:pPr>
              <a:r>
                <a:rPr b="1" i="0" lang="en-US" sz="2799" u="none" cap="none" strike="noStrike">
                  <a:solidFill>
                    <a:srgbClr val="000000"/>
                  </a:solidFill>
                  <a:latin typeface="Arial"/>
                  <a:ea typeface="Arial"/>
                  <a:cs typeface="Arial"/>
                  <a:sym typeface="Arial"/>
                </a:rPr>
                <a:t>Αρχές Κομποστοποίησης</a:t>
              </a:r>
              <a:endParaRPr/>
            </a:p>
            <a:p>
              <a:pPr indent="0" lvl="0" marL="0" marR="0" rtl="0" algn="l">
                <a:lnSpc>
                  <a:spcPct val="60021"/>
                </a:lnSpc>
                <a:spcBef>
                  <a:spcPts val="0"/>
                </a:spcBef>
                <a:spcAft>
                  <a:spcPts val="0"/>
                </a:spcAft>
                <a:buNone/>
              </a:pPr>
              <a:r>
                <a:t/>
              </a:r>
              <a:endParaRPr b="1" i="0" sz="2799" u="none" cap="none" strike="noStrike">
                <a:solidFill>
                  <a:srgbClr val="000000"/>
                </a:solidFill>
                <a:latin typeface="Arial"/>
                <a:ea typeface="Arial"/>
                <a:cs typeface="Arial"/>
                <a:sym typeface="Arial"/>
              </a:endParaRPr>
            </a:p>
          </p:txBody>
        </p:sp>
      </p:gr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6F6DC"/>
        </a:solidFill>
      </p:bgPr>
    </p:bg>
    <p:spTree>
      <p:nvGrpSpPr>
        <p:cNvPr id="663" name="Shape 663"/>
        <p:cNvGrpSpPr/>
        <p:nvPr/>
      </p:nvGrpSpPr>
      <p:grpSpPr>
        <a:xfrm>
          <a:off x="0" y="0"/>
          <a:ext cx="0" cy="0"/>
          <a:chOff x="0" y="0"/>
          <a:chExt cx="0" cy="0"/>
        </a:xfrm>
      </p:grpSpPr>
      <p:sp>
        <p:nvSpPr>
          <p:cNvPr id="664" name="Google Shape;664;p37"/>
          <p:cNvSpPr/>
          <p:nvPr/>
        </p:nvSpPr>
        <p:spPr>
          <a:xfrm>
            <a:off x="1028700" y="549035"/>
            <a:ext cx="15924204" cy="8795762"/>
          </a:xfrm>
          <a:custGeom>
            <a:rect b="b" l="l" r="r" t="t"/>
            <a:pathLst>
              <a:path extrusionOk="0" h="8795762" w="15924204">
                <a:moveTo>
                  <a:pt x="0" y="0"/>
                </a:moveTo>
                <a:lnTo>
                  <a:pt x="15924204" y="0"/>
                </a:lnTo>
                <a:lnTo>
                  <a:pt x="15924204" y="8795762"/>
                </a:lnTo>
                <a:lnTo>
                  <a:pt x="0" y="8795762"/>
                </a:lnTo>
                <a:lnTo>
                  <a:pt x="0" y="0"/>
                </a:lnTo>
                <a:close/>
              </a:path>
            </a:pathLst>
          </a:custGeom>
          <a:blipFill rotWithShape="1">
            <a:blip r:embed="rId3">
              <a:alphaModFix/>
            </a:blip>
            <a:stretch>
              <a:fillRect b="0" l="0" r="0" t="0"/>
            </a:stretch>
          </a:blipFill>
          <a:ln>
            <a:noFill/>
          </a:ln>
        </p:spPr>
      </p:sp>
      <p:sp>
        <p:nvSpPr>
          <p:cNvPr id="665" name="Google Shape;665;p37"/>
          <p:cNvSpPr txBox="1"/>
          <p:nvPr/>
        </p:nvSpPr>
        <p:spPr>
          <a:xfrm>
            <a:off x="1921424" y="3105545"/>
            <a:ext cx="14445152" cy="4387296"/>
          </a:xfrm>
          <a:prstGeom prst="rect">
            <a:avLst/>
          </a:prstGeom>
          <a:noFill/>
          <a:ln>
            <a:noFill/>
          </a:ln>
        </p:spPr>
        <p:txBody>
          <a:bodyPr anchorCtr="0" anchor="t" bIns="0" lIns="0" spcFirstLastPara="1" rIns="0" wrap="square" tIns="0">
            <a:spAutoFit/>
          </a:bodyPr>
          <a:lstStyle/>
          <a:p>
            <a:pPr indent="0" lvl="0" marL="0" marR="0" rtl="0" algn="just">
              <a:lnSpc>
                <a:spcPct val="168019"/>
              </a:lnSpc>
              <a:spcBef>
                <a:spcPts val="0"/>
              </a:spcBef>
              <a:spcAft>
                <a:spcPts val="0"/>
              </a:spcAft>
              <a:buNone/>
            </a:pPr>
            <a:r>
              <a:rPr b="0" i="0" lang="en-US" sz="3030" u="none" cap="none" strike="noStrike">
                <a:solidFill>
                  <a:srgbClr val="1B181A"/>
                </a:solidFill>
                <a:latin typeface="Arial"/>
                <a:ea typeface="Arial"/>
                <a:cs typeface="Arial"/>
                <a:sym typeface="Arial"/>
              </a:rPr>
              <a:t>Διαφάνεια Κουίζ: Συμπεριλάβετε ένα σύντομο κουίζ στο τέλος (3–5 ερωτήσεις) που καλύπτει τις κύριες έννοιες.</a:t>
            </a:r>
            <a:endParaRPr/>
          </a:p>
          <a:p>
            <a:pPr indent="0" lvl="0" marL="0" marR="0" rtl="0" algn="just">
              <a:lnSpc>
                <a:spcPct val="77590"/>
              </a:lnSpc>
              <a:spcBef>
                <a:spcPts val="0"/>
              </a:spcBef>
              <a:spcAft>
                <a:spcPts val="0"/>
              </a:spcAft>
              <a:buNone/>
            </a:pPr>
            <a:r>
              <a:t/>
            </a:r>
            <a:endParaRPr b="0" i="0" sz="3030" u="none" cap="none" strike="noStrike">
              <a:solidFill>
                <a:srgbClr val="1B181A"/>
              </a:solidFill>
              <a:latin typeface="Arial"/>
              <a:ea typeface="Arial"/>
              <a:cs typeface="Arial"/>
              <a:sym typeface="Arial"/>
            </a:endParaRPr>
          </a:p>
          <a:p>
            <a:pPr indent="0" lvl="0" marL="0" marR="0" rtl="0" algn="just">
              <a:lnSpc>
                <a:spcPct val="168019"/>
              </a:lnSpc>
              <a:spcBef>
                <a:spcPts val="0"/>
              </a:spcBef>
              <a:spcAft>
                <a:spcPts val="0"/>
              </a:spcAft>
              <a:buNone/>
            </a:pPr>
            <a:r>
              <a:rPr b="0" i="0" lang="en-US" sz="3030" u="none" cap="none" strike="noStrike">
                <a:solidFill>
                  <a:srgbClr val="1B181A"/>
                </a:solidFill>
                <a:latin typeface="Arial"/>
                <a:ea typeface="Arial"/>
                <a:cs typeface="Arial"/>
                <a:sym typeface="Arial"/>
              </a:rPr>
              <a:t>Οι ερωτήσεις πολλαπλής επιλογής ή οι ερωτήσεις σωστού/λάθους λειτουργούν καλά στο PowerPoint.</a:t>
            </a:r>
            <a:endParaRPr/>
          </a:p>
          <a:p>
            <a:pPr indent="0" lvl="0" marL="0" marR="0" rtl="0" algn="just">
              <a:lnSpc>
                <a:spcPct val="77590"/>
              </a:lnSpc>
              <a:spcBef>
                <a:spcPts val="0"/>
              </a:spcBef>
              <a:spcAft>
                <a:spcPts val="0"/>
              </a:spcAft>
              <a:buNone/>
            </a:pPr>
            <a:r>
              <a:t/>
            </a:r>
            <a:endParaRPr b="0" i="0" sz="3030" u="none" cap="none" strike="noStrike">
              <a:solidFill>
                <a:srgbClr val="1B181A"/>
              </a:solidFill>
              <a:latin typeface="Arial"/>
              <a:ea typeface="Arial"/>
              <a:cs typeface="Arial"/>
              <a:sym typeface="Arial"/>
            </a:endParaRPr>
          </a:p>
          <a:p>
            <a:pPr indent="0" lvl="0" marL="0" marR="0" rtl="0" algn="just">
              <a:lnSpc>
                <a:spcPct val="168019"/>
              </a:lnSpc>
              <a:spcBef>
                <a:spcPts val="0"/>
              </a:spcBef>
              <a:spcAft>
                <a:spcPts val="0"/>
              </a:spcAft>
              <a:buNone/>
            </a:pPr>
            <a:r>
              <a:rPr b="0" i="0" lang="en-US" sz="3030" u="none" cap="none" strike="noStrike">
                <a:solidFill>
                  <a:srgbClr val="1B181A"/>
                </a:solidFill>
                <a:latin typeface="Arial"/>
                <a:ea typeface="Arial"/>
                <a:cs typeface="Arial"/>
                <a:sym typeface="Arial"/>
              </a:rPr>
              <a:t>Χρησιμοποιήστε την κινούμενη εικόνα «εμφάνιση» για τις απαντήσεις, ώστε οι συμμετέχοντες να μπορούν να ελέγξουν τις απαντήσεις τους.</a:t>
            </a:r>
            <a:endParaRPr/>
          </a:p>
        </p:txBody>
      </p:sp>
      <p:sp>
        <p:nvSpPr>
          <p:cNvPr id="666" name="Google Shape;666;p37"/>
          <p:cNvSpPr txBox="1"/>
          <p:nvPr/>
        </p:nvSpPr>
        <p:spPr>
          <a:xfrm>
            <a:off x="5721108" y="853172"/>
            <a:ext cx="6539389" cy="1069398"/>
          </a:xfrm>
          <a:prstGeom prst="rect">
            <a:avLst/>
          </a:prstGeom>
          <a:noFill/>
          <a:ln>
            <a:noFill/>
          </a:ln>
        </p:spPr>
        <p:txBody>
          <a:bodyPr anchorCtr="0" anchor="t" bIns="0" lIns="0" spcFirstLastPara="1" rIns="0" wrap="square" tIns="0">
            <a:spAutoFit/>
          </a:bodyPr>
          <a:lstStyle/>
          <a:p>
            <a:pPr indent="0" lvl="0" marL="0" marR="0" rtl="0" algn="ctr">
              <a:lnSpc>
                <a:spcPct val="168033"/>
              </a:lnSpc>
              <a:spcBef>
                <a:spcPts val="0"/>
              </a:spcBef>
              <a:spcAft>
                <a:spcPts val="0"/>
              </a:spcAft>
              <a:buNone/>
            </a:pPr>
            <a:r>
              <a:rPr b="1" i="0" lang="en-US" sz="5268" u="none" cap="none" strike="noStrike">
                <a:solidFill>
                  <a:srgbClr val="1B181A"/>
                </a:solidFill>
                <a:latin typeface="Arial"/>
                <a:ea typeface="Arial"/>
                <a:cs typeface="Arial"/>
                <a:sym typeface="Arial"/>
              </a:rPr>
              <a:t>Έλεγχος Γνώσεων</a:t>
            </a:r>
            <a:endParaRPr/>
          </a:p>
        </p:txBody>
      </p:sp>
      <p:cxnSp>
        <p:nvCxnSpPr>
          <p:cNvPr id="667" name="Google Shape;667;p37"/>
          <p:cNvCxnSpPr/>
          <p:nvPr/>
        </p:nvCxnSpPr>
        <p:spPr>
          <a:xfrm rot="18517">
            <a:off x="5855205" y="2005206"/>
            <a:ext cx="7073165" cy="0"/>
          </a:xfrm>
          <a:prstGeom prst="straightConnector1">
            <a:avLst/>
          </a:prstGeom>
          <a:noFill/>
          <a:ln cap="rnd" cmpd="sng" w="28575">
            <a:solidFill>
              <a:srgbClr val="000000"/>
            </a:solidFill>
            <a:prstDash val="solid"/>
            <a:round/>
            <a:headEnd len="sm" w="sm" type="none"/>
            <a:tailEnd len="sm" w="sm" type="none"/>
          </a:ln>
        </p:spPr>
      </p:cxn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675" name="Shape 675"/>
        <p:cNvGrpSpPr/>
        <p:nvPr/>
      </p:nvGrpSpPr>
      <p:grpSpPr>
        <a:xfrm>
          <a:off x="0" y="0"/>
          <a:ext cx="0" cy="0"/>
          <a:chOff x="0" y="0"/>
          <a:chExt cx="0" cy="0"/>
        </a:xfrm>
      </p:grpSpPr>
      <p:sp>
        <p:nvSpPr>
          <p:cNvPr id="676" name="Google Shape;676;p38"/>
          <p:cNvSpPr/>
          <p:nvPr/>
        </p:nvSpPr>
        <p:spPr>
          <a:xfrm>
            <a:off x="1028700" y="637935"/>
            <a:ext cx="15924204" cy="8795762"/>
          </a:xfrm>
          <a:custGeom>
            <a:rect b="b" l="l" r="r" t="t"/>
            <a:pathLst>
              <a:path extrusionOk="0" h="8795762" w="15924204">
                <a:moveTo>
                  <a:pt x="0" y="0"/>
                </a:moveTo>
                <a:lnTo>
                  <a:pt x="15924204" y="0"/>
                </a:lnTo>
                <a:lnTo>
                  <a:pt x="15924204" y="8795762"/>
                </a:lnTo>
                <a:lnTo>
                  <a:pt x="0" y="8795762"/>
                </a:lnTo>
                <a:lnTo>
                  <a:pt x="0" y="0"/>
                </a:lnTo>
                <a:close/>
              </a:path>
            </a:pathLst>
          </a:custGeom>
          <a:blipFill rotWithShape="1">
            <a:blip r:embed="rId3">
              <a:alphaModFix/>
            </a:blip>
            <a:stretch>
              <a:fillRect b="0" l="0" r="0" t="0"/>
            </a:stretch>
          </a:blipFill>
          <a:ln>
            <a:noFill/>
          </a:ln>
        </p:spPr>
      </p:sp>
      <p:sp>
        <p:nvSpPr>
          <p:cNvPr id="677" name="Google Shape;677;p38"/>
          <p:cNvSpPr txBox="1"/>
          <p:nvPr/>
        </p:nvSpPr>
        <p:spPr>
          <a:xfrm>
            <a:off x="1921424" y="3200795"/>
            <a:ext cx="14445152" cy="39528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3200" u="none" cap="none" strike="noStrike">
                <a:solidFill>
                  <a:srgbClr val="000000"/>
                </a:solidFill>
                <a:latin typeface="Calibri"/>
                <a:ea typeface="Calibri"/>
                <a:cs typeface="Calibri"/>
                <a:sym typeface="Calibri"/>
              </a:rPr>
              <a:t>Ερώτηση 1: Σωστό ή Λάθος</a:t>
            </a:r>
            <a:endParaRPr/>
          </a:p>
          <a:p>
            <a:pPr indent="0" lvl="0" marL="0" marR="0" rtl="0" algn="l">
              <a:lnSpc>
                <a:spcPct val="120000"/>
              </a:lnSpc>
              <a:spcBef>
                <a:spcPts val="0"/>
              </a:spcBef>
              <a:spcAft>
                <a:spcPts val="0"/>
              </a:spcAft>
              <a:buNone/>
            </a:pPr>
            <a:r>
              <a:rPr b="0" i="0" lang="en-US" sz="3200" u="none" cap="none" strike="noStrike">
                <a:solidFill>
                  <a:srgbClr val="000000"/>
                </a:solidFill>
                <a:latin typeface="Calibri"/>
                <a:ea typeface="Calibri"/>
                <a:cs typeface="Calibri"/>
                <a:sym typeface="Calibri"/>
              </a:rPr>
              <a:t>Η εισαγωγή μικροοργανισμών στα γεωργικά σας συστήματα χωρίς προηγούμενες δοκιμές αυξάνει τον κίνδυνο ανεπιθύμητων ενεργειών.</a:t>
            </a:r>
            <a:endParaRPr/>
          </a:p>
          <a:p>
            <a:pPr indent="0" lvl="0" marL="0" marR="0" rtl="0" algn="l">
              <a:lnSpc>
                <a:spcPct val="120000"/>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0" lvl="0" marL="0" marR="0" rtl="0" algn="l">
              <a:lnSpc>
                <a:spcPct val="52499"/>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0" lvl="0" marL="0" marR="0" rtl="0" algn="l">
              <a:lnSpc>
                <a:spcPct val="52499"/>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0" lvl="0" marL="0" marR="0" rtl="0" algn="l">
              <a:lnSpc>
                <a:spcPct val="52499"/>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0" lvl="0" marL="0" marR="0" rtl="0" algn="l">
              <a:lnSpc>
                <a:spcPct val="52499"/>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0" lvl="0" marL="0" marR="0" rtl="0" algn="l">
              <a:lnSpc>
                <a:spcPct val="52499"/>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0" lvl="0" marL="0" marR="0" rtl="0" algn="l">
              <a:lnSpc>
                <a:spcPct val="52499"/>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0" lvl="0" marL="0" marR="0" rtl="0" algn="l">
              <a:lnSpc>
                <a:spcPct val="52499"/>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0" lvl="0" marL="0" marR="0" rtl="0" algn="l">
              <a:lnSpc>
                <a:spcPct val="120000"/>
              </a:lnSpc>
              <a:spcBef>
                <a:spcPts val="0"/>
              </a:spcBef>
              <a:spcAft>
                <a:spcPts val="0"/>
              </a:spcAft>
              <a:buNone/>
            </a:pPr>
            <a:r>
              <a:rPr b="1" i="0" lang="en-US" sz="3200" u="none" cap="none" strike="noStrike">
                <a:solidFill>
                  <a:srgbClr val="000000"/>
                </a:solidFill>
                <a:latin typeface="Calibri"/>
                <a:ea typeface="Calibri"/>
                <a:cs typeface="Calibri"/>
                <a:sym typeface="Calibri"/>
              </a:rPr>
              <a:t>Απάντηση: Σωστό</a:t>
            </a:r>
            <a:endParaRPr/>
          </a:p>
        </p:txBody>
      </p:sp>
      <p:sp>
        <p:nvSpPr>
          <p:cNvPr id="678" name="Google Shape;678;p38"/>
          <p:cNvSpPr txBox="1"/>
          <p:nvPr/>
        </p:nvSpPr>
        <p:spPr>
          <a:xfrm>
            <a:off x="5874306" y="843647"/>
            <a:ext cx="6539389" cy="1011489"/>
          </a:xfrm>
          <a:prstGeom prst="rect">
            <a:avLst/>
          </a:prstGeom>
          <a:noFill/>
          <a:ln>
            <a:noFill/>
          </a:ln>
        </p:spPr>
        <p:txBody>
          <a:bodyPr anchorCtr="0" anchor="t" bIns="0" lIns="0" spcFirstLastPara="1" rIns="0" wrap="square" tIns="0">
            <a:spAutoFit/>
          </a:bodyPr>
          <a:lstStyle/>
          <a:p>
            <a:pPr indent="0" lvl="0" marL="0" marR="0" rtl="0" algn="ctr">
              <a:lnSpc>
                <a:spcPct val="168001"/>
              </a:lnSpc>
              <a:spcBef>
                <a:spcPts val="0"/>
              </a:spcBef>
              <a:spcAft>
                <a:spcPts val="0"/>
              </a:spcAft>
              <a:buNone/>
            </a:pPr>
            <a:r>
              <a:rPr b="1" i="0" lang="en-US" sz="4969" u="none" cap="none" strike="noStrike">
                <a:solidFill>
                  <a:srgbClr val="1B181A"/>
                </a:solidFill>
                <a:latin typeface="Arial"/>
                <a:ea typeface="Arial"/>
                <a:cs typeface="Arial"/>
                <a:sym typeface="Arial"/>
              </a:rPr>
              <a:t>4. Έλεγχος Γνώσεων</a:t>
            </a:r>
            <a:endParaRPr/>
          </a:p>
        </p:txBody>
      </p:sp>
      <p:cxnSp>
        <p:nvCxnSpPr>
          <p:cNvPr id="679" name="Google Shape;679;p38"/>
          <p:cNvCxnSpPr/>
          <p:nvPr/>
        </p:nvCxnSpPr>
        <p:spPr>
          <a:xfrm>
            <a:off x="5874383" y="2011759"/>
            <a:ext cx="7073062" cy="38100"/>
          </a:xfrm>
          <a:prstGeom prst="straightConnector1">
            <a:avLst/>
          </a:prstGeom>
          <a:noFill/>
          <a:ln cap="rnd" cmpd="sng" w="28575">
            <a:solidFill>
              <a:srgbClr val="000000"/>
            </a:solidFill>
            <a:prstDash val="solid"/>
            <a:round/>
            <a:headEnd len="sm" w="sm" type="none"/>
            <a:tailEnd len="sm" w="sm" type="none"/>
          </a:ln>
        </p:spPr>
      </p:cxn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687" name="Shape 687"/>
        <p:cNvGrpSpPr/>
        <p:nvPr/>
      </p:nvGrpSpPr>
      <p:grpSpPr>
        <a:xfrm>
          <a:off x="0" y="0"/>
          <a:ext cx="0" cy="0"/>
          <a:chOff x="0" y="0"/>
          <a:chExt cx="0" cy="0"/>
        </a:xfrm>
      </p:grpSpPr>
      <p:sp>
        <p:nvSpPr>
          <p:cNvPr id="688" name="Google Shape;688;p39"/>
          <p:cNvSpPr/>
          <p:nvPr/>
        </p:nvSpPr>
        <p:spPr>
          <a:xfrm>
            <a:off x="1028700" y="637935"/>
            <a:ext cx="15924204" cy="8795762"/>
          </a:xfrm>
          <a:custGeom>
            <a:rect b="b" l="l" r="r" t="t"/>
            <a:pathLst>
              <a:path extrusionOk="0" h="8795762" w="15924204">
                <a:moveTo>
                  <a:pt x="0" y="0"/>
                </a:moveTo>
                <a:lnTo>
                  <a:pt x="15924204" y="0"/>
                </a:lnTo>
                <a:lnTo>
                  <a:pt x="15924204" y="8795762"/>
                </a:lnTo>
                <a:lnTo>
                  <a:pt x="0" y="8795762"/>
                </a:lnTo>
                <a:lnTo>
                  <a:pt x="0" y="0"/>
                </a:lnTo>
                <a:close/>
              </a:path>
            </a:pathLst>
          </a:custGeom>
          <a:blipFill rotWithShape="1">
            <a:blip r:embed="rId3">
              <a:alphaModFix/>
            </a:blip>
            <a:stretch>
              <a:fillRect b="0" l="0" r="0" t="0"/>
            </a:stretch>
          </a:blipFill>
          <a:ln>
            <a:noFill/>
          </a:ln>
        </p:spPr>
      </p:sp>
      <p:sp>
        <p:nvSpPr>
          <p:cNvPr id="689" name="Google Shape;689;p39"/>
          <p:cNvSpPr txBox="1"/>
          <p:nvPr/>
        </p:nvSpPr>
        <p:spPr>
          <a:xfrm>
            <a:off x="1921424" y="3200795"/>
            <a:ext cx="14445152" cy="42291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3200" u="none" cap="none" strike="noStrike">
                <a:solidFill>
                  <a:srgbClr val="000000"/>
                </a:solidFill>
                <a:latin typeface="Calibri"/>
                <a:ea typeface="Calibri"/>
                <a:cs typeface="Calibri"/>
                <a:sym typeface="Calibri"/>
              </a:rPr>
              <a:t>Ερώτηση 2: Πολλαπλής Επιλογής Ποιο από τα παρακάτω ΔΕΝ είναι μια βιολογική πρακτική;</a:t>
            </a:r>
            <a:endParaRPr/>
          </a:p>
          <a:p>
            <a:pPr indent="0" lvl="0" marL="0" marR="0" rtl="0" algn="l">
              <a:lnSpc>
                <a:spcPct val="120000"/>
              </a:lnSpc>
              <a:spcBef>
                <a:spcPts val="0"/>
              </a:spcBef>
              <a:spcAft>
                <a:spcPts val="0"/>
              </a:spcAft>
              <a:buNone/>
            </a:pPr>
            <a:r>
              <a:rPr b="0" i="0" lang="en-US" sz="3200" u="none" cap="none" strike="noStrike">
                <a:solidFill>
                  <a:srgbClr val="000000"/>
                </a:solidFill>
                <a:latin typeface="Calibri"/>
                <a:ea typeface="Calibri"/>
                <a:cs typeface="Calibri"/>
                <a:sym typeface="Calibri"/>
              </a:rPr>
              <a:t>Α. Εισαγωγή πιστοποιημένων βιολιπασμάτων Β. Τακτική παρακολούθηση της καταλληλότητας των φυτών Γ. Ανάλυση εδάφους για τη δομή της μικροβιακής κοινότητας Δ. Εφαρμογή χημικών φυτοφαρμάκων</a:t>
            </a:r>
            <a:endParaRPr/>
          </a:p>
          <a:p>
            <a:pPr indent="0" lvl="0" marL="0" marR="0" rtl="0" algn="l">
              <a:lnSpc>
                <a:spcPct val="52499"/>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0" lvl="0" marL="0" marR="0" rtl="0" algn="l">
              <a:lnSpc>
                <a:spcPct val="52499"/>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0" lvl="0" marL="0" marR="0" rtl="0" algn="l">
              <a:lnSpc>
                <a:spcPct val="52499"/>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0" lvl="0" marL="0" marR="0" rtl="0" algn="l">
              <a:lnSpc>
                <a:spcPct val="52499"/>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0" lvl="0" marL="0" marR="0" rtl="0" algn="l">
              <a:lnSpc>
                <a:spcPct val="52499"/>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0" lvl="0" marL="0" marR="0" rtl="0" algn="l">
              <a:lnSpc>
                <a:spcPct val="120000"/>
              </a:lnSpc>
              <a:spcBef>
                <a:spcPts val="0"/>
              </a:spcBef>
              <a:spcAft>
                <a:spcPts val="0"/>
              </a:spcAft>
              <a:buNone/>
            </a:pPr>
            <a:r>
              <a:rPr b="1" i="0" lang="en-US" sz="3200" u="none" cap="none" strike="noStrike">
                <a:solidFill>
                  <a:srgbClr val="000000"/>
                </a:solidFill>
                <a:latin typeface="Calibri"/>
                <a:ea typeface="Calibri"/>
                <a:cs typeface="Calibri"/>
                <a:sym typeface="Calibri"/>
              </a:rPr>
              <a:t>Απάντηση: Δ. Εφαρμογή χημικών φυτοφαρμάκων</a:t>
            </a:r>
            <a:endParaRPr/>
          </a:p>
          <a:p>
            <a:pPr indent="0" lvl="0" marL="0" marR="0" rtl="0" algn="l">
              <a:lnSpc>
                <a:spcPct val="52499"/>
              </a:lnSpc>
              <a:spcBef>
                <a:spcPts val="0"/>
              </a:spcBef>
              <a:spcAft>
                <a:spcPts val="0"/>
              </a:spcAft>
              <a:buNone/>
            </a:pPr>
            <a:r>
              <a:t/>
            </a:r>
            <a:endParaRPr b="1" i="0" sz="3200" u="none" cap="none" strike="noStrike">
              <a:solidFill>
                <a:srgbClr val="000000"/>
              </a:solidFill>
              <a:latin typeface="Calibri"/>
              <a:ea typeface="Calibri"/>
              <a:cs typeface="Calibri"/>
              <a:sym typeface="Calibri"/>
            </a:endParaRPr>
          </a:p>
        </p:txBody>
      </p:sp>
      <p:sp>
        <p:nvSpPr>
          <p:cNvPr id="690" name="Google Shape;690;p39"/>
          <p:cNvSpPr txBox="1"/>
          <p:nvPr/>
        </p:nvSpPr>
        <p:spPr>
          <a:xfrm>
            <a:off x="5874306" y="834122"/>
            <a:ext cx="6539389" cy="1033967"/>
          </a:xfrm>
          <a:prstGeom prst="rect">
            <a:avLst/>
          </a:prstGeom>
          <a:noFill/>
          <a:ln>
            <a:noFill/>
          </a:ln>
        </p:spPr>
        <p:txBody>
          <a:bodyPr anchorCtr="0" anchor="t" bIns="0" lIns="0" spcFirstLastPara="1" rIns="0" wrap="square" tIns="0">
            <a:spAutoFit/>
          </a:bodyPr>
          <a:lstStyle/>
          <a:p>
            <a:pPr indent="0" lvl="0" marL="0" marR="0" rtl="0" algn="ctr">
              <a:lnSpc>
                <a:spcPct val="168001"/>
              </a:lnSpc>
              <a:spcBef>
                <a:spcPts val="0"/>
              </a:spcBef>
              <a:spcAft>
                <a:spcPts val="0"/>
              </a:spcAft>
              <a:buNone/>
            </a:pPr>
            <a:r>
              <a:rPr b="1" i="0" lang="en-US" sz="5069" u="none" cap="none" strike="noStrike">
                <a:solidFill>
                  <a:srgbClr val="1B181A"/>
                </a:solidFill>
                <a:latin typeface="Arial"/>
                <a:ea typeface="Arial"/>
                <a:cs typeface="Arial"/>
                <a:sym typeface="Arial"/>
              </a:rPr>
              <a:t>4. Έλεγχος Γνώσεων</a:t>
            </a:r>
            <a:endParaRPr/>
          </a:p>
        </p:txBody>
      </p:sp>
      <p:cxnSp>
        <p:nvCxnSpPr>
          <p:cNvPr id="691" name="Google Shape;691;p39"/>
          <p:cNvCxnSpPr/>
          <p:nvPr/>
        </p:nvCxnSpPr>
        <p:spPr>
          <a:xfrm rot="18517">
            <a:off x="5855205" y="2005206"/>
            <a:ext cx="7073165" cy="0"/>
          </a:xfrm>
          <a:prstGeom prst="straightConnector1">
            <a:avLst/>
          </a:prstGeom>
          <a:noFill/>
          <a:ln cap="rnd" cmpd="sng" w="28575">
            <a:solidFill>
              <a:srgbClr val="000000"/>
            </a:solidFill>
            <a:prstDash val="solid"/>
            <a:round/>
            <a:headEnd len="sm" w="sm" type="none"/>
            <a:tailEnd len="sm" w="sm" type="none"/>
          </a:ln>
        </p:spPr>
      </p:cxn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699" name="Shape 699"/>
        <p:cNvGrpSpPr/>
        <p:nvPr/>
      </p:nvGrpSpPr>
      <p:grpSpPr>
        <a:xfrm>
          <a:off x="0" y="0"/>
          <a:ext cx="0" cy="0"/>
          <a:chOff x="0" y="0"/>
          <a:chExt cx="0" cy="0"/>
        </a:xfrm>
      </p:grpSpPr>
      <p:sp>
        <p:nvSpPr>
          <p:cNvPr id="700" name="Google Shape;700;p40"/>
          <p:cNvSpPr/>
          <p:nvPr/>
        </p:nvSpPr>
        <p:spPr>
          <a:xfrm>
            <a:off x="1028700" y="637935"/>
            <a:ext cx="15924204" cy="8795762"/>
          </a:xfrm>
          <a:custGeom>
            <a:rect b="b" l="l" r="r" t="t"/>
            <a:pathLst>
              <a:path extrusionOk="0" h="8795762" w="15924204">
                <a:moveTo>
                  <a:pt x="0" y="0"/>
                </a:moveTo>
                <a:lnTo>
                  <a:pt x="15924204" y="0"/>
                </a:lnTo>
                <a:lnTo>
                  <a:pt x="15924204" y="8795762"/>
                </a:lnTo>
                <a:lnTo>
                  <a:pt x="0" y="8795762"/>
                </a:lnTo>
                <a:lnTo>
                  <a:pt x="0" y="0"/>
                </a:lnTo>
                <a:close/>
              </a:path>
            </a:pathLst>
          </a:custGeom>
          <a:blipFill rotWithShape="1">
            <a:blip r:embed="rId3">
              <a:alphaModFix/>
            </a:blip>
            <a:stretch>
              <a:fillRect b="0" l="0" r="0" t="0"/>
            </a:stretch>
          </a:blipFill>
          <a:ln>
            <a:noFill/>
          </a:ln>
        </p:spPr>
      </p:sp>
      <p:sp>
        <p:nvSpPr>
          <p:cNvPr id="701" name="Google Shape;701;p40"/>
          <p:cNvSpPr txBox="1"/>
          <p:nvPr/>
        </p:nvSpPr>
        <p:spPr>
          <a:xfrm>
            <a:off x="1921424" y="3200795"/>
            <a:ext cx="14445152" cy="34671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3200" u="none" cap="none" strike="noStrike">
                <a:solidFill>
                  <a:srgbClr val="000000"/>
                </a:solidFill>
                <a:latin typeface="Calibri"/>
                <a:ea typeface="Calibri"/>
                <a:cs typeface="Calibri"/>
                <a:sym typeface="Calibri"/>
              </a:rPr>
              <a:t>Ερώτηση 3: Σωστό ή Λάθος Η κομποστοποίηση βελτιώνει την παραγωγικότητα του εδάφους στα γεωργικά συστήματα.</a:t>
            </a:r>
            <a:endParaRPr/>
          </a:p>
          <a:p>
            <a:pPr indent="0" lvl="0" marL="0" marR="0" rtl="0" algn="l">
              <a:lnSpc>
                <a:spcPct val="120000"/>
              </a:lnSpc>
              <a:spcBef>
                <a:spcPts val="0"/>
              </a:spcBef>
              <a:spcAft>
                <a:spcPts val="0"/>
              </a:spcAft>
              <a:buNone/>
            </a:pPr>
            <a:r>
              <a:t/>
            </a:r>
            <a:endParaRPr b="1" i="0" sz="3200" u="none" cap="none" strike="noStrike">
              <a:solidFill>
                <a:srgbClr val="000000"/>
              </a:solidFill>
              <a:latin typeface="Calibri"/>
              <a:ea typeface="Calibri"/>
              <a:cs typeface="Calibri"/>
              <a:sym typeface="Calibri"/>
            </a:endParaRPr>
          </a:p>
          <a:p>
            <a:pPr indent="0" lvl="0" marL="0" marR="0" rtl="0" algn="l">
              <a:lnSpc>
                <a:spcPct val="52499"/>
              </a:lnSpc>
              <a:spcBef>
                <a:spcPts val="0"/>
              </a:spcBef>
              <a:spcAft>
                <a:spcPts val="0"/>
              </a:spcAft>
              <a:buNone/>
            </a:pPr>
            <a:r>
              <a:t/>
            </a:r>
            <a:endParaRPr b="1" i="0" sz="3200" u="none" cap="none" strike="noStrike">
              <a:solidFill>
                <a:srgbClr val="000000"/>
              </a:solidFill>
              <a:latin typeface="Calibri"/>
              <a:ea typeface="Calibri"/>
              <a:cs typeface="Calibri"/>
              <a:sym typeface="Calibri"/>
            </a:endParaRPr>
          </a:p>
          <a:p>
            <a:pPr indent="0" lvl="0" marL="0" marR="0" rtl="0" algn="l">
              <a:lnSpc>
                <a:spcPct val="52499"/>
              </a:lnSpc>
              <a:spcBef>
                <a:spcPts val="0"/>
              </a:spcBef>
              <a:spcAft>
                <a:spcPts val="0"/>
              </a:spcAft>
              <a:buNone/>
            </a:pPr>
            <a:r>
              <a:t/>
            </a:r>
            <a:endParaRPr b="1" i="0" sz="3200" u="none" cap="none" strike="noStrike">
              <a:solidFill>
                <a:srgbClr val="000000"/>
              </a:solidFill>
              <a:latin typeface="Calibri"/>
              <a:ea typeface="Calibri"/>
              <a:cs typeface="Calibri"/>
              <a:sym typeface="Calibri"/>
            </a:endParaRPr>
          </a:p>
          <a:p>
            <a:pPr indent="0" lvl="0" marL="0" marR="0" rtl="0" algn="l">
              <a:lnSpc>
                <a:spcPct val="52499"/>
              </a:lnSpc>
              <a:spcBef>
                <a:spcPts val="0"/>
              </a:spcBef>
              <a:spcAft>
                <a:spcPts val="0"/>
              </a:spcAft>
              <a:buNone/>
            </a:pPr>
            <a:r>
              <a:t/>
            </a:r>
            <a:endParaRPr b="1" i="0" sz="3200" u="none" cap="none" strike="noStrike">
              <a:solidFill>
                <a:srgbClr val="000000"/>
              </a:solidFill>
              <a:latin typeface="Calibri"/>
              <a:ea typeface="Calibri"/>
              <a:cs typeface="Calibri"/>
              <a:sym typeface="Calibri"/>
            </a:endParaRPr>
          </a:p>
          <a:p>
            <a:pPr indent="0" lvl="0" marL="0" marR="0" rtl="0" algn="l">
              <a:lnSpc>
                <a:spcPct val="52499"/>
              </a:lnSpc>
              <a:spcBef>
                <a:spcPts val="0"/>
              </a:spcBef>
              <a:spcAft>
                <a:spcPts val="0"/>
              </a:spcAft>
              <a:buNone/>
            </a:pPr>
            <a:r>
              <a:t/>
            </a:r>
            <a:endParaRPr b="1" i="0" sz="3200" u="none" cap="none" strike="noStrike">
              <a:solidFill>
                <a:srgbClr val="000000"/>
              </a:solidFill>
              <a:latin typeface="Calibri"/>
              <a:ea typeface="Calibri"/>
              <a:cs typeface="Calibri"/>
              <a:sym typeface="Calibri"/>
            </a:endParaRPr>
          </a:p>
          <a:p>
            <a:pPr indent="0" lvl="0" marL="0" marR="0" rtl="0" algn="l">
              <a:lnSpc>
                <a:spcPct val="52499"/>
              </a:lnSpc>
              <a:spcBef>
                <a:spcPts val="0"/>
              </a:spcBef>
              <a:spcAft>
                <a:spcPts val="0"/>
              </a:spcAft>
              <a:buNone/>
            </a:pPr>
            <a:r>
              <a:t/>
            </a:r>
            <a:endParaRPr b="1" i="0" sz="3200" u="none" cap="none" strike="noStrike">
              <a:solidFill>
                <a:srgbClr val="000000"/>
              </a:solidFill>
              <a:latin typeface="Calibri"/>
              <a:ea typeface="Calibri"/>
              <a:cs typeface="Calibri"/>
              <a:sym typeface="Calibri"/>
            </a:endParaRPr>
          </a:p>
          <a:p>
            <a:pPr indent="0" lvl="0" marL="0" marR="0" rtl="0" algn="l">
              <a:lnSpc>
                <a:spcPct val="52499"/>
              </a:lnSpc>
              <a:spcBef>
                <a:spcPts val="0"/>
              </a:spcBef>
              <a:spcAft>
                <a:spcPts val="0"/>
              </a:spcAft>
              <a:buNone/>
            </a:pPr>
            <a:r>
              <a:t/>
            </a:r>
            <a:endParaRPr b="1" i="0" sz="3200" u="none" cap="none" strike="noStrike">
              <a:solidFill>
                <a:srgbClr val="000000"/>
              </a:solidFill>
              <a:latin typeface="Calibri"/>
              <a:ea typeface="Calibri"/>
              <a:cs typeface="Calibri"/>
              <a:sym typeface="Calibri"/>
            </a:endParaRPr>
          </a:p>
          <a:p>
            <a:pPr indent="0" lvl="0" marL="0" marR="0" rtl="0" algn="l">
              <a:lnSpc>
                <a:spcPct val="52499"/>
              </a:lnSpc>
              <a:spcBef>
                <a:spcPts val="0"/>
              </a:spcBef>
              <a:spcAft>
                <a:spcPts val="0"/>
              </a:spcAft>
              <a:buNone/>
            </a:pPr>
            <a:r>
              <a:t/>
            </a:r>
            <a:endParaRPr b="1" i="0" sz="3200" u="none" cap="none" strike="noStrike">
              <a:solidFill>
                <a:srgbClr val="000000"/>
              </a:solidFill>
              <a:latin typeface="Calibri"/>
              <a:ea typeface="Calibri"/>
              <a:cs typeface="Calibri"/>
              <a:sym typeface="Calibri"/>
            </a:endParaRPr>
          </a:p>
          <a:p>
            <a:pPr indent="0" lvl="0" marL="0" marR="0" rtl="0" algn="l">
              <a:lnSpc>
                <a:spcPct val="120000"/>
              </a:lnSpc>
              <a:spcBef>
                <a:spcPts val="0"/>
              </a:spcBef>
              <a:spcAft>
                <a:spcPts val="0"/>
              </a:spcAft>
              <a:buNone/>
            </a:pPr>
            <a:r>
              <a:rPr b="1" i="0" lang="en-US" sz="3200" u="none" cap="none" strike="noStrike">
                <a:solidFill>
                  <a:srgbClr val="000000"/>
                </a:solidFill>
                <a:latin typeface="Calibri"/>
                <a:ea typeface="Calibri"/>
                <a:cs typeface="Calibri"/>
                <a:sym typeface="Calibri"/>
              </a:rPr>
              <a:t>Απάντηση: Σωστό</a:t>
            </a:r>
            <a:endParaRPr/>
          </a:p>
        </p:txBody>
      </p:sp>
      <p:sp>
        <p:nvSpPr>
          <p:cNvPr id="702" name="Google Shape;702;p40"/>
          <p:cNvSpPr txBox="1"/>
          <p:nvPr/>
        </p:nvSpPr>
        <p:spPr>
          <a:xfrm>
            <a:off x="5874306" y="834122"/>
            <a:ext cx="6539389" cy="1033967"/>
          </a:xfrm>
          <a:prstGeom prst="rect">
            <a:avLst/>
          </a:prstGeom>
          <a:noFill/>
          <a:ln>
            <a:noFill/>
          </a:ln>
        </p:spPr>
        <p:txBody>
          <a:bodyPr anchorCtr="0" anchor="t" bIns="0" lIns="0" spcFirstLastPara="1" rIns="0" wrap="square" tIns="0">
            <a:spAutoFit/>
          </a:bodyPr>
          <a:lstStyle/>
          <a:p>
            <a:pPr indent="0" lvl="0" marL="0" marR="0" rtl="0" algn="ctr">
              <a:lnSpc>
                <a:spcPct val="168001"/>
              </a:lnSpc>
              <a:spcBef>
                <a:spcPts val="0"/>
              </a:spcBef>
              <a:spcAft>
                <a:spcPts val="0"/>
              </a:spcAft>
              <a:buNone/>
            </a:pPr>
            <a:r>
              <a:rPr b="1" i="0" lang="en-US" sz="5069" u="none" cap="none" strike="noStrike">
                <a:solidFill>
                  <a:srgbClr val="1B181A"/>
                </a:solidFill>
                <a:latin typeface="Arial"/>
                <a:ea typeface="Arial"/>
                <a:cs typeface="Arial"/>
                <a:sym typeface="Arial"/>
              </a:rPr>
              <a:t>4. Έλεγχος Γνώσεων</a:t>
            </a:r>
            <a:endParaRPr/>
          </a:p>
        </p:txBody>
      </p:sp>
      <p:cxnSp>
        <p:nvCxnSpPr>
          <p:cNvPr id="703" name="Google Shape;703;p40"/>
          <p:cNvCxnSpPr/>
          <p:nvPr/>
        </p:nvCxnSpPr>
        <p:spPr>
          <a:xfrm rot="18517">
            <a:off x="5855205" y="2005206"/>
            <a:ext cx="7073165" cy="0"/>
          </a:xfrm>
          <a:prstGeom prst="straightConnector1">
            <a:avLst/>
          </a:prstGeom>
          <a:noFill/>
          <a:ln cap="rnd" cmpd="sng" w="28575">
            <a:solidFill>
              <a:srgbClr val="000000"/>
            </a:solidFill>
            <a:prstDash val="solid"/>
            <a:round/>
            <a:headEnd len="sm" w="sm" type="none"/>
            <a:tailEnd len="sm" w="sm" type="none"/>
          </a:ln>
        </p:spPr>
      </p:cxn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1" name="Shape 711"/>
        <p:cNvGrpSpPr/>
        <p:nvPr/>
      </p:nvGrpSpPr>
      <p:grpSpPr>
        <a:xfrm>
          <a:off x="0" y="0"/>
          <a:ext cx="0" cy="0"/>
          <a:chOff x="0" y="0"/>
          <a:chExt cx="0" cy="0"/>
        </a:xfrm>
      </p:grpSpPr>
      <p:sp>
        <p:nvSpPr>
          <p:cNvPr id="712" name="Google Shape;712;p41"/>
          <p:cNvSpPr/>
          <p:nvPr/>
        </p:nvSpPr>
        <p:spPr>
          <a:xfrm>
            <a:off x="0" y="8328960"/>
            <a:ext cx="18288000" cy="1958040"/>
          </a:xfrm>
          <a:custGeom>
            <a:rect b="b" l="l" r="r" t="t"/>
            <a:pathLst>
              <a:path extrusionOk="0" h="1958040" w="18288000">
                <a:moveTo>
                  <a:pt x="0" y="0"/>
                </a:moveTo>
                <a:lnTo>
                  <a:pt x="18288000" y="0"/>
                </a:lnTo>
                <a:lnTo>
                  <a:pt x="18288000" y="1958040"/>
                </a:lnTo>
                <a:lnTo>
                  <a:pt x="0" y="1958040"/>
                </a:lnTo>
                <a:lnTo>
                  <a:pt x="0" y="0"/>
                </a:lnTo>
                <a:close/>
              </a:path>
            </a:pathLst>
          </a:custGeom>
          <a:blipFill rotWithShape="1">
            <a:blip r:embed="rId3">
              <a:alphaModFix/>
            </a:blip>
            <a:stretch>
              <a:fillRect b="0" l="0" r="0" t="0"/>
            </a:stretch>
          </a:blipFill>
          <a:ln>
            <a:noFill/>
          </a:ln>
        </p:spPr>
      </p:sp>
      <p:sp>
        <p:nvSpPr>
          <p:cNvPr id="713" name="Google Shape;713;p41"/>
          <p:cNvSpPr/>
          <p:nvPr/>
        </p:nvSpPr>
        <p:spPr>
          <a:xfrm>
            <a:off x="-250625" y="8256072"/>
            <a:ext cx="18288000" cy="2806521"/>
          </a:xfrm>
          <a:custGeom>
            <a:rect b="b" l="l" r="r" t="t"/>
            <a:pathLst>
              <a:path extrusionOk="0" h="2806521" w="18288000">
                <a:moveTo>
                  <a:pt x="0" y="0"/>
                </a:moveTo>
                <a:lnTo>
                  <a:pt x="18288000" y="0"/>
                </a:lnTo>
                <a:lnTo>
                  <a:pt x="18288000" y="2806521"/>
                </a:lnTo>
                <a:lnTo>
                  <a:pt x="0" y="2806521"/>
                </a:lnTo>
                <a:lnTo>
                  <a:pt x="0" y="0"/>
                </a:lnTo>
                <a:close/>
              </a:path>
            </a:pathLst>
          </a:custGeom>
          <a:blipFill rotWithShape="1">
            <a:blip r:embed="rId4">
              <a:alphaModFix/>
            </a:blip>
            <a:stretch>
              <a:fillRect b="0" l="0" r="0" t="0"/>
            </a:stretch>
          </a:blipFill>
          <a:ln>
            <a:noFill/>
          </a:ln>
        </p:spPr>
      </p:sp>
      <p:sp>
        <p:nvSpPr>
          <p:cNvPr id="714" name="Google Shape;714;p41"/>
          <p:cNvSpPr/>
          <p:nvPr/>
        </p:nvSpPr>
        <p:spPr>
          <a:xfrm>
            <a:off x="-83207" y="-907951"/>
            <a:ext cx="18371248" cy="8229600"/>
          </a:xfrm>
          <a:custGeom>
            <a:rect b="b" l="l" r="r" t="t"/>
            <a:pathLst>
              <a:path extrusionOk="0" h="10972800" w="24494998">
                <a:moveTo>
                  <a:pt x="0" y="0"/>
                </a:moveTo>
                <a:lnTo>
                  <a:pt x="24494998" y="0"/>
                </a:lnTo>
                <a:lnTo>
                  <a:pt x="24494998" y="10972800"/>
                </a:lnTo>
                <a:lnTo>
                  <a:pt x="0" y="10972800"/>
                </a:lnTo>
                <a:lnTo>
                  <a:pt x="0" y="0"/>
                </a:lnTo>
                <a:close/>
              </a:path>
            </a:pathLst>
          </a:custGeom>
          <a:blipFill rotWithShape="1">
            <a:blip r:embed="rId5">
              <a:alphaModFix amt="55000"/>
            </a:blip>
            <a:stretch>
              <a:fillRect b="-24287" l="0" r="0" t="-24289"/>
            </a:stretch>
          </a:blipFill>
          <a:ln>
            <a:noFill/>
          </a:ln>
        </p:spPr>
      </p:sp>
      <p:sp>
        <p:nvSpPr>
          <p:cNvPr id="715" name="Google Shape;715;p41"/>
          <p:cNvSpPr/>
          <p:nvPr/>
        </p:nvSpPr>
        <p:spPr>
          <a:xfrm>
            <a:off x="7280796" y="-143767"/>
            <a:ext cx="3225156" cy="3230761"/>
          </a:xfrm>
          <a:custGeom>
            <a:rect b="b" l="l" r="r" t="t"/>
            <a:pathLst>
              <a:path extrusionOk="0" h="3230761" w="3225156">
                <a:moveTo>
                  <a:pt x="0" y="0"/>
                </a:moveTo>
                <a:lnTo>
                  <a:pt x="3225156" y="0"/>
                </a:lnTo>
                <a:lnTo>
                  <a:pt x="3225156" y="3230761"/>
                </a:lnTo>
                <a:lnTo>
                  <a:pt x="0" y="3230761"/>
                </a:lnTo>
                <a:lnTo>
                  <a:pt x="0" y="0"/>
                </a:lnTo>
                <a:close/>
              </a:path>
            </a:pathLst>
          </a:custGeom>
          <a:blipFill rotWithShape="1">
            <a:blip r:embed="rId6">
              <a:alphaModFix/>
            </a:blip>
            <a:stretch>
              <a:fillRect b="0" l="0" r="0" t="0"/>
            </a:stretch>
          </a:blipFill>
          <a:ln>
            <a:noFill/>
          </a:ln>
        </p:spPr>
      </p:sp>
      <p:sp>
        <p:nvSpPr>
          <p:cNvPr id="716" name="Google Shape;716;p41"/>
          <p:cNvSpPr/>
          <p:nvPr/>
        </p:nvSpPr>
        <p:spPr>
          <a:xfrm>
            <a:off x="7883967" y="208971"/>
            <a:ext cx="2018824" cy="2439638"/>
          </a:xfrm>
          <a:custGeom>
            <a:rect b="b" l="l" r="r" t="t"/>
            <a:pathLst>
              <a:path extrusionOk="0" h="3252851" w="2691765">
                <a:moveTo>
                  <a:pt x="0" y="0"/>
                </a:moveTo>
                <a:lnTo>
                  <a:pt x="2691765" y="0"/>
                </a:lnTo>
                <a:lnTo>
                  <a:pt x="2691765" y="3252851"/>
                </a:lnTo>
                <a:lnTo>
                  <a:pt x="0" y="3252851"/>
                </a:lnTo>
                <a:lnTo>
                  <a:pt x="0" y="0"/>
                </a:lnTo>
                <a:close/>
              </a:path>
            </a:pathLst>
          </a:custGeom>
          <a:blipFill rotWithShape="1">
            <a:blip r:embed="rId7">
              <a:alphaModFix/>
            </a:blip>
            <a:stretch>
              <a:fillRect b="0" l="-12" r="-10" t="0"/>
            </a:stretch>
          </a:blipFill>
          <a:ln>
            <a:noFill/>
          </a:ln>
        </p:spPr>
      </p:sp>
      <p:sp>
        <p:nvSpPr>
          <p:cNvPr id="717" name="Google Shape;717;p41"/>
          <p:cNvSpPr txBox="1"/>
          <p:nvPr/>
        </p:nvSpPr>
        <p:spPr>
          <a:xfrm>
            <a:off x="4797043" y="2601219"/>
            <a:ext cx="8610708" cy="1674582"/>
          </a:xfrm>
          <a:prstGeom prst="rect">
            <a:avLst/>
          </a:prstGeom>
          <a:noFill/>
          <a:ln>
            <a:noFill/>
          </a:ln>
        </p:spPr>
        <p:txBody>
          <a:bodyPr anchorCtr="0" anchor="t" bIns="0" lIns="0" spcFirstLastPara="1" rIns="0" wrap="square" tIns="0">
            <a:spAutoFit/>
          </a:bodyPr>
          <a:lstStyle/>
          <a:p>
            <a:pPr indent="0" lvl="0" marL="0" marR="0" rtl="0" algn="ctr">
              <a:lnSpc>
                <a:spcPct val="168009"/>
              </a:lnSpc>
              <a:spcBef>
                <a:spcPts val="0"/>
              </a:spcBef>
              <a:spcAft>
                <a:spcPts val="0"/>
              </a:spcAft>
              <a:buNone/>
            </a:pPr>
            <a:r>
              <a:rPr b="1" i="0" lang="en-US" sz="8465" u="none" cap="none" strike="noStrike">
                <a:solidFill>
                  <a:srgbClr val="000000"/>
                </a:solidFill>
                <a:latin typeface="Montserrat"/>
                <a:ea typeface="Montserrat"/>
                <a:cs typeface="Montserrat"/>
                <a:sym typeface="Montserrat"/>
              </a:rPr>
              <a:t>ΣΑΣ ΕΥΧΑΡΙΣΤΩ</a:t>
            </a:r>
            <a:endParaRPr/>
          </a:p>
        </p:txBody>
      </p:sp>
      <p:sp>
        <p:nvSpPr>
          <p:cNvPr id="718" name="Google Shape;718;p41"/>
          <p:cNvSpPr/>
          <p:nvPr/>
        </p:nvSpPr>
        <p:spPr>
          <a:xfrm>
            <a:off x="447021" y="8871406"/>
            <a:ext cx="4827365" cy="1017841"/>
          </a:xfrm>
          <a:custGeom>
            <a:rect b="b" l="l" r="r" t="t"/>
            <a:pathLst>
              <a:path extrusionOk="0" h="1357122" w="6436487">
                <a:moveTo>
                  <a:pt x="0" y="0"/>
                </a:moveTo>
                <a:lnTo>
                  <a:pt x="6436487" y="0"/>
                </a:lnTo>
                <a:lnTo>
                  <a:pt x="6436487" y="1357122"/>
                </a:lnTo>
                <a:lnTo>
                  <a:pt x="0" y="1357122"/>
                </a:lnTo>
                <a:lnTo>
                  <a:pt x="0" y="0"/>
                </a:lnTo>
                <a:close/>
              </a:path>
            </a:pathLst>
          </a:custGeom>
          <a:blipFill rotWithShape="1">
            <a:blip r:embed="rId8">
              <a:alphaModFix/>
            </a:blip>
            <a:stretch>
              <a:fillRect b="2" l="0" r="0" t="0"/>
            </a:stretch>
          </a:blipFill>
          <a:ln>
            <a:noFill/>
          </a:ln>
        </p:spPr>
      </p:sp>
      <p:sp>
        <p:nvSpPr>
          <p:cNvPr id="719" name="Google Shape;719;p41"/>
          <p:cNvSpPr txBox="1"/>
          <p:nvPr/>
        </p:nvSpPr>
        <p:spPr>
          <a:xfrm>
            <a:off x="5274345" y="8848616"/>
            <a:ext cx="12566700" cy="1166700"/>
          </a:xfrm>
          <a:prstGeom prst="rect">
            <a:avLst/>
          </a:prstGeom>
          <a:noFill/>
          <a:ln>
            <a:noFill/>
          </a:ln>
        </p:spPr>
        <p:txBody>
          <a:bodyPr anchorCtr="0" anchor="t" bIns="0" lIns="0" spcFirstLastPara="1" rIns="0" wrap="square" tIns="0">
            <a:spAutoFit/>
          </a:bodyPr>
          <a:lstStyle/>
          <a:p>
            <a:pPr indent="0" lvl="0" marL="0" marR="0" rtl="0" algn="just">
              <a:lnSpc>
                <a:spcPct val="167912"/>
              </a:lnSpc>
              <a:spcBef>
                <a:spcPts val="0"/>
              </a:spcBef>
              <a:spcAft>
                <a:spcPts val="0"/>
              </a:spcAft>
              <a:buNone/>
            </a:pPr>
            <a:r>
              <a:rPr lang="en-US" sz="1739">
                <a:latin typeface="Montserrat"/>
                <a:ea typeface="Montserrat"/>
                <a:cs typeface="Montserrat"/>
                <a:sym typeface="Montserrat"/>
              </a:rPr>
              <a:t>Funded by the European Union. Views and opinions expressed are however those of the author(s) only and do not necessarily reflect those of the European Union or the Swedish Council for Higher Education (UHR). Neither the European Union nor the granting authority can be held responsible for them.</a:t>
            </a:r>
            <a:endParaRPr/>
          </a:p>
        </p:txBody>
      </p:sp>
      <p:sp>
        <p:nvSpPr>
          <p:cNvPr id="720" name="Google Shape;720;p41"/>
          <p:cNvSpPr/>
          <p:nvPr/>
        </p:nvSpPr>
        <p:spPr>
          <a:xfrm>
            <a:off x="2490579" y="4186566"/>
            <a:ext cx="12805591" cy="3003598"/>
          </a:xfrm>
          <a:custGeom>
            <a:rect b="b" l="l" r="r" t="t"/>
            <a:pathLst>
              <a:path extrusionOk="0" h="3003598" w="12805591">
                <a:moveTo>
                  <a:pt x="0" y="0"/>
                </a:moveTo>
                <a:lnTo>
                  <a:pt x="12805591" y="0"/>
                </a:lnTo>
                <a:lnTo>
                  <a:pt x="12805591" y="3003598"/>
                </a:lnTo>
                <a:lnTo>
                  <a:pt x="0" y="3003598"/>
                </a:lnTo>
                <a:lnTo>
                  <a:pt x="0" y="0"/>
                </a:lnTo>
                <a:close/>
              </a:path>
            </a:pathLst>
          </a:custGeom>
          <a:blipFill rotWithShape="1">
            <a:blip r:embed="rId9">
              <a:alphaModFix/>
            </a:blip>
            <a:stretch>
              <a:fillRect b="0" l="0" r="0" t="0"/>
            </a:stretch>
          </a:blipFill>
          <a:ln>
            <a:noFill/>
          </a:ln>
        </p:spPr>
      </p:sp>
      <p:sp>
        <p:nvSpPr>
          <p:cNvPr id="721" name="Google Shape;721;p41"/>
          <p:cNvSpPr txBox="1"/>
          <p:nvPr/>
        </p:nvSpPr>
        <p:spPr>
          <a:xfrm>
            <a:off x="3349296" y="4085301"/>
            <a:ext cx="11506200" cy="2463423"/>
          </a:xfrm>
          <a:prstGeom prst="rect">
            <a:avLst/>
          </a:prstGeom>
          <a:noFill/>
          <a:ln>
            <a:noFill/>
          </a:ln>
        </p:spPr>
        <p:txBody>
          <a:bodyPr anchorCtr="0" anchor="t" bIns="0" lIns="0" spcFirstLastPara="1" rIns="0" wrap="square" tIns="0">
            <a:spAutoFit/>
          </a:bodyPr>
          <a:lstStyle/>
          <a:p>
            <a:pPr indent="0" lvl="0" marL="0" marR="0" rtl="0" algn="ctr">
              <a:lnSpc>
                <a:spcPct val="178106"/>
              </a:lnSpc>
              <a:spcBef>
                <a:spcPts val="0"/>
              </a:spcBef>
              <a:spcAft>
                <a:spcPts val="0"/>
              </a:spcAft>
              <a:buNone/>
            </a:pPr>
            <a:r>
              <a:rPr b="1" i="0" lang="en-US" sz="4700" u="none" cap="none" strike="noStrike">
                <a:solidFill>
                  <a:srgbClr val="000000"/>
                </a:solidFill>
                <a:latin typeface="Arial"/>
                <a:ea typeface="Arial"/>
                <a:cs typeface="Arial"/>
                <a:sym typeface="Arial"/>
              </a:rPr>
              <a:t>Συστήματα κλειστού βρόχου στην Αναγεννητική Γεωργία</a:t>
            </a:r>
            <a:endParaRPr/>
          </a:p>
          <a:p>
            <a:pPr indent="0" lvl="0" marL="0" marR="0" rtl="0" algn="ctr">
              <a:lnSpc>
                <a:spcPct val="46468"/>
              </a:lnSpc>
              <a:spcBef>
                <a:spcPts val="0"/>
              </a:spcBef>
              <a:spcAft>
                <a:spcPts val="0"/>
              </a:spcAft>
              <a:buNone/>
            </a:pPr>
            <a:r>
              <a:t/>
            </a:r>
            <a:endParaRPr b="1" i="0" sz="4700" u="none" cap="none" strike="noStrike">
              <a:solidFill>
                <a:srgbClr val="000000"/>
              </a:solidFill>
              <a:latin typeface="Arial"/>
              <a:ea typeface="Arial"/>
              <a:cs typeface="Arial"/>
              <a:sym typeface="Arial"/>
            </a:endParaRPr>
          </a:p>
        </p:txBody>
      </p:sp>
      <p:sp>
        <p:nvSpPr>
          <p:cNvPr id="722" name="Google Shape;722;p41"/>
          <p:cNvSpPr/>
          <p:nvPr/>
        </p:nvSpPr>
        <p:spPr>
          <a:xfrm>
            <a:off x="2869384" y="6018467"/>
            <a:ext cx="11984655" cy="925355"/>
          </a:xfrm>
          <a:custGeom>
            <a:rect b="b" l="l" r="r" t="t"/>
            <a:pathLst>
              <a:path extrusionOk="0" h="925355" w="11984655">
                <a:moveTo>
                  <a:pt x="0" y="0"/>
                </a:moveTo>
                <a:lnTo>
                  <a:pt x="11984654" y="0"/>
                </a:lnTo>
                <a:lnTo>
                  <a:pt x="11984654" y="925356"/>
                </a:lnTo>
                <a:lnTo>
                  <a:pt x="0" y="925356"/>
                </a:lnTo>
                <a:lnTo>
                  <a:pt x="0" y="0"/>
                </a:lnTo>
                <a:close/>
              </a:path>
            </a:pathLst>
          </a:custGeom>
          <a:blipFill rotWithShape="1">
            <a:blip r:embed="rId10">
              <a:alphaModFix/>
            </a:blip>
            <a:stretch>
              <a:fillRect b="0" l="0" r="0" t="0"/>
            </a:stretch>
          </a:blipFill>
          <a:ln>
            <a:noFill/>
          </a:ln>
        </p:spPr>
      </p:sp>
      <p:sp>
        <p:nvSpPr>
          <p:cNvPr id="723" name="Google Shape;723;p41"/>
          <p:cNvSpPr txBox="1"/>
          <p:nvPr/>
        </p:nvSpPr>
        <p:spPr>
          <a:xfrm>
            <a:off x="4266481" y="6190680"/>
            <a:ext cx="9253787" cy="499495"/>
          </a:xfrm>
          <a:prstGeom prst="rect">
            <a:avLst/>
          </a:prstGeom>
          <a:noFill/>
          <a:ln>
            <a:noFill/>
          </a:ln>
        </p:spPr>
        <p:txBody>
          <a:bodyPr anchorCtr="0" anchor="t" bIns="0" lIns="0" spcFirstLastPara="1" rIns="0" wrap="square" tIns="0">
            <a:spAutoFit/>
          </a:bodyPr>
          <a:lstStyle/>
          <a:p>
            <a:pPr indent="0" lvl="0" marL="0" marR="0" rtl="0" algn="ctr">
              <a:lnSpc>
                <a:spcPct val="168058"/>
              </a:lnSpc>
              <a:spcBef>
                <a:spcPts val="0"/>
              </a:spcBef>
              <a:spcAft>
                <a:spcPts val="0"/>
              </a:spcAft>
              <a:buNone/>
            </a:pPr>
            <a:r>
              <a:rPr b="1" i="0" lang="en-US" sz="2586" u="none" cap="none" strike="noStrike">
                <a:solidFill>
                  <a:srgbClr val="FFFFFF"/>
                </a:solidFill>
                <a:latin typeface="Montserrat"/>
                <a:ea typeface="Montserrat"/>
                <a:cs typeface="Montserrat"/>
                <a:sym typeface="Montserrat"/>
              </a:rPr>
              <a:t>ΑΡΙΘΜΟΣ ΕΡΓΟΥ: 2023-1-SE01-KA220-VET-000160614</a:t>
            </a:r>
            <a:endParaRPr/>
          </a:p>
        </p:txBody>
      </p:sp>
      <p:sp>
        <p:nvSpPr>
          <p:cNvPr id="724" name="Google Shape;724;p41"/>
          <p:cNvSpPr/>
          <p:nvPr/>
        </p:nvSpPr>
        <p:spPr>
          <a:xfrm>
            <a:off x="447025" y="7466200"/>
            <a:ext cx="17393983" cy="1307973"/>
          </a:xfrm>
          <a:custGeom>
            <a:rect b="b" l="l" r="r" t="t"/>
            <a:pathLst>
              <a:path extrusionOk="0" h="1743964" w="23191978">
                <a:moveTo>
                  <a:pt x="0" y="0"/>
                </a:moveTo>
                <a:lnTo>
                  <a:pt x="23191978" y="0"/>
                </a:lnTo>
                <a:lnTo>
                  <a:pt x="23191978" y="1743964"/>
                </a:lnTo>
                <a:lnTo>
                  <a:pt x="0" y="1743964"/>
                </a:lnTo>
                <a:lnTo>
                  <a:pt x="0" y="0"/>
                </a:lnTo>
                <a:close/>
              </a:path>
            </a:pathLst>
          </a:custGeom>
          <a:blipFill rotWithShape="1">
            <a:blip r:embed="rId11">
              <a:alphaModFix/>
            </a:blip>
            <a:stretch>
              <a:fillRect b="-9725" l="0" r="0" t="-9725"/>
            </a:stretch>
          </a:blipFill>
          <a:ln>
            <a:noFill/>
          </a:ln>
        </p:spPr>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