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18288000" cy="10287000"/>
  <p:notesSz cx="6858000" cy="9144000"/>
  <p:embeddedFontLst>
    <p:embeddedFont>
      <p:font typeface="Montserrat" panose="00000500000000000000" pitchFamily="2" charset="-18"/>
      <p:regular r:id="rId46"/>
      <p:bold r:id="rId47"/>
      <p:italic r:id="rId48"/>
      <p:boldItalic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2" roundtripDataSignature="AMtx7mjEioimotGo8K6YjHM3Z82n+fb7k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D11C1C8-AFCF-4772-B40E-07B0D4851A58}">
  <a:tblStyle styleId="{CD11C1C8-AFCF-4772-B40E-07B0D4851A58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>
          <a:lef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lastCol>
    <a:firstCol>
      <a:tcTxStyle b="on" i="off"/>
      <a:tcStyle>
        <a:tcBdr>
          <a:lef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firstCol>
    <a:lastRow>
      <a:tcTxStyle b="on" i="off"/>
      <a:tcStyle>
        <a:tcBdr>
          <a:lef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lef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2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82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73" name="Google Shape;27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89" name="Google Shape;28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7" name="Google Shape;48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3" name="Google Shape;523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3" name="Google Shape;543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" name="Google Shape;575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" name="Google Shape;586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6" name="Google Shape;596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6" name="Google Shape;606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6" name="Google Shape;616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" name="Google Shape;626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6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8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8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49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4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5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5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5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5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5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5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5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2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2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52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5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3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53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53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5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5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54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5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5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5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5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5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5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4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4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4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4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resilience4dairy.eu/images/factsheets/FS_224_-_virtual_fencing_Sandra_Debevere_mbj_ready_MK_ready_good_to_go.pd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-83207" y="-907951"/>
            <a:ext cx="18371207" cy="8229600"/>
          </a:xfrm>
          <a:custGeom>
            <a:avLst/>
            <a:gdLst/>
            <a:ahLst/>
            <a:cxnLst/>
            <a:rect l="l" t="t" r="r" b="b"/>
            <a:pathLst>
              <a:path w="18371207" h="8229600" extrusionOk="0">
                <a:moveTo>
                  <a:pt x="0" y="0"/>
                </a:moveTo>
                <a:lnTo>
                  <a:pt x="18371207" y="0"/>
                </a:lnTo>
                <a:lnTo>
                  <a:pt x="183712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5000"/>
            </a:blip>
            <a:stretch>
              <a:fillRect t="-24269" b="-24269"/>
            </a:stretch>
          </a:blipFill>
          <a:ln>
            <a:noFill/>
          </a:ln>
        </p:spPr>
      </p:sp>
      <p:grpSp>
        <p:nvGrpSpPr>
          <p:cNvPr id="85" name="Google Shape;85;p1"/>
          <p:cNvGrpSpPr/>
          <p:nvPr/>
        </p:nvGrpSpPr>
        <p:grpSpPr>
          <a:xfrm>
            <a:off x="7531422" y="-144661"/>
            <a:ext cx="3225156" cy="3230761"/>
            <a:chOff x="0" y="-192881"/>
            <a:chExt cx="4300208" cy="4307681"/>
          </a:xfrm>
        </p:grpSpPr>
        <p:grpSp>
          <p:nvGrpSpPr>
            <p:cNvPr id="86" name="Google Shape;86;p1"/>
            <p:cNvGrpSpPr/>
            <p:nvPr/>
          </p:nvGrpSpPr>
          <p:grpSpPr>
            <a:xfrm>
              <a:off x="0" y="-192881"/>
              <a:ext cx="4300208" cy="4307681"/>
              <a:chOff x="0" y="-38100"/>
              <a:chExt cx="849424" cy="850900"/>
            </a:xfrm>
          </p:grpSpPr>
          <p:sp>
            <p:nvSpPr>
              <p:cNvPr id="87" name="Google Shape;87;p1"/>
              <p:cNvSpPr/>
              <p:nvPr/>
            </p:nvSpPr>
            <p:spPr>
              <a:xfrm>
                <a:off x="0" y="0"/>
                <a:ext cx="849424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49424" h="812800" extrusionOk="0">
                    <a:moveTo>
                      <a:pt x="283294" y="793731"/>
                    </a:moveTo>
                    <a:cubicBezTo>
                      <a:pt x="326842" y="805245"/>
                      <a:pt x="376350" y="812800"/>
                      <a:pt x="424941" y="812800"/>
                    </a:cubicBezTo>
                    <a:cubicBezTo>
                      <a:pt x="473533" y="812800"/>
                      <a:pt x="520290" y="806323"/>
                      <a:pt x="563379" y="794809"/>
                    </a:cubicBezTo>
                    <a:cubicBezTo>
                      <a:pt x="564297" y="794450"/>
                      <a:pt x="565213" y="794450"/>
                      <a:pt x="566130" y="794090"/>
                    </a:cubicBezTo>
                    <a:cubicBezTo>
                      <a:pt x="727946" y="748035"/>
                      <a:pt x="847132" y="626421"/>
                      <a:pt x="849424" y="484298"/>
                    </a:cubicBezTo>
                    <a:lnTo>
                      <a:pt x="849424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2292" y="627140"/>
                      <a:pt x="119644" y="748755"/>
                      <a:pt x="283294" y="7937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1"/>
              <p:cNvSpPr txBox="1"/>
              <p:nvPr/>
            </p:nvSpPr>
            <p:spPr>
              <a:xfrm>
                <a:off x="0" y="-38100"/>
                <a:ext cx="849424" cy="72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9" name="Google Shape;89;p1"/>
            <p:cNvSpPr/>
            <p:nvPr/>
          </p:nvSpPr>
          <p:spPr>
            <a:xfrm>
              <a:off x="804228" y="277436"/>
              <a:ext cx="2691752" cy="3252873"/>
            </a:xfrm>
            <a:custGeom>
              <a:avLst/>
              <a:gdLst/>
              <a:ahLst/>
              <a:cxnLst/>
              <a:rect l="l" t="t" r="r" b="b"/>
              <a:pathLst>
                <a:path w="2691752" h="3252873" extrusionOk="0">
                  <a:moveTo>
                    <a:pt x="0" y="0"/>
                  </a:moveTo>
                  <a:lnTo>
                    <a:pt x="2691752" y="0"/>
                  </a:lnTo>
                  <a:lnTo>
                    <a:pt x="2691752" y="3252873"/>
                  </a:lnTo>
                  <a:lnTo>
                    <a:pt x="0" y="325287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90" name="Google Shape;90;p1"/>
          <p:cNvSpPr txBox="1"/>
          <p:nvPr/>
        </p:nvSpPr>
        <p:spPr>
          <a:xfrm>
            <a:off x="2354675" y="4798268"/>
            <a:ext cx="9908017" cy="554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25505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1" name="Google Shape;91;p1"/>
          <p:cNvGrpSpPr/>
          <p:nvPr/>
        </p:nvGrpSpPr>
        <p:grpSpPr>
          <a:xfrm>
            <a:off x="648391" y="3058793"/>
            <a:ext cx="16908010" cy="3946318"/>
            <a:chOff x="-110943" y="-192881"/>
            <a:chExt cx="22544014" cy="5261757"/>
          </a:xfrm>
        </p:grpSpPr>
        <p:grpSp>
          <p:nvGrpSpPr>
            <p:cNvPr id="92" name="Google Shape;92;p1"/>
            <p:cNvGrpSpPr/>
            <p:nvPr/>
          </p:nvGrpSpPr>
          <p:grpSpPr>
            <a:xfrm>
              <a:off x="0" y="-192881"/>
              <a:ext cx="22433071" cy="5261757"/>
              <a:chOff x="0" y="-38100"/>
              <a:chExt cx="4431224" cy="1039360"/>
            </a:xfrm>
          </p:grpSpPr>
          <p:sp>
            <p:nvSpPr>
              <p:cNvPr id="93" name="Google Shape;93;p1"/>
              <p:cNvSpPr/>
              <p:nvPr/>
            </p:nvSpPr>
            <p:spPr>
              <a:xfrm>
                <a:off x="0" y="0"/>
                <a:ext cx="4431224" cy="1001260"/>
              </a:xfrm>
              <a:custGeom>
                <a:avLst/>
                <a:gdLst/>
                <a:ahLst/>
                <a:cxnLst/>
                <a:rect l="l" t="t" r="r" b="b"/>
                <a:pathLst>
                  <a:path w="4431224" h="1001260" extrusionOk="0">
                    <a:moveTo>
                      <a:pt x="23468" y="0"/>
                    </a:moveTo>
                    <a:lnTo>
                      <a:pt x="4407757" y="0"/>
                    </a:lnTo>
                    <a:cubicBezTo>
                      <a:pt x="4413981" y="0"/>
                      <a:pt x="4419950" y="2472"/>
                      <a:pt x="4424350" y="6874"/>
                    </a:cubicBezTo>
                    <a:cubicBezTo>
                      <a:pt x="4428752" y="11275"/>
                      <a:pt x="4431224" y="17244"/>
                      <a:pt x="4431224" y="23468"/>
                    </a:cubicBezTo>
                    <a:lnTo>
                      <a:pt x="4431224" y="977792"/>
                    </a:lnTo>
                    <a:cubicBezTo>
                      <a:pt x="4431224" y="984016"/>
                      <a:pt x="4428752" y="989985"/>
                      <a:pt x="4424350" y="994386"/>
                    </a:cubicBezTo>
                    <a:cubicBezTo>
                      <a:pt x="4419950" y="998787"/>
                      <a:pt x="4413981" y="1001260"/>
                      <a:pt x="4407757" y="1001260"/>
                    </a:cubicBezTo>
                    <a:lnTo>
                      <a:pt x="23468" y="1001260"/>
                    </a:lnTo>
                    <a:cubicBezTo>
                      <a:pt x="17244" y="1001260"/>
                      <a:pt x="11275" y="998787"/>
                      <a:pt x="6874" y="994386"/>
                    </a:cubicBezTo>
                    <a:cubicBezTo>
                      <a:pt x="2472" y="989985"/>
                      <a:pt x="0" y="984016"/>
                      <a:pt x="0" y="977792"/>
                    </a:cubicBezTo>
                    <a:lnTo>
                      <a:pt x="0" y="23468"/>
                    </a:lnTo>
                    <a:cubicBezTo>
                      <a:pt x="0" y="17244"/>
                      <a:pt x="2472" y="11275"/>
                      <a:pt x="6874" y="6874"/>
                    </a:cubicBezTo>
                    <a:cubicBezTo>
                      <a:pt x="11275" y="2472"/>
                      <a:pt x="17244" y="0"/>
                      <a:pt x="23468" y="0"/>
                    </a:cubicBezTo>
                    <a:close/>
                  </a:path>
                </a:pathLst>
              </a:custGeom>
              <a:solidFill>
                <a:srgbClr val="FFFFFF">
                  <a:alpha val="30588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1"/>
              <p:cNvSpPr txBox="1"/>
              <p:nvPr/>
            </p:nvSpPr>
            <p:spPr>
              <a:xfrm>
                <a:off x="0" y="-38100"/>
                <a:ext cx="4431224" cy="10393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5" name="Google Shape;95;p1"/>
            <p:cNvSpPr txBox="1"/>
            <p:nvPr/>
          </p:nvSpPr>
          <p:spPr>
            <a:xfrm>
              <a:off x="-110943" y="111377"/>
              <a:ext cx="22544014" cy="16072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687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Reprodukce</a:t>
              </a:r>
              <a:r>
                <a:rPr lang="en-US" sz="6687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a </a:t>
              </a:r>
              <a:r>
                <a:rPr lang="en-US" sz="6687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zdraví</a:t>
              </a:r>
              <a:r>
                <a:rPr lang="en-US" sz="6687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6687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stáda</a:t>
              </a:r>
              <a:r>
                <a:rPr lang="en-US" sz="6687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dirty="0"/>
            </a:p>
          </p:txBody>
        </p:sp>
        <p:sp>
          <p:nvSpPr>
            <p:cNvPr id="96" name="Google Shape;96;p1"/>
            <p:cNvSpPr txBox="1"/>
            <p:nvPr/>
          </p:nvSpPr>
          <p:spPr>
            <a:xfrm>
              <a:off x="663597" y="1833391"/>
              <a:ext cx="20509738" cy="7010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9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903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Zdraví</a:t>
              </a:r>
              <a:r>
                <a:rPr lang="en-US" sz="2903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903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stáda</a:t>
              </a:r>
              <a:r>
                <a:rPr lang="en-US" sz="2903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2903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Klíčový</a:t>
              </a:r>
              <a:r>
                <a:rPr lang="en-US" sz="2903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903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prvek</a:t>
              </a:r>
              <a:r>
                <a:rPr lang="en-US" sz="2903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pro </a:t>
              </a:r>
              <a:r>
                <a:rPr lang="en-US" sz="2903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odolné</a:t>
              </a:r>
              <a:r>
                <a:rPr lang="en-US" sz="2903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903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ekosystémy</a:t>
              </a:r>
              <a:r>
                <a:rPr lang="en-US" sz="2903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v </a:t>
              </a:r>
              <a:r>
                <a:rPr lang="en-US" sz="2903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regenerativním</a:t>
              </a:r>
              <a:r>
                <a:rPr lang="en-US" sz="2903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903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zemědělství</a:t>
              </a:r>
              <a:endParaRPr dirty="0"/>
            </a:p>
          </p:txBody>
        </p:sp>
        <p:grpSp>
          <p:nvGrpSpPr>
            <p:cNvPr id="97" name="Google Shape;97;p1"/>
            <p:cNvGrpSpPr/>
            <p:nvPr/>
          </p:nvGrpSpPr>
          <p:grpSpPr>
            <a:xfrm>
              <a:off x="663597" y="3016277"/>
              <a:ext cx="20994939" cy="1621053"/>
              <a:chOff x="0" y="-38100"/>
              <a:chExt cx="4147148" cy="320208"/>
            </a:xfrm>
          </p:grpSpPr>
          <p:sp>
            <p:nvSpPr>
              <p:cNvPr id="98" name="Google Shape;98;p1"/>
              <p:cNvSpPr/>
              <p:nvPr/>
            </p:nvSpPr>
            <p:spPr>
              <a:xfrm>
                <a:off x="0" y="0"/>
                <a:ext cx="4147148" cy="282108"/>
              </a:xfrm>
              <a:custGeom>
                <a:avLst/>
                <a:gdLst/>
                <a:ahLst/>
                <a:cxnLst/>
                <a:rect l="l" t="t" r="r" b="b"/>
                <a:pathLst>
                  <a:path w="4147148" h="282108" extrusionOk="0">
                    <a:moveTo>
                      <a:pt x="25075" y="0"/>
                    </a:moveTo>
                    <a:lnTo>
                      <a:pt x="4122072" y="0"/>
                    </a:lnTo>
                    <a:cubicBezTo>
                      <a:pt x="4128723" y="0"/>
                      <a:pt x="4135101" y="2642"/>
                      <a:pt x="4139803" y="7344"/>
                    </a:cubicBezTo>
                    <a:cubicBezTo>
                      <a:pt x="4144506" y="12047"/>
                      <a:pt x="4147148" y="18425"/>
                      <a:pt x="4147148" y="25075"/>
                    </a:cubicBezTo>
                    <a:lnTo>
                      <a:pt x="4147148" y="257033"/>
                    </a:lnTo>
                    <a:cubicBezTo>
                      <a:pt x="4147148" y="263683"/>
                      <a:pt x="4144506" y="270061"/>
                      <a:pt x="4139803" y="274764"/>
                    </a:cubicBezTo>
                    <a:cubicBezTo>
                      <a:pt x="4135101" y="279466"/>
                      <a:pt x="4128723" y="282108"/>
                      <a:pt x="4122072" y="282108"/>
                    </a:cubicBezTo>
                    <a:lnTo>
                      <a:pt x="25075" y="282108"/>
                    </a:lnTo>
                    <a:cubicBezTo>
                      <a:pt x="18425" y="282108"/>
                      <a:pt x="12047" y="279466"/>
                      <a:pt x="7344" y="274764"/>
                    </a:cubicBezTo>
                    <a:cubicBezTo>
                      <a:pt x="2642" y="270061"/>
                      <a:pt x="0" y="263683"/>
                      <a:pt x="0" y="257033"/>
                    </a:cubicBezTo>
                    <a:lnTo>
                      <a:pt x="0" y="25075"/>
                    </a:lnTo>
                    <a:cubicBezTo>
                      <a:pt x="0" y="18425"/>
                      <a:pt x="2642" y="12047"/>
                      <a:pt x="7344" y="7344"/>
                    </a:cubicBezTo>
                    <a:cubicBezTo>
                      <a:pt x="12047" y="2642"/>
                      <a:pt x="18425" y="0"/>
                      <a:pt x="25075" y="0"/>
                    </a:cubicBezTo>
                    <a:close/>
                  </a:path>
                </a:pathLst>
              </a:custGeom>
              <a:solidFill>
                <a:srgbClr val="4D73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1"/>
              <p:cNvSpPr txBox="1"/>
              <p:nvPr/>
            </p:nvSpPr>
            <p:spPr>
              <a:xfrm>
                <a:off x="0" y="-38100"/>
                <a:ext cx="4147147" cy="3202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0" name="Google Shape;100;p1"/>
            <p:cNvSpPr txBox="1"/>
            <p:nvPr/>
          </p:nvSpPr>
          <p:spPr>
            <a:xfrm>
              <a:off x="3111058" y="3514092"/>
              <a:ext cx="16210955" cy="9764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399" b="1" i="0" u="none" strike="noStrike" cap="none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PROJEKTOVÉ Č: 2023-1-SE01-KA220-VET-000160614</a:t>
              </a:r>
            </a:p>
          </p:txBody>
        </p:sp>
      </p:grpSp>
      <p:grpSp>
        <p:nvGrpSpPr>
          <p:cNvPr id="101" name="Google Shape;101;p1"/>
          <p:cNvGrpSpPr/>
          <p:nvPr/>
        </p:nvGrpSpPr>
        <p:grpSpPr>
          <a:xfrm>
            <a:off x="-363888" y="-659011"/>
            <a:ext cx="4302686" cy="1687711"/>
            <a:chOff x="0" y="-38100"/>
            <a:chExt cx="1133218" cy="444500"/>
          </a:xfrm>
        </p:grpSpPr>
        <p:sp>
          <p:nvSpPr>
            <p:cNvPr id="102" name="Google Shape;102;p1"/>
            <p:cNvSpPr/>
            <p:nvPr/>
          </p:nvSpPr>
          <p:spPr>
            <a:xfrm>
              <a:off x="0" y="0"/>
              <a:ext cx="1133218" cy="406400"/>
            </a:xfrm>
            <a:custGeom>
              <a:avLst/>
              <a:gdLst/>
              <a:ahLst/>
              <a:cxnLst/>
              <a:rect l="l" t="t" r="r" b="b"/>
              <a:pathLst>
                <a:path w="1133218" h="406400" extrusionOk="0">
                  <a:moveTo>
                    <a:pt x="91765" y="0"/>
                  </a:moveTo>
                  <a:lnTo>
                    <a:pt x="1041452" y="0"/>
                  </a:lnTo>
                  <a:cubicBezTo>
                    <a:pt x="1092133" y="0"/>
                    <a:pt x="1133218" y="41085"/>
                    <a:pt x="1133218" y="91765"/>
                  </a:cubicBezTo>
                  <a:lnTo>
                    <a:pt x="1133218" y="314635"/>
                  </a:lnTo>
                  <a:cubicBezTo>
                    <a:pt x="1133218" y="365315"/>
                    <a:pt x="1092133" y="406400"/>
                    <a:pt x="1041452" y="406400"/>
                  </a:cubicBezTo>
                  <a:lnTo>
                    <a:pt x="91765" y="406400"/>
                  </a:lnTo>
                  <a:cubicBezTo>
                    <a:pt x="41085" y="406400"/>
                    <a:pt x="0" y="365315"/>
                    <a:pt x="0" y="314635"/>
                  </a:cubicBezTo>
                  <a:lnTo>
                    <a:pt x="0" y="91765"/>
                  </a:lnTo>
                  <a:cubicBezTo>
                    <a:pt x="0" y="41085"/>
                    <a:pt x="41085" y="0"/>
                    <a:pt x="91765" y="0"/>
                  </a:cubicBezTo>
                  <a:close/>
                </a:path>
              </a:pathLst>
            </a:custGeom>
            <a:solidFill>
              <a:srgbClr val="4D7344">
                <a:alpha val="5686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 txBox="1"/>
            <p:nvPr/>
          </p:nvSpPr>
          <p:spPr>
            <a:xfrm>
              <a:off x="0" y="-38100"/>
              <a:ext cx="1133218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" name="Google Shape;104;p1"/>
          <p:cNvSpPr txBox="1"/>
          <p:nvPr/>
        </p:nvSpPr>
        <p:spPr>
          <a:xfrm>
            <a:off x="688364" y="190500"/>
            <a:ext cx="2664436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MODUL 5</a:t>
            </a:r>
            <a:endParaRPr sz="3399" b="1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p1"/>
          <p:cNvSpPr/>
          <p:nvPr/>
        </p:nvSpPr>
        <p:spPr>
          <a:xfrm>
            <a:off x="6688735" y="8966452"/>
            <a:ext cx="4827324" cy="1017809"/>
          </a:xfrm>
          <a:custGeom>
            <a:avLst/>
            <a:gdLst/>
            <a:ahLst/>
            <a:cxnLst/>
            <a:rect l="l" t="t" r="r" b="b"/>
            <a:pathLst>
              <a:path w="4827324" h="1017809" extrusionOk="0">
                <a:moveTo>
                  <a:pt x="0" y="0"/>
                </a:moveTo>
                <a:lnTo>
                  <a:pt x="4827324" y="0"/>
                </a:lnTo>
                <a:lnTo>
                  <a:pt x="4827324" y="1017809"/>
                </a:lnTo>
                <a:lnTo>
                  <a:pt x="0" y="10178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p2"/>
          <p:cNvGrpSpPr/>
          <p:nvPr/>
        </p:nvGrpSpPr>
        <p:grpSpPr>
          <a:xfrm>
            <a:off x="12631608" y="9304549"/>
            <a:ext cx="5656392" cy="1123377"/>
            <a:chOff x="0" y="-38100"/>
            <a:chExt cx="1489749" cy="295869"/>
          </a:xfrm>
        </p:grpSpPr>
        <p:sp>
          <p:nvSpPr>
            <p:cNvPr id="111" name="Google Shape;111;p2"/>
            <p:cNvSpPr/>
            <p:nvPr/>
          </p:nvSpPr>
          <p:spPr>
            <a:xfrm>
              <a:off x="0" y="0"/>
              <a:ext cx="1489749" cy="257769"/>
            </a:xfrm>
            <a:custGeom>
              <a:avLst/>
              <a:gdLst/>
              <a:ahLst/>
              <a:cxnLst/>
              <a:rect l="l" t="t" r="r" b="b"/>
              <a:pathLst>
                <a:path w="1489749" h="257769" extrusionOk="0">
                  <a:moveTo>
                    <a:pt x="0" y="0"/>
                  </a:moveTo>
                  <a:lnTo>
                    <a:pt x="1489749" y="0"/>
                  </a:lnTo>
                  <a:lnTo>
                    <a:pt x="1489749" y="257769"/>
                  </a:lnTo>
                  <a:lnTo>
                    <a:pt x="0" y="257769"/>
                  </a:lnTo>
                  <a:close/>
                </a:path>
              </a:pathLst>
            </a:custGeom>
            <a:solidFill>
              <a:srgbClr val="B4E795"/>
            </a:solidFill>
            <a:ln>
              <a:noFill/>
            </a:ln>
          </p:spPr>
        </p:sp>
        <p:sp>
          <p:nvSpPr>
            <p:cNvPr id="112" name="Google Shape;112;p2"/>
            <p:cNvSpPr txBox="1"/>
            <p:nvPr/>
          </p:nvSpPr>
          <p:spPr>
            <a:xfrm>
              <a:off x="0" y="-38100"/>
              <a:ext cx="1489749" cy="2958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3" name="Google Shape;113;p2"/>
          <p:cNvGrpSpPr/>
          <p:nvPr/>
        </p:nvGrpSpPr>
        <p:grpSpPr>
          <a:xfrm>
            <a:off x="49040" y="8113542"/>
            <a:ext cx="10178604" cy="2382013"/>
            <a:chOff x="0" y="-38100"/>
            <a:chExt cx="2680785" cy="627361"/>
          </a:xfrm>
        </p:grpSpPr>
        <p:sp>
          <p:nvSpPr>
            <p:cNvPr id="114" name="Google Shape;114;p2"/>
            <p:cNvSpPr/>
            <p:nvPr/>
          </p:nvSpPr>
          <p:spPr>
            <a:xfrm>
              <a:off x="0" y="0"/>
              <a:ext cx="2680784" cy="589261"/>
            </a:xfrm>
            <a:custGeom>
              <a:avLst/>
              <a:gdLst/>
              <a:ahLst/>
              <a:cxnLst/>
              <a:rect l="l" t="t" r="r" b="b"/>
              <a:pathLst>
                <a:path w="2680784" h="589261" extrusionOk="0">
                  <a:moveTo>
                    <a:pt x="0" y="0"/>
                  </a:moveTo>
                  <a:lnTo>
                    <a:pt x="2680784" y="0"/>
                  </a:lnTo>
                  <a:lnTo>
                    <a:pt x="2680784" y="589261"/>
                  </a:lnTo>
                  <a:lnTo>
                    <a:pt x="0" y="589261"/>
                  </a:ln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</p:sp>
        <p:sp>
          <p:nvSpPr>
            <p:cNvPr id="115" name="Google Shape;115;p2"/>
            <p:cNvSpPr txBox="1"/>
            <p:nvPr/>
          </p:nvSpPr>
          <p:spPr>
            <a:xfrm>
              <a:off x="0" y="-38100"/>
              <a:ext cx="2680785" cy="6273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6" name="Google Shape;116;p2"/>
          <p:cNvGrpSpPr/>
          <p:nvPr/>
        </p:nvGrpSpPr>
        <p:grpSpPr>
          <a:xfrm>
            <a:off x="0" y="9304549"/>
            <a:ext cx="14233302" cy="1123377"/>
            <a:chOff x="0" y="-38100"/>
            <a:chExt cx="3748689" cy="295869"/>
          </a:xfrm>
        </p:grpSpPr>
        <p:sp>
          <p:nvSpPr>
            <p:cNvPr id="117" name="Google Shape;117;p2"/>
            <p:cNvSpPr/>
            <p:nvPr/>
          </p:nvSpPr>
          <p:spPr>
            <a:xfrm>
              <a:off x="0" y="0"/>
              <a:ext cx="3748689" cy="257769"/>
            </a:xfrm>
            <a:custGeom>
              <a:avLst/>
              <a:gdLst/>
              <a:ahLst/>
              <a:cxnLst/>
              <a:rect l="l" t="t" r="r" b="b"/>
              <a:pathLst>
                <a:path w="3748689" h="257769" extrusionOk="0">
                  <a:moveTo>
                    <a:pt x="0" y="0"/>
                  </a:moveTo>
                  <a:lnTo>
                    <a:pt x="3748689" y="0"/>
                  </a:lnTo>
                  <a:lnTo>
                    <a:pt x="3748689" y="257769"/>
                  </a:lnTo>
                  <a:lnTo>
                    <a:pt x="0" y="257769"/>
                  </a:lnTo>
                  <a:close/>
                </a:path>
              </a:pathLst>
            </a:custGeom>
            <a:solidFill>
              <a:srgbClr val="B4E795"/>
            </a:solidFill>
            <a:ln>
              <a:noFill/>
            </a:ln>
          </p:spPr>
        </p:sp>
        <p:sp>
          <p:nvSpPr>
            <p:cNvPr id="118" name="Google Shape;118;p2"/>
            <p:cNvSpPr txBox="1"/>
            <p:nvPr/>
          </p:nvSpPr>
          <p:spPr>
            <a:xfrm>
              <a:off x="0" y="-38100"/>
              <a:ext cx="3748689" cy="2958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0" name="Google Shape;120;p2"/>
          <p:cNvSpPr txBox="1"/>
          <p:nvPr/>
        </p:nvSpPr>
        <p:spPr>
          <a:xfrm>
            <a:off x="2713613" y="1039176"/>
            <a:ext cx="4765892" cy="938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1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Úvod</a:t>
            </a:r>
            <a:r>
              <a:rPr lang="en-US" sz="663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</p:txBody>
      </p:sp>
      <p:sp>
        <p:nvSpPr>
          <p:cNvPr id="121" name="Google Shape;121;p2"/>
          <p:cNvSpPr txBox="1"/>
          <p:nvPr/>
        </p:nvSpPr>
        <p:spPr>
          <a:xfrm>
            <a:off x="261540" y="1787282"/>
            <a:ext cx="9753599" cy="6994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281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3200" b="0" i="0" u="none" strike="noStrike" cap="none" noProof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302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0" i="0" u="none" strike="noStrike" cap="none" noProof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Proč je zdraví stáda klíčové?</a:t>
            </a:r>
            <a:endParaRPr lang="cs-CZ" noProof="0" dirty="0"/>
          </a:p>
          <a:p>
            <a:pPr marL="0" marR="0" lvl="0" indent="0" algn="ctr" rtl="0">
              <a:lnSpc>
                <a:spcPct val="130281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3200" b="0" i="0" u="none" strike="noStrike" cap="none" noProof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indent="-457200">
              <a:lnSpc>
                <a:spcPct val="150000"/>
              </a:lnSpc>
              <a:buClr>
                <a:schemeClr val="dk1"/>
              </a:buClr>
              <a:buSzPts val="3200"/>
              <a:buFont typeface="Calibri"/>
              <a:buChar char="-"/>
            </a:pPr>
            <a:r>
              <a:rPr lang="cs-CZ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Zvyšuje p</a:t>
            </a:r>
            <a:r>
              <a:rPr lang="cs-CZ" sz="3200" b="1" noProof="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roduktivitu</a:t>
            </a: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hospodářských zvířat. </a:t>
            </a:r>
            <a:endParaRPr lang="cs-CZ" sz="3200" b="1" noProof="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-"/>
            </a:pPr>
            <a:r>
              <a:rPr lang="cs-CZ" sz="3200" b="1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Udržuje </a:t>
            </a:r>
            <a:r>
              <a:rPr lang="cs-CZ" sz="32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zdraví půdy, rostlin a okolních ekosystémů, </a:t>
            </a:r>
            <a:endParaRPr lang="cs-CZ" noProof="0" dirty="0"/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-"/>
            </a:pPr>
            <a:r>
              <a:rPr lang="cs-CZ" sz="32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Dobrý zdravotní stav stáda podporuje </a:t>
            </a:r>
            <a:r>
              <a:rPr lang="cs-CZ" sz="3200" b="1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odolnost ekosystémů </a:t>
            </a:r>
            <a:r>
              <a:rPr lang="cs-CZ" sz="32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pomáhá půdě obnovovat se a prosperovat navzdory environmentálním stresům.</a:t>
            </a:r>
            <a:endParaRPr lang="cs-CZ" sz="2978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Char char="-"/>
            </a:pPr>
            <a:r>
              <a:rPr lang="cs-CZ" sz="3200" b="0" i="0" u="none" strike="noStrike" cap="none" noProof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Přispívá k </a:t>
            </a:r>
            <a:r>
              <a:rPr lang="cs-CZ" sz="3200" b="1" i="0" u="none" strike="noStrike" cap="none" noProof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udržitelnému zemědělství.</a:t>
            </a:r>
          </a:p>
          <a:p>
            <a:pPr marL="0" marR="0" lvl="0" indent="0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2978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2" name="Google Shape;122;p2" descr="http://www.kambogard.se/media/DSC_0272.jpg"/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34884" r="-34884"/>
          <a:stretch>
            <a:fillRect/>
          </a:stretch>
        </p:blipFill>
        <p:spPr>
          <a:xfrm>
            <a:off x="10227639" y="0"/>
            <a:ext cx="14138469" cy="9449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7344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3"/>
          <p:cNvGrpSpPr/>
          <p:nvPr/>
        </p:nvGrpSpPr>
        <p:grpSpPr>
          <a:xfrm>
            <a:off x="17602963" y="-144661"/>
            <a:ext cx="876228" cy="10431661"/>
            <a:chOff x="0" y="-38100"/>
            <a:chExt cx="230776" cy="2747433"/>
          </a:xfrm>
        </p:grpSpPr>
        <p:sp>
          <p:nvSpPr>
            <p:cNvPr id="129" name="Google Shape;129;p3"/>
            <p:cNvSpPr/>
            <p:nvPr/>
          </p:nvSpPr>
          <p:spPr>
            <a:xfrm>
              <a:off x="0" y="0"/>
              <a:ext cx="230776" cy="2709333"/>
            </a:xfrm>
            <a:custGeom>
              <a:avLst/>
              <a:gdLst/>
              <a:ahLst/>
              <a:cxnLst/>
              <a:rect l="l" t="t" r="r" b="b"/>
              <a:pathLst>
                <a:path w="230776" h="2709333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5BE77"/>
            </a:solidFill>
            <a:ln>
              <a:noFill/>
            </a:ln>
          </p:spPr>
        </p:sp>
        <p:sp>
          <p:nvSpPr>
            <p:cNvPr id="130" name="Google Shape;130;p3"/>
            <p:cNvSpPr txBox="1"/>
            <p:nvPr/>
          </p:nvSpPr>
          <p:spPr>
            <a:xfrm>
              <a:off x="0" y="-38100"/>
              <a:ext cx="230776" cy="2747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1" name="Google Shape;131;p3"/>
          <p:cNvGrpSpPr/>
          <p:nvPr/>
        </p:nvGrpSpPr>
        <p:grpSpPr>
          <a:xfrm>
            <a:off x="0" y="-144661"/>
            <a:ext cx="9144000" cy="10431661"/>
            <a:chOff x="0" y="-38100"/>
            <a:chExt cx="2408296" cy="2747433"/>
          </a:xfrm>
        </p:grpSpPr>
        <p:sp>
          <p:nvSpPr>
            <p:cNvPr id="132" name="Google Shape;132;p3"/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 extrusionOk="0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133" name="Google Shape;133;p3"/>
            <p:cNvSpPr txBox="1"/>
            <p:nvPr/>
          </p:nvSpPr>
          <p:spPr>
            <a:xfrm>
              <a:off x="0" y="-38100"/>
              <a:ext cx="2408296" cy="2747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4" name="Google Shape;134;p3"/>
          <p:cNvSpPr txBox="1"/>
          <p:nvPr/>
        </p:nvSpPr>
        <p:spPr>
          <a:xfrm>
            <a:off x="765481" y="1462744"/>
            <a:ext cx="6790957" cy="934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92003"/>
              </a:lnSpc>
            </a:pPr>
            <a:r>
              <a:rPr lang="cs" sz="6600" b="1" dirty="0"/>
              <a:t>Vzdělávací cíle</a:t>
            </a:r>
            <a:endParaRPr b="1" dirty="0"/>
          </a:p>
        </p:txBody>
      </p:sp>
      <p:sp>
        <p:nvSpPr>
          <p:cNvPr id="135" name="Google Shape;135;p3"/>
          <p:cNvSpPr txBox="1"/>
          <p:nvPr/>
        </p:nvSpPr>
        <p:spPr>
          <a:xfrm>
            <a:off x="228601" y="2525425"/>
            <a:ext cx="8458200" cy="7109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14350" marR="0" lvl="0" indent="-514350" algn="just" rtl="0">
              <a:lnSpc>
                <a:spcPct val="15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77"/>
              <a:buFont typeface="Calibri"/>
              <a:buAutoNum type="arabicPeriod"/>
            </a:pPr>
            <a:r>
              <a:rPr lang="cs-CZ" sz="2800" b="1" i="0" u="none" strike="noStrike" cap="none" noProof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Vysvětlit </a:t>
            </a:r>
            <a:r>
              <a:rPr lang="cs-CZ" sz="2800" b="0" i="0" u="none" strike="noStrike" cap="none" noProof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význam zdraví stád pro produktivitu i rovnováhu ekosystému.</a:t>
            </a:r>
            <a:endParaRPr lang="cs-CZ" sz="2800" noProof="0" dirty="0"/>
          </a:p>
          <a:p>
            <a:pPr marL="514350" marR="0" lvl="0" indent="-514350" algn="just" rtl="0">
              <a:lnSpc>
                <a:spcPct val="15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77"/>
              <a:buFont typeface="Calibri"/>
              <a:buAutoNum type="arabicPeriod"/>
            </a:pPr>
            <a:r>
              <a:rPr lang="cs-CZ" sz="2800" b="1" i="0" u="none" strike="noStrike" cap="none" noProof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Vyjmenovat a </a:t>
            </a:r>
            <a:r>
              <a:rPr lang="cs-CZ" sz="2800" b="1" noProof="0" dirty="0">
                <a:latin typeface="Calibri"/>
                <a:ea typeface="Calibri"/>
                <a:cs typeface="Calibri"/>
                <a:sym typeface="Calibri"/>
              </a:rPr>
              <a:t>popsat</a:t>
            </a:r>
            <a:r>
              <a:rPr lang="cs-CZ" sz="2800" b="1" i="0" u="none" strike="noStrike" cap="none" noProof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cs-CZ" sz="2800" b="0" i="0" u="none" strike="noStrike" cap="none" noProof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hlavní přínosy zdraví stáda, jako je zvýšená plodnost, snížený výskyt chorob a lepší odolnost.</a:t>
            </a:r>
            <a:endParaRPr lang="cs-CZ" sz="2800" noProof="0" dirty="0"/>
          </a:p>
          <a:p>
            <a:pPr marL="514350" marR="0" lvl="0" indent="-514350" algn="just" rtl="0">
              <a:lnSpc>
                <a:spcPct val="15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77"/>
              <a:buFont typeface="Calibri"/>
              <a:buAutoNum type="arabicPeriod"/>
            </a:pPr>
            <a:r>
              <a:rPr lang="cs-CZ" sz="2800" b="1" i="0" u="none" strike="noStrike" cap="none" noProof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Identifikovat </a:t>
            </a:r>
            <a:r>
              <a:rPr lang="cs-CZ" sz="2800" b="0" i="0" u="none" strike="noStrike" cap="none" noProof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včasné příznaky zdravotních problémů u hospodářských zvířat a prokázat proaktivní monitorování a včasný zásah.</a:t>
            </a:r>
            <a:endParaRPr lang="cs-CZ" sz="2800" noProof="0" dirty="0"/>
          </a:p>
          <a:p>
            <a:pPr marL="514350" lvl="0" indent="-514350" algn="just">
              <a:lnSpc>
                <a:spcPct val="150015"/>
              </a:lnSpc>
              <a:buSzPts val="3277"/>
              <a:buFont typeface="Calibri"/>
              <a:buAutoNum type="arabicPeriod"/>
            </a:pPr>
            <a:r>
              <a:rPr lang="cs-CZ" sz="2800" b="1" dirty="0">
                <a:latin typeface="Calibri"/>
                <a:ea typeface="Calibri"/>
                <a:cs typeface="Calibri"/>
                <a:sym typeface="Calibri"/>
              </a:rPr>
              <a:t>Diskutovat, </a:t>
            </a:r>
            <a:r>
              <a:rPr lang="cs-CZ" sz="2800" b="0" i="0" u="none" strike="noStrike" cap="none" noProof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jak zdravotní protokoly pro stáda (např. očkování, kontrola parazitů) </a:t>
            </a:r>
            <a:r>
              <a:rPr lang="cs-CZ" sz="2800" dirty="0">
                <a:latin typeface="Calibri"/>
                <a:ea typeface="Calibri"/>
                <a:cs typeface="Calibri"/>
              </a:rPr>
              <a:t>snižují environmentální zátěž a podporují regenerativní cíle.</a:t>
            </a:r>
          </a:p>
        </p:txBody>
      </p:sp>
      <p:pic>
        <p:nvPicPr>
          <p:cNvPr id="136" name="Google Shape;136;p3" descr="http://www.kambogard.se/media/DSC_03941.jpg"/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-27268" r="27268"/>
          <a:stretch>
            <a:fillRect/>
          </a:stretch>
        </p:blipFill>
        <p:spPr>
          <a:xfrm>
            <a:off x="5985031" y="-3076"/>
            <a:ext cx="11617932" cy="7764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oogle Shape;141;p4"/>
          <p:cNvGrpSpPr/>
          <p:nvPr/>
        </p:nvGrpSpPr>
        <p:grpSpPr>
          <a:xfrm>
            <a:off x="0" y="8197609"/>
            <a:ext cx="18288000" cy="2089391"/>
            <a:chOff x="0" y="-38100"/>
            <a:chExt cx="4816593" cy="550292"/>
          </a:xfrm>
        </p:grpSpPr>
        <p:sp>
          <p:nvSpPr>
            <p:cNvPr id="142" name="Google Shape;142;p4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143" name="Google Shape;143;p4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4" name="Google Shape;144;p4"/>
          <p:cNvSpPr txBox="1"/>
          <p:nvPr/>
        </p:nvSpPr>
        <p:spPr>
          <a:xfrm>
            <a:off x="1028700" y="523600"/>
            <a:ext cx="15496174" cy="1308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76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Teoretický obsah</a:t>
            </a:r>
            <a:endParaRPr/>
          </a:p>
        </p:txBody>
      </p:sp>
      <p:grpSp>
        <p:nvGrpSpPr>
          <p:cNvPr id="145" name="Google Shape;145;p4"/>
          <p:cNvGrpSpPr/>
          <p:nvPr/>
        </p:nvGrpSpPr>
        <p:grpSpPr>
          <a:xfrm>
            <a:off x="17602963" y="2521870"/>
            <a:ext cx="876228" cy="1543298"/>
            <a:chOff x="0" y="-38100"/>
            <a:chExt cx="230776" cy="406465"/>
          </a:xfrm>
        </p:grpSpPr>
        <p:sp>
          <p:nvSpPr>
            <p:cNvPr id="146" name="Google Shape;146;p4"/>
            <p:cNvSpPr/>
            <p:nvPr/>
          </p:nvSpPr>
          <p:spPr>
            <a:xfrm>
              <a:off x="0" y="0"/>
              <a:ext cx="230776" cy="368365"/>
            </a:xfrm>
            <a:custGeom>
              <a:avLst/>
              <a:gdLst/>
              <a:ahLst/>
              <a:cxnLst/>
              <a:rect l="l" t="t" r="r" b="b"/>
              <a:pathLst>
                <a:path w="230776" h="368365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368365"/>
                  </a:lnTo>
                  <a:lnTo>
                    <a:pt x="0" y="36836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147" name="Google Shape;147;p4"/>
            <p:cNvSpPr txBox="1"/>
            <p:nvPr/>
          </p:nvSpPr>
          <p:spPr>
            <a:xfrm>
              <a:off x="0" y="-38100"/>
              <a:ext cx="230776" cy="40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8" name="Google Shape;148;p4"/>
          <p:cNvSpPr txBox="1"/>
          <p:nvPr/>
        </p:nvSpPr>
        <p:spPr>
          <a:xfrm>
            <a:off x="604985" y="8801100"/>
            <a:ext cx="10256398" cy="730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4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Oddíl 1: </a:t>
            </a:r>
            <a:r>
              <a:rPr lang="en-US" sz="40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Klíčové pojmy a definice</a:t>
            </a:r>
            <a:endParaRPr/>
          </a:p>
        </p:txBody>
      </p:sp>
      <p:sp>
        <p:nvSpPr>
          <p:cNvPr id="149" name="Google Shape;149;p4"/>
          <p:cNvSpPr txBox="1"/>
          <p:nvPr/>
        </p:nvSpPr>
        <p:spPr>
          <a:xfrm>
            <a:off x="1" y="5463886"/>
            <a:ext cx="4343400" cy="2005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80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Úvod do problematiky zdraví stáda v regenerativních zemědělských systémech</a:t>
            </a:r>
            <a:endParaRPr lang="cs-CZ" noProof="0" dirty="0"/>
          </a:p>
        </p:txBody>
      </p:sp>
      <p:sp>
        <p:nvSpPr>
          <p:cNvPr id="150" name="Google Shape;150;p4"/>
          <p:cNvSpPr txBox="1"/>
          <p:nvPr/>
        </p:nvSpPr>
        <p:spPr>
          <a:xfrm>
            <a:off x="4419600" y="5486746"/>
            <a:ext cx="4419600" cy="1595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80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Reprodukční a chovatelské strategie pro zdravá hospodářská zvířata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4"/>
          <p:cNvSpPr txBox="1"/>
          <p:nvPr/>
        </p:nvSpPr>
        <p:spPr>
          <a:xfrm>
            <a:off x="8732523" y="5463885"/>
            <a:ext cx="4754878" cy="2005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80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Prevence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cs-CZ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mnagement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onemocnění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regenerativním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zemědělství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4"/>
          <p:cNvSpPr txBox="1"/>
          <p:nvPr/>
        </p:nvSpPr>
        <p:spPr>
          <a:xfrm>
            <a:off x="13152123" y="5441024"/>
            <a:ext cx="5004619" cy="1337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80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Udržitelné pastevní postupy a virtuální oplocení pro řízení stáda</a:t>
            </a:r>
          </a:p>
        </p:txBody>
      </p:sp>
      <p:sp>
        <p:nvSpPr>
          <p:cNvPr id="153" name="Google Shape;153;p4"/>
          <p:cNvSpPr/>
          <p:nvPr/>
        </p:nvSpPr>
        <p:spPr>
          <a:xfrm>
            <a:off x="152400" y="2095500"/>
            <a:ext cx="3962400" cy="3138971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3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4"/>
          <p:cNvSpPr/>
          <p:nvPr/>
        </p:nvSpPr>
        <p:spPr>
          <a:xfrm>
            <a:off x="4648200" y="2118360"/>
            <a:ext cx="3962400" cy="3138971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3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4"/>
          <p:cNvSpPr/>
          <p:nvPr/>
        </p:nvSpPr>
        <p:spPr>
          <a:xfrm>
            <a:off x="8991600" y="2141221"/>
            <a:ext cx="3962400" cy="3138971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3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13792200" y="2095500"/>
            <a:ext cx="3962400" cy="3138971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3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oogle Shape;161;p5"/>
          <p:cNvGrpSpPr/>
          <p:nvPr/>
        </p:nvGrpSpPr>
        <p:grpSpPr>
          <a:xfrm>
            <a:off x="0" y="8197609"/>
            <a:ext cx="18288000" cy="2089391"/>
            <a:chOff x="0" y="-38100"/>
            <a:chExt cx="4816593" cy="550292"/>
          </a:xfrm>
        </p:grpSpPr>
        <p:sp>
          <p:nvSpPr>
            <p:cNvPr id="162" name="Google Shape;162;p5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163" name="Google Shape;163;p5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4" name="Google Shape;164;p5"/>
          <p:cNvSpPr txBox="1"/>
          <p:nvPr/>
        </p:nvSpPr>
        <p:spPr>
          <a:xfrm>
            <a:off x="1343336" y="68770"/>
            <a:ext cx="15496174" cy="1203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4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6600" b="1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 je to zdraví stáda?</a:t>
            </a:r>
            <a:endParaRPr lang="cs-CZ" sz="6600" b="1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5" name="Google Shape;165;p5"/>
          <p:cNvGrpSpPr/>
          <p:nvPr/>
        </p:nvGrpSpPr>
        <p:grpSpPr>
          <a:xfrm>
            <a:off x="17602963" y="2521870"/>
            <a:ext cx="876228" cy="1543298"/>
            <a:chOff x="0" y="-38100"/>
            <a:chExt cx="230776" cy="406465"/>
          </a:xfrm>
        </p:grpSpPr>
        <p:sp>
          <p:nvSpPr>
            <p:cNvPr id="166" name="Google Shape;166;p5"/>
            <p:cNvSpPr/>
            <p:nvPr/>
          </p:nvSpPr>
          <p:spPr>
            <a:xfrm>
              <a:off x="0" y="0"/>
              <a:ext cx="230776" cy="368365"/>
            </a:xfrm>
            <a:custGeom>
              <a:avLst/>
              <a:gdLst/>
              <a:ahLst/>
              <a:cxnLst/>
              <a:rect l="l" t="t" r="r" b="b"/>
              <a:pathLst>
                <a:path w="230776" h="368365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368365"/>
                  </a:lnTo>
                  <a:lnTo>
                    <a:pt x="0" y="36836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167" name="Google Shape;167;p5"/>
            <p:cNvSpPr txBox="1"/>
            <p:nvPr/>
          </p:nvSpPr>
          <p:spPr>
            <a:xfrm>
              <a:off x="0" y="-38100"/>
              <a:ext cx="230776" cy="40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Google Shape;168;p5"/>
          <p:cNvSpPr txBox="1"/>
          <p:nvPr/>
        </p:nvSpPr>
        <p:spPr>
          <a:xfrm>
            <a:off x="419863" y="1333500"/>
            <a:ext cx="17343120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0" i="0" u="none" strike="noStrike" cap="none" noProof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Označuje celkové postupy řízení, jejichž cílem je udržet skupinu hospodářských zvířat (stádo) zdravou, produktivní a dobře ošetřenou. </a:t>
            </a:r>
            <a:endParaRPr lang="cs-CZ" noProof="0" dirty="0"/>
          </a:p>
        </p:txBody>
      </p:sp>
      <p:sp>
        <p:nvSpPr>
          <p:cNvPr id="169" name="Google Shape;169;p5"/>
          <p:cNvSpPr/>
          <p:nvPr/>
        </p:nvSpPr>
        <p:spPr>
          <a:xfrm>
            <a:off x="0" y="8342270"/>
            <a:ext cx="2819400" cy="194473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0" i="0" u="none" strike="noStrike" cap="none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</a:p>
        </p:txBody>
      </p:sp>
      <p:sp>
        <p:nvSpPr>
          <p:cNvPr id="170" name="Google Shape;170;p5"/>
          <p:cNvSpPr/>
          <p:nvPr/>
        </p:nvSpPr>
        <p:spPr>
          <a:xfrm>
            <a:off x="2819400" y="8342270"/>
            <a:ext cx="15468600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32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Proč je to důležité: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Dobrý zdravotní stav stáda vede ke zdravějším a produktivnějším zvířatům, což snižuje potřebu antibiotik a podporuje udržitelné a regenerativní zemědělství.</a:t>
            </a:r>
            <a:endParaRPr lang="cs-CZ" noProof="0" dirty="0"/>
          </a:p>
        </p:txBody>
      </p:sp>
      <p:sp>
        <p:nvSpPr>
          <p:cNvPr id="171" name="Google Shape;171;p5"/>
          <p:cNvSpPr/>
          <p:nvPr/>
        </p:nvSpPr>
        <p:spPr>
          <a:xfrm>
            <a:off x="8988586" y="2285448"/>
            <a:ext cx="4910127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Klíčové aspekty zdraví</a:t>
            </a:r>
            <a:endParaRPr lang="cs-CZ" sz="32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6555828" y="3345009"/>
            <a:ext cx="11485249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Preventivní péče: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Pravidelná kontrola zvířat, zda nevykazují známky onemocnění, a zajištění jejich očkování a dobrého krmení.</a:t>
            </a:r>
            <a:endParaRPr lang="cs-CZ" noProof="0" dirty="0"/>
          </a:p>
        </p:txBody>
      </p:sp>
      <p:sp>
        <p:nvSpPr>
          <p:cNvPr id="173" name="Google Shape;173;p5"/>
          <p:cNvSpPr/>
          <p:nvPr/>
        </p:nvSpPr>
        <p:spPr>
          <a:xfrm>
            <a:off x="7086600" y="5098067"/>
            <a:ext cx="10026147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Řízení nemocí 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Rozpoznávání a kontrola šíření nemocí ve stádě.</a:t>
            </a:r>
            <a:endParaRPr lang="cs-CZ" noProof="0" dirty="0"/>
          </a:p>
        </p:txBody>
      </p:sp>
      <p:sp>
        <p:nvSpPr>
          <p:cNvPr id="174" name="Google Shape;174;p5"/>
          <p:cNvSpPr/>
          <p:nvPr/>
        </p:nvSpPr>
        <p:spPr>
          <a:xfrm>
            <a:off x="5943600" y="6821363"/>
            <a:ext cx="11971783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Výživa 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Zajištění vyvážené výživy, která odpovídá specifickým potřebám zvířat pro růst, reprodukci a zdraví.</a:t>
            </a:r>
            <a:endParaRPr lang="cs-CZ" noProof="0" dirty="0"/>
          </a:p>
        </p:txBody>
      </p:sp>
      <p:pic>
        <p:nvPicPr>
          <p:cNvPr id="175" name="Google Shape;17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" y="3136421"/>
            <a:ext cx="6659712" cy="4428000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" name="Google Shape;180;p6"/>
          <p:cNvGrpSpPr/>
          <p:nvPr/>
        </p:nvGrpSpPr>
        <p:grpSpPr>
          <a:xfrm>
            <a:off x="0" y="8197609"/>
            <a:ext cx="18288000" cy="2089391"/>
            <a:chOff x="0" y="-38100"/>
            <a:chExt cx="4816593" cy="550292"/>
          </a:xfrm>
        </p:grpSpPr>
        <p:sp>
          <p:nvSpPr>
            <p:cNvPr id="181" name="Google Shape;181;p6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182" name="Google Shape;182;p6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3" name="Google Shape;183;p6"/>
          <p:cNvSpPr txBox="1"/>
          <p:nvPr/>
        </p:nvSpPr>
        <p:spPr>
          <a:xfrm>
            <a:off x="1028700" y="523600"/>
            <a:ext cx="161163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 je to regenerativní zemědělství?</a:t>
            </a:r>
            <a:endParaRPr lang="cs-CZ" sz="4400" b="1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4" name="Google Shape;184;p6"/>
          <p:cNvGrpSpPr/>
          <p:nvPr/>
        </p:nvGrpSpPr>
        <p:grpSpPr>
          <a:xfrm>
            <a:off x="17602963" y="2521870"/>
            <a:ext cx="876228" cy="1543298"/>
            <a:chOff x="0" y="-38100"/>
            <a:chExt cx="230776" cy="406465"/>
          </a:xfrm>
        </p:grpSpPr>
        <p:sp>
          <p:nvSpPr>
            <p:cNvPr id="185" name="Google Shape;185;p6"/>
            <p:cNvSpPr/>
            <p:nvPr/>
          </p:nvSpPr>
          <p:spPr>
            <a:xfrm>
              <a:off x="0" y="0"/>
              <a:ext cx="230776" cy="368365"/>
            </a:xfrm>
            <a:custGeom>
              <a:avLst/>
              <a:gdLst/>
              <a:ahLst/>
              <a:cxnLst/>
              <a:rect l="l" t="t" r="r" b="b"/>
              <a:pathLst>
                <a:path w="230776" h="368365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368365"/>
                  </a:lnTo>
                  <a:lnTo>
                    <a:pt x="0" y="36836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186" name="Google Shape;186;p6"/>
            <p:cNvSpPr txBox="1"/>
            <p:nvPr/>
          </p:nvSpPr>
          <p:spPr>
            <a:xfrm>
              <a:off x="0" y="-38100"/>
              <a:ext cx="230776" cy="40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7" name="Google Shape;187;p6"/>
          <p:cNvSpPr/>
          <p:nvPr/>
        </p:nvSpPr>
        <p:spPr>
          <a:xfrm>
            <a:off x="0" y="8342270"/>
            <a:ext cx="2819400" cy="194473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</a:p>
        </p:txBody>
      </p:sp>
      <p:sp>
        <p:nvSpPr>
          <p:cNvPr id="188" name="Google Shape;188;p6"/>
          <p:cNvSpPr/>
          <p:nvPr/>
        </p:nvSpPr>
        <p:spPr>
          <a:xfrm>
            <a:off x="285750" y="1444652"/>
            <a:ext cx="17602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Systém zemědělských zásad a postupů, jehož cílem je zlepšit zdraví půdy, biologickou rozmanitost a odolnost ekosystému a zároveň zvýšit produktivitu plodin.</a:t>
            </a:r>
          </a:p>
        </p:txBody>
      </p:sp>
      <p:sp>
        <p:nvSpPr>
          <p:cNvPr id="189" name="Google Shape;189;p6"/>
          <p:cNvSpPr/>
          <p:nvPr/>
        </p:nvSpPr>
        <p:spPr>
          <a:xfrm>
            <a:off x="2834207" y="8703695"/>
            <a:ext cx="1520687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Základní zásady: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Mezi tyto postupy patří minimální narušení půdy, střídání plodin, pěstování krycích plodin a začlenění hospodářských zvířat, za účelem napodobení přirozených ekosystémů.</a:t>
            </a:r>
          </a:p>
        </p:txBody>
      </p:sp>
      <p:sp>
        <p:nvSpPr>
          <p:cNvPr id="190" name="Google Shape;190;p6"/>
          <p:cNvSpPr txBox="1"/>
          <p:nvPr/>
        </p:nvSpPr>
        <p:spPr>
          <a:xfrm>
            <a:off x="3940792" y="3788993"/>
            <a:ext cx="8181111" cy="1529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sz="4400" noProof="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Principer</a:t>
            </a:r>
            <a:endParaRPr lang="cs-CZ" sz="44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1" name="Google Shape;191;p6"/>
          <p:cNvCxnSpPr/>
          <p:nvPr/>
        </p:nvCxnSpPr>
        <p:spPr>
          <a:xfrm>
            <a:off x="2767449" y="5259588"/>
            <a:ext cx="0" cy="1162594"/>
          </a:xfrm>
          <a:prstGeom prst="straightConnector1">
            <a:avLst/>
          </a:prstGeom>
          <a:noFill/>
          <a:ln w="76200" cap="flat" cmpd="sng">
            <a:solidFill>
              <a:srgbClr val="E5B8B7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2" name="Google Shape;192;p6"/>
          <p:cNvCxnSpPr/>
          <p:nvPr/>
        </p:nvCxnSpPr>
        <p:spPr>
          <a:xfrm>
            <a:off x="5767709" y="5273891"/>
            <a:ext cx="0" cy="2052000"/>
          </a:xfrm>
          <a:prstGeom prst="straightConnector1">
            <a:avLst/>
          </a:prstGeom>
          <a:noFill/>
          <a:ln w="76200" cap="flat" cmpd="sng">
            <a:solidFill>
              <a:srgbClr val="E5B8B7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3" name="Google Shape;193;p6"/>
          <p:cNvCxnSpPr/>
          <p:nvPr/>
        </p:nvCxnSpPr>
        <p:spPr>
          <a:xfrm>
            <a:off x="8709600" y="5390353"/>
            <a:ext cx="0" cy="1162594"/>
          </a:xfrm>
          <a:prstGeom prst="straightConnector1">
            <a:avLst/>
          </a:prstGeom>
          <a:noFill/>
          <a:ln w="76200" cap="flat" cmpd="sng">
            <a:solidFill>
              <a:srgbClr val="E5B8B7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4" name="Google Shape;194;p6"/>
          <p:cNvCxnSpPr/>
          <p:nvPr/>
        </p:nvCxnSpPr>
        <p:spPr>
          <a:xfrm>
            <a:off x="11502348" y="5377500"/>
            <a:ext cx="0" cy="2052000"/>
          </a:xfrm>
          <a:prstGeom prst="straightConnector1">
            <a:avLst/>
          </a:prstGeom>
          <a:noFill/>
          <a:ln w="76200" cap="flat" cmpd="sng">
            <a:solidFill>
              <a:srgbClr val="E5B8B7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5" name="Google Shape;195;p6"/>
          <p:cNvCxnSpPr/>
          <p:nvPr/>
        </p:nvCxnSpPr>
        <p:spPr>
          <a:xfrm>
            <a:off x="14631460" y="5308381"/>
            <a:ext cx="0" cy="1162594"/>
          </a:xfrm>
          <a:prstGeom prst="straightConnector1">
            <a:avLst/>
          </a:prstGeom>
          <a:noFill/>
          <a:ln w="76200" cap="flat" cmpd="sng">
            <a:solidFill>
              <a:srgbClr val="E5B8B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6" name="Google Shape;196;p6"/>
          <p:cNvSpPr/>
          <p:nvPr/>
        </p:nvSpPr>
        <p:spPr>
          <a:xfrm>
            <a:off x="442210" y="6391105"/>
            <a:ext cx="468737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Minimalizace narušení</a:t>
            </a:r>
            <a:endParaRPr lang="cs-CZ" noProof="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půdy</a:t>
            </a:r>
            <a:endParaRPr lang="cs-CZ" sz="3200" b="1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6"/>
          <p:cNvSpPr/>
          <p:nvPr/>
        </p:nvSpPr>
        <p:spPr>
          <a:xfrm>
            <a:off x="4177251" y="7304608"/>
            <a:ext cx="325235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Celoroční pokrytí půdy plodinami</a:t>
            </a:r>
            <a:endParaRPr lang="cs-CZ" sz="3200" b="1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6"/>
          <p:cNvSpPr/>
          <p:nvPr/>
        </p:nvSpPr>
        <p:spPr>
          <a:xfrm>
            <a:off x="6629400" y="6522303"/>
            <a:ext cx="4137671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Střídání různých druhů plodin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 průběhu času</a:t>
            </a:r>
            <a:endParaRPr lang="cs-CZ" sz="3200" b="1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/>
          <p:nvPr/>
        </p:nvSpPr>
        <p:spPr>
          <a:xfrm>
            <a:off x="9951600" y="7344751"/>
            <a:ext cx="2949589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Vyvážené a přesné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výživa plodin</a:t>
            </a:r>
            <a:endParaRPr lang="cs-CZ" sz="3200" b="1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6"/>
          <p:cNvSpPr/>
          <p:nvPr/>
        </p:nvSpPr>
        <p:spPr>
          <a:xfrm>
            <a:off x="13333156" y="6586044"/>
            <a:ext cx="2596608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Integrace hospodářských zvířat </a:t>
            </a:r>
          </a:p>
        </p:txBody>
      </p:sp>
      <p:sp>
        <p:nvSpPr>
          <p:cNvPr id="201" name="Google Shape;201;p6"/>
          <p:cNvSpPr/>
          <p:nvPr/>
        </p:nvSpPr>
        <p:spPr>
          <a:xfrm>
            <a:off x="1028700" y="3406163"/>
            <a:ext cx="15392400" cy="2434722"/>
          </a:xfrm>
          <a:prstGeom prst="rect">
            <a:avLst/>
          </a:prstGeom>
          <a:gradFill>
            <a:gsLst>
              <a:gs pos="0">
                <a:srgbClr val="FFA09D"/>
              </a:gs>
              <a:gs pos="35000">
                <a:srgbClr val="FFBCBC"/>
              </a:gs>
              <a:gs pos="100000">
                <a:srgbClr val="FFE2E2"/>
              </a:gs>
            </a:gsLst>
            <a:lin ang="16200000" scaled="0"/>
          </a:gra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cs-CZ" sz="18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6"/>
          <p:cNvSpPr/>
          <p:nvPr/>
        </p:nvSpPr>
        <p:spPr>
          <a:xfrm rot="5400000">
            <a:off x="4856909" y="3288300"/>
            <a:ext cx="1821600" cy="2484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cs-CZ" sz="18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3" name="Google Shape;203;p6" descr="The process of the growth of radish from seed to sprout on white ..."/>
          <p:cNvPicPr preferRelativeResize="0"/>
          <p:nvPr/>
        </p:nvPicPr>
        <p:blipFill rotWithShape="1">
          <a:blip r:embed="rId3">
            <a:alphaModFix/>
          </a:blip>
          <a:srcRect t="25070"/>
          <a:stretch/>
        </p:blipFill>
        <p:spPr>
          <a:xfrm>
            <a:off x="4973128" y="3840181"/>
            <a:ext cx="1313845" cy="14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6"/>
          <p:cNvSpPr/>
          <p:nvPr/>
        </p:nvSpPr>
        <p:spPr>
          <a:xfrm rot="5400000">
            <a:off x="7799107" y="3303023"/>
            <a:ext cx="1820986" cy="2484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cs-CZ" sz="18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5" name="Google Shape;205;p6" descr="Bakgrundsbilder : fält, odla, blomma, mat, producera, grönsak, beskära ..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66207" y="3797891"/>
            <a:ext cx="2218346" cy="14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6"/>
          <p:cNvSpPr/>
          <p:nvPr/>
        </p:nvSpPr>
        <p:spPr>
          <a:xfrm rot="5400000">
            <a:off x="10654473" y="3303023"/>
            <a:ext cx="1820986" cy="2484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cs-CZ" sz="18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6"/>
          <p:cNvSpPr/>
          <p:nvPr/>
        </p:nvSpPr>
        <p:spPr>
          <a:xfrm rot="5400000">
            <a:off x="1885800" y="3303023"/>
            <a:ext cx="1821600" cy="2484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cs-CZ" sz="18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6"/>
          <p:cNvSpPr/>
          <p:nvPr/>
        </p:nvSpPr>
        <p:spPr>
          <a:xfrm rot="5400000">
            <a:off x="13697107" y="3303023"/>
            <a:ext cx="1820986" cy="2484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cs-CZ" sz="18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9" name="Google Shape;209;p6" descr="Anteckningar från studier och undervisning i biologi, kemi ..."/>
          <p:cNvPicPr preferRelativeResize="0"/>
          <p:nvPr/>
        </p:nvPicPr>
        <p:blipFill rotWithShape="1">
          <a:blip r:embed="rId5">
            <a:alphaModFix/>
          </a:blip>
          <a:srcRect l="10716" r="13737" b="5812"/>
          <a:stretch/>
        </p:blipFill>
        <p:spPr>
          <a:xfrm>
            <a:off x="10450022" y="3832381"/>
            <a:ext cx="2104653" cy="14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6" descr="Ko Stut Boskap · Gratis foto på Pixabay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395653" y="3832381"/>
            <a:ext cx="2214000" cy="14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6" descr="Datei:John Deere 8345 R.jpg – Wikipedia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00200" y="3804420"/>
            <a:ext cx="2334499" cy="14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6"/>
          <p:cNvSpPr txBox="1"/>
          <p:nvPr/>
        </p:nvSpPr>
        <p:spPr>
          <a:xfrm>
            <a:off x="1068531" y="1858089"/>
            <a:ext cx="8181111" cy="1529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588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rPr lang="cs-CZ" sz="3400" b="1" i="0" u="none" strike="noStrike" cap="none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Zásady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oogle Shape;217;p7"/>
          <p:cNvGrpSpPr/>
          <p:nvPr/>
        </p:nvGrpSpPr>
        <p:grpSpPr>
          <a:xfrm>
            <a:off x="0" y="8197609"/>
            <a:ext cx="18288000" cy="2089391"/>
            <a:chOff x="0" y="-38100"/>
            <a:chExt cx="4816593" cy="550292"/>
          </a:xfrm>
        </p:grpSpPr>
        <p:sp>
          <p:nvSpPr>
            <p:cNvPr id="218" name="Google Shape;218;p7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219" name="Google Shape;219;p7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0" name="Google Shape;220;p7"/>
          <p:cNvSpPr txBox="1"/>
          <p:nvPr/>
        </p:nvSpPr>
        <p:spPr>
          <a:xfrm>
            <a:off x="1028700" y="523600"/>
            <a:ext cx="161163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Jak spolu souvisí regenerativní zemědělství a zdraví stáda?</a:t>
            </a:r>
            <a:endParaRPr lang="cs-CZ" sz="4400" b="1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7"/>
          <p:cNvSpPr/>
          <p:nvPr/>
        </p:nvSpPr>
        <p:spPr>
          <a:xfrm>
            <a:off x="0" y="8342270"/>
            <a:ext cx="2819400" cy="194473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</a:p>
        </p:txBody>
      </p:sp>
      <p:sp>
        <p:nvSpPr>
          <p:cNvPr id="225" name="Google Shape;225;p7"/>
          <p:cNvSpPr/>
          <p:nvPr/>
        </p:nvSpPr>
        <p:spPr>
          <a:xfrm>
            <a:off x="6740949" y="4016795"/>
            <a:ext cx="11547047" cy="4339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Spojení se zdravím půdy: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Zvířata mohou přispět ke zlepšení zdraví půdy svým přirozeným chováním, jako je pastva a hnojení půdy.</a:t>
            </a:r>
            <a:endParaRPr lang="cs-CZ" noProof="0" dirty="0"/>
          </a:p>
          <a:p>
            <a:pPr lvl="0" indent="-203200">
              <a:spcBef>
                <a:spcPts val="1200"/>
              </a:spcBef>
              <a:buClr>
                <a:schemeClr val="dk1"/>
              </a:buClr>
              <a:buSzPts val="3200"/>
              <a:buFont typeface="Arial"/>
              <a:buChar char="•"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Biodiverzita: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Zdravá zvířata v regenerativních systémech přispívají k vyváženému ekosystému, který podporuje rozmanitost rostlin a živočichů.</a:t>
            </a:r>
            <a:endParaRPr lang="cs-CZ" noProof="0" dirty="0"/>
          </a:p>
          <a:p>
            <a:pPr marL="0" marR="0" lvl="0" indent="-2032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Snížení spotřeby chemikálií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Zdravější stáda vyžadují méně antibiotik a chemikálií, což udržuje půdu a vodní systémy čistší.</a:t>
            </a:r>
            <a:endParaRPr lang="cs-CZ" noProof="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32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7"/>
          <p:cNvSpPr/>
          <p:nvPr/>
        </p:nvSpPr>
        <p:spPr>
          <a:xfrm>
            <a:off x="3048761" y="8703695"/>
            <a:ext cx="146304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Cíl: 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Vytvořit zemědělský systém, v němž zdravá zvířata pomáhají udržovat zdravou půdu a ekosystémy, čímž se zemědělství stává odolnějším a udržitelnějším.</a:t>
            </a:r>
            <a:endParaRPr lang="cs-CZ" noProof="0" dirty="0"/>
          </a:p>
        </p:txBody>
      </p:sp>
      <p:sp>
        <p:nvSpPr>
          <p:cNvPr id="227" name="Google Shape;227;p7"/>
          <p:cNvSpPr/>
          <p:nvPr/>
        </p:nvSpPr>
        <p:spPr>
          <a:xfrm>
            <a:off x="152400" y="1611259"/>
            <a:ext cx="17920208" cy="184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Regenerativní zemědělství je udržitelný přístup k zemědělství, který se zaměřuje na zlepšení zdraví půdy, zvýšení biologické rozmanitosti a posílení odolnosti ekosystému.</a:t>
            </a:r>
            <a:endParaRPr lang="cs-CZ" noProof="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18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Zdraví stáda v regenerativních systémech:</a:t>
            </a:r>
            <a:endParaRPr lang="cs-CZ" sz="32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8" name="Google Shape;22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" y="3314700"/>
            <a:ext cx="6449361" cy="4392000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" name="Google Shape;233;p8"/>
          <p:cNvGrpSpPr/>
          <p:nvPr/>
        </p:nvGrpSpPr>
        <p:grpSpPr>
          <a:xfrm>
            <a:off x="0" y="8197609"/>
            <a:ext cx="18288000" cy="2089391"/>
            <a:chOff x="0" y="-38100"/>
            <a:chExt cx="4816593" cy="550292"/>
          </a:xfrm>
        </p:grpSpPr>
        <p:sp>
          <p:nvSpPr>
            <p:cNvPr id="234" name="Google Shape;234;p8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235" name="Google Shape;235;p8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6" name="Google Shape;236;p8"/>
          <p:cNvSpPr txBox="1"/>
          <p:nvPr/>
        </p:nvSpPr>
        <p:spPr>
          <a:xfrm>
            <a:off x="1028700" y="523600"/>
            <a:ext cx="161163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Klíčové strategie pro prevenci nemocí</a:t>
            </a:r>
            <a:endParaRPr sz="44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7" name="Google Shape;237;p8"/>
          <p:cNvGrpSpPr/>
          <p:nvPr/>
        </p:nvGrpSpPr>
        <p:grpSpPr>
          <a:xfrm>
            <a:off x="17602963" y="2521870"/>
            <a:ext cx="876228" cy="1543298"/>
            <a:chOff x="0" y="-38100"/>
            <a:chExt cx="230776" cy="406465"/>
          </a:xfrm>
        </p:grpSpPr>
        <p:sp>
          <p:nvSpPr>
            <p:cNvPr id="238" name="Google Shape;238;p8"/>
            <p:cNvSpPr/>
            <p:nvPr/>
          </p:nvSpPr>
          <p:spPr>
            <a:xfrm>
              <a:off x="0" y="0"/>
              <a:ext cx="230776" cy="368365"/>
            </a:xfrm>
            <a:custGeom>
              <a:avLst/>
              <a:gdLst/>
              <a:ahLst/>
              <a:cxnLst/>
              <a:rect l="l" t="t" r="r" b="b"/>
              <a:pathLst>
                <a:path w="230776" h="368365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368365"/>
                  </a:lnTo>
                  <a:lnTo>
                    <a:pt x="0" y="36836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239" name="Google Shape;239;p8"/>
            <p:cNvSpPr txBox="1"/>
            <p:nvPr/>
          </p:nvSpPr>
          <p:spPr>
            <a:xfrm>
              <a:off x="0" y="-38100"/>
              <a:ext cx="230776" cy="40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0" name="Google Shape;240;p8"/>
          <p:cNvSpPr/>
          <p:nvPr/>
        </p:nvSpPr>
        <p:spPr>
          <a:xfrm>
            <a:off x="0" y="8342270"/>
            <a:ext cx="2819400" cy="194473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8"/>
          <p:cNvSpPr/>
          <p:nvPr/>
        </p:nvSpPr>
        <p:spPr>
          <a:xfrm>
            <a:off x="228600" y="1485900"/>
            <a:ext cx="17678400" cy="4985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14350" marR="0" lvl="0" indent="-514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Správná výživa: 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Poskytování vyvážené a přirozené výživy posiluje imunitní systém zvířat a snižuje jejich náchylnost k nemocem.</a:t>
            </a:r>
          </a:p>
          <a:p>
            <a:pPr marL="514350" lvl="0" indent="-514350"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Čisté životní prostředí: 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Pravidelné čištění a dezinfekce stájí pomáhá zabránit šíření bakterií a parazitů, kteří mohou </a:t>
            </a:r>
            <a:r>
              <a:rPr lang="cs-CZ" sz="3200" noProof="0" dirty="0"/>
              <a:t>způsobovat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onemocnění.</a:t>
            </a:r>
            <a:endParaRPr lang="cs-CZ" noProof="0" dirty="0"/>
          </a:p>
          <a:p>
            <a:pPr marL="514350" marR="0" lvl="0" indent="-5143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Rotační pastva: 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Přesun zvířat na čerstvé pastviny snižuje hromadění parazitů v půdě a tím pádem i riziko infekce.</a:t>
            </a:r>
            <a:endParaRPr lang="cs-CZ" noProof="0" dirty="0"/>
          </a:p>
          <a:p>
            <a:pPr marL="514350" marR="0" lvl="0" indent="-5143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Minimalizace stresu: 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Snižování  stresu zvířat - vyhýbáním se přeplněnosti, klidné zacházení se zvířaty a poskytnutí dostatečného prostoru pro pohyb- pomáhá udržet jejich imunitní systém silný.</a:t>
            </a:r>
            <a:endParaRPr lang="cs-CZ" noProof="0" dirty="0"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lang="cs-CZ" sz="32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6" name="Google Shape;246;p9"/>
          <p:cNvGrpSpPr/>
          <p:nvPr/>
        </p:nvGrpSpPr>
        <p:grpSpPr>
          <a:xfrm>
            <a:off x="0" y="8197609"/>
            <a:ext cx="18288000" cy="2089391"/>
            <a:chOff x="0" y="-38100"/>
            <a:chExt cx="4816593" cy="550292"/>
          </a:xfrm>
        </p:grpSpPr>
        <p:sp>
          <p:nvSpPr>
            <p:cNvPr id="247" name="Google Shape;247;p9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248" name="Google Shape;248;p9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309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9" name="Google Shape;249;p9"/>
          <p:cNvSpPr txBox="1"/>
          <p:nvPr/>
        </p:nvSpPr>
        <p:spPr>
          <a:xfrm>
            <a:off x="1028700" y="523600"/>
            <a:ext cx="161163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Management a sledování onemocnění</a:t>
            </a:r>
            <a:endParaRPr lang="cs-CZ" sz="4400" b="1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0" name="Google Shape;250;p9"/>
          <p:cNvGrpSpPr/>
          <p:nvPr/>
        </p:nvGrpSpPr>
        <p:grpSpPr>
          <a:xfrm>
            <a:off x="17602963" y="2521870"/>
            <a:ext cx="876228" cy="1543298"/>
            <a:chOff x="0" y="-38100"/>
            <a:chExt cx="230776" cy="406465"/>
          </a:xfrm>
        </p:grpSpPr>
        <p:sp>
          <p:nvSpPr>
            <p:cNvPr id="251" name="Google Shape;251;p9"/>
            <p:cNvSpPr/>
            <p:nvPr/>
          </p:nvSpPr>
          <p:spPr>
            <a:xfrm>
              <a:off x="0" y="0"/>
              <a:ext cx="230776" cy="368365"/>
            </a:xfrm>
            <a:custGeom>
              <a:avLst/>
              <a:gdLst/>
              <a:ahLst/>
              <a:cxnLst/>
              <a:rect l="l" t="t" r="r" b="b"/>
              <a:pathLst>
                <a:path w="230776" h="368365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368365"/>
                  </a:lnTo>
                  <a:lnTo>
                    <a:pt x="0" y="36836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252" name="Google Shape;252;p9"/>
            <p:cNvSpPr txBox="1"/>
            <p:nvPr/>
          </p:nvSpPr>
          <p:spPr>
            <a:xfrm>
              <a:off x="0" y="-38100"/>
              <a:ext cx="230776" cy="40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3" name="Google Shape;253;p9"/>
          <p:cNvSpPr/>
          <p:nvPr/>
        </p:nvSpPr>
        <p:spPr>
          <a:xfrm>
            <a:off x="0" y="8342270"/>
            <a:ext cx="2819400" cy="194473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</a:p>
        </p:txBody>
      </p:sp>
      <p:sp>
        <p:nvSpPr>
          <p:cNvPr id="254" name="Google Shape;254;p9"/>
          <p:cNvSpPr/>
          <p:nvPr/>
        </p:nvSpPr>
        <p:spPr>
          <a:xfrm>
            <a:off x="228600" y="1485900"/>
            <a:ext cx="17678400" cy="4678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 je management onemocnění?</a:t>
            </a:r>
            <a:endParaRPr lang="cs-CZ" sz="32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/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Management </a:t>
            </a:r>
            <a:r>
              <a:rPr lang="cs-CZ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onemocnění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zahrnuje včasné rozpoznání a léčbu nemocí, aby se zabránilo jejich šíření ve stádě.</a:t>
            </a:r>
            <a:endParaRPr lang="cs-CZ" noProof="0" dirty="0"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Včasná detekce a monitoring:</a:t>
            </a:r>
            <a:endParaRPr lang="cs-CZ" sz="32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Pravidelně sledujte zvířata, zda nejeví známky nemoci (např. změny v chování, příjmu potravy nebo pohybu).</a:t>
            </a:r>
            <a:endParaRPr lang="cs-CZ" noProof="0" dirty="0"/>
          </a:p>
          <a:p>
            <a:pPr lvl="0"/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Veďte zdravotní záznamy o každém zvířeti a sledujte případné nemoci nebo léčbu, abyste rozpoznali vzorce a předešli budoucím </a:t>
            </a:r>
            <a:r>
              <a:rPr lang="cs-CZ" sz="3200" dirty="0"/>
              <a:t>epidemiím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cs-CZ" noProof="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32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9"/>
          <p:cNvSpPr/>
          <p:nvPr/>
        </p:nvSpPr>
        <p:spPr>
          <a:xfrm>
            <a:off x="3154680" y="8703695"/>
            <a:ext cx="140208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Karanténní postupy: 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Pokud jsou přivezena nová zvířata nebo pokud zvíře vykazuje příznaky nemoci, oddělte je od stáda, aby se zabránilo šíření nemocí.</a:t>
            </a:r>
            <a:endParaRPr lang="cs-CZ" noProof="0" dirty="0"/>
          </a:p>
        </p:txBody>
      </p:sp>
      <p:pic>
        <p:nvPicPr>
          <p:cNvPr id="256" name="Google Shape;256;p9" descr="http://www.kambogard.se/media/20140605_212552_LLS.jpg"/>
          <p:cNvPicPr>
            <a:picLocks noChangeAspect="1"/>
          </p:cNvPicPr>
          <p:nvPr/>
        </p:nvPicPr>
        <p:blipFill rotWithShape="1">
          <a:blip r:embed="rId3">
            <a:alphaModFix/>
          </a:blip>
          <a:stretch/>
        </p:blipFill>
        <p:spPr>
          <a:xfrm>
            <a:off x="6914503" y="5702819"/>
            <a:ext cx="4306593" cy="2422459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" name="Google Shape;261;p10"/>
          <p:cNvGrpSpPr/>
          <p:nvPr/>
        </p:nvGrpSpPr>
        <p:grpSpPr>
          <a:xfrm>
            <a:off x="0" y="8220469"/>
            <a:ext cx="18288000" cy="2089391"/>
            <a:chOff x="0" y="-38100"/>
            <a:chExt cx="4816593" cy="550292"/>
          </a:xfrm>
        </p:grpSpPr>
        <p:sp>
          <p:nvSpPr>
            <p:cNvPr id="262" name="Google Shape;262;p10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263" name="Google Shape;263;p10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309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4" name="Google Shape;264;p10"/>
          <p:cNvSpPr txBox="1"/>
          <p:nvPr/>
        </p:nvSpPr>
        <p:spPr>
          <a:xfrm>
            <a:off x="1028700" y="523600"/>
            <a:ext cx="161163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Virtuální oplocení pro řízení stáda</a:t>
            </a:r>
            <a:endParaRPr lang="cs-CZ" sz="4400" b="1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0"/>
          <p:cNvSpPr/>
          <p:nvPr/>
        </p:nvSpPr>
        <p:spPr>
          <a:xfrm>
            <a:off x="0" y="8342270"/>
            <a:ext cx="2819400" cy="194473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</a:p>
        </p:txBody>
      </p:sp>
      <p:sp>
        <p:nvSpPr>
          <p:cNvPr id="269" name="Google Shape;269;p10"/>
          <p:cNvSpPr/>
          <p:nvPr/>
        </p:nvSpPr>
        <p:spPr>
          <a:xfrm>
            <a:off x="228600" y="1485900"/>
            <a:ext cx="17678400" cy="6463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u="sng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 je virtuální oplocení?</a:t>
            </a:r>
            <a:endParaRPr lang="cs-CZ" sz="3200" u="sng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Virtuální oplocení využívá GPS a bezdrátovou technologii k vytvoření neviditelných hranic pro hospodářská zvířata.</a:t>
            </a:r>
            <a:endParaRPr lang="cs-CZ" noProof="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Zvířata nosí obojky, které vydávají mírný zvuk nebo vibrace, pokud se přiblíží k hranici, a navádějí je, aby se držela ve vymezeném prostoru.</a:t>
            </a:r>
            <a:endParaRPr lang="cs-CZ" noProof="0" dirty="0"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3200" b="1" u="sng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Výhody virtuálního oplocení:</a:t>
            </a:r>
            <a:endParaRPr lang="cs-CZ" sz="3200" u="sng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Flexibilní řízení pastvy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Hranice lze rychle upravovat a vytvářet tak nové pastevní oblasti bez fyzického oplocení.</a:t>
            </a:r>
            <a:endParaRPr lang="cs-CZ" noProof="0" dirty="0"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Snížení dopadu na životní prostředí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Eliminuje nutnost budování fyzických plotů, které mohou narušovat volně žijící zvířata a přírodní krajinu.</a:t>
            </a:r>
            <a:endParaRPr lang="cs-CZ" noProof="0" dirty="0"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Lepší kontrola stáda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Umožňuje přesnou kontrolu nad tím, kde se zvířata pasou, a podporuje tak udržitelné postupy, jako je rotační pastva.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32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0"/>
          <p:cNvSpPr/>
          <p:nvPr/>
        </p:nvSpPr>
        <p:spPr>
          <a:xfrm>
            <a:off x="3161654" y="8342270"/>
            <a:ext cx="15229560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Jak podporuje udržitelnou pastvu:</a:t>
            </a:r>
            <a:endParaRPr lang="cs-CZ" sz="32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Virtuální oplocení umožňuje farmářům snadno přemisťovat zvířata mezi oblastmi, což pomáhá předcházet přepásání a zlepšuje zdraví pastvin při současném snižování pracovních a environmentálních nákladů.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5" name="Google Shape;275;p11"/>
          <p:cNvGrpSpPr/>
          <p:nvPr/>
        </p:nvGrpSpPr>
        <p:grpSpPr>
          <a:xfrm>
            <a:off x="0" y="8220469"/>
            <a:ext cx="18288000" cy="2089391"/>
            <a:chOff x="0" y="-38100"/>
            <a:chExt cx="4816593" cy="550292"/>
          </a:xfrm>
        </p:grpSpPr>
        <p:sp>
          <p:nvSpPr>
            <p:cNvPr id="276" name="Google Shape;276;p11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277" name="Google Shape;277;p11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309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8" name="Google Shape;278;p11"/>
          <p:cNvSpPr txBox="1"/>
          <p:nvPr/>
        </p:nvSpPr>
        <p:spPr>
          <a:xfrm>
            <a:off x="1028700" y="523600"/>
            <a:ext cx="161163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Virtuální oplocení pro řízení stáda</a:t>
            </a:r>
            <a:endParaRPr lang="cs-CZ" sz="4400" b="1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1"/>
          <p:cNvSpPr/>
          <p:nvPr/>
        </p:nvSpPr>
        <p:spPr>
          <a:xfrm>
            <a:off x="0" y="8342270"/>
            <a:ext cx="2819400" cy="194473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</a:p>
        </p:txBody>
      </p:sp>
      <p:sp>
        <p:nvSpPr>
          <p:cNvPr id="283" name="Google Shape;283;p11"/>
          <p:cNvSpPr/>
          <p:nvPr/>
        </p:nvSpPr>
        <p:spPr>
          <a:xfrm>
            <a:off x="2590800" y="8690254"/>
            <a:ext cx="1524000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Specifické doporučení: 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Ověřte si, zda je virtuální oplocení povoleno ve vaší zemi (např. ve Švédsku není povoleno)</a:t>
            </a:r>
          </a:p>
        </p:txBody>
      </p:sp>
      <p:pic>
        <p:nvPicPr>
          <p:cNvPr id="284" name="Google Shape;28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1270522"/>
            <a:ext cx="6324600" cy="7010847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11"/>
          <p:cNvSpPr/>
          <p:nvPr/>
        </p:nvSpPr>
        <p:spPr>
          <a:xfrm>
            <a:off x="2819400" y="9842550"/>
            <a:ext cx="1546859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Odkaz: </a:t>
            </a:r>
            <a:r>
              <a: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https://resilience4dairy.eu/images/factsheets/FS_224_-_virtual_fencing_Sandra_Debevere_mbj_ready_MK_ready_good_to_go.pdf</a:t>
            </a:r>
            <a:r>
              <a: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286" name="Google Shape;286;p11"/>
          <p:cNvSpPr/>
          <p:nvPr/>
        </p:nvSpPr>
        <p:spPr>
          <a:xfrm>
            <a:off x="7315200" y="1576906"/>
            <a:ext cx="10668000" cy="5786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Pozitivní vlastnosti </a:t>
            </a:r>
          </a:p>
          <a:p>
            <a:pPr marL="342900" marR="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Lze použít pro rotační nebo tzv. „</a:t>
            </a:r>
            <a:r>
              <a:rPr lang="cs-CZ" sz="3200" noProof="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strip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cs-CZ" sz="3200" noProof="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grazing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 pastvu a k vyloučení skotu z pobřežních zón nebo oblastí náchylných k erozi.</a:t>
            </a:r>
            <a:endParaRPr lang="cs-CZ" noProof="0" dirty="0"/>
          </a:p>
          <a:p>
            <a:pPr marL="342900" marR="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Většina zvířat se během 24-48 hodin naučí, jak virtuální oplocení funguje. </a:t>
            </a:r>
          </a:p>
          <a:p>
            <a:pPr marL="342900" marR="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cs-CZ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Poloha zvířat v reálném čase.</a:t>
            </a:r>
          </a:p>
          <a:p>
            <a:pPr marL="342900" marR="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Sledování aktivity zvířat (např. zjišťování říje nebo nemoci).</a:t>
            </a:r>
            <a:endParaRPr lang="cs-CZ" noProof="0" dirty="0"/>
          </a:p>
          <a:p>
            <a:pPr marL="342900" marR="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Může být také nahánění stáda postupným zmenšováním hranic pastvy.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1" name="Google Shape;291;p12"/>
          <p:cNvGrpSpPr/>
          <p:nvPr/>
        </p:nvGrpSpPr>
        <p:grpSpPr>
          <a:xfrm>
            <a:off x="-937197" y="2485014"/>
            <a:ext cx="8381632" cy="8041696"/>
            <a:chOff x="0" y="0"/>
            <a:chExt cx="2554519" cy="2450914"/>
          </a:xfrm>
        </p:grpSpPr>
        <p:sp>
          <p:nvSpPr>
            <p:cNvPr id="292" name="Google Shape;292;p12"/>
            <p:cNvSpPr/>
            <p:nvPr/>
          </p:nvSpPr>
          <p:spPr>
            <a:xfrm>
              <a:off x="0" y="0"/>
              <a:ext cx="2554519" cy="2450914"/>
            </a:xfrm>
            <a:custGeom>
              <a:avLst/>
              <a:gdLst/>
              <a:ahLst/>
              <a:cxnLst/>
              <a:rect l="l" t="t" r="r" b="b"/>
              <a:pathLst>
                <a:path w="2554519" h="2450914" extrusionOk="0">
                  <a:moveTo>
                    <a:pt x="1277259" y="0"/>
                  </a:moveTo>
                  <a:cubicBezTo>
                    <a:pt x="571848" y="0"/>
                    <a:pt x="0" y="548656"/>
                    <a:pt x="0" y="1225457"/>
                  </a:cubicBezTo>
                  <a:cubicBezTo>
                    <a:pt x="0" y="1902259"/>
                    <a:pt x="571848" y="2450914"/>
                    <a:pt x="1277259" y="2450914"/>
                  </a:cubicBezTo>
                  <a:cubicBezTo>
                    <a:pt x="1982670" y="2450914"/>
                    <a:pt x="2554519" y="1902259"/>
                    <a:pt x="2554519" y="1225457"/>
                  </a:cubicBezTo>
                  <a:cubicBezTo>
                    <a:pt x="2554519" y="548656"/>
                    <a:pt x="1982670" y="0"/>
                    <a:pt x="1277259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12"/>
            <p:cNvSpPr txBox="1"/>
            <p:nvPr/>
          </p:nvSpPr>
          <p:spPr>
            <a:xfrm>
              <a:off x="239486" y="191673"/>
              <a:ext cx="2075546" cy="20294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4" name="Google Shape;294;p12"/>
          <p:cNvSpPr/>
          <p:nvPr/>
        </p:nvSpPr>
        <p:spPr>
          <a:xfrm>
            <a:off x="-503349" y="2960664"/>
            <a:ext cx="7513938" cy="7090396"/>
          </a:xfrm>
          <a:custGeom>
            <a:avLst/>
            <a:gdLst/>
            <a:ahLst/>
            <a:cxnLst/>
            <a:rect l="l" t="t" r="r" b="b"/>
            <a:pathLst>
              <a:path w="1164106" h="1098488" extrusionOk="0">
                <a:moveTo>
                  <a:pt x="582053" y="0"/>
                </a:moveTo>
                <a:cubicBezTo>
                  <a:pt x="260594" y="0"/>
                  <a:pt x="0" y="245905"/>
                  <a:pt x="0" y="549244"/>
                </a:cubicBezTo>
                <a:cubicBezTo>
                  <a:pt x="0" y="852583"/>
                  <a:pt x="260594" y="1098488"/>
                  <a:pt x="582053" y="1098488"/>
                </a:cubicBezTo>
                <a:cubicBezTo>
                  <a:pt x="903512" y="1098488"/>
                  <a:pt x="1164106" y="852583"/>
                  <a:pt x="1164106" y="549244"/>
                </a:cubicBezTo>
                <a:cubicBezTo>
                  <a:pt x="1164106" y="245905"/>
                  <a:pt x="903512" y="0"/>
                  <a:pt x="582053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0813" r="-20813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5" name="Google Shape;295;p12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296" name="Google Shape;296;p12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297" name="Google Shape;297;p12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8" name="Google Shape;298;p12"/>
          <p:cNvSpPr txBox="1"/>
          <p:nvPr/>
        </p:nvSpPr>
        <p:spPr>
          <a:xfrm>
            <a:off x="3665915" y="944005"/>
            <a:ext cx="10956171" cy="653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1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49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Oddíl 2: Teoretické základy</a:t>
            </a:r>
            <a:endParaRPr/>
          </a:p>
        </p:txBody>
      </p:sp>
      <p:sp>
        <p:nvSpPr>
          <p:cNvPr id="299" name="Google Shape;299;p12"/>
          <p:cNvSpPr txBox="1"/>
          <p:nvPr/>
        </p:nvSpPr>
        <p:spPr>
          <a:xfrm>
            <a:off x="7796364" y="3307083"/>
            <a:ext cx="9140392" cy="692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99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Teoretické</a:t>
            </a:r>
            <a:r>
              <a:rPr lang="en-US" sz="299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299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základy</a:t>
            </a:r>
            <a:endParaRPr sz="2999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12"/>
          <p:cNvSpPr txBox="1"/>
          <p:nvPr/>
        </p:nvSpPr>
        <p:spPr>
          <a:xfrm>
            <a:off x="7867040" y="4305300"/>
            <a:ext cx="9734056" cy="551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l" rtl="0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7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Výhody a výzvy</a:t>
            </a:r>
            <a:endParaRPr sz="287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1" name="Google Shape;301;p12" descr="http://www.kambogard.se/media/20140605_210831_LLS.jpg"/>
          <p:cNvPicPr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537382" y="2960664"/>
            <a:ext cx="7547971" cy="7090396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Google Shape;306;p13"/>
          <p:cNvGrpSpPr/>
          <p:nvPr/>
        </p:nvGrpSpPr>
        <p:grpSpPr>
          <a:xfrm>
            <a:off x="-533634" y="-160159"/>
            <a:ext cx="18821634" cy="2284960"/>
            <a:chOff x="0" y="-38100"/>
            <a:chExt cx="4957138" cy="601800"/>
          </a:xfrm>
        </p:grpSpPr>
        <p:sp>
          <p:nvSpPr>
            <p:cNvPr id="307" name="Google Shape;307;p13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08" name="Google Shape;308;p13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9" name="Google Shape;309;p13"/>
          <p:cNvSpPr txBox="1"/>
          <p:nvPr/>
        </p:nvSpPr>
        <p:spPr>
          <a:xfrm>
            <a:off x="536629" y="997819"/>
            <a:ext cx="17443341" cy="74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 b="1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Jaká je role hospodářských zvířat v regenerativním zemědělství?</a:t>
            </a:r>
          </a:p>
        </p:txBody>
      </p:sp>
      <p:sp>
        <p:nvSpPr>
          <p:cNvPr id="310" name="Google Shape;310;p13"/>
          <p:cNvSpPr/>
          <p:nvPr/>
        </p:nvSpPr>
        <p:spPr>
          <a:xfrm>
            <a:off x="457200" y="2705100"/>
            <a:ext cx="17602200" cy="3847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Teoretické základy:</a:t>
            </a:r>
            <a:endParaRPr lang="cs-CZ" sz="32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Integrace zvířat: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Zvířata hrají klíčovou roli v regenerativních systémech, protože zlepšují koloběh živin, podporují úrodnost půdy a pomáhají při regulaci plevelů a škůdců.</a:t>
            </a:r>
            <a:endParaRPr lang="cs-CZ" noProof="0" dirty="0"/>
          </a:p>
          <a:p>
            <a:pPr marL="0" marR="0" lvl="0" indent="-2032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Pastevní postupy: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Řízená pastva pomáhá snižovat erozi, zlepšuje zadržování vody a zvyšuje rozmanitost rostlin.</a:t>
            </a:r>
            <a:endParaRPr lang="cs-CZ" noProof="0" dirty="0"/>
          </a:p>
          <a:p>
            <a:pPr marL="0" marR="0" lvl="0" indent="-2032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Zaměření na zdraví stád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V regenerativních systémech je zdraví stád zásadní pro udržení produktivity a rovnováhy ekosystému, protože zdravá zvířata podporují zdraví půdy a rostlin.</a:t>
            </a:r>
            <a:endParaRPr lang="cs-CZ" noProof="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" name="Google Shape;315;p14"/>
          <p:cNvGrpSpPr/>
          <p:nvPr/>
        </p:nvGrpSpPr>
        <p:grpSpPr>
          <a:xfrm>
            <a:off x="-502638" y="-160159"/>
            <a:ext cx="18821634" cy="2284960"/>
            <a:chOff x="0" y="-38100"/>
            <a:chExt cx="4957138" cy="601800"/>
          </a:xfrm>
        </p:grpSpPr>
        <p:sp>
          <p:nvSpPr>
            <p:cNvPr id="316" name="Google Shape;316;p14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17" name="Google Shape;317;p14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8" name="Google Shape;318;p14"/>
          <p:cNvSpPr txBox="1"/>
          <p:nvPr/>
        </p:nvSpPr>
        <p:spPr>
          <a:xfrm>
            <a:off x="2057401" y="944005"/>
            <a:ext cx="14401800" cy="620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 b="1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Výhody regenerativního zemědělství a zdraví stád</a:t>
            </a:r>
            <a:endParaRPr lang="cs-CZ" noProof="0" dirty="0"/>
          </a:p>
        </p:txBody>
      </p:sp>
      <p:sp>
        <p:nvSpPr>
          <p:cNvPr id="319" name="Google Shape;319;p14"/>
          <p:cNvSpPr/>
          <p:nvPr/>
        </p:nvSpPr>
        <p:spPr>
          <a:xfrm>
            <a:off x="457200" y="2705100"/>
            <a:ext cx="17602200" cy="5478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Výhody:</a:t>
            </a:r>
            <a:endParaRPr lang="cs-CZ" sz="32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Přínosy pro životní prostředí: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Zlepšují zdraví půdy, zvyšují biologickou rozmanitost, snižují potřebu chemických vstupů a zachycují uhlík.</a:t>
            </a:r>
            <a:endParaRPr lang="cs-CZ" noProof="0" dirty="0"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Ekonomické přínosy: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Zdravá půda a hospodářská zvířata mohou časem vést k vyšším výnosům a větší odolnosti zemědělských podniků.</a:t>
            </a:r>
            <a:endParaRPr lang="cs-CZ" noProof="0" dirty="0"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Dobré životní podmínky zvířat: 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Zdravá stáda jsou produktivní stáda. Zaměření na zdraví stáda může zlepšit životní pohodu zvířat, omezit výskyt nemocí a prodloužit délku života.</a:t>
            </a:r>
            <a:endParaRPr lang="cs-CZ" noProof="0" dirty="0"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Odolnost ekosystému: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Obnovou půdy a zapojením zvířat mohou regenerativní postupy pomoci zemědělským podnikům přizpůsobit se změně klimatu a extrémním povětrnostním jevům.</a:t>
            </a:r>
            <a:endParaRPr lang="cs-CZ" noProof="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32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4" name="Google Shape;324;p15"/>
          <p:cNvGrpSpPr/>
          <p:nvPr/>
        </p:nvGrpSpPr>
        <p:grpSpPr>
          <a:xfrm>
            <a:off x="-471642" y="-175657"/>
            <a:ext cx="18821634" cy="2284960"/>
            <a:chOff x="0" y="-38100"/>
            <a:chExt cx="4957138" cy="601800"/>
          </a:xfrm>
        </p:grpSpPr>
        <p:sp>
          <p:nvSpPr>
            <p:cNvPr id="325" name="Google Shape;325;p15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26" name="Google Shape;326;p15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7" name="Google Shape;327;p15"/>
          <p:cNvSpPr txBox="1"/>
          <p:nvPr/>
        </p:nvSpPr>
        <p:spPr>
          <a:xfrm>
            <a:off x="216976" y="697739"/>
            <a:ext cx="17842424" cy="74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 b="1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Výzvy při zavádění regenerativního zemědělství a řízení zdraví stád</a:t>
            </a:r>
            <a:endParaRPr lang="cs-CZ" noProof="0" dirty="0"/>
          </a:p>
        </p:txBody>
      </p:sp>
      <p:sp>
        <p:nvSpPr>
          <p:cNvPr id="328" name="Google Shape;328;p15"/>
          <p:cNvSpPr/>
          <p:nvPr/>
        </p:nvSpPr>
        <p:spPr>
          <a:xfrm>
            <a:off x="457200" y="2705100"/>
            <a:ext cx="17602200" cy="5970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Výzvy:</a:t>
            </a:r>
            <a:endParaRPr lang="cs-CZ" sz="32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/>
            <a:r>
              <a:rPr lang="cs-CZ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lang="cs-CZ" sz="3200" b="1" noProof="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áklady</a:t>
            </a: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na přechod: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Přechod od konvenčních k </a:t>
            </a:r>
            <a:r>
              <a:rPr lang="cs-CZ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regenerativním postupům může 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vyžadovat počáteční investice do školení, infrastruktury a nového vybavení.</a:t>
            </a:r>
            <a:endParaRPr lang="cs-CZ" noProof="0" dirty="0"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Nedostatky v dovednostech a znalostech: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Regenerativní zemědělství a management zdraví stád vyžadují znalosti ekologie, půdy a chovu zvířat, což může být pro mnoho zemědělců překážkou.</a:t>
            </a:r>
          </a:p>
          <a:p>
            <a:pPr lvl="0">
              <a:spcBef>
                <a:spcPts val="1200"/>
              </a:spcBef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Tržní a politické bariéry: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Nedostatek finančních pobídek, omezený přístup na trh </a:t>
            </a:r>
            <a:r>
              <a:rPr lang="cs-CZ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 produkty regenerativního zemědělství a 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regulační omezení (např. ohledně virtuální oplocení) mohou bránit jejich zavádění.</a:t>
            </a:r>
            <a:endParaRPr lang="cs-CZ" noProof="0" dirty="0"/>
          </a:p>
          <a:p>
            <a:pPr lvl="0">
              <a:spcBef>
                <a:spcPts val="1200"/>
              </a:spcBef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Výzvy v oblasti řízení zdraví stád: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Sledování zdraví zvířat v různých pastevních systémech vyžaduje dovednosti v pozorování a manipulaci </a:t>
            </a:r>
            <a:r>
              <a:rPr lang="cs-CZ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 zvířaty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stejně jako porozumění strategiím prevence nemocí specifických pro pastevní systémy.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3" name="Google Shape;333;p16"/>
          <p:cNvGrpSpPr/>
          <p:nvPr/>
        </p:nvGrpSpPr>
        <p:grpSpPr>
          <a:xfrm>
            <a:off x="-502638" y="-175657"/>
            <a:ext cx="18821634" cy="2284960"/>
            <a:chOff x="0" y="-38100"/>
            <a:chExt cx="4957138" cy="601800"/>
          </a:xfrm>
        </p:grpSpPr>
        <p:sp>
          <p:nvSpPr>
            <p:cNvPr id="334" name="Google Shape;334;p16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35" name="Google Shape;335;p16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7" name="Google Shape;337;p16"/>
          <p:cNvSpPr/>
          <p:nvPr/>
        </p:nvSpPr>
        <p:spPr>
          <a:xfrm>
            <a:off x="522923" y="4000500"/>
            <a:ext cx="648985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u="sng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Příklad problémů s reprodukcí </a:t>
            </a:r>
            <a:endParaRPr lang="cs-CZ" noProof="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u="sng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 systémech přirozeného chovu</a:t>
            </a:r>
          </a:p>
        </p:txBody>
      </p:sp>
      <p:sp>
        <p:nvSpPr>
          <p:cNvPr id="338" name="Google Shape;338;p16"/>
          <p:cNvSpPr/>
          <p:nvPr/>
        </p:nvSpPr>
        <p:spPr>
          <a:xfrm>
            <a:off x="8458200" y="3554224"/>
            <a:ext cx="7620000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Může být </a:t>
            </a: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obtížnější sledovat úspěšnost březosti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lang="cs-CZ" noProof="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cs-CZ" sz="32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Zajistěte, aby byl samec </a:t>
            </a: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zdravý, plodný a schopný včas oplodnit 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všechny samice.</a:t>
            </a:r>
            <a:endParaRPr lang="cs-CZ" noProof="0" dirty="0"/>
          </a:p>
        </p:txBody>
      </p:sp>
      <p:sp>
        <p:nvSpPr>
          <p:cNvPr id="339" name="Google Shape;339;p16"/>
          <p:cNvSpPr/>
          <p:nvPr/>
        </p:nvSpPr>
        <p:spPr>
          <a:xfrm>
            <a:off x="8033479" y="2709470"/>
            <a:ext cx="8229600" cy="6439940"/>
          </a:xfrm>
          <a:prstGeom prst="rect">
            <a:avLst/>
          </a:prstGeom>
          <a:noFill/>
          <a:ln w="762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cs-CZ" sz="18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327;p15">
            <a:extLst>
              <a:ext uri="{FF2B5EF4-FFF2-40B4-BE49-F238E27FC236}">
                <a16:creationId xmlns:a16="http://schemas.microsoft.com/office/drawing/2014/main" id="{3CF495FD-15DF-AF77-BC24-26E5F44CA85F}"/>
              </a:ext>
            </a:extLst>
          </p:cNvPr>
          <p:cNvSpPr txBox="1"/>
          <p:nvPr/>
        </p:nvSpPr>
        <p:spPr>
          <a:xfrm>
            <a:off x="216976" y="697739"/>
            <a:ext cx="17842424" cy="74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 b="1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Výzvy při zavádění regenerativního zemědělství a řízení zdraví stád</a:t>
            </a:r>
            <a:endParaRPr lang="cs-CZ" noProof="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4" name="Google Shape;344;p17"/>
          <p:cNvGrpSpPr/>
          <p:nvPr/>
        </p:nvGrpSpPr>
        <p:grpSpPr>
          <a:xfrm>
            <a:off x="-502638" y="-175657"/>
            <a:ext cx="18821634" cy="2284960"/>
            <a:chOff x="0" y="-38100"/>
            <a:chExt cx="4957138" cy="601800"/>
          </a:xfrm>
        </p:grpSpPr>
        <p:sp>
          <p:nvSpPr>
            <p:cNvPr id="345" name="Google Shape;345;p17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46" name="Google Shape;346;p17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8" name="Google Shape;348;p17"/>
          <p:cNvSpPr/>
          <p:nvPr/>
        </p:nvSpPr>
        <p:spPr>
          <a:xfrm>
            <a:off x="8458200" y="3118033"/>
            <a:ext cx="9448800" cy="27083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Nevýhody</a:t>
            </a: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3200" noProof="0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Ovce mohou být zdrojem </a:t>
            </a:r>
            <a:r>
              <a:rPr lang="cs-CZ" sz="3200" noProof="0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Johneho</a:t>
            </a:r>
            <a:r>
              <a:rPr lang="cs-CZ" sz="3200" noProof="0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choroby, BVD a leptospirózy. </a:t>
            </a:r>
            <a:endParaRPr lang="cs-CZ" noProof="0" dirty="0"/>
          </a:p>
          <a:p>
            <a:pPr marL="457200" marR="0" lvl="0" indent="-457200" algn="l" rtl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3200" noProof="0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Společná pastva skotu a ovcí tak může vést k šíření těchto onemocnění mezi oběma druhy.</a:t>
            </a:r>
            <a:endParaRPr lang="cs-CZ" sz="32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17"/>
          <p:cNvSpPr/>
          <p:nvPr/>
        </p:nvSpPr>
        <p:spPr>
          <a:xfrm>
            <a:off x="152400" y="3112412"/>
            <a:ext cx="8001000" cy="3970277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800" b="1" noProof="0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Výhody</a:t>
            </a:r>
            <a:endParaRPr lang="cs-CZ" noProof="0" dirty="0"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2800" noProof="0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Ovce spásají části pastvin a konzumují určité plevele, které skot odmítá. Tím se zlepšuje celková kvalita pastvin.</a:t>
            </a: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2800" noProof="0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Hlavní gastrointestinální paraziti, kteří postihují skot, nenapadají ovce. Společnou pastvou skotu a ovcí dochází k tzv. ředícímu efektu, protože hustota osazení skotu je při společné pastvě s ovcemi nižší.</a:t>
            </a:r>
            <a:endParaRPr lang="cs-CZ" noProof="0" dirty="0"/>
          </a:p>
        </p:txBody>
      </p:sp>
      <p:sp>
        <p:nvSpPr>
          <p:cNvPr id="350" name="Google Shape;350;p17"/>
          <p:cNvSpPr/>
          <p:nvPr/>
        </p:nvSpPr>
        <p:spPr>
          <a:xfrm>
            <a:off x="4116905" y="2284960"/>
            <a:ext cx="865756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noProof="0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Měli bychom nechat skot a ovce pást společně?</a:t>
            </a:r>
            <a:endParaRPr lang="cs-CZ" noProof="0" dirty="0"/>
          </a:p>
        </p:txBody>
      </p:sp>
      <p:pic>
        <p:nvPicPr>
          <p:cNvPr id="351" name="Google Shape;351;p17" descr="http://www.kambogard.se/media/20140606_095439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53600" y="6500710"/>
            <a:ext cx="6392516" cy="3595790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Google Shape;327;p15">
            <a:extLst>
              <a:ext uri="{FF2B5EF4-FFF2-40B4-BE49-F238E27FC236}">
                <a16:creationId xmlns:a16="http://schemas.microsoft.com/office/drawing/2014/main" id="{EFB95377-4C57-C77C-4A30-B04F1F8A7E61}"/>
              </a:ext>
            </a:extLst>
          </p:cNvPr>
          <p:cNvSpPr txBox="1"/>
          <p:nvPr/>
        </p:nvSpPr>
        <p:spPr>
          <a:xfrm>
            <a:off x="216976" y="697739"/>
            <a:ext cx="17842424" cy="74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 b="1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Výzvy při zavádění regenerativního zemědělství a řízení zdraví stád</a:t>
            </a:r>
            <a:endParaRPr lang="cs-CZ" noProof="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6" name="Google Shape;356;p18"/>
          <p:cNvGrpSpPr/>
          <p:nvPr/>
        </p:nvGrpSpPr>
        <p:grpSpPr>
          <a:xfrm>
            <a:off x="-502638" y="-175657"/>
            <a:ext cx="18821634" cy="2284960"/>
            <a:chOff x="0" y="-38100"/>
            <a:chExt cx="4957138" cy="601800"/>
          </a:xfrm>
        </p:grpSpPr>
        <p:sp>
          <p:nvSpPr>
            <p:cNvPr id="357" name="Google Shape;357;p18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58" name="Google Shape;358;p18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0" name="Google Shape;360;p18"/>
          <p:cNvSpPr/>
          <p:nvPr/>
        </p:nvSpPr>
        <p:spPr>
          <a:xfrm>
            <a:off x="381000" y="4000500"/>
            <a:ext cx="10678116" cy="3016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Zajištění ziskovosti a udržitelnosti.</a:t>
            </a:r>
            <a:endParaRPr lang="cs-CZ" noProof="0" dirty="0"/>
          </a:p>
          <a:p>
            <a:pPr marL="457200" marR="0" lvl="0" indent="-4572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Zvyšování přijímání postupů regenerativního zemědělství ze strany zemědělců</a:t>
            </a:r>
          </a:p>
          <a:p>
            <a:pPr marL="457200" marR="0" lvl="0" indent="-4572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Vnímání přidané hodnoty na trhu a získání lepších cen.</a:t>
            </a:r>
          </a:p>
          <a:p>
            <a:pPr marL="457200" marR="0" lvl="0" indent="-4572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Získání certifikace.</a:t>
            </a:r>
          </a:p>
        </p:txBody>
      </p:sp>
      <p:pic>
        <p:nvPicPr>
          <p:cNvPr id="361" name="Google Shape;361;p18" descr="كيف تُخفّض النّفقات وتضمن الرّبحية Profitability - التخطيط وسير العمل ..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59116" y="3390900"/>
            <a:ext cx="6400800" cy="4267200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Google Shape;327;p15">
            <a:extLst>
              <a:ext uri="{FF2B5EF4-FFF2-40B4-BE49-F238E27FC236}">
                <a16:creationId xmlns:a16="http://schemas.microsoft.com/office/drawing/2014/main" id="{0871C5CB-2C46-CF1D-095B-FE7A578351CD}"/>
              </a:ext>
            </a:extLst>
          </p:cNvPr>
          <p:cNvSpPr txBox="1"/>
          <p:nvPr/>
        </p:nvSpPr>
        <p:spPr>
          <a:xfrm>
            <a:off x="216976" y="697739"/>
            <a:ext cx="17842424" cy="74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 b="1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Výzvy při zavádění regenerativního zemědělství a řízení zdraví stád</a:t>
            </a:r>
            <a:endParaRPr lang="cs-CZ" noProof="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6" name="Google Shape;366;p19"/>
          <p:cNvGrpSpPr/>
          <p:nvPr/>
        </p:nvGrpSpPr>
        <p:grpSpPr>
          <a:xfrm>
            <a:off x="0" y="7694315"/>
            <a:ext cx="10926496" cy="737745"/>
            <a:chOff x="0" y="-38100"/>
            <a:chExt cx="2877760" cy="194303"/>
          </a:xfrm>
        </p:grpSpPr>
        <p:sp>
          <p:nvSpPr>
            <p:cNvPr id="367" name="Google Shape;367;p19"/>
            <p:cNvSpPr/>
            <p:nvPr/>
          </p:nvSpPr>
          <p:spPr>
            <a:xfrm>
              <a:off x="0" y="0"/>
              <a:ext cx="2877760" cy="156203"/>
            </a:xfrm>
            <a:custGeom>
              <a:avLst/>
              <a:gdLst/>
              <a:ahLst/>
              <a:cxnLst/>
              <a:rect l="l" t="t" r="r" b="b"/>
              <a:pathLst>
                <a:path w="2877760" h="156203" extrusionOk="0">
                  <a:moveTo>
                    <a:pt x="0" y="0"/>
                  </a:moveTo>
                  <a:lnTo>
                    <a:pt x="2877760" y="0"/>
                  </a:lnTo>
                  <a:lnTo>
                    <a:pt x="2877760" y="156203"/>
                  </a:lnTo>
                  <a:lnTo>
                    <a:pt x="0" y="156203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68" name="Google Shape;368;p19"/>
            <p:cNvSpPr txBox="1"/>
            <p:nvPr/>
          </p:nvSpPr>
          <p:spPr>
            <a:xfrm>
              <a:off x="0" y="-38100"/>
              <a:ext cx="2877760" cy="1943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9" name="Google Shape;369;p19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812800" h="1195294" extrusionOk="0">
                <a:moveTo>
                  <a:pt x="609600" y="0"/>
                </a:moveTo>
                <a:lnTo>
                  <a:pt x="0" y="0"/>
                </a:lnTo>
                <a:lnTo>
                  <a:pt x="203200" y="1195294"/>
                </a:lnTo>
                <a:lnTo>
                  <a:pt x="812800" y="1195294"/>
                </a:lnTo>
                <a:lnTo>
                  <a:pt x="6096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370" name="Google Shape;370;p19"/>
          <p:cNvGrpSpPr/>
          <p:nvPr/>
        </p:nvGrpSpPr>
        <p:grpSpPr>
          <a:xfrm>
            <a:off x="537505" y="784708"/>
            <a:ext cx="8849594" cy="1787042"/>
            <a:chOff x="0" y="-38100"/>
            <a:chExt cx="2201205" cy="444500"/>
          </a:xfrm>
        </p:grpSpPr>
        <p:sp>
          <p:nvSpPr>
            <p:cNvPr id="371" name="Google Shape;371;p19"/>
            <p:cNvSpPr/>
            <p:nvPr/>
          </p:nvSpPr>
          <p:spPr>
            <a:xfrm>
              <a:off x="0" y="0"/>
              <a:ext cx="2201205" cy="406400"/>
            </a:xfrm>
            <a:custGeom>
              <a:avLst/>
              <a:gdLst/>
              <a:ahLst/>
              <a:cxnLst/>
              <a:rect l="l" t="t" r="r" b="b"/>
              <a:pathLst>
                <a:path w="2201205" h="406400" extrusionOk="0">
                  <a:moveTo>
                    <a:pt x="1998005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998005" y="406400"/>
                  </a:lnTo>
                  <a:lnTo>
                    <a:pt x="2201205" y="203200"/>
                  </a:lnTo>
                  <a:lnTo>
                    <a:pt x="1998005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372" name="Google Shape;372;p19"/>
            <p:cNvSpPr txBox="1"/>
            <p:nvPr/>
          </p:nvSpPr>
          <p:spPr>
            <a:xfrm>
              <a:off x="0" y="-38100"/>
              <a:ext cx="2086905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3" name="Google Shape;373;p19"/>
          <p:cNvSpPr txBox="1"/>
          <p:nvPr/>
        </p:nvSpPr>
        <p:spPr>
          <a:xfrm>
            <a:off x="1028700" y="1248804"/>
            <a:ext cx="9355164" cy="1132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000" b="1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Oddíl 3: Aplikace</a:t>
            </a:r>
            <a:endParaRPr lang="cs-CZ" sz="4000" b="1" noProof="0" dirty="0"/>
          </a:p>
          <a:p>
            <a:pPr marL="0" marR="0" lvl="0" indent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000" b="1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 regenerativním zemědělství</a:t>
            </a:r>
            <a:endParaRPr lang="cs-CZ" sz="4000" noProof="0" dirty="0"/>
          </a:p>
        </p:txBody>
      </p:sp>
      <p:sp>
        <p:nvSpPr>
          <p:cNvPr id="374" name="Google Shape;374;p19"/>
          <p:cNvSpPr txBox="1"/>
          <p:nvPr/>
        </p:nvSpPr>
        <p:spPr>
          <a:xfrm>
            <a:off x="537505" y="3516180"/>
            <a:ext cx="11578295" cy="3201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969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Praktické techniky a postupy s příklady z praxe</a:t>
            </a:r>
          </a:p>
          <a:p>
            <a:pPr marL="914400" marR="0" lvl="1" indent="-457200" algn="l" rtl="0">
              <a:lnSpc>
                <a:spcPct val="149983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Char char="•"/>
            </a:pPr>
            <a:r>
              <a:rPr lang="cs-CZ" sz="2969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Pravidelné hodnocení zdravotního stavu</a:t>
            </a:r>
          </a:p>
          <a:p>
            <a:pPr marL="914400" marR="0" lvl="1" indent="-457200" algn="l" rtl="0">
              <a:lnSpc>
                <a:spcPct val="139156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cs-CZ" sz="32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Sledování reprodukčního zdraví</a:t>
            </a:r>
            <a:endParaRPr lang="cs-CZ" noProof="0" dirty="0"/>
          </a:p>
          <a:p>
            <a:pPr marL="914400" marR="0" lvl="1" indent="-457200" algn="l" rtl="0">
              <a:lnSpc>
                <a:spcPct val="139156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cs-CZ" sz="32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Využití technologie pro včasnou detekci</a:t>
            </a:r>
            <a:endParaRPr lang="cs-CZ" noProof="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9" name="Google Shape;379;p20"/>
          <p:cNvGrpSpPr/>
          <p:nvPr/>
        </p:nvGrpSpPr>
        <p:grpSpPr>
          <a:xfrm>
            <a:off x="-487140" y="-191155"/>
            <a:ext cx="18821634" cy="2284960"/>
            <a:chOff x="0" y="-38100"/>
            <a:chExt cx="4957138" cy="601800"/>
          </a:xfrm>
        </p:grpSpPr>
        <p:sp>
          <p:nvSpPr>
            <p:cNvPr id="380" name="Google Shape;380;p20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81" name="Google Shape;381;p20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2" name="Google Shape;382;p20"/>
          <p:cNvSpPr txBox="1"/>
          <p:nvPr/>
        </p:nvSpPr>
        <p:spPr>
          <a:xfrm>
            <a:off x="1676283" y="762373"/>
            <a:ext cx="14401800" cy="74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9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Pravidelné hodnocení zdravotního stavu</a:t>
            </a:r>
            <a:endParaRPr lang="cs-CZ" sz="4400" b="1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20"/>
          <p:cNvSpPr/>
          <p:nvPr/>
        </p:nvSpPr>
        <p:spPr>
          <a:xfrm>
            <a:off x="196629" y="2140299"/>
            <a:ext cx="8686800" cy="5970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Technika:</a:t>
            </a:r>
            <a:endParaRPr lang="cs-CZ" noProof="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Pravidelné vizuální a fyzické kontroly:</a:t>
            </a:r>
            <a:endParaRPr lang="cs-CZ" noProof="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32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Hodnocení tělesné kondice: 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Pravidelně vyhodnocujte.</a:t>
            </a:r>
            <a:endParaRPr lang="cs-CZ" noProof="0" dirty="0"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Příznaky chování: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Všímejte si známek nepohody, letargie nebo změny úrovně aktivity.</a:t>
            </a:r>
            <a:endParaRPr lang="cs-CZ" noProof="0" dirty="0"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Fyzický vzhled: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Kontrola abnormalit kůže, otoků nebo neobvyklého výtoku z očí, uší, nosu, vulvy.</a:t>
            </a: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Životní funkce: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Měření teploty a dýchání za účelem zjištění příznaků horečky nebo stresu.</a:t>
            </a:r>
            <a:endParaRPr lang="cs-CZ" noProof="0" dirty="0"/>
          </a:p>
        </p:txBody>
      </p:sp>
      <p:sp>
        <p:nvSpPr>
          <p:cNvPr id="384" name="Google Shape;384;p20"/>
          <p:cNvSpPr/>
          <p:nvPr/>
        </p:nvSpPr>
        <p:spPr>
          <a:xfrm>
            <a:off x="9982200" y="2230815"/>
            <a:ext cx="8077200" cy="6494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Příklad z praxe:</a:t>
            </a:r>
            <a:endParaRPr lang="cs-CZ" noProof="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Farmář zaznamenal snížení aktivity jedné z krav na pastvě.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Při fyzické kontrole byla zjištěna mírně zvýšená tělesná teplota (38,6 °C) a známky výtoku z nosu.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32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Farmář krávu okamžitě izoloval a kontaktoval veterináře.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32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Včasná detekce zabránila šíření infekce na zbytek stáda a kráva se během několika dní zcela zotavila.</a:t>
            </a:r>
            <a:endParaRPr lang="cs-CZ" noProof="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" name="Google Shape;389;p21"/>
          <p:cNvGrpSpPr/>
          <p:nvPr/>
        </p:nvGrpSpPr>
        <p:grpSpPr>
          <a:xfrm>
            <a:off x="-46494" y="-201479"/>
            <a:ext cx="18349992" cy="2140299"/>
            <a:chOff x="0" y="-38100"/>
            <a:chExt cx="4957138" cy="601800"/>
          </a:xfrm>
        </p:grpSpPr>
        <p:sp>
          <p:nvSpPr>
            <p:cNvPr id="390" name="Google Shape;390;p21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91" name="Google Shape;391;p21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2" name="Google Shape;392;p21"/>
          <p:cNvSpPr txBox="1"/>
          <p:nvPr/>
        </p:nvSpPr>
        <p:spPr>
          <a:xfrm>
            <a:off x="1943100" y="625409"/>
            <a:ext cx="14401800" cy="74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9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Sledování reprodukčního zdraví</a:t>
            </a:r>
            <a:endParaRPr lang="cs-CZ" sz="4400" b="1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21"/>
          <p:cNvSpPr/>
          <p:nvPr/>
        </p:nvSpPr>
        <p:spPr>
          <a:xfrm>
            <a:off x="196629" y="2140299"/>
            <a:ext cx="8686800" cy="4985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Technika:</a:t>
            </a:r>
            <a:endParaRPr lang="cs-CZ" noProof="0" dirty="0"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Detekce říje: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Sledování příznaků, jako je zvýšená vokalizace, neklid a naskakování.</a:t>
            </a:r>
            <a:endParaRPr lang="cs-CZ" noProof="0" dirty="0"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Sledování březosti: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Sledování předpokládaných termínů otelení a kontrola fyzických změn, jako je vývoj vemene.</a:t>
            </a:r>
            <a:endParaRPr lang="cs-CZ" noProof="0" dirty="0"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Kontroly po porodu: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Po otelení se kráva vrátí do říje a netrpí stavy, jako je zadržená placenta nebo děložní infekce.</a:t>
            </a:r>
          </a:p>
        </p:txBody>
      </p:sp>
      <p:sp>
        <p:nvSpPr>
          <p:cNvPr id="394" name="Google Shape;394;p21"/>
          <p:cNvSpPr/>
          <p:nvPr/>
        </p:nvSpPr>
        <p:spPr>
          <a:xfrm>
            <a:off x="9982200" y="2230815"/>
            <a:ext cx="8077200" cy="415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Příklad z praxe:</a:t>
            </a:r>
            <a:endParaRPr lang="cs-CZ" sz="3200" noProof="0" dirty="0"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Zemědělec si je vědom, že musí zavolat veterináře u:</a:t>
            </a:r>
            <a:endParaRPr lang="cs-CZ" noProof="0" dirty="0"/>
          </a:p>
          <a:p>
            <a:pPr marL="457200" marR="0" lvl="0" indent="-4572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-"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Krávy s vaginálním výtokem více než 30 dní po otelení.</a:t>
            </a:r>
            <a:endParaRPr lang="cs-CZ" noProof="0" dirty="0"/>
          </a:p>
          <a:p>
            <a:pPr marL="457200" marR="0" lvl="0" indent="-4572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-"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Krávy bez známek říje.</a:t>
            </a:r>
            <a:endParaRPr lang="cs-CZ" noProof="0" dirty="0"/>
          </a:p>
          <a:p>
            <a:pPr marL="457200" marR="0" lvl="0" indent="-4572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-"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Krávy vykazující známky říje po několik dní.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" name="Google Shape;399;p22"/>
          <p:cNvGrpSpPr/>
          <p:nvPr/>
        </p:nvGrpSpPr>
        <p:grpSpPr>
          <a:xfrm>
            <a:off x="-456144" y="-191155"/>
            <a:ext cx="18821634" cy="2284960"/>
            <a:chOff x="0" y="-38100"/>
            <a:chExt cx="4957138" cy="601800"/>
          </a:xfrm>
        </p:grpSpPr>
        <p:sp>
          <p:nvSpPr>
            <p:cNvPr id="400" name="Google Shape;400;p22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01" name="Google Shape;401;p22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2" name="Google Shape;402;p22"/>
          <p:cNvSpPr txBox="1"/>
          <p:nvPr/>
        </p:nvSpPr>
        <p:spPr>
          <a:xfrm>
            <a:off x="1676283" y="625409"/>
            <a:ext cx="14401800" cy="74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9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Využití technologie pro včasnou detekci</a:t>
            </a:r>
            <a:endParaRPr lang="cs-CZ" sz="4400" b="1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22"/>
          <p:cNvSpPr/>
          <p:nvPr/>
        </p:nvSpPr>
        <p:spPr>
          <a:xfrm>
            <a:off x="196629" y="2140299"/>
            <a:ext cx="8686800" cy="3662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Technika: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Měřiče aktivity/pedometry lze použít k:</a:t>
            </a:r>
            <a:endParaRPr lang="cs-CZ" noProof="0" dirty="0"/>
          </a:p>
          <a:p>
            <a:pPr marL="457200" marR="0" lvl="0" indent="-4572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Detekce kulhání.</a:t>
            </a:r>
          </a:p>
          <a:p>
            <a:pPr marL="457200" marR="0" lvl="0" indent="-4572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Sledování reprodukčního zdraví.</a:t>
            </a:r>
            <a:endParaRPr lang="cs-CZ" noProof="0" dirty="0"/>
          </a:p>
          <a:p>
            <a:pPr marL="457200" marR="0" lvl="0" indent="-4572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Včasné odhalení stresu a nemoci.</a:t>
            </a:r>
            <a:endParaRPr lang="cs-CZ" noProof="0" dirty="0"/>
          </a:p>
          <a:p>
            <a:pPr marL="457200" marR="0" lvl="0" indent="-2540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lang="cs-CZ" sz="32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22"/>
          <p:cNvSpPr/>
          <p:nvPr/>
        </p:nvSpPr>
        <p:spPr>
          <a:xfrm>
            <a:off x="9982200" y="2230815"/>
            <a:ext cx="8077200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Příklad z praxe:</a:t>
            </a:r>
            <a:endParaRPr lang="cs-CZ" sz="3200" noProof="0" dirty="0"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Jeden chovatel dojnic používal ke sledování příznaků říje u svých krav pedometry. </a:t>
            </a: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odhalila, že kráva vykazuje zvýšený pohyb, který obvykle indikuje říji.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" name="Google Shape;409;p23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410" name="Google Shape;410;p23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11" name="Google Shape;411;p23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2" name="Google Shape;412;p23"/>
          <p:cNvSpPr txBox="1"/>
          <p:nvPr/>
        </p:nvSpPr>
        <p:spPr>
          <a:xfrm>
            <a:off x="1905000" y="569171"/>
            <a:ext cx="14401800" cy="74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9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Příklad kontroly parazitů na ovčí farmě </a:t>
            </a:r>
            <a:endParaRPr lang="cs-CZ" sz="4400" b="1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23"/>
          <p:cNvSpPr/>
          <p:nvPr/>
        </p:nvSpPr>
        <p:spPr>
          <a:xfrm>
            <a:off x="5151620" y="2857500"/>
            <a:ext cx="7239000" cy="6633770"/>
          </a:xfrm>
          <a:prstGeom prst="flowChartOr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cs-CZ" sz="18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23"/>
          <p:cNvSpPr/>
          <p:nvPr/>
        </p:nvSpPr>
        <p:spPr>
          <a:xfrm>
            <a:off x="5486400" y="4525246"/>
            <a:ext cx="325287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1" noProof="0" dirty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Jaro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1" noProof="0" dirty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(ošetření před pastvou)</a:t>
            </a:r>
          </a:p>
        </p:txBody>
      </p:sp>
      <p:sp>
        <p:nvSpPr>
          <p:cNvPr id="415" name="Google Shape;415;p23"/>
          <p:cNvSpPr/>
          <p:nvPr/>
        </p:nvSpPr>
        <p:spPr>
          <a:xfrm>
            <a:off x="76200" y="2326181"/>
            <a:ext cx="5486400" cy="2068154"/>
          </a:xfrm>
          <a:prstGeom prst="rect">
            <a:avLst/>
          </a:prstGeom>
          <a:solidFill>
            <a:schemeClr val="accent6"/>
          </a:solidFill>
          <a:ln w="25400" cap="flat" cmpd="sng">
            <a:solidFill>
              <a:srgbClr val="B46D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Odčervení před vypuštěním na pastvu, pokud je to potřeba</a:t>
            </a:r>
          </a:p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Cíloví parazité: hlístice, konkrétně </a:t>
            </a:r>
            <a:r>
              <a:rPr lang="cs-CZ" sz="2400" i="1" noProof="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Nematodirus</a:t>
            </a:r>
            <a:r>
              <a:rPr lang="cs-CZ" sz="2400" i="1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cs-CZ" sz="2400" i="1" noProof="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battus</a:t>
            </a:r>
            <a:r>
              <a:rPr lang="cs-CZ" sz="2400" i="1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cs-CZ" sz="2400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 jehňat z důvodu synchronizovaného líhnutí na jaře.</a:t>
            </a:r>
          </a:p>
        </p:txBody>
      </p:sp>
      <p:sp>
        <p:nvSpPr>
          <p:cNvPr id="416" name="Google Shape;416;p23"/>
          <p:cNvSpPr/>
          <p:nvPr/>
        </p:nvSpPr>
        <p:spPr>
          <a:xfrm>
            <a:off x="9078988" y="4381500"/>
            <a:ext cx="2970044" cy="967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1" noProof="0" dirty="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Začátek až polovina léta </a:t>
            </a:r>
          </a:p>
          <a:p>
            <a:pPr marL="0" marR="0" lvl="0" indent="0" algn="ctr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cs-CZ" sz="2400" b="1" noProof="0" dirty="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(pastevní sezóna)</a:t>
            </a:r>
          </a:p>
        </p:txBody>
      </p:sp>
      <p:sp>
        <p:nvSpPr>
          <p:cNvPr id="417" name="Google Shape;417;p23"/>
          <p:cNvSpPr/>
          <p:nvPr/>
        </p:nvSpPr>
        <p:spPr>
          <a:xfrm>
            <a:off x="12253834" y="2171700"/>
            <a:ext cx="6034166" cy="3253671"/>
          </a:xfrm>
          <a:prstGeom prst="rect">
            <a:avLst/>
          </a:prstGeom>
          <a:gradFill>
            <a:gsLst>
              <a:gs pos="0">
                <a:srgbClr val="C8B2E9"/>
              </a:gs>
              <a:gs pos="35000">
                <a:srgbClr val="D6CAED"/>
              </a:gs>
              <a:gs pos="100000">
                <a:srgbClr val="EFE8FA"/>
              </a:gs>
            </a:gsLst>
            <a:lin ang="16200000" scaled="0"/>
          </a:gradFill>
          <a:ln w="9525" cap="flat" cmpd="sng">
            <a:solidFill>
              <a:srgbClr val="7C5F9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Ošetření jehňat: Jehňata jsou vysoce náchylná k parazitům po několika týdnech na pastvě a mohou vyžadovat jedno nebo dvě ošetření.</a:t>
            </a:r>
          </a:p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Monitoring: Provádějte vyšetření trusu na vajíčka parazitů, abyste zjistili míru napadení, a ošetřujte podle výsledků. Vyhněte se rutinním, zbytečným ošetřením, aby se zabránilo vzniku rezistence.</a:t>
            </a:r>
          </a:p>
        </p:txBody>
      </p:sp>
      <p:sp>
        <p:nvSpPr>
          <p:cNvPr id="418" name="Google Shape;418;p23"/>
          <p:cNvSpPr/>
          <p:nvPr/>
        </p:nvSpPr>
        <p:spPr>
          <a:xfrm>
            <a:off x="8890265" y="6286500"/>
            <a:ext cx="3127523" cy="1878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Podzim </a:t>
            </a:r>
            <a:endParaRPr lang="cs-CZ" noProof="0" dirty="0"/>
          </a:p>
          <a:p>
            <a:pPr marL="0" marR="0" lvl="0" indent="0" algn="ctr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cs-CZ" sz="24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(před ustájením nebo na konci </a:t>
            </a:r>
          </a:p>
          <a:p>
            <a:pPr marL="0" marR="0" lvl="0" indent="0" algn="ctr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cs-CZ" sz="24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pastevní sezony)</a:t>
            </a:r>
          </a:p>
        </p:txBody>
      </p:sp>
      <p:sp>
        <p:nvSpPr>
          <p:cNvPr id="419" name="Google Shape;419;p23"/>
          <p:cNvSpPr/>
          <p:nvPr/>
        </p:nvSpPr>
        <p:spPr>
          <a:xfrm>
            <a:off x="12368134" y="6819900"/>
            <a:ext cx="5805566" cy="3253671"/>
          </a:xfrm>
          <a:prstGeom prst="rect">
            <a:avLst/>
          </a:prstGeom>
          <a:gradFill>
            <a:gsLst>
              <a:gs pos="0">
                <a:srgbClr val="BABABA"/>
              </a:gs>
              <a:gs pos="35000">
                <a:srgbClr val="CFCFCF"/>
              </a:gs>
              <a:gs pos="100000">
                <a:srgbClr val="EDEDED"/>
              </a:gs>
            </a:gsLst>
            <a:lin ang="16200000" scaled="0"/>
          </a:gra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Selektivní ošetření: Ošetřujte pouze jehňata a ovce, které vykazují známky zhoršeného zdravotního stavu nebo vysoké napadení parazity, a to na základě výsledků vyšetření trusu na </a:t>
            </a:r>
            <a:r>
              <a:rPr lang="cs-CZ" sz="2400" noProof="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vajíčka.Specifické</a:t>
            </a:r>
            <a:r>
              <a:rPr lang="cs-CZ" sz="24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parazitární problémy: Sledujte výskyt motolic (</a:t>
            </a:r>
            <a:r>
              <a:rPr lang="cs-CZ" sz="2400" i="1" noProof="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Fasciola</a:t>
            </a:r>
            <a:r>
              <a:rPr lang="cs-CZ" sz="2400" i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cs-CZ" sz="2400" i="1" noProof="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hepatica</a:t>
            </a:r>
            <a:r>
              <a:rPr lang="cs-CZ" sz="24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ve vlhkých, bažinatých oblastech a podle potřeby je ošetřujte.</a:t>
            </a:r>
          </a:p>
        </p:txBody>
      </p:sp>
      <p:sp>
        <p:nvSpPr>
          <p:cNvPr id="420" name="Google Shape;420;p23"/>
          <p:cNvSpPr/>
          <p:nvPr/>
        </p:nvSpPr>
        <p:spPr>
          <a:xfrm>
            <a:off x="5569941" y="6819900"/>
            <a:ext cx="3016275" cy="487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1" noProof="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Obecné osvědčené postupy</a:t>
            </a:r>
          </a:p>
        </p:txBody>
      </p:sp>
      <p:sp>
        <p:nvSpPr>
          <p:cNvPr id="421" name="Google Shape;421;p23"/>
          <p:cNvSpPr/>
          <p:nvPr/>
        </p:nvSpPr>
        <p:spPr>
          <a:xfrm>
            <a:off x="0" y="6557599"/>
            <a:ext cx="5021551" cy="3046988"/>
          </a:xfrm>
          <a:prstGeom prst="rect">
            <a:avLst/>
          </a:prstGeom>
          <a:gradFill>
            <a:gsLst>
              <a:gs pos="0">
                <a:srgbClr val="FFA09D"/>
              </a:gs>
              <a:gs pos="35000">
                <a:srgbClr val="FFBCBC"/>
              </a:gs>
              <a:gs pos="100000">
                <a:srgbClr val="FFE2E2"/>
              </a:gs>
            </a:gsLst>
            <a:lin ang="16200000" scaled="0"/>
          </a:gra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Střídání pastevních ploch: Využívejte rotační pastvu, abyste omezili hromadění parazitů na určitých pastvinách.</a:t>
            </a:r>
            <a:endParaRPr lang="cs-CZ" noProof="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24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Proveďte testování odolnosti: Pravidelně provádějte testy odolnosti, abyste zajistili účinnost ošetření.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6" name="Google Shape;426;p24"/>
          <p:cNvGrpSpPr/>
          <p:nvPr/>
        </p:nvGrpSpPr>
        <p:grpSpPr>
          <a:xfrm>
            <a:off x="-502638" y="-175657"/>
            <a:ext cx="18821634" cy="2284960"/>
            <a:chOff x="0" y="-38100"/>
            <a:chExt cx="4957138" cy="601800"/>
          </a:xfrm>
        </p:grpSpPr>
        <p:sp>
          <p:nvSpPr>
            <p:cNvPr id="427" name="Google Shape;427;p24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28" name="Google Shape;428;p24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9" name="Google Shape;429;p24"/>
          <p:cNvSpPr txBox="1"/>
          <p:nvPr/>
        </p:nvSpPr>
        <p:spPr>
          <a:xfrm>
            <a:off x="1905000" y="569171"/>
            <a:ext cx="14401800" cy="74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9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Příklad kontroly očkování</a:t>
            </a:r>
            <a:endParaRPr lang="cs-CZ" sz="4400" b="1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24"/>
          <p:cNvSpPr/>
          <p:nvPr/>
        </p:nvSpPr>
        <p:spPr>
          <a:xfrm>
            <a:off x="5151620" y="2857500"/>
            <a:ext cx="7239000" cy="6633770"/>
          </a:xfrm>
          <a:prstGeom prst="flowChartOr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cs-CZ" sz="18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24"/>
          <p:cNvSpPr/>
          <p:nvPr/>
        </p:nvSpPr>
        <p:spPr>
          <a:xfrm>
            <a:off x="83541" y="2823996"/>
            <a:ext cx="5486400" cy="1775743"/>
          </a:xfrm>
          <a:prstGeom prst="rect">
            <a:avLst/>
          </a:prstGeom>
          <a:solidFill>
            <a:schemeClr val="accent6"/>
          </a:solidFill>
          <a:ln w="25400" cap="flat" cmpd="sng">
            <a:solidFill>
              <a:srgbClr val="B46D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07000"/>
              </a:lnSpc>
            </a:pPr>
            <a:r>
              <a:rPr lang="cs-CZ" sz="3200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Bovinní koronavirus (BCV), Bovinní </a:t>
            </a:r>
            <a:r>
              <a:rPr lang="cs-CZ" sz="3200" noProof="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rotavirus</a:t>
            </a:r>
            <a:r>
              <a:rPr lang="cs-CZ" sz="3200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cs-CZ" sz="3200" i="1" noProof="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Escherichia</a:t>
            </a:r>
            <a:r>
              <a:rPr lang="cs-CZ" sz="3200" i="1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coli </a:t>
            </a:r>
            <a:r>
              <a:rPr lang="cs-CZ" sz="3200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F5</a:t>
            </a:r>
            <a:endParaRPr lang="cs-CZ" sz="4000" noProof="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24"/>
          <p:cNvSpPr/>
          <p:nvPr/>
        </p:nvSpPr>
        <p:spPr>
          <a:xfrm>
            <a:off x="12183763" y="2873423"/>
            <a:ext cx="5533869" cy="1878335"/>
          </a:xfrm>
          <a:prstGeom prst="rect">
            <a:avLst/>
          </a:prstGeom>
          <a:gradFill>
            <a:gsLst>
              <a:gs pos="0">
                <a:srgbClr val="C8B2E9"/>
              </a:gs>
              <a:gs pos="35000">
                <a:srgbClr val="D6CAED"/>
              </a:gs>
              <a:gs pos="100000">
                <a:srgbClr val="EFE8FA"/>
              </a:gs>
            </a:gsLst>
            <a:lin ang="16200000" scaled="0"/>
          </a:gradFill>
          <a:ln w="9525" cap="flat" cmpd="sng">
            <a:solidFill>
              <a:srgbClr val="7C5F9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i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Clostridium </a:t>
            </a:r>
            <a:r>
              <a:rPr lang="cs-CZ" sz="3200" i="1" noProof="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perfringens</a:t>
            </a:r>
            <a:r>
              <a:rPr lang="cs-CZ" sz="3200" i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cs-CZ" sz="3200" i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</a:t>
            </a:r>
            <a:r>
              <a:rPr lang="cs-CZ" sz="3200" i="1" noProof="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chauvoei</a:t>
            </a:r>
            <a:r>
              <a:rPr lang="cs-CZ" sz="3200" i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endParaRPr lang="cs-CZ" noProof="0" dirty="0"/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cs-CZ" sz="3200" i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</a:t>
            </a:r>
            <a:r>
              <a:rPr lang="cs-CZ" sz="3200" i="1" noProof="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tetani</a:t>
            </a:r>
            <a:r>
              <a:rPr lang="cs-CZ" sz="3200" i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cs-CZ" sz="40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24"/>
          <p:cNvSpPr/>
          <p:nvPr/>
        </p:nvSpPr>
        <p:spPr>
          <a:xfrm>
            <a:off x="12368134" y="6819900"/>
            <a:ext cx="5805566" cy="2244204"/>
          </a:xfrm>
          <a:prstGeom prst="rect">
            <a:avLst/>
          </a:prstGeom>
          <a:gradFill>
            <a:gsLst>
              <a:gs pos="0">
                <a:srgbClr val="BABABA"/>
              </a:gs>
              <a:gs pos="35000">
                <a:srgbClr val="CFCFCF"/>
              </a:gs>
              <a:gs pos="100000">
                <a:srgbClr val="EDEDED"/>
              </a:gs>
            </a:gsLst>
            <a:lin ang="16200000" scaled="0"/>
          </a:gra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800" i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Staphylococcus aureus, </a:t>
            </a: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cs-CZ" sz="2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Koaguláza-negativní stafylokoky, </a:t>
            </a: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cs-CZ" sz="2800" i="1" noProof="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Escherichia</a:t>
            </a:r>
            <a:r>
              <a:rPr lang="cs-CZ" sz="2800" i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coli, </a:t>
            </a: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cs-CZ" sz="2800" i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Streptococcus </a:t>
            </a:r>
            <a:r>
              <a:rPr lang="cs-CZ" sz="2800" i="1" noProof="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uberis</a:t>
            </a:r>
            <a:endParaRPr lang="cs-CZ" sz="36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24"/>
          <p:cNvSpPr/>
          <p:nvPr/>
        </p:nvSpPr>
        <p:spPr>
          <a:xfrm>
            <a:off x="130069" y="7459641"/>
            <a:ext cx="5021551" cy="584775"/>
          </a:xfrm>
          <a:prstGeom prst="rect">
            <a:avLst/>
          </a:prstGeom>
          <a:gradFill>
            <a:gsLst>
              <a:gs pos="0">
                <a:srgbClr val="FFA09D"/>
              </a:gs>
              <a:gs pos="35000">
                <a:srgbClr val="FFBCBC"/>
              </a:gs>
              <a:gs pos="100000">
                <a:srgbClr val="FFE2E2"/>
              </a:gs>
            </a:gsLst>
            <a:lin ang="16200000" scaled="0"/>
          </a:gra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i="1" noProof="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Trichophyton</a:t>
            </a:r>
            <a:r>
              <a:rPr lang="cs-CZ" sz="3200" i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cs-CZ" sz="3200" i="1" noProof="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verrucosum</a:t>
            </a:r>
            <a:endParaRPr lang="cs-CZ" sz="40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5" name="Google Shape;435;p24" descr="Clipart - cow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6027632" y="3650018"/>
            <a:ext cx="2430568" cy="216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24" descr="Clipart - cow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63000" y="2857500"/>
            <a:ext cx="1631305" cy="1453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24" descr="Lamb Animal Wool · Free vector graphic on Pixabay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08557" y="5060322"/>
            <a:ext cx="1153925" cy="926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24" descr="Keçi Siyah Hayvan · Pixabay'da ücretsiz vektör grafik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31573" y="3960516"/>
            <a:ext cx="1135063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2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77183" y="4539897"/>
            <a:ext cx="1028817" cy="1594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24" descr="Clipart - cow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6013191" y="6470567"/>
            <a:ext cx="2430568" cy="216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24" descr="Clipart - cow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92345" y="6513757"/>
            <a:ext cx="2174291" cy="19372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6" name="Google Shape;446;p25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447" name="Google Shape;447;p25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48" name="Google Shape;448;p25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9" name="Google Shape;449;p25"/>
          <p:cNvSpPr txBox="1"/>
          <p:nvPr/>
        </p:nvSpPr>
        <p:spPr>
          <a:xfrm>
            <a:off x="1905000" y="569171"/>
            <a:ext cx="14401800" cy="74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9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 b="1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Klíčové zásady správné biologické bezpečnosti</a:t>
            </a:r>
          </a:p>
        </p:txBody>
      </p:sp>
      <p:sp>
        <p:nvSpPr>
          <p:cNvPr id="450" name="Google Shape;450;p25"/>
          <p:cNvSpPr/>
          <p:nvPr/>
        </p:nvSpPr>
        <p:spPr>
          <a:xfrm>
            <a:off x="1317397" y="2816442"/>
            <a:ext cx="15119571" cy="3354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Společně se svým veterinářem vypracujte plán, který je vhodný pro vaši farmu. Stanovte si realistické a dosažitelné cíle</a:t>
            </a:r>
            <a:endParaRPr lang="cs-CZ" noProof="0" dirty="0"/>
          </a:p>
          <a:p>
            <a:pPr marL="457200" lvl="0" indent="-457200" algn="just">
              <a:spcBef>
                <a:spcPts val="1200"/>
              </a:spcBef>
              <a:buClr>
                <a:schemeClr val="dk1"/>
              </a:buClr>
              <a:buSzPts val="3200"/>
              <a:buFont typeface="Arial"/>
              <a:buChar char="•"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Každoročně svůj plán vyhodnocujte.</a:t>
            </a:r>
          </a:p>
          <a:p>
            <a:pPr marL="457200" lvl="0" indent="-457200" algn="just">
              <a:spcBef>
                <a:spcPts val="1200"/>
              </a:spcBef>
              <a:buClr>
                <a:schemeClr val="dk1"/>
              </a:buClr>
              <a:buSzPts val="3200"/>
              <a:buFont typeface="Arial"/>
              <a:buChar char="•"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Izolujte všechna zvířata při příchodu na farmu po dobu 28 dnů a testujte je na přítomnost nemocí. Zajistěte, aby si všichni návštěvníci farmy při příjezdu (u vstupu na farmu) provedli dezinfekci. Poskytněte jim ochranný oděv a obuv.</a:t>
            </a:r>
            <a:endParaRPr lang="cs-CZ" noProof="0" dirty="0"/>
          </a:p>
        </p:txBody>
      </p:sp>
      <p:pic>
        <p:nvPicPr>
          <p:cNvPr id="451" name="Google Shape;451;p25" descr="ADBCAP: A Human Approach to Improving Biosecurity • scientia.globa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05490" y="7001238"/>
            <a:ext cx="5143383" cy="2792696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6" name="Google Shape;456;p26"/>
          <p:cNvGrpSpPr/>
          <p:nvPr/>
        </p:nvGrpSpPr>
        <p:grpSpPr>
          <a:xfrm>
            <a:off x="-502638" y="-160159"/>
            <a:ext cx="18821634" cy="2284960"/>
            <a:chOff x="0" y="-38100"/>
            <a:chExt cx="4957138" cy="601800"/>
          </a:xfrm>
        </p:grpSpPr>
        <p:sp>
          <p:nvSpPr>
            <p:cNvPr id="457" name="Google Shape;457;p26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58" name="Google Shape;458;p26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9" name="Google Shape;459;p26"/>
          <p:cNvSpPr txBox="1"/>
          <p:nvPr/>
        </p:nvSpPr>
        <p:spPr>
          <a:xfrm>
            <a:off x="1905000" y="569171"/>
            <a:ext cx="14401800" cy="74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9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 b="1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Klíčové zásady správné biologické bezpečnosti</a:t>
            </a:r>
          </a:p>
        </p:txBody>
      </p:sp>
      <p:sp>
        <p:nvSpPr>
          <p:cNvPr id="460" name="Google Shape;460;p26"/>
          <p:cNvSpPr/>
          <p:nvPr/>
        </p:nvSpPr>
        <p:spPr>
          <a:xfrm>
            <a:off x="196628" y="2140299"/>
            <a:ext cx="16643572" cy="3016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Nesdílejte vybavení nebo živočišné produkty mezi farmami.</a:t>
            </a:r>
            <a:endParaRPr lang="cs-CZ" noProof="0" dirty="0"/>
          </a:p>
          <a:p>
            <a:pPr marL="457200" marR="0" lvl="0" indent="-457200" algn="just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Zabraňte přístupu jiných domácích i volně žijících zvířat k zásobníkům krmiva, pastvinám a zdrojům vody.</a:t>
            </a:r>
          </a:p>
          <a:p>
            <a:pPr marL="457200" marR="0" lvl="0" indent="-457200" algn="just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Používejte pouze zdroje vody z hlavní  vodovodní sítě.</a:t>
            </a:r>
            <a:endParaRPr lang="cs-CZ" noProof="0" dirty="0"/>
          </a:p>
          <a:p>
            <a:pPr marL="457200" marR="0" lvl="0" indent="-457200" algn="just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Udržujte oplocení pozemku v dobrém stavu.</a:t>
            </a:r>
          </a:p>
        </p:txBody>
      </p:sp>
      <p:pic>
        <p:nvPicPr>
          <p:cNvPr id="461" name="Google Shape;461;p26" descr="http://www.kambogard.se/media/DSC_0500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58871" y="5372100"/>
            <a:ext cx="6726881" cy="449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26" descr="http://www.kambogard.se/media/DSC_0148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13317" y="5372100"/>
            <a:ext cx="6726883" cy="449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7" name="Google Shape;467;p27"/>
          <p:cNvGrpSpPr/>
          <p:nvPr/>
        </p:nvGrpSpPr>
        <p:grpSpPr>
          <a:xfrm>
            <a:off x="0" y="1887923"/>
            <a:ext cx="18288000" cy="7202737"/>
            <a:chOff x="0" y="-38100"/>
            <a:chExt cx="4816593" cy="1897017"/>
          </a:xfrm>
        </p:grpSpPr>
        <p:sp>
          <p:nvSpPr>
            <p:cNvPr id="468" name="Google Shape;468;p27"/>
            <p:cNvSpPr/>
            <p:nvPr/>
          </p:nvSpPr>
          <p:spPr>
            <a:xfrm>
              <a:off x="0" y="0"/>
              <a:ext cx="4816592" cy="1858917"/>
            </a:xfrm>
            <a:custGeom>
              <a:avLst/>
              <a:gdLst/>
              <a:ahLst/>
              <a:cxnLst/>
              <a:rect l="l" t="t" r="r" b="b"/>
              <a:pathLst>
                <a:path w="4816592" h="185891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858917"/>
                  </a:lnTo>
                  <a:lnTo>
                    <a:pt x="0" y="1858917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469" name="Google Shape;469;p27"/>
            <p:cNvSpPr txBox="1"/>
            <p:nvPr/>
          </p:nvSpPr>
          <p:spPr>
            <a:xfrm>
              <a:off x="0" y="-38100"/>
              <a:ext cx="4816593" cy="18970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3" name="Google Shape;473;p27"/>
          <p:cNvSpPr/>
          <p:nvPr/>
        </p:nvSpPr>
        <p:spPr>
          <a:xfrm>
            <a:off x="0" y="2032584"/>
            <a:ext cx="6877921" cy="7058076"/>
          </a:xfrm>
          <a:custGeom>
            <a:avLst/>
            <a:gdLst/>
            <a:ahLst/>
            <a:cxnLst/>
            <a:rect l="l" t="t" r="r" b="b"/>
            <a:pathLst>
              <a:path w="812800" h="834090" extrusionOk="0">
                <a:moveTo>
                  <a:pt x="0" y="0"/>
                </a:moveTo>
                <a:lnTo>
                  <a:pt x="812800" y="0"/>
                </a:lnTo>
                <a:lnTo>
                  <a:pt x="812800" y="834090"/>
                </a:lnTo>
                <a:lnTo>
                  <a:pt x="0" y="83409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7010" r="-27008"/>
            </a:stretch>
          </a:blipFill>
          <a:ln>
            <a:noFill/>
          </a:ln>
        </p:spPr>
      </p:sp>
      <p:sp>
        <p:nvSpPr>
          <p:cNvPr id="474" name="Google Shape;474;p27"/>
          <p:cNvSpPr txBox="1"/>
          <p:nvPr/>
        </p:nvSpPr>
        <p:spPr>
          <a:xfrm>
            <a:off x="480445" y="265453"/>
            <a:ext cx="17327105" cy="161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1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5699" b="1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Oddíl 4: Klíčové dovednosti pro školitele odborného vzdělávání a přípravy</a:t>
            </a:r>
            <a:endParaRPr lang="cs-CZ" noProof="0" dirty="0"/>
          </a:p>
        </p:txBody>
      </p:sp>
      <p:sp>
        <p:nvSpPr>
          <p:cNvPr id="475" name="Google Shape;475;p27"/>
          <p:cNvSpPr txBox="1"/>
          <p:nvPr/>
        </p:nvSpPr>
        <p:spPr>
          <a:xfrm>
            <a:off x="7239000" y="3663750"/>
            <a:ext cx="10186379" cy="105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99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701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Shrnutí dovedností, které musí školitelé odborného vzdělávání a přípravy v této oblasti rozvíjet, a jak můžete tyto dovednosti uplatnit ve svém kontextu.</a:t>
            </a:r>
            <a:endParaRPr lang="cs-CZ" noProof="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0" name="Google Shape;480;p28"/>
          <p:cNvGrpSpPr/>
          <p:nvPr/>
        </p:nvGrpSpPr>
        <p:grpSpPr>
          <a:xfrm>
            <a:off x="-456144" y="-191155"/>
            <a:ext cx="18821634" cy="2284960"/>
            <a:chOff x="0" y="-38100"/>
            <a:chExt cx="4957138" cy="601800"/>
          </a:xfrm>
        </p:grpSpPr>
        <p:sp>
          <p:nvSpPr>
            <p:cNvPr id="481" name="Google Shape;481;p28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82" name="Google Shape;482;p28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3" name="Google Shape;483;p28"/>
          <p:cNvSpPr txBox="1"/>
          <p:nvPr/>
        </p:nvSpPr>
        <p:spPr>
          <a:xfrm>
            <a:off x="1905000" y="569171"/>
            <a:ext cx="144018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Pozorovací dovednosti</a:t>
            </a:r>
            <a:endParaRPr lang="cs-CZ" noProof="0" dirty="0"/>
          </a:p>
        </p:txBody>
      </p:sp>
      <p:sp>
        <p:nvSpPr>
          <p:cNvPr id="484" name="Google Shape;484;p28"/>
          <p:cNvSpPr/>
          <p:nvPr/>
        </p:nvSpPr>
        <p:spPr>
          <a:xfrm>
            <a:off x="196628" y="2140299"/>
            <a:ext cx="16643572" cy="4154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Schopnost </a:t>
            </a: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včas rozpoznat příznaky zdravotních problémů 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 hospodářských zvířat je zásadní.</a:t>
            </a:r>
            <a:endParaRPr lang="cs-CZ" noProof="0" dirty="0"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lang="cs-CZ" sz="3200" b="1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 dělat: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Naučte se denně sledovat zvířata a všímat si příznaků, jako je pomalý růst, úbytek hmotnosti, neobvyklé chování nebo poruchy reprodukce.</a:t>
            </a: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lang="cs-CZ" sz="3200" b="1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Jak aplikovat: 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Používejte příklady z praxe, například změny úrovně aktivity zaznamenané pedometry, abyste vysvětlili, jak včasná detekce předchází větším problémům.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9" name="Google Shape;489;p29"/>
          <p:cNvGrpSpPr/>
          <p:nvPr/>
        </p:nvGrpSpPr>
        <p:grpSpPr>
          <a:xfrm>
            <a:off x="-487140" y="-175657"/>
            <a:ext cx="18821634" cy="2284960"/>
            <a:chOff x="0" y="-38100"/>
            <a:chExt cx="4957138" cy="601800"/>
          </a:xfrm>
        </p:grpSpPr>
        <p:sp>
          <p:nvSpPr>
            <p:cNvPr id="490" name="Google Shape;490;p29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91" name="Google Shape;491;p29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2" name="Google Shape;492;p29"/>
          <p:cNvSpPr txBox="1"/>
          <p:nvPr/>
        </p:nvSpPr>
        <p:spPr>
          <a:xfrm>
            <a:off x="1905000" y="569171"/>
            <a:ext cx="144018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Plánování a návrh protokolů</a:t>
            </a:r>
            <a:endParaRPr lang="cs-CZ" noProof="0" dirty="0"/>
          </a:p>
        </p:txBody>
      </p:sp>
      <p:sp>
        <p:nvSpPr>
          <p:cNvPr id="493" name="Google Shape;493;p29"/>
          <p:cNvSpPr/>
          <p:nvPr/>
        </p:nvSpPr>
        <p:spPr>
          <a:xfrm>
            <a:off x="196628" y="2140299"/>
            <a:ext cx="16643572" cy="4154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Porozumění tomu, jak vytvořit účinné </a:t>
            </a: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zdravotní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protokoly 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 oblasti</a:t>
            </a: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očkování, kontroly parazitů a prevenci nemocí.</a:t>
            </a:r>
            <a:endParaRPr lang="cs-CZ" noProof="0" dirty="0"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lang="cs-CZ" sz="32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 dělat: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Ukázat, jak sestavit roční očkovací kalendář nebo plán kontroly parazitů.</a:t>
            </a:r>
            <a:endParaRPr lang="cs-CZ" noProof="0" dirty="0"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lang="cs-CZ" sz="32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Jak aplikovat. 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Naučit se přizpůsobovat protokoly místním podmínkám a potřebám zvířat tak, aby byly praktické a udržitelné.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8" name="Google Shape;498;p30"/>
          <p:cNvGrpSpPr/>
          <p:nvPr/>
        </p:nvGrpSpPr>
        <p:grpSpPr>
          <a:xfrm>
            <a:off x="-502638" y="-175657"/>
            <a:ext cx="18821634" cy="2284960"/>
            <a:chOff x="0" y="-38100"/>
            <a:chExt cx="4957138" cy="601800"/>
          </a:xfrm>
        </p:grpSpPr>
        <p:sp>
          <p:nvSpPr>
            <p:cNvPr id="499" name="Google Shape;499;p30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500" name="Google Shape;500;p30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1" name="Google Shape;501;p30"/>
          <p:cNvSpPr txBox="1"/>
          <p:nvPr/>
        </p:nvSpPr>
        <p:spPr>
          <a:xfrm>
            <a:off x="1905000" y="569171"/>
            <a:ext cx="144018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Správa dat</a:t>
            </a:r>
            <a:endParaRPr lang="cs-CZ" noProof="0" dirty="0"/>
          </a:p>
        </p:txBody>
      </p:sp>
      <p:sp>
        <p:nvSpPr>
          <p:cNvPr id="502" name="Google Shape;502;p30"/>
          <p:cNvSpPr/>
          <p:nvPr/>
        </p:nvSpPr>
        <p:spPr>
          <a:xfrm>
            <a:off x="196628" y="2140299"/>
            <a:ext cx="16643572" cy="4647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Schopnost sledovat a analyzovat záznamy o zdraví a reprodukci za účelem přijímání </a:t>
            </a: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rozhodnutí založených na datech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cs-CZ" noProof="0" dirty="0"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lang="cs-CZ" sz="32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 dělat: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Naučte se vést přesné záznamy o očkováních, reprodukčních cyklech, ošetřeních proti parazitům a růstových rychlostech a rychlosti růstu.</a:t>
            </a:r>
            <a:endParaRPr lang="cs-CZ" noProof="0" dirty="0"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lang="cs-CZ" sz="32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Jak aplikovat: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Ukažte, jak tato data využít k identifikaci vzorců, včasnému řešení problémů a zlepšení produktivity stáda.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7" name="Google Shape;507;p31"/>
          <p:cNvGrpSpPr/>
          <p:nvPr/>
        </p:nvGrpSpPr>
        <p:grpSpPr>
          <a:xfrm>
            <a:off x="-502638" y="-160159"/>
            <a:ext cx="18821634" cy="2284960"/>
            <a:chOff x="0" y="-38100"/>
            <a:chExt cx="4957138" cy="601800"/>
          </a:xfrm>
        </p:grpSpPr>
        <p:sp>
          <p:nvSpPr>
            <p:cNvPr id="508" name="Google Shape;508;p31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509" name="Google Shape;509;p31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10" name="Google Shape;510;p31"/>
          <p:cNvSpPr txBox="1"/>
          <p:nvPr/>
        </p:nvSpPr>
        <p:spPr>
          <a:xfrm>
            <a:off x="1905000" y="569171"/>
            <a:ext cx="144018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Komunikace a spolupráce</a:t>
            </a:r>
            <a:endParaRPr lang="cs-CZ" noProof="0" dirty="0"/>
          </a:p>
        </p:txBody>
      </p:sp>
      <p:sp>
        <p:nvSpPr>
          <p:cNvPr id="511" name="Google Shape;511;p31"/>
          <p:cNvSpPr/>
          <p:nvPr/>
        </p:nvSpPr>
        <p:spPr>
          <a:xfrm>
            <a:off x="196628" y="2140299"/>
            <a:ext cx="16643572" cy="4001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Podpora efektivní komunikace s </a:t>
            </a: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veterináři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pracovníky farmy pro zajištění včasné intervence.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cs-CZ" sz="3200" b="1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 dělat: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Naučte chovatele/žáky, jak jasně popsat příznaky a sdílet příslušné zdravotní záznamy při konzultaci s veterinářem.</a:t>
            </a:r>
            <a:endParaRPr lang="cs-CZ" noProof="0" dirty="0"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lang="cs-CZ" sz="3200" b="1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Jak aplikovat: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Procvičujte rozhovory mezi zemědělci a veterináři formou hraní rolí, abyste posílili jistotu při vyhledávání odborné pomoci.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6" name="Google Shape;516;p32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517" name="Google Shape;517;p32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518" name="Google Shape;518;p32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19" name="Google Shape;519;p32"/>
          <p:cNvSpPr txBox="1"/>
          <p:nvPr/>
        </p:nvSpPr>
        <p:spPr>
          <a:xfrm>
            <a:off x="1905000" y="569171"/>
            <a:ext cx="144018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Udržitelné zemědělské postupy</a:t>
            </a:r>
            <a:endParaRPr lang="cs-CZ" noProof="0" dirty="0"/>
          </a:p>
        </p:txBody>
      </p:sp>
      <p:sp>
        <p:nvSpPr>
          <p:cNvPr id="520" name="Google Shape;520;p32"/>
          <p:cNvSpPr/>
          <p:nvPr/>
        </p:nvSpPr>
        <p:spPr>
          <a:xfrm>
            <a:off x="196628" y="2140299"/>
            <a:ext cx="16643572" cy="5293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Integrace managementu zdraví stáda s cíli regenerativního zemědělství, jako je zlepšení zdraví půdy a biologické rozmanitosti.</a:t>
            </a:r>
            <a:endParaRPr lang="cs-CZ" noProof="0" dirty="0"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lang="cs-CZ" sz="32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 dělat: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Vysvětlete, jak zdravá hospodářská zvířata přispívají k regeneraci půdy a managementu pastvin.</a:t>
            </a:r>
            <a:endParaRPr lang="cs-CZ" noProof="0" dirty="0"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lang="cs-CZ" sz="3200" b="1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Jak aplikovat: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Použijte příklady, jako je rotační pastva, abyste ukázali, jak správný management zvířat prospívá jak stádu, tak životnímu prostředí.</a:t>
            </a:r>
            <a:endParaRPr lang="cs-CZ" noProof="0" dirty="0"/>
          </a:p>
          <a:p>
            <a:pPr marL="457200" marR="0" lvl="0" indent="-254000" algn="ctr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lang="cs-CZ" sz="32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E77"/>
        </a:solidFill>
        <a:effectLst/>
      </p:bgPr>
    </p:bg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5" name="Google Shape;525;p33"/>
          <p:cNvGrpSpPr/>
          <p:nvPr/>
        </p:nvGrpSpPr>
        <p:grpSpPr>
          <a:xfrm>
            <a:off x="0" y="8745297"/>
            <a:ext cx="18288000" cy="1541703"/>
            <a:chOff x="0" y="-38100"/>
            <a:chExt cx="4816593" cy="406045"/>
          </a:xfrm>
        </p:grpSpPr>
        <p:sp>
          <p:nvSpPr>
            <p:cNvPr id="526" name="Google Shape;526;p33"/>
            <p:cNvSpPr/>
            <p:nvPr/>
          </p:nvSpPr>
          <p:spPr>
            <a:xfrm>
              <a:off x="0" y="0"/>
              <a:ext cx="4816592" cy="367945"/>
            </a:xfrm>
            <a:custGeom>
              <a:avLst/>
              <a:gdLst/>
              <a:ahLst/>
              <a:cxnLst/>
              <a:rect l="l" t="t" r="r" b="b"/>
              <a:pathLst>
                <a:path w="4816592" h="367945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367945"/>
                  </a:lnTo>
                  <a:lnTo>
                    <a:pt x="0" y="36794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527" name="Google Shape;527;p33"/>
            <p:cNvSpPr txBox="1"/>
            <p:nvPr/>
          </p:nvSpPr>
          <p:spPr>
            <a:xfrm>
              <a:off x="0" y="-38100"/>
              <a:ext cx="4816593" cy="4060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28" name="Google Shape;528;p33"/>
          <p:cNvSpPr txBox="1"/>
          <p:nvPr/>
        </p:nvSpPr>
        <p:spPr>
          <a:xfrm>
            <a:off x="3781187" y="3592664"/>
            <a:ext cx="10725621" cy="907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32" b="1" i="0" u="sng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Aktivita</a:t>
            </a:r>
            <a:r>
              <a:rPr lang="en-US" sz="3932" b="1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1: </a:t>
            </a:r>
            <a:r>
              <a:rPr lang="en-US" sz="3932" b="1" i="0" u="sng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Praktické</a:t>
            </a:r>
            <a:r>
              <a:rPr lang="en-US" sz="3932" b="1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932" b="1" i="0" u="sng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použití</a:t>
            </a:r>
            <a:r>
              <a:rPr lang="en-US" sz="3932" b="1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3932" b="1" i="0" u="sng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reálném</a:t>
            </a:r>
            <a:r>
              <a:rPr lang="en-US" sz="3932" b="1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932" b="1" i="0" u="sng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světě</a:t>
            </a:r>
            <a:endParaRPr u="sng" dirty="0"/>
          </a:p>
        </p:txBody>
      </p:sp>
      <p:sp>
        <p:nvSpPr>
          <p:cNvPr id="530" name="Google Shape;530;p33"/>
          <p:cNvSpPr txBox="1"/>
          <p:nvPr/>
        </p:nvSpPr>
        <p:spPr>
          <a:xfrm>
            <a:off x="6767726" y="491020"/>
            <a:ext cx="4752542" cy="122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7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</a:t>
            </a:r>
            <a:r>
              <a:rPr lang="en-US" sz="57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Aktivity</a:t>
            </a:r>
            <a:endParaRPr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E77"/>
        </a:solidFill>
        <a:effectLst/>
      </p:bgPr>
    </p:bg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5" name="Google Shape;535;p34"/>
          <p:cNvGrpSpPr/>
          <p:nvPr/>
        </p:nvGrpSpPr>
        <p:grpSpPr>
          <a:xfrm>
            <a:off x="0" y="8745297"/>
            <a:ext cx="18288000" cy="1541703"/>
            <a:chOff x="0" y="-38100"/>
            <a:chExt cx="4816593" cy="406045"/>
          </a:xfrm>
        </p:grpSpPr>
        <p:sp>
          <p:nvSpPr>
            <p:cNvPr id="536" name="Google Shape;536;p34"/>
            <p:cNvSpPr/>
            <p:nvPr/>
          </p:nvSpPr>
          <p:spPr>
            <a:xfrm>
              <a:off x="0" y="0"/>
              <a:ext cx="4816592" cy="367945"/>
            </a:xfrm>
            <a:custGeom>
              <a:avLst/>
              <a:gdLst/>
              <a:ahLst/>
              <a:cxnLst/>
              <a:rect l="l" t="t" r="r" b="b"/>
              <a:pathLst>
                <a:path w="4816592" h="367945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367945"/>
                  </a:lnTo>
                  <a:lnTo>
                    <a:pt x="0" y="36794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537" name="Google Shape;537;p34"/>
            <p:cNvSpPr txBox="1"/>
            <p:nvPr/>
          </p:nvSpPr>
          <p:spPr>
            <a:xfrm>
              <a:off x="0" y="-38100"/>
              <a:ext cx="4816593" cy="4060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38" name="Google Shape;538;p34"/>
          <p:cNvSpPr txBox="1"/>
          <p:nvPr/>
        </p:nvSpPr>
        <p:spPr>
          <a:xfrm>
            <a:off x="381000" y="495300"/>
            <a:ext cx="17526000" cy="1812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474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932" b="1" i="0" u="sng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Aktivita 1: Aplikace v reálném světě </a:t>
            </a:r>
            <a:r>
              <a:rPr lang="cs-CZ" sz="4000" b="1" i="0" u="sng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(zaměření na biologickou bezpečnost)</a:t>
            </a:r>
            <a:endParaRPr lang="cs-CZ" u="sng" noProof="0" dirty="0"/>
          </a:p>
          <a:p>
            <a:pPr marL="0" marR="0" lvl="1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3932" b="1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0" name="Google Shape;540;p34"/>
          <p:cNvSpPr/>
          <p:nvPr/>
        </p:nvSpPr>
        <p:spPr>
          <a:xfrm>
            <a:off x="381000" y="1638300"/>
            <a:ext cx="17678400" cy="5816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Pokyny:</a:t>
            </a:r>
            <a:endParaRPr lang="cs-CZ" noProof="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Přečtěte si následující scénář a odpovězte na níže uvedené otázky:</a:t>
            </a:r>
            <a:endParaRPr lang="cs-CZ" noProof="0" dirty="0"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Scénář:</a:t>
            </a:r>
            <a:b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Zemědělec přivede do stáda 5 nových zvířat, aniž by je dal do karantény. O dva týdny později začne několik zvířat, včetně některých nově příchozích, vykazovat příznaky respiračního onemocnění. Nemoc se rychle šíří a postihuje mladá i dospělá zvířata. Farma nemá zavedeny žádné protokoly biologické bezpečnosti a farmář si není jistý, jak ohnisko nákazy zvládnout.</a:t>
            </a:r>
            <a:endParaRPr lang="cs-CZ" noProof="0" dirty="0"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Otázky:</a:t>
            </a:r>
            <a:endParaRPr lang="cs-CZ" sz="32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Jaké chyby v oblasti biologické bezpečnosti přispěly k vypuknutí nákazy?</a:t>
            </a:r>
            <a:endParaRPr lang="cs-CZ" noProof="0" dirty="0"/>
          </a:p>
          <a:p>
            <a:pPr marL="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Jaké okamžité kroky by měl zemědělec podniknout, aby zabránil šíření nákazy?</a:t>
            </a:r>
            <a:endParaRPr lang="cs-CZ" noProof="0" dirty="0"/>
          </a:p>
          <a:p>
            <a:pPr marL="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Jak může zavedení plánu biologické bezpečnosti pomoci zabránit podobným ohniskům v budoucnu?</a:t>
            </a:r>
            <a:endParaRPr lang="cs-CZ" noProof="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E77"/>
        </a:solidFill>
        <a:effectLst/>
      </p:bgPr>
    </p:bg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5" name="Google Shape;545;p35"/>
          <p:cNvGrpSpPr/>
          <p:nvPr/>
        </p:nvGrpSpPr>
        <p:grpSpPr>
          <a:xfrm>
            <a:off x="0" y="9789121"/>
            <a:ext cx="18288000" cy="497879"/>
            <a:chOff x="0" y="-38100"/>
            <a:chExt cx="4816593" cy="406045"/>
          </a:xfrm>
        </p:grpSpPr>
        <p:sp>
          <p:nvSpPr>
            <p:cNvPr id="546" name="Google Shape;546;p35"/>
            <p:cNvSpPr/>
            <p:nvPr/>
          </p:nvSpPr>
          <p:spPr>
            <a:xfrm>
              <a:off x="0" y="0"/>
              <a:ext cx="4816592" cy="367945"/>
            </a:xfrm>
            <a:custGeom>
              <a:avLst/>
              <a:gdLst/>
              <a:ahLst/>
              <a:cxnLst/>
              <a:rect l="l" t="t" r="r" b="b"/>
              <a:pathLst>
                <a:path w="4816592" h="367945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367945"/>
                  </a:lnTo>
                  <a:lnTo>
                    <a:pt x="0" y="36794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547" name="Google Shape;547;p35"/>
            <p:cNvSpPr txBox="1"/>
            <p:nvPr/>
          </p:nvSpPr>
          <p:spPr>
            <a:xfrm>
              <a:off x="0" y="-38100"/>
              <a:ext cx="4816593" cy="4060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0" name="Google Shape;550;p35"/>
          <p:cNvSpPr/>
          <p:nvPr/>
        </p:nvSpPr>
        <p:spPr>
          <a:xfrm>
            <a:off x="381000" y="1445570"/>
            <a:ext cx="8606725" cy="4616608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8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Chyby v oblasti biologické bezpečnosti:</a:t>
            </a:r>
            <a:endParaRPr lang="cs-CZ" sz="28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cs-CZ" sz="2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Nedodržení karantény nových zvířat před jejich zařazením do stáda.</a:t>
            </a:r>
            <a:endParaRPr lang="cs-CZ" noProof="0" dirty="0"/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cs-CZ" sz="2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Nedostatek běžných zdravotních kontrol a záznamů o příchozích zvířatech.</a:t>
            </a:r>
            <a:endParaRPr lang="cs-CZ" noProof="0" dirty="0"/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cs-CZ" sz="2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Žádné zavedené protokoly biologické bezpečnosti pro kontrolu rizik nákaz.</a:t>
            </a:r>
            <a:endParaRPr lang="cs-CZ" noProof="0" dirty="0"/>
          </a:p>
        </p:txBody>
      </p:sp>
      <p:sp>
        <p:nvSpPr>
          <p:cNvPr id="551" name="Google Shape;551;p35"/>
          <p:cNvSpPr/>
          <p:nvPr/>
        </p:nvSpPr>
        <p:spPr>
          <a:xfrm>
            <a:off x="304800" y="6263656"/>
            <a:ext cx="8682925" cy="3323987"/>
          </a:xfrm>
          <a:prstGeom prst="rect">
            <a:avLst/>
          </a:prstGeom>
          <a:solidFill>
            <a:srgbClr val="DAEEF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8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Okamžité kroky k omezení nákazy:</a:t>
            </a:r>
            <a:endParaRPr lang="cs-CZ" sz="28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cs-CZ" sz="2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Izolujte nemocná zvířata a oddělte je od zdravých.</a:t>
            </a:r>
            <a:endParaRPr lang="cs-CZ" noProof="0" dirty="0"/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cs-CZ" sz="2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diagnóze a léčbě se poraďte s veterinárním lékařem.</a:t>
            </a:r>
            <a:endParaRPr lang="cs-CZ" noProof="0" dirty="0"/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cs-CZ" sz="2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Omezte pohyb osob, vybavení a zvířat mezi infikovanými a zdravými částmi farmy.</a:t>
            </a:r>
            <a:endParaRPr lang="cs-CZ" noProof="0" dirty="0"/>
          </a:p>
        </p:txBody>
      </p:sp>
      <p:sp>
        <p:nvSpPr>
          <p:cNvPr id="552" name="Google Shape;552;p35"/>
          <p:cNvSpPr/>
          <p:nvPr/>
        </p:nvSpPr>
        <p:spPr>
          <a:xfrm>
            <a:off x="9675462" y="2180740"/>
            <a:ext cx="7543800" cy="6555600"/>
          </a:xfrm>
          <a:prstGeom prst="rect">
            <a:avLst/>
          </a:prstGeom>
          <a:solidFill>
            <a:srgbClr val="F2DADA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28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Dlouhodobá prevence</a:t>
            </a:r>
            <a:endParaRPr lang="cs-CZ" sz="28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cs-CZ" sz="2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Před zařazením nových zvířat do stáda je vždy nechte alespoň 2-4 týdny v karanténě.</a:t>
            </a:r>
            <a:endParaRPr lang="cs-CZ" noProof="0" dirty="0"/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cs-CZ" sz="2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Veďte zdravotní záznamy o všech zvířatech, včetně očkování a historie nemocí.</a:t>
            </a:r>
            <a:endParaRPr lang="cs-CZ" noProof="0" dirty="0"/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cs-CZ" sz="2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Stanovte protokoly pro čištění a dezinfekci vybavení, obuvi a zařízení, abyste snížili riziko kontaminace.</a:t>
            </a:r>
            <a:endParaRPr lang="cs-CZ" noProof="0" dirty="0"/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cs-CZ" sz="2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Proškolte personál o včasném rozpoznání příznaků a opatřeních k prevenci onemocnění.</a:t>
            </a:r>
            <a:endParaRPr lang="cs-CZ" noProof="0" dirty="0"/>
          </a:p>
        </p:txBody>
      </p:sp>
      <p:sp>
        <p:nvSpPr>
          <p:cNvPr id="2" name="Google Shape;538;p34">
            <a:extLst>
              <a:ext uri="{FF2B5EF4-FFF2-40B4-BE49-F238E27FC236}">
                <a16:creationId xmlns:a16="http://schemas.microsoft.com/office/drawing/2014/main" id="{3F469151-16A7-FD8C-2EB7-A92570159CC7}"/>
              </a:ext>
            </a:extLst>
          </p:cNvPr>
          <p:cNvSpPr txBox="1"/>
          <p:nvPr/>
        </p:nvSpPr>
        <p:spPr>
          <a:xfrm>
            <a:off x="381000" y="495300"/>
            <a:ext cx="17526000" cy="1812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474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932" b="1" i="0" u="sng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Aktivita 1: Aplikace v reálném světě </a:t>
            </a:r>
            <a:r>
              <a:rPr lang="cs-CZ" sz="4000" b="1" i="0" u="sng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(zaměření na biologickou bezpečnost)</a:t>
            </a:r>
            <a:endParaRPr lang="cs-CZ" u="sng" noProof="0" dirty="0"/>
          </a:p>
          <a:p>
            <a:pPr marL="0" marR="0" lvl="1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3932" b="1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36"/>
          <p:cNvSpPr/>
          <p:nvPr/>
        </p:nvSpPr>
        <p:spPr>
          <a:xfrm>
            <a:off x="-737672" y="4153606"/>
            <a:ext cx="7273296" cy="7158043"/>
          </a:xfrm>
          <a:custGeom>
            <a:avLst/>
            <a:gdLst/>
            <a:ahLst/>
            <a:cxnLst/>
            <a:rect l="l" t="t" r="r" b="b"/>
            <a:pathLst>
              <a:path w="1126824" h="1108968" extrusionOk="0">
                <a:moveTo>
                  <a:pt x="563412" y="0"/>
                </a:moveTo>
                <a:cubicBezTo>
                  <a:pt x="252248" y="0"/>
                  <a:pt x="0" y="248251"/>
                  <a:pt x="0" y="554484"/>
                </a:cubicBezTo>
                <a:cubicBezTo>
                  <a:pt x="0" y="860717"/>
                  <a:pt x="252248" y="1108968"/>
                  <a:pt x="563412" y="1108968"/>
                </a:cubicBezTo>
                <a:cubicBezTo>
                  <a:pt x="874576" y="1108968"/>
                  <a:pt x="1126824" y="860717"/>
                  <a:pt x="1126824" y="554484"/>
                </a:cubicBezTo>
                <a:cubicBezTo>
                  <a:pt x="1126824" y="248251"/>
                  <a:pt x="874576" y="0"/>
                  <a:pt x="563412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803" b="-804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8" name="Google Shape;558;p36"/>
          <p:cNvGrpSpPr/>
          <p:nvPr/>
        </p:nvGrpSpPr>
        <p:grpSpPr>
          <a:xfrm>
            <a:off x="1708746" y="1940577"/>
            <a:ext cx="15188689" cy="6728957"/>
            <a:chOff x="0" y="-38100"/>
            <a:chExt cx="4000313" cy="1772235"/>
          </a:xfrm>
        </p:grpSpPr>
        <p:sp>
          <p:nvSpPr>
            <p:cNvPr id="559" name="Google Shape;559;p36"/>
            <p:cNvSpPr/>
            <p:nvPr/>
          </p:nvSpPr>
          <p:spPr>
            <a:xfrm>
              <a:off x="0" y="0"/>
              <a:ext cx="4000313" cy="1734135"/>
            </a:xfrm>
            <a:custGeom>
              <a:avLst/>
              <a:gdLst/>
              <a:ahLst/>
              <a:cxnLst/>
              <a:rect l="l" t="t" r="r" b="b"/>
              <a:pathLst>
                <a:path w="4000313" h="1734135" extrusionOk="0">
                  <a:moveTo>
                    <a:pt x="0" y="0"/>
                  </a:moveTo>
                  <a:lnTo>
                    <a:pt x="4000313" y="0"/>
                  </a:lnTo>
                  <a:lnTo>
                    <a:pt x="4000313" y="1734135"/>
                  </a:lnTo>
                  <a:lnTo>
                    <a:pt x="0" y="1734135"/>
                  </a:lnTo>
                  <a:close/>
                </a:path>
              </a:pathLst>
            </a:custGeom>
            <a:solidFill>
              <a:srgbClr val="85BE77"/>
            </a:solidFill>
            <a:ln>
              <a:noFill/>
            </a:ln>
          </p:spPr>
        </p:sp>
        <p:sp>
          <p:nvSpPr>
            <p:cNvPr id="560" name="Google Shape;560;p36"/>
            <p:cNvSpPr txBox="1"/>
            <p:nvPr/>
          </p:nvSpPr>
          <p:spPr>
            <a:xfrm>
              <a:off x="0" y="-38100"/>
              <a:ext cx="4000313" cy="17722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61" name="Google Shape;561;p36"/>
          <p:cNvSpPr txBox="1"/>
          <p:nvPr/>
        </p:nvSpPr>
        <p:spPr>
          <a:xfrm>
            <a:off x="4311551" y="3421452"/>
            <a:ext cx="10058871" cy="991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 b="1" u="sng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Aktivita</a:t>
            </a:r>
            <a:r>
              <a:rPr lang="en-US" sz="4600" b="1" u="sng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2: </a:t>
            </a:r>
            <a:r>
              <a:rPr lang="cs-CZ" sz="4600" b="1" u="sng" dirty="0"/>
              <a:t>C</a:t>
            </a:r>
            <a:r>
              <a:rPr lang="en-US" sz="4600" b="1" u="sng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vičení</a:t>
            </a:r>
            <a:r>
              <a:rPr lang="cs-CZ" sz="4600" b="1" u="sng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plánování</a:t>
            </a:r>
            <a:endParaRPr u="sng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E77"/>
        </a:solidFill>
        <a:effectLst/>
      </p:bgPr>
    </p:bg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7" name="Google Shape;567;p37"/>
          <p:cNvGrpSpPr/>
          <p:nvPr/>
        </p:nvGrpSpPr>
        <p:grpSpPr>
          <a:xfrm>
            <a:off x="0" y="8745297"/>
            <a:ext cx="18288000" cy="1541703"/>
            <a:chOff x="0" y="-38100"/>
            <a:chExt cx="4816593" cy="406045"/>
          </a:xfrm>
        </p:grpSpPr>
        <p:sp>
          <p:nvSpPr>
            <p:cNvPr id="568" name="Google Shape;568;p37"/>
            <p:cNvSpPr/>
            <p:nvPr/>
          </p:nvSpPr>
          <p:spPr>
            <a:xfrm>
              <a:off x="0" y="0"/>
              <a:ext cx="4816592" cy="367945"/>
            </a:xfrm>
            <a:custGeom>
              <a:avLst/>
              <a:gdLst/>
              <a:ahLst/>
              <a:cxnLst/>
              <a:rect l="l" t="t" r="r" b="b"/>
              <a:pathLst>
                <a:path w="4816592" h="367945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367945"/>
                  </a:lnTo>
                  <a:lnTo>
                    <a:pt x="0" y="36794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569" name="Google Shape;569;p37"/>
            <p:cNvSpPr txBox="1"/>
            <p:nvPr/>
          </p:nvSpPr>
          <p:spPr>
            <a:xfrm>
              <a:off x="0" y="-38100"/>
              <a:ext cx="4816593" cy="4060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0" name="Google Shape;570;p37"/>
          <p:cNvSpPr txBox="1"/>
          <p:nvPr/>
        </p:nvSpPr>
        <p:spPr>
          <a:xfrm>
            <a:off x="1981200" y="495300"/>
            <a:ext cx="13563600" cy="1812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474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932" b="1" i="0" u="sng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Aktivita 2: </a:t>
            </a:r>
            <a:r>
              <a:rPr lang="cs-CZ" sz="4000" b="1" u="sng" noProof="0" dirty="0"/>
              <a:t>C</a:t>
            </a:r>
            <a:r>
              <a:rPr lang="cs-CZ" sz="4000" b="1" i="0" u="sng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vičení v plánování</a:t>
            </a:r>
            <a:endParaRPr lang="cs-CZ" sz="4000" b="1" i="0" u="sng" strike="noStrike" cap="none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1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3932" b="1" i="0" u="sng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p37"/>
          <p:cNvSpPr/>
          <p:nvPr/>
        </p:nvSpPr>
        <p:spPr>
          <a:xfrm>
            <a:off x="381000" y="1638300"/>
            <a:ext cx="17678400" cy="4832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Pokyny:</a:t>
            </a:r>
            <a:endParaRPr lang="cs-CZ" noProof="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Sestavte základní zdravotní plán pro malou farmu. Zaměřte se na praktické kroky, které můžete podniknout, aby byla zvířata zdravá a produktivní.</a:t>
            </a:r>
            <a:endParaRPr lang="cs-CZ" noProof="0" dirty="0"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lang="cs-CZ" sz="32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Kroky k dokončení plánu:</a:t>
            </a:r>
            <a:endParaRPr lang="cs-CZ" sz="32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Vyberte si </a:t>
            </a: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jednu klíčovou oblast, na kterou se zaměříte 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(např. očkování nebo kontrola parazitů).</a:t>
            </a:r>
            <a:endParaRPr lang="cs-CZ" noProof="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Napište jednu </a:t>
            </a: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jednoduchou akci pro danou 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oblast (např. naplánujte očkování, ošetření proti parazitům).</a:t>
            </a:r>
            <a:endParaRPr lang="cs-CZ" noProof="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Stanovte základní </a:t>
            </a: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časový rámec 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(např. „každých 6 měsíců“).</a:t>
            </a:r>
            <a:endParaRPr lang="cs-CZ" noProof="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32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E77"/>
        </a:solidFill>
        <a:effectLst/>
      </p:bgPr>
    </p:bg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7" name="Google Shape;577;p38"/>
          <p:cNvGrpSpPr/>
          <p:nvPr/>
        </p:nvGrpSpPr>
        <p:grpSpPr>
          <a:xfrm>
            <a:off x="0" y="8745297"/>
            <a:ext cx="18288000" cy="1541703"/>
            <a:chOff x="0" y="-38100"/>
            <a:chExt cx="4816593" cy="406045"/>
          </a:xfrm>
        </p:grpSpPr>
        <p:sp>
          <p:nvSpPr>
            <p:cNvPr id="578" name="Google Shape;578;p38"/>
            <p:cNvSpPr/>
            <p:nvPr/>
          </p:nvSpPr>
          <p:spPr>
            <a:xfrm>
              <a:off x="0" y="0"/>
              <a:ext cx="4816592" cy="367945"/>
            </a:xfrm>
            <a:custGeom>
              <a:avLst/>
              <a:gdLst/>
              <a:ahLst/>
              <a:cxnLst/>
              <a:rect l="l" t="t" r="r" b="b"/>
              <a:pathLst>
                <a:path w="4816592" h="367945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367945"/>
                  </a:lnTo>
                  <a:lnTo>
                    <a:pt x="0" y="36794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579" name="Google Shape;579;p38"/>
            <p:cNvSpPr txBox="1"/>
            <p:nvPr/>
          </p:nvSpPr>
          <p:spPr>
            <a:xfrm>
              <a:off x="0" y="-38100"/>
              <a:ext cx="4816593" cy="4060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aphicFrame>
        <p:nvGraphicFramePr>
          <p:cNvPr id="582" name="Google Shape;582;p38"/>
          <p:cNvGraphicFramePr/>
          <p:nvPr>
            <p:extLst>
              <p:ext uri="{D42A27DB-BD31-4B8C-83A1-F6EECF244321}">
                <p14:modId xmlns:p14="http://schemas.microsoft.com/office/powerpoint/2010/main" val="3331297067"/>
              </p:ext>
            </p:extLst>
          </p:nvPr>
        </p:nvGraphicFramePr>
        <p:xfrm>
          <a:off x="438462" y="2831747"/>
          <a:ext cx="14401800" cy="3932050"/>
        </p:xfrm>
        <a:graphic>
          <a:graphicData uri="http://schemas.openxmlformats.org/drawingml/2006/table">
            <a:tbl>
              <a:tblPr>
                <a:gradFill>
                  <a:gsLst>
                    <a:gs pos="0">
                      <a:srgbClr val="FFA09D"/>
                    </a:gs>
                    <a:gs pos="35000">
                      <a:srgbClr val="FFBCBC"/>
                    </a:gs>
                    <a:gs pos="100000">
                      <a:srgbClr val="FFE2E2"/>
                    </a:gs>
                  </a:gsLst>
                  <a:lin ang="16200000" scaled="0"/>
                </a:gradFill>
                <a:tableStyleId>{CD11C1C8-AFCF-4772-B40E-07B0D4851A58}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48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/>
                        <a:t>Oblast zdraví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Akce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Kdy?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55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Očkování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dirty="0" err="1"/>
                        <a:t>Příklad</a:t>
                      </a:r>
                      <a:r>
                        <a:rPr lang="en-US" sz="2800" dirty="0"/>
                        <a:t>: </a:t>
                      </a:r>
                      <a:r>
                        <a:rPr lang="cs-CZ" sz="2800" dirty="0"/>
                        <a:t>Provádění</a:t>
                      </a:r>
                      <a:r>
                        <a:rPr lang="en-US" sz="2800" dirty="0"/>
                        <a:t> </a:t>
                      </a:r>
                      <a:r>
                        <a:rPr lang="en-US" sz="2800" dirty="0" err="1"/>
                        <a:t>každoroční</a:t>
                      </a:r>
                      <a:r>
                        <a:rPr lang="cs-CZ" sz="2800" dirty="0"/>
                        <a:t>ho</a:t>
                      </a:r>
                      <a:r>
                        <a:rPr lang="en-US" sz="2800" dirty="0"/>
                        <a:t> </a:t>
                      </a:r>
                      <a:r>
                        <a:rPr lang="en-US" sz="2800" dirty="0" err="1"/>
                        <a:t>očkování</a:t>
                      </a:r>
                      <a:r>
                        <a:rPr lang="en-US" sz="2800" dirty="0"/>
                        <a:t>.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Příklad: Jaro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1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Kontrola parazitů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dirty="0" err="1"/>
                        <a:t>Příklad</a:t>
                      </a:r>
                      <a:r>
                        <a:rPr lang="en-US" sz="2800" dirty="0"/>
                        <a:t>: </a:t>
                      </a:r>
                      <a:r>
                        <a:rPr lang="cs-CZ" sz="2800" dirty="0"/>
                        <a:t>Pravidelné odčervení zvířat.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dirty="0" err="1"/>
                        <a:t>Příklad</a:t>
                      </a:r>
                      <a:r>
                        <a:rPr lang="en-US" sz="2800" dirty="0"/>
                        <a:t>: </a:t>
                      </a:r>
                      <a:r>
                        <a:rPr lang="en-US" sz="2800" dirty="0" err="1"/>
                        <a:t>Každých</a:t>
                      </a:r>
                      <a:r>
                        <a:rPr lang="en-US" sz="2800" dirty="0"/>
                        <a:t> 6 </a:t>
                      </a:r>
                      <a:r>
                        <a:rPr lang="en-US" sz="2800" dirty="0" err="1"/>
                        <a:t>měsíců</a:t>
                      </a:r>
                      <a:endParaRPr sz="2800"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83" name="Google Shape;583;p38"/>
          <p:cNvSpPr/>
          <p:nvPr/>
        </p:nvSpPr>
        <p:spPr>
          <a:xfrm>
            <a:off x="457200" y="1692974"/>
            <a:ext cx="6455044" cy="1138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cs-CZ" sz="2800" b="1" i="0" u="none" strike="noStrike" cap="none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Jednoduchý zdravotní plán stáda</a:t>
            </a:r>
            <a:endParaRPr lang="cs-CZ" noProof="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endParaRPr lang="cs-CZ" sz="4000" b="0" i="0" u="none" strike="noStrike" cap="none" noProof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570;p37">
            <a:extLst>
              <a:ext uri="{FF2B5EF4-FFF2-40B4-BE49-F238E27FC236}">
                <a16:creationId xmlns:a16="http://schemas.microsoft.com/office/drawing/2014/main" id="{F359BEA4-A6E5-977E-17E3-B2291CE6019D}"/>
              </a:ext>
            </a:extLst>
          </p:cNvPr>
          <p:cNvSpPr txBox="1"/>
          <p:nvPr/>
        </p:nvSpPr>
        <p:spPr>
          <a:xfrm>
            <a:off x="1981200" y="495300"/>
            <a:ext cx="13563600" cy="1812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474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932" b="1" i="0" u="sng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Aktivita 2: </a:t>
            </a:r>
            <a:r>
              <a:rPr lang="cs-CZ" sz="4000" b="1" u="sng" noProof="0" dirty="0"/>
              <a:t>C</a:t>
            </a:r>
            <a:r>
              <a:rPr lang="cs-CZ" sz="4000" b="1" i="0" u="sng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vičení v plánování</a:t>
            </a:r>
            <a:endParaRPr lang="cs-CZ" sz="4000" b="1" i="0" u="sng" strike="noStrike" cap="none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1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3932" b="1" i="0" u="sng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8" name="Google Shape;588;p39"/>
          <p:cNvGrpSpPr/>
          <p:nvPr/>
        </p:nvGrpSpPr>
        <p:grpSpPr>
          <a:xfrm>
            <a:off x="1028700" y="637935"/>
            <a:ext cx="15924204" cy="8795762"/>
            <a:chOff x="0" y="-38100"/>
            <a:chExt cx="4194029" cy="2316579"/>
          </a:xfrm>
        </p:grpSpPr>
        <p:sp>
          <p:nvSpPr>
            <p:cNvPr id="589" name="Google Shape;589;p39"/>
            <p:cNvSpPr/>
            <p:nvPr/>
          </p:nvSpPr>
          <p:spPr>
            <a:xfrm>
              <a:off x="0" y="0"/>
              <a:ext cx="4194029" cy="2278479"/>
            </a:xfrm>
            <a:custGeom>
              <a:avLst/>
              <a:gdLst/>
              <a:ahLst/>
              <a:cxnLst/>
              <a:rect l="l" t="t" r="r" b="b"/>
              <a:pathLst>
                <a:path w="4194029" h="2278479" extrusionOk="0">
                  <a:moveTo>
                    <a:pt x="24795" y="0"/>
                  </a:moveTo>
                  <a:lnTo>
                    <a:pt x="4169234" y="0"/>
                  </a:lnTo>
                  <a:cubicBezTo>
                    <a:pt x="4175811" y="0"/>
                    <a:pt x="4182117" y="2612"/>
                    <a:pt x="4186767" y="7262"/>
                  </a:cubicBezTo>
                  <a:cubicBezTo>
                    <a:pt x="4191417" y="11912"/>
                    <a:pt x="4194029" y="18219"/>
                    <a:pt x="4194029" y="24795"/>
                  </a:cubicBezTo>
                  <a:lnTo>
                    <a:pt x="4194029" y="2253685"/>
                  </a:lnTo>
                  <a:cubicBezTo>
                    <a:pt x="4194029" y="2260260"/>
                    <a:pt x="4191417" y="2266567"/>
                    <a:pt x="4186767" y="2271217"/>
                  </a:cubicBezTo>
                  <a:cubicBezTo>
                    <a:pt x="4182117" y="2275867"/>
                    <a:pt x="4175811" y="2278479"/>
                    <a:pt x="4169234" y="2278479"/>
                  </a:cubicBezTo>
                  <a:lnTo>
                    <a:pt x="24795" y="2278479"/>
                  </a:lnTo>
                  <a:cubicBezTo>
                    <a:pt x="18219" y="2278479"/>
                    <a:pt x="11912" y="2275867"/>
                    <a:pt x="7262" y="2271217"/>
                  </a:cubicBezTo>
                  <a:cubicBezTo>
                    <a:pt x="2612" y="2266567"/>
                    <a:pt x="0" y="2260260"/>
                    <a:pt x="0" y="2253685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7BB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noProof="0" dirty="0"/>
            </a:p>
          </p:txBody>
        </p:sp>
        <p:sp>
          <p:nvSpPr>
            <p:cNvPr id="590" name="Google Shape;590;p39"/>
            <p:cNvSpPr txBox="1"/>
            <p:nvPr/>
          </p:nvSpPr>
          <p:spPr>
            <a:xfrm>
              <a:off x="0" y="-38100"/>
              <a:ext cx="4194029" cy="23165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91" name="Google Shape;591;p39"/>
          <p:cNvSpPr txBox="1"/>
          <p:nvPr/>
        </p:nvSpPr>
        <p:spPr>
          <a:xfrm>
            <a:off x="1921424" y="3257945"/>
            <a:ext cx="14445152" cy="1309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25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Odpovězte na následující otázky, abyste si ověřili své znalosti pojmů týkajících se zdraví a biologické bezpečnosti stáda.</a:t>
            </a:r>
            <a:endParaRPr lang="cs-CZ" sz="3031" noProof="0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2" name="Google Shape;592;p39"/>
          <p:cNvSpPr txBox="1"/>
          <p:nvPr/>
        </p:nvSpPr>
        <p:spPr>
          <a:xfrm>
            <a:off x="5874306" y="1100822"/>
            <a:ext cx="6539389" cy="1135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5269" b="1" u="sng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4. Kontrola znalostí</a:t>
            </a:r>
            <a:endParaRPr lang="cs-CZ" u="sng" noProof="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8" name="Google Shape;598;p40"/>
          <p:cNvGrpSpPr/>
          <p:nvPr/>
        </p:nvGrpSpPr>
        <p:grpSpPr>
          <a:xfrm>
            <a:off x="1028700" y="637935"/>
            <a:ext cx="15924204" cy="8795762"/>
            <a:chOff x="0" y="-38100"/>
            <a:chExt cx="4194029" cy="2316579"/>
          </a:xfrm>
        </p:grpSpPr>
        <p:sp>
          <p:nvSpPr>
            <p:cNvPr id="599" name="Google Shape;599;p40"/>
            <p:cNvSpPr/>
            <p:nvPr/>
          </p:nvSpPr>
          <p:spPr>
            <a:xfrm>
              <a:off x="0" y="0"/>
              <a:ext cx="4194029" cy="2278479"/>
            </a:xfrm>
            <a:custGeom>
              <a:avLst/>
              <a:gdLst/>
              <a:ahLst/>
              <a:cxnLst/>
              <a:rect l="l" t="t" r="r" b="b"/>
              <a:pathLst>
                <a:path w="4194029" h="2278479" extrusionOk="0">
                  <a:moveTo>
                    <a:pt x="24795" y="0"/>
                  </a:moveTo>
                  <a:lnTo>
                    <a:pt x="4169234" y="0"/>
                  </a:lnTo>
                  <a:cubicBezTo>
                    <a:pt x="4175811" y="0"/>
                    <a:pt x="4182117" y="2612"/>
                    <a:pt x="4186767" y="7262"/>
                  </a:cubicBezTo>
                  <a:cubicBezTo>
                    <a:pt x="4191417" y="11912"/>
                    <a:pt x="4194029" y="18219"/>
                    <a:pt x="4194029" y="24795"/>
                  </a:cubicBezTo>
                  <a:lnTo>
                    <a:pt x="4194029" y="2253685"/>
                  </a:lnTo>
                  <a:cubicBezTo>
                    <a:pt x="4194029" y="2260260"/>
                    <a:pt x="4191417" y="2266567"/>
                    <a:pt x="4186767" y="2271217"/>
                  </a:cubicBezTo>
                  <a:cubicBezTo>
                    <a:pt x="4182117" y="2275867"/>
                    <a:pt x="4175811" y="2278479"/>
                    <a:pt x="4169234" y="2278479"/>
                  </a:cubicBezTo>
                  <a:lnTo>
                    <a:pt x="24795" y="2278479"/>
                  </a:lnTo>
                  <a:cubicBezTo>
                    <a:pt x="18219" y="2278479"/>
                    <a:pt x="11912" y="2275867"/>
                    <a:pt x="7262" y="2271217"/>
                  </a:cubicBezTo>
                  <a:cubicBezTo>
                    <a:pt x="2612" y="2266567"/>
                    <a:pt x="0" y="2260260"/>
                    <a:pt x="0" y="2253685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7BB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noProof="0" dirty="0"/>
            </a:p>
          </p:txBody>
        </p:sp>
        <p:sp>
          <p:nvSpPr>
            <p:cNvPr id="600" name="Google Shape;600;p40"/>
            <p:cNvSpPr txBox="1"/>
            <p:nvPr/>
          </p:nvSpPr>
          <p:spPr>
            <a:xfrm>
              <a:off x="0" y="-38100"/>
              <a:ext cx="4194029" cy="23165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01" name="Google Shape;601;p40"/>
          <p:cNvSpPr txBox="1"/>
          <p:nvPr/>
        </p:nvSpPr>
        <p:spPr>
          <a:xfrm>
            <a:off x="1921424" y="3257945"/>
            <a:ext cx="14445152" cy="5909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Otázka 1: Pravda nebo lež</a:t>
            </a:r>
            <a:endParaRPr lang="cs-CZ" noProof="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Zařazení nových zvířat do stáda bez karantény zvyšuje riziko propuknutí nákazy.</a:t>
            </a:r>
            <a:b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cs-CZ" sz="32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3200" b="1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3200" b="1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3200" b="1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3200" b="1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3200" b="1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3200" b="1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3200" b="1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Odpověď: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Pravda</a:t>
            </a:r>
            <a:endParaRPr lang="cs-CZ" noProof="0" dirty="0"/>
          </a:p>
        </p:txBody>
      </p:sp>
      <p:sp>
        <p:nvSpPr>
          <p:cNvPr id="602" name="Google Shape;602;p40"/>
          <p:cNvSpPr txBox="1"/>
          <p:nvPr/>
        </p:nvSpPr>
        <p:spPr>
          <a:xfrm>
            <a:off x="5874306" y="1100822"/>
            <a:ext cx="6539389" cy="1135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5269" b="1" u="sng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4. Kontrola znalostí</a:t>
            </a:r>
            <a:endParaRPr lang="cs-CZ" u="sng" noProof="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8" name="Google Shape;608;p41"/>
          <p:cNvGrpSpPr/>
          <p:nvPr/>
        </p:nvGrpSpPr>
        <p:grpSpPr>
          <a:xfrm>
            <a:off x="1028700" y="637935"/>
            <a:ext cx="15924204" cy="8795762"/>
            <a:chOff x="0" y="-38100"/>
            <a:chExt cx="4194029" cy="2316579"/>
          </a:xfrm>
        </p:grpSpPr>
        <p:sp>
          <p:nvSpPr>
            <p:cNvPr id="609" name="Google Shape;609;p41"/>
            <p:cNvSpPr/>
            <p:nvPr/>
          </p:nvSpPr>
          <p:spPr>
            <a:xfrm>
              <a:off x="0" y="0"/>
              <a:ext cx="4194029" cy="2278479"/>
            </a:xfrm>
            <a:custGeom>
              <a:avLst/>
              <a:gdLst/>
              <a:ahLst/>
              <a:cxnLst/>
              <a:rect l="l" t="t" r="r" b="b"/>
              <a:pathLst>
                <a:path w="4194029" h="2278479" extrusionOk="0">
                  <a:moveTo>
                    <a:pt x="24795" y="0"/>
                  </a:moveTo>
                  <a:lnTo>
                    <a:pt x="4169234" y="0"/>
                  </a:lnTo>
                  <a:cubicBezTo>
                    <a:pt x="4175811" y="0"/>
                    <a:pt x="4182117" y="2612"/>
                    <a:pt x="4186767" y="7262"/>
                  </a:cubicBezTo>
                  <a:cubicBezTo>
                    <a:pt x="4191417" y="11912"/>
                    <a:pt x="4194029" y="18219"/>
                    <a:pt x="4194029" y="24795"/>
                  </a:cubicBezTo>
                  <a:lnTo>
                    <a:pt x="4194029" y="2253685"/>
                  </a:lnTo>
                  <a:cubicBezTo>
                    <a:pt x="4194029" y="2260260"/>
                    <a:pt x="4191417" y="2266567"/>
                    <a:pt x="4186767" y="2271217"/>
                  </a:cubicBezTo>
                  <a:cubicBezTo>
                    <a:pt x="4182117" y="2275867"/>
                    <a:pt x="4175811" y="2278479"/>
                    <a:pt x="4169234" y="2278479"/>
                  </a:cubicBezTo>
                  <a:lnTo>
                    <a:pt x="24795" y="2278479"/>
                  </a:lnTo>
                  <a:cubicBezTo>
                    <a:pt x="18219" y="2278479"/>
                    <a:pt x="11912" y="2275867"/>
                    <a:pt x="7262" y="2271217"/>
                  </a:cubicBezTo>
                  <a:cubicBezTo>
                    <a:pt x="2612" y="2266567"/>
                    <a:pt x="0" y="2260260"/>
                    <a:pt x="0" y="2253685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7BB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noProof="0" dirty="0"/>
            </a:p>
          </p:txBody>
        </p:sp>
        <p:sp>
          <p:nvSpPr>
            <p:cNvPr id="610" name="Google Shape;610;p41"/>
            <p:cNvSpPr txBox="1"/>
            <p:nvPr/>
          </p:nvSpPr>
          <p:spPr>
            <a:xfrm>
              <a:off x="0" y="-38100"/>
              <a:ext cx="4194029" cy="23165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11" name="Google Shape;611;p41"/>
          <p:cNvSpPr txBox="1"/>
          <p:nvPr/>
        </p:nvSpPr>
        <p:spPr>
          <a:xfrm>
            <a:off x="1921424" y="3257945"/>
            <a:ext cx="14445152" cy="5909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Otázka 2: Výběr z více možností</a:t>
            </a:r>
            <a:endParaRPr lang="cs-CZ" noProof="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Který z následujících postupů NENÍ postup biologické bezpečnosti?</a:t>
            </a:r>
            <a:b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Karanténa nových zvířat</a:t>
            </a:r>
            <a:b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Pravidelná dezinfekce vybavení</a:t>
            </a:r>
            <a:b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Rotační pastva</a:t>
            </a:r>
            <a:b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 Povolení vstupu návštěvníkům bez očištění obuvi</a:t>
            </a:r>
            <a:endParaRPr lang="cs-CZ" noProof="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3200" b="1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3200" b="1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3200" b="1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3200" b="1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3200" b="1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Odpověď: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D. Povolení vstupu návštěvníkům bez čištění obuvi</a:t>
            </a:r>
            <a:endParaRPr lang="cs-CZ" noProof="0" dirty="0"/>
          </a:p>
        </p:txBody>
      </p:sp>
      <p:sp>
        <p:nvSpPr>
          <p:cNvPr id="2" name="Google Shape;602;p40">
            <a:extLst>
              <a:ext uri="{FF2B5EF4-FFF2-40B4-BE49-F238E27FC236}">
                <a16:creationId xmlns:a16="http://schemas.microsoft.com/office/drawing/2014/main" id="{3B6B06E3-D13C-A702-D23E-C58903C2DA14}"/>
              </a:ext>
            </a:extLst>
          </p:cNvPr>
          <p:cNvSpPr txBox="1"/>
          <p:nvPr/>
        </p:nvSpPr>
        <p:spPr>
          <a:xfrm>
            <a:off x="5874306" y="1100822"/>
            <a:ext cx="6539389" cy="1135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5269" b="1" u="sng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4. Kontrola znalostí</a:t>
            </a:r>
            <a:endParaRPr lang="cs-CZ" u="sng" noProof="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8" name="Google Shape;618;p42"/>
          <p:cNvGrpSpPr/>
          <p:nvPr/>
        </p:nvGrpSpPr>
        <p:grpSpPr>
          <a:xfrm>
            <a:off x="1028700" y="637935"/>
            <a:ext cx="15924204" cy="8795762"/>
            <a:chOff x="0" y="-38100"/>
            <a:chExt cx="4194029" cy="2316579"/>
          </a:xfrm>
        </p:grpSpPr>
        <p:sp>
          <p:nvSpPr>
            <p:cNvPr id="619" name="Google Shape;619;p42"/>
            <p:cNvSpPr/>
            <p:nvPr/>
          </p:nvSpPr>
          <p:spPr>
            <a:xfrm>
              <a:off x="0" y="0"/>
              <a:ext cx="4194029" cy="2278479"/>
            </a:xfrm>
            <a:custGeom>
              <a:avLst/>
              <a:gdLst/>
              <a:ahLst/>
              <a:cxnLst/>
              <a:rect l="l" t="t" r="r" b="b"/>
              <a:pathLst>
                <a:path w="4194029" h="2278479" extrusionOk="0">
                  <a:moveTo>
                    <a:pt x="24795" y="0"/>
                  </a:moveTo>
                  <a:lnTo>
                    <a:pt x="4169234" y="0"/>
                  </a:lnTo>
                  <a:cubicBezTo>
                    <a:pt x="4175811" y="0"/>
                    <a:pt x="4182117" y="2612"/>
                    <a:pt x="4186767" y="7262"/>
                  </a:cubicBezTo>
                  <a:cubicBezTo>
                    <a:pt x="4191417" y="11912"/>
                    <a:pt x="4194029" y="18219"/>
                    <a:pt x="4194029" y="24795"/>
                  </a:cubicBezTo>
                  <a:lnTo>
                    <a:pt x="4194029" y="2253685"/>
                  </a:lnTo>
                  <a:cubicBezTo>
                    <a:pt x="4194029" y="2260260"/>
                    <a:pt x="4191417" y="2266567"/>
                    <a:pt x="4186767" y="2271217"/>
                  </a:cubicBezTo>
                  <a:cubicBezTo>
                    <a:pt x="4182117" y="2275867"/>
                    <a:pt x="4175811" y="2278479"/>
                    <a:pt x="4169234" y="2278479"/>
                  </a:cubicBezTo>
                  <a:lnTo>
                    <a:pt x="24795" y="2278479"/>
                  </a:lnTo>
                  <a:cubicBezTo>
                    <a:pt x="18219" y="2278479"/>
                    <a:pt x="11912" y="2275867"/>
                    <a:pt x="7262" y="2271217"/>
                  </a:cubicBezTo>
                  <a:cubicBezTo>
                    <a:pt x="2612" y="2266567"/>
                    <a:pt x="0" y="2260260"/>
                    <a:pt x="0" y="2253685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7BB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noProof="0" dirty="0"/>
            </a:p>
          </p:txBody>
        </p:sp>
        <p:sp>
          <p:nvSpPr>
            <p:cNvPr id="620" name="Google Shape;620;p42"/>
            <p:cNvSpPr txBox="1"/>
            <p:nvPr/>
          </p:nvSpPr>
          <p:spPr>
            <a:xfrm>
              <a:off x="0" y="-38100"/>
              <a:ext cx="4194029" cy="23165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21" name="Google Shape;621;p42"/>
          <p:cNvSpPr txBox="1"/>
          <p:nvPr/>
        </p:nvSpPr>
        <p:spPr>
          <a:xfrm>
            <a:off x="1921424" y="3257945"/>
            <a:ext cx="14445152" cy="5416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Otázka 3: Pravda nebo lež</a:t>
            </a:r>
            <a:endParaRPr lang="cs-CZ" noProof="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Očkovací plány pomáhají snížit stres zvířat z prostředí a zlepšit produktivitu.</a:t>
            </a:r>
            <a:b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cs-CZ" sz="32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3200" b="1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3200" b="1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3200" b="1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3200" b="1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3200" b="1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3200" b="1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3200" b="1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Odpověď:</a:t>
            </a:r>
            <a:r>
              <a:rPr lang="cs-CZ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Pravda</a:t>
            </a:r>
            <a:endParaRPr lang="cs-CZ" noProof="0" dirty="0"/>
          </a:p>
        </p:txBody>
      </p:sp>
      <p:sp>
        <p:nvSpPr>
          <p:cNvPr id="2" name="Google Shape;602;p40">
            <a:extLst>
              <a:ext uri="{FF2B5EF4-FFF2-40B4-BE49-F238E27FC236}">
                <a16:creationId xmlns:a16="http://schemas.microsoft.com/office/drawing/2014/main" id="{AD9CF2E4-9359-CDB7-03BB-C5A769C237CC}"/>
              </a:ext>
            </a:extLst>
          </p:cNvPr>
          <p:cNvSpPr txBox="1"/>
          <p:nvPr/>
        </p:nvSpPr>
        <p:spPr>
          <a:xfrm>
            <a:off x="5874306" y="1100822"/>
            <a:ext cx="6539389" cy="1135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5269" b="1" u="sng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4. Kontrola znalostí</a:t>
            </a:r>
            <a:endParaRPr lang="cs-CZ" u="sng" noProof="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8" name="Google Shape;628;p43"/>
          <p:cNvGrpSpPr/>
          <p:nvPr/>
        </p:nvGrpSpPr>
        <p:grpSpPr>
          <a:xfrm>
            <a:off x="0" y="8328960"/>
            <a:ext cx="18288000" cy="1958040"/>
            <a:chOff x="0" y="-38100"/>
            <a:chExt cx="4816593" cy="515698"/>
          </a:xfrm>
        </p:grpSpPr>
        <p:sp>
          <p:nvSpPr>
            <p:cNvPr id="629" name="Google Shape;629;p43"/>
            <p:cNvSpPr/>
            <p:nvPr/>
          </p:nvSpPr>
          <p:spPr>
            <a:xfrm>
              <a:off x="0" y="0"/>
              <a:ext cx="4816592" cy="477598"/>
            </a:xfrm>
            <a:custGeom>
              <a:avLst/>
              <a:gdLst/>
              <a:ahLst/>
              <a:cxnLst/>
              <a:rect l="l" t="t" r="r" b="b"/>
              <a:pathLst>
                <a:path w="4816592" h="477598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477598"/>
                  </a:lnTo>
                  <a:lnTo>
                    <a:pt x="0" y="4775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630" name="Google Shape;630;p43"/>
            <p:cNvSpPr txBox="1"/>
            <p:nvPr/>
          </p:nvSpPr>
          <p:spPr>
            <a:xfrm>
              <a:off x="0" y="-38100"/>
              <a:ext cx="4816593" cy="5156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1" name="Google Shape;631;p43"/>
          <p:cNvGrpSpPr/>
          <p:nvPr/>
        </p:nvGrpSpPr>
        <p:grpSpPr>
          <a:xfrm>
            <a:off x="0" y="7239555"/>
            <a:ext cx="18288000" cy="2806521"/>
            <a:chOff x="0" y="-38100"/>
            <a:chExt cx="4816593" cy="739166"/>
          </a:xfrm>
        </p:grpSpPr>
        <p:sp>
          <p:nvSpPr>
            <p:cNvPr id="632" name="Google Shape;632;p43"/>
            <p:cNvSpPr/>
            <p:nvPr/>
          </p:nvSpPr>
          <p:spPr>
            <a:xfrm>
              <a:off x="0" y="0"/>
              <a:ext cx="4816592" cy="701066"/>
            </a:xfrm>
            <a:custGeom>
              <a:avLst/>
              <a:gdLst/>
              <a:ahLst/>
              <a:cxnLst/>
              <a:rect l="l" t="t" r="r" b="b"/>
              <a:pathLst>
                <a:path w="4816592" h="701066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701066"/>
                  </a:lnTo>
                  <a:lnTo>
                    <a:pt x="0" y="7010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633" name="Google Shape;633;p43"/>
            <p:cNvSpPr txBox="1"/>
            <p:nvPr/>
          </p:nvSpPr>
          <p:spPr>
            <a:xfrm>
              <a:off x="0" y="-38100"/>
              <a:ext cx="4816593" cy="7391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4" name="Google Shape;634;p43"/>
          <p:cNvSpPr/>
          <p:nvPr/>
        </p:nvSpPr>
        <p:spPr>
          <a:xfrm>
            <a:off x="-83207" y="-907951"/>
            <a:ext cx="18371207" cy="8229600"/>
          </a:xfrm>
          <a:custGeom>
            <a:avLst/>
            <a:gdLst/>
            <a:ahLst/>
            <a:cxnLst/>
            <a:rect l="l" t="t" r="r" b="b"/>
            <a:pathLst>
              <a:path w="18371207" h="8229600" extrusionOk="0">
                <a:moveTo>
                  <a:pt x="0" y="0"/>
                </a:moveTo>
                <a:lnTo>
                  <a:pt x="18371207" y="0"/>
                </a:lnTo>
                <a:lnTo>
                  <a:pt x="183712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5000"/>
            </a:blip>
            <a:stretch>
              <a:fillRect t="-24269" b="-24269"/>
            </a:stretch>
          </a:blipFill>
          <a:ln>
            <a:noFill/>
          </a:ln>
        </p:spPr>
      </p:sp>
      <p:grpSp>
        <p:nvGrpSpPr>
          <p:cNvPr id="635" name="Google Shape;635;p43"/>
          <p:cNvGrpSpPr/>
          <p:nvPr/>
        </p:nvGrpSpPr>
        <p:grpSpPr>
          <a:xfrm>
            <a:off x="7280796" y="-143767"/>
            <a:ext cx="3225156" cy="3230761"/>
            <a:chOff x="0" y="-192881"/>
            <a:chExt cx="4300208" cy="4307681"/>
          </a:xfrm>
        </p:grpSpPr>
        <p:grpSp>
          <p:nvGrpSpPr>
            <p:cNvPr id="636" name="Google Shape;636;p43"/>
            <p:cNvGrpSpPr/>
            <p:nvPr/>
          </p:nvGrpSpPr>
          <p:grpSpPr>
            <a:xfrm>
              <a:off x="0" y="-192881"/>
              <a:ext cx="4300208" cy="4307681"/>
              <a:chOff x="0" y="-38100"/>
              <a:chExt cx="849424" cy="850900"/>
            </a:xfrm>
          </p:grpSpPr>
          <p:sp>
            <p:nvSpPr>
              <p:cNvPr id="637" name="Google Shape;637;p43"/>
              <p:cNvSpPr/>
              <p:nvPr/>
            </p:nvSpPr>
            <p:spPr>
              <a:xfrm>
                <a:off x="0" y="0"/>
                <a:ext cx="849424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49424" h="812800" extrusionOk="0">
                    <a:moveTo>
                      <a:pt x="283294" y="793731"/>
                    </a:moveTo>
                    <a:cubicBezTo>
                      <a:pt x="326842" y="805245"/>
                      <a:pt x="376350" y="812800"/>
                      <a:pt x="424941" y="812800"/>
                    </a:cubicBezTo>
                    <a:cubicBezTo>
                      <a:pt x="473533" y="812800"/>
                      <a:pt x="520290" y="806323"/>
                      <a:pt x="563379" y="794809"/>
                    </a:cubicBezTo>
                    <a:cubicBezTo>
                      <a:pt x="564297" y="794450"/>
                      <a:pt x="565213" y="794450"/>
                      <a:pt x="566130" y="794090"/>
                    </a:cubicBezTo>
                    <a:cubicBezTo>
                      <a:pt x="727946" y="748035"/>
                      <a:pt x="847132" y="626421"/>
                      <a:pt x="849424" y="484298"/>
                    </a:cubicBezTo>
                    <a:lnTo>
                      <a:pt x="849424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2292" y="627140"/>
                      <a:pt x="119644" y="748755"/>
                      <a:pt x="283294" y="7937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cs-CZ" noProof="0" dirty="0"/>
              </a:p>
            </p:txBody>
          </p:sp>
          <p:sp>
            <p:nvSpPr>
              <p:cNvPr id="638" name="Google Shape;638;p43"/>
              <p:cNvSpPr txBox="1"/>
              <p:nvPr/>
            </p:nvSpPr>
            <p:spPr>
              <a:xfrm>
                <a:off x="0" y="-38100"/>
                <a:ext cx="849424" cy="72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cs-CZ" sz="1800" noProof="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39" name="Google Shape;639;p43"/>
            <p:cNvSpPr/>
            <p:nvPr/>
          </p:nvSpPr>
          <p:spPr>
            <a:xfrm>
              <a:off x="804228" y="277436"/>
              <a:ext cx="2691752" cy="3252873"/>
            </a:xfrm>
            <a:custGeom>
              <a:avLst/>
              <a:gdLst/>
              <a:ahLst/>
              <a:cxnLst/>
              <a:rect l="l" t="t" r="r" b="b"/>
              <a:pathLst>
                <a:path w="2691752" h="3252873" extrusionOk="0">
                  <a:moveTo>
                    <a:pt x="0" y="0"/>
                  </a:moveTo>
                  <a:lnTo>
                    <a:pt x="2691752" y="0"/>
                  </a:lnTo>
                  <a:lnTo>
                    <a:pt x="2691752" y="3252873"/>
                  </a:lnTo>
                  <a:lnTo>
                    <a:pt x="0" y="325287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640" name="Google Shape;640;p43"/>
          <p:cNvSpPr txBox="1"/>
          <p:nvPr/>
        </p:nvSpPr>
        <p:spPr>
          <a:xfrm>
            <a:off x="5489973" y="2844825"/>
            <a:ext cx="8149827" cy="1526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8465" b="1" noProof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DĚKUJEME</a:t>
            </a:r>
            <a:endParaRPr lang="cs-CZ" noProof="0" dirty="0"/>
          </a:p>
        </p:txBody>
      </p:sp>
      <p:sp>
        <p:nvSpPr>
          <p:cNvPr id="641" name="Google Shape;641;p43"/>
          <p:cNvSpPr/>
          <p:nvPr/>
        </p:nvSpPr>
        <p:spPr>
          <a:xfrm>
            <a:off x="447021" y="8871406"/>
            <a:ext cx="4827324" cy="1017809"/>
          </a:xfrm>
          <a:custGeom>
            <a:avLst/>
            <a:gdLst/>
            <a:ahLst/>
            <a:cxnLst/>
            <a:rect l="l" t="t" r="r" b="b"/>
            <a:pathLst>
              <a:path w="4827324" h="1017809" extrusionOk="0">
                <a:moveTo>
                  <a:pt x="0" y="0"/>
                </a:moveTo>
                <a:lnTo>
                  <a:pt x="4827324" y="0"/>
                </a:lnTo>
                <a:lnTo>
                  <a:pt x="4827324" y="1017809"/>
                </a:lnTo>
                <a:lnTo>
                  <a:pt x="0" y="10178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42" name="Google Shape;642;p43"/>
          <p:cNvSpPr txBox="1"/>
          <p:nvPr/>
        </p:nvSpPr>
        <p:spPr>
          <a:xfrm>
            <a:off x="5274345" y="8924817"/>
            <a:ext cx="12566634" cy="964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3996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39" noProof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Financováno Evropskou unií. Vyjádřené názory a stanoviska jsou však pouze názory a stanoviska autorů.</a:t>
            </a:r>
            <a:endParaRPr lang="cs-CZ" noProof="0" dirty="0"/>
          </a:p>
          <a:p>
            <a:pPr marL="0" marR="0" lvl="0" indent="0" algn="just" rtl="0">
              <a:lnSpc>
                <a:spcPct val="13996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39" noProof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 nemusí nutně odrážet názory Evropské unie nebo Švédské rady pro vysoké školství.</a:t>
            </a:r>
            <a:endParaRPr lang="cs-CZ" noProof="0" dirty="0"/>
          </a:p>
          <a:p>
            <a:pPr marL="0" marR="0" lvl="0" indent="0" algn="just" rtl="0">
              <a:lnSpc>
                <a:spcPct val="13996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39" noProof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(UHR). Evropská unie ani orgán poskytující podporu za ně nemohou nést odpovědnost.</a:t>
            </a:r>
            <a:endParaRPr lang="cs-CZ" noProof="0" dirty="0"/>
          </a:p>
        </p:txBody>
      </p:sp>
      <p:grpSp>
        <p:nvGrpSpPr>
          <p:cNvPr id="643" name="Google Shape;643;p43"/>
          <p:cNvGrpSpPr/>
          <p:nvPr/>
        </p:nvGrpSpPr>
        <p:grpSpPr>
          <a:xfrm>
            <a:off x="2458913" y="4186566"/>
            <a:ext cx="12868920" cy="3003598"/>
            <a:chOff x="-42222" y="-146805"/>
            <a:chExt cx="17158561" cy="4004797"/>
          </a:xfrm>
        </p:grpSpPr>
        <p:grpSp>
          <p:nvGrpSpPr>
            <p:cNvPr id="644" name="Google Shape;644;p43"/>
            <p:cNvGrpSpPr/>
            <p:nvPr/>
          </p:nvGrpSpPr>
          <p:grpSpPr>
            <a:xfrm>
              <a:off x="0" y="-146805"/>
              <a:ext cx="17074122" cy="4004797"/>
              <a:chOff x="0" y="-38100"/>
              <a:chExt cx="4431224" cy="1039360"/>
            </a:xfrm>
          </p:grpSpPr>
          <p:sp>
            <p:nvSpPr>
              <p:cNvPr id="645" name="Google Shape;645;p43"/>
              <p:cNvSpPr/>
              <p:nvPr/>
            </p:nvSpPr>
            <p:spPr>
              <a:xfrm>
                <a:off x="0" y="0"/>
                <a:ext cx="4431224" cy="1001260"/>
              </a:xfrm>
              <a:custGeom>
                <a:avLst/>
                <a:gdLst/>
                <a:ahLst/>
                <a:cxnLst/>
                <a:rect l="l" t="t" r="r" b="b"/>
                <a:pathLst>
                  <a:path w="4431224" h="1001260" extrusionOk="0">
                    <a:moveTo>
                      <a:pt x="23468" y="0"/>
                    </a:moveTo>
                    <a:lnTo>
                      <a:pt x="4407757" y="0"/>
                    </a:lnTo>
                    <a:cubicBezTo>
                      <a:pt x="4413981" y="0"/>
                      <a:pt x="4419950" y="2472"/>
                      <a:pt x="4424350" y="6874"/>
                    </a:cubicBezTo>
                    <a:cubicBezTo>
                      <a:pt x="4428752" y="11275"/>
                      <a:pt x="4431224" y="17244"/>
                      <a:pt x="4431224" y="23468"/>
                    </a:cubicBezTo>
                    <a:lnTo>
                      <a:pt x="4431224" y="977792"/>
                    </a:lnTo>
                    <a:cubicBezTo>
                      <a:pt x="4431224" y="984016"/>
                      <a:pt x="4428752" y="989985"/>
                      <a:pt x="4424350" y="994386"/>
                    </a:cubicBezTo>
                    <a:cubicBezTo>
                      <a:pt x="4419950" y="998787"/>
                      <a:pt x="4413981" y="1001260"/>
                      <a:pt x="4407757" y="1001260"/>
                    </a:cubicBezTo>
                    <a:lnTo>
                      <a:pt x="23468" y="1001260"/>
                    </a:lnTo>
                    <a:cubicBezTo>
                      <a:pt x="17244" y="1001260"/>
                      <a:pt x="11275" y="998787"/>
                      <a:pt x="6874" y="994386"/>
                    </a:cubicBezTo>
                    <a:cubicBezTo>
                      <a:pt x="2472" y="989985"/>
                      <a:pt x="0" y="984016"/>
                      <a:pt x="0" y="977792"/>
                    </a:cubicBezTo>
                    <a:lnTo>
                      <a:pt x="0" y="23468"/>
                    </a:lnTo>
                    <a:cubicBezTo>
                      <a:pt x="0" y="17244"/>
                      <a:pt x="2472" y="11275"/>
                      <a:pt x="6874" y="6874"/>
                    </a:cubicBezTo>
                    <a:cubicBezTo>
                      <a:pt x="11275" y="2472"/>
                      <a:pt x="17244" y="0"/>
                      <a:pt x="23468" y="0"/>
                    </a:cubicBezTo>
                    <a:close/>
                  </a:path>
                </a:pathLst>
              </a:custGeom>
              <a:solidFill>
                <a:srgbClr val="FFFFFF">
                  <a:alpha val="30588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cs-CZ" noProof="0" dirty="0"/>
              </a:p>
            </p:txBody>
          </p:sp>
          <p:sp>
            <p:nvSpPr>
              <p:cNvPr id="646" name="Google Shape;646;p43"/>
              <p:cNvSpPr txBox="1"/>
              <p:nvPr/>
            </p:nvSpPr>
            <p:spPr>
              <a:xfrm>
                <a:off x="0" y="-38100"/>
                <a:ext cx="4431224" cy="10393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cs-CZ" sz="1800" noProof="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47" name="Google Shape;647;p43"/>
            <p:cNvSpPr txBox="1"/>
            <p:nvPr/>
          </p:nvSpPr>
          <p:spPr>
            <a:xfrm>
              <a:off x="-4" y="74241"/>
              <a:ext cx="17074126" cy="24280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1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5400" b="1" noProof="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Reprodukce a zdraví stáda </a:t>
              </a:r>
              <a:endParaRPr lang="cs-CZ" noProof="0" dirty="0"/>
            </a:p>
            <a:p>
              <a:pPr marL="0" marR="0" lvl="0" indent="0" algn="ctr" rtl="0">
                <a:lnSpc>
                  <a:spcPct val="1400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5089" b="1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43"/>
            <p:cNvSpPr txBox="1"/>
            <p:nvPr/>
          </p:nvSpPr>
          <p:spPr>
            <a:xfrm>
              <a:off x="-42222" y="1520543"/>
              <a:ext cx="17158561" cy="13240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lvl="0" algn="ctr">
                <a:lnSpc>
                  <a:spcPct val="139993"/>
                </a:lnSpc>
              </a:pPr>
              <a:r>
                <a:rPr lang="cs-CZ" sz="2400" b="1" noProof="0" dirty="0"/>
                <a:t>Zdraví stáda: Klíčový prvek pro odolné ekosystémy v regenerativním zemědělství</a:t>
              </a:r>
              <a:endParaRPr lang="cs-CZ" sz="2400" noProof="0" dirty="0"/>
            </a:p>
            <a:p>
              <a:pPr marL="0" marR="0" lvl="0" indent="0" algn="ctr" rtl="0">
                <a:lnSpc>
                  <a:spcPct val="14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2209" b="1" noProof="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</p:txBody>
        </p:sp>
        <p:grpSp>
          <p:nvGrpSpPr>
            <p:cNvPr id="649" name="Google Shape;649;p43"/>
            <p:cNvGrpSpPr/>
            <p:nvPr/>
          </p:nvGrpSpPr>
          <p:grpSpPr>
            <a:xfrm>
              <a:off x="505073" y="2295730"/>
              <a:ext cx="15979540" cy="1233807"/>
              <a:chOff x="0" y="-38100"/>
              <a:chExt cx="4147148" cy="320208"/>
            </a:xfrm>
          </p:grpSpPr>
          <p:sp>
            <p:nvSpPr>
              <p:cNvPr id="650" name="Google Shape;650;p43"/>
              <p:cNvSpPr/>
              <p:nvPr/>
            </p:nvSpPr>
            <p:spPr>
              <a:xfrm>
                <a:off x="0" y="0"/>
                <a:ext cx="4147148" cy="282108"/>
              </a:xfrm>
              <a:custGeom>
                <a:avLst/>
                <a:gdLst/>
                <a:ahLst/>
                <a:cxnLst/>
                <a:rect l="l" t="t" r="r" b="b"/>
                <a:pathLst>
                  <a:path w="4147148" h="282108" extrusionOk="0">
                    <a:moveTo>
                      <a:pt x="25075" y="0"/>
                    </a:moveTo>
                    <a:lnTo>
                      <a:pt x="4122072" y="0"/>
                    </a:lnTo>
                    <a:cubicBezTo>
                      <a:pt x="4128723" y="0"/>
                      <a:pt x="4135101" y="2642"/>
                      <a:pt x="4139803" y="7344"/>
                    </a:cubicBezTo>
                    <a:cubicBezTo>
                      <a:pt x="4144506" y="12047"/>
                      <a:pt x="4147148" y="18425"/>
                      <a:pt x="4147148" y="25075"/>
                    </a:cubicBezTo>
                    <a:lnTo>
                      <a:pt x="4147148" y="257033"/>
                    </a:lnTo>
                    <a:cubicBezTo>
                      <a:pt x="4147148" y="263683"/>
                      <a:pt x="4144506" y="270061"/>
                      <a:pt x="4139803" y="274764"/>
                    </a:cubicBezTo>
                    <a:cubicBezTo>
                      <a:pt x="4135101" y="279466"/>
                      <a:pt x="4128723" y="282108"/>
                      <a:pt x="4122072" y="282108"/>
                    </a:cubicBezTo>
                    <a:lnTo>
                      <a:pt x="25075" y="282108"/>
                    </a:lnTo>
                    <a:cubicBezTo>
                      <a:pt x="18425" y="282108"/>
                      <a:pt x="12047" y="279466"/>
                      <a:pt x="7344" y="274764"/>
                    </a:cubicBezTo>
                    <a:cubicBezTo>
                      <a:pt x="2642" y="270061"/>
                      <a:pt x="0" y="263683"/>
                      <a:pt x="0" y="257033"/>
                    </a:cubicBezTo>
                    <a:lnTo>
                      <a:pt x="0" y="25075"/>
                    </a:lnTo>
                    <a:cubicBezTo>
                      <a:pt x="0" y="18425"/>
                      <a:pt x="2642" y="12047"/>
                      <a:pt x="7344" y="7344"/>
                    </a:cubicBezTo>
                    <a:cubicBezTo>
                      <a:pt x="12047" y="2642"/>
                      <a:pt x="18425" y="0"/>
                      <a:pt x="25075" y="0"/>
                    </a:cubicBezTo>
                    <a:close/>
                  </a:path>
                </a:pathLst>
              </a:custGeom>
              <a:solidFill>
                <a:srgbClr val="4D73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cs-CZ" noProof="0" dirty="0"/>
              </a:p>
            </p:txBody>
          </p:sp>
          <p:sp>
            <p:nvSpPr>
              <p:cNvPr id="651" name="Google Shape;651;p43"/>
              <p:cNvSpPr txBox="1"/>
              <p:nvPr/>
            </p:nvSpPr>
            <p:spPr>
              <a:xfrm>
                <a:off x="0" y="-38100"/>
                <a:ext cx="4147147" cy="3202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cs-CZ" sz="1800" noProof="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52" name="Google Shape;652;p43"/>
            <p:cNvSpPr txBox="1"/>
            <p:nvPr/>
          </p:nvSpPr>
          <p:spPr>
            <a:xfrm>
              <a:off x="2367869" y="2677746"/>
              <a:ext cx="13513759" cy="8043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lvl="0" algn="ctr">
                <a:lnSpc>
                  <a:spcPct val="140011"/>
                </a:lnSpc>
              </a:pPr>
              <a:r>
                <a:rPr lang="cs-CZ" sz="2800" b="1" noProof="0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PROJEKTOVÉ Č: 2023-1-SE01-KA220-VET-000160614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3110</Words>
  <Application>Microsoft Office PowerPoint</Application>
  <PresentationFormat>Vlastní</PresentationFormat>
  <Paragraphs>327</Paragraphs>
  <Slides>43</Slides>
  <Notes>43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43</vt:i4>
      </vt:variant>
    </vt:vector>
  </HeadingPairs>
  <TitlesOfParts>
    <vt:vector size="47" baseType="lpstr">
      <vt:lpstr>Calibri</vt:lpstr>
      <vt:lpstr>Montserrat</vt:lpstr>
      <vt:lpstr>Arial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Theodoros Ntallaris</dc:creator>
  <cp:keywords>, docId:D477572EF4323AD299139937A9037E97</cp:keywords>
  <cp:lastModifiedBy>Martina Palmero</cp:lastModifiedBy>
  <cp:revision>2</cp:revision>
  <dcterms:created xsi:type="dcterms:W3CDTF">2006-08-16T00:00:00Z</dcterms:created>
  <dcterms:modified xsi:type="dcterms:W3CDTF">2025-07-19T08:57:47Z</dcterms:modified>
</cp:coreProperties>
</file>