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6858000" cy="9144000"/>
  <p:embeddedFontLst>
    <p:embeddedFont>
      <p:font typeface="Montserrat" panose="00000500000000000000" pitchFamily="2" charset="-18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d24a0e57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1d24a0e57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1dddebff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1dddebff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21a2a8e2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21a2a8e2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1dddebff4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1dddebff4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dddebff4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1dddebff4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21a2a8e2c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21a2a8e2c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1a2a8e2cd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21a2a8e2cd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1a2a8e2cd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1a2a8e2cd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1a2a8e2c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21a2a8e2c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dddebff4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1dddebff4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1a2a8e2c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21a2a8e2c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1a2a8e2c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21a2a8e2c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dddebff4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1dddebff4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21a2a8e2cd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21a2a8e2cd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1dddebff4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1dddebff4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1a2a8e2cd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21a2a8e2cd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21a2a8e2c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21a2a8e2c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1dddebff4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1dddebff4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1a2a8e2cd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21a2a8e2cd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21a2a8e2cd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21a2a8e2cd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21a2a8e2cd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21a2a8e2cd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21a2a8e2cd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21a2a8e2cd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21a2a8e2cd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21a2a8e2cd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1dddebff42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1dddebff42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1dddebff4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1dddebff4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1d24a0e57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1d24a0e57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1d24a0e57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1d24a0e57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1d24a0e57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1d24a0e57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1d24a0e579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1d24a0e579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1dddebff42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1dddebff42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1dddebff42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1dddebff42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1dddebff42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1dddebff42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1dddebff42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1dddebff42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1dddebff42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1dddebff42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2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5E7B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4D734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1"/>
          <p:cNvGrpSpPr/>
          <p:nvPr/>
        </p:nvGrpSpPr>
        <p:grpSpPr>
          <a:xfrm>
            <a:off x="7898646" y="-106667"/>
            <a:ext cx="1164067" cy="1259135"/>
            <a:chOff x="0" y="-192881"/>
            <a:chExt cx="4300209" cy="4307681"/>
          </a:xfrm>
        </p:grpSpPr>
        <p:grpSp>
          <p:nvGrpSpPr>
            <p:cNvPr id="11" name="Google Shape;11;p1"/>
            <p:cNvGrpSpPr/>
            <p:nvPr/>
          </p:nvGrpSpPr>
          <p:grpSpPr>
            <a:xfrm>
              <a:off x="0" y="-192881"/>
              <a:ext cx="4300209" cy="4307681"/>
              <a:chOff x="0" y="-38100"/>
              <a:chExt cx="849424" cy="850900"/>
            </a:xfrm>
          </p:grpSpPr>
          <p:sp>
            <p:nvSpPr>
              <p:cNvPr id="12" name="Google Shape;12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1"/>
              <p:cNvSpPr txBox="1"/>
              <p:nvPr/>
            </p:nvSpPr>
            <p:spPr>
              <a:xfrm>
                <a:off x="0" y="-38100"/>
                <a:ext cx="8493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Google Shape;14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 amt="50000"/>
          </a:blip>
          <a:srcRect t="5601" b="17136"/>
          <a:stretch/>
        </p:blipFill>
        <p:spPr>
          <a:xfrm>
            <a:off x="0" y="0"/>
            <a:ext cx="9144000" cy="420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2999"/>
              </a:schemeClr>
            </a:outerShdw>
          </a:effectLst>
        </p:spPr>
      </p:pic>
      <p:grpSp>
        <p:nvGrpSpPr>
          <p:cNvPr id="61" name="Google Shape;61;p13"/>
          <p:cNvGrpSpPr/>
          <p:nvPr/>
        </p:nvGrpSpPr>
        <p:grpSpPr>
          <a:xfrm>
            <a:off x="0" y="-84974"/>
            <a:ext cx="2242298" cy="792588"/>
            <a:chOff x="0" y="-38100"/>
            <a:chExt cx="1133218" cy="444600"/>
          </a:xfrm>
        </p:grpSpPr>
        <p:sp>
          <p:nvSpPr>
            <p:cNvPr id="62" name="Google Shape;62;p13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 extrusionOk="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6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0" y="-38100"/>
              <a:ext cx="11331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" sz="2600" b="1">
                  <a:solidFill>
                    <a:schemeClr val="lt1"/>
                  </a:solidFill>
                </a:rPr>
                <a:t>Modul 4</a:t>
              </a:r>
              <a:endParaRPr sz="2600" b="1" i="0" u="none" strike="noStrike" cap="none">
                <a:solidFill>
                  <a:schemeClr val="lt1"/>
                </a:solidFill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542187" y="3870749"/>
            <a:ext cx="8059631" cy="508009"/>
            <a:chOff x="0" y="-38099"/>
            <a:chExt cx="3021531" cy="320207"/>
          </a:xfrm>
        </p:grpSpPr>
        <p:sp>
          <p:nvSpPr>
            <p:cNvPr id="65" name="Google Shape;65;p13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8231" y="-38099"/>
              <a:ext cx="29733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" name="Google Shape;67;p13"/>
          <p:cNvSpPr txBox="1"/>
          <p:nvPr/>
        </p:nvSpPr>
        <p:spPr>
          <a:xfrm>
            <a:off x="542250" y="3968050"/>
            <a:ext cx="8059500" cy="47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2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</a:t>
            </a:r>
            <a:r>
              <a:rPr lang="cs" sz="2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EKTOVÉ Č</a:t>
            </a:r>
            <a:r>
              <a:rPr lang="cs" sz="2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2023-1-SE01-KA220-VET-000160614</a:t>
            </a:r>
            <a:endParaRPr sz="600" dirty="0"/>
          </a:p>
        </p:txBody>
      </p:sp>
      <p:sp>
        <p:nvSpPr>
          <p:cNvPr id="68" name="Google Shape;68;p13"/>
          <p:cNvSpPr/>
          <p:nvPr/>
        </p:nvSpPr>
        <p:spPr>
          <a:xfrm>
            <a:off x="1158175" y="1754669"/>
            <a:ext cx="6827638" cy="1997456"/>
          </a:xfrm>
          <a:custGeom>
            <a:avLst/>
            <a:gdLst/>
            <a:ahLst/>
            <a:cxnLst/>
            <a:rect l="l" t="t" r="r" b="b"/>
            <a:pathLst>
              <a:path w="1133218" h="406400" extrusionOk="0">
                <a:moveTo>
                  <a:pt x="91765" y="0"/>
                </a:moveTo>
                <a:lnTo>
                  <a:pt x="1041452" y="0"/>
                </a:lnTo>
                <a:cubicBezTo>
                  <a:pt x="1092133" y="0"/>
                  <a:pt x="1133218" y="41085"/>
                  <a:pt x="1133218" y="91765"/>
                </a:cubicBezTo>
                <a:lnTo>
                  <a:pt x="1133218" y="314635"/>
                </a:lnTo>
                <a:cubicBezTo>
                  <a:pt x="1133218" y="365315"/>
                  <a:pt x="1092133" y="406400"/>
                  <a:pt x="1041452" y="406400"/>
                </a:cubicBezTo>
                <a:lnTo>
                  <a:pt x="91765" y="406400"/>
                </a:lnTo>
                <a:cubicBezTo>
                  <a:pt x="41085" y="406400"/>
                  <a:pt x="0" y="365315"/>
                  <a:pt x="0" y="314635"/>
                </a:cubicBezTo>
                <a:lnTo>
                  <a:pt x="0" y="91765"/>
                </a:lnTo>
                <a:cubicBezTo>
                  <a:pt x="0" y="41085"/>
                  <a:pt x="41085" y="0"/>
                  <a:pt x="91765" y="0"/>
                </a:cubicBezTo>
                <a:close/>
              </a:path>
            </a:pathLst>
          </a:custGeom>
          <a:solidFill>
            <a:srgbClr val="4D7344">
              <a:alpha val="6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 b="1" dirty="0">
                <a:solidFill>
                  <a:schemeClr val="lt1"/>
                </a:solidFill>
              </a:rPr>
              <a:t>INTEGRACE HOSPODÁŘSKÝCH ZVÍŘAT</a:t>
            </a:r>
            <a:endParaRPr sz="2400" b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1200" b="1" dirty="0">
                <a:solidFill>
                  <a:schemeClr val="lt1"/>
                </a:solidFill>
              </a:rPr>
              <a:t>Zjistěte, jak propojení chovu hospodářských zvířat s pěstováním plodin může zlepšit zdraví půdy, podpořit biodiverzitu a vytvořit odolnější zemědělské systémy. Tento průvodce představuje základní principy, historii, možnosti využití a dovednosti potřebné k úspěšnému zavedení integrace hospodářských zvířat.</a:t>
            </a:r>
            <a:endParaRPr sz="3200" b="1" dirty="0">
              <a:solidFill>
                <a:schemeClr val="lt1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6039050" y="4470150"/>
            <a:ext cx="3101556" cy="653942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70" name="Google Shape;70;p13"/>
          <p:cNvGrpSpPr/>
          <p:nvPr/>
        </p:nvGrpSpPr>
        <p:grpSpPr>
          <a:xfrm>
            <a:off x="7424248" y="-151629"/>
            <a:ext cx="1652570" cy="1787688"/>
            <a:chOff x="0" y="-192881"/>
            <a:chExt cx="4300209" cy="4307681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0" y="-192881"/>
              <a:ext cx="4300209" cy="4307681"/>
              <a:chOff x="0" y="-38100"/>
              <a:chExt cx="849424" cy="850900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13"/>
              <p:cNvSpPr txBox="1"/>
              <p:nvPr/>
            </p:nvSpPr>
            <p:spPr>
              <a:xfrm>
                <a:off x="0" y="-38100"/>
                <a:ext cx="8493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4" name="Google Shape;74;p13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dirty="0"/>
              <a:t>Vzdělávací cíle</a:t>
            </a:r>
            <a:endParaRPr dirty="0"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208"/>
              <a:buFont typeface="Arial"/>
              <a:buNone/>
            </a:pPr>
            <a:r>
              <a:rPr lang="cs" sz="1992" dirty="0"/>
              <a:t>Na konci tohoto modulu budou účastníci schopni:</a:t>
            </a:r>
            <a:endParaRPr sz="1992" dirty="0"/>
          </a:p>
          <a:p>
            <a:pPr marL="457200" lvl="0" indent="-336141" algn="l" rtl="0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cs" sz="1992" dirty="0"/>
              <a:t>Vysvětlit zásady a výhody integrace hospodářských zvířat v rámci regenerativního zemědělství.</a:t>
            </a:r>
            <a:endParaRPr sz="1992" dirty="0"/>
          </a:p>
          <a:p>
            <a:pPr marL="457200" lvl="0" indent="-336141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cs" sz="1992" dirty="0"/>
              <a:t>Popsat historické a ekologické základy podporující integrované zemědělské systémy.</a:t>
            </a:r>
            <a:endParaRPr sz="1992" dirty="0"/>
          </a:p>
          <a:p>
            <a:pPr marL="457200" lvl="0" indent="-336141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cs" sz="1992" dirty="0"/>
              <a:t>Identifikovat  praktické techniky, jako je rotační pastva, silvopastevní systém a pastva více druhů zvířat.</a:t>
            </a:r>
            <a:endParaRPr sz="1992" dirty="0"/>
          </a:p>
          <a:p>
            <a:pPr lvl="0" indent="-336141">
              <a:buSzPct val="100000"/>
              <a:buAutoNum type="arabicPeriod"/>
            </a:pPr>
            <a:r>
              <a:rPr lang="cs-CZ" sz="2000" dirty="0"/>
              <a:t>Nastínit strategie pro začlenění hospodářských zvířat do systémů pěstování plodin za účelem zvýšení udržitelnosti.</a:t>
            </a:r>
          </a:p>
          <a:p>
            <a:pPr lvl="0" indent="-336141">
              <a:buSzPct val="100000"/>
              <a:buAutoNum type="arabicPeriod"/>
            </a:pPr>
            <a:r>
              <a:rPr lang="cs-CZ" sz="2000" dirty="0"/>
              <a:t>Rozvinout dovednosti pro monitorování, hodnocení a optimalizaci postupů integrace hospodářských zvířat.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1: Klíčové pojmy a definice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 b="1" dirty="0"/>
              <a:t>Integrace hospodářských zvířat </a:t>
            </a:r>
            <a:r>
              <a:rPr lang="cs" dirty="0"/>
              <a:t>je klíčovým pilířem regenerativního zemědělství, holistického přístupu k zemědělství, jehož cílem je </a:t>
            </a:r>
            <a:r>
              <a:rPr lang="cs" b="1" dirty="0"/>
              <a:t>obnovit zdraví půdy, zvýšit biologickou rozmanitost </a:t>
            </a:r>
            <a:r>
              <a:rPr lang="cs" dirty="0"/>
              <a:t>a </a:t>
            </a:r>
            <a:r>
              <a:rPr lang="cs" b="1" dirty="0"/>
              <a:t>vytvořit udržitelné zemědělské systémy</a:t>
            </a:r>
            <a:r>
              <a:rPr lang="cs" dirty="0"/>
              <a:t>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cs" dirty="0"/>
              <a:t>Propojením rostlinné a živočišné výroby napodobuje integrace hospodářských zvířat </a:t>
            </a:r>
            <a:r>
              <a:rPr lang="cs" b="1" dirty="0"/>
              <a:t>přírodní ekosystémy </a:t>
            </a:r>
            <a:r>
              <a:rPr lang="cs" dirty="0"/>
              <a:t>a využívá symbiotických vztahů mezi rostlinami a živočichy.</a:t>
            </a:r>
            <a:endParaRPr b="1" dirty="0"/>
          </a:p>
        </p:txBody>
      </p:sp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l="4867" r="9140"/>
          <a:stretch/>
        </p:blipFill>
        <p:spPr>
          <a:xfrm>
            <a:off x="4572000" y="1293538"/>
            <a:ext cx="4039824" cy="3134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1: Klíčové pojmy a definice</a:t>
            </a:r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 b="1" dirty="0"/>
              <a:t>Regenerativní zemědělství:</a:t>
            </a:r>
            <a:r>
              <a:rPr lang="cs" dirty="0"/>
              <a:t> Zemědělské postupy, které obnovují zdraví půdy, zlepšují funkce ekosystémů a zvyšují biologickou rozmanitost.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 b="1" dirty="0"/>
              <a:t>Regenerativní pastva:</a:t>
            </a:r>
            <a:r>
              <a:rPr lang="cs" dirty="0"/>
              <a:t> Řízení způsobů pastvy hospodářských zvířat na podporu obnovy rostlin, zdraví půdy a biologické rozmanitosti.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 b="1" dirty="0"/>
              <a:t>Koloběh živin:</a:t>
            </a:r>
            <a:r>
              <a:rPr lang="cs" dirty="0"/>
              <a:t> Proces, při kterém dochází k přenosu živin mezi rostlinami, živočichy, půdou a mikroorganismy.</a:t>
            </a:r>
            <a:endParaRPr dirty="0"/>
          </a:p>
          <a:p>
            <a:pPr lvl="0"/>
            <a:r>
              <a:rPr lang="cs" b="1" dirty="0"/>
              <a:t>Agroekologie:</a:t>
            </a:r>
            <a:r>
              <a:rPr lang="cs" dirty="0"/>
              <a:t> </a:t>
            </a:r>
            <a:r>
              <a:rPr lang="cs-CZ" dirty="0"/>
              <a:t>Vědní obor a přístup k zemědělství, který zkoumá a uplatňuje ekologické principy v zemědělských systémech</a:t>
            </a:r>
          </a:p>
          <a:p>
            <a:pPr lvl="0"/>
            <a:r>
              <a:rPr lang="cs-CZ" b="1" dirty="0"/>
              <a:t>Sekvestrace uhlíku v půdě:</a:t>
            </a:r>
            <a:r>
              <a:rPr lang="cs-CZ" dirty="0"/>
              <a:t> Zachycování a ukládání oxidu uhličitého ze vzduchu do půdy za účelem zmírnění změny klimatu.</a:t>
            </a:r>
          </a:p>
          <a:p>
            <a:pPr lvl="0"/>
            <a:r>
              <a:rPr lang="cs" b="1" dirty="0"/>
              <a:t>Dopad zvířat:</a:t>
            </a:r>
            <a:r>
              <a:rPr lang="cs" dirty="0"/>
              <a:t> Vliv hospodářských zvířat na půdu a rostlinné systémy, jako je sešlapávání, pastva a ukládání živin.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1: Klíčové pojmy a definice</a:t>
            </a: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lvl="0"/>
            <a:r>
              <a:rPr lang="cs" b="1" dirty="0"/>
              <a:t>Symbióza:</a:t>
            </a:r>
            <a:r>
              <a:rPr lang="cs" dirty="0"/>
              <a:t> </a:t>
            </a:r>
            <a:r>
              <a:rPr lang="cs-CZ" dirty="0"/>
              <a:t>Hospodářská zvířata a rostliny se navzájem podporují – zvířata hnojí půdu trusem a rostliny jim poskytují pastvu.</a:t>
            </a:r>
          </a:p>
          <a:p>
            <a:pPr lvl="0"/>
            <a:r>
              <a:rPr lang="cs" b="1" dirty="0"/>
              <a:t>Odolnost:</a:t>
            </a:r>
            <a:r>
              <a:rPr lang="cs" dirty="0"/>
              <a:t> Integrované systémy jsou odolnější vůči environmentálním stresům, jako je sucho a škůdci.</a:t>
            </a:r>
            <a:endParaRPr dirty="0"/>
          </a:p>
          <a:p>
            <a:pPr lvl="0"/>
            <a:r>
              <a:rPr lang="cs" b="1" dirty="0"/>
              <a:t>Biodiverzita:</a:t>
            </a:r>
            <a:r>
              <a:rPr lang="cs" dirty="0"/>
              <a:t> </a:t>
            </a:r>
            <a:r>
              <a:rPr lang="cs-CZ" dirty="0"/>
              <a:t>Začlenění zvířat do zemědělství zvyšuje druhovou rozmanitost a podporuje zdravější ekosystém.</a:t>
            </a:r>
            <a:endParaRPr dirty="0"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9" y="1387475"/>
            <a:ext cx="4419600" cy="29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650" b="1" dirty="0"/>
              <a:t>Historický kontext</a:t>
            </a:r>
            <a:endParaRPr sz="1650" b="1" dirty="0"/>
          </a:p>
          <a:p>
            <a:pPr marL="457200" lvl="0" indent="-333375" algn="l" rtl="0">
              <a:spcBef>
                <a:spcPts val="1200"/>
              </a:spcBef>
              <a:spcAft>
                <a:spcPts val="0"/>
              </a:spcAft>
              <a:buSzPts val="1650"/>
              <a:buChar char="●"/>
            </a:pPr>
            <a:r>
              <a:rPr lang="cs" sz="1650" dirty="0"/>
              <a:t>V minulosti se plodiny a hospodářská zvířata chovaly společně.</a:t>
            </a:r>
            <a:endParaRPr sz="1650" dirty="0"/>
          </a:p>
          <a:p>
            <a:pPr lvl="0" indent="-333375">
              <a:buSzPts val="1650"/>
            </a:pPr>
            <a:r>
              <a:rPr lang="cs" sz="1650" dirty="0"/>
              <a:t>Zvířata poskytovala maso, mléko, hnůj </a:t>
            </a:r>
            <a:r>
              <a:rPr lang="cs-CZ" sz="1600" dirty="0"/>
              <a:t>a pomáhala s regulací škůdců.</a:t>
            </a:r>
          </a:p>
          <a:p>
            <a:pPr lvl="0" indent="-333375">
              <a:buSzPts val="1650"/>
            </a:pPr>
            <a:r>
              <a:rPr lang="cs" sz="1650" dirty="0"/>
              <a:t>Tradiční zemědělské metody se často spoléhaly na integrované systémy pro udržení úrodnosti půdy a vyrovnání škůdců.</a:t>
            </a:r>
            <a:endParaRPr sz="1650" dirty="0"/>
          </a:p>
          <a:p>
            <a:pPr lvl="0" indent="-333375">
              <a:buSzPts val="1650"/>
            </a:pPr>
            <a:r>
              <a:rPr lang="cs-CZ" sz="1600" dirty="0"/>
              <a:t>Ve 20. století však došlo k rozvoji specializovaného zemědělství, které oddělilo chov zvířat od pěstování plodin.</a:t>
            </a:r>
            <a:endParaRPr sz="1650" dirty="0"/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-CZ" sz="1650" b="1" dirty="0"/>
              <a:t>Historický kontext</a:t>
            </a:r>
          </a:p>
          <a:p>
            <a:pPr marL="457200" lvl="0" indent="-333375" algn="l" rtl="0">
              <a:spcBef>
                <a:spcPts val="1200"/>
              </a:spcBef>
              <a:spcAft>
                <a:spcPts val="0"/>
              </a:spcAft>
              <a:buSzPts val="1650"/>
              <a:buChar char="●"/>
            </a:pPr>
            <a:r>
              <a:rPr lang="cs" sz="1650" dirty="0"/>
              <a:t>Specializace vedla k monokulturám a syntetickým vstupům.</a:t>
            </a:r>
            <a:endParaRPr sz="1650" dirty="0"/>
          </a:p>
          <a:p>
            <a:pPr marL="457200" lvl="0" indent="-333375" algn="l" rtl="0"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cs" sz="1650" dirty="0"/>
              <a:t>Tato změna způsobila degradaci půdy, ztrátu biologické rozmanitosti a zvýšenou závislost na chemických látkách.</a:t>
            </a:r>
            <a:endParaRPr sz="1650" dirty="0"/>
          </a:p>
          <a:p>
            <a:pPr lvl="0" indent="-333375">
              <a:buSzPts val="1650"/>
            </a:pPr>
            <a:r>
              <a:rPr lang="cs-CZ" sz="1600" dirty="0"/>
              <a:t>Regenerativní zemědělství obnovuje dřívější souhru mezi rostlinami a zvířaty, spojuje tradiční znalosti s moderní vědou.</a:t>
            </a:r>
          </a:p>
          <a:p>
            <a:pPr lvl="0" indent="-333375">
              <a:buSzPts val="1650"/>
            </a:pPr>
            <a:r>
              <a:rPr lang="cs-CZ" sz="1600" dirty="0" err="1"/>
              <a:t>Znovuzačlenění</a:t>
            </a:r>
            <a:r>
              <a:rPr lang="cs" sz="1650" dirty="0"/>
              <a:t> hospodářských zvířat do zemědělských systémů řeší mnoho současných výzev moderního zemědělství.</a:t>
            </a:r>
            <a:endParaRPr sz="1650" dirty="0"/>
          </a:p>
        </p:txBody>
      </p:sp>
      <p:pic>
        <p:nvPicPr>
          <p:cNvPr id="114" name="Google Shape;114;p19"/>
          <p:cNvPicPr preferRelativeResize="0"/>
          <p:nvPr/>
        </p:nvPicPr>
        <p:blipFill rotWithShape="1">
          <a:blip r:embed="rId3">
            <a:alphaModFix/>
          </a:blip>
          <a:srcRect l="39" r="39"/>
          <a:stretch/>
        </p:blipFill>
        <p:spPr>
          <a:xfrm>
            <a:off x="45720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-CZ" sz="1650" b="1" dirty="0"/>
              <a:t>Historický kontext</a:t>
            </a:r>
          </a:p>
          <a:p>
            <a:pPr lvl="0" indent="-333375">
              <a:spcBef>
                <a:spcPts val="1200"/>
              </a:spcBef>
              <a:buSzPts val="1650"/>
            </a:pPr>
            <a:r>
              <a:rPr lang="cs-CZ" sz="1600" dirty="0"/>
              <a:t>Na tradičních asijských rýžových polích se pěstovala rýže společně s chovem kachen a ryb, které pomáhaly regulovat škůdce a zároveň přispívaly k přirozenému hnojení.</a:t>
            </a:r>
          </a:p>
          <a:p>
            <a:pPr lvl="0" indent="-333375">
              <a:spcBef>
                <a:spcPts val="1200"/>
              </a:spcBef>
              <a:buSzPts val="1650"/>
            </a:pPr>
            <a:r>
              <a:rPr lang="cs" sz="1650" dirty="0"/>
              <a:t>Domorodé komunity praktikovaly agrolesnictví s integrovaným chovem hospodářských zvířat, </a:t>
            </a:r>
            <a:r>
              <a:rPr lang="cs-CZ" sz="1600" dirty="0"/>
              <a:t>za účelem udržení ekologické rovnováhy.</a:t>
            </a:r>
          </a:p>
          <a:p>
            <a:pPr lvl="0" indent="-333375">
              <a:buSzPts val="1650"/>
            </a:pPr>
            <a:r>
              <a:rPr lang="cs" sz="1650" dirty="0"/>
              <a:t>Kočovní pastevci, například ve střední Asii, udržitelně obhospodařovali rozsáhlé pastviny prostřednictvím řízeného pohybu dobytka.</a:t>
            </a:r>
            <a:endParaRPr sz="1650" dirty="0"/>
          </a:p>
        </p:txBody>
      </p:sp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-CZ" sz="1650" b="1" dirty="0"/>
              <a:t>Historický kontext</a:t>
            </a:r>
          </a:p>
          <a:p>
            <a:pPr lvl="0" indent="-333375">
              <a:spcBef>
                <a:spcPts val="1200"/>
              </a:spcBef>
              <a:buSzPts val="1650"/>
            </a:pPr>
            <a:r>
              <a:rPr lang="cs" sz="1650" dirty="0"/>
              <a:t>Staří Egypťané využívali dobytek k zašlapávání semen na zaplavená pole, čímž kombinovali výsadbu </a:t>
            </a:r>
            <a:r>
              <a:rPr lang="cs-CZ" sz="1600" dirty="0"/>
              <a:t>s hnojením.</a:t>
            </a:r>
          </a:p>
          <a:p>
            <a:pPr lvl="0" indent="-333375">
              <a:spcBef>
                <a:spcPts val="1200"/>
              </a:spcBef>
              <a:buSzPts val="1650"/>
            </a:pPr>
            <a:r>
              <a:rPr lang="cs" sz="1650" dirty="0"/>
              <a:t>Římské zemědělské příručky zdůrazňovaly význam hnoje hospodářských zvířat pro udržení úrodnosti půdy.</a:t>
            </a:r>
            <a:endParaRPr sz="1650" dirty="0"/>
          </a:p>
        </p:txBody>
      </p:sp>
      <p:pic>
        <p:nvPicPr>
          <p:cNvPr id="128" name="Google Shape;128;p21"/>
          <p:cNvPicPr preferRelativeResize="0"/>
          <p:nvPr/>
        </p:nvPicPr>
        <p:blipFill rotWithShape="1">
          <a:blip r:embed="rId3">
            <a:alphaModFix/>
          </a:blip>
          <a:srcRect l="1446" r="1446"/>
          <a:stretch/>
        </p:blipFill>
        <p:spPr>
          <a:xfrm>
            <a:off x="4572000" y="1438275"/>
            <a:ext cx="4267200" cy="284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-CZ" sz="1650" b="1" dirty="0"/>
              <a:t>Historický kontext</a:t>
            </a:r>
          </a:p>
          <a:p>
            <a:pPr lvl="0" indent="-333375">
              <a:spcBef>
                <a:spcPts val="1200"/>
              </a:spcBef>
              <a:buSzPts val="1650"/>
            </a:pPr>
            <a:r>
              <a:rPr lang="cs-CZ" sz="1600" dirty="0"/>
              <a:t>Ve středověké Evropě se využívalo střídání plodin spolu s pastvou hospodářských zvířat </a:t>
            </a:r>
            <a:r>
              <a:rPr lang="cs" sz="1650" dirty="0"/>
              <a:t>na úhoru, což přispívalo k obohacení půdy.</a:t>
            </a:r>
            <a:endParaRPr sz="1650" dirty="0"/>
          </a:p>
          <a:p>
            <a:pPr marL="457200" lvl="0" indent="-333375" algn="l" rtl="0"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cs" sz="1650" dirty="0"/>
              <a:t>Malá smíšená hospodářství v 19. století byla vzorem cirkulárního využívání zdrojů.</a:t>
            </a:r>
            <a:endParaRPr sz="1650" dirty="0"/>
          </a:p>
          <a:p>
            <a:pPr marL="457200" lvl="0" indent="-333375" algn="l" rtl="0"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cs" sz="1650" dirty="0"/>
              <a:t>Zapojení hospodářských zvířat do raných amerických usedlostí mělo zásadní význam pro udržitelnost a odolnost.</a:t>
            </a:r>
            <a:endParaRPr sz="1650" dirty="0"/>
          </a:p>
        </p:txBody>
      </p:sp>
      <p:pic>
        <p:nvPicPr>
          <p:cNvPr id="135" name="Google Shape;13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 b="1" dirty="0"/>
              <a:t>Ekologické principy</a:t>
            </a:r>
            <a:endParaRPr b="1" dirty="0"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Rozmanitost zvyšuje stabilitu</a:t>
            </a:r>
            <a:r>
              <a:rPr lang="cs" dirty="0"/>
              <a:t>: Smíšené systémy lépe odolávají škůdcům a chorobám.</a:t>
            </a:r>
            <a:endParaRPr dirty="0"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Tok energie</a:t>
            </a:r>
            <a:r>
              <a:rPr lang="cs" dirty="0"/>
              <a:t>: Pasoucí se zvířata přeměňují rostliny na hnůj, který obohacuje půdu.</a:t>
            </a:r>
            <a:endParaRPr dirty="0"/>
          </a:p>
          <a:p>
            <a:pPr lvl="0" indent="-334327">
              <a:buSzPct val="100000"/>
            </a:pPr>
            <a:r>
              <a:rPr lang="cs" b="1" dirty="0"/>
              <a:t>Cyklický uzavřený okruh</a:t>
            </a:r>
            <a:r>
              <a:rPr lang="cs" dirty="0"/>
              <a:t>: </a:t>
            </a:r>
            <a:r>
              <a:rPr lang="cs-CZ" dirty="0"/>
              <a:t>Efektivní pastva stimuluje růst rostlin</a:t>
            </a:r>
            <a:r>
              <a:rPr lang="cs" dirty="0"/>
              <a:t>, což podporuje další pastvu.</a:t>
            </a:r>
            <a:endParaRPr dirty="0"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Přírodní cykly</a:t>
            </a:r>
            <a:r>
              <a:rPr lang="cs" dirty="0"/>
              <a:t>: Napodobuje přírodu, recykluje živiny a obnovuje půdu.</a:t>
            </a:r>
            <a:endParaRPr b="1" dirty="0"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87475"/>
            <a:ext cx="4419600" cy="29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 b="1" dirty="0"/>
              <a:t>Ekologické principy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cs" b="1" dirty="0"/>
              <a:t>Ekosystémové služby: </a:t>
            </a:r>
            <a:r>
              <a:rPr lang="cs" dirty="0"/>
              <a:t>Integrované systémy podporují opylování, regulaci vody a stabilizaci půdy.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 b="1" dirty="0"/>
              <a:t>Sekvestrace uhlíku:</a:t>
            </a:r>
            <a:r>
              <a:rPr lang="cs" dirty="0"/>
              <a:t> Pastva hospodářských zvířat na rozmanitých pastvinách zvyšuje ukládání uhlíku v půdě.</a:t>
            </a:r>
            <a:endParaRPr b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 b="1" dirty="0"/>
              <a:t>Zdraví půdních mikroorganismů:</a:t>
            </a:r>
            <a:r>
              <a:rPr lang="cs" dirty="0"/>
              <a:t> Pastevní vzorce podporují rozmanitá mikrobiální společenstva a zlepšují tak funkce půdy.</a:t>
            </a:r>
            <a:endParaRPr dirty="0"/>
          </a:p>
        </p:txBody>
      </p:sp>
      <p:pic>
        <p:nvPicPr>
          <p:cNvPr id="149" name="Google Shape;14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387475"/>
            <a:ext cx="4419600" cy="29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2: Teoretické základy</a:t>
            </a:r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 b="1" dirty="0"/>
              <a:t>Ekologické principy</a:t>
            </a:r>
            <a:endParaRPr b="1"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Regulace vodního cyklu:</a:t>
            </a:r>
            <a:r>
              <a:rPr lang="cs" dirty="0"/>
              <a:t> Spásané plochy zlepšují infiltraci a zadržování vody ve srovnání s holou půdou.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Vytváření biotopů: </a:t>
            </a:r>
            <a:r>
              <a:rPr lang="cs" dirty="0"/>
              <a:t>Integrace hospodářských zvířat podporuje hnízdiště a potravu pro volně žijící zvířata.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Podpora opylovačů: </a:t>
            </a:r>
            <a:r>
              <a:rPr lang="cs" dirty="0"/>
              <a:t>Rozmanité rostliny na pastvinách a okrajová stanoviště přitahují a podporují opylovače.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b="1" dirty="0"/>
              <a:t>Snížení eroze: </a:t>
            </a:r>
            <a:r>
              <a:rPr lang="cs" dirty="0"/>
              <a:t>Smíšené systémy chrání půdu před větrnou a vodní erozí.</a:t>
            </a:r>
            <a:endParaRPr dirty="0"/>
          </a:p>
        </p:txBody>
      </p:sp>
      <p:pic>
        <p:nvPicPr>
          <p:cNvPr id="156" name="Google Shape;156;p25"/>
          <p:cNvPicPr preferRelativeResize="0"/>
          <p:nvPr/>
        </p:nvPicPr>
        <p:blipFill rotWithShape="1">
          <a:blip r:embed="rId3">
            <a:alphaModFix/>
          </a:blip>
          <a:srcRect t="5618" b="5618"/>
          <a:stretch/>
        </p:blipFill>
        <p:spPr>
          <a:xfrm>
            <a:off x="4572000" y="1387475"/>
            <a:ext cx="4419600" cy="294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cs" sz="1514" b="1" dirty="0"/>
              <a:t>Praktické techniky a postupy</a:t>
            </a:r>
            <a:endParaRPr sz="1514" b="1" dirty="0"/>
          </a:p>
          <a:p>
            <a:pPr lvl="0" indent="-331320">
              <a:spcBef>
                <a:spcPts val="1200"/>
              </a:spcBef>
              <a:buSzPts val="1618"/>
            </a:pPr>
            <a:r>
              <a:rPr lang="cs" sz="1617" b="1" dirty="0"/>
              <a:t>Rotační pastva</a:t>
            </a:r>
            <a:r>
              <a:rPr lang="cs" sz="1617" dirty="0"/>
              <a:t>: Hospodářská zvířata se přesouvají mezi pastvinami v plánovaném pořadí, </a:t>
            </a:r>
            <a:r>
              <a:rPr lang="cs-CZ" sz="1600" dirty="0"/>
              <a:t>což umožňuje obnovu a obrůstání porostu. Tento způsob zabraňuje přepásání a zlepšuje zdraví půdy.</a:t>
            </a:r>
          </a:p>
          <a:p>
            <a:pPr lvl="0" indent="-331320">
              <a:spcBef>
                <a:spcPts val="1200"/>
              </a:spcBef>
              <a:buSzPts val="1618"/>
            </a:pPr>
            <a:r>
              <a:rPr lang="cs" sz="1617" b="1" dirty="0"/>
              <a:t>Silvopastevní systém</a:t>
            </a:r>
            <a:r>
              <a:rPr lang="cs" sz="1617" dirty="0"/>
              <a:t>: Kombinuje pěstování stromů s pastvou hospodářských zvířat na stejném pozemku. Stromy poskytují stín a ochranu před větrem, zlepšují životní podmínky zvířat a podporují biologickou rozmanitost.</a:t>
            </a:r>
            <a:endParaRPr sz="1617" dirty="0"/>
          </a:p>
        </p:txBody>
      </p:sp>
      <p:pic>
        <p:nvPicPr>
          <p:cNvPr id="163" name="Google Shape;163;p26"/>
          <p:cNvPicPr preferRelativeResize="0"/>
          <p:nvPr/>
        </p:nvPicPr>
        <p:blipFill rotWithShape="1">
          <a:blip r:embed="rId3">
            <a:alphaModFix/>
          </a:blip>
          <a:srcRect l="2972" r="2963"/>
          <a:stretch/>
        </p:blipFill>
        <p:spPr>
          <a:xfrm>
            <a:off x="4572000" y="1387475"/>
            <a:ext cx="4419600" cy="294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cs" sz="1450" b="1" dirty="0"/>
              <a:t>Praktické techniky a postupy</a:t>
            </a:r>
            <a:endParaRPr sz="1450" dirty="0"/>
          </a:p>
          <a:p>
            <a:pPr lvl="0" indent="-324776">
              <a:spcBef>
                <a:spcPts val="1200"/>
              </a:spcBef>
              <a:buSzPts val="1515"/>
            </a:pPr>
            <a:r>
              <a:rPr lang="cs" sz="1514" b="1" dirty="0"/>
              <a:t>Meziplodiny a hospodářská zvířata</a:t>
            </a:r>
            <a:r>
              <a:rPr lang="cs" sz="1514" dirty="0"/>
              <a:t>: Pěstování meziplodin, jako je jetel nebo žito, a jejich spásání hospodářskými zvířaty </a:t>
            </a:r>
            <a:r>
              <a:rPr lang="cs-CZ" sz="1600" dirty="0"/>
              <a:t>propojuje zlepšování půdy s výživou dobytka.</a:t>
            </a:r>
          </a:p>
          <a:p>
            <a:pPr lvl="0" indent="-324776">
              <a:spcBef>
                <a:spcPts val="1200"/>
              </a:spcBef>
              <a:buSzPts val="1515"/>
            </a:pPr>
            <a:r>
              <a:rPr lang="cs" sz="1514" b="1" dirty="0"/>
              <a:t>Smíšená pastva</a:t>
            </a:r>
            <a:r>
              <a:rPr lang="cs" sz="1514" dirty="0"/>
              <a:t>: Smíšená pastva různých druhů hospodářských zvířat (např. skotu, ovcí a drůbeže) na stejné půdě maximalizuje využití zdrojů a přirozeně reguluje výskyt škůdců.</a:t>
            </a:r>
            <a:endParaRPr sz="1370" dirty="0"/>
          </a:p>
        </p:txBody>
      </p:sp>
      <p:pic>
        <p:nvPicPr>
          <p:cNvPr id="170" name="Google Shape;170;p27"/>
          <p:cNvPicPr preferRelativeResize="0"/>
          <p:nvPr/>
        </p:nvPicPr>
        <p:blipFill rotWithShape="1">
          <a:blip r:embed="rId3">
            <a:alphaModFix/>
          </a:blip>
          <a:srcRect l="5468" r="5468"/>
          <a:stretch/>
        </p:blipFill>
        <p:spPr>
          <a:xfrm>
            <a:off x="4572000" y="1387475"/>
            <a:ext cx="4419600" cy="2946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cs" sz="1600" b="1" dirty="0"/>
              <a:t>Praktické techniky a postupy</a:t>
            </a:r>
            <a:endParaRPr sz="1600" b="1" dirty="0"/>
          </a:p>
          <a:p>
            <a:pPr marL="457200" lvl="0" indent="-322580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cs" sz="1600" b="1" dirty="0"/>
              <a:t>Kompostování a hospodaření s hnojem</a:t>
            </a:r>
            <a:r>
              <a:rPr lang="cs" sz="1600" dirty="0"/>
              <a:t>: Využívání chlévské mrvy k výrobě vysoce kvalitního hnojiva, které zvyšuje úrodnost půdy a zároveň snižuje množství odpadu.</a:t>
            </a:r>
            <a:endParaRPr sz="1600" dirty="0"/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1600" b="1" dirty="0"/>
              <a:t>Oplocení a napájecí systémy</a:t>
            </a:r>
            <a:r>
              <a:rPr lang="cs" sz="1600" dirty="0"/>
              <a:t>: Mobilní oplocení a strategicky umístěné zdroje vody zajišťují efektivní řízení pastvy a snižují dopad na životní prostředí.</a:t>
            </a:r>
            <a:endParaRPr sz="1600" dirty="0"/>
          </a:p>
          <a:p>
            <a:pPr marL="457200" lvl="0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1600" b="1" dirty="0"/>
              <a:t>Integrace do systémů pěstování plodin</a:t>
            </a:r>
            <a:r>
              <a:rPr lang="cs" sz="1600" dirty="0"/>
              <a:t>: Hospodářská zvířata mohou spásat posklizňové zbytky, čímž se snižuje množství odpadu a živiny se vracejí zpět do půdy.</a:t>
            </a:r>
            <a:endParaRPr sz="1900" dirty="0"/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cs" sz="1600" b="1" dirty="0"/>
              <a:t>Praktické techniky a postupy</a:t>
            </a:r>
            <a:endParaRPr sz="1600" b="1" dirty="0"/>
          </a:p>
          <a:p>
            <a:pPr marL="457200" lvl="0" indent="-322580" algn="l" rtl="0">
              <a:spcBef>
                <a:spcPts val="1200"/>
              </a:spcBef>
              <a:spcAft>
                <a:spcPts val="0"/>
              </a:spcAft>
              <a:buSzPct val="84210"/>
              <a:buChar char="●"/>
            </a:pPr>
            <a:r>
              <a:rPr lang="cs" sz="1900" b="1" dirty="0"/>
              <a:t>Rotační pastva: </a:t>
            </a:r>
            <a:r>
              <a:rPr lang="cs" sz="1900" dirty="0"/>
              <a:t>Krátkodobá pastva s vysokou hustotou pasených zvířat, která napodobuje přirozený pohyb stád, podporuje rychlou obnovu rostlin a regeneraci půdy.</a:t>
            </a:r>
            <a:endParaRPr sz="1900" dirty="0"/>
          </a:p>
          <a:p>
            <a:pPr marL="457200" lvl="0" indent="-340201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1900" b="1" dirty="0"/>
              <a:t>Pěstování plodin na pastvinách: </a:t>
            </a:r>
            <a:r>
              <a:rPr lang="cs" sz="1900" dirty="0"/>
              <a:t>Výsev/výsadba plodin/stromů přímo na trvalé travní porosty, která umožňuje pastvu hospodářských zvířat mimo sezónu. Tento přístup kombinuje pěstování plodin a pastvu hospodářských zvířat pro kontinuální využití půdy.</a:t>
            </a:r>
            <a:endParaRPr sz="1900" dirty="0"/>
          </a:p>
        </p:txBody>
      </p:sp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311700" y="8666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357"/>
              <a:buFont typeface="Arial"/>
              <a:buNone/>
            </a:pPr>
            <a:r>
              <a:rPr lang="cs" sz="1300" b="1" dirty="0"/>
              <a:t>Praktické techniky a postupy</a:t>
            </a:r>
            <a:endParaRPr sz="1300" b="1" dirty="0"/>
          </a:p>
          <a:p>
            <a:pPr lvl="0" indent="-307340">
              <a:spcBef>
                <a:spcPts val="1200"/>
              </a:spcBef>
              <a:buSzPct val="84210"/>
            </a:pPr>
            <a:r>
              <a:rPr lang="cs" sz="1300" b="1" dirty="0"/>
              <a:t>Integrace akvakultury: </a:t>
            </a:r>
            <a:r>
              <a:rPr lang="cs" sz="1300" dirty="0"/>
              <a:t>Začlenění rybníků do zemědělského systému, kde odpad z chovu hospodářských zvířat </a:t>
            </a:r>
            <a:r>
              <a:rPr lang="cs-CZ" sz="1300" dirty="0"/>
              <a:t>podporuje růst řas, které slouží jako potrava pro ryby. Rybníky zároveň mohou sloužit jako zdroj vody pro zavlažování.</a:t>
            </a:r>
          </a:p>
          <a:p>
            <a:pPr lvl="0" indent="-307340">
              <a:spcBef>
                <a:spcPts val="1200"/>
              </a:spcBef>
              <a:buSzPct val="84210"/>
            </a:pPr>
            <a:r>
              <a:rPr lang="cs" sz="1300" b="1" dirty="0"/>
              <a:t>Adaptivní pastva: </a:t>
            </a:r>
            <a:r>
              <a:rPr lang="cs" sz="1300" dirty="0"/>
              <a:t>Dynamické přizpůsobení pastevního režimu na základě podmínek pastviny a počasí. Podporuje odolnost během sucha nebo silných dešťů.</a:t>
            </a:r>
            <a:endParaRPr sz="1300" dirty="0"/>
          </a:p>
          <a:p>
            <a:pPr marL="457200" lvl="0" indent="-322103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" sz="1300" b="1" dirty="0"/>
              <a:t>Koridory pro volně žijící živočichy: </a:t>
            </a:r>
            <a:r>
              <a:rPr lang="cs" sz="1300" dirty="0"/>
              <a:t>Navrhování pastevních systémů tak, aby zahrnovaly cesty pro pohyb původních volně žijících živočichů. Zlepšuje ekologickou rovnováhu a zvyšuje biologickou rozmanitost.</a:t>
            </a:r>
            <a:endParaRPr sz="1300" dirty="0"/>
          </a:p>
        </p:txBody>
      </p:sp>
      <p:pic>
        <p:nvPicPr>
          <p:cNvPr id="191" name="Google Shape;19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400" b="1" dirty="0"/>
              <a:t>Výhody integrace hospodářských zvířat</a:t>
            </a:r>
            <a:endParaRPr sz="1400" b="1" dirty="0"/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cs" sz="1400" b="1" dirty="0"/>
              <a:t>Zlepšení stavu půdy</a:t>
            </a:r>
            <a:r>
              <a:rPr lang="cs" sz="1400" dirty="0"/>
              <a:t>: Hospodářská zvířata přispívají organickou hmotou a stimulují mikrobiální aktivitu půdy.</a:t>
            </a:r>
            <a:endParaRPr sz="14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400" b="1" dirty="0"/>
              <a:t>Zvýšená biologická rozmanitost</a:t>
            </a:r>
            <a:r>
              <a:rPr lang="cs" sz="1400" dirty="0"/>
              <a:t>: Integrace hospodářských zvířat podporují rozmanité druhy rostlin a živočichů.</a:t>
            </a:r>
            <a:endParaRPr sz="14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400" b="1" dirty="0"/>
              <a:t>Ekonomická odolnost</a:t>
            </a:r>
            <a:r>
              <a:rPr lang="cs" sz="1400" dirty="0"/>
              <a:t>: Diverzifikované systémy snižují finanční rizika tím, že poskytují více zdrojů příjmů.</a:t>
            </a:r>
            <a:endParaRPr sz="14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cs" sz="1400" b="1" dirty="0"/>
              <a:t>Snížená závislost na syntetických vstupech</a:t>
            </a:r>
            <a:r>
              <a:rPr lang="cs" sz="1400" dirty="0"/>
              <a:t>: Přirozený koloběh živin minimalizuje potřebu chemických hnojiv a pesticidů.</a:t>
            </a:r>
            <a:endParaRPr sz="1400" dirty="0"/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cs" sz="1900" b="1" dirty="0"/>
              <a:t>Výhody integrace hospodářských zvířat</a:t>
            </a:r>
            <a:endParaRPr sz="1900" b="1" dirty="0"/>
          </a:p>
          <a:p>
            <a:pPr marL="457200" lvl="0" indent="-302418" algn="l" rtl="0">
              <a:spcBef>
                <a:spcPts val="1200"/>
              </a:spcBef>
              <a:spcAft>
                <a:spcPts val="0"/>
              </a:spcAft>
              <a:buSzPct val="68181"/>
              <a:buChar char="●"/>
            </a:pPr>
            <a:r>
              <a:rPr lang="cs" sz="2200" b="1" dirty="0"/>
              <a:t>Odolnost vůči klimatu:</a:t>
            </a:r>
            <a:r>
              <a:rPr lang="cs" sz="2200" dirty="0"/>
              <a:t> Integrované systémy jsou lépe vybaveny pro přizpůsobení se měnícím se povětrnostním podmínkám.</a:t>
            </a:r>
            <a:endParaRPr sz="2200" dirty="0"/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2200" b="1" dirty="0"/>
              <a:t>Snížení množství odpadu:</a:t>
            </a:r>
            <a:r>
              <a:rPr lang="cs" sz="2200" dirty="0"/>
              <a:t> Hospodářská zvířata využívají zbytky plodin a plevelů, čímž se potenciální odpad mění v cenné zdroje.</a:t>
            </a:r>
            <a:endParaRPr sz="2200" dirty="0"/>
          </a:p>
          <a:p>
            <a:pPr marL="457200" lvl="0" indent="-302418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2200" b="1" dirty="0"/>
              <a:t>Ochrana zvířat:</a:t>
            </a:r>
            <a:r>
              <a:rPr lang="cs" sz="2200" dirty="0"/>
              <a:t> Rozmanitá krajina poskytuje hospodářským zvířatům lepší životní podmínky a potravu.</a:t>
            </a:r>
            <a:endParaRPr sz="2200" dirty="0"/>
          </a:p>
        </p:txBody>
      </p:sp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 l="4881" r="4881"/>
          <a:stretch/>
        </p:blipFill>
        <p:spPr>
          <a:xfrm>
            <a:off x="4710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cs" sz="1300" b="1" dirty="0"/>
              <a:t>Výhody integrace hospodářských zvířat</a:t>
            </a:r>
            <a:endParaRPr sz="1300" b="1" dirty="0"/>
          </a:p>
          <a:p>
            <a:pPr marL="457200" lvl="0" indent="-295275" algn="l" rtl="0">
              <a:spcBef>
                <a:spcPts val="1200"/>
              </a:spcBef>
              <a:spcAft>
                <a:spcPts val="0"/>
              </a:spcAft>
              <a:buSzPct val="68181"/>
              <a:buChar char="●"/>
            </a:pPr>
            <a:r>
              <a:rPr lang="cs" sz="1300" b="1" dirty="0"/>
              <a:t>Zapojení komunity: </a:t>
            </a:r>
            <a:r>
              <a:rPr lang="cs" sz="1300" dirty="0"/>
              <a:t>Smíšené systémy často podporují spolupráci a sdílení znalostí mezi zemědělci.</a:t>
            </a:r>
            <a:endParaRPr sz="1300" dirty="0"/>
          </a:p>
          <a:p>
            <a:pPr marL="457200" lvl="0" indent="-295275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1300" b="1" dirty="0"/>
              <a:t>Potravinová bezpečnost:</a:t>
            </a:r>
            <a:r>
              <a:rPr lang="cs" sz="1300" dirty="0"/>
              <a:t> Integrace hospodářských zvířat zajišťuje spolehlivé zásobování potravinami prostřednictvím rozmanitých produktů.</a:t>
            </a:r>
            <a:endParaRPr sz="1300" dirty="0"/>
          </a:p>
          <a:p>
            <a:pPr lvl="0" indent="-295275">
              <a:buSzPct val="68181"/>
            </a:pPr>
            <a:r>
              <a:rPr lang="cs" sz="1300" b="1" dirty="0"/>
              <a:t>Obnova degradované půdy:</a:t>
            </a:r>
            <a:r>
              <a:rPr lang="cs" sz="1300" dirty="0"/>
              <a:t> </a:t>
            </a:r>
            <a:r>
              <a:rPr lang="cs-CZ" sz="1300" dirty="0"/>
              <a:t>Hospodářská zvířata mohou zlepšit stav degradovaných půd tím, že obnovují jejich strukturu a úrodnost.</a:t>
            </a:r>
          </a:p>
          <a:p>
            <a:pPr lvl="0" indent="-295275">
              <a:buSzPct val="68181"/>
            </a:pPr>
            <a:r>
              <a:rPr lang="cs" sz="1300" b="1" dirty="0"/>
              <a:t>Kvalitnější produkty:</a:t>
            </a:r>
            <a:r>
              <a:rPr lang="cs" sz="1300" dirty="0"/>
              <a:t> </a:t>
            </a:r>
            <a:r>
              <a:rPr lang="cs-CZ" sz="1300" dirty="0"/>
              <a:t>Zvířata chovaná na rozmanitých pastvinách často poskytují maso a mléko vyšší kvality.</a:t>
            </a:r>
            <a:endParaRPr sz="1300" dirty="0"/>
          </a:p>
        </p:txBody>
      </p:sp>
      <p:pic>
        <p:nvPicPr>
          <p:cNvPr id="212" name="Google Shape;21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0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body" idx="1"/>
          </p:nvPr>
        </p:nvSpPr>
        <p:spPr>
          <a:xfrm>
            <a:off x="311700" y="950769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cs" sz="1200" b="1" dirty="0"/>
              <a:t>Výzvy integrace hospodářských zvířat</a:t>
            </a:r>
            <a:endParaRPr sz="1200" b="1" dirty="0"/>
          </a:p>
          <a:p>
            <a:pPr marL="457200" lvl="0" indent="-280987" algn="l" rtl="0">
              <a:spcBef>
                <a:spcPts val="1200"/>
              </a:spcBef>
              <a:spcAft>
                <a:spcPts val="0"/>
              </a:spcAft>
              <a:buSzPct val="68181"/>
              <a:buChar char="●"/>
            </a:pPr>
            <a:r>
              <a:rPr lang="cs" sz="1200" b="1" dirty="0"/>
              <a:t>Náklady na infrastrukturu:</a:t>
            </a:r>
            <a:endParaRPr sz="1200" dirty="0"/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200" dirty="0"/>
              <a:t>Počáteční investice, jako je oplocení, systémy napájení a přístřešky, můžou být nákladné.</a:t>
            </a:r>
            <a:endParaRPr sz="1200" dirty="0"/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200" dirty="0"/>
              <a:t>Vyžaduje pečlivé finanční plánování a rozdělení zdrojů.</a:t>
            </a:r>
            <a:endParaRPr sz="1200" dirty="0"/>
          </a:p>
          <a:p>
            <a:pPr marL="457200" lvl="0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1200" b="1" dirty="0"/>
              <a:t>Znalosti a školení:</a:t>
            </a:r>
            <a:endParaRPr sz="1200" b="1" dirty="0"/>
          </a:p>
          <a:p>
            <a:pPr marL="914400" lvl="1" indent="-30543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cs" sz="1200" dirty="0"/>
              <a:t>Zemědělcům mohou chybět odborné znalosti v oblasti řízení integrovaných systémů.</a:t>
            </a:r>
            <a:endParaRPr sz="1200" dirty="0"/>
          </a:p>
          <a:p>
            <a:pPr marL="914400" lvl="1" indent="-30543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cs" sz="1200" dirty="0"/>
              <a:t>Důležité jsou vzdělávací programy a poradenské služby.</a:t>
            </a:r>
            <a:endParaRPr sz="1200" dirty="0"/>
          </a:p>
          <a:p>
            <a:pPr marL="457200" lvl="0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1200" b="1" dirty="0"/>
              <a:t>Dostupnost půdy:</a:t>
            </a:r>
            <a:endParaRPr sz="1200" b="1" dirty="0"/>
          </a:p>
          <a:p>
            <a:pPr lvl="1" indent="-280987">
              <a:buSzPct val="68181"/>
            </a:pPr>
            <a:r>
              <a:rPr lang="cs-CZ" sz="1200" dirty="0"/>
              <a:t>Nedostatek plochy může omezovat možnosti rotační pastvy nebo chovu více druhů zvířat.</a:t>
            </a:r>
          </a:p>
          <a:p>
            <a:pPr lvl="1" indent="-280987">
              <a:buSzPct val="68181"/>
            </a:pPr>
            <a:r>
              <a:rPr lang="cs" sz="1200" dirty="0"/>
              <a:t>Inovativní řešení, jako je zavedení silvopastevního systému, mohou pomoci maximalizovat  využití půdy.</a:t>
            </a:r>
            <a:endParaRPr lang="cs-CZ" sz="1200" dirty="0"/>
          </a:p>
        </p:txBody>
      </p:sp>
      <p:pic>
        <p:nvPicPr>
          <p:cNvPr id="219" name="Google Shape;219;p34"/>
          <p:cNvPicPr preferRelativeResize="0"/>
          <p:nvPr/>
        </p:nvPicPr>
        <p:blipFill rotWithShape="1">
          <a:blip r:embed="rId3">
            <a:alphaModFix/>
          </a:blip>
          <a:srcRect t="5587" b="5587"/>
          <a:stretch/>
        </p:blipFill>
        <p:spPr>
          <a:xfrm>
            <a:off x="4710400" y="1438275"/>
            <a:ext cx="4267200" cy="284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body" idx="1"/>
          </p:nvPr>
        </p:nvSpPr>
        <p:spPr>
          <a:xfrm>
            <a:off x="311700" y="788264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cs" sz="1300" b="1" dirty="0"/>
              <a:t>Výzvy integrace hospodářských zvířat</a:t>
            </a:r>
            <a:endParaRPr sz="1300" b="1" dirty="0"/>
          </a:p>
          <a:p>
            <a:pPr marL="457200" lvl="0" indent="-288131" algn="l" rtl="0">
              <a:spcBef>
                <a:spcPts val="1200"/>
              </a:spcBef>
              <a:spcAft>
                <a:spcPts val="0"/>
              </a:spcAft>
              <a:buSzPct val="68181"/>
              <a:buChar char="●"/>
            </a:pPr>
            <a:r>
              <a:rPr lang="cs" sz="1300" b="1" dirty="0"/>
              <a:t>Přístup na trh:</a:t>
            </a:r>
            <a:endParaRPr sz="1300" b="1" dirty="0"/>
          </a:p>
          <a:p>
            <a:pPr marL="914400" lvl="1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300" dirty="0"/>
              <a:t>Omezená poptávka po diverzifikovaných produktech v některých regionech.</a:t>
            </a:r>
            <a:endParaRPr sz="1300" dirty="0"/>
          </a:p>
          <a:p>
            <a:pPr marL="914400" lvl="1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300" dirty="0"/>
              <a:t>Vyžaduje spolupráci zemědělců při budování místních dodavatelských řetězců.</a:t>
            </a:r>
            <a:endParaRPr sz="1300" dirty="0"/>
          </a:p>
          <a:p>
            <a:pPr marL="457200" lvl="0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1300" b="1" dirty="0"/>
              <a:t>Environmentální omezení:</a:t>
            </a:r>
            <a:endParaRPr sz="1300" b="1" dirty="0"/>
          </a:p>
          <a:p>
            <a:pPr marL="914400" lvl="1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300" dirty="0"/>
              <a:t>Nepříznivé povětrnostní podmínky mohou zkomplikovat plánování pastvy.</a:t>
            </a:r>
            <a:endParaRPr sz="1300" dirty="0"/>
          </a:p>
          <a:p>
            <a:pPr marL="914400" lvl="1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300" dirty="0"/>
              <a:t>Ke zmírnění rizik je nezbytné adaptivní řízení.</a:t>
            </a:r>
            <a:endParaRPr sz="1300" dirty="0"/>
          </a:p>
          <a:p>
            <a:pPr marL="457200" lvl="0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" sz="1300" b="1" dirty="0"/>
              <a:t>Zdraví zvířat:</a:t>
            </a:r>
            <a:endParaRPr sz="1300" b="1" dirty="0"/>
          </a:p>
          <a:p>
            <a:pPr lvl="1" indent="-288131">
              <a:buSzPct val="68181"/>
            </a:pPr>
            <a:r>
              <a:rPr lang="cs-CZ" sz="1300" dirty="0"/>
              <a:t>Chov více druhů vyžaduje </a:t>
            </a:r>
            <a:r>
              <a:rPr lang="cs" sz="1300" dirty="0"/>
              <a:t>pečlivé sledování, zda se u nich nevyskytují nemoci a parazité.</a:t>
            </a:r>
            <a:endParaRPr sz="1300" dirty="0"/>
          </a:p>
          <a:p>
            <a:pPr marL="914400" lvl="1" indent="-288131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" sz="1300" dirty="0"/>
              <a:t>Účinná veterinární péče je zásadní.</a:t>
            </a:r>
            <a:endParaRPr sz="1300" dirty="0"/>
          </a:p>
        </p:txBody>
      </p:sp>
      <p:pic>
        <p:nvPicPr>
          <p:cNvPr id="226" name="Google Shape;22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0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Oddíl 3: Aplikace v regenerativním zemědělství</a:t>
            </a:r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body" idx="1"/>
          </p:nvPr>
        </p:nvSpPr>
        <p:spPr>
          <a:xfrm>
            <a:off x="365944" y="78826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cs-CZ" sz="1300" b="1" dirty="0"/>
              <a:t>Výzvy integrace hospodářských zvířat</a:t>
            </a:r>
          </a:p>
          <a:p>
            <a:pPr marL="457200" lvl="0" indent="-280987" algn="l" rtl="0">
              <a:spcBef>
                <a:spcPts val="1200"/>
              </a:spcBef>
              <a:spcAft>
                <a:spcPts val="0"/>
              </a:spcAft>
              <a:buSzPct val="68181"/>
              <a:buChar char="●"/>
            </a:pPr>
            <a:r>
              <a:rPr lang="cs-CZ" sz="1300" b="1" dirty="0"/>
              <a:t>Politika a předpisy:</a:t>
            </a:r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-CZ" sz="1300" dirty="0"/>
              <a:t>Politiky nemusí podporovat malé nebo integrované systémy.</a:t>
            </a:r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-CZ" sz="1300" dirty="0"/>
              <a:t>Je zapotřebí propagace a politická angažovanost.</a:t>
            </a:r>
          </a:p>
          <a:p>
            <a:pPr marL="457200" lvl="0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●"/>
            </a:pPr>
            <a:r>
              <a:rPr lang="cs-CZ" sz="1300" b="1" dirty="0"/>
              <a:t>Intenzita práce:</a:t>
            </a:r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-CZ" sz="1300" dirty="0"/>
              <a:t>Správa integrovaných systémů je náročná na pracovní sílu.</a:t>
            </a:r>
          </a:p>
          <a:p>
            <a:pPr lvl="1" indent="-280987">
              <a:buSzPct val="68181"/>
            </a:pPr>
            <a:r>
              <a:rPr lang="cs-CZ" sz="1300" dirty="0"/>
              <a:t>Pomoci mohou moderní technologie a družstevní hospodaření ke snížení pracovního zatížení.</a:t>
            </a:r>
          </a:p>
          <a:p>
            <a:pPr indent="-280987">
              <a:buSzPct val="68181"/>
            </a:pPr>
            <a:r>
              <a:rPr lang="cs-CZ" sz="1300" b="1" dirty="0"/>
              <a:t>Přechodné období:</a:t>
            </a:r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-CZ" sz="1300" dirty="0"/>
              <a:t>Přechod na integrované systémy může trvat delší dobu, než se projeví jeho přínosy.</a:t>
            </a:r>
          </a:p>
          <a:p>
            <a:pPr marL="914400" lvl="1" indent="-280987" algn="l" rtl="0">
              <a:spcBef>
                <a:spcPts val="0"/>
              </a:spcBef>
              <a:spcAft>
                <a:spcPts val="0"/>
              </a:spcAft>
              <a:buSzPct val="68181"/>
              <a:buChar char="○"/>
            </a:pPr>
            <a:r>
              <a:rPr lang="cs-CZ" sz="1300" dirty="0"/>
              <a:t>V této fázi je nutná trpělivost a vytrvalost.</a:t>
            </a:r>
          </a:p>
        </p:txBody>
      </p:sp>
      <p:pic>
        <p:nvPicPr>
          <p:cNvPr id="233" name="Google Shape;23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0400" y="1438275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7"/>
          <p:cNvSpPr txBox="1">
            <a:spLocks noGrp="1"/>
          </p:cNvSpPr>
          <p:nvPr>
            <p:ph type="title"/>
          </p:nvPr>
        </p:nvSpPr>
        <p:spPr>
          <a:xfrm>
            <a:off x="311700" y="86797"/>
            <a:ext cx="725922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Oddíl 4: Klíčové dovednosti pro školitele odborného vzdělávání a přípravy</a:t>
            </a:r>
            <a:endParaRPr dirty="0"/>
          </a:p>
        </p:txBody>
      </p:sp>
      <p:sp>
        <p:nvSpPr>
          <p:cNvPr id="239" name="Google Shape;239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508" b="1" dirty="0"/>
              <a:t>Rozvoj kompetencí v oblasti integrace hospodářských zvířat</a:t>
            </a:r>
            <a:endParaRPr sz="1508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508" dirty="0"/>
              <a:t>Školitelé v oblasti odborného vzdělávání a přípravy hrají klíčovou roli při vybavování studentů znalostmi a dovednostmi, které jim umožní účinně integrovat hospodářská zvířata. Školitelé by si měli osvojit následující dovednosti:</a:t>
            </a:r>
            <a:endParaRPr sz="1508" dirty="0"/>
          </a:p>
          <a:p>
            <a:pPr marL="457200" lvl="0" indent="-324365" algn="l" rtl="0">
              <a:spcBef>
                <a:spcPts val="1200"/>
              </a:spcBef>
              <a:spcAft>
                <a:spcPts val="0"/>
              </a:spcAft>
              <a:buSzPts val="1508"/>
              <a:buChar char="●"/>
            </a:pPr>
            <a:r>
              <a:rPr lang="cs" sz="1508" b="1" dirty="0"/>
              <a:t>Znalost principů regenerativního zemědělství</a:t>
            </a:r>
            <a:r>
              <a:rPr lang="cs" sz="1508" dirty="0"/>
              <a:t>:</a:t>
            </a:r>
            <a:endParaRPr sz="1508" dirty="0"/>
          </a:p>
          <a:p>
            <a:pPr marL="914400" lvl="1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○"/>
            </a:pPr>
            <a:r>
              <a:rPr lang="cs" sz="1508" dirty="0"/>
              <a:t>Pochopení vědeckých a ekologických základů integrace hospodářských zvířat.</a:t>
            </a:r>
            <a:endParaRPr sz="1508" dirty="0"/>
          </a:p>
          <a:p>
            <a:pPr marL="914400" lvl="1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○"/>
            </a:pPr>
            <a:r>
              <a:rPr lang="cs" sz="1508" dirty="0"/>
              <a:t>Znalost historických a moderních postupů ve smíšených zemědělských systémech.</a:t>
            </a:r>
            <a:endParaRPr sz="1508" dirty="0"/>
          </a:p>
          <a:p>
            <a:pPr marL="457200" lvl="0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●"/>
            </a:pPr>
            <a:r>
              <a:rPr lang="cs" sz="1508" b="1" dirty="0"/>
              <a:t>Praktické metody školení</a:t>
            </a:r>
            <a:r>
              <a:rPr lang="cs" sz="1508" dirty="0"/>
              <a:t>:</a:t>
            </a:r>
            <a:endParaRPr sz="1508" dirty="0"/>
          </a:p>
          <a:p>
            <a:pPr marL="914400" lvl="1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○"/>
            </a:pPr>
            <a:r>
              <a:rPr lang="cs" sz="1508" dirty="0"/>
              <a:t>Ukázka plánování a provádění rotační pastev</a:t>
            </a:r>
            <a:r>
              <a:rPr lang="cs-CZ" sz="1508" dirty="0"/>
              <a:t>y.</a:t>
            </a:r>
            <a:endParaRPr sz="1508" dirty="0"/>
          </a:p>
          <a:p>
            <a:pPr marL="914400" lvl="1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○"/>
            </a:pPr>
            <a:r>
              <a:rPr lang="cs" sz="1508" dirty="0"/>
              <a:t>Vedení žáků při navrhování silvopastevních systémů a výběru vhodných dřevin a pícnin.</a:t>
            </a:r>
            <a:endParaRPr sz="1508" dirty="0"/>
          </a:p>
          <a:p>
            <a:pPr marL="457200" lvl="0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●"/>
            </a:pPr>
            <a:r>
              <a:rPr lang="cs" sz="1508" b="1" dirty="0"/>
              <a:t>Přizpůsobení místním podmínkám</a:t>
            </a:r>
            <a:r>
              <a:rPr lang="cs" sz="1508" dirty="0"/>
              <a:t>:</a:t>
            </a:r>
            <a:endParaRPr sz="1508" dirty="0"/>
          </a:p>
          <a:p>
            <a:pPr marL="914400" lvl="1" indent="-324365" algn="l" rtl="0">
              <a:spcBef>
                <a:spcPts val="0"/>
              </a:spcBef>
              <a:spcAft>
                <a:spcPts val="0"/>
              </a:spcAft>
              <a:buSzPts val="1508"/>
              <a:buChar char="○"/>
            </a:pPr>
            <a:r>
              <a:rPr lang="cs" sz="1508" dirty="0"/>
              <a:t>Přizpůsobení postupů integrace hospodářských zvířat různým klimatickým podmínkám, půdám a velikostem farem.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>
            <a:spLocks noGrp="1"/>
          </p:cNvSpPr>
          <p:nvPr>
            <p:ph type="title"/>
          </p:nvPr>
        </p:nvSpPr>
        <p:spPr>
          <a:xfrm>
            <a:off x="311700" y="57567"/>
            <a:ext cx="753044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cs" dirty="0"/>
              <a:t>Oddíl 4: Klíčové dovednosti pro školitele odborného vzdělávání a přípravy</a:t>
            </a:r>
            <a:endParaRPr dirty="0"/>
          </a:p>
        </p:txBody>
      </p:sp>
      <p:sp>
        <p:nvSpPr>
          <p:cNvPr id="245" name="Google Shape;245;p38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" sz="1200" b="1" dirty="0"/>
              <a:t>Monitoring  a hodnocení</a:t>
            </a:r>
            <a:r>
              <a:rPr lang="cs" sz="1200" dirty="0"/>
              <a:t>:</a:t>
            </a:r>
            <a:endParaRPr sz="1200" dirty="0"/>
          </a:p>
          <a:p>
            <a:pPr lvl="1" indent="-304800">
              <a:buSzPts val="1200"/>
            </a:pPr>
            <a:r>
              <a:rPr lang="cs" sz="1200" dirty="0"/>
              <a:t>Naučit </a:t>
            </a:r>
            <a:r>
              <a:rPr lang="cs-CZ" sz="1200" dirty="0"/>
              <a:t>Výuka studentů, jak hodnotit kvalitu půdy, druhovou rozmanitost rostlin a produkci hospodářských zvířat za účelem sledování efektivity integrace.</a:t>
            </a:r>
          </a:p>
          <a:p>
            <a:pPr indent="-304800">
              <a:spcBef>
                <a:spcPts val="1200"/>
              </a:spcBef>
              <a:buSzPts val="1200"/>
            </a:pPr>
            <a:r>
              <a:rPr lang="cs" sz="1200" b="1" dirty="0"/>
              <a:t>Dovednosti pro řešení problémů:</a:t>
            </a:r>
            <a:endParaRPr sz="1200" b="1" dirty="0"/>
          </a:p>
          <a:p>
            <a:pPr lvl="1" indent="-304800">
              <a:buSzPts val="1200"/>
            </a:pPr>
            <a:r>
              <a:rPr lang="cs-CZ" sz="1200" dirty="0"/>
              <a:t>Řešení výzev, jako je nadměrná pastva, hospodaření s vodou nebo rovnováha mezi pěstováním plodin a chovem zvířat.</a:t>
            </a:r>
          </a:p>
          <a:p>
            <a:pPr marL="457200" lvl="1" indent="-304800">
              <a:spcBef>
                <a:spcPts val="1200"/>
              </a:spcBef>
              <a:buSzPts val="1200"/>
              <a:buFont typeface="Arial"/>
              <a:buChar char="●"/>
            </a:pPr>
            <a:r>
              <a:rPr lang="cs" sz="1200" b="1" dirty="0"/>
              <a:t>Komunikace a facilitace:</a:t>
            </a:r>
            <a:endParaRPr sz="1200" b="1"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 dirty="0"/>
              <a:t>Zapojení studentů prostřednictvím interaktivních výukových metod, ukázek z praxe a případových studií.</a:t>
            </a:r>
            <a:endParaRPr sz="1200"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 dirty="0"/>
              <a:t>Zvyšování povědomí o ekonomických, environmentálních a sociálních přínosech integrace hospodářských zvířat.</a:t>
            </a:r>
            <a:endParaRPr sz="1200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 b="1" dirty="0"/>
              <a:t>Správa zdrojů</a:t>
            </a:r>
            <a:r>
              <a:rPr lang="cs" sz="1200" dirty="0"/>
              <a:t>:</a:t>
            </a:r>
            <a:endParaRPr sz="1200"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 dirty="0"/>
              <a:t>Efektivní využívání zdrojů a dostupného vybavení, jako je oplocení, systémy napájení a krmivo, na podporu integrace hospodářských zvířat.</a:t>
            </a:r>
            <a:endParaRPr sz="1200" dirty="0"/>
          </a:p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" sz="1200" b="1" dirty="0"/>
              <a:t>Podpora celoživotního učení: </a:t>
            </a:r>
            <a:r>
              <a:rPr lang="cs" sz="1200" dirty="0"/>
              <a:t>Školitelé v odborném vzdělávání a přípravě </a:t>
            </a:r>
            <a:r>
              <a:rPr lang="cs-CZ" sz="1200" dirty="0"/>
              <a:t>by měli podporovat myšlení zaměřené na neustálé vzdělávání a motivovat studenty, aby sledovali nové poznatky v oblasti regenerativního zemědělství a přizpůsobovali se měnícím se podmínkám životního prostředí a trhu. Prohlubování znalostí a výukových schopností lze dosáhnout navazováním kontaktů s odborníky, zapojením se do farmářských komunit a účastí na seminářích.</a:t>
            </a:r>
            <a:endParaRPr sz="1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dirty="0"/>
              <a:t>Aktivita 1</a:t>
            </a:r>
            <a:endParaRPr dirty="0"/>
          </a:p>
        </p:txBody>
      </p:sp>
      <p:sp>
        <p:nvSpPr>
          <p:cNvPr id="251" name="Google Shape;251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b="1" dirty="0"/>
              <a:t>Aktivita 1 – Příklad z praxe:</a:t>
            </a:r>
            <a:endParaRPr b="1" dirty="0"/>
          </a:p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" dirty="0"/>
              <a:t>Zemědělec pěstuje plodiny a po sklizni má nevyužité rostlinné zbytky. </a:t>
            </a:r>
            <a:r>
              <a:rPr lang="cs-CZ" dirty="0"/>
              <a:t>Rád by do svého systému zapojil chov hospodářských zvířat, aby snížil množství odpadu a zlepšil úrodnost půdy. Jaké kroky může zemědělec podniknout, aby efektivně využil rostlinné zbytky a zároveň podpořil zdraví půdy i užitek pro hospodářská zvířata?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7"/>
              <a:buFont typeface="Arial"/>
              <a:buNone/>
            </a:pPr>
            <a:r>
              <a:rPr lang="cs" dirty="0"/>
              <a:t>Aktivita 1</a:t>
            </a:r>
            <a:endParaRPr dirty="0"/>
          </a:p>
        </p:txBody>
      </p:sp>
      <p:sp>
        <p:nvSpPr>
          <p:cNvPr id="257" name="Google Shape;257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900" b="1" dirty="0"/>
              <a:t>Odpověď - možná řešení:</a:t>
            </a:r>
            <a:endParaRPr sz="1900" b="1" dirty="0"/>
          </a:p>
          <a:p>
            <a:pPr marL="0" indent="0">
              <a:spcBef>
                <a:spcPts val="1200"/>
              </a:spcBef>
              <a:buSzPct val="64468"/>
              <a:buNone/>
            </a:pPr>
            <a:r>
              <a:rPr lang="cs-CZ" sz="1600" b="1" dirty="0"/>
              <a:t>S</a:t>
            </a:r>
            <a:r>
              <a:rPr lang="cs-CZ" b="1" dirty="0"/>
              <a:t>pásání rostlinných zbytků:</a:t>
            </a:r>
          </a:p>
          <a:p>
            <a:pPr indent="-328821">
              <a:spcBef>
                <a:spcPts val="1200"/>
              </a:spcBef>
              <a:buSzPct val="100000"/>
            </a:pPr>
            <a:r>
              <a:rPr lang="cs-CZ" sz="1600" dirty="0"/>
              <a:t>Nechat hospodářská zvířata pást se na pozůstatcích plodin po sklizni. Tím získají krmivo a zároveň se do půdy vrací živiny prostřednictvím hnoje.</a:t>
            </a:r>
          </a:p>
          <a:p>
            <a:pPr marL="0" lvl="0" indent="0">
              <a:spcBef>
                <a:spcPts val="1200"/>
              </a:spcBef>
              <a:buSzPct val="64468"/>
              <a:buNone/>
            </a:pPr>
            <a:r>
              <a:rPr lang="cs" sz="1706" b="1" dirty="0"/>
              <a:t>Kompostování organického odpadu:</a:t>
            </a:r>
            <a:endParaRPr sz="1706" b="1" dirty="0"/>
          </a:p>
          <a:p>
            <a:pPr lvl="0" indent="-328821">
              <a:spcBef>
                <a:spcPts val="1200"/>
              </a:spcBef>
              <a:buSzPct val="100000"/>
            </a:pPr>
            <a:r>
              <a:rPr lang="cs-CZ" sz="1600" dirty="0"/>
              <a:t>Chlévskou mrvu lze kompostovat a vytvořit tak kvalitní organické hnojivo, které zvyšuje úrodnost půdy a zlepšuje její strukturu.</a:t>
            </a:r>
          </a:p>
          <a:p>
            <a:pPr marL="0" indent="0">
              <a:spcBef>
                <a:spcPts val="1200"/>
              </a:spcBef>
              <a:buSzPct val="64468"/>
              <a:buNone/>
            </a:pPr>
            <a:r>
              <a:rPr lang="cs" sz="1700" b="1" dirty="0"/>
              <a:t>Rotační pastva:</a:t>
            </a:r>
            <a:endParaRPr sz="1700" b="1" dirty="0"/>
          </a:p>
          <a:p>
            <a:pPr lvl="0" indent="-328821">
              <a:spcBef>
                <a:spcPts val="1200"/>
              </a:spcBef>
              <a:buSzPct val="100000"/>
            </a:pPr>
            <a:r>
              <a:rPr lang="cs-CZ" sz="1600" dirty="0"/>
              <a:t>Přesouvání zvířat mezi různými pozemky se zbytky plodin pomáhá zabránit nadměrnému spásání a podporuje rovnoměrné rozložení živin po celé ploše.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7"/>
              <a:buFont typeface="Arial"/>
              <a:buNone/>
            </a:pPr>
            <a:r>
              <a:rPr lang="cs" dirty="0"/>
              <a:t>Aktivita 2</a:t>
            </a:r>
            <a:endParaRPr dirty="0"/>
          </a:p>
        </p:txBody>
      </p:sp>
      <p:sp>
        <p:nvSpPr>
          <p:cNvPr id="263" name="Google Shape;26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b="1" dirty="0"/>
              <a:t>Aktivita 2: Plánovací cvičení</a:t>
            </a:r>
            <a:endParaRPr b="1" dirty="0"/>
          </a:p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" sz="1600" dirty="0"/>
              <a:t>Vytvořte jednoduchý plán začlenění hospodářských zvířat do malé zeleninové farmy, </a:t>
            </a:r>
            <a:r>
              <a:rPr lang="cs-CZ" sz="1600" dirty="0"/>
              <a:t>s cílem zlepšit zdraví půdy a omezit odpad.</a:t>
            </a:r>
          </a:p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" sz="1600" b="1" dirty="0"/>
              <a:t>Šablona / Návod:</a:t>
            </a:r>
            <a:endParaRPr sz="1600" b="1" dirty="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AutoNum type="arabicPeriod"/>
            </a:pPr>
            <a:r>
              <a:rPr lang="cs" sz="1600" dirty="0"/>
              <a:t>Určete vhodný druh hospodářských zvířat (např. slepice, ovce nebo skot).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cs" sz="1600" dirty="0"/>
              <a:t>Naplánujte, kde a jak budete využívat rotační pastvu nebo pastvu na posklizňových zbytcích.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cs" sz="1600" dirty="0"/>
              <a:t>Zahrňte strategii pro nakládání s hnojem jako přírodním hnojivem.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cs" sz="1600" dirty="0"/>
              <a:t>Popište, způsob sledování stavu půdy a vlivu hospodářských zvířat v čase.</a:t>
            </a:r>
            <a:endParaRPr sz="2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7"/>
              <a:buFont typeface="Arial"/>
              <a:buNone/>
            </a:pPr>
            <a:r>
              <a:rPr lang="cs" dirty="0"/>
              <a:t>Aktivita 2</a:t>
            </a:r>
            <a:endParaRPr dirty="0"/>
          </a:p>
        </p:txBody>
      </p:sp>
      <p:sp>
        <p:nvSpPr>
          <p:cNvPr id="269" name="Google Shape;269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b="1" dirty="0"/>
              <a:t>Odpověď - možné řešení:</a:t>
            </a: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b="1" dirty="0"/>
              <a:t>Příklad plánu: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cs" b="1" dirty="0"/>
              <a:t>Volba hospodářských zvířat</a:t>
            </a:r>
            <a:r>
              <a:rPr lang="cs" dirty="0"/>
              <a:t>: Zavedení chovu slepic mezi řádky zeleniny.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cs" b="1" dirty="0"/>
              <a:t>Strategie pastvy</a:t>
            </a:r>
            <a:r>
              <a:rPr lang="cs" dirty="0"/>
              <a:t>: Přesun slepic v malých mobilních výbězích, </a:t>
            </a:r>
            <a:r>
              <a:rPr lang="cs-CZ" dirty="0"/>
              <a:t>za účelem rovnoměrného rozprostření trusu.</a:t>
            </a:r>
            <a:endParaRPr dirty="0"/>
          </a:p>
          <a:p>
            <a:pPr lvl="0">
              <a:buAutoNum type="arabicPeriod"/>
            </a:pPr>
            <a:r>
              <a:rPr lang="cs" b="1" dirty="0"/>
              <a:t>Hospodaření s hnojem</a:t>
            </a:r>
            <a:r>
              <a:rPr lang="cs" dirty="0"/>
              <a:t>: Sběr přebytečného trusu pro kompostování, </a:t>
            </a:r>
            <a:r>
              <a:rPr lang="cs-CZ" dirty="0"/>
              <a:t>a obohacení půdy. </a:t>
            </a:r>
          </a:p>
          <a:p>
            <a:pPr lvl="0">
              <a:buAutoNum type="arabicPeriod"/>
            </a:pPr>
            <a:r>
              <a:rPr lang="cs" b="1" dirty="0"/>
              <a:t>Monitoring</a:t>
            </a:r>
            <a:r>
              <a:rPr lang="cs" dirty="0"/>
              <a:t>: Měsíčně kontrola </a:t>
            </a:r>
            <a:r>
              <a:rPr lang="cs-CZ" dirty="0"/>
              <a:t>organické hmoty v půdě a zdravotního stavu rostlin pro možné sledování přínosů.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4. Kontrola znalostí</a:t>
            </a:r>
            <a:endParaRPr/>
          </a:p>
        </p:txBody>
      </p:sp>
      <p:sp>
        <p:nvSpPr>
          <p:cNvPr id="275" name="Google Shape;275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Otázka 1: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/>
              <a:t>Jaký je hlavní přínos integrace hospodářských zvířat do zemědělských systémů?</a:t>
            </a:r>
            <a:endParaRPr sz="22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 sz="2200"/>
              <a:t>A) Zvýšená závislost na syntetických hnojivech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 sz="2200"/>
              <a:t>B) Zlepšení zdraví půdy a biologické rozmanitosti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cs" sz="2200"/>
              <a:t>C) Snížená potřeba rozmanitosti plodin</a:t>
            </a:r>
            <a:endParaRPr/>
          </a:p>
        </p:txBody>
      </p:sp>
      <p:sp>
        <p:nvSpPr>
          <p:cNvPr id="276" name="Google Shape;276;p43"/>
          <p:cNvSpPr txBox="1">
            <a:spLocks noGrp="1"/>
          </p:cNvSpPr>
          <p:nvPr>
            <p:ph type="body" idx="1"/>
          </p:nvPr>
        </p:nvSpPr>
        <p:spPr>
          <a:xfrm>
            <a:off x="311700" y="40940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Odpověď: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 i="1"/>
              <a:t>B) Zlepšení zdraví půdy a biologické rozmanitosti</a:t>
            </a:r>
            <a:endParaRPr sz="2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4. Kontrola znalostí</a:t>
            </a:r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Otázka 2: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/>
              <a:t>Čemu pomáhá rotační pastva předcházet?</a:t>
            </a:r>
            <a:endParaRPr sz="22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/>
              <a:t>A) Eroze půdy a nadměrná pastva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/>
              <a:t>B) Zvýšené používání syntetických pesticidů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/>
              <a:t>C) Snížený růst rostlin</a:t>
            </a:r>
            <a:endParaRPr sz="2200"/>
          </a:p>
        </p:txBody>
      </p:sp>
      <p:sp>
        <p:nvSpPr>
          <p:cNvPr id="283" name="Google Shape;283;p44"/>
          <p:cNvSpPr txBox="1">
            <a:spLocks noGrp="1"/>
          </p:cNvSpPr>
          <p:nvPr>
            <p:ph type="body" idx="1"/>
          </p:nvPr>
        </p:nvSpPr>
        <p:spPr>
          <a:xfrm>
            <a:off x="311700" y="37858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Odpověď: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 i="1"/>
              <a:t>A) Eroze půdy a nadměrná pastva</a:t>
            </a:r>
            <a:endParaRPr sz="2200" b="1" i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4. Kontrola znalostí</a:t>
            </a:r>
            <a:endParaRPr/>
          </a:p>
        </p:txBody>
      </p:sp>
      <p:sp>
        <p:nvSpPr>
          <p:cNvPr id="289" name="Google Shape;289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dirty="0"/>
              <a:t>Otázka 3: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 dirty="0"/>
              <a:t>Který postup kombinuje stromy, chov hospodářských zvířat pěsatování plodin na stejném pozemku?</a:t>
            </a:r>
            <a:endParaRPr sz="22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dirty="0"/>
              <a:t>A) Monokulturní zemědělství</a:t>
            </a:r>
            <a:endParaRPr sz="22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dirty="0"/>
              <a:t>B) Silvopastevní systémy</a:t>
            </a:r>
            <a:endParaRPr sz="22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dirty="0"/>
              <a:t>C) Hydroponie</a:t>
            </a:r>
            <a:endParaRPr sz="2200" dirty="0"/>
          </a:p>
        </p:txBody>
      </p:sp>
      <p:sp>
        <p:nvSpPr>
          <p:cNvPr id="290" name="Google Shape;290;p45"/>
          <p:cNvSpPr txBox="1">
            <a:spLocks noGrp="1"/>
          </p:cNvSpPr>
          <p:nvPr>
            <p:ph type="body" idx="1"/>
          </p:nvPr>
        </p:nvSpPr>
        <p:spPr>
          <a:xfrm>
            <a:off x="311700" y="41500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dirty="0"/>
              <a:t>Odpověď: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 i="1" dirty="0"/>
              <a:t>B) Silvopastevní systémy</a:t>
            </a:r>
            <a:endParaRPr sz="2200" b="1"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4. Kontrola znalostí</a:t>
            </a:r>
            <a:endParaRPr/>
          </a:p>
        </p:txBody>
      </p:sp>
      <p:sp>
        <p:nvSpPr>
          <p:cNvPr id="296" name="Google Shape;296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dirty="0"/>
              <a:t>Otázka 4: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b="1" dirty="0"/>
              <a:t>Jak přispívají hospodářská zvířata ke koloběhu živin?</a:t>
            </a:r>
            <a:endParaRPr sz="22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dirty="0"/>
              <a:t>A) Zhutněním půdy při pastvě</a:t>
            </a:r>
            <a:endParaRPr sz="22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dirty="0"/>
              <a:t>B) Produkcí organických hnojiv, které obohacují půdu</a:t>
            </a:r>
            <a:endParaRPr sz="22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200" dirty="0"/>
              <a:t>C) Spotřebou syntetických hnojiv</a:t>
            </a:r>
            <a:endParaRPr dirty="0"/>
          </a:p>
        </p:txBody>
      </p:sp>
      <p:sp>
        <p:nvSpPr>
          <p:cNvPr id="297" name="Google Shape;297;p46"/>
          <p:cNvSpPr txBox="1">
            <a:spLocks noGrp="1"/>
          </p:cNvSpPr>
          <p:nvPr>
            <p:ph type="body" idx="1"/>
          </p:nvPr>
        </p:nvSpPr>
        <p:spPr>
          <a:xfrm>
            <a:off x="311700" y="38278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dirty="0"/>
              <a:t>Odpověď:</a:t>
            </a:r>
            <a:endParaRPr dirty="0"/>
          </a:p>
          <a:p>
            <a:pPr marL="0" lvl="0" indent="0">
              <a:spcBef>
                <a:spcPts val="1200"/>
              </a:spcBef>
              <a:buSzPts val="1100"/>
              <a:buNone/>
            </a:pPr>
            <a:r>
              <a:rPr lang="cs" sz="2200" b="1" i="1" dirty="0"/>
              <a:t>B) Produkcí </a:t>
            </a:r>
            <a:r>
              <a:rPr lang="cs-CZ" sz="2200" b="1" i="1" dirty="0"/>
              <a:t>organických hnojiv, které obohacují </a:t>
            </a:r>
            <a:r>
              <a:rPr lang="cs" sz="2200" b="1" i="1" dirty="0"/>
              <a:t>půdu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700" b="1"/>
              <a:t>Děkujeme vám za pozornost!</a:t>
            </a:r>
            <a:endParaRPr sz="27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700" b="1"/>
              <a:t>Modul 4</a:t>
            </a:r>
            <a:endParaRPr sz="27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2700" b="1"/>
              <a:t>Integrace hospodářských zvířat</a:t>
            </a:r>
            <a:endParaRPr sz="2700" b="1"/>
          </a:p>
        </p:txBody>
      </p:sp>
      <p:sp>
        <p:nvSpPr>
          <p:cNvPr id="304" name="Google Shape;304;p47"/>
          <p:cNvSpPr/>
          <p:nvPr/>
        </p:nvSpPr>
        <p:spPr>
          <a:xfrm>
            <a:off x="129650" y="4379262"/>
            <a:ext cx="2908463" cy="613230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5" name="Google Shape;305;p47"/>
          <p:cNvSpPr txBox="1"/>
          <p:nvPr/>
        </p:nvSpPr>
        <p:spPr>
          <a:xfrm>
            <a:off x="3101247" y="4440463"/>
            <a:ext cx="56394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83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Financováno Evropskou unií. Vyjádřené názory a stanoviska jsou však pouze názory a stanoviska autorů.</a:t>
            </a:r>
            <a:endParaRPr sz="400"/>
          </a:p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83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nemusí nutně odrážet názory Evropské unie nebo Švédské rady pro vysoké školství.</a:t>
            </a:r>
            <a:endParaRPr sz="400"/>
          </a:p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83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(UHR). Evropská unie ani orgán poskytující podporu za ně nemohou nést odpovědnost.</a:t>
            </a:r>
            <a:endParaRPr sz="400"/>
          </a:p>
        </p:txBody>
      </p:sp>
      <p:grpSp>
        <p:nvGrpSpPr>
          <p:cNvPr id="306" name="Google Shape;306;p47"/>
          <p:cNvGrpSpPr/>
          <p:nvPr/>
        </p:nvGrpSpPr>
        <p:grpSpPr>
          <a:xfrm>
            <a:off x="7424248" y="-151629"/>
            <a:ext cx="1652570" cy="1787688"/>
            <a:chOff x="0" y="-192881"/>
            <a:chExt cx="4300209" cy="4307681"/>
          </a:xfrm>
        </p:grpSpPr>
        <p:grpSp>
          <p:nvGrpSpPr>
            <p:cNvPr id="307" name="Google Shape;307;p47"/>
            <p:cNvGrpSpPr/>
            <p:nvPr/>
          </p:nvGrpSpPr>
          <p:grpSpPr>
            <a:xfrm>
              <a:off x="0" y="-192881"/>
              <a:ext cx="4300209" cy="4307681"/>
              <a:chOff x="0" y="-38100"/>
              <a:chExt cx="849424" cy="850900"/>
            </a:xfrm>
          </p:grpSpPr>
          <p:sp>
            <p:nvSpPr>
              <p:cNvPr id="308" name="Google Shape;308;p47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47"/>
              <p:cNvSpPr txBox="1"/>
              <p:nvPr/>
            </p:nvSpPr>
            <p:spPr>
              <a:xfrm>
                <a:off x="0" y="-38100"/>
                <a:ext cx="8493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0" name="Google Shape;310;p47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2512</Words>
  <Application>Microsoft Office PowerPoint</Application>
  <PresentationFormat>Předvádění na obrazovce (16:9)</PresentationFormat>
  <Paragraphs>228</Paragraphs>
  <Slides>35</Slides>
  <Notes>35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9" baseType="lpstr">
      <vt:lpstr>Calibri</vt:lpstr>
      <vt:lpstr>Montserrat</vt:lpstr>
      <vt:lpstr>Arial</vt:lpstr>
      <vt:lpstr>Simple Light</vt:lpstr>
      <vt:lpstr>Prezentace aplikace PowerPoint</vt:lpstr>
      <vt:lpstr>Vzdělávací cíle</vt:lpstr>
      <vt:lpstr>Oddíl 1: Klíčové pojmy a definice</vt:lpstr>
      <vt:lpstr>Oddíl 1: Klíčové pojmy a definice</vt:lpstr>
      <vt:lpstr>Oddíl 1: Klíčové pojmy a definice</vt:lpstr>
      <vt:lpstr>Oddíl 2: Teoretické základy</vt:lpstr>
      <vt:lpstr>Oddíl 2: Teoretické základy</vt:lpstr>
      <vt:lpstr>Oddíl 2: Teoretické základy</vt:lpstr>
      <vt:lpstr>Oddíl 2: Teoretické základy</vt:lpstr>
      <vt:lpstr>Oddíl 2: Teoretické základy</vt:lpstr>
      <vt:lpstr>Oddíl 2: Teoretické základy</vt:lpstr>
      <vt:lpstr>Oddíl 2: Teoretické základy</vt:lpstr>
      <vt:lpstr>Oddíl 2: Teoretické základy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3: Aplikace v regenerativním zemědělství</vt:lpstr>
      <vt:lpstr>Oddíl 4: Klíčové dovednosti pro školitele odborného vzdělávání a přípravy</vt:lpstr>
      <vt:lpstr>Oddíl 4: Klíčové dovednosti pro školitele odborného vzdělávání a přípravy</vt:lpstr>
      <vt:lpstr>Aktivita 1</vt:lpstr>
      <vt:lpstr>Aktivita 1</vt:lpstr>
      <vt:lpstr>Aktivita 2</vt:lpstr>
      <vt:lpstr>Aktivita 2</vt:lpstr>
      <vt:lpstr>4. Kontrola znalostí</vt:lpstr>
      <vt:lpstr>4. Kontrola znalostí</vt:lpstr>
      <vt:lpstr>4. Kontrola znalostí</vt:lpstr>
      <vt:lpstr>4. Kontrola znalostí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Martina Palmero</dc:creator>
  <cp:keywords>, docId:51EC571404B523986AC7B8BD27225289</cp:keywords>
  <cp:lastModifiedBy>Martina Palmero</cp:lastModifiedBy>
  <cp:revision>3</cp:revision>
  <dcterms:modified xsi:type="dcterms:W3CDTF">2025-07-03T12:53:11Z</dcterms:modified>
</cp:coreProperties>
</file>