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18288000" cy="10287000"/>
  <p:notesSz cx="6858000" cy="9144000"/>
  <p:embeddedFontLst>
    <p:embeddedFont>
      <p:font typeface="Canva Sans" panose="020B0604020202020204" charset="0"/>
      <p:regular r:id="rId42"/>
    </p:embeddedFont>
    <p:embeddedFont>
      <p:font typeface="Canva Sans Bold" panose="020B0604020202020204" charset="0"/>
      <p:regular r:id="rId43"/>
    </p:embeddedFont>
    <p:embeddedFont>
      <p:font typeface="Montserrat" panose="00000500000000000000" pitchFamily="2" charset="-18"/>
      <p:regular r:id="rId44"/>
      <p:bold r:id="rId45"/>
      <p:italic r:id="rId46"/>
      <p:boldItalic r:id="rId47"/>
    </p:embeddedFont>
    <p:embeddedFont>
      <p:font typeface="Montserrat Bold" panose="00000800000000000000" charset="-18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Kliknutím upravíte styl hlavního nadpisu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Kliknutím upravíte styl hlavního textu</a:t>
            </a:r>
          </a:p>
          <a:p>
            <a:pPr lvl="1"/>
            <a:r>
              <a:rPr lang="en-US"/>
              <a:t>Druhá úroveň</a:t>
            </a:r>
          </a:p>
          <a:p>
            <a:pPr lvl="2"/>
            <a:r>
              <a:rPr lang="en-US"/>
              <a:t>Třetí úroveň</a:t>
            </a:r>
          </a:p>
          <a:p>
            <a:pPr lvl="3"/>
            <a:r>
              <a:rPr lang="en-US"/>
              <a:t>Čtvrtá úroveň</a:t>
            </a:r>
          </a:p>
          <a:p>
            <a:pPr lvl="4"/>
            <a:r>
              <a:rPr lang="en-US"/>
              <a:t>Pátá úroveň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 t="-24271" b="-24271"/>
            </a:stretch>
          </a:blipFill>
        </p:spPr>
        <p:txBody>
          <a:bodyPr numCol="1"/>
          <a:lstStyle/>
          <a:p>
            <a:endParaRPr lang="el-GR" altLang="el-GR"/>
          </a:p>
        </p:txBody>
      </p:sp>
      <p:grpSp>
        <p:nvGrpSpPr>
          <p:cNvPr id="3" name="Group 3"/>
          <p:cNvGrpSpPr/>
          <p:nvPr/>
        </p:nvGrpSpPr>
        <p:grpSpPr>
          <a:xfrm>
            <a:off x="7531422" y="0"/>
            <a:ext cx="3225156" cy="3086100"/>
            <a:chOff x="0" y="0"/>
            <a:chExt cx="4300208" cy="41148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300208" cy="4114800"/>
              <a:chOff x="0" y="0"/>
              <a:chExt cx="849424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numCol="1"/>
              <a:lstStyle/>
              <a:p>
                <a:endParaRPr lang="el-GR" altLang="el-GR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</p:spPr>
            <p:txBody>
              <a:bodyPr lIns="50800" tIns="50800" rIns="50800" bIns="50800" numCol="1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4591"/>
              </a:lnSpc>
            </a:pPr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731598" y="3206849"/>
            <a:ext cx="16824803" cy="7362038"/>
            <a:chOff x="0" y="0"/>
            <a:chExt cx="4431224" cy="19389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31224" cy="1938973"/>
            </a:xfrm>
            <a:custGeom>
              <a:avLst/>
              <a:gdLst/>
              <a:ahLst/>
              <a:cxnLst/>
              <a:rect l="l" t="t" r="r" b="b"/>
              <a:pathLst>
                <a:path w="4431224" h="1938973">
                  <a:moveTo>
                    <a:pt x="23468" y="0"/>
                  </a:moveTo>
                  <a:lnTo>
                    <a:pt x="4407757" y="0"/>
                  </a:lnTo>
                  <a:cubicBezTo>
                    <a:pt x="4413981" y="0"/>
                    <a:pt x="4419950" y="2472"/>
                    <a:pt x="4424350" y="6874"/>
                  </a:cubicBezTo>
                  <a:cubicBezTo>
                    <a:pt x="4428752" y="11275"/>
                    <a:pt x="4431224" y="17244"/>
                    <a:pt x="4431224" y="23468"/>
                  </a:cubicBezTo>
                  <a:lnTo>
                    <a:pt x="4431224" y="1915505"/>
                  </a:lnTo>
                  <a:cubicBezTo>
                    <a:pt x="4431224" y="1921729"/>
                    <a:pt x="4428752" y="1927698"/>
                    <a:pt x="4424350" y="1932100"/>
                  </a:cubicBezTo>
                  <a:cubicBezTo>
                    <a:pt x="4419950" y="1936500"/>
                    <a:pt x="4413981" y="1938973"/>
                    <a:pt x="4407757" y="1938973"/>
                  </a:cubicBezTo>
                  <a:lnTo>
                    <a:pt x="23468" y="1938973"/>
                  </a:lnTo>
                  <a:cubicBezTo>
                    <a:pt x="17244" y="1938973"/>
                    <a:pt x="11275" y="1936500"/>
                    <a:pt x="6874" y="1932100"/>
                  </a:cubicBezTo>
                  <a:cubicBezTo>
                    <a:pt x="2472" y="1927698"/>
                    <a:pt x="0" y="1921729"/>
                    <a:pt x="0" y="1915505"/>
                  </a:cubicBezTo>
                  <a:lnTo>
                    <a:pt x="0" y="23468"/>
                  </a:lnTo>
                  <a:cubicBezTo>
                    <a:pt x="0" y="17244"/>
                    <a:pt x="2472" y="11275"/>
                    <a:pt x="6874" y="6874"/>
                  </a:cubicBezTo>
                  <a:cubicBezTo>
                    <a:pt x="11275" y="2472"/>
                    <a:pt x="17244" y="0"/>
                    <a:pt x="23468" y="0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31224" cy="197707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40753" y="3905926"/>
            <a:ext cx="11469307" cy="102598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9361"/>
              </a:lnSpc>
            </a:pPr>
            <a:r>
              <a:rPr lang="en-US" sz="3600" b="1" dirty="0"/>
              <a:t>PODPORA TRVALE UDRŽITELNÉHO ZEMĚDĚLSTVÍ</a:t>
            </a:r>
            <a:endParaRPr lang="en-US" sz="3600" dirty="0"/>
          </a:p>
        </p:txBody>
      </p:sp>
      <p:sp>
        <p:nvSpPr>
          <p:cNvPr id="13" name="TextBox 13"/>
          <p:cNvSpPr txBox="1"/>
          <p:nvPr/>
        </p:nvSpPr>
        <p:spPr>
          <a:xfrm>
            <a:off x="4804529" y="7884372"/>
            <a:ext cx="8678943" cy="69587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5744"/>
              </a:lnSpc>
            </a:pPr>
            <a:r>
              <a:rPr lang="cs-CZ" sz="410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Hospodaření s vodou</a:t>
            </a:r>
            <a:endParaRPr lang="en-US" sz="410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270900" y="6238214"/>
            <a:ext cx="15746201" cy="1071129"/>
            <a:chOff x="0" y="0"/>
            <a:chExt cx="4147147" cy="2821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147148" cy="282108"/>
            </a:xfrm>
            <a:custGeom>
              <a:avLst/>
              <a:gdLst/>
              <a:ahLst/>
              <a:cxnLst/>
              <a:rect l="l" t="t" r="r" b="b"/>
              <a:pathLst>
                <a:path w="4147148" h="282108">
                  <a:moveTo>
                    <a:pt x="25075" y="0"/>
                  </a:moveTo>
                  <a:lnTo>
                    <a:pt x="4122072" y="0"/>
                  </a:lnTo>
                  <a:cubicBezTo>
                    <a:pt x="4128723" y="0"/>
                    <a:pt x="4135101" y="2642"/>
                    <a:pt x="4139803" y="7344"/>
                  </a:cubicBezTo>
                  <a:cubicBezTo>
                    <a:pt x="4144506" y="12047"/>
                    <a:pt x="4147148" y="18425"/>
                    <a:pt x="4147148" y="25075"/>
                  </a:cubicBezTo>
                  <a:lnTo>
                    <a:pt x="4147148" y="257033"/>
                  </a:lnTo>
                  <a:cubicBezTo>
                    <a:pt x="4147148" y="263683"/>
                    <a:pt x="4144506" y="270061"/>
                    <a:pt x="4139803" y="274764"/>
                  </a:cubicBezTo>
                  <a:cubicBezTo>
                    <a:pt x="4135101" y="279466"/>
                    <a:pt x="4128723" y="282108"/>
                    <a:pt x="4122072" y="282108"/>
                  </a:cubicBezTo>
                  <a:lnTo>
                    <a:pt x="25075" y="282108"/>
                  </a:lnTo>
                  <a:cubicBezTo>
                    <a:pt x="18425" y="282108"/>
                    <a:pt x="12047" y="279466"/>
                    <a:pt x="7344" y="274764"/>
                  </a:cubicBezTo>
                  <a:cubicBezTo>
                    <a:pt x="2642" y="270061"/>
                    <a:pt x="0" y="263683"/>
                    <a:pt x="0" y="257033"/>
                  </a:cubicBezTo>
                  <a:lnTo>
                    <a:pt x="0" y="25075"/>
                  </a:lnTo>
                  <a:cubicBezTo>
                    <a:pt x="0" y="18425"/>
                    <a:pt x="2642" y="12047"/>
                    <a:pt x="7344" y="7344"/>
                  </a:cubicBezTo>
                  <a:cubicBezTo>
                    <a:pt x="12047" y="2642"/>
                    <a:pt x="18425" y="0"/>
                    <a:pt x="25075" y="0"/>
                  </a:cubicBez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147147" cy="32020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562756" y="6423904"/>
            <a:ext cx="13425303" cy="701923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cs-CZ" sz="36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PROJEKTOVÉ Č: 2023-1-SE01-KA220-VET-000160614</a:t>
            </a:r>
            <a:endParaRPr lang="cs-CZ" sz="800" dirty="0"/>
          </a:p>
        </p:txBody>
      </p:sp>
      <p:grpSp>
        <p:nvGrpSpPr>
          <p:cNvPr id="18" name="Group 18"/>
          <p:cNvGrpSpPr/>
          <p:nvPr/>
        </p:nvGrpSpPr>
        <p:grpSpPr>
          <a:xfrm>
            <a:off x="-363888" y="-514350"/>
            <a:ext cx="4302686" cy="1543050"/>
            <a:chOff x="0" y="0"/>
            <a:chExt cx="1133218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56863"/>
              </a:srgbClr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88557" y="190500"/>
            <a:ext cx="2401848" cy="58039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MODUL</a:t>
            </a:r>
            <a:r>
              <a:rPr lang="cs-CZ" sz="33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3</a:t>
            </a:r>
            <a:endParaRPr lang="en-US" sz="33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6730338" y="8801100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 numCol="1"/>
          <a:lstStyle/>
          <a:p>
            <a:endParaRPr lang="el-GR" alt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1608" y="9449210"/>
            <a:ext cx="5656392" cy="978716"/>
            <a:chOff x="0" y="0"/>
            <a:chExt cx="1489749" cy="2577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8449873"/>
            <a:ext cx="18288000" cy="1488696"/>
            <a:chOff x="0" y="0"/>
            <a:chExt cx="4816593" cy="3920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392084"/>
            </a:xfrm>
            <a:custGeom>
              <a:avLst/>
              <a:gdLst/>
              <a:ahLst/>
              <a:cxnLst/>
              <a:rect l="l" t="t" r="r" b="b"/>
              <a:pathLst>
                <a:path w="4816592" h="392084">
                  <a:moveTo>
                    <a:pt x="0" y="0"/>
                  </a:moveTo>
                  <a:lnTo>
                    <a:pt x="4816592" y="0"/>
                  </a:lnTo>
                  <a:lnTo>
                    <a:pt x="4816592" y="392084"/>
                  </a:lnTo>
                  <a:lnTo>
                    <a:pt x="0" y="392084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430184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449210"/>
            <a:ext cx="18288000" cy="978716"/>
            <a:chOff x="0" y="0"/>
            <a:chExt cx="4816593" cy="2577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57769"/>
            </a:xfrm>
            <a:custGeom>
              <a:avLst/>
              <a:gdLst/>
              <a:ahLst/>
              <a:cxnLst/>
              <a:rect l="l" t="t" r="r" b="b"/>
              <a:pathLst>
                <a:path w="4816592" h="257769">
                  <a:moveTo>
                    <a:pt x="0" y="0"/>
                  </a:moveTo>
                  <a:lnTo>
                    <a:pt x="4816592" y="0"/>
                  </a:lnTo>
                  <a:lnTo>
                    <a:pt x="4816592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295869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1008" y="782638"/>
            <a:ext cx="10255705" cy="1197828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>
              <a:lnSpc>
                <a:spcPts val="4599"/>
              </a:lnSpc>
            </a:pPr>
            <a:r>
              <a:rPr lang="cs-CZ" sz="5000" b="1" spc="-334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Úvod do h</a:t>
            </a:r>
            <a:r>
              <a:rPr lang="cs-CZ" sz="50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ospodaření s vodou</a:t>
            </a:r>
          </a:p>
          <a:p>
            <a:pPr algn="l">
              <a:lnSpc>
                <a:spcPts val="4599"/>
              </a:lnSpc>
            </a:pPr>
            <a:endParaRPr lang="cs-CZ" sz="4999" b="1" spc="-334" noProof="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81008" y="2543599"/>
            <a:ext cx="16253692" cy="522386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122"/>
              </a:lnSpc>
            </a:pPr>
            <a:r>
              <a:rPr lang="cs-CZ" sz="2944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 hospodaření s vodou:</a:t>
            </a:r>
          </a:p>
          <a:p>
            <a:pPr marL="635687" lvl="1" indent="-317844" algn="just">
              <a:lnSpc>
                <a:spcPts val="4122"/>
              </a:lnSpc>
              <a:buFont typeface="Arial"/>
              <a:buChar char="•"/>
            </a:pPr>
            <a:r>
              <a:rPr lang="cs-CZ" sz="2944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Hospodaření s vodou je proces plánování, rozvoje a efektivního rozdělování vodních zdrojů tak, aby byly uspokojeny lidské potřeby a zároveň byla zajištěna udržitelnost ekosystému.</a:t>
            </a:r>
          </a:p>
          <a:p>
            <a:pPr algn="just">
              <a:lnSpc>
                <a:spcPts val="4122"/>
              </a:lnSpc>
            </a:pPr>
            <a:endParaRPr lang="cs-CZ" sz="2944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122"/>
              </a:lnSpc>
            </a:pPr>
            <a:r>
              <a:rPr lang="cs-CZ" sz="2944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Význam hospodaření s vodou:</a:t>
            </a:r>
          </a:p>
          <a:p>
            <a:pPr marL="635687" lvl="1" indent="-317844" algn="just">
              <a:lnSpc>
                <a:spcPts val="4122"/>
              </a:lnSpc>
              <a:buFont typeface="Arial"/>
              <a:buChar char="•"/>
            </a:pPr>
            <a:r>
              <a:rPr lang="cs-CZ" sz="2944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Voda je omezený zdroj, nezbytný pro život, zemědělství, energetiku a průmysl. S rostoucí světovou populací a dopady klimatických změn na dostupnost vody se efektivní hospodaření stává klíčovým.</a:t>
            </a:r>
          </a:p>
          <a:p>
            <a:pPr algn="just">
              <a:lnSpc>
                <a:spcPts val="4122"/>
              </a:lnSpc>
              <a:spcBef>
                <a:spcPct val="0"/>
              </a:spcBef>
            </a:pPr>
            <a:endParaRPr lang="cs-CZ" sz="2944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1608" y="9596873"/>
            <a:ext cx="5656392" cy="831054"/>
            <a:chOff x="0" y="0"/>
            <a:chExt cx="1489749" cy="218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111" y="8436679"/>
            <a:ext cx="11711112" cy="1850321"/>
            <a:chOff x="0" y="0"/>
            <a:chExt cx="3084408" cy="4873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84408" cy="487327"/>
            </a:xfrm>
            <a:custGeom>
              <a:avLst/>
              <a:gdLst/>
              <a:ahLst/>
              <a:cxnLst/>
              <a:rect l="l" t="t" r="r" b="b"/>
              <a:pathLst>
                <a:path w="3084408" h="487327">
                  <a:moveTo>
                    <a:pt x="0" y="0"/>
                  </a:moveTo>
                  <a:lnTo>
                    <a:pt x="3084408" y="0"/>
                  </a:lnTo>
                  <a:lnTo>
                    <a:pt x="3084408" y="487327"/>
                  </a:lnTo>
                  <a:lnTo>
                    <a:pt x="0" y="487327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084408" cy="525427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449210"/>
            <a:ext cx="14233302" cy="978716"/>
            <a:chOff x="0" y="0"/>
            <a:chExt cx="3748689" cy="2577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33223" y="0"/>
            <a:ext cx="6554777" cy="9449210"/>
            <a:chOff x="0" y="0"/>
            <a:chExt cx="774612" cy="11166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74612" cy="1116663"/>
            </a:xfrm>
            <a:custGeom>
              <a:avLst/>
              <a:gdLst/>
              <a:ahLst/>
              <a:cxnLst/>
              <a:rect l="l" t="t" r="r" b="b"/>
              <a:pathLst>
                <a:path w="774612" h="1116663">
                  <a:moveTo>
                    <a:pt x="0" y="0"/>
                  </a:moveTo>
                  <a:lnTo>
                    <a:pt x="774612" y="0"/>
                  </a:lnTo>
                  <a:lnTo>
                    <a:pt x="774612" y="1116663"/>
                  </a:lnTo>
                  <a:lnTo>
                    <a:pt x="0" y="11166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 numCol="1"/>
            <a:lstStyle/>
            <a:p>
              <a:endParaRPr lang="el-GR" altLang="el-G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59701" y="607716"/>
            <a:ext cx="9568740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Význam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hospodaření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 vodou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9701" y="1705691"/>
            <a:ext cx="10087839" cy="7606121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3451"/>
              </a:lnSpc>
            </a:pPr>
            <a:r>
              <a:rPr lang="cs-CZ" sz="246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Omezený a nezbytný zdroj</a:t>
            </a:r>
            <a:r>
              <a:rPr lang="cs-CZ" sz="246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532200" lvl="1" indent="-266100" algn="just">
              <a:lnSpc>
                <a:spcPts val="3451"/>
              </a:lnSpc>
              <a:buFont typeface="Arial"/>
              <a:buChar char="•"/>
            </a:pPr>
            <a:r>
              <a:rPr lang="cs-CZ" sz="246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Voda je nezbytná pro život, zemědělství a průmysl, ale její zásoby jsou omezené. Pouze 2,5 % vody na Zemi tvoří voda sladká, která je navíc obtížně dostupná. Hospodaření s vodou je proto velmi důležité, zejména v oblastech, kde je jí nedostatek.</a:t>
            </a:r>
          </a:p>
          <a:p>
            <a:pPr algn="just">
              <a:lnSpc>
                <a:spcPts val="3451"/>
              </a:lnSpc>
            </a:pPr>
            <a:r>
              <a:rPr lang="cs-CZ" sz="246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Rostoucí poptávka</a:t>
            </a:r>
            <a:r>
              <a:rPr lang="cs-CZ" sz="246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527940" lvl="1" indent="-263970" algn="just">
              <a:lnSpc>
                <a:spcPts val="3423"/>
              </a:lnSpc>
              <a:buFont typeface="Arial"/>
              <a:buChar char="•"/>
            </a:pPr>
            <a:r>
              <a:rPr lang="cs-CZ" sz="244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 očekávaným nárůstem světové populace na 9,7 miliardy do roku 2050 poroste poptávka po vodě v sektoru zemědělství, průmyslu i domácnostech</a:t>
            </a:r>
            <a:r>
              <a:rPr lang="cs-CZ" sz="244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E</a:t>
            </a:r>
            <a:r>
              <a:rPr lang="cs-CZ" sz="244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efektivní hospodaření bude tedy nezbytné, aby nedošlo k vyčerpání zdrojů.</a:t>
            </a:r>
          </a:p>
          <a:p>
            <a:pPr algn="just">
              <a:lnSpc>
                <a:spcPts val="3451"/>
              </a:lnSpc>
            </a:pPr>
            <a:r>
              <a:rPr lang="cs-CZ" sz="246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Změna klimatu</a:t>
            </a:r>
            <a:r>
              <a:rPr lang="cs-CZ" sz="246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532200" lvl="1" indent="-266100" algn="just">
              <a:lnSpc>
                <a:spcPts val="3451"/>
              </a:lnSpc>
              <a:buFont typeface="Arial"/>
              <a:buChar char="•"/>
            </a:pPr>
            <a:r>
              <a:rPr lang="cs-CZ" sz="246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Klimatická změna narušuje srážkové vzorce, což vede k suchům a povodním. Efektivní hospodaření, včetně ochrany vodních zdrojů a inovativních technologií, je klíčové pro přizpůsobení se těmto změnám.</a:t>
            </a:r>
          </a:p>
          <a:p>
            <a:pPr algn="just">
              <a:lnSpc>
                <a:spcPts val="3451"/>
              </a:lnSpc>
            </a:pPr>
            <a:endParaRPr lang="cs-CZ" sz="246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111"/>
              </a:lnSpc>
              <a:spcBef>
                <a:spcPct val="0"/>
              </a:spcBef>
            </a:pPr>
            <a:endParaRPr lang="cs-CZ" sz="246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1733223" y="0"/>
            <a:ext cx="6554777" cy="9449210"/>
            <a:chOff x="0" y="0"/>
            <a:chExt cx="774612" cy="111666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74612" cy="1116663"/>
            </a:xfrm>
            <a:custGeom>
              <a:avLst/>
              <a:gdLst/>
              <a:ahLst/>
              <a:cxnLst/>
              <a:rect l="l" t="t" r="r" b="b"/>
              <a:pathLst>
                <a:path w="774612" h="1116663">
                  <a:moveTo>
                    <a:pt x="0" y="0"/>
                  </a:moveTo>
                  <a:lnTo>
                    <a:pt x="774612" y="0"/>
                  </a:lnTo>
                  <a:lnTo>
                    <a:pt x="774612" y="1116663"/>
                  </a:lnTo>
                  <a:lnTo>
                    <a:pt x="0" y="1116663"/>
                  </a:lnTo>
                  <a:close/>
                </a:path>
              </a:pathLst>
            </a:custGeom>
            <a:blipFill>
              <a:blip r:embed="rId2"/>
              <a:stretch>
                <a:fillRect t="-2058" b="-2058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1608" y="9596873"/>
            <a:ext cx="5656392" cy="831054"/>
            <a:chOff x="0" y="0"/>
            <a:chExt cx="1489749" cy="218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111" y="8360158"/>
            <a:ext cx="18265889" cy="1926842"/>
            <a:chOff x="0" y="0"/>
            <a:chExt cx="4810769" cy="5074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0769" cy="507481"/>
            </a:xfrm>
            <a:custGeom>
              <a:avLst/>
              <a:gdLst/>
              <a:ahLst/>
              <a:cxnLst/>
              <a:rect l="l" t="t" r="r" b="b"/>
              <a:pathLst>
                <a:path w="4810769" h="507481">
                  <a:moveTo>
                    <a:pt x="0" y="0"/>
                  </a:moveTo>
                  <a:lnTo>
                    <a:pt x="4810769" y="0"/>
                  </a:lnTo>
                  <a:lnTo>
                    <a:pt x="4810769" y="507481"/>
                  </a:lnTo>
                  <a:lnTo>
                    <a:pt x="0" y="507481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0769" cy="545581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449210"/>
            <a:ext cx="18288000" cy="978716"/>
            <a:chOff x="0" y="0"/>
            <a:chExt cx="4816593" cy="2577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57769"/>
            </a:xfrm>
            <a:custGeom>
              <a:avLst/>
              <a:gdLst/>
              <a:ahLst/>
              <a:cxnLst/>
              <a:rect l="l" t="t" r="r" b="b"/>
              <a:pathLst>
                <a:path w="4816592" h="257769">
                  <a:moveTo>
                    <a:pt x="0" y="0"/>
                  </a:moveTo>
                  <a:lnTo>
                    <a:pt x="4816592" y="0"/>
                  </a:lnTo>
                  <a:lnTo>
                    <a:pt x="4816592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295869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9701" y="571500"/>
            <a:ext cx="10079789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Význam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hospodaření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 vodou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8077" y="1485468"/>
            <a:ext cx="16699599" cy="803649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3892"/>
              </a:lnSpc>
            </a:pPr>
            <a:r>
              <a:rPr lang="cs-CZ" sz="278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Ekologická rovnováha: </a:t>
            </a:r>
          </a:p>
          <a:p>
            <a:pPr marL="600295" lvl="1" indent="-300148" algn="just">
              <a:lnSpc>
                <a:spcPts val="3892"/>
              </a:lnSpc>
              <a:buFont typeface="Arial"/>
              <a:buChar char="•"/>
            </a:pPr>
            <a:r>
              <a:rPr lang="cs-CZ" sz="278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Správné hospodaření s vodou podporuje ekosystémy, jako jsou mokřady a řeky, které poskytují životně důležité služby. Špatné hospodaření může poškodit biologickou rozmanitost a odolnost ekosystémů.</a:t>
            </a:r>
          </a:p>
          <a:p>
            <a:pPr algn="just">
              <a:lnSpc>
                <a:spcPts val="3892"/>
              </a:lnSpc>
            </a:pPr>
            <a:endParaRPr lang="cs-CZ" sz="278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3892"/>
              </a:lnSpc>
            </a:pPr>
            <a:r>
              <a:rPr lang="cs-CZ" sz="278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Udržitelnost zemědělství</a:t>
            </a:r>
            <a:r>
              <a:rPr lang="cs-CZ" sz="278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600295" lvl="1" indent="-300148" algn="just">
              <a:lnSpc>
                <a:spcPts val="3892"/>
              </a:lnSpc>
              <a:buFont typeface="Arial"/>
              <a:buChar char="•"/>
            </a:pPr>
            <a:r>
              <a:rPr lang="cs-CZ" sz="278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Zemědělství je největším spotřebitelem vody. Efektivní postupy, jako je kapkové zavlažování a zachycování dešťové vody, pomáhají šetřit vodu, zvyšovat výnosy plodin a podporovat regenerativní zemědělství.</a:t>
            </a:r>
          </a:p>
          <a:p>
            <a:pPr algn="just">
              <a:lnSpc>
                <a:spcPts val="3892"/>
              </a:lnSpc>
            </a:pPr>
            <a:endParaRPr lang="cs-CZ" sz="278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3892"/>
              </a:lnSpc>
            </a:pPr>
            <a:r>
              <a:rPr lang="cs-CZ" sz="278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Sociální a ekonomické dopady</a:t>
            </a:r>
            <a:r>
              <a:rPr lang="cs-CZ" sz="278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600295" lvl="1" indent="-300148" algn="just">
              <a:lnSpc>
                <a:spcPts val="3892"/>
              </a:lnSpc>
              <a:buFont typeface="Arial"/>
              <a:buChar char="•"/>
            </a:pPr>
            <a:r>
              <a:rPr lang="cs-CZ" sz="278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Špatné hospodaření s vodou má dopad na </a:t>
            </a:r>
            <a:r>
              <a:rPr lang="cs-CZ" sz="2780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marginalizované</a:t>
            </a:r>
            <a:r>
              <a:rPr lang="cs-CZ" sz="278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komunity, což vede ke zdravotním problémům a ekonomickým ztrátám. Efektivní hospodaření zajišťuje spravedlivý přístup k čisté vodě.</a:t>
            </a:r>
          </a:p>
          <a:p>
            <a:pPr algn="just">
              <a:lnSpc>
                <a:spcPts val="3892"/>
              </a:lnSpc>
            </a:pPr>
            <a:endParaRPr lang="cs-CZ" sz="278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37"/>
              </a:lnSpc>
              <a:spcBef>
                <a:spcPct val="0"/>
              </a:spcBef>
            </a:pPr>
            <a:endParaRPr lang="cs-CZ" sz="278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1608" y="9596873"/>
            <a:ext cx="5656392" cy="831054"/>
            <a:chOff x="0" y="0"/>
            <a:chExt cx="1489749" cy="218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111" y="8597142"/>
            <a:ext cx="18265889" cy="1689858"/>
            <a:chOff x="0" y="0"/>
            <a:chExt cx="4810769" cy="4450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0769" cy="445065"/>
            </a:xfrm>
            <a:custGeom>
              <a:avLst/>
              <a:gdLst/>
              <a:ahLst/>
              <a:cxnLst/>
              <a:rect l="l" t="t" r="r" b="b"/>
              <a:pathLst>
                <a:path w="4810769" h="445065">
                  <a:moveTo>
                    <a:pt x="0" y="0"/>
                  </a:moveTo>
                  <a:lnTo>
                    <a:pt x="4810769" y="0"/>
                  </a:lnTo>
                  <a:lnTo>
                    <a:pt x="4810769" y="445065"/>
                  </a:lnTo>
                  <a:lnTo>
                    <a:pt x="0" y="445065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0769" cy="483165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449210"/>
            <a:ext cx="18288000" cy="837790"/>
            <a:chOff x="0" y="0"/>
            <a:chExt cx="4816593" cy="2206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20652"/>
            </a:xfrm>
            <a:custGeom>
              <a:avLst/>
              <a:gdLst/>
              <a:ahLst/>
              <a:cxnLst/>
              <a:rect l="l" t="t" r="r" b="b"/>
              <a:pathLst>
                <a:path w="4816592" h="220652">
                  <a:moveTo>
                    <a:pt x="0" y="0"/>
                  </a:moveTo>
                  <a:lnTo>
                    <a:pt x="4816592" y="0"/>
                  </a:lnTo>
                  <a:lnTo>
                    <a:pt x="4816592" y="220652"/>
                  </a:lnTo>
                  <a:lnTo>
                    <a:pt x="0" y="220652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258752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9701" y="976872"/>
            <a:ext cx="9457828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Význam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</a:t>
            </a:r>
            <a:r>
              <a:rPr lang="cs-CZ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aření</a:t>
            </a:r>
            <a:r>
              <a:rPr lang="cs-CZ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 vodou</a:t>
            </a:r>
            <a:endParaRPr lang="en-US" sz="4999" b="1" spc="-334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59701" y="2993165"/>
            <a:ext cx="16160119" cy="6245812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361"/>
              </a:lnSpc>
            </a:pPr>
            <a:r>
              <a:rPr lang="cs-CZ" sz="311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Technologie a inovace: </a:t>
            </a:r>
          </a:p>
          <a:p>
            <a:pPr marL="672581" lvl="1" indent="-336290" algn="just">
              <a:lnSpc>
                <a:spcPts val="4361"/>
              </a:lnSpc>
              <a:buFont typeface="Arial"/>
              <a:buChar char="•"/>
            </a:pPr>
            <a:r>
              <a:rPr lang="cs-CZ" sz="311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Inovace, jako je chytré zavlažování a plodiny s efektivnějším využíváním vody, zvyšují účinnost hospodaření s vodou, snižují plýtvání a zlepšují její kvalitu.</a:t>
            </a:r>
          </a:p>
          <a:p>
            <a:pPr marL="336291" lvl="1" algn="just">
              <a:lnSpc>
                <a:spcPts val="4361"/>
              </a:lnSpc>
            </a:pPr>
            <a:endParaRPr lang="cs-CZ" sz="311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361"/>
              </a:lnSpc>
            </a:pPr>
            <a:r>
              <a:rPr lang="cs-CZ" sz="311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Globální bezpečnost vodních zdrojů</a:t>
            </a:r>
            <a:r>
              <a:rPr lang="cs-CZ" sz="311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672581" lvl="1" indent="-336290" algn="just">
              <a:lnSpc>
                <a:spcPts val="4361"/>
              </a:lnSpc>
              <a:buFont typeface="Arial"/>
              <a:buChar char="•"/>
            </a:pPr>
            <a:r>
              <a:rPr lang="cs-CZ" sz="311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Vzhledem k tomu, že voda se stává vzácnějším zdrojem, je mezinárodní spolupráce a udržitelné postupy nezbytné pro prevenci konfliktů a zajištění spravedlivého rozdělení.</a:t>
            </a:r>
          </a:p>
          <a:p>
            <a:pPr algn="just">
              <a:lnSpc>
                <a:spcPts val="4361"/>
              </a:lnSpc>
            </a:pPr>
            <a:endParaRPr lang="cs-CZ" sz="311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361"/>
              </a:lnSpc>
            </a:pPr>
            <a:endParaRPr lang="cs-CZ" sz="311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95"/>
              </a:lnSpc>
              <a:spcBef>
                <a:spcPct val="0"/>
              </a:spcBef>
            </a:pPr>
            <a:endParaRPr lang="cs-CZ" sz="311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66729" y="0"/>
            <a:ext cx="6736234" cy="5999775"/>
            <a:chOff x="0" y="0"/>
            <a:chExt cx="1030269" cy="9176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0269" cy="917631"/>
            </a:xfrm>
            <a:custGeom>
              <a:avLst/>
              <a:gdLst/>
              <a:ahLst/>
              <a:cxnLst/>
              <a:rect l="l" t="t" r="r" b="b"/>
              <a:pathLst>
                <a:path w="1030269" h="917631">
                  <a:moveTo>
                    <a:pt x="0" y="0"/>
                  </a:moveTo>
                  <a:lnTo>
                    <a:pt x="1030269" y="0"/>
                  </a:lnTo>
                  <a:lnTo>
                    <a:pt x="1030269" y="917631"/>
                  </a:lnTo>
                  <a:lnTo>
                    <a:pt x="0" y="917631"/>
                  </a:lnTo>
                  <a:close/>
                </a:path>
              </a:pathLst>
            </a:custGeom>
            <a:blipFill>
              <a:blip r:embed="rId2"/>
              <a:stretch>
                <a:fillRect l="-29266" r="-29266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602963" y="0"/>
            <a:ext cx="876228" cy="10287000"/>
            <a:chOff x="0" y="0"/>
            <a:chExt cx="23077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0866729" cy="10287000"/>
            <a:chOff x="0" y="0"/>
            <a:chExt cx="2862019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62019" cy="2709333"/>
            </a:xfrm>
            <a:custGeom>
              <a:avLst/>
              <a:gdLst/>
              <a:ahLst/>
              <a:cxnLst/>
              <a:rect l="l" t="t" r="r" b="b"/>
              <a:pathLst>
                <a:path w="2862019" h="2709333">
                  <a:moveTo>
                    <a:pt x="0" y="0"/>
                  </a:moveTo>
                  <a:lnTo>
                    <a:pt x="2862019" y="0"/>
                  </a:lnTo>
                  <a:lnTo>
                    <a:pt x="286201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862019" cy="274743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17818" y="810577"/>
            <a:ext cx="6790957" cy="56007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140"/>
              </a:lnSpc>
            </a:pPr>
            <a:r>
              <a:rPr lang="cs-CZ" sz="4500" b="1" spc="-30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Vzdělávací c</a:t>
            </a:r>
            <a:r>
              <a:rPr lang="en-US" sz="4500" b="1" spc="-30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íle</a:t>
            </a:r>
            <a:endParaRPr lang="en-US" sz="4500" b="1" spc="-30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7818" y="1798038"/>
            <a:ext cx="9352093" cy="900297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238"/>
              </a:lnSpc>
            </a:pPr>
            <a:r>
              <a:rPr lang="cs-CZ" sz="282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Vysvětlit klíčové pojmy hospodaření s vodou:</a:t>
            </a:r>
          </a:p>
          <a:p>
            <a:pPr marL="610045" lvl="1" indent="-305022" algn="just">
              <a:lnSpc>
                <a:spcPts val="4238"/>
              </a:lnSpc>
              <a:buFont typeface="Arial"/>
              <a:buChar char="•"/>
            </a:pPr>
            <a:r>
              <a:rPr lang="cs-CZ" sz="282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Definovat základní pojmy, jako je integrovaná správa vodních zdrojů (</a:t>
            </a:r>
            <a:r>
              <a:rPr lang="cs-CZ" sz="2825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Integrated</a:t>
            </a:r>
            <a:r>
              <a:rPr lang="cs-CZ" sz="282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cs-CZ" sz="2825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Water</a:t>
            </a:r>
            <a:r>
              <a:rPr lang="cs-CZ" sz="282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cs-CZ" sz="2825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Resources</a:t>
            </a:r>
            <a:r>
              <a:rPr lang="cs-CZ" sz="282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Management, IWRM), správa vodních zdrojů a bezpečnost vodních zdrojů.</a:t>
            </a:r>
          </a:p>
          <a:p>
            <a:pPr algn="just">
              <a:lnSpc>
                <a:spcPts val="4238"/>
              </a:lnSpc>
            </a:pPr>
            <a:endParaRPr lang="cs-CZ" sz="282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238"/>
              </a:lnSpc>
            </a:pPr>
            <a:r>
              <a:rPr lang="cs-CZ" sz="282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Posoudit dostupnost vodních zdrojů:</a:t>
            </a:r>
          </a:p>
          <a:p>
            <a:pPr marL="610045" lvl="1" indent="-305022" algn="just">
              <a:lnSpc>
                <a:spcPts val="4238"/>
              </a:lnSpc>
              <a:buFont typeface="Arial"/>
              <a:buChar char="•"/>
            </a:pPr>
            <a:r>
              <a:rPr lang="cs-CZ" sz="282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Analyzovat místní vodní zdroje pomocí údajů o množství, kvalitě a distribuci s cílem identifikovat udržitelné postupy hospodaření.</a:t>
            </a:r>
          </a:p>
          <a:p>
            <a:pPr algn="just">
              <a:lnSpc>
                <a:spcPts val="4238"/>
              </a:lnSpc>
            </a:pPr>
            <a:endParaRPr lang="cs-CZ" sz="282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238"/>
              </a:lnSpc>
            </a:pPr>
            <a:r>
              <a:rPr lang="cs-CZ" sz="282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Zavést techniky úspory vody:</a:t>
            </a:r>
          </a:p>
          <a:p>
            <a:pPr marL="610045" lvl="1" indent="-305022" algn="just">
              <a:lnSpc>
                <a:spcPts val="4238"/>
              </a:lnSpc>
              <a:buFont typeface="Arial"/>
              <a:buChar char="•"/>
            </a:pPr>
            <a:r>
              <a:rPr lang="cs-CZ" sz="282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Nastínit praktické strategie pro snížení spotřeby vody v různých odvětvích, včetně zemědělství, průmyslu a domácností.</a:t>
            </a:r>
          </a:p>
          <a:p>
            <a:pPr algn="just">
              <a:lnSpc>
                <a:spcPts val="3737"/>
              </a:lnSpc>
            </a:pPr>
            <a:endParaRPr lang="cs-CZ" sz="282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3737"/>
              </a:lnSpc>
            </a:pPr>
            <a:endParaRPr lang="cs-CZ" sz="282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32483" y="0"/>
            <a:ext cx="1655517" cy="10287000"/>
            <a:chOff x="0" y="0"/>
            <a:chExt cx="43602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6021" cy="2709333"/>
            </a:xfrm>
            <a:custGeom>
              <a:avLst/>
              <a:gdLst/>
              <a:ahLst/>
              <a:cxnLst/>
              <a:rect l="l" t="t" r="r" b="b"/>
              <a:pathLst>
                <a:path w="436021" h="2709333">
                  <a:moveTo>
                    <a:pt x="0" y="0"/>
                  </a:moveTo>
                  <a:lnTo>
                    <a:pt x="436021" y="0"/>
                  </a:lnTo>
                  <a:lnTo>
                    <a:pt x="43602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6021" cy="274743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6632483" cy="10287000"/>
            <a:chOff x="0" y="0"/>
            <a:chExt cx="4380572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80572" cy="2709333"/>
            </a:xfrm>
            <a:custGeom>
              <a:avLst/>
              <a:gdLst/>
              <a:ahLst/>
              <a:cxnLst/>
              <a:rect l="l" t="t" r="r" b="b"/>
              <a:pathLst>
                <a:path w="4380572" h="2709333">
                  <a:moveTo>
                    <a:pt x="0" y="0"/>
                  </a:moveTo>
                  <a:lnTo>
                    <a:pt x="4380572" y="0"/>
                  </a:lnTo>
                  <a:lnTo>
                    <a:pt x="438057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380572" cy="274743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3330" y="1162050"/>
            <a:ext cx="6790957" cy="57310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140"/>
              </a:lnSpc>
            </a:pPr>
            <a:r>
              <a:rPr lang="cs-CZ" sz="5400" b="1" spc="-30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Vzdělávací c</a:t>
            </a:r>
            <a:r>
              <a:rPr lang="en-US" sz="5400" b="1" spc="-30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íle</a:t>
            </a:r>
            <a:endParaRPr lang="en-US" sz="5400" b="1" spc="-30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3330" y="2430538"/>
            <a:ext cx="15282334" cy="610654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752"/>
              </a:lnSpc>
            </a:pPr>
            <a:endParaRPr lang="cs-CZ" noProof="0" dirty="0"/>
          </a:p>
          <a:p>
            <a:pPr algn="just">
              <a:lnSpc>
                <a:spcPts val="4752"/>
              </a:lnSpc>
            </a:pPr>
            <a:r>
              <a:rPr lang="cs-CZ" sz="3168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Vyhodnotit dopad změny klimatu na vodní zdroje:</a:t>
            </a:r>
          </a:p>
          <a:p>
            <a:pPr marL="684057" lvl="1" indent="-342029" algn="just">
              <a:lnSpc>
                <a:spcPts val="4752"/>
              </a:lnSpc>
              <a:buFont typeface="Arial"/>
              <a:buChar char="•"/>
            </a:pPr>
            <a:r>
              <a:rPr lang="cs-CZ" sz="316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Diskutovat o tom, jak změna klimatu ovlivňuje dostupnost a kvalitu vody, a navrhnout adaptační strategie řízení pro zmírnění těchto dopadů.</a:t>
            </a:r>
          </a:p>
          <a:p>
            <a:pPr algn="just">
              <a:lnSpc>
                <a:spcPts val="4752"/>
              </a:lnSpc>
            </a:pPr>
            <a:endParaRPr lang="cs-CZ" sz="316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752"/>
              </a:lnSpc>
            </a:pPr>
            <a:r>
              <a:rPr lang="cs-CZ" sz="3168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Vypracovat komunitní plán pro hospodaření s vodou:</a:t>
            </a:r>
          </a:p>
          <a:p>
            <a:pPr marL="684057" lvl="1" indent="-342029" algn="just">
              <a:lnSpc>
                <a:spcPts val="4752"/>
              </a:lnSpc>
              <a:buFont typeface="Arial"/>
              <a:buChar char="•"/>
            </a:pPr>
            <a:r>
              <a:rPr lang="cs-CZ" sz="3168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Vytvořit základní rámec pro zapojení místních komunit do rozhodování o hospodaření s vodou s důrazem na účast zainteresovaných stran a udržitelné postupy.</a:t>
            </a:r>
          </a:p>
          <a:p>
            <a:pPr algn="just">
              <a:lnSpc>
                <a:spcPts val="4752"/>
              </a:lnSpc>
            </a:pPr>
            <a:endParaRPr lang="cs-CZ" sz="3168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068310"/>
            <a:ext cx="18288000" cy="2218690"/>
            <a:chOff x="0" y="0"/>
            <a:chExt cx="4816593" cy="5843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84346"/>
            </a:xfrm>
            <a:custGeom>
              <a:avLst/>
              <a:gdLst/>
              <a:ahLst/>
              <a:cxnLst/>
              <a:rect l="l" t="t" r="r" b="b"/>
              <a:pathLst>
                <a:path w="4816592" h="584346">
                  <a:moveTo>
                    <a:pt x="0" y="0"/>
                  </a:moveTo>
                  <a:lnTo>
                    <a:pt x="4816592" y="0"/>
                  </a:lnTo>
                  <a:lnTo>
                    <a:pt x="4816592" y="584346"/>
                  </a:lnTo>
                  <a:lnTo>
                    <a:pt x="0" y="584346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622446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70642" y="781873"/>
            <a:ext cx="15496174" cy="1562864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Integrovan</a:t>
            </a:r>
            <a:r>
              <a:rPr lang="cs-CZ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á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správa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vodních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zdrojů</a:t>
            </a:r>
            <a:endParaRPr lang="cs-CZ" sz="4500" b="1" spc="-198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(Integrated Water Resources Management</a:t>
            </a:r>
            <a:r>
              <a:rPr lang="cs-CZ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IWRM)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0642" y="2670183"/>
            <a:ext cx="17042042" cy="5624488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31"/>
              </a:lnSpc>
            </a:pPr>
            <a:r>
              <a:rPr lang="cs-CZ" sz="3236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</a:t>
            </a:r>
          </a:p>
          <a:p>
            <a:pPr marL="655628" lvl="1" indent="-327814" algn="l">
              <a:lnSpc>
                <a:spcPts val="4251"/>
              </a:lnSpc>
              <a:buFont typeface="Arial"/>
              <a:buChar char="•"/>
            </a:pPr>
            <a:r>
              <a:rPr lang="cs-CZ" sz="3036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IWRM je koordinovaný rozvoj a správa vodních, půdních a souvisejících zdrojů s cílem maximalizovat ekonomický a sociální blahobyt a zároveň zajistit udržitelnost ekosystémů.</a:t>
            </a:r>
          </a:p>
          <a:p>
            <a:pPr algn="l">
              <a:lnSpc>
                <a:spcPts val="4251"/>
              </a:lnSpc>
            </a:pPr>
            <a:endParaRPr lang="cs-CZ" sz="3036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l">
              <a:lnSpc>
                <a:spcPts val="4531"/>
              </a:lnSpc>
              <a:spcBef>
                <a:spcPct val="0"/>
              </a:spcBef>
            </a:pPr>
            <a:r>
              <a:rPr lang="cs-CZ" sz="3236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Základ</a:t>
            </a:r>
          </a:p>
          <a:p>
            <a:pPr marL="655628" lvl="1" indent="-327814" algn="l">
              <a:lnSpc>
                <a:spcPts val="4251"/>
              </a:lnSpc>
              <a:buFont typeface="Arial"/>
              <a:buChar char="•"/>
            </a:pPr>
            <a:r>
              <a:rPr lang="cs-CZ" sz="3036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Nadměrné využívání nebo znečištění v jednom odvětví má dopad na ostatní odvětví.</a:t>
            </a:r>
          </a:p>
          <a:p>
            <a:pPr marL="655628" lvl="1" indent="-327814" algn="l">
              <a:lnSpc>
                <a:spcPts val="4251"/>
              </a:lnSpc>
              <a:spcBef>
                <a:spcPct val="0"/>
              </a:spcBef>
              <a:buFont typeface="Arial"/>
              <a:buChar char="•"/>
            </a:pPr>
            <a:r>
              <a:rPr lang="cs-CZ" sz="3036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Příklad: Zavlažování ovlivňuje dostupnost pitné vody.</a:t>
            </a:r>
          </a:p>
          <a:p>
            <a:pPr marL="655628" lvl="1" indent="-327814" algn="l">
              <a:lnSpc>
                <a:spcPts val="4251"/>
              </a:lnSpc>
              <a:buFont typeface="Arial"/>
              <a:buChar char="•"/>
            </a:pPr>
            <a:r>
              <a:rPr lang="cs-CZ" sz="3036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Integruje environmentální, sociální a ekonomické aspekty pro udržitelné využívání.</a:t>
            </a:r>
          </a:p>
          <a:p>
            <a:pPr marL="0" lvl="0" indent="0" algn="l">
              <a:lnSpc>
                <a:spcPts val="5269"/>
              </a:lnSpc>
              <a:spcBef>
                <a:spcPct val="0"/>
              </a:spcBef>
            </a:pPr>
            <a:endParaRPr lang="cs-CZ" sz="3036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068310"/>
            <a:ext cx="18288000" cy="2218690"/>
            <a:chOff x="0" y="0"/>
            <a:chExt cx="4816593" cy="5843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84346"/>
            </a:xfrm>
            <a:custGeom>
              <a:avLst/>
              <a:gdLst/>
              <a:ahLst/>
              <a:cxnLst/>
              <a:rect l="l" t="t" r="r" b="b"/>
              <a:pathLst>
                <a:path w="4816592" h="584346">
                  <a:moveTo>
                    <a:pt x="0" y="0"/>
                  </a:moveTo>
                  <a:lnTo>
                    <a:pt x="4816592" y="0"/>
                  </a:lnTo>
                  <a:lnTo>
                    <a:pt x="4816592" y="584346"/>
                  </a:lnTo>
                  <a:lnTo>
                    <a:pt x="0" y="584346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622446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70642" y="952500"/>
            <a:ext cx="15496174" cy="75495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Integrovan</a:t>
            </a:r>
            <a:r>
              <a:rPr lang="cs-CZ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á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správa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vodních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zdrojů</a:t>
            </a:r>
            <a:endParaRPr lang="en-US" sz="4500" b="1" spc="-198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70642" y="2606118"/>
            <a:ext cx="16703292" cy="5028969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380"/>
              </a:lnSpc>
            </a:pPr>
            <a:r>
              <a:rPr lang="en-US" sz="312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Klíčové</a:t>
            </a:r>
            <a:r>
              <a:rPr lang="en-US" sz="312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12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principy</a:t>
            </a:r>
            <a:endParaRPr lang="en-US" sz="312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675598" lvl="1" indent="-337799" algn="l">
              <a:lnSpc>
                <a:spcPts val="4380"/>
              </a:lnSpc>
              <a:buFont typeface="Arial"/>
              <a:buChar char="•"/>
            </a:pP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Mezisektorové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řízení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Jednotný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přístup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zemědělství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průmyslu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obcích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75598" lvl="1" indent="-337799" algn="l">
              <a:lnSpc>
                <a:spcPts val="4380"/>
              </a:lnSpc>
              <a:buFont typeface="Arial"/>
              <a:buChar char="•"/>
            </a:pP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Udržitelnost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Rovnováha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mezi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ochranou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ekosystémů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hospodářským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růstem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zdravím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4380"/>
              </a:lnSpc>
            </a:pPr>
            <a:endParaRPr lang="en-US" sz="312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80"/>
              </a:lnSpc>
            </a:pPr>
            <a:r>
              <a:rPr lang="en-US" sz="312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Výzvy</a:t>
            </a:r>
            <a:endParaRPr lang="en-US" sz="312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675598" lvl="1" indent="-337799" algn="l">
              <a:lnSpc>
                <a:spcPts val="4380"/>
              </a:lnSpc>
              <a:buFont typeface="Arial"/>
              <a:buChar char="•"/>
            </a:pP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Postupy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IWRM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musí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být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přizpůsobeny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regionálním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potřebám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75598" lvl="1" indent="-337799" algn="l">
              <a:lnSpc>
                <a:spcPts val="4380"/>
              </a:lnSpc>
              <a:buFont typeface="Arial"/>
              <a:buChar char="•"/>
            </a:pP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Převedení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zásad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do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praxe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zůstává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nadále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výzvou</a:t>
            </a:r>
            <a:r>
              <a:rPr lang="en-US" sz="312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0" lvl="0" indent="0" algn="l">
              <a:lnSpc>
                <a:spcPts val="5094"/>
              </a:lnSpc>
              <a:spcBef>
                <a:spcPct val="0"/>
              </a:spcBef>
            </a:pPr>
            <a:endParaRPr lang="en-US" sz="312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1608" y="9596873"/>
            <a:ext cx="5656392" cy="831054"/>
            <a:chOff x="0" y="0"/>
            <a:chExt cx="1489749" cy="218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111" y="8558717"/>
            <a:ext cx="18265889" cy="1728283"/>
            <a:chOff x="0" y="0"/>
            <a:chExt cx="4810769" cy="455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0769" cy="455186"/>
            </a:xfrm>
            <a:custGeom>
              <a:avLst/>
              <a:gdLst/>
              <a:ahLst/>
              <a:cxnLst/>
              <a:rect l="l" t="t" r="r" b="b"/>
              <a:pathLst>
                <a:path w="4810769" h="455186">
                  <a:moveTo>
                    <a:pt x="0" y="0"/>
                  </a:moveTo>
                  <a:lnTo>
                    <a:pt x="4810769" y="0"/>
                  </a:lnTo>
                  <a:lnTo>
                    <a:pt x="4810769" y="455186"/>
                  </a:lnTo>
                  <a:lnTo>
                    <a:pt x="0" y="455186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0769" cy="493286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449210"/>
            <a:ext cx="18288000" cy="837790"/>
            <a:chOff x="0" y="0"/>
            <a:chExt cx="4816593" cy="2206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20652"/>
            </a:xfrm>
            <a:custGeom>
              <a:avLst/>
              <a:gdLst/>
              <a:ahLst/>
              <a:cxnLst/>
              <a:rect l="l" t="t" r="r" b="b"/>
              <a:pathLst>
                <a:path w="4816592" h="220652">
                  <a:moveTo>
                    <a:pt x="0" y="0"/>
                  </a:moveTo>
                  <a:lnTo>
                    <a:pt x="4816592" y="0"/>
                  </a:lnTo>
                  <a:lnTo>
                    <a:pt x="4816592" y="220652"/>
                  </a:lnTo>
                  <a:lnTo>
                    <a:pt x="0" y="220652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258752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9700" y="800100"/>
            <a:ext cx="10032099" cy="1069139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/>
          <a:p>
            <a:pPr>
              <a:lnSpc>
                <a:spcPts val="4140"/>
              </a:lnSpc>
            </a:pPr>
            <a:r>
              <a:rPr lang="cs-CZ" sz="4500" b="1" spc="-30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 spotřeby vody</a:t>
            </a:r>
          </a:p>
          <a:p>
            <a:pPr>
              <a:lnSpc>
                <a:spcPts val="4140"/>
              </a:lnSpc>
            </a:pPr>
            <a:r>
              <a:rPr lang="cs-CZ" sz="4500" b="1" spc="-30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</a:t>
            </a:r>
            <a:r>
              <a:rPr lang="cs-CZ" sz="4500" b="1" spc="-301" noProof="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Water</a:t>
            </a:r>
            <a:r>
              <a:rPr lang="cs-CZ" sz="4500" b="1" spc="-30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4500" b="1" spc="-301" noProof="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Demand</a:t>
            </a:r>
            <a:r>
              <a:rPr lang="cs-CZ" sz="4500" b="1" spc="-30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Management , WDM)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9701" y="2246948"/>
            <a:ext cx="16699599" cy="687880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147"/>
              </a:lnSpc>
            </a:pPr>
            <a:r>
              <a:rPr lang="cs-CZ" sz="2962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</a:t>
            </a:r>
          </a:p>
          <a:p>
            <a:pPr marL="639677" lvl="1" indent="-319838" algn="just">
              <a:lnSpc>
                <a:spcPts val="4147"/>
              </a:lnSpc>
              <a:buFont typeface="Arial"/>
              <a:buChar char="•"/>
            </a:pPr>
            <a:r>
              <a:rPr lang="cs-CZ" sz="296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Řízení spotřeby vody (WDM) zahrnuje přijetí politik nebo investic na podporu efektivního využívání vody, zejména v reakci na rostoucí poptávku v důsledku růstu populace, urbanizace, změn životního stylu a potenciálních dopadů změny klimatu.</a:t>
            </a:r>
          </a:p>
          <a:p>
            <a:pPr marL="319839" lvl="1" algn="just">
              <a:lnSpc>
                <a:spcPts val="4147"/>
              </a:lnSpc>
            </a:pPr>
            <a:endParaRPr lang="cs-CZ" sz="296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147"/>
              </a:lnSpc>
            </a:pPr>
            <a:r>
              <a:rPr lang="cs-CZ" sz="2962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Výzvy</a:t>
            </a:r>
          </a:p>
          <a:p>
            <a:pPr marL="639677" lvl="1" indent="-319838" algn="just">
              <a:lnSpc>
                <a:spcPts val="4147"/>
              </a:lnSpc>
              <a:buFont typeface="Arial"/>
              <a:buChar char="•"/>
            </a:pPr>
            <a:r>
              <a:rPr lang="cs-CZ" sz="296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 ovlivněno růstem populace, změnami životního stylu a nejistotou klimatu.</a:t>
            </a:r>
          </a:p>
          <a:p>
            <a:pPr marL="639677" lvl="1" indent="-319838" algn="just">
              <a:lnSpc>
                <a:spcPts val="4147"/>
              </a:lnSpc>
              <a:buFont typeface="Arial"/>
              <a:buChar char="•"/>
            </a:pPr>
            <a:r>
              <a:rPr lang="cs-CZ" sz="296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Zejména v regionech s nedostatkem vody nebo s omezenými vodními zdroji.</a:t>
            </a:r>
          </a:p>
          <a:p>
            <a:pPr marL="639677" lvl="1" indent="-319838" algn="just">
              <a:lnSpc>
                <a:spcPts val="4147"/>
              </a:lnSpc>
              <a:buFont typeface="Arial"/>
              <a:buChar char="•"/>
            </a:pPr>
            <a:r>
              <a:rPr lang="cs-CZ" sz="296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Nutnost snížit závislost na nových zdrojích na straně nabídky (např. přehradách).</a:t>
            </a:r>
          </a:p>
          <a:p>
            <a:pPr algn="just">
              <a:lnSpc>
                <a:spcPts val="4147"/>
              </a:lnSpc>
            </a:pPr>
            <a:endParaRPr lang="cs-CZ" sz="296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147"/>
              </a:lnSpc>
            </a:pPr>
            <a:endParaRPr lang="cs-CZ" sz="296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147"/>
              </a:lnSpc>
            </a:pPr>
            <a:endParaRPr lang="cs-CZ" sz="296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941"/>
              </a:lnSpc>
              <a:spcBef>
                <a:spcPct val="0"/>
              </a:spcBef>
            </a:pPr>
            <a:endParaRPr lang="cs-CZ" sz="296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635"/>
            <a:ext cx="18288000" cy="1923365"/>
            <a:chOff x="0" y="0"/>
            <a:chExt cx="4816593" cy="506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06565"/>
            </a:xfrm>
            <a:custGeom>
              <a:avLst/>
              <a:gdLst/>
              <a:ahLst/>
              <a:cxnLst/>
              <a:rect l="l" t="t" r="r" b="b"/>
              <a:pathLst>
                <a:path w="4816592" h="506565">
                  <a:moveTo>
                    <a:pt x="0" y="0"/>
                  </a:moveTo>
                  <a:lnTo>
                    <a:pt x="4816592" y="0"/>
                  </a:lnTo>
                  <a:lnTo>
                    <a:pt x="4816592" y="506565"/>
                  </a:lnTo>
                  <a:lnTo>
                    <a:pt x="0" y="506565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44665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86209" y="461938"/>
            <a:ext cx="15496174" cy="75495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500" b="1" spc="-30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</a:t>
            </a:r>
            <a:r>
              <a:rPr lang="en-US" sz="4500" b="1" spc="-30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30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spotřeby</a:t>
            </a:r>
            <a:r>
              <a:rPr lang="en-US" sz="4500" b="1" spc="-30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30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vody</a:t>
            </a:r>
            <a:endParaRPr lang="en-US" sz="4500" b="1" spc="-198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6209" y="1077764"/>
            <a:ext cx="17115582" cy="848533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451"/>
              </a:lnSpc>
            </a:pPr>
            <a:r>
              <a:rPr lang="cs-CZ" sz="3179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Klíčová opatření</a:t>
            </a:r>
          </a:p>
          <a:p>
            <a:pPr algn="l">
              <a:lnSpc>
                <a:spcPts val="4451"/>
              </a:lnSpc>
            </a:pPr>
            <a:endParaRPr lang="cs-CZ" sz="3179" b="1" noProof="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163"/>
              </a:lnSpc>
            </a:pPr>
            <a:r>
              <a:rPr lang="cs-CZ" sz="297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Krátkodobá opatření</a:t>
            </a:r>
          </a:p>
          <a:p>
            <a:pPr marL="457200" indent="-457200" algn="l">
              <a:lnSpc>
                <a:spcPts val="4163"/>
              </a:lnSpc>
              <a:buFont typeface="Arial" panose="020B0604020202020204" pitchFamily="34" charset="0"/>
              <a:buChar char="•"/>
            </a:pPr>
            <a:r>
              <a:rPr lang="cs-CZ" sz="298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Dočasná omezení spotřeby vody (např. během sucha).</a:t>
            </a:r>
          </a:p>
          <a:p>
            <a:pPr marL="457200" indent="-457200" algn="l">
              <a:lnSpc>
                <a:spcPts val="4163"/>
              </a:lnSpc>
              <a:buFont typeface="Arial" panose="020B0604020202020204" pitchFamily="34" charset="0"/>
              <a:buChar char="•"/>
            </a:pPr>
            <a:r>
              <a:rPr lang="cs-CZ" sz="2982" dirty="0">
                <a:solidFill>
                  <a:srgbClr val="000000"/>
                </a:solidFill>
                <a:latin typeface="Canva Sans"/>
                <a:sym typeface="Canva Sans Bold"/>
              </a:rPr>
              <a:t>Zavádění cenové politiky pro období sucha a cen odrážejících skutečné náklady.</a:t>
            </a:r>
          </a:p>
          <a:p>
            <a:pPr marL="457200" indent="-457200" algn="l">
              <a:lnSpc>
                <a:spcPts val="4163"/>
              </a:lnSpc>
              <a:buFont typeface="Arial" panose="020B0604020202020204" pitchFamily="34" charset="0"/>
              <a:buChar char="•"/>
            </a:pPr>
            <a:endParaRPr lang="cs-CZ" sz="2982" dirty="0">
              <a:solidFill>
                <a:srgbClr val="000000"/>
              </a:solidFill>
              <a:latin typeface="Canva Sans"/>
              <a:sym typeface="Canva Sans Bold"/>
            </a:endParaRPr>
          </a:p>
          <a:p>
            <a:pPr algn="l">
              <a:lnSpc>
                <a:spcPts val="4163"/>
              </a:lnSpc>
            </a:pPr>
            <a:r>
              <a:rPr lang="cs-CZ" sz="297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Dlouhodobá opatření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panose="020B0604020202020204" pitchFamily="34" charset="0"/>
              </a:rPr>
              <a:t>Povinnost instalovat spotřebiče s úsporným využíváním vody v nových budovách.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panose="020B0604020202020204" pitchFamily="34" charset="0"/>
              </a:rPr>
              <a:t>Identifikace a opravy úniků v systému.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panose="020B0604020202020204" pitchFamily="34" charset="0"/>
              </a:rPr>
              <a:t>Využívání šedé vody nebo čištěné odpadní vody ke snížení poptávky po pitné vodě.</a:t>
            </a:r>
          </a:p>
          <a:p>
            <a:pPr algn="l">
              <a:lnSpc>
                <a:spcPts val="4163"/>
              </a:lnSpc>
            </a:pPr>
            <a:endParaRPr lang="cs-CZ" sz="2973" b="1" noProof="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163"/>
              </a:lnSpc>
            </a:pPr>
            <a:r>
              <a:rPr lang="cs-CZ" sz="297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Strategické plánování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panose="020B0604020202020204" pitchFamily="34" charset="0"/>
              </a:rPr>
              <a:t>Pochopení vzorců spotřeby a možností zlepšení efektivity.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panose="020B0604020202020204" pitchFamily="34" charset="0"/>
              </a:rPr>
              <a:t>Posouzení nákladové efektivnosti opatření před jejich zavedením.</a:t>
            </a:r>
          </a:p>
          <a:p>
            <a:pPr algn="l">
              <a:lnSpc>
                <a:spcPts val="4163"/>
              </a:lnSpc>
              <a:spcBef>
                <a:spcPct val="0"/>
              </a:spcBef>
            </a:pPr>
            <a:endParaRPr lang="cs-CZ" sz="297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l">
              <a:lnSpc>
                <a:spcPts val="4841"/>
              </a:lnSpc>
              <a:spcBef>
                <a:spcPct val="0"/>
              </a:spcBef>
            </a:pPr>
            <a:endParaRPr lang="cs-CZ" sz="297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 cap="sq">
              <a:noFill/>
              <a:prstDash val="solid"/>
              <a:miter/>
            </a:ln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03349" y="2960664"/>
            <a:ext cx="7513938" cy="7090396"/>
            <a:chOff x="0" y="0"/>
            <a:chExt cx="1164106" cy="1098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4106" cy="1098488"/>
            </a:xfrm>
            <a:custGeom>
              <a:avLst/>
              <a:gdLst/>
              <a:ahLst/>
              <a:cxnLst/>
              <a:rect l="l" t="t" r="r" b="b"/>
              <a:pathLst>
                <a:path w="1164106" h="1098488">
                  <a:moveTo>
                    <a:pt x="582053" y="0"/>
                  </a:moveTo>
                  <a:cubicBezTo>
                    <a:pt x="260594" y="0"/>
                    <a:pt x="0" y="245905"/>
                    <a:pt x="0" y="549244"/>
                  </a:cubicBezTo>
                  <a:cubicBezTo>
                    <a:pt x="0" y="852583"/>
                    <a:pt x="260594" y="1098488"/>
                    <a:pt x="582053" y="1098488"/>
                  </a:cubicBezTo>
                  <a:cubicBezTo>
                    <a:pt x="903512" y="1098488"/>
                    <a:pt x="1164106" y="852583"/>
                    <a:pt x="1164106" y="549244"/>
                  </a:cubicBezTo>
                  <a:cubicBezTo>
                    <a:pt x="1164106" y="245905"/>
                    <a:pt x="903512" y="0"/>
                    <a:pt x="582053" y="0"/>
                  </a:cubicBezTo>
                  <a:close/>
                </a:path>
              </a:pathLst>
            </a:custGeom>
            <a:blipFill>
              <a:blip r:embed="rId2"/>
              <a:stretch>
                <a:fillRect l="-20816" r="-20816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33634" y="0"/>
            <a:ext cx="18821634" cy="1623481"/>
            <a:chOff x="0" y="0"/>
            <a:chExt cx="4957138" cy="4275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427583"/>
            </a:xfrm>
            <a:custGeom>
              <a:avLst/>
              <a:gdLst/>
              <a:ahLst/>
              <a:cxnLst/>
              <a:rect l="l" t="t" r="r" b="b"/>
              <a:pathLst>
                <a:path w="4957138" h="427583">
                  <a:moveTo>
                    <a:pt x="0" y="0"/>
                  </a:moveTo>
                  <a:lnTo>
                    <a:pt x="4957138" y="0"/>
                  </a:lnTo>
                  <a:lnTo>
                    <a:pt x="4957138" y="427583"/>
                  </a:lnTo>
                  <a:lnTo>
                    <a:pt x="0" y="42758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46568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639509"/>
            <a:ext cx="10956171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4999" b="1" spc="-33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Strategie na straně nabídky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90540" y="1789075"/>
            <a:ext cx="10110189" cy="897309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350"/>
              </a:lnSpc>
            </a:pPr>
            <a:r>
              <a:rPr lang="cs-CZ" sz="26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</a:t>
            </a:r>
          </a:p>
          <a:p>
            <a:pPr algn="l">
              <a:lnSpc>
                <a:spcPts val="4350"/>
              </a:lnSpc>
            </a:pPr>
            <a:r>
              <a:rPr lang="cs-CZ" sz="26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Strategie na straně nabídky se zaměřují na zvýšení dostupnosti vody prostřednictvím rozvoje nových zdrojů. Tyto strategie obvykle zahrnují rozšiřování nebo vytváření nové infrastruktury, aby bylo možné pokrýt rostoucí poptávku.</a:t>
            </a:r>
          </a:p>
          <a:p>
            <a:pPr algn="l">
              <a:lnSpc>
                <a:spcPts val="4350"/>
              </a:lnSpc>
            </a:pPr>
            <a:endParaRPr lang="cs-CZ" sz="26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50"/>
              </a:lnSpc>
            </a:pPr>
            <a:r>
              <a:rPr lang="cs-CZ" sz="26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Příklady</a:t>
            </a:r>
          </a:p>
          <a:p>
            <a:pPr marL="626111" lvl="1" indent="-313055" algn="l">
              <a:lnSpc>
                <a:spcPts val="4350"/>
              </a:lnSpc>
              <a:buFont typeface="Arial"/>
              <a:buChar char="•"/>
            </a:pPr>
            <a:r>
              <a:rPr lang="cs-CZ" sz="26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Odsolování</a:t>
            </a:r>
            <a:r>
              <a:rPr lang="cs-CZ" sz="26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Přeměna mořské vody na pitnou vodu, zejména v pobřežních oblastech trpících nedostatkem vody.</a:t>
            </a:r>
          </a:p>
          <a:p>
            <a:pPr marL="626111" lvl="1" indent="-313055" algn="l">
              <a:lnSpc>
                <a:spcPts val="4350"/>
              </a:lnSpc>
              <a:buFont typeface="Arial"/>
              <a:buChar char="•"/>
            </a:pPr>
            <a:r>
              <a:rPr lang="cs-CZ" sz="26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Čerpání podzemní vody</a:t>
            </a:r>
            <a:r>
              <a:rPr lang="cs-CZ" sz="26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Čerpání vody z podzemních vodních zdrojů za účelem uspokojení poptávky v regionech s nedostatkem povrchové vody.</a:t>
            </a:r>
          </a:p>
          <a:p>
            <a:pPr marL="626111" lvl="1" indent="-313055" algn="l">
              <a:lnSpc>
                <a:spcPts val="4350"/>
              </a:lnSpc>
              <a:buFont typeface="Arial"/>
              <a:buChar char="•"/>
            </a:pPr>
            <a:r>
              <a:rPr lang="cs-CZ" sz="26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Výstavba přehrad</a:t>
            </a:r>
            <a:r>
              <a:rPr lang="cs-CZ" sz="26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Budování nádrží pro skladování vody v obdobích nadbytku pro použití během sucha.</a:t>
            </a:r>
          </a:p>
          <a:p>
            <a:pPr algn="l">
              <a:lnSpc>
                <a:spcPts val="4350"/>
              </a:lnSpc>
            </a:pPr>
            <a:endParaRPr lang="cs-CZ" sz="26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634" y="0"/>
            <a:ext cx="18821634" cy="1662367"/>
            <a:chOff x="0" y="0"/>
            <a:chExt cx="4957138" cy="4378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138" cy="437825"/>
            </a:xfrm>
            <a:custGeom>
              <a:avLst/>
              <a:gdLst/>
              <a:ahLst/>
              <a:cxnLst/>
              <a:rect l="l" t="t" r="r" b="b"/>
              <a:pathLst>
                <a:path w="4957138" h="437825">
                  <a:moveTo>
                    <a:pt x="0" y="0"/>
                  </a:moveTo>
                  <a:lnTo>
                    <a:pt x="4957138" y="0"/>
                  </a:lnTo>
                  <a:lnTo>
                    <a:pt x="4957138" y="437825"/>
                  </a:lnTo>
                  <a:lnTo>
                    <a:pt x="0" y="437825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57138" cy="475925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8054" y="516457"/>
            <a:ext cx="10956171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599"/>
              </a:lnSpc>
            </a:pP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Strategie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straně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nabídky</a:t>
            </a:r>
            <a:endParaRPr lang="en-US" sz="4999" b="1" spc="-334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8054" y="2462580"/>
            <a:ext cx="15631010" cy="7179942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432"/>
              </a:lnSpc>
              <a:spcBef>
                <a:spcPct val="0"/>
              </a:spcBef>
            </a:pPr>
            <a:r>
              <a:rPr lang="en-US" sz="2954" b="1" u="none" strike="noStrik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Výhody</a:t>
            </a:r>
          </a:p>
          <a:p>
            <a:pPr marL="637940" lvl="1" indent="-318970" algn="l">
              <a:lnSpc>
                <a:spcPts val="4432"/>
              </a:lnSpc>
              <a:spcBef>
                <a:spcPct val="0"/>
              </a:spcBef>
              <a:buFont typeface="Arial"/>
              <a:buChar char="•"/>
            </a:pPr>
            <a:r>
              <a:rPr lang="en-US" sz="2954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Zvýšená dostupnost vody: Poskytuje další zdroje vody pro uspokojení rostoucí poptávky.</a:t>
            </a:r>
          </a:p>
          <a:p>
            <a:pPr marL="637940" lvl="1" indent="-318970" algn="l">
              <a:lnSpc>
                <a:spcPts val="4432"/>
              </a:lnSpc>
              <a:spcBef>
                <a:spcPct val="0"/>
              </a:spcBef>
              <a:buFont typeface="Arial"/>
              <a:buChar char="•"/>
            </a:pPr>
            <a:r>
              <a:rPr lang="en-US" sz="2954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Spolehlivost: Může zajistit konzistentnější dodávky vody během období sucha nebo nepravidelných srážek.</a:t>
            </a:r>
          </a:p>
          <a:p>
            <a:pPr algn="l">
              <a:lnSpc>
                <a:spcPts val="4432"/>
              </a:lnSpc>
              <a:spcBef>
                <a:spcPct val="0"/>
              </a:spcBef>
            </a:pPr>
            <a:r>
              <a:rPr lang="en-US" sz="2954" b="1" u="none" strike="noStrik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Výzvy</a:t>
            </a:r>
          </a:p>
          <a:p>
            <a:pPr marL="637940" lvl="1" indent="-318970" algn="l">
              <a:lnSpc>
                <a:spcPts val="4432"/>
              </a:lnSpc>
              <a:spcBef>
                <a:spcPct val="0"/>
              </a:spcBef>
              <a:buFont typeface="Arial"/>
              <a:buChar char="•"/>
            </a:pPr>
            <a:r>
              <a:rPr lang="en-US" sz="2954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Vysoké náklady: Nákladná výstavba a údržba infrastruktury, jako jsou odsolovací zařízení nebo přehrady.</a:t>
            </a:r>
          </a:p>
          <a:p>
            <a:pPr marL="637940" lvl="1" indent="-318970" algn="l">
              <a:lnSpc>
                <a:spcPts val="4432"/>
              </a:lnSpc>
              <a:spcBef>
                <a:spcPct val="0"/>
              </a:spcBef>
              <a:buFont typeface="Arial"/>
              <a:buChar char="•"/>
            </a:pPr>
            <a:r>
              <a:rPr lang="en-US" sz="2954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Dopad na životní prostředí: Může narušit ekosystémy, změnit hladinu podzemní vody a vést k negativním dopadům na životní prostředí.</a:t>
            </a:r>
          </a:p>
          <a:p>
            <a:pPr marL="637940" lvl="1" indent="-318970" algn="l">
              <a:lnSpc>
                <a:spcPts val="4432"/>
              </a:lnSpc>
              <a:spcBef>
                <a:spcPct val="0"/>
              </a:spcBef>
              <a:buFont typeface="Arial"/>
              <a:buChar char="•"/>
            </a:pPr>
            <a:r>
              <a:rPr lang="en-US" sz="2954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Udržitelnost: Některé strategie na straně nabídky, jako je čerpání podzemní vody, mohou při nesprávném řízení vést k dlouhodobému vyčerpání zdrojů.</a:t>
            </a:r>
          </a:p>
          <a:p>
            <a:pPr algn="l">
              <a:lnSpc>
                <a:spcPts val="4432"/>
              </a:lnSpc>
              <a:spcBef>
                <a:spcPct val="0"/>
              </a:spcBef>
            </a:pPr>
            <a:endParaRPr lang="en-US" sz="2954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26307"/>
            <a:ext cx="18288000" cy="2060693"/>
            <a:chOff x="0" y="0"/>
            <a:chExt cx="4816593" cy="542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42734"/>
            </a:xfrm>
            <a:custGeom>
              <a:avLst/>
              <a:gdLst/>
              <a:ahLst/>
              <a:cxnLst/>
              <a:rect l="l" t="t" r="r" b="b"/>
              <a:pathLst>
                <a:path w="4816592" h="542734">
                  <a:moveTo>
                    <a:pt x="0" y="0"/>
                  </a:moveTo>
                  <a:lnTo>
                    <a:pt x="4816592" y="0"/>
                  </a:lnTo>
                  <a:lnTo>
                    <a:pt x="4816592" y="542734"/>
                  </a:lnTo>
                  <a:lnTo>
                    <a:pt x="0" y="542734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80834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86209" y="609600"/>
            <a:ext cx="15496174" cy="76200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00" b="1" spc="-19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povodí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(River Basin Management </a:t>
            </a:r>
            <a:r>
              <a:rPr lang="cs-CZ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500" b="1" spc="-19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RBM)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6209" y="1869119"/>
            <a:ext cx="17454868" cy="696658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Definice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Koordinované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řízení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půdy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zdrojů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povodí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řeky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cílem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maximalizovat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sociální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ekonomické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environmentální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přínosy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  <a:endParaRPr lang="cs-CZ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23850" lvl="1"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Klíčové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principy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Holistický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přístup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Integrace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napříč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sektory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např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zemědělství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urbanismus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ochrana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přírody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Zapojení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zainteresovaných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stran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Transparentní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inkluzivní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rozhodování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Udržitelnost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Rovnováha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mezi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rozvojem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zdravím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ekosystémů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Cíle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Dlouhodobá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vize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udržitelného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využívání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Strategické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plánování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úrovni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povodí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dílčích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povodí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1028700" cy="10287000"/>
            <a:chOff x="0" y="0"/>
            <a:chExt cx="27093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" cy="2709333"/>
            </a:xfrm>
            <a:custGeom>
              <a:avLst/>
              <a:gdLst/>
              <a:ahLst/>
              <a:cxnLst/>
              <a:rect l="l" t="t" r="r" b="b"/>
              <a:pathLst>
                <a:path w="270933" h="2709333">
                  <a:moveTo>
                    <a:pt x="0" y="0"/>
                  </a:moveTo>
                  <a:lnTo>
                    <a:pt x="270933" y="0"/>
                  </a:lnTo>
                  <a:lnTo>
                    <a:pt x="27093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0933" cy="274743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6080691" cy="10287000"/>
            <a:chOff x="0" y="0"/>
            <a:chExt cx="4235244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35244" cy="2709333"/>
            </a:xfrm>
            <a:custGeom>
              <a:avLst/>
              <a:gdLst/>
              <a:ahLst/>
              <a:cxnLst/>
              <a:rect l="l" t="t" r="r" b="b"/>
              <a:pathLst>
                <a:path w="4235244" h="2709333">
                  <a:moveTo>
                    <a:pt x="0" y="0"/>
                  </a:moveTo>
                  <a:lnTo>
                    <a:pt x="4235244" y="0"/>
                  </a:lnTo>
                  <a:lnTo>
                    <a:pt x="42352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35244" cy="274743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0742" y="1504253"/>
            <a:ext cx="9299326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599"/>
              </a:lnSpc>
            </a:pPr>
            <a:r>
              <a:rPr lang="en-US" sz="4999" b="1" spc="-33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Proces řízení povodí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0742" y="2301809"/>
            <a:ext cx="15279950" cy="729225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endParaRPr dirty="0"/>
          </a:p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endParaRPr sz="2960" dirty="0">
              <a:solidFill>
                <a:srgbClr val="000000"/>
              </a:solidFill>
              <a:latin typeface="Canva Sans"/>
            </a:endParaRPr>
          </a:p>
          <a:p>
            <a:pPr marL="0" lvl="1">
              <a:lnSpc>
                <a:spcPts val="4440"/>
              </a:lnSpc>
              <a:spcBef>
                <a:spcPct val="0"/>
              </a:spcBef>
            </a:pPr>
            <a:r>
              <a:rPr lang="cs-CZ" sz="2960" dirty="0">
                <a:solidFill>
                  <a:srgbClr val="000000"/>
                </a:solidFill>
                <a:latin typeface="Canva Sans"/>
              </a:rPr>
              <a:t>Posouzení a profilování: Porozumět povodí a identifikovat zainteresované strany.</a:t>
            </a:r>
            <a:br>
              <a:rPr lang="cs-CZ" sz="2960" dirty="0">
                <a:solidFill>
                  <a:srgbClr val="000000"/>
                </a:solidFill>
                <a:latin typeface="Canva Sans"/>
              </a:rPr>
            </a:br>
            <a:r>
              <a:rPr lang="cs-CZ" sz="2960" dirty="0">
                <a:solidFill>
                  <a:srgbClr val="000000"/>
                </a:solidFill>
                <a:latin typeface="Canva Sans"/>
              </a:rPr>
              <a:t>Zapojení zainteresovaných stran: Vytvořit společnou vizi a stanovit priority.</a:t>
            </a:r>
            <a:br>
              <a:rPr lang="cs-CZ" sz="2960" dirty="0">
                <a:solidFill>
                  <a:srgbClr val="000000"/>
                </a:solidFill>
                <a:latin typeface="Canva Sans"/>
              </a:rPr>
            </a:br>
            <a:r>
              <a:rPr lang="cs-CZ" sz="2960" dirty="0">
                <a:solidFill>
                  <a:srgbClr val="000000"/>
                </a:solidFill>
                <a:latin typeface="Canva Sans"/>
              </a:rPr>
              <a:t>Strategie: Vypracovat krátkodobé, střednědobé a dlouhodobé plány.</a:t>
            </a:r>
            <a:br>
              <a:rPr lang="cs-CZ" sz="2960" dirty="0">
                <a:solidFill>
                  <a:srgbClr val="000000"/>
                </a:solidFill>
                <a:latin typeface="Canva Sans"/>
              </a:rPr>
            </a:br>
            <a:r>
              <a:rPr lang="cs-CZ" sz="2960" dirty="0">
                <a:solidFill>
                  <a:srgbClr val="000000"/>
                </a:solidFill>
                <a:latin typeface="Canva Sans"/>
              </a:rPr>
              <a:t>Implementace: Uvést plány do souladu s národními a místními politikami.</a:t>
            </a:r>
            <a:br>
              <a:rPr lang="cs-CZ" sz="2960" dirty="0">
                <a:solidFill>
                  <a:srgbClr val="000000"/>
                </a:solidFill>
                <a:latin typeface="Canva Sans"/>
              </a:rPr>
            </a:br>
            <a:r>
              <a:rPr lang="cs-CZ" sz="2960" dirty="0">
                <a:solidFill>
                  <a:srgbClr val="000000"/>
                </a:solidFill>
                <a:latin typeface="Canva Sans"/>
              </a:rPr>
              <a:t>Monitoring a adaptace: Hodnotit pokrok a upravovat strategie.</a:t>
            </a:r>
          </a:p>
          <a:p>
            <a:pPr marL="0" lvl="1">
              <a:lnSpc>
                <a:spcPts val="4440"/>
              </a:lnSpc>
              <a:spcBef>
                <a:spcPct val="0"/>
              </a:spcBef>
            </a:pPr>
            <a:endParaRPr lang="en-US" sz="2960" u="none" strike="noStrike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Faktory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úspěchu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Silné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odhodlání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všech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sektorů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Adekvátní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zdroje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mechanismy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sdílení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znalostí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Účinné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institucionální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rámce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pro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koordinaci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60" u="none" strike="noStrik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úsilí</a:t>
            </a:r>
            <a:r>
              <a:rPr lang="en-US" sz="2960" u="none" strike="noStrik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0" lvl="1" indent="0" algn="l">
              <a:lnSpc>
                <a:spcPts val="4440"/>
              </a:lnSpc>
              <a:spcBef>
                <a:spcPct val="0"/>
              </a:spcBef>
            </a:pPr>
            <a:endParaRPr lang="en-US" sz="2960" u="none" strike="noStrike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7505" y="521006"/>
            <a:ext cx="8849594" cy="1633867"/>
            <a:chOff x="0" y="0"/>
            <a:chExt cx="2201205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073462"/>
            <a:ext cx="7293219" cy="68135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5059"/>
              </a:lnSpc>
            </a:pPr>
            <a:r>
              <a:rPr lang="en-US" sz="5499" b="1" spc="-36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Vodné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7505" y="2701999"/>
            <a:ext cx="16549913" cy="6106672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cs-CZ" sz="317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Definice:</a:t>
            </a:r>
          </a:p>
          <a:p>
            <a:pPr marL="685203" lvl="1" indent="-342602" algn="l">
              <a:lnSpc>
                <a:spcPts val="4760"/>
              </a:lnSpc>
              <a:spcBef>
                <a:spcPct val="0"/>
              </a:spcBef>
              <a:buFont typeface="Arial"/>
              <a:buChar char="•"/>
            </a:pPr>
            <a:r>
              <a:rPr lang="cs-CZ" sz="317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Vodné je poplatek účtovaný za vodohospodářské služby, který zahrnuje dodávku, úpravu a distribuci vody.</a:t>
            </a:r>
          </a:p>
          <a:p>
            <a:pPr algn="l">
              <a:lnSpc>
                <a:spcPts val="4760"/>
              </a:lnSpc>
              <a:spcBef>
                <a:spcPct val="0"/>
              </a:spcBef>
            </a:pPr>
            <a:endParaRPr lang="cs-CZ" sz="3173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cs-CZ" sz="3173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Hlavní cíle:</a:t>
            </a:r>
          </a:p>
          <a:p>
            <a:pPr marL="685203" lvl="1" indent="-342602" algn="l">
              <a:lnSpc>
                <a:spcPts val="4760"/>
              </a:lnSpc>
              <a:buFont typeface="Arial"/>
              <a:buChar char="•"/>
            </a:pPr>
            <a:r>
              <a:rPr lang="cs-CZ" sz="317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Pokrytí provozních, údržbových a investičních nákladů.</a:t>
            </a:r>
          </a:p>
          <a:p>
            <a:pPr marL="685203" lvl="1" indent="-342602" algn="l">
              <a:lnSpc>
                <a:spcPts val="4760"/>
              </a:lnSpc>
              <a:buFont typeface="Arial"/>
              <a:buChar char="•"/>
            </a:pPr>
            <a:r>
              <a:rPr lang="cs-CZ" sz="317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Podporovat šetrné nakládání s vodou prostřednictvím cen závislých na spotřebě.</a:t>
            </a:r>
          </a:p>
          <a:p>
            <a:pPr marL="685203" lvl="1" indent="-342602" algn="l">
              <a:lnSpc>
                <a:spcPts val="4760"/>
              </a:lnSpc>
              <a:buFont typeface="Arial"/>
              <a:buChar char="•"/>
            </a:pPr>
            <a:r>
              <a:rPr lang="cs-CZ" sz="317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Zajistit dostupnost pro domácnosti s nízkými příjmy.</a:t>
            </a:r>
          </a:p>
          <a:p>
            <a:pPr marL="685203" lvl="1" indent="-342602" algn="l">
              <a:lnSpc>
                <a:spcPts val="4760"/>
              </a:lnSpc>
              <a:buFont typeface="Arial"/>
              <a:buChar char="•"/>
            </a:pPr>
            <a:r>
              <a:rPr lang="cs-CZ" sz="317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Podporovat udržitelné využívání a úpravu vody.</a:t>
            </a:r>
          </a:p>
          <a:p>
            <a:pPr algn="l">
              <a:lnSpc>
                <a:spcPts val="4760"/>
              </a:lnSpc>
              <a:spcBef>
                <a:spcPct val="0"/>
              </a:spcBef>
            </a:pPr>
            <a:endParaRPr lang="cs-CZ" sz="3173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558471"/>
            <a:ext cx="8849594" cy="1633867"/>
            <a:chOff x="0" y="0"/>
            <a:chExt cx="2201205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91651" y="1152525"/>
            <a:ext cx="7293219" cy="60798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cs-CZ" sz="5000" b="1" spc="-335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Dopady tarifů vodného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642623"/>
            <a:ext cx="15112341" cy="7053189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649"/>
              </a:lnSpc>
              <a:spcBef>
                <a:spcPct val="0"/>
              </a:spcBef>
            </a:pPr>
            <a:r>
              <a:rPr lang="cs-CZ" sz="3099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 domácnosti:</a:t>
            </a:r>
          </a:p>
          <a:p>
            <a:pPr marL="669192" lvl="1" indent="-334596" algn="l">
              <a:lnSpc>
                <a:spcPts val="4649"/>
              </a:lnSpc>
              <a:spcBef>
                <a:spcPct val="0"/>
              </a:spcBef>
              <a:buFont typeface="Arial"/>
              <a:buChar char="•"/>
            </a:pPr>
            <a:r>
              <a:rPr lang="cs-CZ" sz="309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Ovlivňují cenovou dostupnost a motivují k úsporám.</a:t>
            </a:r>
          </a:p>
          <a:p>
            <a:pPr marL="669192" lvl="1" indent="-334596" algn="l">
              <a:lnSpc>
                <a:spcPts val="4649"/>
              </a:lnSpc>
              <a:spcBef>
                <a:spcPct val="0"/>
              </a:spcBef>
              <a:buFont typeface="Arial"/>
              <a:buChar char="•"/>
            </a:pPr>
            <a:r>
              <a:rPr lang="cs-CZ" sz="309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Sociální tarify zlepšují rovnost pro skupiny s nízkými příjmy.</a:t>
            </a:r>
          </a:p>
          <a:p>
            <a:pPr algn="l">
              <a:lnSpc>
                <a:spcPts val="4649"/>
              </a:lnSpc>
              <a:spcBef>
                <a:spcPct val="0"/>
              </a:spcBef>
            </a:pPr>
            <a:endParaRPr lang="cs-CZ" sz="3099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49"/>
              </a:lnSpc>
              <a:spcBef>
                <a:spcPct val="0"/>
              </a:spcBef>
            </a:pPr>
            <a:r>
              <a:rPr lang="cs-CZ" sz="3099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 podniky:</a:t>
            </a:r>
          </a:p>
          <a:p>
            <a:pPr marL="669192" lvl="1" indent="-334596" algn="l">
              <a:lnSpc>
                <a:spcPts val="4649"/>
              </a:lnSpc>
              <a:spcBef>
                <a:spcPct val="0"/>
              </a:spcBef>
              <a:buFont typeface="Arial"/>
              <a:buChar char="•"/>
            </a:pPr>
            <a:r>
              <a:rPr lang="cs-CZ" sz="309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Podporují zavádění efektivních postupů.</a:t>
            </a:r>
          </a:p>
          <a:p>
            <a:pPr marL="669192" lvl="1" indent="-334596" algn="l">
              <a:lnSpc>
                <a:spcPts val="4649"/>
              </a:lnSpc>
              <a:spcBef>
                <a:spcPct val="0"/>
              </a:spcBef>
              <a:buFont typeface="Arial"/>
              <a:buChar char="•"/>
            </a:pPr>
            <a:r>
              <a:rPr lang="cs-CZ" sz="309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Ovlivňuje výrobní náklady a konkurenceschopnost.</a:t>
            </a:r>
          </a:p>
          <a:p>
            <a:pPr algn="l">
              <a:lnSpc>
                <a:spcPts val="4649"/>
              </a:lnSpc>
              <a:spcBef>
                <a:spcPct val="0"/>
              </a:spcBef>
            </a:pPr>
            <a:endParaRPr lang="cs-CZ" sz="3099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49"/>
              </a:lnSpc>
              <a:spcBef>
                <a:spcPct val="0"/>
              </a:spcBef>
            </a:pPr>
            <a:r>
              <a:rPr lang="cs-CZ" sz="3099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 životní prostředí:</a:t>
            </a:r>
          </a:p>
          <a:p>
            <a:pPr marL="669192" lvl="1" indent="-334596" algn="l">
              <a:lnSpc>
                <a:spcPts val="4649"/>
              </a:lnSpc>
              <a:spcBef>
                <a:spcPct val="0"/>
              </a:spcBef>
              <a:buFont typeface="Arial"/>
              <a:buChar char="•"/>
            </a:pPr>
            <a:r>
              <a:rPr lang="cs-CZ" sz="309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Vysoké tarify odrazují od plýtvání a podporují udržitelnost.</a:t>
            </a:r>
          </a:p>
          <a:p>
            <a:pPr marL="669192" lvl="1" indent="-334596" algn="l">
              <a:lnSpc>
                <a:spcPts val="4649"/>
              </a:lnSpc>
              <a:spcBef>
                <a:spcPct val="0"/>
              </a:spcBef>
              <a:buFont typeface="Arial"/>
              <a:buChar char="•"/>
            </a:pPr>
            <a:r>
              <a:rPr lang="cs-CZ" sz="309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Podporuje investice do technologií šetřících vodu.</a:t>
            </a:r>
          </a:p>
          <a:p>
            <a:pPr algn="l">
              <a:lnSpc>
                <a:spcPts val="4649"/>
              </a:lnSpc>
              <a:spcBef>
                <a:spcPct val="0"/>
              </a:spcBef>
            </a:pPr>
            <a:endParaRPr lang="cs-CZ" sz="3099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 cap="sq">
              <a:noFill/>
              <a:prstDash val="solid"/>
              <a:miter/>
            </a:ln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03349" y="2960664"/>
            <a:ext cx="7513938" cy="7090396"/>
            <a:chOff x="0" y="0"/>
            <a:chExt cx="1164106" cy="1098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4106" cy="1098488"/>
            </a:xfrm>
            <a:custGeom>
              <a:avLst/>
              <a:gdLst/>
              <a:ahLst/>
              <a:cxnLst/>
              <a:rect l="l" t="t" r="r" b="b"/>
              <a:pathLst>
                <a:path w="1164106" h="1098488">
                  <a:moveTo>
                    <a:pt x="582053" y="0"/>
                  </a:moveTo>
                  <a:cubicBezTo>
                    <a:pt x="260594" y="0"/>
                    <a:pt x="0" y="245905"/>
                    <a:pt x="0" y="549244"/>
                  </a:cubicBezTo>
                  <a:cubicBezTo>
                    <a:pt x="0" y="852583"/>
                    <a:pt x="260594" y="1098488"/>
                    <a:pt x="582053" y="1098488"/>
                  </a:cubicBezTo>
                  <a:cubicBezTo>
                    <a:pt x="903512" y="1098488"/>
                    <a:pt x="1164106" y="852583"/>
                    <a:pt x="1164106" y="549244"/>
                  </a:cubicBezTo>
                  <a:cubicBezTo>
                    <a:pt x="1164106" y="245905"/>
                    <a:pt x="903512" y="0"/>
                    <a:pt x="582053" y="0"/>
                  </a:cubicBezTo>
                  <a:close/>
                </a:path>
              </a:pathLst>
            </a:custGeom>
            <a:blipFill>
              <a:blip r:embed="rId2"/>
              <a:stretch>
                <a:fillRect l="-25876" r="-25876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33634" y="0"/>
            <a:ext cx="18821634" cy="1755780"/>
            <a:chOff x="0" y="0"/>
            <a:chExt cx="4957138" cy="4624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462428"/>
            </a:xfrm>
            <a:custGeom>
              <a:avLst/>
              <a:gdLst/>
              <a:ahLst/>
              <a:cxnLst/>
              <a:rect l="l" t="t" r="r" b="b"/>
              <a:pathLst>
                <a:path w="4957138" h="462428">
                  <a:moveTo>
                    <a:pt x="0" y="0"/>
                  </a:moveTo>
                  <a:lnTo>
                    <a:pt x="4957138" y="0"/>
                  </a:lnTo>
                  <a:lnTo>
                    <a:pt x="4957138" y="462428"/>
                  </a:lnTo>
                  <a:lnTo>
                    <a:pt x="0" y="462428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50052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0037" y="419100"/>
            <a:ext cx="10956171" cy="65340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29"/>
              </a:lnSpc>
            </a:pPr>
            <a:r>
              <a:rPr lang="cs-CZ" sz="5249" b="1" spc="-35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Udržitelné hospodaření s vodou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09230" y="2049354"/>
            <a:ext cx="10184389" cy="838973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cs-CZ" sz="27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</a:t>
            </a:r>
          </a:p>
          <a:p>
            <a:pPr algn="l">
              <a:lnSpc>
                <a:spcPts val="4050"/>
              </a:lnSpc>
            </a:pPr>
            <a:r>
              <a:rPr lang="cs-CZ" sz="27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Udržitelné hospodaření s vodou zahrnuje metody, které zajišťují dlouhodobou dostupnost a kvalitu vodních zdrojů při minimalizaci dopadů na životní prostředí. Vyvažuje potřeby lidí se zdravím ekosystémů.</a:t>
            </a:r>
          </a:p>
          <a:p>
            <a:pPr algn="l">
              <a:lnSpc>
                <a:spcPts val="4050"/>
              </a:lnSpc>
            </a:pPr>
            <a:endParaRPr lang="cs-CZ" sz="27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50"/>
              </a:lnSpc>
            </a:pPr>
            <a:r>
              <a:rPr lang="cs-CZ" sz="27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Klíčové zásady</a:t>
            </a:r>
          </a:p>
          <a:p>
            <a:pPr marL="457200" lvl="0" indent="-457200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sz="2700" noProof="0" dirty="0">
                <a:solidFill>
                  <a:srgbClr val="000000"/>
                </a:solidFill>
                <a:latin typeface="Canva Sans"/>
              </a:rPr>
              <a:t>Maximalizace využití vody při současném snižování plýtvání.</a:t>
            </a:r>
          </a:p>
          <a:p>
            <a:pPr marL="457200" lvl="0" indent="-457200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sz="2700" noProof="0" dirty="0">
                <a:solidFill>
                  <a:srgbClr val="000000"/>
                </a:solidFill>
                <a:latin typeface="Canva Sans"/>
              </a:rPr>
              <a:t>Ochrana stávajících vodních zdrojů a ekosystémů.</a:t>
            </a:r>
          </a:p>
          <a:p>
            <a:pPr marL="457200" lvl="0" indent="-457200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sz="2700" noProof="0" dirty="0">
                <a:solidFill>
                  <a:srgbClr val="000000"/>
                </a:solidFill>
                <a:latin typeface="Canva Sans"/>
              </a:rPr>
              <a:t>Zajištění spravedlivého přístupu k vodě pro všechny uživatele.</a:t>
            </a:r>
          </a:p>
          <a:p>
            <a:pPr marL="457200" lvl="0" indent="-457200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sz="2700" noProof="0" dirty="0">
                <a:solidFill>
                  <a:srgbClr val="000000"/>
                </a:solidFill>
                <a:latin typeface="Canva Sans"/>
              </a:rPr>
              <a:t>Koordinace napříč sektory s ohledem na konkurenční požadavky.</a:t>
            </a:r>
          </a:p>
          <a:p>
            <a:pPr marL="457200" lvl="0" indent="-457200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sz="2700" noProof="0" dirty="0">
                <a:solidFill>
                  <a:srgbClr val="000000"/>
                </a:solidFill>
                <a:latin typeface="Canva Sans"/>
              </a:rPr>
              <a:t>Rozvoj flexibilní strategie reagující na měnící se podmínky</a:t>
            </a:r>
          </a:p>
          <a:p>
            <a:pPr marL="0" lvl="1" indent="0" algn="l">
              <a:lnSpc>
                <a:spcPts val="4316"/>
              </a:lnSpc>
              <a:spcBef>
                <a:spcPct val="0"/>
              </a:spcBef>
            </a:pPr>
            <a:endParaRPr lang="cs-CZ" sz="27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7505" y="498433"/>
            <a:ext cx="8849594" cy="1633867"/>
            <a:chOff x="0" y="0"/>
            <a:chExt cx="2201205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03873" y="816774"/>
            <a:ext cx="8115300" cy="125098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>
              <a:lnSpc>
                <a:spcPts val="4829"/>
              </a:lnSpc>
            </a:pPr>
            <a:r>
              <a:rPr lang="cs-CZ" sz="4800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Udržitelné hospodaření s vodou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3873" y="2552700"/>
            <a:ext cx="15367441" cy="7185044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664"/>
              </a:lnSpc>
              <a:spcBef>
                <a:spcPct val="0"/>
              </a:spcBef>
            </a:pPr>
            <a:r>
              <a:rPr lang="cs-CZ" sz="3109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Příklady</a:t>
            </a:r>
          </a:p>
          <a:p>
            <a:pPr algn="l">
              <a:lnSpc>
                <a:spcPts val="4664"/>
              </a:lnSpc>
              <a:spcBef>
                <a:spcPct val="0"/>
              </a:spcBef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Zemědělství: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Techniky šetrné k vodě, jako je kapkové zavlažování a řízení vlhkosti půdy.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Zachycování dešťové vody pro doplňování vodních zdrojů.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endParaRPr lang="cs-CZ" sz="3109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64"/>
              </a:lnSpc>
              <a:spcBef>
                <a:spcPct val="0"/>
              </a:spcBef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Městské oblasti: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Recyklace šedé vody pro nepitné účely.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Zelená infrastruktura, jako jsou propustné dlažby, které snižují odtok vody.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endParaRPr lang="cs-CZ" sz="3109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64"/>
              </a:lnSpc>
              <a:spcBef>
                <a:spcPct val="0"/>
              </a:spcBef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Průmysl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Zavádění technologií šetrných k vodě ve výrobních procesech.</a:t>
            </a:r>
          </a:p>
          <a:p>
            <a:pPr marL="671377" lvl="1" indent="-335689" algn="l">
              <a:lnSpc>
                <a:spcPts val="4664"/>
              </a:lnSpc>
              <a:spcBef>
                <a:spcPct val="0"/>
              </a:spcBef>
              <a:buFont typeface="Arial"/>
              <a:buChar char="•"/>
            </a:pPr>
            <a:r>
              <a:rPr lang="cs-CZ" sz="3109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Snižování znečištění prostřednictvím lepších systémů čištění odpadních vod.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76611" y="0"/>
            <a:ext cx="8011389" cy="10287000"/>
            <a:chOff x="0" y="0"/>
            <a:chExt cx="930880" cy="11952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0880" cy="1195294"/>
            </a:xfrm>
            <a:custGeom>
              <a:avLst/>
              <a:gdLst/>
              <a:ahLst/>
              <a:cxnLst/>
              <a:rect l="l" t="t" r="r" b="b"/>
              <a:pathLst>
                <a:path w="930880" h="1195294">
                  <a:moveTo>
                    <a:pt x="727680" y="0"/>
                  </a:moveTo>
                  <a:lnTo>
                    <a:pt x="0" y="0"/>
                  </a:lnTo>
                  <a:lnTo>
                    <a:pt x="203200" y="1195294"/>
                  </a:lnTo>
                  <a:lnTo>
                    <a:pt x="930880" y="1195294"/>
                  </a:lnTo>
                  <a:lnTo>
                    <a:pt x="727680" y="0"/>
                  </a:lnTo>
                  <a:close/>
                </a:path>
              </a:pathLst>
            </a:custGeom>
            <a:blipFill>
              <a:blip r:embed="rId2"/>
              <a:stretch>
                <a:fillRect t="-1919" b="-1919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37505" y="937883"/>
            <a:ext cx="8849594" cy="1633867"/>
            <a:chOff x="0" y="0"/>
            <a:chExt cx="2201205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04652" y="1529791"/>
            <a:ext cx="8115300" cy="59292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497"/>
              </a:lnSpc>
            </a:pPr>
            <a:r>
              <a:rPr lang="en-US" sz="4888" b="1" spc="-32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 kvality vody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1406" y="3508952"/>
            <a:ext cx="8605693" cy="522523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732"/>
              </a:lnSpc>
            </a:pPr>
            <a:r>
              <a:rPr lang="en-US" sz="315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Definice</a:t>
            </a:r>
          </a:p>
          <a:p>
            <a:pPr algn="l">
              <a:lnSpc>
                <a:spcPts val="4582"/>
              </a:lnSpc>
            </a:pPr>
            <a:endParaRPr lang="en-US" sz="3154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582"/>
              </a:lnSpc>
            </a:pPr>
            <a:r>
              <a:rPr lang="en-US" sz="305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Řízení kvality vody zahrnuje zajištění bezpečnosti vody pro spotřebu a zdraví ekosystémů prostřednictvím kontroly znečišťujících látek a dodržování norem pro úpravu vody.</a:t>
            </a:r>
          </a:p>
          <a:p>
            <a:pPr algn="l">
              <a:lnSpc>
                <a:spcPts val="4582"/>
              </a:lnSpc>
            </a:pPr>
            <a:endParaRPr lang="en-US" sz="305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582"/>
              </a:lnSpc>
            </a:pPr>
            <a:endParaRPr lang="en-US" sz="305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1" indent="0" algn="l">
              <a:lnSpc>
                <a:spcPts val="4582"/>
              </a:lnSpc>
              <a:spcBef>
                <a:spcPct val="0"/>
              </a:spcBef>
            </a:pPr>
            <a:endParaRPr lang="en-US" sz="305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68224"/>
            <a:ext cx="18288000" cy="2018776"/>
            <a:chOff x="0" y="0"/>
            <a:chExt cx="4816593" cy="531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31694"/>
            </a:xfrm>
            <a:custGeom>
              <a:avLst/>
              <a:gdLst/>
              <a:ahLst/>
              <a:cxnLst/>
              <a:rect l="l" t="t" r="r" b="b"/>
              <a:pathLst>
                <a:path w="4816592" h="531694">
                  <a:moveTo>
                    <a:pt x="0" y="0"/>
                  </a:moveTo>
                  <a:lnTo>
                    <a:pt x="4816592" y="0"/>
                  </a:lnTo>
                  <a:lnTo>
                    <a:pt x="4816592" y="531694"/>
                  </a:lnTo>
                  <a:lnTo>
                    <a:pt x="0" y="531694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69794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99671" y="554037"/>
            <a:ext cx="15496174" cy="8540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b="1" spc="-21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 kvality vody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602963" y="2666531"/>
            <a:ext cx="876228" cy="1398637"/>
            <a:chOff x="0" y="0"/>
            <a:chExt cx="230776" cy="3683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99671" y="1638300"/>
            <a:ext cx="16359629" cy="6775188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07"/>
              </a:lnSpc>
            </a:pPr>
            <a:r>
              <a:rPr lang="cs-CZ" sz="343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Příklady</a:t>
            </a:r>
          </a:p>
          <a:p>
            <a:pPr algn="l">
              <a:lnSpc>
                <a:spcPts val="4378"/>
              </a:lnSpc>
            </a:pPr>
            <a:endParaRPr lang="cs-CZ" sz="3433" b="1" noProof="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378"/>
              </a:lnSpc>
            </a:pPr>
            <a:r>
              <a:rPr lang="cs-CZ" sz="3127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Nakládání s odpadními vodami:</a:t>
            </a:r>
          </a:p>
          <a:p>
            <a:pPr marL="457200" indent="-457200" algn="l">
              <a:lnSpc>
                <a:spcPts val="4378"/>
              </a:lnSpc>
              <a:buFont typeface="Arial" panose="020B0604020202020204" pitchFamily="34" charset="0"/>
              <a:buChar char="•"/>
            </a:pPr>
            <a:r>
              <a:rPr lang="cs-CZ" sz="312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Město pravidelně monitoruje a čistí odpadní vody, aby splňovaly bezpečnostní normy </a:t>
            </a:r>
            <a:r>
              <a:rPr lang="cs-CZ" sz="3127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před vypuštěním do řek nebo použitím k zavlažování.</a:t>
            </a:r>
          </a:p>
          <a:p>
            <a:pPr algn="l">
              <a:lnSpc>
                <a:spcPts val="4378"/>
              </a:lnSpc>
              <a:spcBef>
                <a:spcPct val="0"/>
              </a:spcBef>
            </a:pPr>
            <a:r>
              <a:rPr lang="cs-CZ" sz="3127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Kontrola znečištění:</a:t>
            </a:r>
          </a:p>
          <a:p>
            <a:pPr marL="675198" lvl="1" indent="-337599" algn="l">
              <a:lnSpc>
                <a:spcPts val="4378"/>
              </a:lnSpc>
              <a:spcBef>
                <a:spcPct val="0"/>
              </a:spcBef>
              <a:buFont typeface="Arial"/>
              <a:buChar char="•"/>
            </a:pPr>
            <a:r>
              <a:rPr lang="cs-CZ" sz="3127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Zavedení předpisů omezujících vstup průmyslových odpadních vod a zemědělských chemikálií do vodních zdrojů.</a:t>
            </a:r>
          </a:p>
          <a:p>
            <a:pPr algn="l">
              <a:lnSpc>
                <a:spcPts val="4378"/>
              </a:lnSpc>
              <a:spcBef>
                <a:spcPct val="0"/>
              </a:spcBef>
            </a:pPr>
            <a:r>
              <a:rPr lang="cs-CZ" sz="3127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Ochrana ekosystémů:</a:t>
            </a:r>
          </a:p>
          <a:p>
            <a:pPr marL="675198" lvl="1" indent="-337599" algn="l">
              <a:lnSpc>
                <a:spcPts val="4378"/>
              </a:lnSpc>
              <a:spcBef>
                <a:spcPct val="0"/>
              </a:spcBef>
              <a:buFont typeface="Arial"/>
              <a:buChar char="•"/>
            </a:pPr>
            <a:r>
              <a:rPr lang="cs-CZ" sz="3127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Obnova mokřadů a břehových zón za účelem přirozeného filtrování znečišťujících látek.</a:t>
            </a:r>
          </a:p>
          <a:p>
            <a:pPr marL="0" lvl="0" indent="0" algn="l">
              <a:lnSpc>
                <a:spcPts val="4257"/>
              </a:lnSpc>
              <a:spcBef>
                <a:spcPct val="0"/>
              </a:spcBef>
            </a:pPr>
            <a:endParaRPr lang="cs-CZ" sz="3127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634" y="0"/>
            <a:ext cx="18821634" cy="1920574"/>
            <a:chOff x="0" y="0"/>
            <a:chExt cx="4957138" cy="505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138" cy="505830"/>
            </a:xfrm>
            <a:custGeom>
              <a:avLst/>
              <a:gdLst/>
              <a:ahLst/>
              <a:cxnLst/>
              <a:rect l="l" t="t" r="r" b="b"/>
              <a:pathLst>
                <a:path w="4957138" h="505830">
                  <a:moveTo>
                    <a:pt x="0" y="0"/>
                  </a:moveTo>
                  <a:lnTo>
                    <a:pt x="4957138" y="0"/>
                  </a:lnTo>
                  <a:lnTo>
                    <a:pt x="4957138" y="505830"/>
                  </a:lnTo>
                  <a:lnTo>
                    <a:pt x="0" y="505830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57138" cy="54393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1495" y="705021"/>
            <a:ext cx="10956171" cy="65340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29"/>
              </a:lnSpc>
            </a:pPr>
            <a:r>
              <a:rPr lang="en-US" sz="5249" b="1" spc="-35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 kvality vody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1495" y="2862817"/>
            <a:ext cx="16094133" cy="544226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5423"/>
              </a:lnSpc>
              <a:spcBef>
                <a:spcPct val="0"/>
              </a:spcBef>
            </a:pPr>
            <a:r>
              <a:rPr lang="en-US" sz="3615" b="1" u="none" strike="noStrik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Výhody</a:t>
            </a:r>
          </a:p>
          <a:p>
            <a:pPr algn="l">
              <a:lnSpc>
                <a:spcPts val="5423"/>
              </a:lnSpc>
              <a:spcBef>
                <a:spcPct val="0"/>
              </a:spcBef>
            </a:pPr>
            <a:endParaRPr lang="en-US" sz="3615" b="1" u="none" strike="noStrike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780581" lvl="1" indent="-390290" algn="l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sz="3615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Ochrana veřejného zdraví: Snižuje riziko onemocnění přenášených vodou.</a:t>
            </a:r>
          </a:p>
          <a:p>
            <a:pPr marL="780581" lvl="1" indent="-390290" algn="l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sz="3615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Zdraví ekosystémů: Podporuje biologickou rozmanitost a přirozenou rovnováhu vodních ekosystémů.</a:t>
            </a:r>
          </a:p>
          <a:p>
            <a:pPr marL="780581" lvl="1" indent="-390290" algn="l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sz="3615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Ekonomické výhody: Zvyšuje udržitelnost vodních zdrojů, což přináší výhody průmyslovým odvětvím závislým na čisté vodě.</a:t>
            </a:r>
          </a:p>
          <a:p>
            <a:pPr algn="l">
              <a:lnSpc>
                <a:spcPts val="5202"/>
              </a:lnSpc>
              <a:spcBef>
                <a:spcPct val="0"/>
              </a:spcBef>
            </a:pPr>
            <a:endParaRPr lang="en-US" sz="3615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637894"/>
            <a:ext cx="18288000" cy="7452767"/>
            <a:chOff x="0" y="0"/>
            <a:chExt cx="4816593" cy="19628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962869"/>
            </a:xfrm>
            <a:custGeom>
              <a:avLst/>
              <a:gdLst/>
              <a:ahLst/>
              <a:cxnLst/>
              <a:rect l="l" t="t" r="r" b="b"/>
              <a:pathLst>
                <a:path w="4816592" h="1962869">
                  <a:moveTo>
                    <a:pt x="0" y="0"/>
                  </a:moveTo>
                  <a:lnTo>
                    <a:pt x="4816592" y="0"/>
                  </a:lnTo>
                  <a:lnTo>
                    <a:pt x="4816592" y="1962869"/>
                  </a:lnTo>
                  <a:lnTo>
                    <a:pt x="0" y="1962869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00969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1218" y="728384"/>
            <a:ext cx="15874954" cy="1952371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599"/>
              </a:lnSpc>
            </a:pP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Teoretické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základy</a:t>
            </a:r>
            <a:r>
              <a:rPr lang="en-US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hospodař</a:t>
            </a:r>
            <a:r>
              <a:rPr lang="cs-CZ" sz="4999" b="1" spc="-334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ení</a:t>
            </a:r>
            <a:r>
              <a:rPr lang="cs-CZ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 vodou</a:t>
            </a:r>
            <a:endParaRPr lang="en-US" sz="4999" b="1" spc="-334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5243"/>
              </a:lnSpc>
            </a:pPr>
            <a:endParaRPr lang="en-US" sz="4999" b="1" spc="-334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5243"/>
              </a:lnSpc>
            </a:pPr>
            <a:endParaRPr lang="en-US" sz="4999" b="1" spc="-334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1218" y="2200642"/>
            <a:ext cx="16469314" cy="695613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793"/>
              </a:lnSpc>
            </a:pPr>
            <a:r>
              <a:rPr lang="en-US" sz="319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Historický</a:t>
            </a:r>
            <a:r>
              <a:rPr lang="en-US" sz="319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19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vývoj</a:t>
            </a:r>
            <a:r>
              <a:rPr lang="en-US" sz="319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</a:t>
            </a:r>
            <a:endParaRPr lang="cs-CZ" sz="319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793"/>
              </a:lnSpc>
            </a:pPr>
            <a:endParaRPr lang="en-US" sz="319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642340" lvl="1" indent="-321170">
              <a:lnSpc>
                <a:spcPts val="4462"/>
              </a:lnSpc>
              <a:buFont typeface="Arial"/>
              <a:buChar char="•"/>
            </a:pPr>
            <a:r>
              <a:rPr lang="cs-CZ" sz="2975" dirty="0">
                <a:solidFill>
                  <a:srgbClr val="000000"/>
                </a:solidFill>
                <a:latin typeface="Canva Sans"/>
              </a:rPr>
              <a:t>Hospodaření s vodou se vyvíjelo od tradičního využívání povrchových a podzemních vod k integrovaným a udržitelným přístupům.</a:t>
            </a:r>
          </a:p>
          <a:p>
            <a:pPr marL="642340" lvl="1" indent="-321170">
              <a:lnSpc>
                <a:spcPts val="4462"/>
              </a:lnSpc>
              <a:buFont typeface="Arial"/>
              <a:buChar char="•"/>
            </a:pPr>
            <a:r>
              <a:rPr lang="cs-CZ" sz="2975" dirty="0">
                <a:solidFill>
                  <a:srgbClr val="000000"/>
                </a:solidFill>
                <a:latin typeface="Canva Sans"/>
              </a:rPr>
              <a:t>Tradiční metody: Přehrady, vodní nádrže a zavlažovací systémy zaměřené na maximalizaci dostupnosti vody.</a:t>
            </a:r>
          </a:p>
          <a:p>
            <a:pPr marL="642340" lvl="1" indent="-321170">
              <a:lnSpc>
                <a:spcPts val="4462"/>
              </a:lnSpc>
              <a:buFont typeface="Arial"/>
              <a:buChar char="•"/>
            </a:pPr>
            <a:r>
              <a:rPr lang="cs-CZ" sz="2975" dirty="0">
                <a:solidFill>
                  <a:srgbClr val="000000"/>
                </a:solidFill>
                <a:latin typeface="Canva Sans"/>
              </a:rPr>
              <a:t>Integrovaná správa vodních zdrojů (IWRM): Vznikla s cílem podporovat holistické řízení vodních zdrojů, které vyvažuje sociální, ekonomické a environmentální potřeby.</a:t>
            </a:r>
          </a:p>
          <a:p>
            <a:pPr marL="642340" lvl="1" indent="-321170">
              <a:lnSpc>
                <a:spcPts val="4462"/>
              </a:lnSpc>
              <a:buFont typeface="Arial"/>
              <a:buChar char="•"/>
            </a:pPr>
            <a:r>
              <a:rPr lang="cs-CZ" sz="2975" dirty="0">
                <a:solidFill>
                  <a:srgbClr val="000000"/>
                </a:solidFill>
                <a:latin typeface="Canva Sans"/>
              </a:rPr>
              <a:t>Vodohospodářské urbanistické plánování (</a:t>
            </a:r>
            <a:r>
              <a:rPr lang="cs-CZ" sz="2975" dirty="0" err="1">
                <a:solidFill>
                  <a:srgbClr val="000000"/>
                </a:solidFill>
                <a:latin typeface="Canva Sans"/>
              </a:rPr>
              <a:t>Water</a:t>
            </a:r>
            <a:r>
              <a:rPr lang="cs-CZ" sz="2975" dirty="0">
                <a:solidFill>
                  <a:srgbClr val="000000"/>
                </a:solidFill>
                <a:latin typeface="Canva Sans"/>
              </a:rPr>
              <a:t> Sensitive Urban Design, WSUD): Integruje hospodaření s vodou do městského plánování, napodobuje přirozené hydrologické cykly a řídí odtok dešťové vody.</a:t>
            </a:r>
          </a:p>
          <a:p>
            <a:pPr algn="just">
              <a:lnSpc>
                <a:spcPts val="4462"/>
              </a:lnSpc>
            </a:pPr>
            <a:endParaRPr lang="en-US" sz="2975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68224"/>
            <a:ext cx="18288000" cy="2018776"/>
            <a:chOff x="0" y="0"/>
            <a:chExt cx="4816593" cy="531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31694"/>
            </a:xfrm>
            <a:custGeom>
              <a:avLst/>
              <a:gdLst/>
              <a:ahLst/>
              <a:cxnLst/>
              <a:rect l="l" t="t" r="r" b="b"/>
              <a:pathLst>
                <a:path w="4816592" h="531694">
                  <a:moveTo>
                    <a:pt x="0" y="0"/>
                  </a:moveTo>
                  <a:lnTo>
                    <a:pt x="4816592" y="0"/>
                  </a:lnTo>
                  <a:lnTo>
                    <a:pt x="4816592" y="531694"/>
                  </a:lnTo>
                  <a:lnTo>
                    <a:pt x="0" y="531694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69794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99671" y="190500"/>
            <a:ext cx="15496174" cy="173990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Klíčové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teoretické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rámce</a:t>
            </a:r>
            <a:endParaRPr lang="en-US" sz="4999" b="1" spc="-219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b="1" spc="-219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9671" y="1028700"/>
            <a:ext cx="15975110" cy="7913898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07"/>
              </a:lnSpc>
            </a:pPr>
            <a:r>
              <a:rPr lang="cs-CZ" sz="343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Modelování integrace vodních systémů (</a:t>
            </a:r>
            <a:r>
              <a:rPr lang="cs-CZ" sz="3433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Water</a:t>
            </a:r>
            <a:r>
              <a:rPr lang="cs-CZ" sz="343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Systems </a:t>
            </a:r>
            <a:r>
              <a:rPr lang="cs-CZ" sz="3433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Integration</a:t>
            </a:r>
            <a:r>
              <a:rPr lang="cs-CZ" sz="343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Modelling, WSIMOD): </a:t>
            </a:r>
          </a:p>
          <a:p>
            <a:pPr marL="741327" lvl="1" indent="-370663">
              <a:lnSpc>
                <a:spcPts val="4807"/>
              </a:lnSpc>
              <a:buFont typeface="Arial"/>
              <a:buChar char="•"/>
            </a:pPr>
            <a:r>
              <a:rPr lang="cs-CZ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Rámec, který propojuje vodní cykly ve městech a na venkově a umožňuje komplexní hodnocení a rozhodování.</a:t>
            </a:r>
          </a:p>
          <a:p>
            <a:pPr marL="741327" lvl="1" indent="-370663">
              <a:lnSpc>
                <a:spcPts val="4807"/>
              </a:lnSpc>
              <a:buFont typeface="Arial"/>
              <a:buChar char="•"/>
            </a:pPr>
            <a:endParaRPr lang="cs-CZ" sz="34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70664" lvl="1">
              <a:lnSpc>
                <a:spcPts val="4807"/>
              </a:lnSpc>
            </a:pPr>
            <a:r>
              <a:rPr lang="cs-CZ" sz="343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Participativní přístupy: </a:t>
            </a:r>
          </a:p>
          <a:p>
            <a:pPr marL="741327" lvl="1" indent="-370663">
              <a:lnSpc>
                <a:spcPts val="4807"/>
              </a:lnSpc>
              <a:spcBef>
                <a:spcPct val="0"/>
              </a:spcBef>
              <a:buFont typeface="Arial"/>
              <a:buChar char="•"/>
            </a:pPr>
            <a:r>
              <a:rPr lang="cs-CZ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Důraz je kladen na zapojení zúčastněných stran do plánování a rozhodování, aby se zajistilo zohlednění různých pohledů.</a:t>
            </a:r>
          </a:p>
          <a:p>
            <a:pPr marL="741327" lvl="1" indent="-370663">
              <a:lnSpc>
                <a:spcPts val="4807"/>
              </a:lnSpc>
              <a:spcBef>
                <a:spcPct val="0"/>
              </a:spcBef>
              <a:buFont typeface="Arial"/>
              <a:buChar char="•"/>
            </a:pPr>
            <a:endParaRPr lang="cs-CZ" sz="34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70664" lvl="1">
              <a:lnSpc>
                <a:spcPts val="4807"/>
              </a:lnSpc>
              <a:spcBef>
                <a:spcPct val="0"/>
              </a:spcBef>
            </a:pPr>
            <a:r>
              <a:rPr lang="cs-CZ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Socio-hydrologie</a:t>
            </a:r>
            <a:r>
              <a:rPr lang="cs-CZ" sz="343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741327" lvl="1" indent="-370663" algn="l">
              <a:lnSpc>
                <a:spcPts val="4807"/>
              </a:lnSpc>
              <a:spcBef>
                <a:spcPct val="0"/>
              </a:spcBef>
              <a:buFont typeface="Arial"/>
              <a:buChar char="•"/>
            </a:pPr>
            <a:r>
              <a:rPr lang="cs-CZ" sz="343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Zkoumá interakce mezi sociálními systémy a hydrologickými procesy a zdůrazňuje význam lidského chování v oblasti hospodaření s vosou</a:t>
            </a:r>
          </a:p>
          <a:p>
            <a:pPr marL="0" lvl="0" indent="0" algn="l">
              <a:lnSpc>
                <a:spcPts val="4257"/>
              </a:lnSpc>
              <a:spcBef>
                <a:spcPct val="0"/>
              </a:spcBef>
            </a:pPr>
            <a:endParaRPr lang="cs-CZ" sz="3433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3634" y="0"/>
            <a:ext cx="18821634" cy="1948040"/>
            <a:chOff x="0" y="0"/>
            <a:chExt cx="4957138" cy="513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7138" cy="513064"/>
            </a:xfrm>
            <a:custGeom>
              <a:avLst/>
              <a:gdLst/>
              <a:ahLst/>
              <a:cxnLst/>
              <a:rect l="l" t="t" r="r" b="b"/>
              <a:pathLst>
                <a:path w="4957138" h="513064">
                  <a:moveTo>
                    <a:pt x="0" y="0"/>
                  </a:moveTo>
                  <a:lnTo>
                    <a:pt x="4957138" y="0"/>
                  </a:lnTo>
                  <a:lnTo>
                    <a:pt x="4957138" y="513064"/>
                  </a:lnTo>
                  <a:lnTo>
                    <a:pt x="0" y="513064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57138" cy="551164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80596" y="718754"/>
            <a:ext cx="12082262" cy="65340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29"/>
              </a:lnSpc>
            </a:pPr>
            <a:r>
              <a:rPr lang="en-US" sz="5249" b="1" spc="-35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Integrovaná</a:t>
            </a:r>
            <a:r>
              <a:rPr lang="en-US" sz="5249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249" b="1" spc="-35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správa</a:t>
            </a:r>
            <a:r>
              <a:rPr lang="en-US" sz="5249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249" b="1" spc="-35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vodních</a:t>
            </a:r>
            <a:r>
              <a:rPr lang="en-US" sz="5249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249" b="1" spc="-35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zdrojů</a:t>
            </a:r>
            <a:r>
              <a:rPr lang="cs-CZ" sz="5249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(IWRM)</a:t>
            </a:r>
            <a:r>
              <a:rPr lang="en-US" sz="5249" b="1" spc="-35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0596" y="2529808"/>
            <a:ext cx="17326809" cy="686277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83"/>
              </a:lnSpc>
            </a:pPr>
            <a:r>
              <a:rPr lang="cs-CZ" sz="325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Základní principy IWRM: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Udržitelné využívání vodních zdrojů.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Vyrovnává potřeby různých sektorů (zemědělství, průmysl, domácnosti).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Zajišťuje spravedlivý přístup k vodě a podporuje její ochranu.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Zvyšuje odolnost vůči nedostatku vody a změnám klimatu.</a:t>
            </a:r>
          </a:p>
          <a:p>
            <a:pPr algn="l">
              <a:lnSpc>
                <a:spcPts val="4883"/>
              </a:lnSpc>
            </a:pPr>
            <a:endParaRPr lang="cs-CZ" sz="325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883"/>
              </a:lnSpc>
            </a:pPr>
            <a:r>
              <a:rPr lang="cs-CZ" sz="3255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Výhody: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Efektivní využívání vody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Ochrana ekosystémů</a:t>
            </a:r>
          </a:p>
          <a:p>
            <a:pPr marL="702959" lvl="1" indent="-351480" algn="l">
              <a:lnSpc>
                <a:spcPts val="4883"/>
              </a:lnSpc>
              <a:buFont typeface="Arial"/>
              <a:buChar char="•"/>
            </a:pPr>
            <a:r>
              <a:rPr lang="cs-CZ" sz="3255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Dlouhodobá udržitelnost</a:t>
            </a:r>
          </a:p>
          <a:p>
            <a:pPr algn="l">
              <a:lnSpc>
                <a:spcPts val="4883"/>
              </a:lnSpc>
            </a:pPr>
            <a:endParaRPr lang="cs-CZ" sz="3255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92840" y="0"/>
            <a:ext cx="6995160" cy="10287000"/>
            <a:chOff x="0" y="0"/>
            <a:chExt cx="812800" cy="11952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195294"/>
            </a:xfrm>
            <a:custGeom>
              <a:avLst/>
              <a:gdLst/>
              <a:ahLst/>
              <a:cxnLst/>
              <a:rect l="l" t="t" r="r" b="b"/>
              <a:pathLst>
                <a:path w="812800" h="1195294">
                  <a:moveTo>
                    <a:pt x="609600" y="0"/>
                  </a:moveTo>
                  <a:lnTo>
                    <a:pt x="0" y="0"/>
                  </a:lnTo>
                  <a:lnTo>
                    <a:pt x="203200" y="1195294"/>
                  </a:lnTo>
                  <a:lnTo>
                    <a:pt x="812800" y="1195294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/>
              <a:stretch>
                <a:fillRect t="-1031" b="-1031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37504" y="745624"/>
            <a:ext cx="9597095" cy="1633867"/>
            <a:chOff x="0" y="0"/>
            <a:chExt cx="2201205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39857" y="1104900"/>
            <a:ext cx="8725221" cy="1171731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/>
          <a:p>
            <a:pPr algn="l">
              <a:lnSpc>
                <a:spcPts val="4497"/>
              </a:lnSpc>
            </a:pPr>
            <a:r>
              <a:rPr lang="en-US" sz="4888" b="1" spc="-327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Vodohospodářské</a:t>
            </a:r>
            <a:r>
              <a:rPr lang="en-US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88" b="1" spc="-327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urbanistické</a:t>
            </a:r>
            <a:r>
              <a:rPr lang="en-US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88" b="1" spc="-327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plánování</a:t>
            </a:r>
            <a:r>
              <a:rPr lang="en-US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4888" b="1" spc="-327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(WSUD)</a:t>
            </a:r>
            <a:endParaRPr lang="en-US" sz="4888" b="1" spc="-327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7505" y="2400300"/>
            <a:ext cx="10412632" cy="841961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387"/>
              </a:lnSpc>
              <a:spcBef>
                <a:spcPct val="0"/>
              </a:spcBef>
            </a:pPr>
            <a:r>
              <a:rPr lang="cs-CZ" sz="2925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Koncepce WSUD:</a:t>
            </a:r>
          </a:p>
          <a:p>
            <a:pPr marL="631534" lvl="1" indent="-315767">
              <a:lnSpc>
                <a:spcPts val="4387"/>
              </a:lnSpc>
              <a:spcBef>
                <a:spcPct val="0"/>
              </a:spcBef>
              <a:buFont typeface="Arial"/>
              <a:buChar char="•"/>
            </a:pPr>
            <a:r>
              <a:rPr lang="cs-CZ" sz="292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Koncepce zaměřená na udržitelné řízení městských vodních cyklů.</a:t>
            </a:r>
          </a:p>
          <a:p>
            <a:pPr marL="631534" lvl="1" indent="-315767">
              <a:lnSpc>
                <a:spcPts val="4387"/>
              </a:lnSpc>
              <a:spcBef>
                <a:spcPct val="0"/>
              </a:spcBef>
              <a:buFont typeface="Arial"/>
              <a:buChar char="•"/>
            </a:pPr>
            <a:r>
              <a:rPr lang="cs-CZ" sz="292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Zahrnuje </a:t>
            </a:r>
            <a:r>
              <a:rPr lang="cs-CZ" sz="292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zachycování dešťové vody, nakládání s dešťovou vodou a zelenou infrastrukturu.</a:t>
            </a:r>
          </a:p>
          <a:p>
            <a:pPr marL="631534" lvl="1" indent="-315767" algn="l">
              <a:lnSpc>
                <a:spcPts val="4387"/>
              </a:lnSpc>
              <a:spcBef>
                <a:spcPct val="0"/>
              </a:spcBef>
              <a:buFont typeface="Arial"/>
              <a:buChar char="•"/>
            </a:pPr>
            <a:r>
              <a:rPr lang="cs-CZ" sz="292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Napodobuje přirozené hydrologické procesy s cílem snížit odtok, zlepšit kvalitu vody a obnovit ekologickou rovnováhu.</a:t>
            </a:r>
          </a:p>
          <a:p>
            <a:pPr algn="l">
              <a:lnSpc>
                <a:spcPts val="4387"/>
              </a:lnSpc>
              <a:spcBef>
                <a:spcPct val="0"/>
              </a:spcBef>
            </a:pPr>
            <a:endParaRPr lang="cs-CZ" sz="2925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87"/>
              </a:lnSpc>
              <a:spcBef>
                <a:spcPct val="0"/>
              </a:spcBef>
            </a:pPr>
            <a:r>
              <a:rPr lang="cs-CZ" sz="2925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Výhody WSUD:</a:t>
            </a:r>
          </a:p>
          <a:p>
            <a:pPr marL="631534" lvl="1" indent="-315767" algn="l">
              <a:lnSpc>
                <a:spcPts val="4387"/>
              </a:lnSpc>
              <a:spcBef>
                <a:spcPct val="0"/>
              </a:spcBef>
              <a:buFont typeface="Arial"/>
              <a:buChar char="•"/>
            </a:pPr>
            <a:r>
              <a:rPr lang="cs-CZ" sz="292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Snižuje odtok vody z měst a riziko povodní.</a:t>
            </a:r>
          </a:p>
          <a:p>
            <a:pPr marL="631534" lvl="1" indent="-315767" algn="l">
              <a:lnSpc>
                <a:spcPts val="4387"/>
              </a:lnSpc>
              <a:spcBef>
                <a:spcPct val="0"/>
              </a:spcBef>
              <a:buFont typeface="Arial"/>
              <a:buChar char="•"/>
            </a:pPr>
            <a:r>
              <a:rPr lang="cs-CZ" sz="292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Zlepšuje kvalitu vody.</a:t>
            </a:r>
          </a:p>
          <a:p>
            <a:pPr marL="631534" lvl="1" indent="-315767" algn="l">
              <a:lnSpc>
                <a:spcPts val="4387"/>
              </a:lnSpc>
              <a:spcBef>
                <a:spcPct val="0"/>
              </a:spcBef>
              <a:buFont typeface="Arial"/>
              <a:buChar char="•"/>
            </a:pPr>
            <a:r>
              <a:rPr lang="cs-CZ" sz="292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Zlepšuje odolnost vůči změnám klimatu díky místnímu nakládání s vodou.</a:t>
            </a:r>
          </a:p>
          <a:p>
            <a:pPr algn="l">
              <a:lnSpc>
                <a:spcPts val="4387"/>
              </a:lnSpc>
              <a:spcBef>
                <a:spcPct val="0"/>
              </a:spcBef>
            </a:pPr>
            <a:endParaRPr lang="cs-CZ" sz="2925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7505" y="324709"/>
            <a:ext cx="8849594" cy="1633867"/>
            <a:chOff x="0" y="0"/>
            <a:chExt cx="2201205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63906" y="680060"/>
            <a:ext cx="7210822" cy="171687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497"/>
              </a:lnSpc>
            </a:pPr>
            <a:r>
              <a:rPr lang="en-US" sz="4888" b="1" spc="-32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Výhody udržitelného hospodaření s vodou</a:t>
            </a:r>
          </a:p>
          <a:p>
            <a:pPr algn="l">
              <a:lnSpc>
                <a:spcPts val="4497"/>
              </a:lnSpc>
            </a:pPr>
            <a:endParaRPr lang="en-US" sz="4888" b="1" spc="-327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7505" y="2055384"/>
            <a:ext cx="16414713" cy="880311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>
              <a:lnSpc>
                <a:spcPts val="4621"/>
              </a:lnSpc>
              <a:spcBef>
                <a:spcPct val="0"/>
              </a:spcBef>
            </a:pPr>
            <a:r>
              <a:rPr lang="cs-CZ" sz="308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Udržitelnost a efektivní využívání zdrojů: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r>
              <a:rPr lang="cs-CZ" sz="308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Podpora efektivní ho využívání a recyklace vodních zdrojů.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r>
              <a:rPr lang="cs-CZ" sz="308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Vyvažování potřeby měst, průmyslu a zemědělství.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endParaRPr lang="cs-CZ" sz="308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4621"/>
              </a:lnSpc>
              <a:spcBef>
                <a:spcPct val="0"/>
              </a:spcBef>
            </a:pPr>
            <a:r>
              <a:rPr lang="cs-CZ" sz="308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Odolnost vůči změnám klimatu: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r>
              <a:rPr lang="cs-CZ" sz="308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Pomoc zmírnění dopadů sucha a povodní prostřednictvím adaptivního řízení.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endParaRPr lang="cs-CZ" sz="308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4621"/>
              </a:lnSpc>
              <a:spcBef>
                <a:spcPct val="0"/>
              </a:spcBef>
            </a:pPr>
            <a:r>
              <a:rPr lang="cs-CZ" sz="308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Ekonomické výhody: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r>
              <a:rPr lang="cs-CZ" sz="308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Snížení nákladů spojených s tradiční infrastrukturou zásobování vodou.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r>
              <a:rPr lang="cs-CZ" sz="308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Úspory díky opětovnému využití vody v zemědělství a průmyslu.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endParaRPr lang="cs-CZ" sz="308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4621"/>
              </a:lnSpc>
              <a:spcBef>
                <a:spcPct val="0"/>
              </a:spcBef>
            </a:pPr>
            <a:r>
              <a:rPr lang="cs-CZ" sz="308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Zlepšená kvalita vody:</a:t>
            </a:r>
          </a:p>
          <a:p>
            <a:pPr marL="665216" lvl="1" indent="-332608">
              <a:lnSpc>
                <a:spcPts val="4621"/>
              </a:lnSpc>
              <a:spcBef>
                <a:spcPct val="0"/>
              </a:spcBef>
              <a:buFont typeface="Arial"/>
              <a:buChar char="•"/>
            </a:pPr>
            <a:r>
              <a:rPr lang="cs-CZ" sz="308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Snížení znečištění a zlepšení kvality vody prostřednictvím přirozených filtračních procesů.</a:t>
            </a:r>
          </a:p>
          <a:p>
            <a:pPr>
              <a:lnSpc>
                <a:spcPts val="4621"/>
              </a:lnSpc>
              <a:spcBef>
                <a:spcPct val="0"/>
              </a:spcBef>
            </a:pPr>
            <a:endParaRPr lang="cs-CZ" sz="308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790071"/>
            <a:ext cx="18288000" cy="1496929"/>
            <a:chOff x="0" y="0"/>
            <a:chExt cx="4816593" cy="3942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94253"/>
            </a:xfrm>
            <a:custGeom>
              <a:avLst/>
              <a:gdLst/>
              <a:ahLst/>
              <a:cxnLst/>
              <a:rect l="l" t="t" r="r" b="b"/>
              <a:pathLst>
                <a:path w="4816592" h="394253">
                  <a:moveTo>
                    <a:pt x="0" y="0"/>
                  </a:moveTo>
                  <a:lnTo>
                    <a:pt x="4816592" y="0"/>
                  </a:lnTo>
                  <a:lnTo>
                    <a:pt x="4816592" y="394253"/>
                  </a:lnTo>
                  <a:lnTo>
                    <a:pt x="0" y="394253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3235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99671" y="361778"/>
            <a:ext cx="15496174" cy="8540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Výzvy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moderním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hospodař</a:t>
            </a:r>
            <a:r>
              <a:rPr lang="cs-CZ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í</a:t>
            </a:r>
            <a:r>
              <a:rPr lang="cs-CZ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 vodou</a:t>
            </a:r>
            <a:endParaRPr lang="en-US" sz="4999" b="1" spc="-219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9671" y="1642528"/>
            <a:ext cx="16359629" cy="742511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cs-CZ" sz="2792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Vysoké počáteční investice:</a:t>
            </a:r>
          </a:p>
          <a:p>
            <a:pPr marL="602920" lvl="1" indent="-301460" algn="l">
              <a:lnSpc>
                <a:spcPts val="3909"/>
              </a:lnSpc>
              <a:buFont typeface="Arial"/>
              <a:buChar char="•"/>
            </a:pPr>
            <a:r>
              <a:rPr lang="cs-CZ" sz="279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Vysoké počáteční náklady na zavedení pokročilých systémů, jako je zelená infrastruktura a </a:t>
            </a:r>
            <a:r>
              <a:rPr lang="cs-CZ" sz="2792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recyklace vody.</a:t>
            </a:r>
          </a:p>
          <a:p>
            <a:pPr algn="l">
              <a:lnSpc>
                <a:spcPts val="3909"/>
              </a:lnSpc>
            </a:pPr>
            <a:r>
              <a:rPr lang="cs-CZ" sz="2792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Technické a znalostní bariéry:</a:t>
            </a:r>
          </a:p>
          <a:p>
            <a:pPr marL="602920" lvl="1" indent="-301460" algn="l">
              <a:lnSpc>
                <a:spcPts val="3909"/>
              </a:lnSpc>
              <a:spcBef>
                <a:spcPct val="0"/>
              </a:spcBef>
              <a:buFont typeface="Arial"/>
              <a:buChar char="•"/>
            </a:pPr>
            <a:r>
              <a:rPr lang="cs-CZ" sz="2792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Potřeba kvalifikovaných odborníků a znalostí, které mohou v místních komunitách chybět.</a:t>
            </a:r>
          </a:p>
          <a:p>
            <a:pPr algn="l">
              <a:lnSpc>
                <a:spcPts val="3909"/>
              </a:lnSpc>
            </a:pPr>
            <a:r>
              <a:rPr lang="cs-CZ" sz="2792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Politické a institucionální překážky:</a:t>
            </a:r>
          </a:p>
          <a:p>
            <a:pPr marL="602920" lvl="1" indent="-301460" algn="l">
              <a:lnSpc>
                <a:spcPts val="3909"/>
              </a:lnSpc>
              <a:spcBef>
                <a:spcPct val="0"/>
              </a:spcBef>
              <a:buFont typeface="Arial"/>
              <a:buChar char="•"/>
            </a:pPr>
            <a:r>
              <a:rPr lang="cs-CZ" sz="2792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Spolupráce mezi více zúčastněnými stranami je často náročná, zejména v případě přeshraničních vodních zdrojů.</a:t>
            </a:r>
          </a:p>
          <a:p>
            <a:pPr algn="l">
              <a:lnSpc>
                <a:spcPts val="3909"/>
              </a:lnSpc>
            </a:pPr>
            <a:r>
              <a:rPr lang="cs-CZ" sz="2792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Kulturní a sociální odpor:</a:t>
            </a:r>
          </a:p>
          <a:p>
            <a:pPr marL="602920" lvl="1" indent="-301460" algn="l">
              <a:lnSpc>
                <a:spcPts val="3909"/>
              </a:lnSpc>
              <a:spcBef>
                <a:spcPct val="0"/>
              </a:spcBef>
              <a:buFont typeface="Arial"/>
              <a:buChar char="•"/>
            </a:pPr>
            <a:r>
              <a:rPr lang="cs-CZ" sz="2792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Odpor vůči novým politikám a změnám v postupech hospodaření s vodou, které vyžadují zapojení komunity.</a:t>
            </a:r>
          </a:p>
          <a:p>
            <a:pPr algn="l">
              <a:lnSpc>
                <a:spcPts val="3909"/>
              </a:lnSpc>
            </a:pPr>
            <a:r>
              <a:rPr lang="cs-CZ" sz="2792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Nejistoty spojené se změnou klimatu:</a:t>
            </a:r>
          </a:p>
          <a:p>
            <a:pPr marL="602920" lvl="1" indent="-301460" algn="l">
              <a:lnSpc>
                <a:spcPts val="3909"/>
              </a:lnSpc>
              <a:spcBef>
                <a:spcPct val="0"/>
              </a:spcBef>
              <a:buFont typeface="Arial"/>
              <a:buChar char="•"/>
            </a:pPr>
            <a:r>
              <a:rPr lang="cs-CZ" sz="2792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Nepředvídatelné dopady změny klimatu představují výzvu pro dlouhodobé plánování a odolnost infrastruktury.</a:t>
            </a:r>
          </a:p>
          <a:p>
            <a:pPr marL="0" lvl="0" indent="0" algn="l">
              <a:lnSpc>
                <a:spcPts val="3332"/>
              </a:lnSpc>
              <a:spcBef>
                <a:spcPct val="0"/>
              </a:spcBef>
            </a:pPr>
            <a:endParaRPr lang="cs-CZ" sz="2792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671134"/>
            <a:ext cx="18288000" cy="1615866"/>
            <a:chOff x="0" y="0"/>
            <a:chExt cx="4816593" cy="4255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25578"/>
            </a:xfrm>
            <a:custGeom>
              <a:avLst/>
              <a:gdLst/>
              <a:ahLst/>
              <a:cxnLst/>
              <a:rect l="l" t="t" r="r" b="b"/>
              <a:pathLst>
                <a:path w="4816592" h="425578">
                  <a:moveTo>
                    <a:pt x="0" y="0"/>
                  </a:moveTo>
                  <a:lnTo>
                    <a:pt x="4816592" y="0"/>
                  </a:lnTo>
                  <a:lnTo>
                    <a:pt x="4816592" y="425578"/>
                  </a:lnTo>
                  <a:lnTo>
                    <a:pt x="0" y="425578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6367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70642" y="389243"/>
            <a:ext cx="16320143" cy="173643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Praktické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techniky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postupy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 </a:t>
            </a:r>
            <a:r>
              <a:rPr lang="en-US" sz="4999" b="1" spc="-219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oblasti</a:t>
            </a:r>
            <a:r>
              <a:rPr lang="en-US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4999" b="1" spc="-219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hospodaření s vodou</a:t>
            </a:r>
            <a:endParaRPr lang="en-US" sz="4999" b="1" spc="-219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70642" y="2095500"/>
            <a:ext cx="16320143" cy="7219669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309"/>
              </a:lnSpc>
            </a:pPr>
            <a:r>
              <a:rPr lang="cs-CZ" sz="28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Zachycování dešťové vody:</a:t>
            </a:r>
          </a:p>
          <a:p>
            <a:pPr marL="664558" lvl="1" indent="-332279" algn="l">
              <a:lnSpc>
                <a:spcPts val="4309"/>
              </a:lnSpc>
              <a:buFont typeface="Arial"/>
              <a:buChar char="•"/>
            </a:pPr>
            <a:r>
              <a:rPr lang="cs-CZ" sz="28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Zachycování a uchovávání dešťové vody pro zavlažování nebo jiné způsoby využití vody, které neslouží k pití.</a:t>
            </a:r>
          </a:p>
          <a:p>
            <a:pPr marL="664558" lvl="1" indent="-332279" algn="l">
              <a:lnSpc>
                <a:spcPts val="4309"/>
              </a:lnSpc>
              <a:buFont typeface="Arial"/>
              <a:buChar char="•"/>
            </a:pPr>
            <a:r>
              <a:rPr lang="cs-CZ" sz="28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Výhoda: Snižuje závislost na podzemních vodách a městských vodovodních systémech.</a:t>
            </a:r>
          </a:p>
          <a:p>
            <a:pPr algn="l">
              <a:lnSpc>
                <a:spcPts val="4309"/>
              </a:lnSpc>
            </a:pPr>
            <a:endParaRPr lang="cs-CZ" sz="28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09"/>
              </a:lnSpc>
            </a:pPr>
            <a:r>
              <a:rPr lang="cs-CZ" sz="28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Úsporné zavlažování:</a:t>
            </a:r>
          </a:p>
          <a:p>
            <a:pPr marL="664558" lvl="1" indent="-332279" algn="l">
              <a:lnSpc>
                <a:spcPts val="4309"/>
              </a:lnSpc>
              <a:buFont typeface="Arial"/>
              <a:buChar char="•"/>
            </a:pPr>
            <a:r>
              <a:rPr lang="cs-CZ" sz="28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Techniky jako kapková závlaha precizní postřikovače minimalizují plýtvání vodou.</a:t>
            </a:r>
          </a:p>
          <a:p>
            <a:pPr marL="664558" lvl="1" indent="-332279" algn="l">
              <a:lnSpc>
                <a:spcPts val="4309"/>
              </a:lnSpc>
              <a:buFont typeface="Arial"/>
              <a:buChar char="•"/>
            </a:pPr>
            <a:r>
              <a:rPr lang="cs-CZ" sz="28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Výhoda: Dodává vodu přímo do kořenové zóny, čímž se snižuje odpařování a odtok.</a:t>
            </a:r>
          </a:p>
          <a:p>
            <a:pPr algn="l">
              <a:lnSpc>
                <a:spcPts val="4309"/>
              </a:lnSpc>
            </a:pPr>
            <a:endParaRPr lang="cs-CZ" sz="28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09"/>
              </a:lnSpc>
            </a:pPr>
            <a:r>
              <a:rPr lang="cs-CZ" sz="2800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Řízení vlhkosti půdy:</a:t>
            </a:r>
          </a:p>
          <a:p>
            <a:pPr marL="664558" lvl="1" indent="-332279" algn="l">
              <a:lnSpc>
                <a:spcPts val="4309"/>
              </a:lnSpc>
              <a:buFont typeface="Arial"/>
              <a:buChar char="•"/>
            </a:pPr>
            <a:r>
              <a:rPr lang="cs-CZ" sz="28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Používání mulče nebo krycích plodin k udržení vlhkosti půdy a snížení výparu.</a:t>
            </a:r>
          </a:p>
          <a:p>
            <a:pPr marL="664558" lvl="1" indent="-332279" algn="l">
              <a:lnSpc>
                <a:spcPts val="4309"/>
              </a:lnSpc>
              <a:spcBef>
                <a:spcPct val="0"/>
              </a:spcBef>
              <a:buFont typeface="Arial"/>
              <a:buChar char="•"/>
            </a:pPr>
            <a:r>
              <a:rPr lang="cs-CZ" sz="28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Výhoda: Udržuje půdu hydratovanou pro plodiny a snižuje potřebu častého zavlažování.</a:t>
            </a:r>
          </a:p>
          <a:p>
            <a:pPr marL="0" lvl="0" indent="0" algn="l">
              <a:lnSpc>
                <a:spcPts val="5345"/>
              </a:lnSpc>
              <a:spcBef>
                <a:spcPct val="0"/>
              </a:spcBef>
            </a:pPr>
            <a:endParaRPr lang="cs-CZ" sz="2800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31608" y="9596873"/>
            <a:ext cx="5656392" cy="831054"/>
            <a:chOff x="0" y="0"/>
            <a:chExt cx="1489749" cy="218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9749" cy="218878"/>
            </a:xfrm>
            <a:custGeom>
              <a:avLst/>
              <a:gdLst/>
              <a:ahLst/>
              <a:cxnLst/>
              <a:rect l="l" t="t" r="r" b="b"/>
              <a:pathLst>
                <a:path w="1489749" h="218878">
                  <a:moveTo>
                    <a:pt x="0" y="0"/>
                  </a:moveTo>
                  <a:lnTo>
                    <a:pt x="1489749" y="0"/>
                  </a:lnTo>
                  <a:lnTo>
                    <a:pt x="1489749" y="218878"/>
                  </a:lnTo>
                  <a:lnTo>
                    <a:pt x="0" y="218878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9749" cy="25697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111" y="8421004"/>
            <a:ext cx="18265889" cy="1865996"/>
            <a:chOff x="0" y="0"/>
            <a:chExt cx="4810769" cy="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0769" cy="491456"/>
            </a:xfrm>
            <a:custGeom>
              <a:avLst/>
              <a:gdLst/>
              <a:ahLst/>
              <a:cxnLst/>
              <a:rect l="l" t="t" r="r" b="b"/>
              <a:pathLst>
                <a:path w="4810769" h="491456">
                  <a:moveTo>
                    <a:pt x="0" y="0"/>
                  </a:moveTo>
                  <a:lnTo>
                    <a:pt x="4810769" y="0"/>
                  </a:lnTo>
                  <a:lnTo>
                    <a:pt x="4810769" y="491456"/>
                  </a:lnTo>
                  <a:lnTo>
                    <a:pt x="0" y="491456"/>
                  </a:lnTo>
                  <a:close/>
                </a:path>
              </a:pathLst>
            </a:custGeom>
            <a:solidFill>
              <a:srgbClr val="4D7344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0769" cy="529556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449210"/>
            <a:ext cx="18288000" cy="978716"/>
            <a:chOff x="0" y="0"/>
            <a:chExt cx="4816593" cy="2577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57769"/>
            </a:xfrm>
            <a:custGeom>
              <a:avLst/>
              <a:gdLst/>
              <a:ahLst/>
              <a:cxnLst/>
              <a:rect l="l" t="t" r="r" b="b"/>
              <a:pathLst>
                <a:path w="4816592" h="257769">
                  <a:moveTo>
                    <a:pt x="0" y="0"/>
                  </a:moveTo>
                  <a:lnTo>
                    <a:pt x="4816592" y="0"/>
                  </a:lnTo>
                  <a:lnTo>
                    <a:pt x="4816592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295869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9701" y="782638"/>
            <a:ext cx="8584299" cy="625475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cs-CZ" sz="4999" b="1" spc="-33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Případová studie</a:t>
            </a:r>
            <a:endParaRPr lang="en-US" sz="4999" b="1" spc="-334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59701" y="1914203"/>
            <a:ext cx="16699599" cy="7862922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4413"/>
              </a:lnSpc>
            </a:pPr>
            <a:r>
              <a:rPr lang="cs-CZ" sz="3152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Scénář:</a:t>
            </a:r>
          </a:p>
          <a:p>
            <a:pPr algn="just">
              <a:lnSpc>
                <a:spcPts val="4413"/>
              </a:lnSpc>
            </a:pPr>
            <a:r>
              <a:rPr lang="cs-CZ" sz="315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Farma v oblasti náchylné k suchu zavedla následující techniky:</a:t>
            </a:r>
          </a:p>
          <a:p>
            <a:pPr marL="680559" lvl="1" indent="-340279" algn="just">
              <a:lnSpc>
                <a:spcPts val="4413"/>
              </a:lnSpc>
              <a:buFont typeface="Arial"/>
              <a:buChar char="•"/>
            </a:pPr>
            <a:r>
              <a:rPr lang="cs-CZ" sz="315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Kapková závlaha: Snížení spotřeby vody o 50 % při zachování výnosů plodin.</a:t>
            </a:r>
          </a:p>
          <a:p>
            <a:pPr marL="680559" lvl="1" indent="-340279" algn="just">
              <a:lnSpc>
                <a:spcPts val="4413"/>
              </a:lnSpc>
              <a:buFont typeface="Arial"/>
              <a:buChar char="•"/>
            </a:pPr>
            <a:r>
              <a:rPr lang="cs-CZ" sz="315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Zachycování dešťové vody: Uchování 30 % ročního srážkového úhrnu pro zavlažování během suchých období.</a:t>
            </a:r>
          </a:p>
          <a:p>
            <a:pPr marL="680559" lvl="1" indent="-340279" algn="just">
              <a:lnSpc>
                <a:spcPts val="4413"/>
              </a:lnSpc>
              <a:buFont typeface="Arial"/>
              <a:buChar char="•"/>
            </a:pPr>
            <a:r>
              <a:rPr lang="cs-CZ" sz="315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Recyklace odpadních vod: Čištěná šedá voda byla znovu využita k zavlažování.</a:t>
            </a:r>
          </a:p>
          <a:p>
            <a:pPr marL="680559" lvl="1" indent="-340279" algn="just">
              <a:lnSpc>
                <a:spcPts val="4413"/>
              </a:lnSpc>
              <a:buFont typeface="Arial"/>
              <a:buChar char="•"/>
            </a:pPr>
            <a:endParaRPr lang="cs-CZ" sz="315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413"/>
              </a:lnSpc>
            </a:pPr>
            <a:r>
              <a:rPr lang="cs-CZ" sz="3152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Výsledek:</a:t>
            </a:r>
          </a:p>
          <a:p>
            <a:pPr marL="680559" lvl="1" indent="-340279" algn="just">
              <a:lnSpc>
                <a:spcPts val="4413"/>
              </a:lnSpc>
              <a:buFont typeface="Arial"/>
              <a:buChar char="•"/>
            </a:pPr>
            <a:r>
              <a:rPr lang="cs-CZ" sz="3152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Zlepšení efektivity využívání zdrojů, snížení provozních nákladů a lepší zajištění vody během období nedostatku.</a:t>
            </a:r>
          </a:p>
          <a:p>
            <a:pPr algn="just">
              <a:lnSpc>
                <a:spcPts val="4413"/>
              </a:lnSpc>
            </a:pPr>
            <a:endParaRPr lang="cs-CZ" sz="315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413"/>
              </a:lnSpc>
            </a:pPr>
            <a:endParaRPr lang="cs-CZ" sz="315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413"/>
              </a:lnSpc>
            </a:pPr>
            <a:endParaRPr lang="cs-CZ" sz="315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13"/>
              </a:lnSpc>
              <a:spcBef>
                <a:spcPct val="0"/>
              </a:spcBef>
            </a:pPr>
            <a:endParaRPr lang="cs-CZ" sz="3152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894470"/>
            <a:ext cx="18288000" cy="1392530"/>
            <a:chOff x="0" y="0"/>
            <a:chExt cx="4816593" cy="3667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66757"/>
            </a:xfrm>
            <a:custGeom>
              <a:avLst/>
              <a:gdLst/>
              <a:ahLst/>
              <a:cxnLst/>
              <a:rect l="l" t="t" r="r" b="b"/>
              <a:pathLst>
                <a:path w="4816592" h="366757">
                  <a:moveTo>
                    <a:pt x="0" y="0"/>
                  </a:moveTo>
                  <a:lnTo>
                    <a:pt x="4816592" y="0"/>
                  </a:lnTo>
                  <a:lnTo>
                    <a:pt x="4816592" y="366757"/>
                  </a:lnTo>
                  <a:lnTo>
                    <a:pt x="0" y="366757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04857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99671" y="554037"/>
            <a:ext cx="15496174" cy="173643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cs-CZ" sz="4999" b="1" spc="-219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Klíčové dovednosti pro školitele odborného vzdělávání a přípravy v oblasti hospodaření s vodou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9671" y="2517398"/>
            <a:ext cx="16359629" cy="7273979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456"/>
              </a:lnSpc>
            </a:pPr>
            <a:r>
              <a:rPr lang="cs-CZ" sz="318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Vypracování plánů efektivního využívání vody:</a:t>
            </a:r>
          </a:p>
          <a:p>
            <a:pPr marL="687221" lvl="1" indent="-343611" algn="l">
              <a:lnSpc>
                <a:spcPts val="4456"/>
              </a:lnSpc>
              <a:buFont typeface="Arial"/>
              <a:buChar char="•"/>
            </a:pPr>
            <a:r>
              <a:rPr lang="cs-CZ" sz="318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Vytváření strategií pro optimalizaci </a:t>
            </a:r>
            <a:r>
              <a:rPr lang="cs-CZ" sz="318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využívání vody v různých zemědělských a průmyslových procesech.</a:t>
            </a:r>
          </a:p>
          <a:p>
            <a:pPr marL="687221" lvl="1" indent="-343611" algn="l">
              <a:lnSpc>
                <a:spcPts val="4456"/>
              </a:lnSpc>
              <a:spcBef>
                <a:spcPct val="0"/>
              </a:spcBef>
              <a:buFont typeface="Arial"/>
              <a:buChar char="•"/>
            </a:pPr>
            <a:r>
              <a:rPr lang="cs-CZ" sz="3183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Aplikace: Vedení účastníků školení při účinném zavádění opatření na ochranu vodních zdrojů.</a:t>
            </a:r>
          </a:p>
          <a:p>
            <a:pPr algn="l">
              <a:lnSpc>
                <a:spcPts val="4456"/>
              </a:lnSpc>
              <a:spcBef>
                <a:spcPct val="0"/>
              </a:spcBef>
            </a:pPr>
            <a:endParaRPr lang="cs-CZ" sz="3183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56"/>
              </a:lnSpc>
            </a:pPr>
            <a:r>
              <a:rPr lang="cs-CZ" sz="3183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Školení v oblasti recyklace a opětovného využití vody:</a:t>
            </a:r>
          </a:p>
          <a:p>
            <a:pPr marL="687221" lvl="1" indent="-343611">
              <a:lnSpc>
                <a:spcPts val="4456"/>
              </a:lnSpc>
              <a:spcBef>
                <a:spcPct val="0"/>
              </a:spcBef>
              <a:buFont typeface="Arial"/>
              <a:buChar char="•"/>
            </a:pPr>
            <a:r>
              <a:rPr lang="cs-CZ" sz="3183" dirty="0">
                <a:solidFill>
                  <a:srgbClr val="000000"/>
                </a:solidFill>
                <a:latin typeface="Canva Sans"/>
              </a:rPr>
              <a:t>Vzdělávání v oblasti úpravy a opětovného využití odpadních vod v zemědělství a průmyslu.</a:t>
            </a:r>
          </a:p>
          <a:p>
            <a:pPr marL="687221" lvl="1" indent="-343611">
              <a:lnSpc>
                <a:spcPts val="4456"/>
              </a:lnSpc>
              <a:spcBef>
                <a:spcPct val="0"/>
              </a:spcBef>
              <a:buFont typeface="Arial"/>
              <a:buChar char="•"/>
            </a:pPr>
            <a:r>
              <a:rPr lang="cs-CZ" sz="3183" dirty="0">
                <a:solidFill>
                  <a:srgbClr val="000000"/>
                </a:solidFill>
                <a:latin typeface="Canva Sans"/>
              </a:rPr>
              <a:t>Aplikace: Poskytování praktických workshopů o úpravě odpadních vod a systémech na zachycování dešťové vody.</a:t>
            </a:r>
            <a:endParaRPr lang="cs-CZ" sz="3183" dirty="0">
              <a:solidFill>
                <a:srgbClr val="000000"/>
              </a:solidFill>
              <a:latin typeface="Canva Sans"/>
              <a:sym typeface="Canva San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cs-CZ" sz="3183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l">
              <a:lnSpc>
                <a:spcPts val="3202"/>
              </a:lnSpc>
              <a:spcBef>
                <a:spcPct val="0"/>
              </a:spcBef>
            </a:pPr>
            <a:endParaRPr lang="cs-CZ" sz="3183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38976"/>
            <a:ext cx="10926496" cy="593084"/>
            <a:chOff x="0" y="0"/>
            <a:chExt cx="2877760" cy="1562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7505" y="492754"/>
            <a:ext cx="7692096" cy="1633867"/>
            <a:chOff x="0" y="0"/>
            <a:chExt cx="2201205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85606" y="794150"/>
            <a:ext cx="8358393" cy="1228688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/>
          <a:p>
            <a:pPr algn="l">
              <a:lnSpc>
                <a:spcPts val="4681"/>
              </a:lnSpc>
            </a:pPr>
            <a:r>
              <a:rPr lang="cs-CZ" sz="5088" b="1" spc="-340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Dovednosti v oblasti monitorování a analýzy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7505" y="2773444"/>
            <a:ext cx="16473693" cy="6583149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702"/>
              </a:lnSpc>
              <a:spcBef>
                <a:spcPct val="0"/>
              </a:spcBef>
            </a:pPr>
            <a:r>
              <a:rPr lang="cs-CZ" sz="3135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Odborné znalosti v oblasti vodního rozpočtu:</a:t>
            </a:r>
          </a:p>
          <a:p>
            <a:pPr marL="676868" lvl="1" indent="-338434" algn="l">
              <a:lnSpc>
                <a:spcPts val="4702"/>
              </a:lnSpc>
              <a:spcBef>
                <a:spcPct val="0"/>
              </a:spcBef>
              <a:buFont typeface="Arial"/>
              <a:buChar char="•"/>
            </a:pPr>
            <a:r>
              <a:rPr lang="cs-CZ" sz="313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Výuka metod analýzy spotřeby vody a řízení odvodňovacích systémů.</a:t>
            </a:r>
          </a:p>
          <a:p>
            <a:pPr marL="676868" lvl="1" indent="-338434" algn="l">
              <a:lnSpc>
                <a:spcPts val="4702"/>
              </a:lnSpc>
              <a:spcBef>
                <a:spcPct val="0"/>
              </a:spcBef>
              <a:buFont typeface="Arial"/>
              <a:buChar char="•"/>
            </a:pPr>
            <a:r>
              <a:rPr lang="cs-CZ" sz="313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Aplikace: Pomoc účastníkům školení při identifikaci příležitostí k úsporám vody a zlepšení alokace zdrojů.</a:t>
            </a:r>
          </a:p>
          <a:p>
            <a:pPr marL="676868" lvl="1" indent="-338434" algn="l">
              <a:lnSpc>
                <a:spcPts val="4702"/>
              </a:lnSpc>
              <a:spcBef>
                <a:spcPct val="0"/>
              </a:spcBef>
              <a:buFont typeface="Arial"/>
              <a:buChar char="•"/>
            </a:pPr>
            <a:endParaRPr lang="cs-CZ" sz="3135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702"/>
              </a:lnSpc>
              <a:spcBef>
                <a:spcPct val="0"/>
              </a:spcBef>
            </a:pPr>
            <a:r>
              <a:rPr lang="cs-CZ" sz="3135" b="1" u="none" strike="noStrike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Rozhodování na základě dat:</a:t>
            </a:r>
          </a:p>
          <a:p>
            <a:pPr marL="676868" lvl="1" indent="-338434" algn="l">
              <a:lnSpc>
                <a:spcPts val="4702"/>
              </a:lnSpc>
              <a:spcBef>
                <a:spcPct val="0"/>
              </a:spcBef>
              <a:buFont typeface="Arial"/>
              <a:buChar char="•"/>
            </a:pPr>
            <a:r>
              <a:rPr lang="cs-CZ" sz="313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Využití digitálních nástrojů, jako jsou datové modely a simulace, k předpovídání a řízení poptávky po vodě.</a:t>
            </a:r>
          </a:p>
          <a:p>
            <a:pPr marL="676868" lvl="1" indent="-338434" algn="l">
              <a:lnSpc>
                <a:spcPts val="4702"/>
              </a:lnSpc>
              <a:spcBef>
                <a:spcPct val="0"/>
              </a:spcBef>
              <a:buFont typeface="Arial"/>
              <a:buChar char="•"/>
            </a:pPr>
            <a:r>
              <a:rPr lang="cs-CZ" sz="3135" u="none" strike="noStrike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Aplikace: Školení účastníků v oblasti efektivního využívání technologií při správě vodních zdrojů.</a:t>
            </a:r>
          </a:p>
          <a:p>
            <a:pPr algn="l">
              <a:lnSpc>
                <a:spcPts val="4702"/>
              </a:lnSpc>
              <a:spcBef>
                <a:spcPct val="0"/>
              </a:spcBef>
            </a:pPr>
            <a:endParaRPr lang="cs-CZ" sz="3135" u="none" strike="noStrike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 cap="sq">
              <a:noFill/>
              <a:prstDash val="solid"/>
              <a:miter/>
            </a:ln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03349" y="2960664"/>
            <a:ext cx="7513938" cy="7090396"/>
            <a:chOff x="0" y="0"/>
            <a:chExt cx="1164106" cy="1098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4106" cy="1098488"/>
            </a:xfrm>
            <a:custGeom>
              <a:avLst/>
              <a:gdLst/>
              <a:ahLst/>
              <a:cxnLst/>
              <a:rect l="l" t="t" r="r" b="b"/>
              <a:pathLst>
                <a:path w="1164106" h="1098488">
                  <a:moveTo>
                    <a:pt x="582053" y="0"/>
                  </a:moveTo>
                  <a:cubicBezTo>
                    <a:pt x="260594" y="0"/>
                    <a:pt x="0" y="245905"/>
                    <a:pt x="0" y="549244"/>
                  </a:cubicBezTo>
                  <a:cubicBezTo>
                    <a:pt x="0" y="852583"/>
                    <a:pt x="260594" y="1098488"/>
                    <a:pt x="582053" y="1098488"/>
                  </a:cubicBezTo>
                  <a:cubicBezTo>
                    <a:pt x="903512" y="1098488"/>
                    <a:pt x="1164106" y="852583"/>
                    <a:pt x="1164106" y="549244"/>
                  </a:cubicBezTo>
                  <a:cubicBezTo>
                    <a:pt x="1164106" y="245905"/>
                    <a:pt x="903512" y="0"/>
                    <a:pt x="582053" y="0"/>
                  </a:cubicBezTo>
                  <a:close/>
                </a:path>
              </a:pathLst>
            </a:custGeom>
            <a:blipFill>
              <a:blip r:embed="rId2"/>
              <a:stretch>
                <a:fillRect l="-20816" r="-20816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33634" y="0"/>
            <a:ext cx="18821634" cy="1948040"/>
            <a:chOff x="0" y="0"/>
            <a:chExt cx="4957138" cy="5130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7138" cy="513064"/>
            </a:xfrm>
            <a:custGeom>
              <a:avLst/>
              <a:gdLst/>
              <a:ahLst/>
              <a:cxnLst/>
              <a:rect l="l" t="t" r="r" b="b"/>
              <a:pathLst>
                <a:path w="4957138" h="513064">
                  <a:moveTo>
                    <a:pt x="0" y="0"/>
                  </a:moveTo>
                  <a:lnTo>
                    <a:pt x="4957138" y="0"/>
                  </a:lnTo>
                  <a:lnTo>
                    <a:pt x="4957138" y="513064"/>
                  </a:lnTo>
                  <a:lnTo>
                    <a:pt x="0" y="513064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957138" cy="551164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67194" y="718754"/>
            <a:ext cx="12082262" cy="65340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829"/>
              </a:lnSpc>
            </a:pPr>
            <a:r>
              <a:rPr lang="en-US" sz="5249" b="1" spc="-35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Vzdělávání v oblasti politiky a udržitelnosti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89756" y="2199475"/>
            <a:ext cx="9754589" cy="10342896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20"/>
              </a:lnSpc>
            </a:pPr>
            <a:r>
              <a:rPr lang="cs-CZ" sz="301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Porozumění environmentálním politikám:</a:t>
            </a:r>
          </a:p>
          <a:p>
            <a:pPr marL="650632" lvl="1" indent="-325316" algn="l">
              <a:lnSpc>
                <a:spcPts val="4520"/>
              </a:lnSpc>
              <a:buFont typeface="Arial"/>
              <a:buChar char="•"/>
            </a:pPr>
            <a:r>
              <a:rPr lang="cs-CZ" sz="301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Výuka politik a osvědčených postupů pro udržitelné hospodaření s vodou.</a:t>
            </a:r>
          </a:p>
          <a:p>
            <a:pPr marL="650632" lvl="1" indent="-325316" algn="l">
              <a:lnSpc>
                <a:spcPts val="4520"/>
              </a:lnSpc>
              <a:buFont typeface="Arial"/>
              <a:buChar char="•"/>
            </a:pPr>
            <a:r>
              <a:rPr lang="cs-CZ" sz="301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Posílení schopnosti účastníků školení přizpůsobit své postupy regulačním a environmentálním </a:t>
            </a:r>
            <a:r>
              <a:rPr lang="cs-CZ" sz="3013" noProof="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standardyům</a:t>
            </a:r>
            <a:r>
              <a:rPr lang="cs-CZ" sz="301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50632" lvl="1" indent="-325316" algn="l">
              <a:lnSpc>
                <a:spcPts val="4520"/>
              </a:lnSpc>
              <a:buFont typeface="Arial"/>
              <a:buChar char="•"/>
            </a:pPr>
            <a:endParaRPr lang="cs-CZ" sz="301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520"/>
              </a:lnSpc>
            </a:pPr>
            <a:r>
              <a:rPr lang="cs-CZ" sz="3013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Podpora udržitelných postupů:</a:t>
            </a:r>
          </a:p>
          <a:p>
            <a:pPr marL="650632" lvl="1" indent="-325316" algn="l">
              <a:lnSpc>
                <a:spcPts val="4520"/>
              </a:lnSpc>
              <a:buFont typeface="Arial"/>
              <a:buChar char="•"/>
            </a:pPr>
            <a:r>
              <a:rPr lang="cs-CZ" sz="301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Podpora zavádění technik, jako je kapková závlaha, uchovávání dešťové vody a minimalizace plýtvání vodou.</a:t>
            </a:r>
          </a:p>
          <a:p>
            <a:pPr marL="650632" lvl="1" indent="-325316" algn="l">
              <a:lnSpc>
                <a:spcPts val="4520"/>
              </a:lnSpc>
              <a:buFont typeface="Arial"/>
              <a:buChar char="•"/>
            </a:pPr>
            <a:r>
              <a:rPr lang="cs-CZ" sz="3013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Inspirace k dlouhodobému závazku k udržitelnému využívání vody mezi účastníky školení.</a:t>
            </a:r>
          </a:p>
          <a:p>
            <a:pPr algn="l">
              <a:lnSpc>
                <a:spcPts val="4520"/>
              </a:lnSpc>
            </a:pPr>
            <a:endParaRPr lang="cs-CZ" sz="301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520"/>
              </a:lnSpc>
            </a:pPr>
            <a:endParaRPr lang="cs-CZ" sz="301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50632" lvl="1" indent="-325316" algn="l">
              <a:lnSpc>
                <a:spcPts val="4520"/>
              </a:lnSpc>
              <a:buFont typeface="Arial"/>
              <a:buChar char="•"/>
            </a:pPr>
            <a:endParaRPr lang="cs-CZ" sz="301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520"/>
              </a:lnSpc>
            </a:pPr>
            <a:endParaRPr lang="cs-CZ" sz="3013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185268"/>
            <a:ext cx="18288000" cy="2101732"/>
            <a:chOff x="0" y="0"/>
            <a:chExt cx="4816593" cy="5535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3542"/>
            </a:xfrm>
            <a:custGeom>
              <a:avLst/>
              <a:gdLst/>
              <a:ahLst/>
              <a:cxnLst/>
              <a:rect l="l" t="t" r="r" b="b"/>
              <a:pathLst>
                <a:path w="4816592" h="553542">
                  <a:moveTo>
                    <a:pt x="0" y="0"/>
                  </a:moveTo>
                  <a:lnTo>
                    <a:pt x="4816592" y="0"/>
                  </a:lnTo>
                  <a:lnTo>
                    <a:pt x="4816592" y="553542"/>
                  </a:lnTo>
                  <a:lnTo>
                    <a:pt x="0" y="553542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91642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544513"/>
            <a:ext cx="13704709" cy="86360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spc="-22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Aktivita</a:t>
            </a:r>
            <a:r>
              <a:rPr lang="en-US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 – </a:t>
            </a:r>
            <a:r>
              <a:rPr lang="en-US" sz="5000" b="1" spc="-22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Aplikace</a:t>
            </a:r>
            <a:r>
              <a:rPr lang="en-US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 </a:t>
            </a:r>
            <a:r>
              <a:rPr lang="cs-CZ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praxi</a:t>
            </a:r>
            <a:endParaRPr lang="en-US" sz="5000" b="1" spc="-22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902911"/>
            <a:ext cx="16230600" cy="6282357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595"/>
              </a:lnSpc>
              <a:spcBef>
                <a:spcPct val="0"/>
              </a:spcBef>
            </a:pPr>
            <a:r>
              <a:rPr lang="en-US" sz="3063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Komunita v oblasti ohrožené suchem bojuje s nedostatkem vody. Místní farmy jsou silně závislé na zavlažování, ale vodní zdroje se kvůli neefektivním postupům rychle vyčerpávají.</a:t>
            </a:r>
          </a:p>
          <a:p>
            <a:pPr algn="l">
              <a:lnSpc>
                <a:spcPts val="4595"/>
              </a:lnSpc>
              <a:spcBef>
                <a:spcPct val="0"/>
              </a:spcBef>
            </a:pPr>
            <a:endParaRPr lang="en-US" sz="3063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595"/>
              </a:lnSpc>
              <a:spcBef>
                <a:spcPct val="0"/>
              </a:spcBef>
            </a:pPr>
            <a:r>
              <a:rPr lang="en-US" sz="3063" b="1" u="none" strike="noStrik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Úkol</a:t>
            </a:r>
          </a:p>
          <a:p>
            <a:pPr marL="661486" lvl="1" indent="-330743" algn="l">
              <a:lnSpc>
                <a:spcPts val="4595"/>
              </a:lnSpc>
              <a:spcBef>
                <a:spcPct val="0"/>
              </a:spcBef>
              <a:buFont typeface="Arial"/>
              <a:buChar char="•"/>
            </a:pPr>
            <a:r>
              <a:rPr lang="en-US" sz="3063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Najděte alespoň dvě techniky hospodaření s vodou, které mohou této komunitě pomoci řešit nedostatek vody.</a:t>
            </a:r>
          </a:p>
          <a:p>
            <a:pPr algn="l">
              <a:lnSpc>
                <a:spcPts val="4595"/>
              </a:lnSpc>
              <a:spcBef>
                <a:spcPct val="0"/>
              </a:spcBef>
            </a:pPr>
            <a:endParaRPr lang="en-US" sz="3063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61486" lvl="1" indent="-330743" algn="l">
              <a:lnSpc>
                <a:spcPts val="4595"/>
              </a:lnSpc>
              <a:spcBef>
                <a:spcPct val="0"/>
              </a:spcBef>
              <a:buFont typeface="Arial"/>
              <a:buChar char="•"/>
            </a:pPr>
            <a:r>
              <a:rPr lang="en-US" sz="3063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Vysvětlete, jak by tyto techniky byly implementovány a jaký by byl jejich potenciální dopad na ochranu vodních zdrojů.</a:t>
            </a:r>
          </a:p>
          <a:p>
            <a:pPr algn="l">
              <a:lnSpc>
                <a:spcPts val="4595"/>
              </a:lnSpc>
              <a:spcBef>
                <a:spcPct val="0"/>
              </a:spcBef>
            </a:pPr>
            <a:endParaRPr lang="en-US" sz="3063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185268"/>
            <a:ext cx="18288000" cy="2101732"/>
            <a:chOff x="0" y="0"/>
            <a:chExt cx="4816593" cy="5535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3542"/>
            </a:xfrm>
            <a:custGeom>
              <a:avLst/>
              <a:gdLst/>
              <a:ahLst/>
              <a:cxnLst/>
              <a:rect l="l" t="t" r="r" b="b"/>
              <a:pathLst>
                <a:path w="4816592" h="553542">
                  <a:moveTo>
                    <a:pt x="0" y="0"/>
                  </a:moveTo>
                  <a:lnTo>
                    <a:pt x="4816592" y="0"/>
                  </a:lnTo>
                  <a:lnTo>
                    <a:pt x="4816592" y="553542"/>
                  </a:lnTo>
                  <a:lnTo>
                    <a:pt x="0" y="553542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91642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44513"/>
            <a:ext cx="13704709" cy="86360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b="1" spc="-22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Aktivita 1 – Odpověď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651408"/>
            <a:ext cx="15793716" cy="6533861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715"/>
              </a:lnSpc>
              <a:spcBef>
                <a:spcPct val="0"/>
              </a:spcBef>
            </a:pPr>
            <a:r>
              <a:rPr lang="en-US" sz="3143" b="1" u="none" strike="noStrik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Řešení 1: Kapkové zavlažovací systémy</a:t>
            </a:r>
          </a:p>
          <a:p>
            <a:pPr algn="l">
              <a:lnSpc>
                <a:spcPts val="4715"/>
              </a:lnSpc>
              <a:spcBef>
                <a:spcPct val="0"/>
              </a:spcBef>
            </a:pPr>
            <a:r>
              <a:rPr lang="en-US" sz="3143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Realizace:</a:t>
            </a:r>
          </a:p>
          <a:p>
            <a:pPr marL="678783" lvl="1" indent="-339392" algn="l">
              <a:lnSpc>
                <a:spcPts val="4715"/>
              </a:lnSpc>
              <a:spcBef>
                <a:spcPct val="0"/>
              </a:spcBef>
              <a:buFont typeface="Arial"/>
              <a:buChar char="•"/>
            </a:pPr>
            <a:r>
              <a:rPr lang="en-US" sz="3143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Nainstalujte síť malých trubek a rozstřikovačů, které dodávají vodu přímo ke kořenům rostlin. Systém pracuje s vysokou přesností a pomocí časovačů a senzorů reguluje průtok vody.</a:t>
            </a:r>
          </a:p>
          <a:p>
            <a:pPr algn="l">
              <a:lnSpc>
                <a:spcPts val="4715"/>
              </a:lnSpc>
              <a:spcBef>
                <a:spcPct val="0"/>
              </a:spcBef>
            </a:pPr>
            <a:endParaRPr lang="en-US" sz="3143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715"/>
              </a:lnSpc>
              <a:spcBef>
                <a:spcPct val="0"/>
              </a:spcBef>
            </a:pPr>
            <a:r>
              <a:rPr lang="en-US" sz="3143" b="1" u="none" strike="noStrik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Dopad</a:t>
            </a:r>
          </a:p>
          <a:p>
            <a:pPr marL="678783" lvl="1" indent="-339392" algn="l">
              <a:lnSpc>
                <a:spcPts val="4715"/>
              </a:lnSpc>
              <a:spcBef>
                <a:spcPct val="0"/>
              </a:spcBef>
              <a:buFont typeface="Arial"/>
              <a:buChar char="•"/>
            </a:pPr>
            <a:r>
              <a:rPr lang="en-US" sz="3143" u="none" strike="noStrik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Kapkové zavlažování snižuje ztráty vody odpařováním a odtokem, což vede k úspoře vody až o 70 %. Zvyšuje také výnosy plodin díky rovnoměrné hydrataci.</a:t>
            </a:r>
          </a:p>
          <a:p>
            <a:pPr algn="l">
              <a:lnSpc>
                <a:spcPts val="4715"/>
              </a:lnSpc>
              <a:spcBef>
                <a:spcPct val="0"/>
              </a:spcBef>
            </a:pPr>
            <a:endParaRPr lang="en-US" sz="3143" u="none" strike="noStrike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4666193"/>
            <a:ext cx="6168547" cy="5620807"/>
            <a:chOff x="0" y="0"/>
            <a:chExt cx="1217036" cy="11089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7036" cy="1108968"/>
            </a:xfrm>
            <a:custGeom>
              <a:avLst/>
              <a:gdLst/>
              <a:ahLst/>
              <a:cxnLst/>
              <a:rect l="l" t="t" r="r" b="b"/>
              <a:pathLst>
                <a:path w="1217036" h="1108968">
                  <a:moveTo>
                    <a:pt x="608518" y="0"/>
                  </a:moveTo>
                  <a:cubicBezTo>
                    <a:pt x="272443" y="0"/>
                    <a:pt x="0" y="248251"/>
                    <a:pt x="0" y="554484"/>
                  </a:cubicBezTo>
                  <a:cubicBezTo>
                    <a:pt x="0" y="860717"/>
                    <a:pt x="272443" y="1108968"/>
                    <a:pt x="608518" y="1108968"/>
                  </a:cubicBezTo>
                  <a:cubicBezTo>
                    <a:pt x="944593" y="1108968"/>
                    <a:pt x="1217036" y="860717"/>
                    <a:pt x="1217036" y="554484"/>
                  </a:cubicBezTo>
                  <a:cubicBezTo>
                    <a:pt x="1217036" y="248251"/>
                    <a:pt x="944593" y="0"/>
                    <a:pt x="608518" y="0"/>
                  </a:cubicBezTo>
                  <a:close/>
                </a:path>
              </a:pathLst>
            </a:custGeom>
            <a:blipFill>
              <a:blip r:embed="rId2"/>
              <a:stretch>
                <a:fillRect l="-19293" r="-19293"/>
              </a:stretch>
            </a:blipFill>
          </p:spPr>
          <p:txBody>
            <a:bodyPr numCol="1"/>
            <a:lstStyle/>
            <a:p>
              <a:endParaRPr lang="el-GR" altLang="el-G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08746" y="2085238"/>
            <a:ext cx="15188689" cy="6584296"/>
            <a:chOff x="0" y="0"/>
            <a:chExt cx="4000313" cy="17341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942975"/>
            <a:ext cx="10058871" cy="77851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Aktivita 2 – Plánovací cvičení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11267" y="2730401"/>
            <a:ext cx="13783647" cy="573240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477"/>
              </a:lnSpc>
            </a:pP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Úkol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4477"/>
              </a:lnSpc>
            </a:pP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Vypracujte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základní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plán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hospodaření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 vodou pro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malou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zemědělskou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obec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cílem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zajistit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efektivní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využívání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vody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udržitelnost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4477"/>
              </a:lnSpc>
            </a:pPr>
            <a:endParaRPr lang="en-US" sz="3198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77"/>
              </a:lnSpc>
            </a:pP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Váš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plán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by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měl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zahrnovat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marL="690476" lvl="1" indent="-345238" algn="l">
              <a:lnSpc>
                <a:spcPts val="4477"/>
              </a:lnSpc>
              <a:buFont typeface="Arial"/>
              <a:buChar char="•"/>
            </a:pP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Strategie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pro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snížení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plýtvání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vodou.</a:t>
            </a:r>
          </a:p>
          <a:p>
            <a:pPr marL="690476" lvl="1" indent="-345238" algn="l">
              <a:lnSpc>
                <a:spcPts val="4477"/>
              </a:lnSpc>
              <a:buFont typeface="Arial"/>
              <a:buChar char="•"/>
            </a:pP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Techniky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optimalizace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vodních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zdrojů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90476" lvl="1" indent="-345238" algn="l">
              <a:lnSpc>
                <a:spcPts val="4477"/>
              </a:lnSpc>
              <a:spcBef>
                <a:spcPct val="0"/>
              </a:spcBef>
              <a:buFont typeface="Arial"/>
              <a:buChar char="•"/>
            </a:pP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Opatření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zapojení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komunity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do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udržitelných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postupů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oblasti</a:t>
            </a:r>
            <a:r>
              <a:rPr lang="en-US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hospodař</a:t>
            </a:r>
            <a:r>
              <a:rPr lang="cs-CZ" sz="3198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ení</a:t>
            </a:r>
            <a:r>
              <a:rPr lang="cs-CZ" sz="31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 vodou.</a:t>
            </a:r>
            <a:endParaRPr lang="en-US" sz="3198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4477"/>
              </a:lnSpc>
              <a:spcBef>
                <a:spcPct val="0"/>
              </a:spcBef>
            </a:pPr>
            <a:endParaRPr lang="en-US" sz="3198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72334"/>
            <a:ext cx="15868734" cy="7571766"/>
            <a:chOff x="0" y="0"/>
            <a:chExt cx="4179420" cy="1813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79420" cy="1813588"/>
            </a:xfrm>
            <a:custGeom>
              <a:avLst/>
              <a:gdLst/>
              <a:ahLst/>
              <a:cxnLst/>
              <a:rect l="l" t="t" r="r" b="b"/>
              <a:pathLst>
                <a:path w="4179420" h="1813588">
                  <a:moveTo>
                    <a:pt x="0" y="0"/>
                  </a:moveTo>
                  <a:lnTo>
                    <a:pt x="4179420" y="0"/>
                  </a:lnTo>
                  <a:lnTo>
                    <a:pt x="4179420" y="1813588"/>
                  </a:lnTo>
                  <a:lnTo>
                    <a:pt x="0" y="1813588"/>
                  </a:lnTo>
                  <a:close/>
                </a:path>
              </a:pathLst>
            </a:custGeom>
            <a:solidFill>
              <a:srgbClr val="85BE77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79420" cy="185168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416262" y="942975"/>
            <a:ext cx="10058871" cy="77851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Aktivita 2 – Průvodce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703" y="2400300"/>
            <a:ext cx="14998728" cy="7305718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Zhodnocení současného využívání vody: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Identifikace klíčových oblastí spotřeby vody (např. zavlažování, chov hospodářských zvířat, domácí využití).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Měření plýtvání vodou a odhalování neefektivních postupů.</a:t>
            </a:r>
          </a:p>
          <a:p>
            <a:pPr algn="l">
              <a:lnSpc>
                <a:spcPts val="4060"/>
              </a:lnSpc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Zavedení technik: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Techniky šetření vodou: kapková závlaha, mulčování a zachycování dešťové vody.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Recyklace vody: úprava a opětovné využití šedé vody pro nepitné účely.</a:t>
            </a:r>
          </a:p>
          <a:p>
            <a:pPr algn="l">
              <a:lnSpc>
                <a:spcPts val="4060"/>
              </a:lnSpc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Zapojení komunity: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Vzdělávání zemědělců a obyvatel o metodách úspory vody.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Organizace komunitních workshopů za účelem sdílení úspěšných příkladů a podpory zavádění těchto postupů.</a:t>
            </a:r>
          </a:p>
          <a:p>
            <a:pPr algn="l">
              <a:lnSpc>
                <a:spcPts val="4060"/>
              </a:lnSpc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Monitoring a vyhodnocování: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Pravidelné sledování spotřeby vody.</a:t>
            </a:r>
          </a:p>
          <a:p>
            <a:pPr marL="342900" indent="-342900" algn="l">
              <a:lnSpc>
                <a:spcPts val="4060"/>
              </a:lnSpc>
              <a:buFont typeface="Arial" panose="020B0604020202020204" pitchFamily="34" charset="0"/>
              <a:buChar char="•"/>
            </a:pPr>
            <a:r>
              <a:rPr lang="cs-CZ" sz="2300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Využívání datových modelů k identifikaci zlepšení nebo potenciálních problémů.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098755"/>
            <a:ext cx="18288000" cy="1188245"/>
            <a:chOff x="0" y="0"/>
            <a:chExt cx="4816593" cy="3129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12953"/>
            </a:xfrm>
            <a:custGeom>
              <a:avLst/>
              <a:gdLst/>
              <a:ahLst/>
              <a:cxnLst/>
              <a:rect l="l" t="t" r="r" b="b"/>
              <a:pathLst>
                <a:path w="4816592" h="312953">
                  <a:moveTo>
                    <a:pt x="0" y="0"/>
                  </a:moveTo>
                  <a:lnTo>
                    <a:pt x="4816592" y="0"/>
                  </a:lnTo>
                  <a:lnTo>
                    <a:pt x="4816592" y="312953"/>
                  </a:lnTo>
                  <a:lnTo>
                    <a:pt x="0" y="312953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51053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2277" y="165100"/>
            <a:ext cx="13704709" cy="86360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cs-CZ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Kontrola</a:t>
            </a:r>
            <a:r>
              <a:rPr lang="en-US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00" b="1" spc="-22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znalostí</a:t>
            </a:r>
            <a:endParaRPr lang="en-US" sz="5000" b="1" spc="-22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2277" y="1222943"/>
            <a:ext cx="17331589" cy="8227893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4271"/>
              </a:lnSpc>
            </a:pPr>
            <a:r>
              <a:rPr lang="cs-CZ" sz="2847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Otázka 1:</a:t>
            </a:r>
          </a:p>
          <a:p>
            <a:pPr algn="l">
              <a:lnSpc>
                <a:spcPts val="4271"/>
              </a:lnSpc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Který z následujících cílů je klíčový pro strategie řízení vodních zdrojů?</a:t>
            </a:r>
          </a:p>
          <a:p>
            <a:pPr algn="l">
              <a:lnSpc>
                <a:spcPts val="4271"/>
              </a:lnSpc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Zvýšení plýtvání vodou</a:t>
            </a:r>
          </a:p>
          <a:p>
            <a:pPr algn="l">
              <a:lnSpc>
                <a:spcPts val="4271"/>
              </a:lnSpc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Recyklace odpadních vod</a:t>
            </a:r>
          </a:p>
          <a:p>
            <a:pPr algn="l">
              <a:lnSpc>
                <a:spcPts val="4271"/>
              </a:lnSpc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C) Eliminace spotřeby vody v zemědělství</a:t>
            </a:r>
          </a:p>
          <a:p>
            <a:pPr algn="l">
              <a:lnSpc>
                <a:spcPts val="4271"/>
              </a:lnSpc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D) Vyhýbání se zapojení komunity</a:t>
            </a:r>
          </a:p>
          <a:p>
            <a:pPr algn="l">
              <a:lnSpc>
                <a:spcPts val="4271"/>
              </a:lnSpc>
            </a:pPr>
            <a:endParaRPr lang="cs-CZ" sz="2847" b="1" noProof="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271"/>
              </a:lnSpc>
            </a:pPr>
            <a:r>
              <a:rPr lang="cs-CZ" sz="2847" b="1" noProof="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Otázka 2:</a:t>
            </a:r>
          </a:p>
          <a:p>
            <a:pPr algn="l">
              <a:lnSpc>
                <a:spcPts val="4271"/>
              </a:lnSpc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Která z následujících možností není technikou řízení vodních zdrojů?</a:t>
            </a:r>
          </a:p>
          <a:p>
            <a:pPr marL="514350" indent="-514350" algn="l">
              <a:lnSpc>
                <a:spcPts val="4271"/>
              </a:lnSpc>
              <a:buAutoNum type="alphaUcParenR"/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Zachycování dešťové vody</a:t>
            </a:r>
          </a:p>
          <a:p>
            <a:pPr marL="514350" indent="-514350" algn="l">
              <a:lnSpc>
                <a:spcPts val="4271"/>
              </a:lnSpc>
              <a:buAutoNum type="alphaUcParenR"/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Kapková závlaha</a:t>
            </a:r>
          </a:p>
          <a:p>
            <a:pPr marL="514350" indent="-514350" algn="l">
              <a:lnSpc>
                <a:spcPts val="4271"/>
              </a:lnSpc>
              <a:buAutoNum type="alphaUcParenR"/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C) Ignorování sezónních výkyvů poptávky</a:t>
            </a:r>
          </a:p>
          <a:p>
            <a:pPr marL="514350" indent="-514350" algn="l">
              <a:lnSpc>
                <a:spcPts val="4271"/>
              </a:lnSpc>
              <a:buAutoNum type="alphaUcParenR"/>
            </a:pPr>
            <a:r>
              <a:rPr lang="cs-CZ" sz="2847" noProof="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D) Recyklace šedé vody</a:t>
            </a:r>
          </a:p>
          <a:p>
            <a:pPr algn="l">
              <a:lnSpc>
                <a:spcPts val="4271"/>
              </a:lnSpc>
              <a:spcBef>
                <a:spcPct val="0"/>
              </a:spcBef>
            </a:pPr>
            <a:endParaRPr lang="cs-CZ" sz="2847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271"/>
              </a:lnSpc>
              <a:spcBef>
                <a:spcPct val="0"/>
              </a:spcBef>
            </a:pPr>
            <a:endParaRPr lang="cs-CZ" sz="2847" noProof="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49998"/>
            <a:ext cx="18288000" cy="1937002"/>
            <a:chOff x="0" y="0"/>
            <a:chExt cx="4816593" cy="5101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10157"/>
            </a:xfrm>
            <a:custGeom>
              <a:avLst/>
              <a:gdLst/>
              <a:ahLst/>
              <a:cxnLst/>
              <a:rect l="l" t="t" r="r" b="b"/>
              <a:pathLst>
                <a:path w="4816592" h="510157">
                  <a:moveTo>
                    <a:pt x="0" y="0"/>
                  </a:moveTo>
                  <a:lnTo>
                    <a:pt x="4816592" y="0"/>
                  </a:lnTo>
                  <a:lnTo>
                    <a:pt x="4816592" y="510157"/>
                  </a:lnTo>
                  <a:lnTo>
                    <a:pt x="0" y="510157"/>
                  </a:lnTo>
                  <a:close/>
                </a:path>
              </a:pathLst>
            </a:custGeom>
            <a:solidFill>
              <a:srgbClr val="C5E7B0"/>
            </a:solidFill>
          </p:spPr>
          <p:txBody>
            <a:bodyPr numCol="1"/>
            <a:lstStyle/>
            <a:p>
              <a:endParaRPr lang="el-GR" alt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48257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23925"/>
            <a:ext cx="13704709" cy="863600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cs-CZ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Kontrola</a:t>
            </a:r>
            <a:r>
              <a:rPr lang="en-US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00" b="1" spc="-22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znalostí</a:t>
            </a:r>
            <a:r>
              <a:rPr lang="en-US" sz="5000" b="1" spc="-22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</a:t>
            </a:r>
            <a:r>
              <a:rPr lang="en-US" sz="5000" b="1" spc="-22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odpovědi</a:t>
            </a:r>
            <a:endParaRPr lang="en-US" sz="5000" b="1" spc="-220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751478"/>
            <a:ext cx="15555469" cy="1947521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34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Otázka</a:t>
            </a:r>
            <a:r>
              <a:rPr lang="en-US" sz="34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1: 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Recyklace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odpadních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vod</a:t>
            </a:r>
            <a:endParaRPr lang="en-US" sz="34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50"/>
              </a:lnSpc>
            </a:pPr>
            <a:r>
              <a:rPr lang="en-US" sz="34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Otázka</a:t>
            </a:r>
            <a:r>
              <a:rPr lang="en-US" sz="34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cs-CZ" sz="34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  <a:r>
              <a:rPr lang="en-US" sz="34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C)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Ignorování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sezónních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výkyvů</a:t>
            </a:r>
            <a:r>
              <a:rPr lang="en-US" sz="34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poptávky</a:t>
            </a:r>
            <a:endParaRPr lang="en-US" sz="34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50"/>
              </a:lnSpc>
              <a:spcBef>
                <a:spcPct val="0"/>
              </a:spcBef>
            </a:pPr>
            <a:endParaRPr lang="en-US" sz="34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73621"/>
            <a:ext cx="18288000" cy="1813379"/>
            <a:chOff x="0" y="0"/>
            <a:chExt cx="4816593" cy="4775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50625" y="8400733"/>
            <a:ext cx="18288000" cy="2661860"/>
            <a:chOff x="0" y="0"/>
            <a:chExt cx="4816593" cy="7010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</p:spPr>
          <p:txBody>
            <a:bodyPr lIns="50800" tIns="50800" rIns="50800" bIns="50800" numCol="1" rtlCol="0" anchor="ctr"/>
            <a:lstStyle/>
            <a:p>
              <a:pPr algn="ctr">
                <a:lnSpc>
                  <a:spcPts val="2659"/>
                </a:lnSpc>
              </a:pPr>
              <a:endParaRPr lang="cs-CZ" noProof="0" dirty="0"/>
            </a:p>
          </p:txBody>
        </p:sp>
      </p:grpSp>
      <p:sp>
        <p:nvSpPr>
          <p:cNvPr id="8" name="Freeform 8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 t="-24271" b="-24271"/>
            </a:stretch>
          </a:blipFill>
        </p:spPr>
        <p:txBody>
          <a:bodyPr numCol="1"/>
          <a:lstStyle/>
          <a:p>
            <a:endParaRPr lang="cs-CZ" noProof="0" dirty="0"/>
          </a:p>
        </p:txBody>
      </p:sp>
      <p:grpSp>
        <p:nvGrpSpPr>
          <p:cNvPr id="9" name="Group 9"/>
          <p:cNvGrpSpPr/>
          <p:nvPr/>
        </p:nvGrpSpPr>
        <p:grpSpPr>
          <a:xfrm>
            <a:off x="7280796" y="894"/>
            <a:ext cx="3225156" cy="3086100"/>
            <a:chOff x="0" y="0"/>
            <a:chExt cx="4300208" cy="411480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300208" cy="4114800"/>
              <a:chOff x="0" y="0"/>
              <a:chExt cx="849424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numCol="1"/>
              <a:lstStyle/>
              <a:p>
                <a:endParaRPr lang="cs-CZ" noProof="0" dirty="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</p:spPr>
            <p:txBody>
              <a:bodyPr lIns="50800" tIns="50800" rIns="50800" bIns="50800" numCol="1" rtlCol="0" anchor="ctr"/>
              <a:lstStyle/>
              <a:p>
                <a:pPr algn="ctr">
                  <a:lnSpc>
                    <a:spcPts val="2659"/>
                  </a:lnSpc>
                </a:pPr>
                <a:endParaRPr lang="cs-CZ" noProof="0" dirty="0"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 numCol="1"/>
            <a:lstStyle/>
            <a:p>
              <a:endParaRPr lang="cs-CZ" noProof="0"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89973" y="2844825"/>
            <a:ext cx="6806803" cy="1451844"/>
          </a:xfrm>
          <a:prstGeom prst="rect">
            <a:avLst/>
          </a:prstGeom>
        </p:spPr>
        <p:txBody>
          <a:bodyPr lIns="0" tIns="0" rIns="0" bIns="0" numCol="1" rtlCol="0" anchor="t">
            <a:spAutoFit/>
          </a:bodyPr>
          <a:lstStyle/>
          <a:p>
            <a:pPr algn="ctr">
              <a:lnSpc>
                <a:spcPts val="11852"/>
              </a:lnSpc>
            </a:pPr>
            <a:r>
              <a:rPr lang="cs-CZ" sz="8465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DĚKUJEME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47021" y="8871406"/>
            <a:ext cx="17393960" cy="1038138"/>
            <a:chOff x="0" y="0"/>
            <a:chExt cx="23191945" cy="13841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 numCol="1"/>
            <a:lstStyle/>
            <a:p>
              <a:endParaRPr lang="cs-CZ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436432" y="83913"/>
              <a:ext cx="16755513" cy="1300271"/>
            </a:xfrm>
            <a:prstGeom prst="rect">
              <a:avLst/>
            </a:prstGeom>
          </p:spPr>
          <p:txBody>
            <a:bodyPr lIns="0" tIns="0" rIns="0" bIns="0" numCol="1" rtlCol="0" anchor="t">
              <a:spAutoFit/>
            </a:bodyPr>
            <a:lstStyle/>
            <a:p>
              <a:pPr algn="just">
                <a:lnSpc>
                  <a:spcPts val="2574"/>
                </a:lnSpc>
              </a:pPr>
              <a:r>
                <a:rPr lang="cs-CZ" sz="1839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Financováno Evropskou unií. Názory a stanoviska vyjádřené v tomto dokumentu jsou však pouze názory autora (autorů) a nemusí nutně odrážet názory Evropské unie nebo Švédské rady pro vysokoškolské vzdělávání (UHR). Evropská unie ani poskytovatel grantu za ně nenesou žádnou odpovědnost.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90579" y="4343163"/>
            <a:ext cx="12805591" cy="3555938"/>
            <a:chOff x="0" y="-146805"/>
            <a:chExt cx="17074122" cy="4741250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-146805"/>
              <a:ext cx="17074122" cy="4741250"/>
              <a:chOff x="0" y="-38100"/>
              <a:chExt cx="4431224" cy="123049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431224" cy="119239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19239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1168923"/>
                    </a:lnTo>
                    <a:cubicBezTo>
                      <a:pt x="4431224" y="1175147"/>
                      <a:pt x="4428752" y="1181116"/>
                      <a:pt x="4424350" y="1185517"/>
                    </a:cubicBezTo>
                    <a:cubicBezTo>
                      <a:pt x="4419950" y="1189918"/>
                      <a:pt x="4413981" y="1192390"/>
                      <a:pt x="4407757" y="1192390"/>
                    </a:cubicBezTo>
                    <a:lnTo>
                      <a:pt x="23468" y="1192390"/>
                    </a:lnTo>
                    <a:cubicBezTo>
                      <a:pt x="17244" y="1192390"/>
                      <a:pt x="11275" y="1189918"/>
                      <a:pt x="6874" y="1185517"/>
                    </a:cubicBezTo>
                    <a:cubicBezTo>
                      <a:pt x="2472" y="1181116"/>
                      <a:pt x="0" y="1175147"/>
                      <a:pt x="0" y="1168923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</p:spPr>
            <p:txBody>
              <a:bodyPr numCol="1"/>
              <a:lstStyle/>
              <a:p>
                <a:endParaRPr lang="cs-CZ" noProof="0" dirty="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4431224" cy="1230490"/>
              </a:xfrm>
              <a:prstGeom prst="rect">
                <a:avLst/>
              </a:prstGeom>
            </p:spPr>
            <p:txBody>
              <a:bodyPr lIns="50800" tIns="50800" rIns="50800" bIns="50800" numCol="1" rtlCol="0" anchor="ctr"/>
              <a:lstStyle/>
              <a:p>
                <a:pPr algn="ctr">
                  <a:lnSpc>
                    <a:spcPts val="2659"/>
                  </a:lnSpc>
                </a:pPr>
                <a:endParaRPr lang="cs-CZ" noProof="0" dirty="0"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4336590" y="543200"/>
              <a:ext cx="8400938" cy="1070636"/>
            </a:xfrm>
            <a:prstGeom prst="rect">
              <a:avLst/>
            </a:prstGeom>
          </p:spPr>
          <p:txBody>
            <a:bodyPr wrap="square" lIns="0" tIns="0" rIns="0" bIns="0" numCol="1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cs-CZ" sz="4789" b="1" noProof="0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Vodní hospodářství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133285" y="2220255"/>
              <a:ext cx="8807552" cy="697747"/>
            </a:xfrm>
            <a:prstGeom prst="rect">
              <a:avLst/>
            </a:prstGeom>
          </p:spPr>
          <p:txBody>
            <a:bodyPr lIns="0" tIns="0" rIns="0" bIns="0" numCol="1" rtlCol="0" anchor="t">
              <a:spAutoFit/>
            </a:bodyPr>
            <a:lstStyle/>
            <a:p>
              <a:pPr algn="ctr">
                <a:lnSpc>
                  <a:spcPts val="4493"/>
                </a:lnSpc>
              </a:pPr>
              <a:endParaRPr lang="cs-CZ" noProof="0" dirty="0"/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05073" y="3178988"/>
              <a:ext cx="15979536" cy="1087002"/>
              <a:chOff x="0" y="0"/>
              <a:chExt cx="4147147" cy="28210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</p:spPr>
            <p:txBody>
              <a:bodyPr numCol="1"/>
              <a:lstStyle/>
              <a:p>
                <a:endParaRPr lang="cs-CZ" noProof="0" dirty="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</p:spPr>
            <p:txBody>
              <a:bodyPr lIns="50800" tIns="50800" rIns="50800" bIns="50800" numCol="1" rtlCol="0" anchor="ctr"/>
              <a:lstStyle/>
              <a:p>
                <a:pPr algn="ctr">
                  <a:lnSpc>
                    <a:spcPts val="2659"/>
                  </a:lnSpc>
                </a:pPr>
                <a:endParaRPr lang="cs-CZ" noProof="0" dirty="0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1606347" y="3460562"/>
              <a:ext cx="13861425" cy="727892"/>
            </a:xfrm>
            <a:prstGeom prst="rect">
              <a:avLst/>
            </a:prstGeom>
          </p:spPr>
          <p:txBody>
            <a:bodyPr wrap="square" lIns="0" tIns="0" rIns="0" bIns="0" numCol="1" rtlCol="0" anchor="t">
              <a:spAutoFit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cs-CZ" sz="2800" b="1" noProof="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PROJEKTOVÉ Č: 2023-1-SE01-KA220-VET-000160614</a:t>
              </a:r>
              <a:endParaRPr lang="cs-CZ" sz="600" noProof="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2920</Words>
  <Application>Microsoft Office PowerPoint</Application>
  <PresentationFormat>Vlastní</PresentationFormat>
  <Paragraphs>358</Paragraphs>
  <Slides>40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7" baseType="lpstr">
      <vt:lpstr>Arial</vt:lpstr>
      <vt:lpstr>Montserrat Bold</vt:lpstr>
      <vt:lpstr>Canva Sans Bold</vt:lpstr>
      <vt:lpstr>Montserrat</vt:lpstr>
      <vt:lpstr>Canva Sans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RELOOP MODULE 3_Fifty-Fifty</dc:title>
  <cp:keywords>, docId:4C4A6F480F4D7FFC369CDD2D5734CAD5</cp:keywords>
  <cp:lastModifiedBy>Martina Palmero</cp:lastModifiedBy>
  <cp:revision>7</cp:revision>
  <dcterms:created xsi:type="dcterms:W3CDTF">2006-08-16T00:00:00Z</dcterms:created>
  <dcterms:modified xsi:type="dcterms:W3CDTF">2025-08-29T08:50:13Z</dcterms:modified>
  <dc:identifier>DAGYhWMigoc</dc:identifier>
</cp:coreProperties>
</file>