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Montserrat" panose="00000500000000000000" pitchFamily="2" charset="-18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jo2vMqyRf7eZ8lUKc8JomJyBNg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a Palmero" initials="MP" lastIdx="1" clrIdx="0">
    <p:extLst>
      <p:ext uri="{19B8F6BF-5375-455C-9EA6-DF929625EA0E}">
        <p15:presenceInfo xmlns:p15="http://schemas.microsoft.com/office/powerpoint/2012/main" userId="Martina Palme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82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8-17T12:00:16.656" idx="1">
    <p:pos x="9498" y="22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5" name="Google Shape;53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7321649"/>
          </a:xfrm>
          <a:custGeom>
            <a:avLst/>
            <a:gdLst/>
            <a:ahLst/>
            <a:cxnLst/>
            <a:rect l="l" t="t" r="r" b="b"/>
            <a:pathLst>
              <a:path w="18288000" h="7321649" extrusionOk="0">
                <a:moveTo>
                  <a:pt x="0" y="0"/>
                </a:moveTo>
                <a:lnTo>
                  <a:pt x="18288000" y="0"/>
                </a:lnTo>
                <a:lnTo>
                  <a:pt x="18288000" y="7321649"/>
                </a:lnTo>
                <a:lnTo>
                  <a:pt x="0" y="7321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77" b="-27278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731598" y="3086100"/>
            <a:ext cx="16824803" cy="5936103"/>
            <a:chOff x="0" y="-38100"/>
            <a:chExt cx="4431224" cy="1563418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431224" cy="1525318"/>
            </a:xfrm>
            <a:custGeom>
              <a:avLst/>
              <a:gdLst/>
              <a:ahLst/>
              <a:cxnLst/>
              <a:rect l="l" t="t" r="r" b="b"/>
              <a:pathLst>
                <a:path w="4431224" h="1525318" extrusionOk="0">
                  <a:moveTo>
                    <a:pt x="23468" y="0"/>
                  </a:moveTo>
                  <a:lnTo>
                    <a:pt x="4407757" y="0"/>
                  </a:lnTo>
                  <a:cubicBezTo>
                    <a:pt x="4413981" y="0"/>
                    <a:pt x="4419950" y="2472"/>
                    <a:pt x="4424350" y="6874"/>
                  </a:cubicBezTo>
                  <a:cubicBezTo>
                    <a:pt x="4428752" y="11275"/>
                    <a:pt x="4431224" y="17244"/>
                    <a:pt x="4431224" y="23468"/>
                  </a:cubicBezTo>
                  <a:lnTo>
                    <a:pt x="4431224" y="1501850"/>
                  </a:lnTo>
                  <a:cubicBezTo>
                    <a:pt x="4431224" y="1508074"/>
                    <a:pt x="4428752" y="1514043"/>
                    <a:pt x="4424350" y="1518444"/>
                  </a:cubicBezTo>
                  <a:cubicBezTo>
                    <a:pt x="4419950" y="1522846"/>
                    <a:pt x="4413981" y="1525318"/>
                    <a:pt x="4407757" y="1525318"/>
                  </a:cubicBezTo>
                  <a:lnTo>
                    <a:pt x="23468" y="1525318"/>
                  </a:lnTo>
                  <a:cubicBezTo>
                    <a:pt x="17244" y="1525318"/>
                    <a:pt x="11275" y="1522846"/>
                    <a:pt x="6874" y="1518444"/>
                  </a:cubicBezTo>
                  <a:cubicBezTo>
                    <a:pt x="2472" y="1514043"/>
                    <a:pt x="0" y="1508074"/>
                    <a:pt x="0" y="1501850"/>
                  </a:cubicBezTo>
                  <a:lnTo>
                    <a:pt x="0" y="23468"/>
                  </a:lnTo>
                  <a:cubicBezTo>
                    <a:pt x="0" y="17244"/>
                    <a:pt x="2472" y="11275"/>
                    <a:pt x="6874" y="6874"/>
                  </a:cubicBezTo>
                  <a:cubicBezTo>
                    <a:pt x="11275" y="2472"/>
                    <a:pt x="17244" y="0"/>
                    <a:pt x="23468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4431224" cy="1563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 txBox="1"/>
          <p:nvPr/>
        </p:nvSpPr>
        <p:spPr>
          <a:xfrm>
            <a:off x="2464133" y="4137935"/>
            <a:ext cx="13359734" cy="73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3400" b="1" dirty="0"/>
              <a:t>PODPORA TRVALE UDRŽITELNÉHO ZEMĚDĚLSTVÍ</a:t>
            </a:r>
            <a:endParaRPr lang="en-US"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2464133" y="5140621"/>
            <a:ext cx="13359734" cy="146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003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 2: Zdraví půdy – základ regenerativního zemědělství</a:t>
            </a:r>
          </a:p>
          <a:p>
            <a:pPr marL="0" marR="0" lvl="0" indent="0" algn="ctr" rtl="0">
              <a:lnSpc>
                <a:spcPct val="15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003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Péče o Zemi pro udržitelnou budoucnost</a:t>
            </a:r>
            <a:endParaRPr lang="cs-CZ" noProof="0" dirty="0"/>
          </a:p>
        </p:txBody>
      </p:sp>
      <p:grpSp>
        <p:nvGrpSpPr>
          <p:cNvPr id="96" name="Google Shape;96;p1"/>
          <p:cNvGrpSpPr/>
          <p:nvPr/>
        </p:nvGrpSpPr>
        <p:grpSpPr>
          <a:xfrm>
            <a:off x="3407878" y="7548380"/>
            <a:ext cx="11472269" cy="1017813"/>
            <a:chOff x="0" y="-38100"/>
            <a:chExt cx="3021483" cy="320208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38100"/>
              <a:ext cx="3021483" cy="32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 txBox="1"/>
          <p:nvPr/>
        </p:nvSpPr>
        <p:spPr>
          <a:xfrm>
            <a:off x="3407853" y="7820499"/>
            <a:ext cx="114723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3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PROJEKTOVÉ Č: 2023-1-SE01-KA220-VET-000160614</a:t>
            </a:r>
            <a:endParaRPr lang="cs-CZ" sz="700" dirty="0"/>
          </a:p>
        </p:txBody>
      </p:sp>
      <p:grpSp>
        <p:nvGrpSpPr>
          <p:cNvPr id="100" name="Google Shape;100;p1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"/>
          <p:cNvSpPr txBox="1"/>
          <p:nvPr/>
        </p:nvSpPr>
        <p:spPr>
          <a:xfrm>
            <a:off x="688810" y="190500"/>
            <a:ext cx="2401342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</a:t>
            </a:r>
            <a:r>
              <a:rPr lang="cs-CZ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</a:t>
            </a:r>
            <a:endParaRPr dirty="0"/>
          </a:p>
        </p:txBody>
      </p:sp>
      <p:sp>
        <p:nvSpPr>
          <p:cNvPr id="104" name="Google Shape;104;p1"/>
          <p:cNvSpPr/>
          <p:nvPr/>
        </p:nvSpPr>
        <p:spPr>
          <a:xfrm>
            <a:off x="6730338" y="8965845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1" name="Google Shape;111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0" y="6813176"/>
            <a:ext cx="10178673" cy="3125391"/>
            <a:chOff x="0" y="-38100"/>
            <a:chExt cx="2680785" cy="627361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2"/>
          <p:cNvSpPr/>
          <p:nvPr/>
        </p:nvSpPr>
        <p:spPr>
          <a:xfrm>
            <a:off x="10178604" y="0"/>
            <a:ext cx="8109396" cy="9449210"/>
          </a:xfrm>
          <a:custGeom>
            <a:avLst/>
            <a:gdLst/>
            <a:ahLst/>
            <a:cxnLst/>
            <a:rect l="l" t="t" r="r" b="b"/>
            <a:pathLst>
              <a:path w="958330" h="1116663" extrusionOk="0">
                <a:moveTo>
                  <a:pt x="0" y="0"/>
                </a:moveTo>
                <a:lnTo>
                  <a:pt x="958330" y="0"/>
                </a:lnTo>
                <a:lnTo>
                  <a:pt x="958330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443" r="-37443"/>
            </a:stretch>
          </a:blipFill>
          <a:ln>
            <a:noFill/>
          </a:ln>
        </p:spPr>
      </p:sp>
      <p:sp>
        <p:nvSpPr>
          <p:cNvPr id="119" name="Google Shape;119;p2"/>
          <p:cNvSpPr txBox="1"/>
          <p:nvPr/>
        </p:nvSpPr>
        <p:spPr>
          <a:xfrm>
            <a:off x="3306400" y="842375"/>
            <a:ext cx="35658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Úvod 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189086" y="1673575"/>
            <a:ext cx="9800400" cy="4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Zdraví půdy je základním kamenem regenerativního zemědělství a hraje klíčovou roli při obnově ekologické rovnováhy a zlepšování udržitelných zemědělských postupů. Zdravá půda podporuje biologickou rozmanitost, zvyšuje produktivitu plodin a zajišťuje odolnost životního prostředí tím, že minimalizuje erozi, optimalizuje zadržování vody a váže uhlík.</a:t>
            </a:r>
            <a:endParaRPr lang="cs-CZ" noProof="0" dirty="0"/>
          </a:p>
        </p:txBody>
      </p:sp>
      <p:sp>
        <p:nvSpPr>
          <p:cNvPr id="121" name="Google Shape;121;p2"/>
          <p:cNvSpPr txBox="1"/>
          <p:nvPr/>
        </p:nvSpPr>
        <p:spPr>
          <a:xfrm>
            <a:off x="189086" y="7115513"/>
            <a:ext cx="9800400" cy="1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Tento modul se zabývá praktickými technikami, teoretickými základy a klíčovými dovednostmi potřebnými k podpoře zdraví půdy v souladu s širšími cíli udržitelného zemědělství.</a:t>
            </a:r>
            <a:endParaRPr lang="cs-CZ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9144000" y="0"/>
            <a:ext cx="8458963" cy="10287000"/>
          </a:xfrm>
          <a:custGeom>
            <a:avLst/>
            <a:gdLst/>
            <a:ahLst/>
            <a:cxnLst/>
            <a:rect l="l" t="t" r="r" b="b"/>
            <a:pathLst>
              <a:path w="999640" h="1215669" extrusionOk="0">
                <a:moveTo>
                  <a:pt x="0" y="0"/>
                </a:moveTo>
                <a:lnTo>
                  <a:pt x="999640" y="0"/>
                </a:lnTo>
                <a:lnTo>
                  <a:pt x="99964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7602" b="-7601"/>
            </a:stretch>
          </a:blipFill>
          <a:ln>
            <a:noFill/>
          </a:ln>
        </p:spPr>
      </p:sp>
      <p:grpSp>
        <p:nvGrpSpPr>
          <p:cNvPr id="127" name="Google Shape;127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29" name="Google Shape;129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0" y="-144662"/>
            <a:ext cx="9144059" cy="10431728"/>
            <a:chOff x="0" y="-38100"/>
            <a:chExt cx="2408296" cy="2747433"/>
          </a:xfrm>
        </p:grpSpPr>
        <p:sp>
          <p:nvSpPr>
            <p:cNvPr id="131" name="Google Shape;131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2" name="Google Shape;132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3"/>
          <p:cNvSpPr txBox="1"/>
          <p:nvPr/>
        </p:nvSpPr>
        <p:spPr>
          <a:xfrm>
            <a:off x="1676875" y="401825"/>
            <a:ext cx="57903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Vzdělávací cíle</a:t>
            </a:r>
            <a:endParaRPr dirty="0"/>
          </a:p>
        </p:txBody>
      </p:sp>
      <p:sp>
        <p:nvSpPr>
          <p:cNvPr id="134" name="Google Shape;134;p3"/>
          <p:cNvSpPr txBox="1"/>
          <p:nvPr/>
        </p:nvSpPr>
        <p:spPr>
          <a:xfrm>
            <a:off x="245459" y="1645920"/>
            <a:ext cx="8653083" cy="76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konci tohoto modulu budou účastníci schopni:</a:t>
            </a:r>
            <a:endParaRPr lang="cs-CZ" sz="2400" noProof="0" dirty="0"/>
          </a:p>
          <a:p>
            <a:pPr marL="582930" marR="0" lvl="1" indent="-29146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Definovat klíčové principy zdraví půdy a její roli v regenerativním zemědělství.</a:t>
            </a:r>
            <a:endParaRPr lang="cs-CZ" sz="2400" noProof="0" dirty="0"/>
          </a:p>
          <a:p>
            <a:pPr marL="582930" marR="0" lvl="1" indent="-29146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Identifikovat výhody a výzvy spojené s udržováním zdravé půdy.</a:t>
            </a:r>
            <a:endParaRPr lang="cs-CZ" sz="2400" noProof="0" dirty="0"/>
          </a:p>
          <a:p>
            <a:pPr marL="582930" marR="0" lvl="1" indent="-29146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Nastínit postupy udržitelného hospodaření s půdou.</a:t>
            </a:r>
            <a:endParaRPr lang="cs-CZ" sz="2400" noProof="0" dirty="0"/>
          </a:p>
          <a:p>
            <a:pPr marL="582930" marR="0" lvl="1" indent="-29146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Rozpoznat roli školitelů odborného vzdělávání a přípravy při šíření znalostí a dovedností v oblasti zdraví půdy.</a:t>
            </a:r>
            <a:endParaRPr lang="cs-CZ" sz="24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1" name="Google Shape;141;p4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4"/>
          <p:cNvSpPr txBox="1"/>
          <p:nvPr/>
        </p:nvSpPr>
        <p:spPr>
          <a:xfrm>
            <a:off x="637413" y="1150996"/>
            <a:ext cx="17013300" cy="830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Zdraví půdy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Schopnost půdy fungovat jako živý ekosystém, který podporuje rostliny, zvířata a lidi. Zdravá půda zvyšuje biologickou rozmanitost, zadržuje vodu a snižuje erozi.</a:t>
            </a:r>
            <a:endParaRPr lang="cs-CZ" noProof="0"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698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Půdní organická hmota (POH)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Rozložený organický materiál v půdě, který je zásadní pro úrodnost, strukturu a zadržování vody. POH zlepšuje mikrobiální aktivitu a podporuje koloběh živin.</a:t>
            </a:r>
            <a:endParaRPr lang="cs-CZ" noProof="0"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698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Eroze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Proces ztráty ornice v důsledku působení větru nebo vody. Snižuje produktivitu půdy a přispívá k degradaci půdy.</a:t>
            </a:r>
            <a:endParaRPr lang="cs-CZ" noProof="0" dirty="0"/>
          </a:p>
        </p:txBody>
      </p:sp>
      <p:sp>
        <p:nvSpPr>
          <p:cNvPr id="143" name="Google Shape;143;p4"/>
          <p:cNvSpPr/>
          <p:nvPr/>
        </p:nvSpPr>
        <p:spPr>
          <a:xfrm>
            <a:off x="15772210" y="8104762"/>
            <a:ext cx="2000177" cy="1923806"/>
          </a:xfrm>
          <a:custGeom>
            <a:avLst/>
            <a:gdLst/>
            <a:ahLst/>
            <a:cxnLst/>
            <a:rect l="l" t="t" r="r" b="b"/>
            <a:pathLst>
              <a:path w="2000177" h="1923806" extrusionOk="0">
                <a:moveTo>
                  <a:pt x="0" y="0"/>
                </a:moveTo>
                <a:lnTo>
                  <a:pt x="2000177" y="0"/>
                </a:lnTo>
                <a:lnTo>
                  <a:pt x="2000177" y="1923807"/>
                </a:lnTo>
                <a:lnTo>
                  <a:pt x="0" y="1923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4"/>
          <p:cNvSpPr txBox="1"/>
          <p:nvPr/>
        </p:nvSpPr>
        <p:spPr>
          <a:xfrm>
            <a:off x="637420" y="434669"/>
            <a:ext cx="9297900" cy="79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pojmy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definice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5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50" name="Google Shape;150;p5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51" name="Google Shape;151;p5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5"/>
          <p:cNvSpPr txBox="1"/>
          <p:nvPr/>
        </p:nvSpPr>
        <p:spPr>
          <a:xfrm>
            <a:off x="589745" y="2876333"/>
            <a:ext cx="17013300" cy="622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Příklad:</a:t>
            </a:r>
            <a:endParaRPr lang="cs-CZ" noProof="0"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Farma, která používá kompost ke zvýšení obsahu půdní organické hmoty (POH), zaznamenala:</a:t>
            </a:r>
            <a:endParaRPr lang="cs-CZ" noProof="0"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Až 20% zvýšení produktivity úrody.</a:t>
            </a:r>
            <a:endParaRPr lang="cs-CZ" noProof="0"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Zlepšení struktury půdy pro lepší růst kořenů.</a:t>
            </a:r>
            <a:endParaRPr lang="cs-CZ" noProof="0"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Zvýšenou mikrobiální aktivitu, která napomáhá koloběhu živin.</a:t>
            </a:r>
            <a:endParaRPr lang="cs-CZ" noProof="0"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Zlepšenou retenci vody, která je kritická během sucha.</a:t>
            </a:r>
            <a:endParaRPr lang="cs-CZ" noProof="0" dirty="0"/>
          </a:p>
        </p:txBody>
      </p:sp>
      <p:sp>
        <p:nvSpPr>
          <p:cNvPr id="153" name="Google Shape;153;p5"/>
          <p:cNvSpPr/>
          <p:nvPr/>
        </p:nvSpPr>
        <p:spPr>
          <a:xfrm>
            <a:off x="16035975" y="7804739"/>
            <a:ext cx="2005102" cy="2061320"/>
          </a:xfrm>
          <a:custGeom>
            <a:avLst/>
            <a:gdLst/>
            <a:ahLst/>
            <a:cxnLst/>
            <a:rect l="l" t="t" r="r" b="b"/>
            <a:pathLst>
              <a:path w="2005102" h="2061320" extrusionOk="0">
                <a:moveTo>
                  <a:pt x="0" y="0"/>
                </a:moveTo>
                <a:lnTo>
                  <a:pt x="2005102" y="0"/>
                </a:lnTo>
                <a:lnTo>
                  <a:pt x="2005102" y="2061320"/>
                </a:lnTo>
                <a:lnTo>
                  <a:pt x="0" y="2061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589745" y="385397"/>
            <a:ext cx="170133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0"/>
              </a:lnSpc>
            </a:pPr>
            <a:r>
              <a:rPr lang="cs-CZ" sz="3200" b="1" dirty="0"/>
              <a:t>Oddíl</a:t>
            </a:r>
            <a:r>
              <a:rPr lang="cs-CZ" sz="32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Příklad zlepšení zdraví půdy a zvýšení výnosů plodin pomocí kompostu</a:t>
            </a:r>
            <a:endParaRPr lang="cs-CZ" sz="3200" noProof="0" dirty="0"/>
          </a:p>
        </p:txBody>
      </p:sp>
      <p:sp>
        <p:nvSpPr>
          <p:cNvPr id="155" name="Google Shape;155;p5"/>
          <p:cNvSpPr txBox="1"/>
          <p:nvPr/>
        </p:nvSpPr>
        <p:spPr>
          <a:xfrm>
            <a:off x="589745" y="1158659"/>
            <a:ext cx="17013300" cy="14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Klíčový poznatek:</a:t>
            </a:r>
            <a:endParaRPr lang="cs-CZ" noProof="0"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Zdravá půda má přímý vliv na zemědělskou produktivitu.</a:t>
            </a:r>
            <a:endParaRPr lang="cs-CZ" noProof="0" dirty="0"/>
          </a:p>
        </p:txBody>
      </p:sp>
      <p:sp>
        <p:nvSpPr>
          <p:cNvPr id="156" name="Google Shape;156;p5"/>
          <p:cNvSpPr txBox="1"/>
          <p:nvPr/>
        </p:nvSpPr>
        <p:spPr>
          <a:xfrm>
            <a:off x="589745" y="9231284"/>
            <a:ext cx="14551500" cy="103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Reference: </a:t>
            </a:r>
            <a:r>
              <a:rPr lang="cs-CZ" sz="2698" b="0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698" b="0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Association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2698" b="0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n.d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., USDA </a:t>
            </a:r>
            <a:r>
              <a:rPr lang="cs-CZ" sz="2698" b="0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2014, </a:t>
            </a:r>
            <a:r>
              <a:rPr lang="cs-CZ" sz="2698" b="0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</a:t>
            </a: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Center, 2021</a:t>
            </a:r>
            <a:endParaRPr lang="cs-CZ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6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62" name="Google Shape;162;p6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163" name="Google Shape;163;p6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6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noProof="0" dirty="0"/>
          </a:p>
        </p:txBody>
      </p:sp>
      <p:grpSp>
        <p:nvGrpSpPr>
          <p:cNvPr id="165" name="Google Shape;165;p6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66" name="Google Shape;166;p6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7" name="Google Shape;167;p6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6"/>
          <p:cNvSpPr txBox="1"/>
          <p:nvPr/>
        </p:nvSpPr>
        <p:spPr>
          <a:xfrm>
            <a:off x="7602750" y="2140299"/>
            <a:ext cx="10349100" cy="803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Základ v přírodních ekosystémech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Postupy napodobují přírodní cykly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koloběh živin, rozklad organické hmoty a symbiotické vztahy.</a:t>
            </a:r>
            <a:endParaRPr lang="cs-CZ" noProof="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 principy</a:t>
            </a:r>
            <a:endParaRPr lang="cs-CZ" noProof="0" dirty="0"/>
          </a:p>
          <a:p>
            <a:pPr marL="582925" marR="0" lvl="1" indent="-291462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Koloběh živin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Recyklace živin prostřednictvím interakcí mezi rostlinami a živočichy s cílem snížit závislost na chemických vstupech.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Narušení půdy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Minimalizace orby za účelem obnovení struktury půdy a zlepšení zadržování vody.</a:t>
            </a:r>
            <a:endParaRPr lang="cs-CZ" noProof="0" dirty="0"/>
          </a:p>
        </p:txBody>
      </p:sp>
      <p:sp>
        <p:nvSpPr>
          <p:cNvPr id="169" name="Google Shape;169;p6"/>
          <p:cNvSpPr txBox="1"/>
          <p:nvPr/>
        </p:nvSpPr>
        <p:spPr>
          <a:xfrm>
            <a:off x="517031" y="376968"/>
            <a:ext cx="17253934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0"/>
              </a:lnSpc>
            </a:pPr>
            <a:r>
              <a:rPr lang="cs-CZ" sz="4800" b="1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– historický kontext a regenerativní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75" name="Google Shape;175;p7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76" name="Google Shape;176;p7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7"/>
          <p:cNvSpPr txBox="1"/>
          <p:nvPr/>
        </p:nvSpPr>
        <p:spPr>
          <a:xfrm>
            <a:off x="7602720" y="2614573"/>
            <a:ext cx="10349130" cy="714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Historický posun v zemědělství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Tradiční zemědělství v souladu s přírodními systémy.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Průmyslové zemědělství vedlo k degradaci půdy (eroze, ztráta úrodnosti, snížení biologické rozmanitosti).</a:t>
            </a:r>
            <a:endParaRPr lang="cs-CZ" noProof="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Počátky regenerativního zemědělství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Vzniklo jako reakce na negativní dopady průmyslového zemědělství.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Zaměření na obnovu zdraví půdy pomocí ekologických principů.</a:t>
            </a:r>
            <a:endParaRPr lang="cs-CZ" noProof="0" dirty="0"/>
          </a:p>
        </p:txBody>
      </p:sp>
      <p:grpSp>
        <p:nvGrpSpPr>
          <p:cNvPr id="179" name="Google Shape;179;p7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181" name="Google Shape;181;p7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7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noProof="0" dirty="0"/>
          </a:p>
        </p:txBody>
      </p:sp>
      <p:sp>
        <p:nvSpPr>
          <p:cNvPr id="3" name="Google Shape;169;p6">
            <a:extLst>
              <a:ext uri="{FF2B5EF4-FFF2-40B4-BE49-F238E27FC236}">
                <a16:creationId xmlns:a16="http://schemas.microsoft.com/office/drawing/2014/main" id="{469C6A0E-A4E4-1CFF-6B6F-19CB5BC30346}"/>
              </a:ext>
            </a:extLst>
          </p:cNvPr>
          <p:cNvSpPr txBox="1"/>
          <p:nvPr/>
        </p:nvSpPr>
        <p:spPr>
          <a:xfrm>
            <a:off x="697916" y="376175"/>
            <a:ext cx="17253934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0"/>
              </a:lnSpc>
            </a:pPr>
            <a:r>
              <a:rPr lang="cs-CZ" sz="4800" b="1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– historický kontext a regenerativní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8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188" name="Google Shape;188;p8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8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noProof="0" dirty="0"/>
          </a:p>
        </p:txBody>
      </p:sp>
      <p:grpSp>
        <p:nvGrpSpPr>
          <p:cNvPr id="191" name="Google Shape;191;p8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92" name="Google Shape;192;p8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/>
            <a:lstStyle/>
            <a:p>
              <a:endParaRPr lang="cs-CZ" noProof="0" dirty="0"/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8"/>
          <p:cNvSpPr txBox="1"/>
          <p:nvPr/>
        </p:nvSpPr>
        <p:spPr>
          <a:xfrm>
            <a:off x="7602720" y="2201668"/>
            <a:ext cx="10349130" cy="803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Organická hmota a sekvestrace uhlíku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Půdní organická hmota váže uhlík a podporuje zmírňování změny klimatu.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Oživuje tradiční postupy (střídání plodin, organické hnojivo, minimální narušování)</a:t>
            </a:r>
            <a:endParaRPr lang="cs-CZ" noProof="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699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Regenerativní zemědělství 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čerpá z ekologických a tradičních znalostí hospodaření s cílem zvýšit biologickou rozmanitost a udržitelnost.</a:t>
            </a:r>
            <a:endParaRPr lang="cs-CZ" noProof="0" dirty="0"/>
          </a:p>
        </p:txBody>
      </p:sp>
      <p:sp>
        <p:nvSpPr>
          <p:cNvPr id="2" name="Google Shape;169;p6">
            <a:extLst>
              <a:ext uri="{FF2B5EF4-FFF2-40B4-BE49-F238E27FC236}">
                <a16:creationId xmlns:a16="http://schemas.microsoft.com/office/drawing/2014/main" id="{EE5DAAB9-FE81-52E5-DCFF-1F70B6B95A2B}"/>
              </a:ext>
            </a:extLst>
          </p:cNvPr>
          <p:cNvSpPr txBox="1"/>
          <p:nvPr/>
        </p:nvSpPr>
        <p:spPr>
          <a:xfrm>
            <a:off x="517031" y="403583"/>
            <a:ext cx="17253934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0"/>
              </a:lnSpc>
            </a:pPr>
            <a:r>
              <a:rPr lang="cs-CZ" sz="4800" b="1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– historický kontext a regenerativní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9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01" name="Google Shape;201;p9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02" name="Google Shape;202;p9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9"/>
          <p:cNvSpPr txBox="1"/>
          <p:nvPr/>
        </p:nvSpPr>
        <p:spPr>
          <a:xfrm>
            <a:off x="7662708" y="2284960"/>
            <a:ext cx="10349100" cy="803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Role půdních mikroorganismů ve zdraví půdy</a:t>
            </a:r>
            <a:endParaRPr lang="cs-CZ" noProof="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 role: 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Rozkládají organickou hmotu a přeměňují ji na živiny. 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Fixují atmosférický dusík a jeho zpřístupňují ho rostlinám.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Potlačují půdní patogeny a snižují tak výskyt chorob rostlin.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Zlepšují strukturu půdy tím, že vážou částice dohromady. </a:t>
            </a:r>
            <a:endParaRPr lang="cs-CZ" noProof="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 pro zemědělce: 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Zvyšují výnosy plodin díky přirozenému koloběhu živin. </a:t>
            </a:r>
            <a:endParaRPr lang="cs-CZ" noProof="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Snižuje závislost na chemických hnojivech a pesticidech.</a:t>
            </a:r>
            <a:endParaRPr lang="cs-CZ" noProof="0" dirty="0"/>
          </a:p>
        </p:txBody>
      </p:sp>
      <p:grpSp>
        <p:nvGrpSpPr>
          <p:cNvPr id="205" name="Google Shape;205;p9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206" name="Google Shape;206;p9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9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69;p6">
            <a:extLst>
              <a:ext uri="{FF2B5EF4-FFF2-40B4-BE49-F238E27FC236}">
                <a16:creationId xmlns:a16="http://schemas.microsoft.com/office/drawing/2014/main" id="{63F5BA12-E7DD-4D01-EBA4-CD07259101EC}"/>
              </a:ext>
            </a:extLst>
          </p:cNvPr>
          <p:cNvSpPr txBox="1"/>
          <p:nvPr/>
        </p:nvSpPr>
        <p:spPr>
          <a:xfrm>
            <a:off x="517031" y="308978"/>
            <a:ext cx="17253934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2: Teoretické základy – historický kontext a regenerativní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0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14" name="Google Shape;214;p10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15" name="Google Shape;215;p10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0"/>
          <p:cNvSpPr txBox="1"/>
          <p:nvPr/>
        </p:nvSpPr>
        <p:spPr>
          <a:xfrm>
            <a:off x="1393348" y="440935"/>
            <a:ext cx="15501300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0"/>
              </a:lnSpc>
            </a:pPr>
            <a:r>
              <a:rPr lang="cs-CZ" sz="4800" b="1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- </a:t>
            </a:r>
            <a:endParaRPr lang="cs-CZ" noProof="0" dirty="0"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 zdravé půdy v regenerativním zemědělství</a:t>
            </a:r>
            <a:endParaRPr lang="cs-CZ" noProof="0"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7257557" y="2817495"/>
            <a:ext cx="10573372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</a:t>
            </a:r>
            <a:endParaRPr lang="cs-CZ" noProof="0"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Zlepšená úrodnost půdy: 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Lepší koloběh živin a vyšší obsah organické hmoty vedou k dlouhodobému zdraví půdy a vyšším výnosům plodin.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Biodiverzita: </a:t>
            </a:r>
            <a:r>
              <a:rPr lang="cs-CZ" sz="2699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Podporuje rozmanité ekosystémy, povzbuzuje užitečné půdní organismy a snižuje tlak škůdců a chorob.</a:t>
            </a:r>
            <a:endParaRPr lang="cs-CZ" noProof="0" dirty="0"/>
          </a:p>
        </p:txBody>
      </p:sp>
      <p:grpSp>
        <p:nvGrpSpPr>
          <p:cNvPr id="218" name="Google Shape;218;p10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19" name="Google Shape;219;p10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10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1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27" name="Google Shape;227;p11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28" name="Google Shape;228;p11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230;p11"/>
          <p:cNvSpPr txBox="1"/>
          <p:nvPr/>
        </p:nvSpPr>
        <p:spPr>
          <a:xfrm>
            <a:off x="7257557" y="2419581"/>
            <a:ext cx="10848773" cy="5831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Sekvestrace uhlíku: </a:t>
            </a:r>
            <a:r>
              <a:rPr lang="cs-CZ" sz="2699" b="0" i="0" u="none" strike="noStrike" cap="none" noProof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Pomáhá zmírňovat změnu klimatu tím, že zachycuje uhlík v půdě a snižuje hladinu CO2 v atmosféře.</a:t>
            </a:r>
            <a:endParaRPr lang="cs-CZ" noProof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Zadržování vody a odolnost: 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Zdravá půda zadržuje vodu účinněji, díky čemuž jsou plodiny odolnější vůči suchu a povodním.</a:t>
            </a:r>
            <a:endParaRPr lang="cs-CZ" noProof="0"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Ekonomická udržitelnost: 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Snižuje závislost na drahých chemických vstupech, čímž v průběhu času snižuje náklady na zemědělství.</a:t>
            </a:r>
            <a:endParaRPr lang="cs-CZ" noProof="0" dirty="0"/>
          </a:p>
        </p:txBody>
      </p:sp>
      <p:grpSp>
        <p:nvGrpSpPr>
          <p:cNvPr id="231" name="Google Shape;231;p11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32" name="Google Shape;232;p11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1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1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216;p10">
            <a:extLst>
              <a:ext uri="{FF2B5EF4-FFF2-40B4-BE49-F238E27FC236}">
                <a16:creationId xmlns:a16="http://schemas.microsoft.com/office/drawing/2014/main" id="{D8723DF1-3D65-70AB-B0F1-9D7EF76026C8}"/>
              </a:ext>
            </a:extLst>
          </p:cNvPr>
          <p:cNvSpPr txBox="1"/>
          <p:nvPr/>
        </p:nvSpPr>
        <p:spPr>
          <a:xfrm>
            <a:off x="1393348" y="440935"/>
            <a:ext cx="15501300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0"/>
              </a:lnSpc>
            </a:pPr>
            <a:r>
              <a:rPr lang="cs-CZ" sz="4800" b="1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- </a:t>
            </a:r>
            <a:endParaRPr lang="cs-CZ" noProof="0" dirty="0"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 zdravé půdy v regenerativním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12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40" name="Google Shape;240;p12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12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noProof="0" dirty="0"/>
          </a:p>
        </p:txBody>
      </p:sp>
      <p:grpSp>
        <p:nvGrpSpPr>
          <p:cNvPr id="243" name="Google Shape;243;p12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44" name="Google Shape;244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45" name="Google Shape;245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2"/>
          <p:cNvSpPr txBox="1"/>
          <p:nvPr/>
        </p:nvSpPr>
        <p:spPr>
          <a:xfrm>
            <a:off x="680884" y="373375"/>
            <a:ext cx="17700791" cy="151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2"/>
              </a:lnSpc>
            </a:pPr>
            <a:r>
              <a:rPr lang="cs-CZ" sz="4400" b="1" dirty="0"/>
              <a:t>Oddíl</a:t>
            </a:r>
            <a:r>
              <a:rPr lang="cs-CZ" sz="4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- </a:t>
            </a:r>
            <a:endParaRPr lang="cs-CZ" sz="4400" noProof="0" dirty="0"/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v oblasti zdraví půdy v regenerativním zemědělství</a:t>
            </a:r>
            <a:endParaRPr lang="cs-CZ" sz="4400" noProof="0" dirty="0"/>
          </a:p>
        </p:txBody>
      </p:sp>
      <p:sp>
        <p:nvSpPr>
          <p:cNvPr id="247" name="Google Shape;247;p12"/>
          <p:cNvSpPr txBox="1"/>
          <p:nvPr/>
        </p:nvSpPr>
        <p:spPr>
          <a:xfrm>
            <a:off x="7262765" y="2636112"/>
            <a:ext cx="10512301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</a:t>
            </a:r>
            <a:endParaRPr lang="cs-CZ" noProof="0"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Náklady na přechod: 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Přechod z konvenčních na regenerativní postupy může vyžadovat počáteční investice a delší čas, než se projeví výsledky.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Nedostatek znalostí: </a:t>
            </a:r>
            <a:r>
              <a:rPr lang="cs-CZ" sz="2699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Omezený přístup k informacím a školením pro zemědělce v oblasti regenerativních technik.</a:t>
            </a:r>
            <a:endParaRPr lang="cs-CZ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13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53" name="Google Shape;253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4" name="Google Shape;254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3"/>
          <p:cNvSpPr txBox="1"/>
          <p:nvPr/>
        </p:nvSpPr>
        <p:spPr>
          <a:xfrm>
            <a:off x="7444436" y="4032672"/>
            <a:ext cx="10608300" cy="41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Tržní poptávka: </a:t>
            </a:r>
            <a:r>
              <a:rPr lang="en-US" sz="26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Potřeba lepších tržních struktur na podporu a motivaci regenerativních zemědělských postupů.</a:t>
            </a:r>
            <a:endParaRPr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Dlouhodobý závazek: </a:t>
            </a:r>
            <a:r>
              <a:rPr lang="en-US" sz="26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Regenerativní postupy vyžadují trpělivost a důsledné řízení, protože jejich přínosy se často projevují až po delší době.</a:t>
            </a:r>
            <a:endParaRPr/>
          </a:p>
        </p:txBody>
      </p:sp>
      <p:grpSp>
        <p:nvGrpSpPr>
          <p:cNvPr id="257" name="Google Shape;257;p13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58" name="Google Shape;258;p13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3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46;p12">
            <a:extLst>
              <a:ext uri="{FF2B5EF4-FFF2-40B4-BE49-F238E27FC236}">
                <a16:creationId xmlns:a16="http://schemas.microsoft.com/office/drawing/2014/main" id="{1C690351-37ED-43A7-7BB6-B3B63FD05C4B}"/>
              </a:ext>
            </a:extLst>
          </p:cNvPr>
          <p:cNvSpPr txBox="1"/>
          <p:nvPr/>
        </p:nvSpPr>
        <p:spPr>
          <a:xfrm>
            <a:off x="680884" y="373375"/>
            <a:ext cx="17700791" cy="151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002"/>
              </a:lnSpc>
            </a:pPr>
            <a:r>
              <a:rPr lang="cs-CZ" sz="4400" b="1" dirty="0"/>
              <a:t>Oddíl</a:t>
            </a:r>
            <a:r>
              <a:rPr lang="cs-CZ" sz="4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Teoretické základy - </a:t>
            </a:r>
            <a:endParaRPr lang="cs-CZ" sz="4400" noProof="0" dirty="0"/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v oblasti zdraví půdy v regenerativním zemědělství</a:t>
            </a:r>
            <a:endParaRPr lang="cs-CZ" sz="440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4"/>
          <p:cNvGrpSpPr/>
          <p:nvPr/>
        </p:nvGrpSpPr>
        <p:grpSpPr>
          <a:xfrm>
            <a:off x="0" y="108433"/>
            <a:ext cx="9031264" cy="1787042"/>
            <a:chOff x="0" y="-38100"/>
            <a:chExt cx="2246393" cy="444500"/>
          </a:xfrm>
        </p:grpSpPr>
        <p:sp>
          <p:nvSpPr>
            <p:cNvPr id="266" name="Google Shape;266;p14"/>
            <p:cNvSpPr/>
            <p:nvPr/>
          </p:nvSpPr>
          <p:spPr>
            <a:xfrm>
              <a:off x="0" y="0"/>
              <a:ext cx="2246393" cy="406400"/>
            </a:xfrm>
            <a:custGeom>
              <a:avLst/>
              <a:gdLst/>
              <a:ahLst/>
              <a:cxnLst/>
              <a:rect l="l" t="t" r="r" b="b"/>
              <a:pathLst>
                <a:path w="2246393" h="406400" extrusionOk="0">
                  <a:moveTo>
                    <a:pt x="20431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43193" y="406400"/>
                  </a:lnTo>
                  <a:lnTo>
                    <a:pt x="2246393" y="203200"/>
                  </a:lnTo>
                  <a:lnTo>
                    <a:pt x="2043193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7" name="Google Shape;267;p14"/>
            <p:cNvSpPr txBox="1"/>
            <p:nvPr/>
          </p:nvSpPr>
          <p:spPr>
            <a:xfrm>
              <a:off x="0" y="-38100"/>
              <a:ext cx="2132093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4"/>
          <p:cNvSpPr txBox="1"/>
          <p:nvPr/>
        </p:nvSpPr>
        <p:spPr>
          <a:xfrm>
            <a:off x="526175" y="444750"/>
            <a:ext cx="8505000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Aplikace v regenerativním zemědělství</a:t>
            </a:r>
            <a:endParaRPr lang="cs-CZ" noProof="0" dirty="0"/>
          </a:p>
        </p:txBody>
      </p:sp>
      <p:sp>
        <p:nvSpPr>
          <p:cNvPr id="269" name="Google Shape;269;p14"/>
          <p:cNvSpPr txBox="1"/>
          <p:nvPr/>
        </p:nvSpPr>
        <p:spPr>
          <a:xfrm>
            <a:off x="181671" y="2226184"/>
            <a:ext cx="11406384" cy="757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Střídání plodin</a:t>
            </a:r>
            <a:endParaRPr lang="cs-CZ" sz="2500" noProof="0" dirty="0"/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Střídání plodin s různými nároky na živiny (např. luskoviny a obilniny) zabraňuje vyčerpání živin.</a:t>
            </a:r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Snižuje množení škůdců a chorob přerušením jejich životního cyklu.</a:t>
            </a:r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Postupem času zlepšuje strukturu půdy a vyrovnanost živin.</a:t>
            </a:r>
          </a:p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Krycí plodiny</a:t>
            </a:r>
            <a:endParaRPr lang="cs-CZ" sz="2500" noProof="0" dirty="0"/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Pěstování plodin, jako je jetel, vikev nebo žito, v mimosezónním období chrání půdu před erozí.</a:t>
            </a:r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Zvyšuje obsah organické hmoty v půdě a zlepšuje fixaci dusíku.</a:t>
            </a:r>
          </a:p>
          <a:p>
            <a:pPr marL="1165863" lvl="2" indent="-388621" algn="just" eaLnBrk="0" fontAlgn="base" hangingPunct="0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altLang="cs-CZ" sz="2500" dirty="0"/>
              <a:t>Pomáhá potlačovat plevele a zvyšovat biodiverzitu v půdě.</a:t>
            </a:r>
          </a:p>
        </p:txBody>
      </p:sp>
      <p:sp>
        <p:nvSpPr>
          <p:cNvPr id="270" name="Google Shape;270;p14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  <p:grpSp>
        <p:nvGrpSpPr>
          <p:cNvPr id="276" name="Google Shape;276;p15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77" name="Google Shape;277;p15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8" name="Google Shape;278;p15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5"/>
          <p:cNvSpPr txBox="1"/>
          <p:nvPr/>
        </p:nvSpPr>
        <p:spPr>
          <a:xfrm>
            <a:off x="299550" y="336388"/>
            <a:ext cx="8544900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cs-CZ" sz="4700" b="1" noProof="0" dirty="0"/>
              <a:t>Aplikace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regenerativním zemědělství</a:t>
            </a:r>
            <a:endParaRPr lang="cs-CZ" noProof="0" dirty="0"/>
          </a:p>
        </p:txBody>
      </p:sp>
      <p:sp>
        <p:nvSpPr>
          <p:cNvPr id="280" name="Google Shape;280;p15"/>
          <p:cNvSpPr txBox="1"/>
          <p:nvPr/>
        </p:nvSpPr>
        <p:spPr>
          <a:xfrm>
            <a:off x="219771" y="2631918"/>
            <a:ext cx="11406384" cy="661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Kompostování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Přeměna organického odpadu (např. zbytky potravin, zemědělské zbytky) na kompost bohatý na živiny.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Zlepšuje úrodnost půdy, zadržování vlhkosti a mikrobiální aktivitu.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Snižuje množství odpadu a obohacuje půdu o důležité živiny.</a:t>
            </a:r>
            <a:endParaRPr lang="cs-CZ" noProof="0" dirty="0"/>
          </a:p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7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Agrolesnictví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Kombinuje stromy s plodinami/hospodářskými zvířaty.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Podporuje biologickou rozmanitost a kontrolu eroze.</a:t>
            </a:r>
            <a:endParaRPr lang="cs-CZ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  <p:grpSp>
        <p:nvGrpSpPr>
          <p:cNvPr id="286" name="Google Shape;286;p16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87" name="Google Shape;287;p16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88" name="Google Shape;288;p16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6"/>
          <p:cNvSpPr txBox="1"/>
          <p:nvPr/>
        </p:nvSpPr>
        <p:spPr>
          <a:xfrm>
            <a:off x="219775" y="336388"/>
            <a:ext cx="8115300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Aplikace v regenerativním zemědělství</a:t>
            </a:r>
            <a:endParaRPr lang="cs-CZ" noProof="0" dirty="0"/>
          </a:p>
        </p:txBody>
      </p:sp>
      <p:sp>
        <p:nvSpPr>
          <p:cNvPr id="290" name="Google Shape;290;p16"/>
          <p:cNvSpPr txBox="1"/>
          <p:nvPr/>
        </p:nvSpPr>
        <p:spPr>
          <a:xfrm>
            <a:off x="219771" y="2632111"/>
            <a:ext cx="89241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Srovnání tradičních a regenerativních postupů</a:t>
            </a:r>
            <a:endParaRPr/>
          </a:p>
        </p:txBody>
      </p:sp>
      <p:sp>
        <p:nvSpPr>
          <p:cNvPr id="291" name="Google Shape;291;p16"/>
          <p:cNvSpPr txBox="1"/>
          <p:nvPr/>
        </p:nvSpPr>
        <p:spPr>
          <a:xfrm>
            <a:off x="219771" y="4149059"/>
            <a:ext cx="11282752" cy="3946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Tradiční postupy: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Silná závislost na chemických hnojivech a pesticidech.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Časté obdělávání půdy vedoucí k erozi a degradaci struktury půdy.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Monokultury snižující biologickou rozmanitost.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Zaměření na krátkodobé zvýšení výnosů.</a:t>
            </a:r>
            <a:endParaRPr lang="cs-CZ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17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97" name="Google Shape;297;p17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98" name="Google Shape;298;p17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7"/>
          <p:cNvSpPr txBox="1"/>
          <p:nvPr/>
        </p:nvSpPr>
        <p:spPr>
          <a:xfrm>
            <a:off x="219775" y="336388"/>
            <a:ext cx="8436300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Aplikace v regenerativním zemědělství</a:t>
            </a:r>
            <a:endParaRPr lang="cs-CZ" noProof="0" dirty="0"/>
          </a:p>
        </p:txBody>
      </p:sp>
      <p:sp>
        <p:nvSpPr>
          <p:cNvPr id="300" name="Google Shape;300;p17"/>
          <p:cNvSpPr txBox="1"/>
          <p:nvPr/>
        </p:nvSpPr>
        <p:spPr>
          <a:xfrm>
            <a:off x="219771" y="2632111"/>
            <a:ext cx="8924229" cy="61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Srovnání tradičních a regenerativních postupů</a:t>
            </a:r>
            <a:endParaRPr lang="cs-CZ" noProof="0" dirty="0"/>
          </a:p>
        </p:txBody>
      </p:sp>
      <p:sp>
        <p:nvSpPr>
          <p:cNvPr id="301" name="Google Shape;301;p17"/>
          <p:cNvSpPr txBox="1"/>
          <p:nvPr/>
        </p:nvSpPr>
        <p:spPr>
          <a:xfrm>
            <a:off x="219771" y="4149059"/>
            <a:ext cx="11282752" cy="5790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Regenerativní postupy: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Používání organických vstupů (např. kompost, zelené hnojení) namísto syntetických chemikálií.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Minimální nebo žádná orba pro zachování struktury půdy.</a:t>
            </a:r>
            <a:endParaRPr lang="cs-CZ" noProof="0" dirty="0"/>
          </a:p>
          <a:p>
            <a:pPr marL="1165863" lvl="2" indent="-388621" algn="just">
              <a:lnSpc>
                <a:spcPct val="197000"/>
              </a:lnSpc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Střídání plodin a </a:t>
            </a:r>
            <a:r>
              <a:rPr lang="cs-CZ" sz="2800" noProof="0" dirty="0"/>
              <a:t>pěstování více plodin současně (smíšené kultury)</a:t>
            </a: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 zachování biologické rozmanitosti a rovnováhy živin.</a:t>
            </a:r>
            <a:endParaRPr lang="cs-CZ" noProof="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Důraz na dlouhodobé zdraví půdy a udržitelnost.</a:t>
            </a:r>
            <a:endParaRPr lang="cs-CZ" noProof="0" dirty="0"/>
          </a:p>
        </p:txBody>
      </p:sp>
      <p:sp>
        <p:nvSpPr>
          <p:cNvPr id="302" name="Google Shape;302;p17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8"/>
          <p:cNvGrpSpPr/>
          <p:nvPr/>
        </p:nvGrpSpPr>
        <p:grpSpPr>
          <a:xfrm>
            <a:off x="0" y="120469"/>
            <a:ext cx="9041570" cy="1787042"/>
            <a:chOff x="0" y="-38100"/>
            <a:chExt cx="1973858" cy="444500"/>
          </a:xfrm>
        </p:grpSpPr>
        <p:sp>
          <p:nvSpPr>
            <p:cNvPr id="308" name="Google Shape;308;p18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09" name="Google Shape;309;p18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8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311" name="Google Shape;311;p18"/>
          <p:cNvSpPr txBox="1"/>
          <p:nvPr/>
        </p:nvSpPr>
        <p:spPr>
          <a:xfrm>
            <a:off x="389791" y="284759"/>
            <a:ext cx="9286947" cy="162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cs-CZ" sz="4700" b="1" noProof="0" dirty="0"/>
              <a:t>Aplikace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regenerativním zemědělství</a:t>
            </a:r>
            <a:endParaRPr lang="cs-CZ" noProof="0" dirty="0"/>
          </a:p>
        </p:txBody>
      </p:sp>
      <p:sp>
        <p:nvSpPr>
          <p:cNvPr id="312" name="Google Shape;312;p18"/>
          <p:cNvSpPr txBox="1"/>
          <p:nvPr/>
        </p:nvSpPr>
        <p:spPr>
          <a:xfrm>
            <a:off x="219770" y="1800113"/>
            <a:ext cx="8688021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Kroky pro správné založení kompostu</a:t>
            </a:r>
            <a:endParaRPr lang="cs-CZ" noProof="0" dirty="0"/>
          </a:p>
        </p:txBody>
      </p:sp>
      <p:sp>
        <p:nvSpPr>
          <p:cNvPr id="313" name="Google Shape;313;p18"/>
          <p:cNvSpPr txBox="1"/>
          <p:nvPr/>
        </p:nvSpPr>
        <p:spPr>
          <a:xfrm>
            <a:off x="219771" y="2505045"/>
            <a:ext cx="7715700" cy="7861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 1: Sběr organického odpadu</a:t>
            </a:r>
            <a:endParaRPr lang="cs-CZ" noProof="0" dirty="0"/>
          </a:p>
          <a:p>
            <a:pPr marL="582932" marR="0" lvl="1" indent="-291465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Příklady: </a:t>
            </a: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zbytky potravin, zbytky z farmy, listí a posekaná tráva.</a:t>
            </a:r>
            <a:endParaRPr lang="cs-CZ" noProof="0" dirty="0"/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 2: Vrstvení s půdou a vodou</a:t>
            </a:r>
            <a:endParaRPr lang="cs-CZ" noProof="0" dirty="0"/>
          </a:p>
          <a:p>
            <a:pPr marL="582932" marR="0" lvl="1" indent="-291465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Střídejte vrstvy organického materiálu a půdy.</a:t>
            </a:r>
            <a:endParaRPr lang="cs-CZ" noProof="0" dirty="0"/>
          </a:p>
          <a:p>
            <a:pPr marL="582932" marR="0" lvl="1" indent="-291465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Hromadu mírně navlhčete, aby se zachovala mikrobiální aktivita.</a:t>
            </a:r>
            <a:endParaRPr lang="cs-CZ" noProof="0" dirty="0"/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 3: Pravidelně provzdušňujte</a:t>
            </a:r>
            <a:endParaRPr lang="cs-CZ" noProof="0" dirty="0"/>
          </a:p>
          <a:p>
            <a:pPr marL="582932" marR="0" lvl="1" indent="-291465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Kompostovou hromadu každý 1–2 týdny obracejte, aby měl kyslík přístup a urychlil rozklad.</a:t>
            </a:r>
            <a:endParaRPr lang="cs-CZ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9"/>
          <p:cNvSpPr txBox="1"/>
          <p:nvPr/>
        </p:nvSpPr>
        <p:spPr>
          <a:xfrm>
            <a:off x="219770" y="2741345"/>
            <a:ext cx="7534427" cy="7545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 4: Sledujte teplotu a vlhkost</a:t>
            </a:r>
            <a:endParaRPr lang="cs-CZ" noProof="0" dirty="0"/>
          </a:p>
          <a:p>
            <a:pPr marL="582932" marR="0" lvl="1" indent="-291465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 optimální mikrobiální aktivitu udržujte hromadu teplou a vlhkou, ale ne mokrou.</a:t>
            </a:r>
            <a:endParaRPr lang="cs-CZ" noProof="0" dirty="0"/>
          </a:p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 5: Sklizeň kompostu</a:t>
            </a:r>
            <a:endParaRPr lang="cs-CZ" noProof="0" dirty="0"/>
          </a:p>
          <a:p>
            <a:pPr marL="582932" marR="0" lvl="1" indent="-291465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 6–8 týdnech (nebo déle, v závislosti na materiálu) kompost ztmavne a bude drobivý.</a:t>
            </a:r>
            <a:endParaRPr lang="cs-CZ" noProof="0" dirty="0"/>
          </a:p>
          <a:p>
            <a:pPr marL="582932" lvl="1" indent="-291465" algn="just">
              <a:lnSpc>
                <a:spcPct val="227000"/>
              </a:lnSpc>
              <a:buSzPts val="2700"/>
              <a:buFont typeface="Arial"/>
              <a:buChar char="•"/>
            </a:pPr>
            <a:r>
              <a:rPr lang="cs-CZ" sz="2700" dirty="0"/>
              <a:t>Používejte ji jako doplněk půdy bohatý na živiny.</a:t>
            </a:r>
            <a:endParaRPr lang="cs-CZ" noProof="0" dirty="0"/>
          </a:p>
        </p:txBody>
      </p:sp>
      <p:grpSp>
        <p:nvGrpSpPr>
          <p:cNvPr id="4" name="Google Shape;307;p18">
            <a:extLst>
              <a:ext uri="{FF2B5EF4-FFF2-40B4-BE49-F238E27FC236}">
                <a16:creationId xmlns:a16="http://schemas.microsoft.com/office/drawing/2014/main" id="{5E06C9D5-8579-A457-F7DB-B67ABF6DBF1F}"/>
              </a:ext>
            </a:extLst>
          </p:cNvPr>
          <p:cNvGrpSpPr/>
          <p:nvPr/>
        </p:nvGrpSpPr>
        <p:grpSpPr>
          <a:xfrm>
            <a:off x="0" y="120469"/>
            <a:ext cx="9041570" cy="1787042"/>
            <a:chOff x="0" y="-38100"/>
            <a:chExt cx="1973858" cy="444500"/>
          </a:xfrm>
        </p:grpSpPr>
        <p:sp>
          <p:nvSpPr>
            <p:cNvPr id="5" name="Google Shape;308;p18">
              <a:extLst>
                <a:ext uri="{FF2B5EF4-FFF2-40B4-BE49-F238E27FC236}">
                  <a16:creationId xmlns:a16="http://schemas.microsoft.com/office/drawing/2014/main" id="{55227A2A-8684-C9FB-5CC9-1DF53D98F0C4}"/>
                </a:ext>
              </a:extLst>
            </p:cNvPr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6" name="Google Shape;309;p18">
              <a:extLst>
                <a:ext uri="{FF2B5EF4-FFF2-40B4-BE49-F238E27FC236}">
                  <a16:creationId xmlns:a16="http://schemas.microsoft.com/office/drawing/2014/main" id="{DD37013D-7995-9017-04D9-86BBF4006707}"/>
                </a:ext>
              </a:extLst>
            </p:cNvPr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Google Shape;311;p18">
            <a:extLst>
              <a:ext uri="{FF2B5EF4-FFF2-40B4-BE49-F238E27FC236}">
                <a16:creationId xmlns:a16="http://schemas.microsoft.com/office/drawing/2014/main" id="{3FDB8BB1-BAF1-6730-9136-EB4AA28C05A1}"/>
              </a:ext>
            </a:extLst>
          </p:cNvPr>
          <p:cNvSpPr txBox="1"/>
          <p:nvPr/>
        </p:nvSpPr>
        <p:spPr>
          <a:xfrm>
            <a:off x="219771" y="284759"/>
            <a:ext cx="9286947" cy="162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cs-CZ" sz="4700" b="1" noProof="0" dirty="0"/>
              <a:t>Aplikace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regenerativním zemědělství</a:t>
            </a:r>
            <a:endParaRPr lang="cs-CZ" noProof="0" dirty="0"/>
          </a:p>
        </p:txBody>
      </p:sp>
      <p:sp>
        <p:nvSpPr>
          <p:cNvPr id="8" name="Google Shape;310;p18">
            <a:extLst>
              <a:ext uri="{FF2B5EF4-FFF2-40B4-BE49-F238E27FC236}">
                <a16:creationId xmlns:a16="http://schemas.microsoft.com/office/drawing/2014/main" id="{313D342D-2791-6B94-4F4C-B8A7576A27F2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9" name="Google Shape;312;p18">
            <a:extLst>
              <a:ext uri="{FF2B5EF4-FFF2-40B4-BE49-F238E27FC236}">
                <a16:creationId xmlns:a16="http://schemas.microsoft.com/office/drawing/2014/main" id="{5696EB9D-DAAF-3482-CD3D-72954C8B6F63}"/>
              </a:ext>
            </a:extLst>
          </p:cNvPr>
          <p:cNvSpPr txBox="1"/>
          <p:nvPr/>
        </p:nvSpPr>
        <p:spPr>
          <a:xfrm>
            <a:off x="219770" y="1800113"/>
            <a:ext cx="8688021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Kroky pro správné založení kompostu</a:t>
            </a:r>
            <a:endParaRPr lang="cs-CZ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sp>
        <p:nvSpPr>
          <p:cNvPr id="330" name="Google Shape;330;p20"/>
          <p:cNvSpPr txBox="1"/>
          <p:nvPr/>
        </p:nvSpPr>
        <p:spPr>
          <a:xfrm>
            <a:off x="340633" y="2169387"/>
            <a:ext cx="10211368" cy="49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Případová studie – Pěstování krycích plodin na středně velké farmě ve Švédsku</a:t>
            </a:r>
            <a:endParaRPr lang="cs-CZ" noProof="0" dirty="0"/>
          </a:p>
        </p:txBody>
      </p:sp>
      <p:sp>
        <p:nvSpPr>
          <p:cNvPr id="331" name="Google Shape;331;p20"/>
          <p:cNvSpPr txBox="1"/>
          <p:nvPr/>
        </p:nvSpPr>
        <p:spPr>
          <a:xfrm>
            <a:off x="340633" y="3375293"/>
            <a:ext cx="10952207" cy="6963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Místo</a:t>
            </a: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Švédsko</a:t>
            </a:r>
            <a:endParaRPr lang="cs-CZ" noProof="0" dirty="0"/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 farmy</a:t>
            </a: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Středně velká farma s kombinovaným využitím (plodiny a hospodářská zvířata)</a:t>
            </a:r>
            <a:endParaRPr lang="cs-CZ" noProof="0" dirty="0"/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Zaměření</a:t>
            </a: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Zdraví půdy a udržitelné zemědělské postupy</a:t>
            </a:r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1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Zavedená praxe</a:t>
            </a:r>
            <a:endParaRPr lang="cs-CZ" noProof="0" dirty="0"/>
          </a:p>
          <a:p>
            <a:pPr marL="1165863" marR="0" lvl="2" indent="-388621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Půdní krycí plodiny</a:t>
            </a:r>
            <a:r>
              <a:rPr lang="cs-CZ" sz="27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V mimosezóně byly na ochranu půdy zavedeny krycí plodiny, jako je jetel a žito.</a:t>
            </a:r>
            <a:endParaRPr lang="cs-CZ" noProof="0" dirty="0"/>
          </a:p>
        </p:txBody>
      </p:sp>
      <p:grpSp>
        <p:nvGrpSpPr>
          <p:cNvPr id="2" name="Google Shape;296;p17">
            <a:extLst>
              <a:ext uri="{FF2B5EF4-FFF2-40B4-BE49-F238E27FC236}">
                <a16:creationId xmlns:a16="http://schemas.microsoft.com/office/drawing/2014/main" id="{570200DD-477F-3C0D-1DFC-C1F028AC759E}"/>
              </a:ext>
            </a:extLst>
          </p:cNvPr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3" name="Google Shape;297;p17">
              <a:extLst>
                <a:ext uri="{FF2B5EF4-FFF2-40B4-BE49-F238E27FC236}">
                  <a16:creationId xmlns:a16="http://schemas.microsoft.com/office/drawing/2014/main" id="{344EFD10-C7BE-00F5-A5FF-BC959083A347}"/>
                </a:ext>
              </a:extLst>
            </p:cNvPr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" name="Google Shape;298;p17">
              <a:extLst>
                <a:ext uri="{FF2B5EF4-FFF2-40B4-BE49-F238E27FC236}">
                  <a16:creationId xmlns:a16="http://schemas.microsoft.com/office/drawing/2014/main" id="{6EC40D42-C546-ACC1-6EAA-F4F8B8000AFF}"/>
                </a:ext>
              </a:extLst>
            </p:cNvPr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311;p18">
            <a:extLst>
              <a:ext uri="{FF2B5EF4-FFF2-40B4-BE49-F238E27FC236}">
                <a16:creationId xmlns:a16="http://schemas.microsoft.com/office/drawing/2014/main" id="{9AA2B853-11B7-3230-609F-695ACFDC4A38}"/>
              </a:ext>
            </a:extLst>
          </p:cNvPr>
          <p:cNvSpPr txBox="1"/>
          <p:nvPr/>
        </p:nvSpPr>
        <p:spPr>
          <a:xfrm>
            <a:off x="389791" y="284759"/>
            <a:ext cx="9286947" cy="162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cs-CZ" sz="4700" b="1" noProof="0" dirty="0"/>
              <a:t>Aplikace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regenerativním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1"/>
          <p:cNvSpPr txBox="1"/>
          <p:nvPr/>
        </p:nvSpPr>
        <p:spPr>
          <a:xfrm>
            <a:off x="340633" y="2599691"/>
            <a:ext cx="10211368" cy="49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Případová studie – Pěstování krycích plodin na středně velké farmě ve Švédsku</a:t>
            </a:r>
            <a:endParaRPr lang="cs-CZ" noProof="0" dirty="0"/>
          </a:p>
        </p:txBody>
      </p:sp>
      <p:sp>
        <p:nvSpPr>
          <p:cNvPr id="342" name="Google Shape;342;p21"/>
          <p:cNvSpPr txBox="1"/>
          <p:nvPr/>
        </p:nvSpPr>
        <p:spPr>
          <a:xfrm>
            <a:off x="340633" y="3572512"/>
            <a:ext cx="10952207" cy="577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Výsledky</a:t>
            </a:r>
            <a:endParaRPr lang="cs-CZ" noProof="0" dirty="0"/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15% snížení eroze půdy: Účinná ochrana proti větrné a vodní erozi.</a:t>
            </a:r>
            <a:endParaRPr lang="cs-CZ" noProof="0" dirty="0"/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Zvýšená biologická rozmanitost: Zvýšená rozmanitost půdních organismů, zlepšení zdraví a odolnosti ekosystému.</a:t>
            </a:r>
            <a:endParaRPr lang="cs-CZ" noProof="0" dirty="0"/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Zlepšená struktura půdy: Zvýšený obsah organické hmoty a lepší koloběh živin.</a:t>
            </a:r>
            <a:endParaRPr lang="cs-CZ" noProof="0" dirty="0"/>
          </a:p>
        </p:txBody>
      </p:sp>
      <p:sp>
        <p:nvSpPr>
          <p:cNvPr id="343" name="Google Shape;343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grpSp>
        <p:nvGrpSpPr>
          <p:cNvPr id="2" name="Google Shape;296;p17">
            <a:extLst>
              <a:ext uri="{FF2B5EF4-FFF2-40B4-BE49-F238E27FC236}">
                <a16:creationId xmlns:a16="http://schemas.microsoft.com/office/drawing/2014/main" id="{BECBBE68-BFEB-FE48-7517-8DD9F7EBCD0F}"/>
              </a:ext>
            </a:extLst>
          </p:cNvPr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3" name="Google Shape;297;p17">
              <a:extLst>
                <a:ext uri="{FF2B5EF4-FFF2-40B4-BE49-F238E27FC236}">
                  <a16:creationId xmlns:a16="http://schemas.microsoft.com/office/drawing/2014/main" id="{E61C126E-D2B9-87DE-19BD-FD574283A251}"/>
                </a:ext>
              </a:extLst>
            </p:cNvPr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" name="Google Shape;298;p17">
              <a:extLst>
                <a:ext uri="{FF2B5EF4-FFF2-40B4-BE49-F238E27FC236}">
                  <a16:creationId xmlns:a16="http://schemas.microsoft.com/office/drawing/2014/main" id="{EE672847-B193-FCBC-C467-0D52FDCE51EC}"/>
                </a:ext>
              </a:extLst>
            </p:cNvPr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311;p18">
            <a:extLst>
              <a:ext uri="{FF2B5EF4-FFF2-40B4-BE49-F238E27FC236}">
                <a16:creationId xmlns:a16="http://schemas.microsoft.com/office/drawing/2014/main" id="{24387A76-DB71-3589-D1BB-19EEA282CB4A}"/>
              </a:ext>
            </a:extLst>
          </p:cNvPr>
          <p:cNvSpPr txBox="1"/>
          <p:nvPr/>
        </p:nvSpPr>
        <p:spPr>
          <a:xfrm>
            <a:off x="389791" y="284759"/>
            <a:ext cx="9286947" cy="162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cs-CZ" sz="4700" b="1" noProof="0" dirty="0"/>
              <a:t>Aplikace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regenerativním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6026" r="-85404"/>
            </a:stretch>
          </a:blipFill>
          <a:ln>
            <a:noFill/>
          </a:ln>
        </p:spPr>
      </p:sp>
      <p:grpSp>
        <p:nvGrpSpPr>
          <p:cNvPr id="353" name="Google Shape;353;p22"/>
          <p:cNvGrpSpPr/>
          <p:nvPr/>
        </p:nvGrpSpPr>
        <p:grpSpPr>
          <a:xfrm>
            <a:off x="181671" y="108433"/>
            <a:ext cx="8849594" cy="1787042"/>
            <a:chOff x="0" y="-38100"/>
            <a:chExt cx="2201205" cy="444500"/>
          </a:xfrm>
        </p:grpSpPr>
        <p:sp>
          <p:nvSpPr>
            <p:cNvPr id="354" name="Google Shape;354;p22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55" name="Google Shape;355;p22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22"/>
          <p:cNvSpPr txBox="1"/>
          <p:nvPr/>
        </p:nvSpPr>
        <p:spPr>
          <a:xfrm>
            <a:off x="959858" y="553479"/>
            <a:ext cx="64155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3: Využití v regenerativní </a:t>
            </a:r>
            <a:endParaRPr/>
          </a:p>
        </p:txBody>
      </p:sp>
      <p:sp>
        <p:nvSpPr>
          <p:cNvPr id="357" name="Google Shape;357;p22"/>
          <p:cNvSpPr txBox="1"/>
          <p:nvPr/>
        </p:nvSpPr>
        <p:spPr>
          <a:xfrm>
            <a:off x="340633" y="2599691"/>
            <a:ext cx="10211368" cy="49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Ekonomické výhody zdravé půdy</a:t>
            </a:r>
            <a:endParaRPr/>
          </a:p>
        </p:txBody>
      </p:sp>
      <p:sp>
        <p:nvSpPr>
          <p:cNvPr id="358" name="Google Shape;358;p22"/>
          <p:cNvSpPr txBox="1"/>
          <p:nvPr/>
        </p:nvSpPr>
        <p:spPr>
          <a:xfrm>
            <a:off x="340633" y="3744596"/>
            <a:ext cx="10952207" cy="577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Krátkodobé zisky:</a:t>
            </a:r>
            <a:endParaRPr lang="cs-CZ" noProof="0"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Snížené náklady na chemické vstupy (hnojiva, pesticidy).</a:t>
            </a:r>
            <a:endParaRPr lang="cs-CZ" noProof="0"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Zlepšená účinnost vody, snížení nákladů na zavlažování.</a:t>
            </a:r>
            <a:endParaRPr lang="cs-CZ" noProof="0" dirty="0"/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Dlouhodobé přínosy:</a:t>
            </a:r>
            <a:endParaRPr lang="cs-CZ" noProof="0"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Zvýšená produktivita plodin díky zdravější půdě.</a:t>
            </a:r>
            <a:endParaRPr lang="cs-CZ" noProof="0"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Lepší prodejnost produktů pěstovaných udržitelným způsobem.</a:t>
            </a:r>
            <a:endParaRPr lang="cs-CZ" noProof="0" dirty="0"/>
          </a:p>
        </p:txBody>
      </p:sp>
      <p:grpSp>
        <p:nvGrpSpPr>
          <p:cNvPr id="359" name="Google Shape;359;p22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60" name="Google Shape;360;p22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1" name="Google Shape;361;p22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2"/>
          <p:cNvSpPr txBox="1"/>
          <p:nvPr/>
        </p:nvSpPr>
        <p:spPr>
          <a:xfrm>
            <a:off x="181671" y="315347"/>
            <a:ext cx="9039900" cy="162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Aplikace v regenerativním zemědělství</a:t>
            </a:r>
            <a:endParaRPr lang="cs-CZ" noProof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23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68" name="Google Shape;368;p23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9" name="Google Shape;369;p23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23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71" name="Google Shape;371;p23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72" name="Google Shape;372;p23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23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374" name="Google Shape;374;p23"/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  <p:sp>
        <p:nvSpPr>
          <p:cNvPr id="375" name="Google Shape;375;p23"/>
          <p:cNvSpPr txBox="1"/>
          <p:nvPr/>
        </p:nvSpPr>
        <p:spPr>
          <a:xfrm>
            <a:off x="7014174" y="2441342"/>
            <a:ext cx="11105084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Vypracování plánů hospodaření s půdou na míru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Porozumění regionálním typům půdy, klimatickým podmínkám a zemědělským postupům.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Přizpůsobení strategií pro zdraví půdy tak, aby vyhovovaly různým zemědělským podmínkám.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Spolupráce se zemědělci na zavádění postupů specifických pro dané podmínky, jako je střídání plodin a pěstování krycích plodin.</a:t>
            </a:r>
            <a:endParaRPr lang="cs-CZ" sz="2400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4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81" name="Google Shape;381;p24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82" name="Google Shape;382;p24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3" name="Google Shape;383;p24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84" name="Google Shape;384;p24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5" name="Google Shape;385;p24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6" name="Google Shape;386;p24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3926"/>
            </a:stretch>
          </a:blipFill>
          <a:ln>
            <a:noFill/>
          </a:ln>
        </p:spPr>
      </p:sp>
      <p:sp>
        <p:nvSpPr>
          <p:cNvPr id="387" name="Google Shape;387;p24"/>
          <p:cNvSpPr txBox="1"/>
          <p:nvPr/>
        </p:nvSpPr>
        <p:spPr>
          <a:xfrm>
            <a:off x="6995124" y="2441342"/>
            <a:ext cx="11127793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Vzdělávání v oblasti ekologických postupů (např. kompostování)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Učení udržitelných zemědělských technik s důrazem na ekologické postupy, jako je kompostování a mulčování.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Propagace výhod ekologických vstupů pro udržení zdraví půdy a snížení závislosti na vnějších chemických látkách.</a:t>
            </a:r>
            <a:endParaRPr lang="cs-CZ" sz="2400" noProof="0"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Pomoc zemědělcům s praktickým zaváděním prostřednictvím ukázek a praktického učení.</a:t>
            </a:r>
            <a:endParaRPr lang="cs-CZ" sz="2400" noProof="0" dirty="0"/>
          </a:p>
        </p:txBody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3FBF4F3D-FE84-C076-993A-F519240BBB3E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5"/>
          <p:cNvGrpSpPr/>
          <p:nvPr/>
        </p:nvGrpSpPr>
        <p:grpSpPr>
          <a:xfrm>
            <a:off x="0" y="1887927"/>
            <a:ext cx="18288122" cy="7370670"/>
            <a:chOff x="0" y="-38100"/>
            <a:chExt cx="4816593" cy="1897017"/>
          </a:xfrm>
        </p:grpSpPr>
        <p:sp>
          <p:nvSpPr>
            <p:cNvPr id="394" name="Google Shape;394;p25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95" name="Google Shape;395;p25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25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97" name="Google Shape;397;p25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8" name="Google Shape;398;p25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9" name="Google Shape;399;p25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5"/>
          <p:cNvSpPr txBox="1"/>
          <p:nvPr/>
        </p:nvSpPr>
        <p:spPr>
          <a:xfrm>
            <a:off x="6914183" y="1960859"/>
            <a:ext cx="11316300" cy="739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Politika a podpora komunity v oblasti zdraví půdy</a:t>
            </a:r>
            <a:endParaRPr lang="cs-CZ" sz="2400" noProof="0" dirty="0"/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Politiky:</a:t>
            </a:r>
            <a:endParaRPr lang="cs-CZ" sz="2400" noProof="0"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Pobídky pro zavádění regeneračních postupů.</a:t>
            </a:r>
            <a:endParaRPr lang="cs-CZ" sz="2400" noProof="0"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Dotace na nákup ekologických vstupů nebo přechod na minimální zpracování půdy.</a:t>
            </a:r>
            <a:endParaRPr lang="cs-CZ" sz="2400" noProof="0" dirty="0"/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Komunitní akce:</a:t>
            </a:r>
            <a:endParaRPr lang="cs-CZ" sz="2400" noProof="0"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Zřizování zemědělských družstev pro sdílení zdrojů.</a:t>
            </a:r>
            <a:endParaRPr lang="cs-CZ" sz="2400" noProof="0"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Komunitní workshopy zaměřené na šíření znalostí o regenerativním zemědělství.</a:t>
            </a:r>
            <a:endParaRPr lang="cs-CZ" sz="2400" noProof="0" dirty="0"/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Globální dopad:</a:t>
            </a:r>
            <a:endParaRPr lang="cs-CZ" sz="2400" noProof="0"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Přispění k odolnosti vůči změně klimatu a zajišťování potravin.</a:t>
            </a:r>
            <a:endParaRPr lang="cs-CZ" sz="2400" noProof="0" dirty="0"/>
          </a:p>
        </p:txBody>
      </p:sp>
      <p:sp>
        <p:nvSpPr>
          <p:cNvPr id="401" name="Google Shape;401;p25"/>
          <p:cNvSpPr/>
          <p:nvPr/>
        </p:nvSpPr>
        <p:spPr>
          <a:xfrm>
            <a:off x="0" y="2032575"/>
            <a:ext cx="6878320" cy="7225305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1030"/>
            </a:stretch>
          </a:blipFill>
          <a:ln>
            <a:noFill/>
          </a:ln>
        </p:spPr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A6429B16-E498-55E3-B20D-4993A7AC7ADE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26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08" name="Google Shape;408;p26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09" name="Google Shape;409;p26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26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11" name="Google Shape;411;p26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2" name="Google Shape;412;p26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6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414" name="Google Shape;414;p26"/>
          <p:cNvSpPr txBox="1"/>
          <p:nvPr/>
        </p:nvSpPr>
        <p:spPr>
          <a:xfrm>
            <a:off x="6954121" y="2441342"/>
            <a:ext cx="11150501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cs-CZ" sz="2400" b="1" dirty="0"/>
              <a:t>P</a:t>
            </a:r>
            <a:r>
              <a:rPr lang="cs-CZ" sz="2400" b="1" i="0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ořádání</a:t>
            </a: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workshopů o monitoringu zdraví půdy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Proškolení zemědělců v monitorování zdraví půdy pomocí ukazatelů, jako je struktura půdy, pH a obsah organické hmoty.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Podpora přístupů založených na datech pro sledování zlepšení zdraví půdy.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Pomoc zemědělcům posoudit účinnost postupů hospodaření s půdou a podle toho upravit strategie.</a:t>
            </a:r>
            <a:endParaRPr lang="cs-CZ" sz="2400" noProof="0" dirty="0"/>
          </a:p>
        </p:txBody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1EDE35C6-C44E-0F38-53F8-45980F0D58E8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21" name="Google Shape;421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22" name="Google Shape;422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3" name="Google Shape;423;p27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24" name="Google Shape;424;p27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5" name="Google Shape;425;p27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6" name="Google Shape;426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7785" r="-6233"/>
            </a:stretch>
          </a:blipFill>
          <a:ln>
            <a:noFill/>
          </a:ln>
        </p:spPr>
      </p:sp>
      <p:sp>
        <p:nvSpPr>
          <p:cNvPr id="428" name="Google Shape;428;p27"/>
          <p:cNvSpPr txBox="1"/>
          <p:nvPr/>
        </p:nvSpPr>
        <p:spPr>
          <a:xfrm>
            <a:off x="7112565" y="2880470"/>
            <a:ext cx="10920600" cy="519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Zamy</a:t>
            </a:r>
            <a:r>
              <a:rPr lang="cs-CZ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šlení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místními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potřebami</a:t>
            </a:r>
            <a:endParaRPr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přípravě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výukových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materiálů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třeba zohlednit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místní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zemědělské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postupy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klimatické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podmínky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Přizpůsobení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obsahu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specifickým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potřebám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zajišťuje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jeho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relevanci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účinnost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řešení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konkrétních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problémů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3041BE77-0C1B-85A7-5CD1-AB5F4A8964DB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28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34" name="Google Shape;434;p28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35" name="Google Shape;435;p28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28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37" name="Google Shape;437;p28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38" name="Google Shape;438;p28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9" name="Google Shape;439;p28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867" r="-15860"/>
            </a:stretch>
          </a:blipFill>
          <a:ln>
            <a:noFill/>
          </a:ln>
        </p:spPr>
      </p:sp>
      <p:sp>
        <p:nvSpPr>
          <p:cNvPr id="441" name="Google Shape;441;p28"/>
          <p:cNvSpPr txBox="1"/>
          <p:nvPr/>
        </p:nvSpPr>
        <p:spPr>
          <a:xfrm>
            <a:off x="7059592" y="2869967"/>
            <a:ext cx="11046738" cy="519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Praktické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uplatnění</a:t>
            </a:r>
            <a:endParaRPr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Návrh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workshop</a:t>
            </a: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ů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vzdělávací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obsah</a:t>
            </a: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kter</a:t>
            </a: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ý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přímo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reaguj</a:t>
            </a:r>
            <a:r>
              <a:rPr lang="cs-CZ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příležitosti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kterým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čelí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místní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zemědělci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Zaměření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regionální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problémy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zvyšuje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účinnost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vzdělávání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4192E2C6-854C-5E01-834A-8BE29F2D40A2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29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47" name="Google Shape;447;p29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48" name="Google Shape;448;p29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9" name="Google Shape;449;p29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50" name="Google Shape;450;p29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1" name="Google Shape;451;p29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2" name="Google Shape;452;p29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3979" r="-20039"/>
            </a:stretch>
          </a:blipFill>
          <a:ln>
            <a:noFill/>
          </a:ln>
        </p:spPr>
      </p:sp>
      <p:sp>
        <p:nvSpPr>
          <p:cNvPr id="453" name="Google Shape;453;p29"/>
          <p:cNvSpPr txBox="1"/>
          <p:nvPr/>
        </p:nvSpPr>
        <p:spPr>
          <a:xfrm>
            <a:off x="6916021" y="2441342"/>
            <a:ext cx="11205699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Neustálé vzdělávání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Získání aktuálních informací o nejnovějších výzkumech a osvědčených postupech v oblasti zdraví půdy a regenerativního zemědělství.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Průběžný profesní rozvoj pomáhá zdokonalovat metody výuky a poskytuje aktuální znalosti.</a:t>
            </a:r>
            <a:endParaRPr lang="cs-CZ" sz="2400" noProof="0"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Spolupráce s místními zemědělci a odborníky pomáhá zdokonalovat a přizpůsobovat vzdělávací strategie tak, aby vyhovovaly dané komunitě.</a:t>
            </a:r>
            <a:endParaRPr lang="cs-CZ" sz="2400" noProof="0" dirty="0"/>
          </a:p>
        </p:txBody>
      </p:sp>
      <p:sp>
        <p:nvSpPr>
          <p:cNvPr id="2" name="Google Shape;374;p23">
            <a:extLst>
              <a:ext uri="{FF2B5EF4-FFF2-40B4-BE49-F238E27FC236}">
                <a16:creationId xmlns:a16="http://schemas.microsoft.com/office/drawing/2014/main" id="{6AF2BB51-F0EB-747F-1EB4-B67F397FE434}"/>
              </a:ext>
            </a:extLst>
          </p:cNvPr>
          <p:cNvSpPr txBox="1"/>
          <p:nvPr/>
        </p:nvSpPr>
        <p:spPr>
          <a:xfrm>
            <a:off x="1908925" y="353212"/>
            <a:ext cx="14470145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2000"/>
              </a:lnSpc>
            </a:pPr>
            <a:r>
              <a:rPr lang="cs-CZ" sz="4800" b="1" noProof="0" dirty="0"/>
              <a:t>Oddíl</a:t>
            </a: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Klíčové dovednosti pro školitele odborného vzdělávání a přípravy</a:t>
            </a:r>
            <a:endParaRPr lang="cs-CZ" noProof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30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60" name="Google Shape;460;p30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61" name="Google Shape;461;p30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30"/>
          <p:cNvSpPr txBox="1"/>
          <p:nvPr/>
        </p:nvSpPr>
        <p:spPr>
          <a:xfrm>
            <a:off x="2877668" y="490791"/>
            <a:ext cx="12532659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1: Aplikace v praxi</a:t>
            </a:r>
            <a:endParaRPr lang="cs-CZ" noProof="0" dirty="0"/>
          </a:p>
        </p:txBody>
      </p:sp>
      <p:sp>
        <p:nvSpPr>
          <p:cNvPr id="464" name="Google Shape;464;p30"/>
          <p:cNvSpPr txBox="1"/>
          <p:nvPr/>
        </p:nvSpPr>
        <p:spPr>
          <a:xfrm>
            <a:off x="1028700" y="1465182"/>
            <a:ext cx="16230600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Scénář</a:t>
            </a: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cs-CZ" noProof="0" dirty="0"/>
          </a:p>
          <a:p>
            <a:pPr marL="582925" lvl="1" indent="-291462">
              <a:lnSpc>
                <a:spcPct val="250055"/>
              </a:lnSpc>
              <a:buSzPts val="2699"/>
              <a:buFont typeface="Arial"/>
              <a:buChar char="•"/>
            </a:pPr>
            <a:r>
              <a:rPr lang="cs-CZ" sz="2699" dirty="0"/>
              <a:t>Zemědělský podnik se potýká s klesající produktivitou v důsledku půdy chudé na živiny a eroze. Navrhněte praktická opatření s využitím zásad ochrany půdy.</a:t>
            </a:r>
            <a:endParaRPr lang="cs-CZ" sz="2699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9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Úkol:</a:t>
            </a:r>
            <a:endParaRPr lang="cs-CZ" b="1" noProof="0" dirty="0"/>
          </a:p>
          <a:p>
            <a:pPr marL="582925" marR="0" lvl="1" indent="-291462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cs-CZ" sz="269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Vypracujte tříbodovou strategii zahrnující kompostování, pěstování krycích plodin a omezené obdělávání půdy s cílem obnovit zdraví půdy.</a:t>
            </a:r>
            <a:endParaRPr lang="cs-CZ" noProof="0" dirty="0"/>
          </a:p>
        </p:txBody>
      </p:sp>
      <p:sp>
        <p:nvSpPr>
          <p:cNvPr id="465" name="Google Shape;465;p30"/>
          <p:cNvSpPr/>
          <p:nvPr/>
        </p:nvSpPr>
        <p:spPr>
          <a:xfrm>
            <a:off x="14887995" y="8118206"/>
            <a:ext cx="2371305" cy="1543504"/>
          </a:xfrm>
          <a:custGeom>
            <a:avLst/>
            <a:gdLst/>
            <a:ahLst/>
            <a:cxnLst/>
            <a:rect l="l" t="t" r="r" b="b"/>
            <a:pathLst>
              <a:path w="2371305" h="1543504" extrusionOk="0">
                <a:moveTo>
                  <a:pt x="0" y="0"/>
                </a:moveTo>
                <a:lnTo>
                  <a:pt x="2371305" y="0"/>
                </a:lnTo>
                <a:lnTo>
                  <a:pt x="2371305" y="1543504"/>
                </a:lnTo>
                <a:lnTo>
                  <a:pt x="0" y="1543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31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71" name="Google Shape;471;p31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2" name="Google Shape;472;p31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31"/>
          <p:cNvSpPr/>
          <p:nvPr/>
        </p:nvSpPr>
        <p:spPr>
          <a:xfrm>
            <a:off x="15133955" y="7619990"/>
            <a:ext cx="2125345" cy="2125345"/>
          </a:xfrm>
          <a:custGeom>
            <a:avLst/>
            <a:gdLst/>
            <a:ahLst/>
            <a:cxnLst/>
            <a:rect l="l" t="t" r="r" b="b"/>
            <a:pathLst>
              <a:path w="2125345" h="2125345" extrusionOk="0">
                <a:moveTo>
                  <a:pt x="0" y="0"/>
                </a:moveTo>
                <a:lnTo>
                  <a:pt x="2125345" y="0"/>
                </a:lnTo>
                <a:lnTo>
                  <a:pt x="2125345" y="2125345"/>
                </a:lnTo>
                <a:lnTo>
                  <a:pt x="0" y="2125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6" name="Google Shape;476;p31"/>
          <p:cNvSpPr txBox="1"/>
          <p:nvPr/>
        </p:nvSpPr>
        <p:spPr>
          <a:xfrm>
            <a:off x="2856759" y="1872466"/>
            <a:ext cx="12574476" cy="519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Možné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řešení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cs-CZ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Zavední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kompostování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doplnění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organické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hmoty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cs-CZ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Výsadba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krycí</a:t>
            </a:r>
            <a:r>
              <a:rPr lang="cs-CZ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plodin</a:t>
            </a:r>
            <a:r>
              <a:rPr lang="cs-CZ" sz="2699" dirty="0"/>
              <a:t> pro zmírnění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</a:t>
            </a:r>
            <a:r>
              <a:rPr lang="cs-CZ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zlep</a:t>
            </a:r>
            <a:r>
              <a:rPr lang="cs-CZ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šení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</a:t>
            </a:r>
            <a:r>
              <a:rPr lang="cs-CZ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půdy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Přechod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minimální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zpracování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půdy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účelem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zachování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ekosystému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půdy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2" name="Google Shape;462;p30">
            <a:extLst>
              <a:ext uri="{FF2B5EF4-FFF2-40B4-BE49-F238E27FC236}">
                <a16:creationId xmlns:a16="http://schemas.microsoft.com/office/drawing/2014/main" id="{932EDCCC-1C08-8C4B-D039-59D90B2DAE92}"/>
              </a:ext>
            </a:extLst>
          </p:cNvPr>
          <p:cNvSpPr txBox="1"/>
          <p:nvPr/>
        </p:nvSpPr>
        <p:spPr>
          <a:xfrm>
            <a:off x="2877668" y="490791"/>
            <a:ext cx="12532659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1: Aplikace v praxi</a:t>
            </a:r>
            <a:endParaRPr lang="cs-CZ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2"/>
          <p:cNvSpPr/>
          <p:nvPr/>
        </p:nvSpPr>
        <p:spPr>
          <a:xfrm>
            <a:off x="0" y="5377386"/>
            <a:ext cx="4997531" cy="4909614"/>
          </a:xfrm>
          <a:custGeom>
            <a:avLst/>
            <a:gdLst/>
            <a:ahLst/>
            <a:cxnLst/>
            <a:rect l="l" t="t" r="r" b="b"/>
            <a:pathLst>
              <a:path w="826015" h="811484" extrusionOk="0">
                <a:moveTo>
                  <a:pt x="413007" y="0"/>
                </a:moveTo>
                <a:cubicBezTo>
                  <a:pt x="184910" y="0"/>
                  <a:pt x="0" y="181657"/>
                  <a:pt x="0" y="405742"/>
                </a:cubicBezTo>
                <a:cubicBezTo>
                  <a:pt x="0" y="629827"/>
                  <a:pt x="184910" y="811484"/>
                  <a:pt x="413007" y="811484"/>
                </a:cubicBezTo>
                <a:cubicBezTo>
                  <a:pt x="641105" y="811484"/>
                  <a:pt x="826015" y="629827"/>
                  <a:pt x="826015" y="405742"/>
                </a:cubicBezTo>
                <a:cubicBezTo>
                  <a:pt x="826015" y="181657"/>
                  <a:pt x="641105" y="0"/>
                  <a:pt x="41300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94" b="-89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noProof="0" dirty="0"/>
          </a:p>
        </p:txBody>
      </p:sp>
      <p:grpSp>
        <p:nvGrpSpPr>
          <p:cNvPr id="483" name="Google Shape;483;p32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484" name="Google Shape;484;p32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485" name="Google Shape;485;p32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32"/>
          <p:cNvSpPr txBox="1"/>
          <p:nvPr/>
        </p:nvSpPr>
        <p:spPr>
          <a:xfrm>
            <a:off x="1885338" y="1859502"/>
            <a:ext cx="14835600" cy="68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Cvičení:</a:t>
            </a:r>
            <a:endParaRPr lang="cs-CZ" noProof="0"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Vytvořte plán střídání plodin, který zahrnuje alespoň tři plodiny a vysvětluje, jakým způsobem toto střídání minimalizuje erozi a zachovává živiny v půdě.</a:t>
            </a:r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Šablona:</a:t>
            </a:r>
            <a:endParaRPr lang="cs-CZ" noProof="0"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Plodina 1: Luštěniny vázající dusík.</a:t>
            </a:r>
            <a:endParaRPr lang="cs-CZ" noProof="0"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Plodina 2: Plodina s vysokou spotřebou živin, jako je kukuřice nebo pšenice.</a:t>
            </a:r>
            <a:endParaRPr lang="cs-CZ" noProof="0"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98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Plodina 3: Hluboce kořenící rostliny pro provzdušnění půdy.</a:t>
            </a:r>
            <a:endParaRPr lang="cs-CZ" noProof="0" dirty="0"/>
          </a:p>
        </p:txBody>
      </p:sp>
      <p:sp>
        <p:nvSpPr>
          <p:cNvPr id="487" name="Google Shape;487;p32"/>
          <p:cNvSpPr/>
          <p:nvPr/>
        </p:nvSpPr>
        <p:spPr>
          <a:xfrm>
            <a:off x="14737950" y="7353767"/>
            <a:ext cx="2159485" cy="2057400"/>
          </a:xfrm>
          <a:custGeom>
            <a:avLst/>
            <a:gdLst/>
            <a:ahLst/>
            <a:cxnLst/>
            <a:rect l="l" t="t" r="r" b="b"/>
            <a:pathLst>
              <a:path w="2159485" h="2057400" extrusionOk="0">
                <a:moveTo>
                  <a:pt x="0" y="0"/>
                </a:moveTo>
                <a:lnTo>
                  <a:pt x="2159484" y="0"/>
                </a:lnTo>
                <a:lnTo>
                  <a:pt x="21594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8" name="Google Shape;488;p32"/>
          <p:cNvSpPr txBox="1"/>
          <p:nvPr/>
        </p:nvSpPr>
        <p:spPr>
          <a:xfrm>
            <a:off x="4997525" y="734983"/>
            <a:ext cx="8292950" cy="795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Plánovací cvičení</a:t>
            </a:r>
            <a:endParaRPr lang="cs-CZ" noProof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p33"/>
          <p:cNvGrpSpPr/>
          <p:nvPr/>
        </p:nvGrpSpPr>
        <p:grpSpPr>
          <a:xfrm>
            <a:off x="1028700" y="745597"/>
            <a:ext cx="15924309" cy="9147912"/>
            <a:chOff x="0" y="-38100"/>
            <a:chExt cx="4194029" cy="2316579"/>
          </a:xfrm>
        </p:grpSpPr>
        <p:sp>
          <p:nvSpPr>
            <p:cNvPr id="494" name="Google Shape;494;p3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495" name="Google Shape;495;p33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p33"/>
          <p:cNvSpPr txBox="1"/>
          <p:nvPr/>
        </p:nvSpPr>
        <p:spPr>
          <a:xfrm>
            <a:off x="1108200" y="1200063"/>
            <a:ext cx="15765300" cy="850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Jaký je hlavní přínos střídání plodin pro zdraví půdy?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Zvyšuje odolnost proti škůdcům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Zabraňuje vyčerpání živin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Snižuje spotřebu vody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Podporuje monokulturní pěstování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endParaRPr lang="cs-CZ" sz="2700" b="0" i="0" u="none" strike="noStrike" cap="none" noProof="0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Která praxe pomáhá chránit půdu před erozí mimo vegetační období?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Orba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Pěstování krycích plodin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Monokultura</a:t>
            </a:r>
            <a:endParaRPr lang="cs-CZ" noProof="0" dirty="0"/>
          </a:p>
          <a:p>
            <a:pPr marL="582930" marR="0" lvl="1" indent="-291465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Používání syntetických hnojiv</a:t>
            </a:r>
            <a:endParaRPr lang="cs-CZ" noProof="0" dirty="0"/>
          </a:p>
        </p:txBody>
      </p:sp>
      <p:sp>
        <p:nvSpPr>
          <p:cNvPr id="498" name="Google Shape;498;p33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9" name="Google Shape;499;p33"/>
          <p:cNvSpPr txBox="1"/>
          <p:nvPr/>
        </p:nvSpPr>
        <p:spPr>
          <a:xfrm>
            <a:off x="6227624" y="0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noProof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34"/>
          <p:cNvGrpSpPr/>
          <p:nvPr/>
        </p:nvGrpSpPr>
        <p:grpSpPr>
          <a:xfrm>
            <a:off x="1028700" y="942729"/>
            <a:ext cx="15924204" cy="8795762"/>
            <a:chOff x="0" y="-38100"/>
            <a:chExt cx="4194029" cy="2316579"/>
          </a:xfrm>
        </p:grpSpPr>
        <p:sp>
          <p:nvSpPr>
            <p:cNvPr id="505" name="Google Shape;505;p34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506" name="Google Shape;506;p3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7" name="Google Shape;507;p34"/>
          <p:cNvSpPr txBox="1"/>
          <p:nvPr/>
        </p:nvSpPr>
        <p:spPr>
          <a:xfrm>
            <a:off x="1181950" y="1428150"/>
            <a:ext cx="15924300" cy="701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Pravda nebo lež: Kompostování může přeměnit organický odpad na materiál bohatý na živiny pro zdraví půdy.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Pravda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Nepravda</a:t>
            </a:r>
            <a:endParaRPr lang="cs-CZ" sz="2400" noProof="0" dirty="0"/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b="0" i="0" u="none" strike="noStrike" cap="none" noProof="0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Co pomáhá snižovat koloběh živin v regenerativním zemědělství?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Zadržování vody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Spotřebu syntetických hnojiv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Erozi půdy</a:t>
            </a:r>
            <a:endParaRPr lang="cs-CZ" sz="2400" noProof="0" dirty="0"/>
          </a:p>
          <a:p>
            <a:pPr marL="582930" marR="0" lvl="1" indent="-291465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4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Střídání plodin</a:t>
            </a:r>
            <a:endParaRPr lang="cs-CZ" sz="2400" noProof="0" dirty="0"/>
          </a:p>
        </p:txBody>
      </p:sp>
      <p:sp>
        <p:nvSpPr>
          <p:cNvPr id="508" name="Google Shape;508;p34"/>
          <p:cNvSpPr txBox="1"/>
          <p:nvPr/>
        </p:nvSpPr>
        <p:spPr>
          <a:xfrm>
            <a:off x="6227624" y="0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noProof="0" dirty="0"/>
          </a:p>
        </p:txBody>
      </p:sp>
      <p:sp>
        <p:nvSpPr>
          <p:cNvPr id="510" name="Google Shape;510;p34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35"/>
          <p:cNvGrpSpPr/>
          <p:nvPr/>
        </p:nvGrpSpPr>
        <p:grpSpPr>
          <a:xfrm>
            <a:off x="1028700" y="906873"/>
            <a:ext cx="15924204" cy="8795762"/>
            <a:chOff x="0" y="-38100"/>
            <a:chExt cx="4194029" cy="2316579"/>
          </a:xfrm>
        </p:grpSpPr>
        <p:sp>
          <p:nvSpPr>
            <p:cNvPr id="516" name="Google Shape;516;p35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517" name="Google Shape;517;p35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35"/>
          <p:cNvSpPr txBox="1"/>
          <p:nvPr/>
        </p:nvSpPr>
        <p:spPr>
          <a:xfrm>
            <a:off x="1398450" y="1045800"/>
            <a:ext cx="15184800" cy="864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Která z následujících možností </a:t>
            </a:r>
            <a:r>
              <a:rPr lang="cs-CZ" sz="2700" b="1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NENÍ </a:t>
            </a: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výhodou zdravé půdy v regenerativním zemědělství?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Vyšší výnosy plodin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Eroze půdy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Sekvestrace uhlíku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Zvýšená biologická rozmanitost</a:t>
            </a:r>
            <a:endParaRPr lang="cs-CZ" noProof="0" dirty="0"/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700" b="0" i="0" u="none" strike="noStrike" cap="none" noProof="0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Pravda nebo lež: Regenerativní zemědělství si klade za cíl obnovit zdraví půdy napodobováním přírodních procesů.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Pravda</a:t>
            </a:r>
            <a:endParaRPr lang="cs-CZ" noProof="0" dirty="0"/>
          </a:p>
          <a:p>
            <a:pPr marL="582930" marR="0" lvl="1" indent="-291465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2700"/>
              <a:buFont typeface="Arial"/>
              <a:buChar char="•"/>
            </a:pPr>
            <a:r>
              <a:rPr lang="cs-CZ" sz="2700" b="0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Nepravda</a:t>
            </a:r>
            <a:endParaRPr lang="cs-CZ" noProof="0" dirty="0"/>
          </a:p>
        </p:txBody>
      </p:sp>
      <p:sp>
        <p:nvSpPr>
          <p:cNvPr id="519" name="Google Shape;519;p35"/>
          <p:cNvSpPr txBox="1"/>
          <p:nvPr/>
        </p:nvSpPr>
        <p:spPr>
          <a:xfrm>
            <a:off x="6227624" y="-3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700" b="1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noProof="0" dirty="0"/>
          </a:p>
        </p:txBody>
      </p:sp>
      <p:sp>
        <p:nvSpPr>
          <p:cNvPr id="521" name="Google Shape;521;p35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6"/>
          <p:cNvGrpSpPr/>
          <p:nvPr/>
        </p:nvGrpSpPr>
        <p:grpSpPr>
          <a:xfrm>
            <a:off x="1028700" y="745597"/>
            <a:ext cx="15924309" cy="8795819"/>
            <a:chOff x="0" y="-38100"/>
            <a:chExt cx="4194029" cy="2316579"/>
          </a:xfrm>
        </p:grpSpPr>
        <p:sp>
          <p:nvSpPr>
            <p:cNvPr id="527" name="Google Shape;527;p36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6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6"/>
          <p:cNvSpPr txBox="1"/>
          <p:nvPr/>
        </p:nvSpPr>
        <p:spPr>
          <a:xfrm>
            <a:off x="1921351" y="1257745"/>
            <a:ext cx="14445300" cy="809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Zabraňuje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vyčerpání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živin</a:t>
            </a:r>
            <a:endParaRPr lang="cs-CZ"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cs-CZ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Pěstování krycích plodin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Pravda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Potřeba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syntetických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hnojiv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Erozí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půdy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(</a:t>
            </a:r>
            <a:r>
              <a:rPr lang="en-US" sz="2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Odpověď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Pravda</a:t>
            </a:r>
            <a:endParaRPr dirty="0"/>
          </a:p>
        </p:txBody>
      </p:sp>
      <p:sp>
        <p:nvSpPr>
          <p:cNvPr id="530" name="Google Shape;530;p36"/>
          <p:cNvSpPr txBox="1"/>
          <p:nvPr/>
        </p:nvSpPr>
        <p:spPr>
          <a:xfrm>
            <a:off x="6227649" y="0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cs-CZ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Kontrola</a:t>
            </a: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4700" b="1" i="0" u="none" strike="noStrike" cap="none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znalostí</a:t>
            </a:r>
            <a:endParaRPr dirty="0"/>
          </a:p>
        </p:txBody>
      </p:sp>
      <p:sp>
        <p:nvSpPr>
          <p:cNvPr id="532" name="Google Shape;532;p36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7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538" name="Google Shape;538;p37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39" name="Google Shape;539;p37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37"/>
          <p:cNvGrpSpPr/>
          <p:nvPr/>
        </p:nvGrpSpPr>
        <p:grpSpPr>
          <a:xfrm>
            <a:off x="-250625" y="8256072"/>
            <a:ext cx="18288000" cy="2806521"/>
            <a:chOff x="0" y="-38100"/>
            <a:chExt cx="4816593" cy="739166"/>
          </a:xfrm>
        </p:grpSpPr>
        <p:sp>
          <p:nvSpPr>
            <p:cNvPr id="541" name="Google Shape;541;p37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2" name="Google Shape;542;p37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3" name="Google Shape;543;p37"/>
          <p:cNvSpPr/>
          <p:nvPr/>
        </p:nvSpPr>
        <p:spPr>
          <a:xfrm>
            <a:off x="0" y="894"/>
            <a:ext cx="18288000" cy="7320755"/>
          </a:xfrm>
          <a:custGeom>
            <a:avLst/>
            <a:gdLst/>
            <a:ahLst/>
            <a:cxnLst/>
            <a:rect l="l" t="t" r="r" b="b"/>
            <a:pathLst>
              <a:path w="18288000" h="7320755" extrusionOk="0">
                <a:moveTo>
                  <a:pt x="0" y="0"/>
                </a:moveTo>
                <a:lnTo>
                  <a:pt x="18288000" y="0"/>
                </a:lnTo>
                <a:lnTo>
                  <a:pt x="18288000" y="7320755"/>
                </a:lnTo>
                <a:lnTo>
                  <a:pt x="0" y="73207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97" b="-27280"/>
            </a:stretch>
          </a:blipFill>
          <a:ln>
            <a:noFill/>
          </a:ln>
        </p:spPr>
      </p:sp>
      <p:grpSp>
        <p:nvGrpSpPr>
          <p:cNvPr id="544" name="Google Shape;544;p37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545" name="Google Shape;545;p37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546" name="Google Shape;546;p37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7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8" name="Google Shape;548;p3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49" name="Google Shape;549;p37"/>
          <p:cNvSpPr txBox="1"/>
          <p:nvPr/>
        </p:nvSpPr>
        <p:spPr>
          <a:xfrm>
            <a:off x="5489973" y="2796097"/>
            <a:ext cx="6806803" cy="145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65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DĚKUJEME</a:t>
            </a:r>
            <a:endParaRPr/>
          </a:p>
        </p:txBody>
      </p:sp>
      <p:grpSp>
        <p:nvGrpSpPr>
          <p:cNvPr id="550" name="Google Shape;550;p37"/>
          <p:cNvGrpSpPr/>
          <p:nvPr/>
        </p:nvGrpSpPr>
        <p:grpSpPr>
          <a:xfrm>
            <a:off x="447021" y="8871406"/>
            <a:ext cx="17393959" cy="1251722"/>
            <a:chOff x="0" y="0"/>
            <a:chExt cx="23191944" cy="1668962"/>
          </a:xfrm>
        </p:grpSpPr>
        <p:sp>
          <p:nvSpPr>
            <p:cNvPr id="551" name="Google Shape;551;p37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 extrusionOk="0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52" name="Google Shape;552;p37"/>
            <p:cNvSpPr txBox="1"/>
            <p:nvPr/>
          </p:nvSpPr>
          <p:spPr>
            <a:xfrm>
              <a:off x="6436432" y="83913"/>
              <a:ext cx="16755512" cy="15850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39" b="0" i="0" u="none" strike="noStrike" cap="none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Financováno Evropskou unií. Názory a stanoviska vyjádřené v tomto dokumentu jsou však pouze názory autora (autorů)</a:t>
              </a:r>
              <a:r>
                <a:rPr lang="cs-CZ" noProof="0" dirty="0">
                  <a:ea typeface="Montserrat"/>
                </a:rPr>
                <a:t> </a:t>
              </a:r>
              <a:r>
                <a:rPr lang="cs-CZ" sz="1839" b="0" i="0" u="none" strike="noStrike" cap="none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nemusí nutně odrážet názory Evropské unie nebo Švédské rady pro vysokoškolské vzdělávání</a:t>
              </a:r>
              <a:r>
                <a:rPr lang="cs-CZ" noProof="0" dirty="0">
                  <a:ea typeface="Montserrat"/>
                </a:rPr>
                <a:t> </a:t>
              </a:r>
              <a:r>
                <a:rPr lang="cs-CZ" sz="1839" b="0" i="0" u="none" strike="noStrike" cap="none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(UHR). Evropská unie ani poskytovatel grantu za ně nenesou žádnou odpovědnost.</a:t>
              </a:r>
              <a:endParaRPr lang="cs-CZ" noProof="0" dirty="0"/>
            </a:p>
          </p:txBody>
        </p:sp>
      </p:grpSp>
      <p:sp>
        <p:nvSpPr>
          <p:cNvPr id="554" name="Google Shape;554;p37"/>
          <p:cNvSpPr/>
          <p:nvPr/>
        </p:nvSpPr>
        <p:spPr>
          <a:xfrm>
            <a:off x="2490579" y="4296670"/>
            <a:ext cx="12805591" cy="4473800"/>
          </a:xfrm>
          <a:custGeom>
            <a:avLst/>
            <a:gdLst/>
            <a:ahLst/>
            <a:cxnLst/>
            <a:rect l="l" t="t" r="r" b="b"/>
            <a:pathLst>
              <a:path w="4431224" h="2364731" extrusionOk="0">
                <a:moveTo>
                  <a:pt x="30833" y="0"/>
                </a:moveTo>
                <a:lnTo>
                  <a:pt x="4400391" y="0"/>
                </a:lnTo>
                <a:cubicBezTo>
                  <a:pt x="4417420" y="0"/>
                  <a:pt x="4431224" y="13805"/>
                  <a:pt x="4431224" y="30833"/>
                </a:cubicBezTo>
                <a:lnTo>
                  <a:pt x="4431224" y="2333897"/>
                </a:lnTo>
                <a:cubicBezTo>
                  <a:pt x="4431224" y="2350926"/>
                  <a:pt x="4417420" y="2364731"/>
                  <a:pt x="4400391" y="2364731"/>
                </a:cubicBezTo>
                <a:lnTo>
                  <a:pt x="30833" y="2364731"/>
                </a:lnTo>
                <a:cubicBezTo>
                  <a:pt x="13805" y="2364731"/>
                  <a:pt x="0" y="2350926"/>
                  <a:pt x="0" y="2333897"/>
                </a:cubicBezTo>
                <a:lnTo>
                  <a:pt x="0" y="30833"/>
                </a:lnTo>
                <a:cubicBezTo>
                  <a:pt x="0" y="13805"/>
                  <a:pt x="13805" y="0"/>
                  <a:pt x="30833" y="0"/>
                </a:cubicBezTo>
                <a:close/>
              </a:path>
            </a:pathLst>
          </a:custGeom>
          <a:solidFill>
            <a:srgbClr val="FFFFFF">
              <a:alpha val="3058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7"/>
          <p:cNvSpPr txBox="1"/>
          <p:nvPr/>
        </p:nvSpPr>
        <p:spPr>
          <a:xfrm>
            <a:off x="2490579" y="4573121"/>
            <a:ext cx="12805591" cy="73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3400" b="1" dirty="0"/>
              <a:t>PODPORA TRVALE UDRŽITELNÉHO ZEMĚDĚLSTVÍ</a:t>
            </a:r>
            <a:endParaRPr lang="en-US" sz="3600" dirty="0"/>
          </a:p>
        </p:txBody>
      </p:sp>
      <p:sp>
        <p:nvSpPr>
          <p:cNvPr id="557" name="Google Shape;557;p37"/>
          <p:cNvSpPr txBox="1"/>
          <p:nvPr/>
        </p:nvSpPr>
        <p:spPr>
          <a:xfrm>
            <a:off x="2490579" y="5428407"/>
            <a:ext cx="12805591" cy="178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 2: Zdraví půdy – základ regenerativního zemědělství </a:t>
            </a:r>
            <a:endParaRPr/>
          </a:p>
          <a:p>
            <a:pPr marL="0" marR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Péče o Zemi pro udržitelnou budoucnost</a:t>
            </a:r>
            <a:endParaRPr/>
          </a:p>
        </p:txBody>
      </p:sp>
      <p:grpSp>
        <p:nvGrpSpPr>
          <p:cNvPr id="559" name="Google Shape;559;p37"/>
          <p:cNvGrpSpPr/>
          <p:nvPr/>
        </p:nvGrpSpPr>
        <p:grpSpPr>
          <a:xfrm>
            <a:off x="3407900" y="7455450"/>
            <a:ext cx="11472269" cy="1017813"/>
            <a:chOff x="0" y="-38100"/>
            <a:chExt cx="3021483" cy="320208"/>
          </a:xfrm>
        </p:grpSpPr>
        <p:sp>
          <p:nvSpPr>
            <p:cNvPr id="560" name="Google Shape;560;p37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 txBox="1"/>
            <p:nvPr/>
          </p:nvSpPr>
          <p:spPr>
            <a:xfrm>
              <a:off x="0" y="-38100"/>
              <a:ext cx="3021483" cy="32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p37"/>
          <p:cNvSpPr txBox="1"/>
          <p:nvPr/>
        </p:nvSpPr>
        <p:spPr>
          <a:xfrm>
            <a:off x="3407850" y="7735486"/>
            <a:ext cx="114723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28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PROJEKTOVÉ Č: 2023-1-SE01-KA220-VET-000160614</a:t>
            </a:r>
            <a:endParaRPr lang="cs-CZ" sz="600" dirty="0"/>
          </a:p>
        </p:txBody>
      </p:sp>
      <p:grpSp>
        <p:nvGrpSpPr>
          <p:cNvPr id="563" name="Google Shape;563;p37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564" name="Google Shape;564;p37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6" name="Google Shape;566;p37"/>
          <p:cNvSpPr txBox="1"/>
          <p:nvPr/>
        </p:nvSpPr>
        <p:spPr>
          <a:xfrm>
            <a:off x="688810" y="190500"/>
            <a:ext cx="2401342" cy="58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2322</Words>
  <Application>Microsoft Office PowerPoint</Application>
  <PresentationFormat>Vlastní</PresentationFormat>
  <Paragraphs>254</Paragraphs>
  <Slides>37</Slides>
  <Notes>37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1" baseType="lpstr">
      <vt:lpstr>Arial</vt:lpstr>
      <vt:lpstr>Montserrat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, docId:3737F93BAD22165E140BCAE856ED35EE</cp:keywords>
  <cp:lastModifiedBy>Martina Palmero</cp:lastModifiedBy>
  <cp:revision>3</cp:revision>
  <dcterms:created xsi:type="dcterms:W3CDTF">2006-08-16T00:00:00Z</dcterms:created>
  <dcterms:modified xsi:type="dcterms:W3CDTF">2025-08-17T12:58:05Z</dcterms:modified>
</cp:coreProperties>
</file>