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7" r:id="rId4"/>
    <p:sldId id="301" r:id="rId5"/>
    <p:sldId id="258" r:id="rId6"/>
    <p:sldId id="268" r:id="rId7"/>
    <p:sldId id="269" r:id="rId8"/>
    <p:sldId id="270" r:id="rId9"/>
    <p:sldId id="273" r:id="rId10"/>
    <p:sldId id="275" r:id="rId11"/>
    <p:sldId id="277" r:id="rId12"/>
    <p:sldId id="278" r:id="rId13"/>
    <p:sldId id="260" r:id="rId14"/>
    <p:sldId id="279" r:id="rId15"/>
    <p:sldId id="280" r:id="rId16"/>
    <p:sldId id="281" r:id="rId17"/>
    <p:sldId id="282" r:id="rId18"/>
    <p:sldId id="261" r:id="rId19"/>
    <p:sldId id="286" r:id="rId20"/>
    <p:sldId id="288" r:id="rId21"/>
    <p:sldId id="289" r:id="rId22"/>
    <p:sldId id="290" r:id="rId23"/>
    <p:sldId id="287" r:id="rId24"/>
    <p:sldId id="291" r:id="rId25"/>
    <p:sldId id="262" r:id="rId26"/>
    <p:sldId id="294" r:id="rId27"/>
    <p:sldId id="295" r:id="rId28"/>
    <p:sldId id="296" r:id="rId29"/>
    <p:sldId id="297" r:id="rId30"/>
    <p:sldId id="299" r:id="rId31"/>
    <p:sldId id="300" r:id="rId32"/>
    <p:sldId id="298" r:id="rId33"/>
    <p:sldId id="303" r:id="rId34"/>
    <p:sldId id="264" r:id="rId35"/>
    <p:sldId id="305" r:id="rId36"/>
    <p:sldId id="307" r:id="rId37"/>
    <p:sldId id="265" r:id="rId38"/>
    <p:sldId id="309" r:id="rId39"/>
    <p:sldId id="304" r:id="rId40"/>
    <p:sldId id="311" r:id="rId41"/>
    <p:sldId id="266" r:id="rId42"/>
  </p:sldIdLst>
  <p:sldSz cx="18288000" cy="10287000"/>
  <p:notesSz cx="6858000" cy="9144000"/>
  <p:embeddedFontLst>
    <p:embeddedFont>
      <p:font typeface="Canva Sans" panose="020B0604020202020204" charset="0"/>
      <p:regular r:id="rId43"/>
    </p:embeddedFont>
    <p:embeddedFont>
      <p:font typeface="Canva Sans Bold" panose="020B0604020202020204" charset="0"/>
      <p:regular r:id="rId44"/>
    </p:embeddedFont>
    <p:embeddedFont>
      <p:font typeface="Montserrat" panose="00000500000000000000" pitchFamily="2" charset="-18"/>
      <p:regular r:id="rId45"/>
      <p:bold r:id="rId46"/>
      <p:italic r:id="rId47"/>
      <p:boldItalic r:id="rId48"/>
    </p:embeddedFont>
    <p:embeddedFont>
      <p:font typeface="Montserrat Bold" panose="00000800000000000000" charset="-18"/>
      <p:regular r:id="rId49"/>
    </p:embeddedFont>
    <p:embeddedFont>
      <p:font typeface="Telegraf Bold" panose="020B0604020202020204" charset="0"/>
      <p:regular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Kliknutím upravíte styl hlavního nadpisu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Kliknutím upravíte styl hlavního textu</a:t>
            </a:r>
          </a:p>
          <a:p>
            <a:pPr lvl="1"/>
            <a:r>
              <a:rPr lang="en-US"/>
              <a:t>Druhá úroveň</a:t>
            </a:r>
          </a:p>
          <a:p>
            <a:pPr lvl="2"/>
            <a:r>
              <a:rPr lang="en-US"/>
              <a:t>Třetí úroveň</a:t>
            </a:r>
          </a:p>
          <a:p>
            <a:pPr lvl="3"/>
            <a:r>
              <a:rPr lang="en-US"/>
              <a:t>Čtvrtá úroveň</a:t>
            </a:r>
          </a:p>
          <a:p>
            <a:pPr lvl="4"/>
            <a:r>
              <a:rPr lang="en-US"/>
              <a:t>Pátá úroveň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3207" y="-907951"/>
            <a:ext cx="18371207" cy="8229600"/>
          </a:xfrm>
          <a:custGeom>
            <a:avLst/>
            <a:gdLst/>
            <a:ahLst/>
            <a:cxnLst/>
            <a:rect l="l" t="t" r="r" b="b"/>
            <a:pathLst>
              <a:path w="18371207" h="8229600">
                <a:moveTo>
                  <a:pt x="0" y="0"/>
                </a:moveTo>
                <a:lnTo>
                  <a:pt x="18371207" y="0"/>
                </a:lnTo>
                <a:lnTo>
                  <a:pt x="183712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</a:blip>
            <a:stretch>
              <a:fillRect t="-24271" b="-2427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531422" y="0"/>
            <a:ext cx="3225156" cy="3086100"/>
            <a:chOff x="0" y="0"/>
            <a:chExt cx="4300208" cy="41148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300208" cy="4114800"/>
              <a:chOff x="0" y="0"/>
              <a:chExt cx="849424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2354675" y="4798268"/>
            <a:ext cx="9908017" cy="554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1"/>
              </a:lnSpc>
            </a:pPr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731598" y="3203454"/>
            <a:ext cx="16824803" cy="3801657"/>
            <a:chOff x="0" y="0"/>
            <a:chExt cx="22433071" cy="5068876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22433071" cy="5068876"/>
              <a:chOff x="0" y="0"/>
              <a:chExt cx="4431224" cy="100126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431224" cy="1001260"/>
              </a:xfrm>
              <a:custGeom>
                <a:avLst/>
                <a:gdLst/>
                <a:ahLst/>
                <a:cxnLst/>
                <a:rect l="l" t="t" r="r" b="b"/>
                <a:pathLst>
                  <a:path w="4431224" h="1001260">
                    <a:moveTo>
                      <a:pt x="23468" y="0"/>
                    </a:moveTo>
                    <a:lnTo>
                      <a:pt x="4407757" y="0"/>
                    </a:lnTo>
                    <a:cubicBezTo>
                      <a:pt x="4413981" y="0"/>
                      <a:pt x="4419950" y="2472"/>
                      <a:pt x="4424350" y="6874"/>
                    </a:cubicBezTo>
                    <a:cubicBezTo>
                      <a:pt x="4428752" y="11275"/>
                      <a:pt x="4431224" y="17244"/>
                      <a:pt x="4431224" y="23468"/>
                    </a:cubicBezTo>
                    <a:lnTo>
                      <a:pt x="4431224" y="977792"/>
                    </a:lnTo>
                    <a:cubicBezTo>
                      <a:pt x="4431224" y="984016"/>
                      <a:pt x="4428752" y="989985"/>
                      <a:pt x="4424350" y="994386"/>
                    </a:cubicBezTo>
                    <a:cubicBezTo>
                      <a:pt x="4419950" y="998787"/>
                      <a:pt x="4413981" y="1001260"/>
                      <a:pt x="4407757" y="1001260"/>
                    </a:cubicBezTo>
                    <a:lnTo>
                      <a:pt x="23468" y="1001260"/>
                    </a:lnTo>
                    <a:cubicBezTo>
                      <a:pt x="17244" y="1001260"/>
                      <a:pt x="11275" y="998787"/>
                      <a:pt x="6874" y="994386"/>
                    </a:cubicBezTo>
                    <a:cubicBezTo>
                      <a:pt x="2472" y="989985"/>
                      <a:pt x="0" y="984016"/>
                      <a:pt x="0" y="977792"/>
                    </a:cubicBezTo>
                    <a:lnTo>
                      <a:pt x="0" y="23468"/>
                    </a:lnTo>
                    <a:cubicBezTo>
                      <a:pt x="0" y="17244"/>
                      <a:pt x="2472" y="11275"/>
                      <a:pt x="6874" y="6874"/>
                    </a:cubicBezTo>
                    <a:cubicBezTo>
                      <a:pt x="11275" y="2472"/>
                      <a:pt x="17244" y="0"/>
                      <a:pt x="23468" y="0"/>
                    </a:cubicBezTo>
                    <a:close/>
                  </a:path>
                </a:pathLst>
              </a:custGeom>
              <a:solidFill>
                <a:srgbClr val="FFFFFF">
                  <a:alpha val="50980"/>
                </a:srgbClr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4431224" cy="1039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185464" y="1045396"/>
              <a:ext cx="15951200" cy="14651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064"/>
                </a:lnSpc>
              </a:pPr>
              <a:r>
                <a:rPr lang="en-US" sz="5400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Uzavřené systémy v regenerativním zemědělství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663597" y="3016277"/>
              <a:ext cx="20994939" cy="1621053"/>
              <a:chOff x="0" y="-38100"/>
              <a:chExt cx="4147148" cy="32020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4147148" cy="282108"/>
              </a:xfrm>
              <a:custGeom>
                <a:avLst/>
                <a:gdLst/>
                <a:ahLst/>
                <a:cxnLst/>
                <a:rect l="l" t="t" r="r" b="b"/>
                <a:pathLst>
                  <a:path w="4147148" h="282108">
                    <a:moveTo>
                      <a:pt x="25075" y="0"/>
                    </a:moveTo>
                    <a:lnTo>
                      <a:pt x="4122072" y="0"/>
                    </a:lnTo>
                    <a:cubicBezTo>
                      <a:pt x="4128723" y="0"/>
                      <a:pt x="4135101" y="2642"/>
                      <a:pt x="4139803" y="7344"/>
                    </a:cubicBezTo>
                    <a:cubicBezTo>
                      <a:pt x="4144506" y="12047"/>
                      <a:pt x="4147148" y="18425"/>
                      <a:pt x="4147148" y="25075"/>
                    </a:cubicBezTo>
                    <a:lnTo>
                      <a:pt x="4147148" y="257033"/>
                    </a:lnTo>
                    <a:cubicBezTo>
                      <a:pt x="4147148" y="263683"/>
                      <a:pt x="4144506" y="270061"/>
                      <a:pt x="4139803" y="274764"/>
                    </a:cubicBezTo>
                    <a:cubicBezTo>
                      <a:pt x="4135101" y="279466"/>
                      <a:pt x="4128723" y="282108"/>
                      <a:pt x="4122072" y="282108"/>
                    </a:cubicBezTo>
                    <a:lnTo>
                      <a:pt x="25075" y="282108"/>
                    </a:lnTo>
                    <a:cubicBezTo>
                      <a:pt x="18425" y="282108"/>
                      <a:pt x="12047" y="279466"/>
                      <a:pt x="7344" y="274764"/>
                    </a:cubicBezTo>
                    <a:cubicBezTo>
                      <a:pt x="2642" y="270061"/>
                      <a:pt x="0" y="263683"/>
                      <a:pt x="0" y="257033"/>
                    </a:cubicBezTo>
                    <a:lnTo>
                      <a:pt x="0" y="25075"/>
                    </a:lnTo>
                    <a:cubicBezTo>
                      <a:pt x="0" y="18425"/>
                      <a:pt x="2642" y="12047"/>
                      <a:pt x="7344" y="7344"/>
                    </a:cubicBezTo>
                    <a:cubicBezTo>
                      <a:pt x="12047" y="2642"/>
                      <a:pt x="18425" y="0"/>
                      <a:pt x="25075" y="0"/>
                    </a:cubicBezTo>
                    <a:close/>
                  </a:path>
                </a:pathLst>
              </a:custGeom>
              <a:solidFill>
                <a:srgbClr val="4D734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4147147" cy="320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2425327" y="3513571"/>
              <a:ext cx="18547474" cy="9358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>
                <a:lnSpc>
                  <a:spcPct val="140000"/>
                </a:lnSpc>
              </a:pPr>
              <a:r>
                <a:rPr lang="cs-CZ" sz="3600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PROJEKTOVÉ Č: 2023-1-SE01-KA220-VET-000160614</a:t>
              </a:r>
              <a:endParaRPr lang="cs-CZ" sz="800" dirty="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-363888" y="-514350"/>
            <a:ext cx="4302686" cy="1543050"/>
            <a:chOff x="0" y="0"/>
            <a:chExt cx="1133218" cy="406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33218" cy="406400"/>
            </a:xfrm>
            <a:custGeom>
              <a:avLst/>
              <a:gdLst/>
              <a:ahLst/>
              <a:cxnLst/>
              <a:rect l="l" t="t" r="r" b="b"/>
              <a:pathLst>
                <a:path w="1133218" h="406400">
                  <a:moveTo>
                    <a:pt x="91765" y="0"/>
                  </a:moveTo>
                  <a:lnTo>
                    <a:pt x="1041452" y="0"/>
                  </a:lnTo>
                  <a:cubicBezTo>
                    <a:pt x="1092133" y="0"/>
                    <a:pt x="1133218" y="41085"/>
                    <a:pt x="1133218" y="91765"/>
                  </a:cubicBezTo>
                  <a:lnTo>
                    <a:pt x="1133218" y="314635"/>
                  </a:lnTo>
                  <a:cubicBezTo>
                    <a:pt x="1133218" y="365315"/>
                    <a:pt x="1092133" y="406400"/>
                    <a:pt x="1041452" y="406400"/>
                  </a:cubicBezTo>
                  <a:lnTo>
                    <a:pt x="91765" y="406400"/>
                  </a:lnTo>
                  <a:cubicBezTo>
                    <a:pt x="41085" y="406400"/>
                    <a:pt x="0" y="365315"/>
                    <a:pt x="0" y="314635"/>
                  </a:cubicBezTo>
                  <a:lnTo>
                    <a:pt x="0" y="91765"/>
                  </a:lnTo>
                  <a:cubicBezTo>
                    <a:pt x="0" y="41085"/>
                    <a:pt x="41085" y="0"/>
                    <a:pt x="91765" y="0"/>
                  </a:cubicBezTo>
                  <a:close/>
                </a:path>
              </a:pathLst>
            </a:custGeom>
            <a:solidFill>
              <a:srgbClr val="4D7344">
                <a:alpha val="67843"/>
              </a:srgbClr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133218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731598" y="190500"/>
            <a:ext cx="231576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MODUL 1</a:t>
            </a:r>
          </a:p>
        </p:txBody>
      </p:sp>
      <p:sp>
        <p:nvSpPr>
          <p:cNvPr id="23" name="Freeform 23"/>
          <p:cNvSpPr/>
          <p:nvPr/>
        </p:nvSpPr>
        <p:spPr>
          <a:xfrm>
            <a:off x="7092234" y="8928366"/>
            <a:ext cx="4827324" cy="1017809"/>
          </a:xfrm>
          <a:custGeom>
            <a:avLst/>
            <a:gdLst/>
            <a:ahLst/>
            <a:cxnLst/>
            <a:rect l="l" t="t" r="r" b="b"/>
            <a:pathLst>
              <a:path w="4827324" h="1017809">
                <a:moveTo>
                  <a:pt x="0" y="0"/>
                </a:moveTo>
                <a:lnTo>
                  <a:pt x="4827324" y="0"/>
                </a:lnTo>
                <a:lnTo>
                  <a:pt x="4827324" y="1017809"/>
                </a:lnTo>
                <a:lnTo>
                  <a:pt x="0" y="10178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6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701217"/>
            <a:ext cx="10178604" cy="2585783"/>
            <a:chOff x="0" y="0"/>
            <a:chExt cx="2680785" cy="6810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80784" cy="681029"/>
            </a:xfrm>
            <a:custGeom>
              <a:avLst/>
              <a:gdLst/>
              <a:ahLst/>
              <a:cxnLst/>
              <a:rect l="l" t="t" r="r" b="b"/>
              <a:pathLst>
                <a:path w="2680784" h="681029">
                  <a:moveTo>
                    <a:pt x="0" y="0"/>
                  </a:moveTo>
                  <a:lnTo>
                    <a:pt x="2680784" y="0"/>
                  </a:lnTo>
                  <a:lnTo>
                    <a:pt x="2680784" y="681029"/>
                  </a:lnTo>
                  <a:lnTo>
                    <a:pt x="0" y="681029"/>
                  </a:lnTo>
                  <a:close/>
                </a:path>
              </a:pathLst>
            </a:custGeom>
            <a:solidFill>
              <a:srgbClr val="4D7344"/>
            </a:solidFill>
          </p:spPr>
          <p:txBody>
            <a:bodyPr/>
            <a:lstStyle/>
            <a:p>
              <a:endParaRPr lang="cs-CZ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680785" cy="7191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cs-CZ" noProof="0"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78604" y="0"/>
            <a:ext cx="8109396" cy="10287000"/>
            <a:chOff x="0" y="0"/>
            <a:chExt cx="958330" cy="121566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58330" cy="1215669"/>
            </a:xfrm>
            <a:custGeom>
              <a:avLst/>
              <a:gdLst/>
              <a:ahLst/>
              <a:cxnLst/>
              <a:rect l="l" t="t" r="r" b="b"/>
              <a:pathLst>
                <a:path w="958330" h="1215669">
                  <a:moveTo>
                    <a:pt x="0" y="0"/>
                  </a:moveTo>
                  <a:lnTo>
                    <a:pt x="958330" y="0"/>
                  </a:lnTo>
                  <a:lnTo>
                    <a:pt x="958330" y="1215669"/>
                  </a:lnTo>
                  <a:lnTo>
                    <a:pt x="0" y="1215669"/>
                  </a:lnTo>
                  <a:close/>
                </a:path>
              </a:pathLst>
            </a:custGeom>
            <a:blipFill>
              <a:blip r:embed="rId2"/>
              <a:stretch>
                <a:fillRect l="-45199" r="-45199"/>
              </a:stretch>
            </a:blipFill>
          </p:spPr>
          <p:txBody>
            <a:bodyPr/>
            <a:lstStyle/>
            <a:p>
              <a:endParaRPr lang="cs-CZ" noProof="0"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08204" y="647700"/>
            <a:ext cx="4765892" cy="823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99"/>
              </a:lnSpc>
            </a:pPr>
            <a:r>
              <a:rPr lang="cs-CZ" sz="6630" b="1" spc="-444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Úvod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8204" y="1638300"/>
            <a:ext cx="8416207" cy="7001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9"/>
              </a:lnSpc>
            </a:pPr>
            <a:r>
              <a:rPr lang="cs-CZ" sz="2978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 je regenerativní zemědělství (RZ)?</a:t>
            </a:r>
          </a:p>
          <a:p>
            <a:pPr>
              <a:lnSpc>
                <a:spcPts val="4169"/>
              </a:lnSpc>
            </a:pPr>
            <a:endParaRPr lang="cs-CZ" sz="2978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r>
              <a:rPr lang="cs-CZ" sz="2978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Neexistuje obecně přijímaná definice, definice RZ zůstává subjektivní, ale mezi široce přijímané teorie patří:</a:t>
            </a: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cs-CZ" sz="2978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r>
              <a:rPr lang="cs-CZ" sz="2978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„zlepšení zdraví půdy“</a:t>
            </a: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cs-CZ" sz="2978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r>
              <a:rPr lang="cs-CZ" sz="2978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„nepoužívání žádných nebo jen minimálních vnějších vstupů; </a:t>
            </a:r>
            <a:r>
              <a:rPr lang="cs-CZ" sz="2978" u="sng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maximalizace vstupů z vlastní </a:t>
            </a:r>
            <a:r>
              <a:rPr lang="cs-CZ" sz="2978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farmy“</a:t>
            </a:r>
          </a:p>
          <a:p>
            <a:pPr>
              <a:lnSpc>
                <a:spcPts val="4169"/>
              </a:lnSpc>
            </a:pPr>
            <a:endParaRPr lang="cs-CZ" sz="2978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169"/>
              </a:lnSpc>
              <a:spcBef>
                <a:spcPct val="0"/>
              </a:spcBef>
            </a:pPr>
            <a:endParaRPr lang="cs-CZ" sz="2978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701217"/>
            <a:ext cx="10178604" cy="2585783"/>
            <a:chOff x="0" y="0"/>
            <a:chExt cx="2680785" cy="6810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80784" cy="681029"/>
            </a:xfrm>
            <a:custGeom>
              <a:avLst/>
              <a:gdLst/>
              <a:ahLst/>
              <a:cxnLst/>
              <a:rect l="l" t="t" r="r" b="b"/>
              <a:pathLst>
                <a:path w="2680784" h="681029">
                  <a:moveTo>
                    <a:pt x="0" y="0"/>
                  </a:moveTo>
                  <a:lnTo>
                    <a:pt x="2680784" y="0"/>
                  </a:lnTo>
                  <a:lnTo>
                    <a:pt x="2680784" y="681029"/>
                  </a:lnTo>
                  <a:lnTo>
                    <a:pt x="0" y="681029"/>
                  </a:lnTo>
                  <a:close/>
                </a:path>
              </a:pathLst>
            </a:custGeom>
            <a:solidFill>
              <a:srgbClr val="4D734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680785" cy="7191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78604" y="0"/>
            <a:ext cx="8109396" cy="10287000"/>
            <a:chOff x="0" y="0"/>
            <a:chExt cx="958330" cy="121566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58330" cy="1215669"/>
            </a:xfrm>
            <a:custGeom>
              <a:avLst/>
              <a:gdLst/>
              <a:ahLst/>
              <a:cxnLst/>
              <a:rect l="l" t="t" r="r" b="b"/>
              <a:pathLst>
                <a:path w="958330" h="1215669">
                  <a:moveTo>
                    <a:pt x="0" y="0"/>
                  </a:moveTo>
                  <a:lnTo>
                    <a:pt x="958330" y="0"/>
                  </a:lnTo>
                  <a:lnTo>
                    <a:pt x="958330" y="1215669"/>
                  </a:lnTo>
                  <a:lnTo>
                    <a:pt x="0" y="1215669"/>
                  </a:lnTo>
                  <a:close/>
                </a:path>
              </a:pathLst>
            </a:custGeom>
            <a:blipFill>
              <a:blip r:embed="rId2"/>
              <a:stretch>
                <a:fillRect l="-45199" r="-45199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09600" y="419100"/>
            <a:ext cx="4765892" cy="823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99"/>
              </a:lnSpc>
            </a:pPr>
            <a:r>
              <a:rPr lang="en-US" sz="6630" b="1" spc="-44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Úvod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9600" y="1257300"/>
            <a:ext cx="8763000" cy="8575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9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</a:t>
            </a:r>
            <a:r>
              <a:rPr lang="cs-CZ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 kontextu cirkulární ekonomiky: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význam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uzavřených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systémů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l">
              <a:lnSpc>
                <a:spcPts val="4169"/>
              </a:lnSpc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Uzavřený 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zemědělský cyklus označuje recyklaci živin v zemědělských systémech</a:t>
            </a: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Snižuje závislost na vnějších vstupech a zaměřuje se na posílení koloběhu živin v systémech produkce potravin a biomasy.</a:t>
            </a: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  <p:extLst>
      <p:ext uri="{BB962C8B-B14F-4D97-AF65-F5344CB8AC3E}">
        <p14:creationId xmlns:p14="http://schemas.microsoft.com/office/powerpoint/2010/main" val="2885371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A11D2-54F2-69DC-B8DC-BF44D29ED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D3AE2DC-A47D-5D8B-4E74-28F22CF5019E}"/>
              </a:ext>
            </a:extLst>
          </p:cNvPr>
          <p:cNvGrpSpPr/>
          <p:nvPr/>
        </p:nvGrpSpPr>
        <p:grpSpPr>
          <a:xfrm>
            <a:off x="0" y="7701217"/>
            <a:ext cx="10178604" cy="2585783"/>
            <a:chOff x="0" y="0"/>
            <a:chExt cx="2680785" cy="68102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3EF24FB-F25F-C716-45F7-0C3E73B83E76}"/>
                </a:ext>
              </a:extLst>
            </p:cNvPr>
            <p:cNvSpPr/>
            <p:nvPr/>
          </p:nvSpPr>
          <p:spPr>
            <a:xfrm>
              <a:off x="0" y="0"/>
              <a:ext cx="2680784" cy="681029"/>
            </a:xfrm>
            <a:custGeom>
              <a:avLst/>
              <a:gdLst/>
              <a:ahLst/>
              <a:cxnLst/>
              <a:rect l="l" t="t" r="r" b="b"/>
              <a:pathLst>
                <a:path w="2680784" h="681029">
                  <a:moveTo>
                    <a:pt x="0" y="0"/>
                  </a:moveTo>
                  <a:lnTo>
                    <a:pt x="2680784" y="0"/>
                  </a:lnTo>
                  <a:lnTo>
                    <a:pt x="2680784" y="681029"/>
                  </a:lnTo>
                  <a:lnTo>
                    <a:pt x="0" y="681029"/>
                  </a:lnTo>
                  <a:close/>
                </a:path>
              </a:pathLst>
            </a:custGeom>
            <a:solidFill>
              <a:srgbClr val="4D7344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280A6CC-E20B-4612-932B-94D6FB2C4FF4}"/>
                </a:ext>
              </a:extLst>
            </p:cNvPr>
            <p:cNvSpPr txBox="1"/>
            <p:nvPr/>
          </p:nvSpPr>
          <p:spPr>
            <a:xfrm>
              <a:off x="0" y="-38100"/>
              <a:ext cx="2680785" cy="7191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33090E9-A6A1-0886-0176-E5BAE3AB4635}"/>
              </a:ext>
            </a:extLst>
          </p:cNvPr>
          <p:cNvGrpSpPr/>
          <p:nvPr/>
        </p:nvGrpSpPr>
        <p:grpSpPr>
          <a:xfrm>
            <a:off x="10178604" y="0"/>
            <a:ext cx="8109396" cy="10287000"/>
            <a:chOff x="0" y="0"/>
            <a:chExt cx="958330" cy="121566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FBD4782-88E6-585E-C7CE-28FBAE7A94F0}"/>
                </a:ext>
              </a:extLst>
            </p:cNvPr>
            <p:cNvSpPr/>
            <p:nvPr/>
          </p:nvSpPr>
          <p:spPr>
            <a:xfrm>
              <a:off x="0" y="0"/>
              <a:ext cx="958330" cy="1215669"/>
            </a:xfrm>
            <a:custGeom>
              <a:avLst/>
              <a:gdLst/>
              <a:ahLst/>
              <a:cxnLst/>
              <a:rect l="l" t="t" r="r" b="b"/>
              <a:pathLst>
                <a:path w="958330" h="1215669">
                  <a:moveTo>
                    <a:pt x="0" y="0"/>
                  </a:moveTo>
                  <a:lnTo>
                    <a:pt x="958330" y="0"/>
                  </a:lnTo>
                  <a:lnTo>
                    <a:pt x="958330" y="1215669"/>
                  </a:lnTo>
                  <a:lnTo>
                    <a:pt x="0" y="1215669"/>
                  </a:lnTo>
                  <a:close/>
                </a:path>
              </a:pathLst>
            </a:custGeom>
            <a:blipFill>
              <a:blip r:embed="rId2"/>
              <a:stretch>
                <a:fillRect l="-45199" r="-45199"/>
              </a:stretch>
            </a:blipFill>
          </p:spPr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22A50CD0-28BC-EF97-B7AD-0EE5FFE115D2}"/>
              </a:ext>
            </a:extLst>
          </p:cNvPr>
          <p:cNvSpPr txBox="1"/>
          <p:nvPr/>
        </p:nvSpPr>
        <p:spPr>
          <a:xfrm>
            <a:off x="609600" y="419100"/>
            <a:ext cx="4765892" cy="823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99"/>
              </a:lnSpc>
            </a:pPr>
            <a:r>
              <a:rPr lang="en-US" sz="6630" b="1" spc="-44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Úvod 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3599575-6BE4-972E-DC85-A7CFCF8A608E}"/>
              </a:ext>
            </a:extLst>
          </p:cNvPr>
          <p:cNvSpPr txBox="1"/>
          <p:nvPr/>
        </p:nvSpPr>
        <p:spPr>
          <a:xfrm>
            <a:off x="609600" y="1257300"/>
            <a:ext cx="8763000" cy="8575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69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</a:t>
            </a:r>
            <a:r>
              <a:rPr lang="cs-CZ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 kontextu cirkulární ekonomiky: význam uzavřených systémů </a:t>
            </a:r>
          </a:p>
          <a:p>
            <a:pPr algn="l">
              <a:lnSpc>
                <a:spcPts val="4169"/>
              </a:lnSpc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Umožňuje udržitelnější a ekologičtější produkci potravin a biomasy, která neohrožuje zdraví půdy a/nebo rostlin.</a:t>
            </a: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</a:t>
            </a:r>
            <a:r>
              <a:rPr lang="cs-CZ" sz="28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 </a:t>
            </a:r>
            <a:r>
              <a:rPr lang="en-US" sz="28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</a:t>
            </a:r>
            <a:r>
              <a:rPr lang="en-US" sz="28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své současné podobě je základem pro přechod zemědělství k cirkulárnímu hospodářství!</a:t>
            </a: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57200" indent="-457200">
              <a:lnSpc>
                <a:spcPts val="4169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  <p:extLst>
      <p:ext uri="{BB962C8B-B14F-4D97-AF65-F5344CB8AC3E}">
        <p14:creationId xmlns:p14="http://schemas.microsoft.com/office/powerpoint/2010/main" val="2078815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3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0"/>
            <a:ext cx="8458963" cy="8183301"/>
            <a:chOff x="0" y="0"/>
            <a:chExt cx="999640" cy="9670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9640" cy="967064"/>
            </a:xfrm>
            <a:custGeom>
              <a:avLst/>
              <a:gdLst/>
              <a:ahLst/>
              <a:cxnLst/>
              <a:rect l="l" t="t" r="r" b="b"/>
              <a:pathLst>
                <a:path w="999640" h="967064">
                  <a:moveTo>
                    <a:pt x="0" y="0"/>
                  </a:moveTo>
                  <a:lnTo>
                    <a:pt x="999640" y="0"/>
                  </a:lnTo>
                  <a:lnTo>
                    <a:pt x="999640" y="967064"/>
                  </a:lnTo>
                  <a:lnTo>
                    <a:pt x="0" y="967064"/>
                  </a:lnTo>
                  <a:close/>
                </a:path>
              </a:pathLst>
            </a:custGeom>
            <a:blipFill>
              <a:blip r:embed="rId2"/>
              <a:stretch>
                <a:fillRect t="-22412" b="-22412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7602963" y="0"/>
            <a:ext cx="876228" cy="10287000"/>
            <a:chOff x="0" y="0"/>
            <a:chExt cx="230776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0776" cy="2709333"/>
            </a:xfrm>
            <a:custGeom>
              <a:avLst/>
              <a:gdLst/>
              <a:ahLst/>
              <a:cxnLst/>
              <a:rect l="l" t="t" r="r" b="b"/>
              <a:pathLst>
                <a:path w="230776" h="2709333">
                  <a:moveTo>
                    <a:pt x="0" y="0"/>
                  </a:moveTo>
                  <a:lnTo>
                    <a:pt x="230776" y="0"/>
                  </a:lnTo>
                  <a:lnTo>
                    <a:pt x="23077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BE77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077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9144000" cy="10287000"/>
            <a:chOff x="0" y="0"/>
            <a:chExt cx="2408296" cy="27093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6F6D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65480" y="723900"/>
            <a:ext cx="6790957" cy="779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718"/>
              </a:lnSpc>
            </a:pPr>
            <a:r>
              <a:rPr lang="en-US" sz="6215" b="1" spc="-416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Vzdělávací</a:t>
            </a:r>
            <a:r>
              <a:rPr lang="en-US" sz="6215" b="1" spc="-416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215" b="1" spc="-416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cíle</a:t>
            </a:r>
            <a:endParaRPr lang="en-US" sz="6215" b="1" spc="-416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65481" y="2525425"/>
            <a:ext cx="6790957" cy="683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350" indent="-514350" algn="just">
              <a:lnSpc>
                <a:spcPts val="4916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Vysvětlit 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význam uzavřených systémů v R</a:t>
            </a:r>
            <a:r>
              <a:rPr lang="cs-CZ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Z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 jak </a:t>
            </a:r>
            <a:r>
              <a:rPr lang="cs-CZ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vzhledem k </a:t>
            </a:r>
            <a:r>
              <a:rPr lang="en-US" sz="2400" dirty="0" err="1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produktivit</a:t>
            </a:r>
            <a:r>
              <a:rPr lang="cs-CZ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ě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tak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rovnová</a:t>
            </a:r>
            <a:r>
              <a:rPr lang="cs-CZ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ze </a:t>
            </a:r>
            <a:r>
              <a:rPr lang="en-US" sz="2400" dirty="0" err="1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ekosystému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.</a:t>
            </a:r>
          </a:p>
          <a:p>
            <a:pPr marL="514350" indent="-514350" algn="just">
              <a:lnSpc>
                <a:spcPts val="4916"/>
              </a:lnSpc>
              <a:buFont typeface="+mj-lt"/>
              <a:buAutoNum type="arabicPeriod"/>
            </a:pPr>
            <a:r>
              <a:rPr lang="cs-CZ" sz="2400" b="1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Uvést</a:t>
            </a:r>
            <a:r>
              <a:rPr lang="en-US" sz="2400" b="1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 a </a:t>
            </a:r>
            <a:r>
              <a:rPr lang="cs-CZ" sz="2400" b="1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popsat</a:t>
            </a:r>
            <a:r>
              <a:rPr lang="en-US" sz="2400" b="1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klíčové výhody uzavřených systémů v R</a:t>
            </a:r>
            <a:r>
              <a:rPr lang="cs-CZ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Z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.</a:t>
            </a:r>
          </a:p>
          <a:p>
            <a:pPr marL="514350" indent="-514350" algn="just">
              <a:lnSpc>
                <a:spcPts val="4916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Identifikovat, 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jaké externí (</a:t>
            </a:r>
            <a:r>
              <a:rPr lang="en-US" sz="2400" dirty="0" err="1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mimo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 far</a:t>
            </a:r>
            <a:r>
              <a:rPr lang="cs-CZ" sz="2400" dirty="0" err="1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emní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) a </a:t>
            </a:r>
            <a:r>
              <a:rPr lang="en-US" sz="2400" dirty="0" err="1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endogenní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 (far</a:t>
            </a:r>
            <a:r>
              <a:rPr lang="cs-CZ" sz="2400" dirty="0" err="1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emní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) vstupy se </a:t>
            </a:r>
            <a:r>
              <a:rPr lang="en-US" sz="2400" dirty="0" err="1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využívají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 v </a:t>
            </a:r>
            <a:r>
              <a:rPr lang="en-US" sz="2400" dirty="0" err="1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praktikách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 R</a:t>
            </a:r>
            <a:r>
              <a:rPr lang="cs-CZ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Z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, a diskutovat o propojení uzavřených systémů v R</a:t>
            </a:r>
            <a:r>
              <a:rPr lang="cs-CZ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Z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 s „konvenčními“ praktikami.</a:t>
            </a:r>
            <a:endParaRPr lang="en-US" sz="2400" b="1" dirty="0">
              <a:solidFill>
                <a:srgbClr val="000000"/>
              </a:solidFill>
              <a:ea typeface="Canva Sans"/>
              <a:cs typeface="Canva Sans"/>
              <a:sym typeface="Canva Sans"/>
            </a:endParaRPr>
          </a:p>
          <a:p>
            <a:pPr marL="514350" indent="-514350" algn="just">
              <a:lnSpc>
                <a:spcPts val="4916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Naučit 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se navrhovat přírodní uzavřené systémy v R</a:t>
            </a:r>
            <a:r>
              <a:rPr lang="cs-CZ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Z</a:t>
            </a:r>
            <a:r>
              <a:rPr lang="en-US" sz="2400" dirty="0">
                <a:solidFill>
                  <a:srgbClr val="000000"/>
                </a:solidFill>
                <a:ea typeface="Canva Sans"/>
                <a:cs typeface="Canva Sans"/>
                <a:sym typeface="Canva Sans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342270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23600"/>
            <a:ext cx="15496174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86"/>
              </a:lnSpc>
              <a:spcBef>
                <a:spcPct val="0"/>
              </a:spcBef>
            </a:pPr>
            <a:r>
              <a:rPr lang="en-US" sz="7276" b="1" spc="-32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Teoretický obsah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7602963" y="2666531"/>
            <a:ext cx="876228" cy="1398637"/>
            <a:chOff x="0" y="0"/>
            <a:chExt cx="230776" cy="36836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4985" y="8801100"/>
            <a:ext cx="10256398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39"/>
              </a:lnSpc>
              <a:spcBef>
                <a:spcPct val="0"/>
              </a:spcBef>
            </a:pPr>
            <a:r>
              <a:rPr lang="en-US" sz="4400" b="1" spc="-35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Část 1: </a:t>
            </a:r>
            <a:r>
              <a:rPr lang="en-US" sz="40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Klíčové pojmy a definice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" y="5463886"/>
            <a:ext cx="4343400" cy="1044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Úvod do uzavřených systémů v R</a:t>
            </a:r>
            <a:r>
              <a:rPr lang="cs-CZ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4419600" y="5486746"/>
            <a:ext cx="4419600" cy="1654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Hlavní výhody/výsledky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uzavřených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systémů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 R</a:t>
            </a:r>
            <a:r>
              <a:rPr lang="cs-CZ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4" name="TextBox 11"/>
          <p:cNvSpPr txBox="1"/>
          <p:nvPr/>
        </p:nvSpPr>
        <p:spPr>
          <a:xfrm>
            <a:off x="8732523" y="5463885"/>
            <a:ext cx="4754878" cy="1044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Vstupy v </a:t>
            </a:r>
            <a:r>
              <a:rPr lang="cs-CZ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uzavřených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systémech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 v R</a:t>
            </a:r>
            <a:r>
              <a:rPr lang="cs-CZ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5" name="TextBox 11"/>
          <p:cNvSpPr txBox="1"/>
          <p:nvPr/>
        </p:nvSpPr>
        <p:spPr>
          <a:xfrm>
            <a:off x="13639800" y="5441024"/>
            <a:ext cx="4516942" cy="1044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Návrh/příklady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uzavřených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systémů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 R</a:t>
            </a:r>
            <a:r>
              <a:rPr lang="cs-CZ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9" name="Likbent triangel 18"/>
          <p:cNvSpPr/>
          <p:nvPr/>
        </p:nvSpPr>
        <p:spPr>
          <a:xfrm>
            <a:off x="152400" y="2095500"/>
            <a:ext cx="3962400" cy="313897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1</a:t>
            </a:r>
          </a:p>
        </p:txBody>
      </p:sp>
      <p:sp>
        <p:nvSpPr>
          <p:cNvPr id="20" name="Likbent triangel 19"/>
          <p:cNvSpPr/>
          <p:nvPr/>
        </p:nvSpPr>
        <p:spPr>
          <a:xfrm>
            <a:off x="4648200" y="2118360"/>
            <a:ext cx="3962400" cy="313897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2</a:t>
            </a:r>
          </a:p>
        </p:txBody>
      </p:sp>
      <p:sp>
        <p:nvSpPr>
          <p:cNvPr id="21" name="Likbent triangel 20"/>
          <p:cNvSpPr/>
          <p:nvPr/>
        </p:nvSpPr>
        <p:spPr>
          <a:xfrm>
            <a:off x="8991600" y="2141221"/>
            <a:ext cx="3962400" cy="313897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3</a:t>
            </a:r>
          </a:p>
        </p:txBody>
      </p:sp>
      <p:sp>
        <p:nvSpPr>
          <p:cNvPr id="22" name="Likbent triangel 21"/>
          <p:cNvSpPr/>
          <p:nvPr/>
        </p:nvSpPr>
        <p:spPr>
          <a:xfrm>
            <a:off x="13792200" y="2095500"/>
            <a:ext cx="3962400" cy="313897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0205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342270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400" b="1" dirty="0"/>
              <a:t>Co je regenerativní zemědělství?</a:t>
            </a:r>
            <a:endParaRPr lang="en-US" sz="4400" b="1" spc="-32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7602963" y="2666531"/>
            <a:ext cx="876228" cy="1398637"/>
            <a:chOff x="0" y="0"/>
            <a:chExt cx="230776" cy="36836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Likbent triangel 13"/>
          <p:cNvSpPr/>
          <p:nvPr/>
        </p:nvSpPr>
        <p:spPr>
          <a:xfrm>
            <a:off x="0" y="8342270"/>
            <a:ext cx="2819400" cy="19447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1</a:t>
            </a:r>
          </a:p>
        </p:txBody>
      </p:sp>
      <p:sp>
        <p:nvSpPr>
          <p:cNvPr id="10" name="Rektangel 9"/>
          <p:cNvSpPr/>
          <p:nvPr/>
        </p:nvSpPr>
        <p:spPr>
          <a:xfrm>
            <a:off x="285750" y="1444652"/>
            <a:ext cx="17602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Systém zemědělských zásad a postupů, jehož cílem je zlepšit zdraví půdy, biologickou rozmanitost a odolnost ekosystémů a zároveň zvýšit produktivitu plodin.</a:t>
            </a:r>
            <a:endParaRPr lang="en-GB" sz="3200" dirty="0"/>
          </a:p>
        </p:txBody>
      </p:sp>
      <p:sp>
        <p:nvSpPr>
          <p:cNvPr id="12" name="Rektangel 11"/>
          <p:cNvSpPr/>
          <p:nvPr/>
        </p:nvSpPr>
        <p:spPr>
          <a:xfrm>
            <a:off x="2834207" y="8703695"/>
            <a:ext cx="152068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Základní principy: </a:t>
            </a:r>
            <a:r>
              <a:rPr lang="en-US" sz="3200" dirty="0"/>
              <a:t>Mezi postupy patří minimální narušování půdy, střídání plodin, pěstování krycích plodin, integrace hospodářských zvířat za účelem napodobení přírodních ekosystémů a </a:t>
            </a:r>
            <a:r>
              <a:rPr lang="en-US" sz="3200" u="sng" dirty="0"/>
              <a:t>recyklace živin</a:t>
            </a:r>
            <a:r>
              <a:rPr lang="en-US" sz="3200" dirty="0"/>
              <a:t>.</a:t>
            </a:r>
            <a:endParaRPr lang="en-GB" sz="3200" dirty="0"/>
          </a:p>
        </p:txBody>
      </p:sp>
      <p:sp>
        <p:nvSpPr>
          <p:cNvPr id="15" name="Rubrik 1"/>
          <p:cNvSpPr txBox="1">
            <a:spLocks/>
          </p:cNvSpPr>
          <p:nvPr/>
        </p:nvSpPr>
        <p:spPr>
          <a:xfrm>
            <a:off x="3940792" y="3788993"/>
            <a:ext cx="8181111" cy="152924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Principer</a:t>
            </a:r>
            <a:endParaRPr lang="en-GB" dirty="0"/>
          </a:p>
        </p:txBody>
      </p:sp>
      <p:cxnSp>
        <p:nvCxnSpPr>
          <p:cNvPr id="16" name="Rak koppling 15"/>
          <p:cNvCxnSpPr/>
          <p:nvPr/>
        </p:nvCxnSpPr>
        <p:spPr>
          <a:xfrm>
            <a:off x="2767449" y="5259588"/>
            <a:ext cx="0" cy="1162594"/>
          </a:xfrm>
          <a:prstGeom prst="line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Rak koppling 16"/>
          <p:cNvCxnSpPr/>
          <p:nvPr/>
        </p:nvCxnSpPr>
        <p:spPr>
          <a:xfrm flipH="1">
            <a:off x="5767709" y="5273891"/>
            <a:ext cx="0" cy="2052000"/>
          </a:xfrm>
          <a:prstGeom prst="line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k koppling 17"/>
          <p:cNvCxnSpPr/>
          <p:nvPr/>
        </p:nvCxnSpPr>
        <p:spPr>
          <a:xfrm>
            <a:off x="8709600" y="5390353"/>
            <a:ext cx="0" cy="1162594"/>
          </a:xfrm>
          <a:prstGeom prst="line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k koppling 18"/>
          <p:cNvCxnSpPr/>
          <p:nvPr/>
        </p:nvCxnSpPr>
        <p:spPr>
          <a:xfrm>
            <a:off x="11502348" y="5377500"/>
            <a:ext cx="0" cy="2052000"/>
          </a:xfrm>
          <a:prstGeom prst="line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k koppling 19"/>
          <p:cNvCxnSpPr/>
          <p:nvPr/>
        </p:nvCxnSpPr>
        <p:spPr>
          <a:xfrm>
            <a:off x="14631460" y="5308381"/>
            <a:ext cx="0" cy="1162594"/>
          </a:xfrm>
          <a:prstGeom prst="line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ktangel 20"/>
          <p:cNvSpPr/>
          <p:nvPr/>
        </p:nvSpPr>
        <p:spPr>
          <a:xfrm>
            <a:off x="442210" y="6391105"/>
            <a:ext cx="46873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/>
              <a:t>Minimalizace </a:t>
            </a:r>
            <a:r>
              <a:rPr lang="en-US" sz="2400" b="1" dirty="0"/>
              <a:t>narušování</a:t>
            </a:r>
          </a:p>
          <a:p>
            <a:pPr algn="ctr"/>
            <a:r>
              <a:rPr lang="en-US" sz="2400" b="1" dirty="0"/>
              <a:t> půdy</a:t>
            </a:r>
            <a:endParaRPr lang="en-GB" sz="3200" b="1" dirty="0"/>
          </a:p>
        </p:txBody>
      </p:sp>
      <p:sp>
        <p:nvSpPr>
          <p:cNvPr id="22" name="Rektangel 21"/>
          <p:cNvSpPr/>
          <p:nvPr/>
        </p:nvSpPr>
        <p:spPr>
          <a:xfrm>
            <a:off x="4177251" y="7304608"/>
            <a:ext cx="32523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Plodiny v půdě </a:t>
            </a:r>
          </a:p>
          <a:p>
            <a:pPr algn="ctr"/>
            <a:r>
              <a:rPr lang="en-US" sz="2400" b="1" dirty="0"/>
              <a:t>po celý rok</a:t>
            </a:r>
            <a:endParaRPr lang="en-GB" sz="3200" b="1" dirty="0"/>
          </a:p>
        </p:txBody>
      </p:sp>
      <p:sp>
        <p:nvSpPr>
          <p:cNvPr id="23" name="Rektangel 22"/>
          <p:cNvSpPr/>
          <p:nvPr/>
        </p:nvSpPr>
        <p:spPr>
          <a:xfrm>
            <a:off x="6629400" y="6522303"/>
            <a:ext cx="41376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Střídání různých druhů plodin </a:t>
            </a:r>
          </a:p>
          <a:p>
            <a:pPr algn="ctr"/>
            <a:r>
              <a:rPr lang="en-US" sz="2400" b="1" dirty="0"/>
              <a:t>v průběhu času</a:t>
            </a:r>
            <a:endParaRPr lang="en-GB" sz="3200" b="1" dirty="0"/>
          </a:p>
        </p:txBody>
      </p:sp>
      <p:sp>
        <p:nvSpPr>
          <p:cNvPr id="24" name="Rektangel 23"/>
          <p:cNvSpPr/>
          <p:nvPr/>
        </p:nvSpPr>
        <p:spPr>
          <a:xfrm>
            <a:off x="9951600" y="7344751"/>
            <a:ext cx="29495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Vyvážená a přesná </a:t>
            </a:r>
          </a:p>
          <a:p>
            <a:pPr algn="ctr"/>
            <a:r>
              <a:rPr lang="en-US" sz="2400" b="1" dirty="0"/>
              <a:t>výživa plodin</a:t>
            </a:r>
            <a:endParaRPr lang="en-GB" sz="3200" b="1" dirty="0"/>
          </a:p>
        </p:txBody>
      </p:sp>
      <p:sp>
        <p:nvSpPr>
          <p:cNvPr id="25" name="Rektangel 24"/>
          <p:cNvSpPr/>
          <p:nvPr/>
        </p:nvSpPr>
        <p:spPr>
          <a:xfrm>
            <a:off x="12554675" y="6615636"/>
            <a:ext cx="4895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/>
              <a:t>Recyklace živin např. prostřednictvím integrace živočišné výroby</a:t>
            </a:r>
          </a:p>
        </p:txBody>
      </p:sp>
      <p:sp>
        <p:nvSpPr>
          <p:cNvPr id="26" name="Rektangel 25"/>
          <p:cNvSpPr/>
          <p:nvPr/>
        </p:nvSpPr>
        <p:spPr>
          <a:xfrm>
            <a:off x="1028700" y="3406163"/>
            <a:ext cx="15392400" cy="24347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ktangel med rundade hörn 26"/>
          <p:cNvSpPr/>
          <p:nvPr/>
        </p:nvSpPr>
        <p:spPr>
          <a:xfrm rot="5400000">
            <a:off x="4856909" y="3288300"/>
            <a:ext cx="1821600" cy="2484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8" name="Bildobjekt 27" descr="The process of the growth of radish from seed to sprout on white ...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70"/>
          <a:stretch/>
        </p:blipFill>
        <p:spPr>
          <a:xfrm>
            <a:off x="4973128" y="3840181"/>
            <a:ext cx="1313845" cy="1476000"/>
          </a:xfrm>
          <a:prstGeom prst="rect">
            <a:avLst/>
          </a:prstGeom>
        </p:spPr>
      </p:pic>
      <p:sp>
        <p:nvSpPr>
          <p:cNvPr id="29" name="Rektangel med rundade hörn 28"/>
          <p:cNvSpPr/>
          <p:nvPr/>
        </p:nvSpPr>
        <p:spPr>
          <a:xfrm rot="5400000">
            <a:off x="7799107" y="3303023"/>
            <a:ext cx="1820986" cy="2484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Bildobjekt 29" descr="Bakgrundsbilder : fält, odla, blomma, mat, producera, grönsak, beskära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207" y="3797891"/>
            <a:ext cx="2218346" cy="147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Rektangel med rundade hörn 30"/>
          <p:cNvSpPr/>
          <p:nvPr/>
        </p:nvSpPr>
        <p:spPr>
          <a:xfrm rot="5400000">
            <a:off x="10654473" y="3303023"/>
            <a:ext cx="1820986" cy="2484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ktangel med rundade hörn 31"/>
          <p:cNvSpPr/>
          <p:nvPr/>
        </p:nvSpPr>
        <p:spPr>
          <a:xfrm rot="5400000">
            <a:off x="1885800" y="3303023"/>
            <a:ext cx="1821600" cy="2484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ktangel med rundade hörn 32"/>
          <p:cNvSpPr/>
          <p:nvPr/>
        </p:nvSpPr>
        <p:spPr>
          <a:xfrm rot="5400000">
            <a:off x="13697107" y="3303023"/>
            <a:ext cx="1820986" cy="2484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4" name="Bildobjekt 33" descr="Anteckningar från studier och undervisning i biologi, kemi ...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6" r="13738" b="5813"/>
          <a:stretch/>
        </p:blipFill>
        <p:spPr>
          <a:xfrm>
            <a:off x="10450022" y="3832381"/>
            <a:ext cx="2104653" cy="147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Bildobjekt 34" descr="Ko Stut Boskap · Gratis foto på Pixabay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5653" y="3832381"/>
            <a:ext cx="2214000" cy="147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Bildobjekt 35" descr="Datei:John Deere 8345 R.jpg – Wikipedi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804420"/>
            <a:ext cx="2334499" cy="147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Rubrik 1"/>
          <p:cNvSpPr txBox="1">
            <a:spLocks/>
          </p:cNvSpPr>
          <p:nvPr/>
        </p:nvSpPr>
        <p:spPr>
          <a:xfrm>
            <a:off x="1068531" y="1858089"/>
            <a:ext cx="8181111" cy="1529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dirty="0" err="1"/>
              <a:t>Zásady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3137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0" y="8231118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1400" y="412448"/>
            <a:ext cx="1611630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400" b="1" dirty="0"/>
              <a:t>Co je to uzavřený </a:t>
            </a:r>
            <a:r>
              <a:rPr lang="en-US" sz="4400" b="1" dirty="0" err="1"/>
              <a:t>zemědělský</a:t>
            </a:r>
            <a:r>
              <a:rPr lang="en-US" sz="4400" b="1" dirty="0"/>
              <a:t> </a:t>
            </a:r>
            <a:r>
              <a:rPr lang="cs-CZ" sz="4400" b="1" dirty="0"/>
              <a:t>systém</a:t>
            </a:r>
            <a:r>
              <a:rPr lang="en-US" sz="4400" b="1" dirty="0"/>
              <a:t>?</a:t>
            </a:r>
            <a:endParaRPr lang="en-US" sz="4400" b="1" spc="-32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Likbent triangel 13"/>
          <p:cNvSpPr/>
          <p:nvPr/>
        </p:nvSpPr>
        <p:spPr>
          <a:xfrm>
            <a:off x="12700" y="8231118"/>
            <a:ext cx="2819400" cy="19447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1</a:t>
            </a:r>
          </a:p>
        </p:txBody>
      </p:sp>
      <p:sp>
        <p:nvSpPr>
          <p:cNvPr id="10" name="Rektangel 9"/>
          <p:cNvSpPr/>
          <p:nvPr/>
        </p:nvSpPr>
        <p:spPr>
          <a:xfrm>
            <a:off x="298450" y="1527870"/>
            <a:ext cx="18002246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noProof="0" dirty="0"/>
              <a:t>Uzavřené zemědělství zahrnuje zemědělské postupy, při nichž se živiny a organické látky recyklují a vrací zpět do půdy.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noProof="0" dirty="0"/>
              <a:t>Je součástí zemědělské praxe, která zachovává úroveň živin a uhlíku v půdě a udržitelný způsob hospodaření.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noProof="0" dirty="0"/>
              <a:t>Tento postup je přístupem k produkci potravin a biomasy, který optimalizuje zdroje a minimalizuje produkci odpadu.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noProof="0" dirty="0"/>
              <a:t>Podobně používané termíny jsou „uzavřené hospodaření“ a „cirkulární zemědělství“.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</p:txBody>
      </p:sp>
      <p:sp>
        <p:nvSpPr>
          <p:cNvPr id="12" name="Rektangel 11"/>
          <p:cNvSpPr/>
          <p:nvPr/>
        </p:nvSpPr>
        <p:spPr>
          <a:xfrm>
            <a:off x="2846907" y="8420100"/>
            <a:ext cx="152068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100" b="1" dirty="0"/>
              <a:t>Základní principy: </a:t>
            </a:r>
            <a:r>
              <a:rPr lang="cs-CZ" sz="3100" dirty="0"/>
              <a:t>U</a:t>
            </a:r>
            <a:r>
              <a:rPr lang="en-US" sz="3100" dirty="0" err="1"/>
              <a:t>zavřený</a:t>
            </a:r>
            <a:r>
              <a:rPr lang="en-US" sz="3100" dirty="0"/>
              <a:t> </a:t>
            </a:r>
            <a:r>
              <a:rPr lang="en-US" sz="3100" dirty="0" err="1"/>
              <a:t>zemědělský</a:t>
            </a:r>
            <a:r>
              <a:rPr lang="en-US" sz="3100" dirty="0"/>
              <a:t> </a:t>
            </a:r>
            <a:r>
              <a:rPr lang="en-US" sz="3100" dirty="0" err="1"/>
              <a:t>systém</a:t>
            </a:r>
            <a:r>
              <a:rPr lang="cs-CZ" sz="3100" dirty="0"/>
              <a:t> </a:t>
            </a:r>
            <a:r>
              <a:rPr lang="en-US" sz="3100" dirty="0" err="1"/>
              <a:t>zahrnuje</a:t>
            </a:r>
            <a:r>
              <a:rPr lang="en-US" sz="3100" dirty="0"/>
              <a:t> opětovné využití potřebných zdrojů namísto jejich likvidace. Živiny, voda a další vstupy jsou pečlivě spravovány a recyklovány v rámci systému, </a:t>
            </a:r>
            <a:r>
              <a:rPr lang="pl-PL" sz="3200" dirty="0"/>
              <a:t>s cílem minimalizovat odpad a znovu jej využít.</a:t>
            </a:r>
            <a:endParaRPr lang="en-GB" sz="3100" dirty="0"/>
          </a:p>
        </p:txBody>
      </p:sp>
    </p:spTree>
    <p:extLst>
      <p:ext uri="{BB962C8B-B14F-4D97-AF65-F5344CB8AC3E}">
        <p14:creationId xmlns:p14="http://schemas.microsoft.com/office/powerpoint/2010/main" val="2992069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770" y="209248"/>
            <a:ext cx="10545240" cy="7863564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12700" y="8281918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1400" y="387048"/>
            <a:ext cx="16116300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400" b="1" dirty="0"/>
              <a:t>Co je to </a:t>
            </a:r>
            <a:r>
              <a:rPr lang="en-US" sz="4400" b="1" dirty="0" err="1"/>
              <a:t>uzavřený</a:t>
            </a:r>
            <a:r>
              <a:rPr lang="en-US" sz="4400" b="1" dirty="0"/>
              <a:t> </a:t>
            </a:r>
            <a:r>
              <a:rPr lang="en-US" sz="4400" b="1" dirty="0" err="1"/>
              <a:t>zemědělský</a:t>
            </a:r>
            <a:r>
              <a:rPr lang="en-US" sz="4400" b="1" dirty="0"/>
              <a:t> </a:t>
            </a:r>
            <a:r>
              <a:rPr lang="cs-CZ" sz="4400" b="1" dirty="0"/>
              <a:t>systém</a:t>
            </a:r>
            <a:r>
              <a:rPr lang="en-US" sz="4400" b="1" dirty="0"/>
              <a:t>? (příklad opětovného využití vody s </a:t>
            </a:r>
            <a:r>
              <a:rPr lang="cs-CZ" sz="4400" b="1" dirty="0" err="1"/>
              <a:t>biouhlem</a:t>
            </a:r>
            <a:r>
              <a:rPr lang="en-US" sz="4400" b="1" dirty="0"/>
              <a:t>)</a:t>
            </a:r>
            <a:endParaRPr lang="en-US" sz="4400" b="1" spc="-32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Likbent triangel 13"/>
          <p:cNvSpPr/>
          <p:nvPr/>
        </p:nvSpPr>
        <p:spPr>
          <a:xfrm>
            <a:off x="12700" y="8231118"/>
            <a:ext cx="2819400" cy="19447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1</a:t>
            </a:r>
          </a:p>
        </p:txBody>
      </p:sp>
      <p:sp>
        <p:nvSpPr>
          <p:cNvPr id="10" name="Rektangel 9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sp>
        <p:nvSpPr>
          <p:cNvPr id="12" name="Rektangel 11"/>
          <p:cNvSpPr/>
          <p:nvPr/>
        </p:nvSpPr>
        <p:spPr>
          <a:xfrm>
            <a:off x="2846907" y="8481417"/>
            <a:ext cx="1520687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100" b="1" dirty="0" err="1"/>
              <a:t>Základní</a:t>
            </a:r>
            <a:r>
              <a:rPr lang="en-US" sz="3100" b="1" dirty="0"/>
              <a:t> </a:t>
            </a:r>
            <a:r>
              <a:rPr lang="en-US" sz="3100" b="1" dirty="0" err="1"/>
              <a:t>principy</a:t>
            </a:r>
            <a:r>
              <a:rPr lang="en-US" sz="3100" b="1" dirty="0"/>
              <a:t>: </a:t>
            </a:r>
            <a:r>
              <a:rPr lang="cs-CZ" sz="3100" dirty="0"/>
              <a:t>U</a:t>
            </a:r>
            <a:r>
              <a:rPr lang="en-US" sz="3100" dirty="0" err="1"/>
              <a:t>zavřený</a:t>
            </a:r>
            <a:r>
              <a:rPr lang="en-US" sz="3100" dirty="0"/>
              <a:t> </a:t>
            </a:r>
            <a:r>
              <a:rPr lang="en-US" sz="3100" dirty="0" err="1"/>
              <a:t>zemědělský</a:t>
            </a:r>
            <a:r>
              <a:rPr lang="en-US" sz="3100" dirty="0"/>
              <a:t> </a:t>
            </a:r>
            <a:r>
              <a:rPr lang="en-US" sz="3100" dirty="0" err="1"/>
              <a:t>systém</a:t>
            </a:r>
            <a:r>
              <a:rPr lang="cs-CZ" sz="3100" dirty="0"/>
              <a:t> </a:t>
            </a:r>
            <a:r>
              <a:rPr lang="en-US" sz="3100" dirty="0" err="1"/>
              <a:t>zahrnuje</a:t>
            </a:r>
            <a:r>
              <a:rPr lang="en-US" sz="3100" dirty="0"/>
              <a:t> </a:t>
            </a:r>
            <a:r>
              <a:rPr lang="en-US" sz="3100" dirty="0" err="1"/>
              <a:t>opětovné</a:t>
            </a:r>
            <a:r>
              <a:rPr lang="en-US" sz="3100" dirty="0"/>
              <a:t> </a:t>
            </a:r>
            <a:r>
              <a:rPr lang="en-US" sz="3100" dirty="0" err="1"/>
              <a:t>využití</a:t>
            </a:r>
            <a:r>
              <a:rPr lang="en-US" sz="3100" dirty="0"/>
              <a:t> </a:t>
            </a:r>
            <a:r>
              <a:rPr lang="en-US" sz="3100" dirty="0" err="1"/>
              <a:t>potřebných</a:t>
            </a:r>
            <a:r>
              <a:rPr lang="en-US" sz="3100" dirty="0"/>
              <a:t> </a:t>
            </a:r>
            <a:r>
              <a:rPr lang="en-US" sz="3100" dirty="0" err="1"/>
              <a:t>zdrojů</a:t>
            </a:r>
            <a:r>
              <a:rPr lang="en-US" sz="3100" dirty="0"/>
              <a:t> </a:t>
            </a:r>
            <a:r>
              <a:rPr lang="en-US" sz="3100" dirty="0" err="1"/>
              <a:t>namísto</a:t>
            </a:r>
            <a:r>
              <a:rPr lang="en-US" sz="3100" dirty="0"/>
              <a:t> </a:t>
            </a:r>
            <a:r>
              <a:rPr lang="en-US" sz="3100" dirty="0" err="1"/>
              <a:t>jejich</a:t>
            </a:r>
            <a:r>
              <a:rPr lang="en-US" sz="3100" dirty="0"/>
              <a:t> </a:t>
            </a:r>
            <a:r>
              <a:rPr lang="en-US" sz="3100" dirty="0" err="1"/>
              <a:t>likvidace</a:t>
            </a:r>
            <a:r>
              <a:rPr lang="en-US" sz="3100" dirty="0"/>
              <a:t>. </a:t>
            </a:r>
            <a:r>
              <a:rPr lang="en-US" sz="3100" dirty="0" err="1"/>
              <a:t>Živiny</a:t>
            </a:r>
            <a:r>
              <a:rPr lang="en-US" sz="3100" dirty="0"/>
              <a:t>, </a:t>
            </a:r>
            <a:r>
              <a:rPr lang="en-US" sz="3100" dirty="0" err="1"/>
              <a:t>voda</a:t>
            </a:r>
            <a:r>
              <a:rPr lang="en-US" sz="3100" dirty="0"/>
              <a:t> a </a:t>
            </a:r>
            <a:r>
              <a:rPr lang="en-US" sz="3100" dirty="0" err="1"/>
              <a:t>další</a:t>
            </a:r>
            <a:r>
              <a:rPr lang="en-US" sz="3100" dirty="0"/>
              <a:t> </a:t>
            </a:r>
            <a:r>
              <a:rPr lang="en-US" sz="3100" dirty="0" err="1"/>
              <a:t>vstupy</a:t>
            </a:r>
            <a:r>
              <a:rPr lang="en-US" sz="3100" dirty="0"/>
              <a:t> </a:t>
            </a:r>
            <a:r>
              <a:rPr lang="en-US" sz="3100" dirty="0" err="1"/>
              <a:t>jsou</a:t>
            </a:r>
            <a:r>
              <a:rPr lang="en-US" sz="3100" dirty="0"/>
              <a:t> </a:t>
            </a:r>
            <a:r>
              <a:rPr lang="en-US" sz="3100" dirty="0" err="1"/>
              <a:t>pečlivě</a:t>
            </a:r>
            <a:r>
              <a:rPr lang="en-US" sz="3100" dirty="0"/>
              <a:t> </a:t>
            </a:r>
            <a:r>
              <a:rPr lang="en-US" sz="3100" dirty="0" err="1"/>
              <a:t>spravovány</a:t>
            </a:r>
            <a:r>
              <a:rPr lang="en-US" sz="3100" dirty="0"/>
              <a:t> a </a:t>
            </a:r>
            <a:r>
              <a:rPr lang="en-US" sz="3100" dirty="0" err="1"/>
              <a:t>recyklovány</a:t>
            </a:r>
            <a:r>
              <a:rPr lang="en-US" sz="3100" dirty="0"/>
              <a:t> v </a:t>
            </a:r>
            <a:r>
              <a:rPr lang="en-US" sz="3100" dirty="0" err="1"/>
              <a:t>rámci</a:t>
            </a:r>
            <a:r>
              <a:rPr lang="en-US" sz="3100" dirty="0"/>
              <a:t> </a:t>
            </a:r>
            <a:r>
              <a:rPr lang="en-US" sz="3100" dirty="0" err="1"/>
              <a:t>systému</a:t>
            </a:r>
            <a:r>
              <a:rPr lang="en-US" sz="3100" dirty="0"/>
              <a:t>, </a:t>
            </a:r>
            <a:r>
              <a:rPr lang="pl-PL" sz="3200" dirty="0"/>
              <a:t>s cílem minimalizovat odpad a znovu jej využít.</a:t>
            </a:r>
            <a:endParaRPr lang="en-GB" sz="3100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10437642" y="7273370"/>
            <a:ext cx="22293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Li et al. (2000)</a:t>
            </a:r>
          </a:p>
        </p:txBody>
      </p:sp>
    </p:spTree>
    <p:extLst>
      <p:ext uri="{BB962C8B-B14F-4D97-AF65-F5344CB8AC3E}">
        <p14:creationId xmlns:p14="http://schemas.microsoft.com/office/powerpoint/2010/main" val="2287389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0" y="8231118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1400" y="412448"/>
            <a:ext cx="16116300" cy="559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Vstupy v </a:t>
            </a:r>
            <a:r>
              <a:rPr lang="en-US" sz="44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uzavřených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cs-CZ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systémech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 R</a:t>
            </a:r>
            <a:r>
              <a:rPr lang="cs-CZ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Kategorie </a:t>
            </a:r>
          </a:p>
        </p:txBody>
      </p:sp>
      <p:sp>
        <p:nvSpPr>
          <p:cNvPr id="14" name="Likbent triangel 13"/>
          <p:cNvSpPr/>
          <p:nvPr/>
        </p:nvSpPr>
        <p:spPr>
          <a:xfrm>
            <a:off x="12700" y="8231118"/>
            <a:ext cx="2819400" cy="19447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3</a:t>
            </a:r>
          </a:p>
        </p:txBody>
      </p:sp>
      <p:sp>
        <p:nvSpPr>
          <p:cNvPr id="9" name="Rektangel 9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sp>
        <p:nvSpPr>
          <p:cNvPr id="8" name="Rektangel 9"/>
          <p:cNvSpPr/>
          <p:nvPr/>
        </p:nvSpPr>
        <p:spPr>
          <a:xfrm>
            <a:off x="298450" y="1527870"/>
            <a:ext cx="18002246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Rozlišují se dvě různé kategorie vstupů: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3200" b="1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/>
              <a:t>Endogenní vstupy: </a:t>
            </a:r>
            <a:r>
              <a:rPr lang="en-US" sz="3200" dirty="0"/>
              <a:t>vstupy zcela vyprodukované v rámci farmy (ideální, ale méně časté), tj. zbytky plodin, hnůj z chovu zvířat na farmě.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3200" b="1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/>
              <a:t>Exogenní vstupy: </a:t>
            </a:r>
            <a:r>
              <a:rPr lang="en-US" sz="3200" dirty="0"/>
              <a:t>vstupy pocházející mimo farmu, tj. kompost, odpad z potravinářského průmyslu, hnůj. </a:t>
            </a:r>
            <a:r>
              <a:rPr lang="cs-CZ" sz="3200" dirty="0"/>
              <a:t>Pro udržitelnou aplikaci je třeba vzít v úvahu vzdálenost od zdroje a postupy hospodaření.</a:t>
            </a: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753953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0" y="8231118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1400" y="412448"/>
            <a:ext cx="16116300" cy="559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44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Vstupy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 </a:t>
            </a:r>
            <a:r>
              <a:rPr lang="en-US" sz="44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uzavřených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cs-CZ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systémech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 R</a:t>
            </a:r>
            <a:r>
              <a:rPr lang="cs-CZ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příklady</a:t>
            </a:r>
          </a:p>
        </p:txBody>
      </p:sp>
      <p:sp>
        <p:nvSpPr>
          <p:cNvPr id="14" name="Likbent triangel 13"/>
          <p:cNvSpPr/>
          <p:nvPr/>
        </p:nvSpPr>
        <p:spPr>
          <a:xfrm>
            <a:off x="12700" y="8231118"/>
            <a:ext cx="2819400" cy="19447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3</a:t>
            </a:r>
          </a:p>
        </p:txBody>
      </p:sp>
      <p:sp>
        <p:nvSpPr>
          <p:cNvPr id="9" name="Rektangel 9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sp>
        <p:nvSpPr>
          <p:cNvPr id="8" name="Rektangel 9"/>
          <p:cNvSpPr/>
          <p:nvPr/>
        </p:nvSpPr>
        <p:spPr>
          <a:xfrm>
            <a:off x="298450" y="1778377"/>
            <a:ext cx="1800224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noProof="0" dirty="0"/>
              <a:t>Kompost</a:t>
            </a:r>
            <a:r>
              <a:rPr lang="cs-CZ" sz="3200" noProof="0" dirty="0"/>
              <a:t>: kompost je biologicky aktivní, stabilizovaný produkt vznikající aerobním rozkladem organického odpadu. Použití kompostu v uzavřeném systému RZ uzavírá koloběh živin, např. vrácením komunálního odpadu zpět na místo produkce potravin nebo biomasy.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noProof="0" dirty="0"/>
              <a:t>Chlévský hnůj: </a:t>
            </a:r>
            <a:r>
              <a:rPr lang="cs-CZ" sz="3200" noProof="0" dirty="0"/>
              <a:t>hnůj pocházející z farmy nebo mimo ni (nejčastěji hnůj z chovu skotu a prasat) zvyšuje obsah fosforu a celkového dusíku v půdě, a tím i produkci. Je třeba dbát na to, aby nedocházelo ke ztrátě biologické rozmanitosti půdy a k šíření chorob.</a:t>
            </a:r>
            <a:endParaRPr lang="cs-CZ" sz="3200" b="1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b="1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noProof="0" dirty="0"/>
              <a:t>Mulčování: </a:t>
            </a:r>
            <a:r>
              <a:rPr lang="cs-CZ" sz="3200" noProof="0" dirty="0"/>
              <a:t>sekání a aplikace nebo ponechání rostlinných zbytků po sklizni přímo na poli. Zlepšuje zdraví půdy (např. diverzitu půdních mikroorganismů, obsah fosforu, draslíku a organického uhlíku v půdě) a potlačuje plevele.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</p:txBody>
      </p:sp>
    </p:spTree>
    <p:extLst>
      <p:ext uri="{BB962C8B-B14F-4D97-AF65-F5344CB8AC3E}">
        <p14:creationId xmlns:p14="http://schemas.microsoft.com/office/powerpoint/2010/main" val="3127639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0" y="8231118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1400" y="412448"/>
            <a:ext cx="16116300" cy="559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44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Vstupy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 </a:t>
            </a:r>
            <a:r>
              <a:rPr lang="en-US" sz="44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uzavřených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cs-CZ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systémech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 R</a:t>
            </a:r>
            <a:r>
              <a:rPr lang="cs-CZ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 příklady (</a:t>
            </a:r>
            <a:r>
              <a:rPr lang="en-US" sz="44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pokračování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</p:txBody>
      </p:sp>
      <p:sp>
        <p:nvSpPr>
          <p:cNvPr id="14" name="Likbent triangel 13"/>
          <p:cNvSpPr/>
          <p:nvPr/>
        </p:nvSpPr>
        <p:spPr>
          <a:xfrm>
            <a:off x="12700" y="8231118"/>
            <a:ext cx="2819400" cy="19447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3</a:t>
            </a:r>
          </a:p>
        </p:txBody>
      </p:sp>
      <p:sp>
        <p:nvSpPr>
          <p:cNvPr id="9" name="Rektangel 9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sp>
        <p:nvSpPr>
          <p:cNvPr id="8" name="Rektangel 9"/>
          <p:cNvSpPr/>
          <p:nvPr/>
        </p:nvSpPr>
        <p:spPr>
          <a:xfrm>
            <a:off x="285754" y="1333500"/>
            <a:ext cx="1800224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noProof="0" dirty="0" err="1"/>
              <a:t>Biouhel</a:t>
            </a:r>
            <a:r>
              <a:rPr lang="cs-CZ" sz="3200" b="1" noProof="0" dirty="0"/>
              <a:t>: </a:t>
            </a:r>
            <a:r>
              <a:rPr lang="cs-CZ" sz="3200" noProof="0" dirty="0"/>
              <a:t>pevná část, která zůstává po spálení biomasy; vzhledem k rozmanitosti biomasy (zbytky plodin, různé druhy dřevní biomasy atd.) se v uzavřených systémech RZ používají různé druhy </a:t>
            </a:r>
            <a:r>
              <a:rPr lang="cs-CZ" sz="3200" noProof="0" dirty="0" err="1"/>
              <a:t>biouhlu</a:t>
            </a:r>
            <a:r>
              <a:rPr lang="cs-CZ" sz="3200" noProof="0" dirty="0"/>
              <a:t>. Díky vyššímu obsahu uhlíku v půdě a dostupnosti fosforu a draslíku se dosahuje lepší produkce (jak u jednoletých a víceletých plodin, tak u víceletých plodin na biomasu).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b="1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noProof="0" dirty="0"/>
              <a:t>Potravinářský odpad: </a:t>
            </a:r>
            <a:r>
              <a:rPr lang="cs-CZ" sz="3200" noProof="0" dirty="0"/>
              <a:t>v uzavřených systémech RZ se používají různé zbytky z potravinářského průmyslu bohaté na živiny, např. kostní uhlík (</a:t>
            </a:r>
            <a:r>
              <a:rPr lang="cs-CZ" sz="3200" noProof="0" dirty="0" err="1"/>
              <a:t>bonechar</a:t>
            </a:r>
            <a:r>
              <a:rPr lang="cs-CZ" sz="3200" noProof="0" dirty="0"/>
              <a:t>) z odpadu z jatek, zbytky z ovocnářství a další. Při použití těchto zbytků je třeba zohlednit hygienické aspekty (např. zabránění šíření nemocí), ale v Evropě je jejich použití dobře regulováno.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b="1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noProof="0" dirty="0"/>
              <a:t>Zbytky bioplynu: </a:t>
            </a:r>
            <a:r>
              <a:rPr lang="cs-CZ" sz="3200" noProof="0" dirty="0"/>
              <a:t>vznikají po anaerobním rozkladu nebo fermentaci, při které se vyrábí bioplyn, a jejich složení se liší od kompostu. Opětovné využití zbytků bioplynu je běžné v zemědělské krajině, kde se bioplyn vyrábí, a jejich zpětné použití jako suroviny pro biomasu je součástí hodnocení udržitelnosti těchto produkčních systémů.</a:t>
            </a:r>
          </a:p>
        </p:txBody>
      </p:sp>
    </p:spTree>
    <p:extLst>
      <p:ext uri="{BB962C8B-B14F-4D97-AF65-F5344CB8AC3E}">
        <p14:creationId xmlns:p14="http://schemas.microsoft.com/office/powerpoint/2010/main" val="1050505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37197" y="2485014"/>
            <a:ext cx="8381632" cy="8041696"/>
            <a:chOff x="0" y="0"/>
            <a:chExt cx="2554519" cy="2450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4519" cy="2450914"/>
            </a:xfrm>
            <a:custGeom>
              <a:avLst/>
              <a:gdLst/>
              <a:ahLst/>
              <a:cxnLst/>
              <a:rect l="l" t="t" r="r" b="b"/>
              <a:pathLst>
                <a:path w="2554519" h="2450914">
                  <a:moveTo>
                    <a:pt x="1277259" y="0"/>
                  </a:moveTo>
                  <a:cubicBezTo>
                    <a:pt x="571848" y="0"/>
                    <a:pt x="0" y="548656"/>
                    <a:pt x="0" y="1225457"/>
                  </a:cubicBezTo>
                  <a:cubicBezTo>
                    <a:pt x="0" y="1902259"/>
                    <a:pt x="571848" y="2450914"/>
                    <a:pt x="1277259" y="2450914"/>
                  </a:cubicBezTo>
                  <a:cubicBezTo>
                    <a:pt x="1982670" y="2450914"/>
                    <a:pt x="2554519" y="1902259"/>
                    <a:pt x="2554519" y="1225457"/>
                  </a:cubicBezTo>
                  <a:cubicBezTo>
                    <a:pt x="2554519" y="548656"/>
                    <a:pt x="1982670" y="0"/>
                    <a:pt x="1277259" y="0"/>
                  </a:cubicBezTo>
                  <a:close/>
                </a:path>
              </a:pathLst>
            </a:custGeom>
            <a:solidFill>
              <a:srgbClr val="4D7344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239486" y="191673"/>
              <a:ext cx="2075546" cy="202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503349" y="2960664"/>
            <a:ext cx="7513938" cy="7090396"/>
            <a:chOff x="0" y="0"/>
            <a:chExt cx="1164106" cy="10984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64106" cy="1098488"/>
            </a:xfrm>
            <a:custGeom>
              <a:avLst/>
              <a:gdLst/>
              <a:ahLst/>
              <a:cxnLst/>
              <a:rect l="l" t="t" r="r" b="b"/>
              <a:pathLst>
                <a:path w="1164106" h="1098488">
                  <a:moveTo>
                    <a:pt x="582053" y="0"/>
                  </a:moveTo>
                  <a:cubicBezTo>
                    <a:pt x="260594" y="0"/>
                    <a:pt x="0" y="245905"/>
                    <a:pt x="0" y="549244"/>
                  </a:cubicBezTo>
                  <a:cubicBezTo>
                    <a:pt x="0" y="852583"/>
                    <a:pt x="260594" y="1098488"/>
                    <a:pt x="582053" y="1098488"/>
                  </a:cubicBezTo>
                  <a:cubicBezTo>
                    <a:pt x="903512" y="1098488"/>
                    <a:pt x="1164106" y="852583"/>
                    <a:pt x="1164106" y="549244"/>
                  </a:cubicBezTo>
                  <a:cubicBezTo>
                    <a:pt x="1164106" y="245905"/>
                    <a:pt x="903512" y="0"/>
                    <a:pt x="582053" y="0"/>
                  </a:cubicBezTo>
                  <a:close/>
                </a:path>
              </a:pathLst>
            </a:custGeom>
            <a:blipFill>
              <a:blip r:embed="rId2"/>
              <a:stretch>
                <a:fillRect l="-20816" r="-2081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-533634" y="0"/>
            <a:ext cx="18821634" cy="2140299"/>
            <a:chOff x="0" y="0"/>
            <a:chExt cx="4957138" cy="5637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665915" y="944005"/>
            <a:ext cx="10956171" cy="653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9"/>
              </a:lnSpc>
            </a:pPr>
            <a:r>
              <a:rPr lang="en-US" sz="5249" b="1" spc="-35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Část 2: Teoretické základy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79261" y="3338079"/>
            <a:ext cx="9140392" cy="532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Teoretické pozadí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79261" y="5612185"/>
            <a:ext cx="9734056" cy="508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4316"/>
              </a:lnSpc>
              <a:spcBef>
                <a:spcPct val="0"/>
              </a:spcBef>
            </a:pPr>
            <a:r>
              <a:rPr lang="en-US" sz="2877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Výhody a výzvy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0" y="8231118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1400" y="412448"/>
            <a:ext cx="16116300" cy="559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Hlavní výhody/výsledky uzavřených </a:t>
            </a:r>
            <a:r>
              <a:rPr lang="en-US" sz="44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systémů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cs-CZ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</a:t>
            </a:r>
            <a:r>
              <a:rPr lang="cs-CZ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endParaRPr lang="en-US" sz="4400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Likbent triangel 13"/>
          <p:cNvSpPr/>
          <p:nvPr/>
        </p:nvSpPr>
        <p:spPr>
          <a:xfrm>
            <a:off x="12700" y="8231118"/>
            <a:ext cx="2819400" cy="19447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2</a:t>
            </a:r>
          </a:p>
        </p:txBody>
      </p:sp>
      <p:sp>
        <p:nvSpPr>
          <p:cNvPr id="9" name="Rektangel 9"/>
          <p:cNvSpPr/>
          <p:nvPr/>
        </p:nvSpPr>
        <p:spPr>
          <a:xfrm>
            <a:off x="298450" y="1527870"/>
            <a:ext cx="18002246" cy="94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noProof="0" dirty="0"/>
              <a:t>Opětovné použití/recyklace zdrojů</a:t>
            </a:r>
            <a:r>
              <a:rPr lang="cs-CZ" sz="3200" noProof="0" dirty="0"/>
              <a:t>: Živiny, voda a další vstupy jsou po pečlivém zpracování v rámci systému recyklovány, za účelem minimalizace množství odpadu, na rozdíl od konvenčního systému, kde se zdroje použijí a vyhodí. Odpady jsou vnímány jako zdroje!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noProof="0" dirty="0"/>
              <a:t>Energetická účinnost</a:t>
            </a:r>
            <a:r>
              <a:rPr lang="cs-CZ" sz="3200" noProof="0" dirty="0"/>
              <a:t>: Optimalizace energetické účinnosti využitím obnovitelných zdrojů energie, jako je sluneční, větrná nebo biomasa, a zlepšení energetické účinnosti prostřednictvím různých procesů.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noProof="0" dirty="0"/>
              <a:t>Integrace složek</a:t>
            </a:r>
            <a:r>
              <a:rPr lang="cs-CZ" sz="3200" noProof="0" dirty="0"/>
              <a:t>: Výstupy z jedné složky/praktiky slouží jako vstupy pro jinou, čímž se vytváří holistický a synergický systém, např. kombinace rostlinné výroby a chovu hospodářských zvířat vytváří synergii prostřednictvím nakládání s odpady (zbytky plodin se zkrmují hospodářským </a:t>
            </a:r>
            <a:r>
              <a:rPr lang="cs-CZ" sz="3200" noProof="0" dirty="0" err="1"/>
              <a:t>zvířatůma</a:t>
            </a:r>
            <a:r>
              <a:rPr lang="cs-CZ" sz="3200" noProof="0" dirty="0"/>
              <a:t> odpad z jejich chovu lze zase použít jako hnojivo pro plodiny).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</p:txBody>
      </p:sp>
    </p:spTree>
    <p:extLst>
      <p:ext uri="{BB962C8B-B14F-4D97-AF65-F5344CB8AC3E}">
        <p14:creationId xmlns:p14="http://schemas.microsoft.com/office/powerpoint/2010/main" val="2275578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0" y="8307318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cs-CZ" noProof="0" dirty="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5150" y="266016"/>
            <a:ext cx="17157700" cy="559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cs-CZ" sz="4400" b="1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Hlavní výhody/výsledky uzavřených systémů v RZ (pokračování)</a:t>
            </a:r>
          </a:p>
        </p:txBody>
      </p:sp>
      <p:sp>
        <p:nvSpPr>
          <p:cNvPr id="14" name="Likbent triangel 13"/>
          <p:cNvSpPr/>
          <p:nvPr/>
        </p:nvSpPr>
        <p:spPr>
          <a:xfrm>
            <a:off x="12700" y="8231118"/>
            <a:ext cx="2819400" cy="19447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noProof="0" dirty="0"/>
              <a:t>2</a:t>
            </a:r>
          </a:p>
        </p:txBody>
      </p:sp>
      <p:sp>
        <p:nvSpPr>
          <p:cNvPr id="9" name="Rektangel 9"/>
          <p:cNvSpPr/>
          <p:nvPr/>
        </p:nvSpPr>
        <p:spPr>
          <a:xfrm>
            <a:off x="298450" y="1104900"/>
            <a:ext cx="1800224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noProof="0" dirty="0"/>
              <a:t>Úspora vody</a:t>
            </a:r>
            <a:r>
              <a:rPr lang="cs-CZ" sz="3200" noProof="0" dirty="0"/>
              <a:t>: efektivní využívání vody ke snížení celkové spotřeby a odtoku, např. pomocí krycích plodin, mulčování, přizpůsobených odrůd plodin a dalších opatření.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noProof="0" dirty="0"/>
              <a:t>Odolné zemědělské postupy</a:t>
            </a:r>
            <a:r>
              <a:rPr lang="cs-CZ" sz="3200" noProof="0" dirty="0"/>
              <a:t>: udržování zdraví půdy a zlepšování jejího stavu v průběhu času, podpora odolnosti, např. výsadba krycích plodin v osevním postupu zabraňuje erozi a přidává organickou hmotu.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</p:txBody>
      </p:sp>
      <p:pic>
        <p:nvPicPr>
          <p:cNvPr id="8" name="Picture 6" descr="Kurth_Buff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21"/>
          <a:stretch>
            <a:fillRect/>
          </a:stretch>
        </p:blipFill>
        <p:spPr bwMode="auto">
          <a:xfrm>
            <a:off x="1041399" y="3835062"/>
            <a:ext cx="5990063" cy="447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15200" y="4914900"/>
            <a:ext cx="708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noProof="0" dirty="0"/>
              <a:t>Foto: Využití plodin s nízkou spotřebou vstupů (vrba – v pozadí) pro výrobu bioenergie a jako ochranná plodina k prevenci eroze půdy a znečištění vody v intenzivně obhospodařované zemědělské krajině pro produkci potravin (obiloviny) v jižním Švédsku. S laskavým svolením </a:t>
            </a:r>
            <a:r>
              <a:rPr lang="cs-CZ" noProof="0" dirty="0" err="1"/>
              <a:t>Pär</a:t>
            </a:r>
            <a:r>
              <a:rPr lang="cs-CZ" noProof="0" dirty="0"/>
              <a:t> </a:t>
            </a:r>
            <a:r>
              <a:rPr lang="cs-CZ" noProof="0" dirty="0" err="1"/>
              <a:t>Aronsson</a:t>
            </a:r>
            <a:r>
              <a:rPr lang="cs-CZ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356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380370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1400" y="412448"/>
            <a:ext cx="16116300" cy="559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Výzvy uzavřených systémů v R</a:t>
            </a:r>
            <a:r>
              <a:rPr lang="cs-CZ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endParaRPr lang="en-US" sz="4400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Rektangel 9"/>
          <p:cNvSpPr/>
          <p:nvPr/>
        </p:nvSpPr>
        <p:spPr>
          <a:xfrm>
            <a:off x="298450" y="1527870"/>
            <a:ext cx="18002246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noProof="0" dirty="0"/>
              <a:t>Environmentální udržitelnost: </a:t>
            </a:r>
            <a:r>
              <a:rPr lang="cs-CZ" sz="3200" noProof="0" dirty="0"/>
              <a:t>je třeba zohlednit otázky související s posuzováním životního cyklu různých systémů, obvykle je důležitá vzdálenost od zdroje vstupů; dopad na jiné environmentální parametry, např. otázky biologické rozmanitosti, kvalita vody v důsledku vyplavování živin a další. Klíčem je optimalizace řízení!</a:t>
            </a:r>
            <a:endParaRPr lang="cs-CZ" sz="3200" b="1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b="1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noProof="0" dirty="0"/>
              <a:t>Bezpečnostní otázky: </a:t>
            </a:r>
            <a:r>
              <a:rPr lang="cs-CZ" sz="3200" noProof="0" dirty="0"/>
              <a:t>Je třeba zohlednit rizika vyplývající z šíření patogenů, vyplavování živin do vodních toků, znečištění těžkými kovy a další. Klíčové je dodržování právních doporučení pro recyklaci živin a nebezpečných látek!</a:t>
            </a:r>
            <a:endParaRPr lang="cs-CZ" sz="3200" b="1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b="1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noProof="0" dirty="0"/>
              <a:t>Otázky mechanizace: </a:t>
            </a:r>
            <a:r>
              <a:rPr lang="cs-CZ" sz="3200" noProof="0" dirty="0"/>
              <a:t>může být zapotřebí nové zařízení pro rozptyl živin z odpadních vod, je třeba podporovat využívání stávajícího zařízení, čím je technologie vyspělejší, tím je dražší, což nemusí být vždy výhodné. Otázka high-tech vs. </a:t>
            </a:r>
            <a:r>
              <a:rPr lang="cs-CZ" sz="3200" noProof="0" dirty="0" err="1"/>
              <a:t>low</a:t>
            </a:r>
            <a:r>
              <a:rPr lang="cs-CZ" sz="3200" noProof="0" dirty="0"/>
              <a:t>-tech řešení, kdo z toho má prospěch a kdo nese rizika! </a:t>
            </a:r>
            <a:endParaRPr lang="cs-CZ" sz="3200" b="1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noProof="0" dirty="0"/>
          </a:p>
        </p:txBody>
      </p:sp>
    </p:spTree>
    <p:extLst>
      <p:ext uri="{BB962C8B-B14F-4D97-AF65-F5344CB8AC3E}">
        <p14:creationId xmlns:p14="http://schemas.microsoft.com/office/powerpoint/2010/main" val="1409258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0" y="8231118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1400" y="412448"/>
            <a:ext cx="16116300" cy="559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Výzvy uzavřených systémů v R</a:t>
            </a:r>
            <a:r>
              <a:rPr lang="cs-CZ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44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pokračování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</p:txBody>
      </p:sp>
      <p:sp>
        <p:nvSpPr>
          <p:cNvPr id="9" name="Rektangel 9"/>
          <p:cNvSpPr/>
          <p:nvPr/>
        </p:nvSpPr>
        <p:spPr>
          <a:xfrm>
            <a:off x="298450" y="1527870"/>
            <a:ext cx="18002246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Ekonomické otázky: </a:t>
            </a:r>
            <a:r>
              <a:rPr lang="en-US" sz="3200" dirty="0"/>
              <a:t>pokud je odpad považován za zdroj a využíván v systémech uzavřené smyčky, je třeba provést srovnání s dostupnými alternativami, např. alternativním/běžným </a:t>
            </a:r>
            <a:r>
              <a:rPr lang="en-US" sz="3200" dirty="0" err="1"/>
              <a:t>hnojením</a:t>
            </a:r>
            <a:r>
              <a:rPr lang="en-US" sz="3200" dirty="0"/>
              <a:t> plodin, ale také alternativním zpracováním odpadu. Je třeba zohlednit holistický přístup, zemědělci musí být informováni o alternativních nákladech na zpracování odpadu a musí být za to kompenzováni těmi, kdo odpad produkují!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Sociologické otázky: </a:t>
            </a:r>
            <a:r>
              <a:rPr lang="en-US" sz="3200" dirty="0"/>
              <a:t>je třeba zohlednit přijetí recyklace odpadů bohatých na živiny na produktivní zemědělské půdě ze strany veřejnosti a zemědělců. Charakteristickým příkladem je recyklace kalů z čistíren odpadních vod: v některých zemích je zcela přijímána a není ani předmětem diskuse, v jiných zemích jsou proti ní vzneseny velké obavy, např. kvůli šíření těžkých kovů a nemocí. Před zavedením systémů uzavřené smyčky v RA je třeba provést analýzy veřejného mínění/přijetí!</a:t>
            </a:r>
          </a:p>
          <a:p>
            <a:r>
              <a:rPr lang="en-US" sz="3200" dirty="0"/>
              <a:t>   </a:t>
            </a:r>
            <a:endParaRPr lang="en-US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685679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6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838976"/>
            <a:ext cx="10926496" cy="593084"/>
            <a:chOff x="0" y="0"/>
            <a:chExt cx="2877760" cy="1562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292840" y="0"/>
            <a:ext cx="6995160" cy="10287000"/>
            <a:chOff x="0" y="0"/>
            <a:chExt cx="812800" cy="11952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195294"/>
            </a:xfrm>
            <a:custGeom>
              <a:avLst/>
              <a:gdLst/>
              <a:ahLst/>
              <a:cxnLst/>
              <a:rect l="l" t="t" r="r" b="b"/>
              <a:pathLst>
                <a:path w="812800" h="1195294">
                  <a:moveTo>
                    <a:pt x="609600" y="0"/>
                  </a:moveTo>
                  <a:lnTo>
                    <a:pt x="0" y="0"/>
                  </a:lnTo>
                  <a:lnTo>
                    <a:pt x="203200" y="1195294"/>
                  </a:lnTo>
                  <a:lnTo>
                    <a:pt x="812800" y="1195294"/>
                  </a:lnTo>
                  <a:lnTo>
                    <a:pt x="609600" y="0"/>
                  </a:lnTo>
                  <a:close/>
                </a:path>
              </a:pathLst>
            </a:custGeom>
            <a:blipFill>
              <a:blip r:embed="rId2"/>
              <a:stretch>
                <a:fillRect l="-60363" r="-6036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537505" y="937883"/>
            <a:ext cx="8849594" cy="1633867"/>
            <a:chOff x="0" y="0"/>
            <a:chExt cx="2201205" cy="406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37505" y="1248804"/>
            <a:ext cx="8390069" cy="1171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97"/>
              </a:lnSpc>
            </a:pPr>
            <a:r>
              <a:rPr lang="cs-CZ" sz="4888" b="1" spc="-327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Část </a:t>
            </a:r>
            <a:r>
              <a:rPr lang="en-US" sz="4888" b="1" spc="-327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3: </a:t>
            </a:r>
            <a:r>
              <a:rPr lang="en-US" sz="4888" b="1" spc="-327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Aplikace</a:t>
            </a:r>
            <a:r>
              <a:rPr lang="en-US" sz="4888" b="1" spc="-327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cs-CZ" sz="4888" b="1" spc="-327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uzavřených </a:t>
            </a:r>
            <a:r>
              <a:rPr lang="en-US" sz="4888" b="1" spc="-327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systémů</a:t>
            </a:r>
            <a:r>
              <a:rPr lang="en-US" sz="4888" b="1" spc="-327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v R</a:t>
            </a:r>
            <a:r>
              <a:rPr lang="cs-CZ" sz="4888" b="1" spc="-327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</a:t>
            </a:r>
            <a:endParaRPr lang="en-US" sz="4888" b="1" spc="-327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37505" y="3516180"/>
            <a:ext cx="9598229" cy="1108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53"/>
              </a:lnSpc>
            </a:pPr>
            <a:r>
              <a:rPr lang="en-US" sz="296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Praktické techniky a postupy: Konkrétní postupy související se </a:t>
            </a:r>
            <a:r>
              <a:rPr lang="cs-CZ" sz="296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uzavřenými </a:t>
            </a:r>
            <a:r>
              <a:rPr lang="en-US" sz="296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systémy</a:t>
            </a:r>
            <a:r>
              <a:rPr lang="en-US" sz="296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 R</a:t>
            </a:r>
            <a:r>
              <a:rPr lang="cs-CZ" sz="296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r>
              <a:rPr lang="en-US" sz="296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7505" y="5057775"/>
            <a:ext cx="11406206" cy="1108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4453"/>
              </a:lnSpc>
              <a:spcBef>
                <a:spcPct val="0"/>
              </a:spcBef>
            </a:pPr>
            <a:r>
              <a:rPr lang="en-US" sz="2969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Případové studie: Scénáře, ve kterých byla technika úspěšně aplikována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0" y="8231118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1400" y="412448"/>
            <a:ext cx="16116300" cy="559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4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Praktické techniky a postupy – příklady</a:t>
            </a:r>
            <a:endParaRPr lang="en-US" sz="4400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Likbent triangel 13"/>
          <p:cNvSpPr/>
          <p:nvPr/>
        </p:nvSpPr>
        <p:spPr>
          <a:xfrm>
            <a:off x="12700" y="8231118"/>
            <a:ext cx="2819400" cy="19447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3</a:t>
            </a:r>
          </a:p>
        </p:txBody>
      </p:sp>
      <p:sp>
        <p:nvSpPr>
          <p:cNvPr id="9" name="Rektangel 9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sp>
        <p:nvSpPr>
          <p:cNvPr id="8" name="Rektangel 9"/>
          <p:cNvSpPr/>
          <p:nvPr/>
        </p:nvSpPr>
        <p:spPr>
          <a:xfrm>
            <a:off x="298450" y="1778377"/>
            <a:ext cx="18002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dirty="0"/>
              <a:t>Kompost</a:t>
            </a:r>
            <a:r>
              <a:rPr lang="cs-CZ" sz="3200" dirty="0"/>
              <a:t>: kompost je biologicky aktivní, stabilizovaný produkt vznikající aerobním rozkladem organického odpadu. Použití kompostu v uzavřeném systému RZ uzavírá koloběh živin, např. vrácením komunálního odpadu zpět na místo produkce potravin nebo biomasy. 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B9E7AE6-9417-881A-355F-D1D4199AF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3642031"/>
            <a:ext cx="8915400" cy="444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651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0" y="8086457"/>
            <a:ext cx="18288000" cy="2089391"/>
            <a:chOff x="0" y="-38100"/>
            <a:chExt cx="4816593" cy="5502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/>
            <a:lstStyle/>
            <a:p>
              <a:r>
                <a:rPr lang="en-US" sz="1800" b="0" i="0" u="none" strike="noStrike" baseline="0" dirty="0">
                  <a:latin typeface="AdvOTab62ddd18"/>
                </a:rPr>
                <a:t>		 Různé </a:t>
              </a:r>
              <a:r>
                <a:rPr lang="en-US" sz="1800" b="0" i="0" u="none" strike="noStrike" baseline="0" dirty="0">
                  <a:latin typeface="AdvOTab62ddd1+fb8"/>
                </a:rPr>
                <a:t>toky</a:t>
              </a:r>
              <a:r>
                <a:rPr lang="en-US" sz="1800" b="0" i="0" u="none" strike="noStrike" baseline="0" dirty="0">
                  <a:latin typeface="AdvOTab62ddd18"/>
                </a:rPr>
                <a:t> živin z hnoje / Zdroj: </a:t>
              </a:r>
              <a:r>
                <a:rPr lang="nl-BE" sz="1800" b="0" i="0" u="none" strike="noStrike" baseline="0" dirty="0">
                  <a:solidFill>
                    <a:srgbClr val="0000FF"/>
                  </a:solidFill>
                  <a:latin typeface="AdvOTab62ddd18"/>
                </a:rPr>
                <a:t>https://doi.org/10.1007/978-3-031-19730-7_7</a:t>
              </a:r>
              <a:endParaRPr lang="nl-BE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1400" y="412448"/>
            <a:ext cx="16116300" cy="559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4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Praktické techniky a postupy – příklady</a:t>
            </a:r>
            <a:endParaRPr lang="en-US" sz="4400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Likbent triangel 13"/>
          <p:cNvSpPr/>
          <p:nvPr/>
        </p:nvSpPr>
        <p:spPr>
          <a:xfrm>
            <a:off x="12700" y="8231118"/>
            <a:ext cx="2819400" cy="19447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3</a:t>
            </a:r>
          </a:p>
        </p:txBody>
      </p:sp>
      <p:sp>
        <p:nvSpPr>
          <p:cNvPr id="9" name="Rektangel 9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sp>
        <p:nvSpPr>
          <p:cNvPr id="8" name="Rektangel 9"/>
          <p:cNvSpPr/>
          <p:nvPr/>
        </p:nvSpPr>
        <p:spPr>
          <a:xfrm>
            <a:off x="298450" y="1333500"/>
            <a:ext cx="18002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dirty="0"/>
              <a:t>Chlévský hnůj: </a:t>
            </a:r>
            <a:r>
              <a:rPr lang="cs-CZ" sz="3200" dirty="0"/>
              <a:t>hnůj pocházející z farmy nebo mimo ni (nejčastěji hnůj z chovu skotu a prasat) zvyšuje obsah fosforu a celkového dusíku v půdě, a tím i produkci. Je třeba dbát na to, aby nedocházelo ke ztrátě biologické rozmanitosti půdy a k šíření chorob.</a:t>
            </a:r>
            <a:endParaRPr lang="cs-CZ" sz="3200" b="1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C1FC18C5-1D3F-C4A0-41B5-A812EC5F1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2857500"/>
            <a:ext cx="8229600" cy="524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80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0" y="8231118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/>
            <a:lstStyle/>
            <a:p>
              <a:r>
                <a:rPr lang="en-US" sz="1800" b="0" i="0" u="none" strike="noStrike" baseline="0" dirty="0">
                  <a:latin typeface="AdvOT2e364b11"/>
                </a:rPr>
                <a:t>		 Superhydrofobní písek (SHS) jako mulčovací materiál pro snížení odpařování vody z půdy v suchých oblastech</a:t>
              </a:r>
            </a:p>
            <a:p>
              <a:pPr algn="l"/>
              <a:r>
                <a:rPr lang="en-US" dirty="0">
                  <a:latin typeface="AdvOT2e364b11"/>
                </a:rPr>
                <a:t>		 Zdroj: </a:t>
              </a:r>
              <a:r>
                <a:rPr lang="nl-BE" sz="1800" b="0" i="0" u="none" strike="noStrike" baseline="0" dirty="0">
                  <a:solidFill>
                    <a:srgbClr val="082EFF"/>
                  </a:solidFill>
                  <a:latin typeface="AdvOT46dcae81"/>
                </a:rPr>
                <a:t>https://doi.org/10.1021/acsagscitech.1c00148</a:t>
              </a:r>
            </a:p>
            <a:p>
              <a:pPr algn="l"/>
              <a:r>
                <a:rPr lang="nl-BE" sz="1800" b="0" i="0" u="none" strike="noStrike" baseline="0" dirty="0">
                  <a:solidFill>
                    <a:srgbClr val="000000"/>
                  </a:solidFill>
                  <a:latin typeface="AdvOT65f8a23b.I"/>
                </a:rPr>
                <a:t>		               ACS Agric. Sci. </a:t>
              </a:r>
              <a:r>
                <a:rPr lang="nl-BE" sz="1800" b="0" i="0" u="none" strike="noStrike" baseline="0" dirty="0" err="1">
                  <a:solidFill>
                    <a:srgbClr val="000000"/>
                  </a:solidFill>
                  <a:latin typeface="AdvOT65f8a23b.I"/>
                </a:rPr>
                <a:t>Technol. 2022,</a:t>
              </a:r>
              <a:r>
                <a:rPr lang="nl-BE" sz="1800" b="0" i="0" u="none" strike="noStrike" baseline="0" dirty="0">
                  <a:solidFill>
                    <a:srgbClr val="000000"/>
                  </a:solidFill>
                  <a:latin typeface="AdvOT65f8a23b.I"/>
                </a:rPr>
                <a:t> 2,</a:t>
              </a:r>
              <a:r>
                <a:rPr lang="nl-BE" sz="1800" b="0" i="0" u="none" strike="noStrike" baseline="0" dirty="0">
                  <a:solidFill>
                    <a:srgbClr val="000000"/>
                  </a:solidFill>
                  <a:latin typeface="AdvOT46dcae81"/>
                </a:rPr>
                <a:t> 276−288 </a:t>
              </a:r>
              <a:endParaRPr lang="nl-BE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1400" y="412448"/>
            <a:ext cx="16116300" cy="559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4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Praktické techniky a postupy – příklady</a:t>
            </a:r>
            <a:endParaRPr lang="en-US" sz="4400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Likbent triangel 13"/>
          <p:cNvSpPr/>
          <p:nvPr/>
        </p:nvSpPr>
        <p:spPr>
          <a:xfrm>
            <a:off x="12700" y="8231118"/>
            <a:ext cx="2819400" cy="19447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3</a:t>
            </a:r>
          </a:p>
        </p:txBody>
      </p:sp>
      <p:sp>
        <p:nvSpPr>
          <p:cNvPr id="9" name="Rektangel 9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sp>
        <p:nvSpPr>
          <p:cNvPr id="8" name="Rektangel 9"/>
          <p:cNvSpPr/>
          <p:nvPr/>
        </p:nvSpPr>
        <p:spPr>
          <a:xfrm>
            <a:off x="298450" y="1104900"/>
            <a:ext cx="176911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Mulčování: </a:t>
            </a:r>
            <a:r>
              <a:rPr lang="cs-CZ" sz="3200" dirty="0"/>
              <a:t>sekání a aplikace nebo ponechání rostlinných zbytků po sklizni přímo na poli. Zlepšuje zdraví půdy (např. diverzitu půdních mikroorganismů, obsah fosforu, draslíku a organického uhlíku v půdě) a potlačuje plevele.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BBEE1D9-46EC-ED32-45B8-210D69AB2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206" y="2819221"/>
            <a:ext cx="11623594" cy="540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98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0" y="8231118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/>
            <a:lstStyle/>
            <a:p>
              <a:r>
                <a:rPr lang="nl-BE" dirty="0"/>
                <a:t>			Zdroj: DOI</a:t>
              </a:r>
              <a:r>
                <a:rPr lang="nl-BE" b="0" i="0" dirty="0">
                  <a:solidFill>
                    <a:srgbClr val="000000"/>
                  </a:solidFill>
                  <a:effectLst/>
                  <a:latin typeface="Relative Book"/>
                </a:rPr>
                <a:t>: 10.5772/intechopen.106337</a:t>
              </a:r>
              <a:endParaRPr lang="nl-BE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775" y="390377"/>
            <a:ext cx="16935450" cy="559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Vstupy v uzavřených systémech v R</a:t>
            </a:r>
            <a:r>
              <a:rPr lang="cs-CZ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</a:t>
            </a:r>
            <a:r>
              <a:rPr lang="en-US" sz="44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příklady</a:t>
            </a:r>
            <a:endParaRPr lang="en-US" sz="4400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Likbent triangel 13"/>
          <p:cNvSpPr/>
          <p:nvPr/>
        </p:nvSpPr>
        <p:spPr>
          <a:xfrm>
            <a:off x="12700" y="8231118"/>
            <a:ext cx="2819400" cy="19447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3</a:t>
            </a:r>
          </a:p>
        </p:txBody>
      </p:sp>
      <p:sp>
        <p:nvSpPr>
          <p:cNvPr id="9" name="Rektangel 9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sp>
        <p:nvSpPr>
          <p:cNvPr id="8" name="Rektangel 9"/>
          <p:cNvSpPr/>
          <p:nvPr/>
        </p:nvSpPr>
        <p:spPr>
          <a:xfrm>
            <a:off x="285754" y="1100197"/>
            <a:ext cx="180022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err="1"/>
              <a:t>Biouhel</a:t>
            </a:r>
            <a:r>
              <a:rPr lang="en-US" sz="3200" b="1" dirty="0"/>
              <a:t>: </a:t>
            </a:r>
            <a:r>
              <a:rPr lang="cs-CZ" sz="3200" dirty="0"/>
              <a:t>pevná část, která zůstává po spálení biomasy; vzhledem k rozmanitosti biomasy (zbytky plodin, různé druhy dřevní biomasy atd.) se v uzavřených systémech RZ používají různé druhy </a:t>
            </a:r>
            <a:r>
              <a:rPr lang="cs-CZ" sz="3200" dirty="0" err="1"/>
              <a:t>biouhlu</a:t>
            </a:r>
            <a:r>
              <a:rPr lang="cs-CZ" sz="3200" dirty="0"/>
              <a:t>. Díky vyššímu obsahu uhlíku v půdě a dostupnosti fosforu a draslíku se dosahuje lepší produkce (jak u jednoletých a víceletých plodin, tak u víceletých plodin na biomasu).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78B550D-39D4-F220-5856-1F36734F4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3390900"/>
            <a:ext cx="96774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92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0" y="8231118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/>
            <a:lstStyle/>
            <a:p>
              <a:r>
                <a:rPr lang="nl-BE" dirty="0"/>
                <a:t>			Zdroj: www.triplee.nl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1400" y="412448"/>
            <a:ext cx="16116300" cy="559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Vstupy v uzavřených smyčkách v R</a:t>
            </a:r>
            <a:r>
              <a:rPr lang="cs-CZ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</a:t>
            </a:r>
            <a:r>
              <a:rPr lang="en-US" sz="44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příklady</a:t>
            </a:r>
            <a:endParaRPr lang="en-US" sz="4400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Likbent triangel 13"/>
          <p:cNvSpPr/>
          <p:nvPr/>
        </p:nvSpPr>
        <p:spPr>
          <a:xfrm>
            <a:off x="12700" y="8231118"/>
            <a:ext cx="2819400" cy="19447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3</a:t>
            </a:r>
          </a:p>
        </p:txBody>
      </p:sp>
      <p:sp>
        <p:nvSpPr>
          <p:cNvPr id="9" name="Rektangel 9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sp>
        <p:nvSpPr>
          <p:cNvPr id="8" name="Rektangel 9"/>
          <p:cNvSpPr/>
          <p:nvPr/>
        </p:nvSpPr>
        <p:spPr>
          <a:xfrm>
            <a:off x="285754" y="1104900"/>
            <a:ext cx="180022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dirty="0"/>
              <a:t>Potravinářský odpad: </a:t>
            </a:r>
            <a:r>
              <a:rPr lang="cs-CZ" sz="3200" dirty="0"/>
              <a:t>v uzavřených systémech RZ se používají různé zbytky z potravinářského průmyslu bohaté na živiny, např. kostní uhlík (</a:t>
            </a:r>
            <a:r>
              <a:rPr lang="cs-CZ" sz="3200" dirty="0" err="1"/>
              <a:t>bonechar</a:t>
            </a:r>
            <a:r>
              <a:rPr lang="cs-CZ" sz="3200" dirty="0"/>
              <a:t>) z odpadu z jatek, zbytky z ovocnářství a další. Při použití těchto zbytků je třeba zohlednit hygienické aspekty (např. zabránění šíření nemocí), ale v Evropě je jejich použití dobře regulováno.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34821A0-DBF5-2AD3-6A43-B67B72F80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507045"/>
            <a:ext cx="5334000" cy="460825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883FA73-29D8-7AB5-8796-43ABCC9B8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400" y="3514725"/>
            <a:ext cx="5334000" cy="460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376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0" y="8231118"/>
            <a:ext cx="18288000" cy="1944730"/>
            <a:chOff x="0" y="0"/>
            <a:chExt cx="4816593" cy="51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/>
            <a:lstStyle/>
            <a:p>
              <a:r>
                <a:rPr lang="nl-BE" dirty="0"/>
                <a:t>			Source: https://doi.org/10.1016/j.biortech.2022.127871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1400" y="412448"/>
            <a:ext cx="16116300" cy="559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8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Vstupy v uzavřených smyčkách v R</a:t>
            </a:r>
            <a:r>
              <a:rPr lang="cs-CZ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r>
              <a:rPr lang="en-US" sz="4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</a:t>
            </a:r>
            <a:r>
              <a:rPr lang="en-US" sz="44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příklady</a:t>
            </a:r>
            <a:endParaRPr lang="en-US" sz="4400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Likbent triangel 13"/>
          <p:cNvSpPr/>
          <p:nvPr/>
        </p:nvSpPr>
        <p:spPr>
          <a:xfrm>
            <a:off x="12700" y="8231118"/>
            <a:ext cx="2819400" cy="19447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3</a:t>
            </a:r>
          </a:p>
        </p:txBody>
      </p:sp>
      <p:sp>
        <p:nvSpPr>
          <p:cNvPr id="9" name="Rektangel 9"/>
          <p:cNvSpPr/>
          <p:nvPr/>
        </p:nvSpPr>
        <p:spPr>
          <a:xfrm>
            <a:off x="298450" y="1527870"/>
            <a:ext cx="18002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sp>
        <p:nvSpPr>
          <p:cNvPr id="8" name="Rektangel 9"/>
          <p:cNvSpPr/>
          <p:nvPr/>
        </p:nvSpPr>
        <p:spPr>
          <a:xfrm>
            <a:off x="285754" y="952500"/>
            <a:ext cx="180022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err="1"/>
              <a:t>Zbytky</a:t>
            </a:r>
            <a:r>
              <a:rPr lang="en-US" sz="3200" b="1" dirty="0"/>
              <a:t> </a:t>
            </a:r>
            <a:r>
              <a:rPr lang="en-US" sz="3200" b="1" dirty="0" err="1"/>
              <a:t>bioplynu</a:t>
            </a:r>
            <a:r>
              <a:rPr lang="en-US" sz="3200" b="1" dirty="0"/>
              <a:t>: </a:t>
            </a:r>
            <a:r>
              <a:rPr lang="cs-CZ" sz="3200" dirty="0"/>
              <a:t>vznikají po anaerobním rozkladu nebo fermentaci, při které se vyrábí bioplyn, a jejich složení se liší od kompostu. Opětovné využití zbytků bioplynu je běžné v zemědělské krajině, kde se bioplyn vyrábí, a jejich zpětné použití jako suroviny pro biomasu je součástí hodnocení udržitelnosti těchto produkčních systémů.</a:t>
            </a:r>
            <a:endParaRPr lang="en-GB" sz="32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1677E12-E737-C87C-F0B4-8F7E983CC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820" y="3014603"/>
            <a:ext cx="9662380" cy="510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7787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032584"/>
            <a:ext cx="18288000" cy="7058076"/>
            <a:chOff x="0" y="0"/>
            <a:chExt cx="4816593" cy="18589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cs-CZ" noProof="0"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032584"/>
            <a:ext cx="6877921" cy="7058076"/>
            <a:chOff x="0" y="0"/>
            <a:chExt cx="812800" cy="8340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34090"/>
            </a:xfrm>
            <a:custGeom>
              <a:avLst/>
              <a:gdLst/>
              <a:ahLst/>
              <a:cxnLst/>
              <a:rect l="l" t="t" r="r" b="b"/>
              <a:pathLst>
                <a:path w="812800" h="834090">
                  <a:moveTo>
                    <a:pt x="0" y="0"/>
                  </a:moveTo>
                  <a:lnTo>
                    <a:pt x="812800" y="0"/>
                  </a:lnTo>
                  <a:lnTo>
                    <a:pt x="812800" y="834090"/>
                  </a:lnTo>
                  <a:lnTo>
                    <a:pt x="0" y="834090"/>
                  </a:lnTo>
                  <a:close/>
                </a:path>
              </a:pathLst>
            </a:custGeom>
            <a:blipFill>
              <a:blip r:embed="rId2"/>
              <a:stretch>
                <a:fillRect l="-27012" r="-27012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3390042" y="342900"/>
            <a:ext cx="11507916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43"/>
              </a:lnSpc>
            </a:pPr>
            <a:r>
              <a:rPr lang="cs-CZ" sz="5699" b="1" spc="-381" noProof="0" dirty="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rPr>
              <a:t>Část 4: Klíčové dovednosti pro školitele odborného vzdělávání a přípravy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28904" y="3022275"/>
            <a:ext cx="10186379" cy="1535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51"/>
              </a:lnSpc>
            </a:pPr>
            <a:r>
              <a:rPr lang="cs-CZ" sz="2701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Zaměření na dovednosti: Shrnutí dovedností, které odborní školitelé (VET) potřebují v této oblasti rozvíjet, a jak je lze uplatnit ve svém kontextu.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-533634" y="0"/>
            <a:ext cx="18821634" cy="2140299"/>
            <a:chOff x="0" y="0"/>
            <a:chExt cx="4957138" cy="5637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cs-CZ" noProof="0" dirty="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17514" y="659265"/>
            <a:ext cx="1440180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cs-CZ" sz="4400" b="1" noProof="0" dirty="0"/>
              <a:t>Znalosti o přínosu uzavřených systémů v RZ</a:t>
            </a:r>
          </a:p>
        </p:txBody>
      </p:sp>
      <p:sp>
        <p:nvSpPr>
          <p:cNvPr id="3" name="Rektangel 2"/>
          <p:cNvSpPr/>
          <p:nvPr/>
        </p:nvSpPr>
        <p:spPr>
          <a:xfrm>
            <a:off x="196628" y="2140299"/>
            <a:ext cx="16643572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cs-CZ" sz="3200" noProof="0" dirty="0"/>
              <a:t>Porozumění významnému přínosu uzavřených systémů v regenerativním zemědělství a jejich dopadu na zdraví půdy, vlivu na životní prostředí a ekonomickou efektivitu.</a:t>
            </a:r>
          </a:p>
          <a:p>
            <a:pPr>
              <a:spcAft>
                <a:spcPts val="1200"/>
              </a:spcAft>
            </a:pPr>
            <a:endParaRPr lang="cs-CZ" sz="3200" noProof="0" dirty="0"/>
          </a:p>
          <a:p>
            <a:pPr algn="l"/>
            <a:r>
              <a:rPr lang="cs-CZ" sz="3200" b="1" noProof="0" dirty="0"/>
              <a:t>Co dělat: </a:t>
            </a:r>
            <a:r>
              <a:rPr lang="cs-CZ" sz="3200" noProof="0" dirty="0"/>
              <a:t> Školicí a poradenské aktivity zaměřené na místní zainteresované strany, zejména vysoké školy a jejich zaměstnance.</a:t>
            </a:r>
          </a:p>
          <a:p>
            <a:pPr algn="l"/>
            <a:endParaRPr lang="cs-CZ" sz="3200" noProof="0" dirty="0"/>
          </a:p>
          <a:p>
            <a:pPr algn="l"/>
            <a:r>
              <a:rPr lang="cs-CZ" sz="3200" b="1" noProof="0" dirty="0"/>
              <a:t>Jak aplikovat: </a:t>
            </a:r>
            <a:r>
              <a:rPr lang="cs-CZ" sz="3200" noProof="0" dirty="0"/>
              <a:t>Poskytujte inspirativní příběhy a vybraná paradigmata z reálných implementací.</a:t>
            </a:r>
          </a:p>
        </p:txBody>
      </p:sp>
    </p:spTree>
    <p:extLst>
      <p:ext uri="{BB962C8B-B14F-4D97-AF65-F5344CB8AC3E}">
        <p14:creationId xmlns:p14="http://schemas.microsoft.com/office/powerpoint/2010/main" val="2918864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-533634" y="0"/>
            <a:ext cx="18821634" cy="2140299"/>
            <a:chOff x="0" y="0"/>
            <a:chExt cx="4957138" cy="5637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cs-CZ" noProof="0" dirty="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76283" y="571500"/>
            <a:ext cx="1440180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cs-CZ" sz="4400" b="1" noProof="0" dirty="0"/>
              <a:t>Podpora cirkulárních přístupů </a:t>
            </a:r>
          </a:p>
        </p:txBody>
      </p:sp>
      <p:sp>
        <p:nvSpPr>
          <p:cNvPr id="3" name="Rektangel 2"/>
          <p:cNvSpPr/>
          <p:nvPr/>
        </p:nvSpPr>
        <p:spPr>
          <a:xfrm>
            <a:off x="196628" y="2140299"/>
            <a:ext cx="17710372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cs-CZ" sz="3200" noProof="0" dirty="0"/>
              <a:t>Podpora cirkulárních přístupů v zemědělských systémech prostřednictvím regenerativních řešení, která zvyšují produktivitu zemědělců.</a:t>
            </a:r>
          </a:p>
          <a:p>
            <a:pPr>
              <a:spcAft>
                <a:spcPts val="1200"/>
              </a:spcAft>
            </a:pPr>
            <a:r>
              <a:rPr lang="cs-CZ" sz="3200" b="1" noProof="0" dirty="0"/>
              <a:t>Co dělat: </a:t>
            </a:r>
            <a:r>
              <a:rPr lang="cs-CZ" sz="3200" noProof="0" dirty="0"/>
              <a:t>Ukázat, jak zavést cirkulární model založený na biologických zdrojích do moderního zemědělského podniku.</a:t>
            </a:r>
          </a:p>
          <a:p>
            <a:pPr>
              <a:spcAft>
                <a:spcPts val="1200"/>
              </a:spcAft>
            </a:pPr>
            <a:r>
              <a:rPr lang="cs-CZ" sz="3200" b="1" noProof="0" dirty="0"/>
              <a:t>Jak aplikovat: </a:t>
            </a:r>
            <a:r>
              <a:rPr lang="cs-CZ" sz="3200" noProof="0" dirty="0"/>
              <a:t>Naučte se, jak navrhovat postupy přizpůsobené potřebám jednotlivých zainteresovaných stran a zároveň zachovat jejich udržitelnou orientaci.</a:t>
            </a:r>
          </a:p>
          <a:p>
            <a:pPr marL="457200" indent="-457200" algn="ctr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cs-CZ" sz="3200" noProof="0" dirty="0"/>
          </a:p>
        </p:txBody>
      </p:sp>
    </p:spTree>
    <p:extLst>
      <p:ext uri="{BB962C8B-B14F-4D97-AF65-F5344CB8AC3E}">
        <p14:creationId xmlns:p14="http://schemas.microsoft.com/office/powerpoint/2010/main" val="15151523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-533634" y="0"/>
            <a:ext cx="18821634" cy="2140299"/>
            <a:chOff x="0" y="0"/>
            <a:chExt cx="4957138" cy="5637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76283" y="659265"/>
            <a:ext cx="1440180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400" b="1" dirty="0"/>
              <a:t>Výroba </a:t>
            </a:r>
            <a:r>
              <a:rPr lang="en-US" sz="4400" b="1" dirty="0" err="1"/>
              <a:t>kompost</a:t>
            </a:r>
            <a:r>
              <a:rPr lang="cs-CZ" sz="4400" b="1" dirty="0"/>
              <a:t>u</a:t>
            </a:r>
            <a:endParaRPr lang="en-US" sz="4400" b="1" dirty="0"/>
          </a:p>
        </p:txBody>
      </p:sp>
      <p:sp>
        <p:nvSpPr>
          <p:cNvPr id="3" name="Rektangel 2"/>
          <p:cNvSpPr/>
          <p:nvPr/>
        </p:nvSpPr>
        <p:spPr>
          <a:xfrm>
            <a:off x="196628" y="2140299"/>
            <a:ext cx="1664357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dirty="0" err="1"/>
              <a:t>Prokáz</a:t>
            </a:r>
            <a:r>
              <a:rPr lang="cs-CZ" sz="3200" dirty="0" err="1"/>
              <a:t>ání</a:t>
            </a:r>
            <a:r>
              <a:rPr lang="en-US" sz="3200" dirty="0"/>
              <a:t> </a:t>
            </a:r>
            <a:r>
              <a:rPr lang="en-US" sz="3200" dirty="0" err="1"/>
              <a:t>znalosti</a:t>
            </a:r>
            <a:r>
              <a:rPr lang="en-US" sz="3200" dirty="0"/>
              <a:t> </a:t>
            </a:r>
            <a:r>
              <a:rPr lang="cs-CZ" sz="3200" dirty="0"/>
              <a:t>principů přípravy materiálu ke kompostování</a:t>
            </a:r>
            <a:r>
              <a:rPr lang="en-US" sz="3200" dirty="0"/>
              <a:t>, </a:t>
            </a:r>
            <a:r>
              <a:rPr lang="en-US" sz="3200" dirty="0" err="1"/>
              <a:t>výběru</a:t>
            </a:r>
            <a:r>
              <a:rPr lang="en-US" sz="3200" dirty="0"/>
              <a:t> </a:t>
            </a:r>
            <a:r>
              <a:rPr lang="cs-CZ" sz="3200" dirty="0"/>
              <a:t>nej</a:t>
            </a:r>
            <a:r>
              <a:rPr lang="en-US" sz="3200" dirty="0" err="1"/>
              <a:t>vhodnějších</a:t>
            </a:r>
            <a:r>
              <a:rPr lang="en-US" sz="3200" dirty="0"/>
              <a:t> prospěšných organismů a využití zemědělského odpadu na orné půdě</a:t>
            </a:r>
            <a:endParaRPr lang="en-US" sz="3200" b="1" dirty="0"/>
          </a:p>
          <a:p>
            <a:pPr>
              <a:spcAft>
                <a:spcPts val="1200"/>
              </a:spcAft>
            </a:pPr>
            <a:r>
              <a:rPr lang="en-US" sz="3200" b="1" dirty="0"/>
              <a:t>Co dělat: </a:t>
            </a:r>
            <a:r>
              <a:rPr lang="en-US" sz="3200" dirty="0"/>
              <a:t>Porozumět principům kompostování, </a:t>
            </a:r>
            <a:r>
              <a:rPr lang="cs-CZ" sz="3200" dirty="0"/>
              <a:t>různým </a:t>
            </a:r>
            <a:r>
              <a:rPr lang="en-US" sz="3200" dirty="0" err="1"/>
              <a:t>metodám</a:t>
            </a:r>
            <a:r>
              <a:rPr lang="en-US" sz="3200" dirty="0"/>
              <a:t> kompostování a základním technikám školení, </a:t>
            </a:r>
            <a:r>
              <a:rPr lang="cs-CZ" sz="3200" dirty="0"/>
              <a:t>abyste mohli tuto praktickou dovednost efektivně předat dál.</a:t>
            </a:r>
          </a:p>
          <a:p>
            <a:pPr>
              <a:spcAft>
                <a:spcPts val="1200"/>
              </a:spcAft>
            </a:pPr>
            <a:r>
              <a:rPr lang="en-US" sz="3200" b="1" dirty="0"/>
              <a:t>Jak </a:t>
            </a:r>
            <a:r>
              <a:rPr lang="cs-CZ" sz="3200" b="1" dirty="0"/>
              <a:t>aplikovat</a:t>
            </a:r>
            <a:r>
              <a:rPr lang="en-US" sz="3200" b="1" dirty="0"/>
              <a:t>: </a:t>
            </a:r>
            <a:r>
              <a:rPr lang="en-US" sz="3200" dirty="0"/>
              <a:t>Rozhodněte se, kterou metodu kompostování budete demonstrovat.</a:t>
            </a:r>
          </a:p>
          <a:p>
            <a:pPr marL="457200" indent="-457200" algn="ctr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348853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-533634" y="0"/>
            <a:ext cx="18821634" cy="2140299"/>
            <a:chOff x="0" y="0"/>
            <a:chExt cx="4957138" cy="5637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400" b="1" dirty="0" err="1"/>
              <a:t>Posou</a:t>
            </a:r>
            <a:r>
              <a:rPr lang="cs-CZ" sz="4400" b="1" dirty="0" err="1"/>
              <a:t>zení</a:t>
            </a:r>
            <a:r>
              <a:rPr lang="en-US" sz="4400" b="1" dirty="0"/>
              <a:t> </a:t>
            </a:r>
            <a:r>
              <a:rPr lang="en-US" sz="4400" b="1" dirty="0" err="1"/>
              <a:t>udržitelnost</a:t>
            </a:r>
            <a:r>
              <a:rPr lang="cs-CZ" sz="4400" b="1" dirty="0"/>
              <a:t>i</a:t>
            </a:r>
            <a:endParaRPr lang="en-US" sz="4400" b="1" dirty="0"/>
          </a:p>
        </p:txBody>
      </p:sp>
      <p:sp>
        <p:nvSpPr>
          <p:cNvPr id="3" name="Rektangel 2"/>
          <p:cNvSpPr/>
          <p:nvPr/>
        </p:nvSpPr>
        <p:spPr>
          <a:xfrm>
            <a:off x="196628" y="2140299"/>
            <a:ext cx="1664357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dirty="0" err="1"/>
              <a:t>Posou</a:t>
            </a:r>
            <a:r>
              <a:rPr lang="cs-CZ" sz="3200" dirty="0" err="1"/>
              <a:t>zení</a:t>
            </a:r>
            <a:r>
              <a:rPr lang="en-US" sz="3200" dirty="0"/>
              <a:t> </a:t>
            </a:r>
            <a:r>
              <a:rPr lang="cs-CZ" sz="3200" dirty="0"/>
              <a:t>efektivity</a:t>
            </a:r>
            <a:r>
              <a:rPr lang="en-US" sz="3200" dirty="0"/>
              <a:t> využívání zdrojů, </a:t>
            </a:r>
            <a:r>
              <a:rPr lang="en-US" sz="3200" dirty="0" err="1"/>
              <a:t>dopad</a:t>
            </a:r>
            <a:r>
              <a:rPr lang="cs-CZ" sz="3200" dirty="0"/>
              <a:t>ů</a:t>
            </a:r>
            <a:r>
              <a:rPr lang="en-US" sz="3200" dirty="0"/>
              <a:t> na životní prostředí, </a:t>
            </a:r>
            <a:r>
              <a:rPr lang="en-US" sz="3200" dirty="0" err="1"/>
              <a:t>sociální</a:t>
            </a:r>
            <a:r>
              <a:rPr lang="cs-CZ" sz="3200" dirty="0"/>
              <a:t>ch</a:t>
            </a:r>
            <a:r>
              <a:rPr lang="en-US" sz="3200" dirty="0"/>
              <a:t> </a:t>
            </a:r>
            <a:r>
              <a:rPr lang="cs-CZ" sz="3200" dirty="0"/>
              <a:t>aspektů</a:t>
            </a:r>
            <a:r>
              <a:rPr lang="en-US" sz="3200" dirty="0"/>
              <a:t>, </a:t>
            </a:r>
            <a:r>
              <a:rPr lang="en-US" sz="3200" dirty="0" err="1"/>
              <a:t>technick</a:t>
            </a:r>
            <a:r>
              <a:rPr lang="cs-CZ" sz="3200" dirty="0"/>
              <a:t>é</a:t>
            </a:r>
            <a:r>
              <a:rPr lang="en-US" sz="3200" dirty="0"/>
              <a:t> </a:t>
            </a:r>
            <a:r>
              <a:rPr lang="en-US" sz="3200" dirty="0" err="1"/>
              <a:t>proveditelnost</a:t>
            </a:r>
            <a:r>
              <a:rPr lang="cs-CZ" sz="3200" dirty="0"/>
              <a:t>i</a:t>
            </a:r>
            <a:r>
              <a:rPr lang="en-US" sz="3200" dirty="0"/>
              <a:t>, </a:t>
            </a:r>
            <a:r>
              <a:rPr lang="en-US" sz="3200" dirty="0" err="1"/>
              <a:t>ekonomic</a:t>
            </a:r>
            <a:r>
              <a:rPr lang="cs-CZ" sz="3200" dirty="0"/>
              <a:t>é</a:t>
            </a:r>
            <a:r>
              <a:rPr lang="en-US" sz="3200" dirty="0"/>
              <a:t> </a:t>
            </a:r>
            <a:r>
              <a:rPr lang="en-US" sz="3200" dirty="0" err="1"/>
              <a:t>životaschopnost</a:t>
            </a:r>
            <a:r>
              <a:rPr lang="cs-CZ" sz="3200" dirty="0"/>
              <a:t>i</a:t>
            </a:r>
            <a:r>
              <a:rPr lang="en-US" sz="3200" dirty="0"/>
              <a:t> a </a:t>
            </a:r>
            <a:r>
              <a:rPr lang="en-US" sz="3200" dirty="0" err="1"/>
              <a:t>uhlíkov</a:t>
            </a:r>
            <a:r>
              <a:rPr lang="cs-CZ" sz="3200" dirty="0"/>
              <a:t>é</a:t>
            </a:r>
            <a:r>
              <a:rPr lang="en-US" sz="3200" dirty="0"/>
              <a:t> stop</a:t>
            </a:r>
            <a:r>
              <a:rPr lang="cs-CZ" sz="3200" dirty="0"/>
              <a:t>y</a:t>
            </a:r>
            <a:r>
              <a:rPr lang="en-US" sz="3200" dirty="0"/>
              <a:t> různých strategií </a:t>
            </a:r>
            <a:r>
              <a:rPr lang="en-US" sz="3200" dirty="0" err="1"/>
              <a:t>uzavřeného</a:t>
            </a:r>
            <a:r>
              <a:rPr lang="en-US" sz="3200" dirty="0"/>
              <a:t> </a:t>
            </a:r>
            <a:r>
              <a:rPr lang="cs-CZ" sz="3200" dirty="0"/>
              <a:t>systému</a:t>
            </a:r>
            <a:r>
              <a:rPr lang="en-US" sz="3200" dirty="0"/>
              <a:t> v regenerativním zemědělství.</a:t>
            </a:r>
          </a:p>
          <a:p>
            <a:pPr>
              <a:spcAft>
                <a:spcPts val="1200"/>
              </a:spcAft>
            </a:pPr>
            <a:r>
              <a:rPr lang="en-US" sz="3200" b="1" dirty="0"/>
              <a:t>Co dělat: </a:t>
            </a:r>
            <a:r>
              <a:rPr lang="cs-CZ" sz="3200" dirty="0"/>
              <a:t>Představit</a:t>
            </a:r>
            <a:r>
              <a:rPr lang="en-US" sz="3200" dirty="0"/>
              <a:t> nástroj na podporu rozhodování, který přispěje k udržitelnosti systému.</a:t>
            </a:r>
          </a:p>
          <a:p>
            <a:pPr>
              <a:spcAft>
                <a:spcPts val="1200"/>
              </a:spcAft>
            </a:pPr>
            <a:r>
              <a:rPr lang="en-US" sz="3200" b="1" dirty="0"/>
              <a:t>Jak </a:t>
            </a:r>
            <a:r>
              <a:rPr lang="cs-CZ" sz="3200" b="1" dirty="0"/>
              <a:t>aplikovat</a:t>
            </a:r>
            <a:r>
              <a:rPr lang="en-US" sz="3200" b="1" dirty="0"/>
              <a:t>: </a:t>
            </a:r>
            <a:r>
              <a:rPr lang="en-US" sz="3200" dirty="0"/>
              <a:t>Využijte úspěšné příklady z různých zemí.</a:t>
            </a:r>
          </a:p>
          <a:p>
            <a:pPr marL="457200" indent="-457200" algn="ctr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031358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-533634" y="0"/>
            <a:ext cx="18821634" cy="2140299"/>
            <a:chOff x="0" y="0"/>
            <a:chExt cx="4957138" cy="5637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943100" y="571500"/>
            <a:ext cx="1440180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400" b="1" dirty="0"/>
              <a:t>Identifikace překážek</a:t>
            </a:r>
          </a:p>
        </p:txBody>
      </p:sp>
      <p:sp>
        <p:nvSpPr>
          <p:cNvPr id="3" name="Rektangel 2"/>
          <p:cNvSpPr/>
          <p:nvPr/>
        </p:nvSpPr>
        <p:spPr>
          <a:xfrm>
            <a:off x="196628" y="2140299"/>
            <a:ext cx="16643572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dirty="0"/>
              <a:t>Schopnost identifikovat </a:t>
            </a:r>
            <a:r>
              <a:rPr lang="en-US" sz="3200" dirty="0" err="1"/>
              <a:t>překážky</a:t>
            </a:r>
            <a:r>
              <a:rPr lang="en-US" sz="3200" dirty="0"/>
              <a:t> </a:t>
            </a:r>
            <a:r>
              <a:rPr lang="cs-CZ" sz="3200" dirty="0"/>
              <a:t>při zavádění uzavřených </a:t>
            </a:r>
            <a:r>
              <a:rPr lang="en-US" sz="3200" dirty="0" err="1"/>
              <a:t>systémů</a:t>
            </a:r>
            <a:r>
              <a:rPr lang="en-US" sz="3200" dirty="0"/>
              <a:t> v </a:t>
            </a:r>
            <a:r>
              <a:rPr lang="cs-CZ" sz="3200" dirty="0"/>
              <a:t>rámci </a:t>
            </a:r>
            <a:r>
              <a:rPr lang="en-US" sz="3200" dirty="0" err="1"/>
              <a:t>regenerativních</a:t>
            </a:r>
            <a:r>
              <a:rPr lang="en-US" sz="3200" dirty="0"/>
              <a:t> </a:t>
            </a:r>
            <a:r>
              <a:rPr lang="en-US" sz="3200" dirty="0" err="1"/>
              <a:t>přístup</a:t>
            </a:r>
            <a:r>
              <a:rPr lang="cs-CZ" sz="3200" dirty="0"/>
              <a:t>ů.</a:t>
            </a:r>
            <a:endParaRPr lang="en-US" sz="3200" dirty="0"/>
          </a:p>
          <a:p>
            <a:pPr>
              <a:spcAft>
                <a:spcPts val="1200"/>
              </a:spcAft>
            </a:pPr>
            <a:r>
              <a:rPr lang="en-US" sz="3200" b="1" dirty="0"/>
              <a:t>Co dělat: </a:t>
            </a:r>
            <a:r>
              <a:rPr lang="en-US" sz="3200" dirty="0"/>
              <a:t>Vypracovat kodex </a:t>
            </a:r>
            <a:r>
              <a:rPr lang="en-US" sz="3200" dirty="0" err="1"/>
              <a:t>osvědčených</a:t>
            </a:r>
            <a:r>
              <a:rPr lang="en-US" sz="3200" dirty="0"/>
              <a:t> </a:t>
            </a:r>
            <a:r>
              <a:rPr lang="en-US" sz="3200" dirty="0" err="1"/>
              <a:t>postupů</a:t>
            </a:r>
            <a:r>
              <a:rPr lang="cs-CZ" sz="3200" dirty="0"/>
              <a:t>.</a:t>
            </a:r>
            <a:endParaRPr lang="en-US" sz="3200" dirty="0"/>
          </a:p>
          <a:p>
            <a:pPr>
              <a:spcAft>
                <a:spcPts val="1200"/>
              </a:spcAft>
            </a:pPr>
            <a:r>
              <a:rPr lang="en-US" sz="3200" b="1" dirty="0"/>
              <a:t>Jak postupovat: </a:t>
            </a:r>
            <a:r>
              <a:rPr lang="cs-CZ" sz="3200" dirty="0"/>
              <a:t>Zahajte</a:t>
            </a:r>
            <a:r>
              <a:rPr lang="en-US" sz="3200" dirty="0"/>
              <a:t> otevřený dialog se všemi </a:t>
            </a:r>
            <a:r>
              <a:rPr lang="en-US" sz="3200" dirty="0" err="1"/>
              <a:t>relevantními</a:t>
            </a:r>
            <a:r>
              <a:rPr lang="en-US" sz="3200" dirty="0"/>
              <a:t> </a:t>
            </a:r>
            <a:r>
              <a:rPr lang="cs-CZ" sz="3200" dirty="0"/>
              <a:t>aktéry.</a:t>
            </a:r>
            <a:endParaRPr lang="en-US" sz="3200" dirty="0"/>
          </a:p>
          <a:p>
            <a:pPr marL="457200" indent="-457200" algn="ctr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089619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737672" y="4153606"/>
            <a:ext cx="7273296" cy="7158043"/>
            <a:chOff x="0" y="0"/>
            <a:chExt cx="1126824" cy="11089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26824" cy="1108968"/>
            </a:xfrm>
            <a:custGeom>
              <a:avLst/>
              <a:gdLst/>
              <a:ahLst/>
              <a:cxnLst/>
              <a:rect l="l" t="t" r="r" b="b"/>
              <a:pathLst>
                <a:path w="1126824" h="1108968">
                  <a:moveTo>
                    <a:pt x="563412" y="0"/>
                  </a:moveTo>
                  <a:cubicBezTo>
                    <a:pt x="252248" y="0"/>
                    <a:pt x="0" y="248251"/>
                    <a:pt x="0" y="554484"/>
                  </a:cubicBezTo>
                  <a:cubicBezTo>
                    <a:pt x="0" y="860717"/>
                    <a:pt x="252248" y="1108968"/>
                    <a:pt x="563412" y="1108968"/>
                  </a:cubicBezTo>
                  <a:cubicBezTo>
                    <a:pt x="874576" y="1108968"/>
                    <a:pt x="1126824" y="860717"/>
                    <a:pt x="1126824" y="554484"/>
                  </a:cubicBezTo>
                  <a:cubicBezTo>
                    <a:pt x="1126824" y="248251"/>
                    <a:pt x="874576" y="0"/>
                    <a:pt x="563412" y="0"/>
                  </a:cubicBezTo>
                  <a:close/>
                </a:path>
              </a:pathLst>
            </a:custGeom>
            <a:blipFill>
              <a:blip r:embed="rId2"/>
              <a:stretch>
                <a:fillRect t="-805" b="-80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708746" y="2085238"/>
            <a:ext cx="15188689" cy="6584296"/>
            <a:chOff x="0" y="0"/>
            <a:chExt cx="4000313" cy="17341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00313" cy="1734135"/>
            </a:xfrm>
            <a:custGeom>
              <a:avLst/>
              <a:gdLst/>
              <a:ahLst/>
              <a:cxnLst/>
              <a:rect l="l" t="t" r="r" b="b"/>
              <a:pathLst>
                <a:path w="4000313" h="1734135">
                  <a:moveTo>
                    <a:pt x="0" y="0"/>
                  </a:moveTo>
                  <a:lnTo>
                    <a:pt x="4000313" y="0"/>
                  </a:lnTo>
                  <a:lnTo>
                    <a:pt x="4000313" y="1734135"/>
                  </a:lnTo>
                  <a:lnTo>
                    <a:pt x="0" y="1734135"/>
                  </a:lnTo>
                  <a:close/>
                </a:path>
              </a:pathLst>
            </a:custGeom>
            <a:solidFill>
              <a:srgbClr val="85BE77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000313" cy="1772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104508" y="833254"/>
            <a:ext cx="11849581" cy="809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algn="ctr">
              <a:lnSpc>
                <a:spcPct val="150000"/>
              </a:lnSpc>
            </a:pPr>
            <a:r>
              <a:rPr lang="en-US" sz="3932" b="1" u="sng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</a:t>
            </a:r>
            <a:r>
              <a:rPr lang="en-US" sz="3932" b="1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 </a:t>
            </a:r>
            <a:r>
              <a:rPr lang="en-US" sz="3932" b="1" u="sng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Praktické</a:t>
            </a:r>
            <a:r>
              <a:rPr lang="en-US" sz="3932" b="1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3932" b="1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vy</a:t>
            </a:r>
            <a:r>
              <a:rPr lang="en-US" sz="3932" b="1" u="sng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užití</a:t>
            </a:r>
            <a:r>
              <a:rPr lang="en-US" sz="3932" b="1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932" b="1" u="sng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reálném</a:t>
            </a:r>
            <a:r>
              <a:rPr lang="en-US" sz="3932" b="1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u="sng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světě</a:t>
            </a:r>
            <a:endParaRPr lang="en-US" u="sng" dirty="0"/>
          </a:p>
        </p:txBody>
      </p:sp>
      <p:sp>
        <p:nvSpPr>
          <p:cNvPr id="9" name="TextBox 9"/>
          <p:cNvSpPr txBox="1"/>
          <p:nvPr/>
        </p:nvSpPr>
        <p:spPr>
          <a:xfrm>
            <a:off x="2440728" y="2928459"/>
            <a:ext cx="13783647" cy="2651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>
              <a:lnSpc>
                <a:spcPts val="419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Pokyny: Představte jednoduchou případovou studii nebo hypotetický scénář a požádejte účastníky, aby </a:t>
            </a:r>
            <a:r>
              <a:rPr lang="en-US" sz="27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aplikovali</a:t>
            </a:r>
            <a:r>
              <a:rPr lang="cs-CZ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koncepty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z modulu.</a:t>
            </a:r>
          </a:p>
          <a:p>
            <a:pPr>
              <a:lnSpc>
                <a:spcPts val="4199"/>
              </a:lnSpc>
              <a:spcBef>
                <a:spcPct val="0"/>
              </a:spcBef>
            </a:pPr>
            <a:endParaRPr lang="en-US" sz="27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0" lvl="1">
              <a:lnSpc>
                <a:spcPts val="419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Odpověď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</a:t>
            </a:r>
            <a:r>
              <a:rPr lang="en-US" sz="27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další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snímek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27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Následující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snímek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představí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možné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řešení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nebo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odpověď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8412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889958"/>
            <a:ext cx="18288000" cy="1397042"/>
            <a:chOff x="0" y="0"/>
            <a:chExt cx="4816593" cy="3679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62198" y="465509"/>
            <a:ext cx="13563600" cy="2210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algn="ctr">
              <a:lnSpc>
                <a:spcPts val="5898"/>
              </a:lnSpc>
              <a:spcBef>
                <a:spcPct val="0"/>
              </a:spcBef>
              <a:defRPr/>
            </a:pPr>
            <a:r>
              <a:rPr lang="cs-CZ" sz="3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Aktivita 1: Aplikace v praxi </a:t>
            </a:r>
            <a:r>
              <a:rPr lang="cs-CZ" sz="3600" b="1" dirty="0">
                <a:solidFill>
                  <a:prstClr val="black"/>
                </a:solidFill>
              </a:rPr>
              <a:t>(zaměření na biotechnologie)</a:t>
            </a:r>
          </a:p>
          <a:p>
            <a:pPr marL="0" lvl="1" algn="ctr">
              <a:lnSpc>
                <a:spcPts val="5898"/>
              </a:lnSpc>
              <a:spcBef>
                <a:spcPct val="0"/>
              </a:spcBef>
              <a:defRPr/>
            </a:pPr>
            <a:endParaRPr lang="cs-CZ" sz="36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0" lvl="1" indent="0" algn="just">
              <a:lnSpc>
                <a:spcPts val="5898"/>
              </a:lnSpc>
              <a:spcBef>
                <a:spcPct val="0"/>
              </a:spcBef>
            </a:pPr>
            <a:endParaRPr lang="en-US" sz="3932" b="1" u="none" strike="noStrike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381000" y="1638300"/>
            <a:ext cx="1767840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Pokyny: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Přečtěte si následující scénář a odpovězte na otázky níže:</a:t>
            </a:r>
          </a:p>
          <a:p>
            <a:pPr>
              <a:spcAft>
                <a:spcPts val="1200"/>
              </a:spcAft>
            </a:pPr>
            <a:r>
              <a:rPr lang="en-US" sz="3200" b="1" dirty="0"/>
              <a:t>Scénář</a:t>
            </a:r>
            <a:br>
              <a:rPr lang="en-US" sz="3200" dirty="0"/>
            </a:br>
            <a:r>
              <a:rPr lang="en-US" sz="3200" dirty="0"/>
              <a:t>Zemědělec zavádí do své </a:t>
            </a:r>
            <a:r>
              <a:rPr lang="en-US" sz="3200" dirty="0" err="1"/>
              <a:t>školky</a:t>
            </a:r>
            <a:r>
              <a:rPr lang="en-US" sz="3200" dirty="0"/>
              <a:t> </a:t>
            </a:r>
            <a:r>
              <a:rPr lang="cs-CZ" sz="3200" dirty="0"/>
              <a:t>s dřevinami směs mikroorganismů, aniž by je předem otestoval. O dva měsíce později se u několika dosud zdravých stromů začínají objevovat nekrotické skvrny na listech a kořenech. Příznaky se rychle šíří a postihují jak mladé, tak starší stromy ve školce. Nejsou zavedeny žádné protokoly biologické kontroly a zemědělec si neví rady, jak situaci řešit.</a:t>
            </a:r>
          </a:p>
          <a:p>
            <a:pPr>
              <a:spcAft>
                <a:spcPts val="1200"/>
              </a:spcAft>
            </a:pPr>
            <a:r>
              <a:rPr lang="en-US" sz="3200" b="1" dirty="0" err="1"/>
              <a:t>Otázky</a:t>
            </a:r>
            <a:endParaRPr lang="en-US" sz="3200" dirty="0"/>
          </a:p>
          <a:p>
            <a:pPr>
              <a:buFont typeface="+mj-lt"/>
              <a:buAutoNum type="arabicPeriod"/>
            </a:pPr>
            <a:r>
              <a:rPr lang="en-US" sz="3200" dirty="0" err="1"/>
              <a:t>Jaké</a:t>
            </a:r>
            <a:r>
              <a:rPr lang="en-US" sz="3200" dirty="0"/>
              <a:t> </a:t>
            </a:r>
            <a:r>
              <a:rPr lang="cs-CZ" sz="3200" dirty="0"/>
              <a:t>mohou být</a:t>
            </a:r>
            <a:r>
              <a:rPr lang="en-US" sz="3200" dirty="0"/>
              <a:t> možné příčiny tohoto negativního jevu?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Jaká okamžitá opatření by měl zemědělec přijmout, aby zabránil dalším škodám ve své školce?</a:t>
            </a:r>
          </a:p>
          <a:p>
            <a:pPr>
              <a:buFont typeface="+mj-lt"/>
              <a:buAutoNum type="arabicPeriod"/>
            </a:pPr>
            <a:r>
              <a:rPr lang="cs-CZ" sz="3200" dirty="0"/>
              <a:t>Jak by mohlo zavedení plánu biomonitoringu pomoci předejít podobným situacím v budoucnu?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971060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889958"/>
            <a:ext cx="18288000" cy="1397042"/>
            <a:chOff x="0" y="0"/>
            <a:chExt cx="4816593" cy="3679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62198" y="495300"/>
            <a:ext cx="13563600" cy="1454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ts val="589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 Bold"/>
                <a:ea typeface="Canva Sans Bold"/>
                <a:cs typeface="Canva Sans Bold"/>
                <a:sym typeface="Canva Sans Bold"/>
              </a:rPr>
              <a:t>Aktivita 1: Aplikace v praxi </a:t>
            </a: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(zaměření na biotechnologie)</a:t>
            </a:r>
          </a:p>
          <a:p>
            <a:pPr marL="0" marR="0" lvl="1" indent="0" algn="ctr" defTabSz="914400" rtl="0" eaLnBrk="1" fontAlgn="auto" latinLnBrk="0" hangingPunct="1">
              <a:lnSpc>
                <a:spcPts val="589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304800" y="1638300"/>
            <a:ext cx="9829800" cy="32571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Chyby:</a:t>
            </a:r>
            <a:endParaRPr kumimoji="0" lang="cs-CZ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Nedostatečná </a:t>
            </a:r>
            <a:r>
              <a:rPr lang="cs-CZ" sz="2800" dirty="0">
                <a:solidFill>
                  <a:prstClr val="black"/>
                </a:solidFill>
                <a:latin typeface="Calibri"/>
              </a:rPr>
              <a:t>kontrola původu mikrobiálního inokula </a:t>
            </a: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před jeho zavedením do </a:t>
            </a:r>
            <a:r>
              <a:rPr lang="cs-CZ" sz="2800" dirty="0">
                <a:solidFill>
                  <a:prstClr val="black"/>
                </a:solidFill>
                <a:latin typeface="Calibri"/>
              </a:rPr>
              <a:t>školky</a:t>
            </a: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Nedostatek dat z </a:t>
            </a:r>
            <a:r>
              <a:rPr lang="cs-CZ" sz="2800" dirty="0"/>
              <a:t>experimentů v modelových podmínkách.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Neznalost protokolů pro kontrolu </a:t>
            </a:r>
            <a:r>
              <a:rPr lang="cs-CZ" sz="2800" dirty="0">
                <a:solidFill>
                  <a:prstClr val="black"/>
                </a:solidFill>
                <a:latin typeface="Calibri"/>
              </a:rPr>
              <a:t>mikrobiálních chorob</a:t>
            </a: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9" name="Rektangel 8"/>
          <p:cNvSpPr/>
          <p:nvPr/>
        </p:nvSpPr>
        <p:spPr>
          <a:xfrm>
            <a:off x="304800" y="5110196"/>
            <a:ext cx="9829800" cy="26108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Okamžitá </a:t>
            </a:r>
            <a:r>
              <a:rPr lang="cs-CZ" sz="2800" b="1" dirty="0">
                <a:solidFill>
                  <a:prstClr val="black"/>
                </a:solidFill>
                <a:latin typeface="Calibri"/>
              </a:rPr>
              <a:t>opatření 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 </a:t>
            </a:r>
            <a:r>
              <a:rPr lang="cs-CZ" sz="2800" b="1" dirty="0">
                <a:solidFill>
                  <a:prstClr val="black"/>
                </a:solidFill>
                <a:latin typeface="Calibri"/>
              </a:rPr>
              <a:t>zmírnění 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škod:</a:t>
            </a:r>
            <a:endParaRPr kumimoji="0" lang="cs-CZ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Identifikace poškozených stromů.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Konzultace diagnózy s agronomem a možné ošetření.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Vykopání a spálení </a:t>
            </a:r>
            <a:r>
              <a:rPr lang="cs-CZ" sz="2800" dirty="0">
                <a:solidFill>
                  <a:prstClr val="black"/>
                </a:solidFill>
                <a:latin typeface="Calibri"/>
              </a:rPr>
              <a:t>odumřelých rostlinných materiálů.</a:t>
            </a:r>
            <a:endParaRPr kumimoji="0" lang="cs-CZ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10439400" y="1638300"/>
            <a:ext cx="7543800" cy="64888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Dlouhodobá prevence</a:t>
            </a:r>
            <a:endParaRPr kumimoji="0" lang="cs-CZ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Vždy předem otestujte složení mikrobiálního inokula.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/>
              <a:t>Do systému zavádějte pouze certifikované produkty, u zvířat včetně vakcinace a evidence nemocí.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/>
              <a:t>Aplikujte mikrobiální produkty až po absolvování školení od zkušeného odborníka.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/>
              <a:t>Školte personál včasnému rozpoznání příznaků a opatřením k prevenci nemocí.</a:t>
            </a:r>
            <a:endParaRPr kumimoji="0" lang="cs-CZ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77607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737672" y="4153606"/>
            <a:ext cx="7273296" cy="7158043"/>
            <a:chOff x="0" y="0"/>
            <a:chExt cx="1126824" cy="11089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26824" cy="1108968"/>
            </a:xfrm>
            <a:custGeom>
              <a:avLst/>
              <a:gdLst/>
              <a:ahLst/>
              <a:cxnLst/>
              <a:rect l="l" t="t" r="r" b="b"/>
              <a:pathLst>
                <a:path w="1126824" h="1108968">
                  <a:moveTo>
                    <a:pt x="563412" y="0"/>
                  </a:moveTo>
                  <a:cubicBezTo>
                    <a:pt x="252248" y="0"/>
                    <a:pt x="0" y="248251"/>
                    <a:pt x="0" y="554484"/>
                  </a:cubicBezTo>
                  <a:cubicBezTo>
                    <a:pt x="0" y="860717"/>
                    <a:pt x="252248" y="1108968"/>
                    <a:pt x="563412" y="1108968"/>
                  </a:cubicBezTo>
                  <a:cubicBezTo>
                    <a:pt x="874576" y="1108968"/>
                    <a:pt x="1126824" y="860717"/>
                    <a:pt x="1126824" y="554484"/>
                  </a:cubicBezTo>
                  <a:cubicBezTo>
                    <a:pt x="1126824" y="248251"/>
                    <a:pt x="874576" y="0"/>
                    <a:pt x="563412" y="0"/>
                  </a:cubicBezTo>
                  <a:close/>
                </a:path>
              </a:pathLst>
            </a:custGeom>
            <a:blipFill>
              <a:blip r:embed="rId2"/>
              <a:stretch>
                <a:fillRect t="-805" b="-80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708746" y="2085238"/>
            <a:ext cx="15188689" cy="6584296"/>
            <a:chOff x="0" y="0"/>
            <a:chExt cx="4000313" cy="17341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00313" cy="1734135"/>
            </a:xfrm>
            <a:custGeom>
              <a:avLst/>
              <a:gdLst/>
              <a:ahLst/>
              <a:cxnLst/>
              <a:rect l="l" t="t" r="r" b="b"/>
              <a:pathLst>
                <a:path w="4000313" h="1734135">
                  <a:moveTo>
                    <a:pt x="0" y="0"/>
                  </a:moveTo>
                  <a:lnTo>
                    <a:pt x="4000313" y="0"/>
                  </a:lnTo>
                  <a:lnTo>
                    <a:pt x="4000313" y="1734135"/>
                  </a:lnTo>
                  <a:lnTo>
                    <a:pt x="0" y="1734135"/>
                  </a:lnTo>
                  <a:close/>
                </a:path>
              </a:pathLst>
            </a:custGeom>
            <a:solidFill>
              <a:srgbClr val="85BE77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000313" cy="1772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cs-CZ" noProof="0" dirty="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114564" y="723054"/>
            <a:ext cx="10058871" cy="894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cs-CZ" sz="4600" b="1" u="sng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 2: </a:t>
            </a:r>
            <a:r>
              <a:rPr lang="cs-CZ" sz="4600" b="1" u="sng" noProof="0" dirty="0"/>
              <a:t>C</a:t>
            </a:r>
            <a:r>
              <a:rPr lang="cs-CZ" sz="4600" b="1" u="sng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vičení v plánování</a:t>
            </a:r>
            <a:endParaRPr lang="cs-CZ" sz="4800" u="sng" noProof="0" dirty="0"/>
          </a:p>
        </p:txBody>
      </p:sp>
      <p:sp>
        <p:nvSpPr>
          <p:cNvPr id="9" name="TextBox 9"/>
          <p:cNvSpPr txBox="1"/>
          <p:nvPr/>
        </p:nvSpPr>
        <p:spPr>
          <a:xfrm>
            <a:off x="2440728" y="2928459"/>
            <a:ext cx="13783647" cy="3424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7"/>
              </a:lnSpc>
            </a:pPr>
            <a:r>
              <a:rPr lang="cs-CZ" sz="3198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Pokyny: Požádejte účastníky, aby na základě tématu modulu vypracovali jednoduchý plán.</a:t>
            </a:r>
          </a:p>
          <a:p>
            <a:pPr algn="ctr">
              <a:lnSpc>
                <a:spcPts val="4477"/>
              </a:lnSpc>
            </a:pPr>
            <a:endParaRPr lang="cs-CZ" sz="3198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477"/>
              </a:lnSpc>
              <a:spcBef>
                <a:spcPct val="0"/>
              </a:spcBef>
            </a:pPr>
            <a:r>
              <a:rPr lang="cs-CZ" sz="3198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Šablona nebo návod: Pokud je to možné, na dalším snímku poskytněte krok za krokem návod nebo šablonu, která jim pomůže strukturovat jejich odpověď.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889958"/>
            <a:ext cx="18288000" cy="1397042"/>
            <a:chOff x="0" y="0"/>
            <a:chExt cx="4816593" cy="3679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Rektangel 7"/>
          <p:cNvSpPr/>
          <p:nvPr/>
        </p:nvSpPr>
        <p:spPr>
          <a:xfrm>
            <a:off x="381000" y="1638300"/>
            <a:ext cx="176784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Pokyny: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Vypracujte návrh základního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uzavřeného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systému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pro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středně velkou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farmu. Zaměřte se na praktické kroky, které můžete podniknout, aby byl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váš systém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zdravý a produktivní.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Kroky k dokončení plánu: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Vyberte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jednu klíčovou oblast,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 kterou se zaměříte (např.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kompostování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Napište jednu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jednoduchou akci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 danou oblast (např.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vybudování kompostu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Stanovte základní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časový rámec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(např. „každé 3 týdny“).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ECF8AF94-2AC1-C1B0-3DEA-92F00D9CA163}"/>
              </a:ext>
            </a:extLst>
          </p:cNvPr>
          <p:cNvSpPr txBox="1"/>
          <p:nvPr/>
        </p:nvSpPr>
        <p:spPr>
          <a:xfrm>
            <a:off x="4114564" y="723054"/>
            <a:ext cx="10058871" cy="894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cs-CZ" sz="4600" b="1" u="sng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 2: </a:t>
            </a:r>
            <a:r>
              <a:rPr lang="cs-CZ" sz="4600" b="1" u="sng" noProof="0" dirty="0"/>
              <a:t>C</a:t>
            </a:r>
            <a:r>
              <a:rPr lang="cs-CZ" sz="4600" b="1" u="sng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vičení v plánování</a:t>
            </a:r>
            <a:endParaRPr lang="cs-CZ" sz="4800" u="sng" noProof="0" dirty="0"/>
          </a:p>
        </p:txBody>
      </p:sp>
    </p:spTree>
    <p:extLst>
      <p:ext uri="{BB962C8B-B14F-4D97-AF65-F5344CB8AC3E}">
        <p14:creationId xmlns:p14="http://schemas.microsoft.com/office/powerpoint/2010/main" val="41171247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889958"/>
            <a:ext cx="18288000" cy="1397042"/>
            <a:chOff x="0" y="0"/>
            <a:chExt cx="4816593" cy="3679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0" name="Tabell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852467"/>
              </p:ext>
            </p:extLst>
          </p:nvPr>
        </p:nvGraphicFramePr>
        <p:xfrm>
          <a:off x="438462" y="2831747"/>
          <a:ext cx="14401800" cy="393207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571417355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608827506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1810515474"/>
                    </a:ext>
                  </a:extLst>
                </a:gridCol>
              </a:tblGrid>
              <a:tr h="564837">
                <a:tc>
                  <a:txBody>
                    <a:bodyPr/>
                    <a:lstStyle/>
                    <a:p>
                      <a:r>
                        <a:rPr lang="sv-SE" sz="2800" dirty="0"/>
                        <a:t>Kompostování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2800"/>
                        <a:t>Akce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2800"/>
                        <a:t>Kdy?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0513038"/>
                  </a:ext>
                </a:extLst>
              </a:tr>
              <a:tr h="1455333">
                <a:tc>
                  <a:txBody>
                    <a:bodyPr/>
                    <a:lstStyle/>
                    <a:p>
                      <a:r>
                        <a:rPr lang="sv-SE" sz="2800" dirty="0"/>
                        <a:t>Proces kompostování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2800" dirty="0"/>
                        <a:t>Příklad: Jak </a:t>
                      </a:r>
                      <a:r>
                        <a:rPr lang="cs-CZ" sz="2800" dirty="0"/>
                        <a:t>vybudovat</a:t>
                      </a:r>
                      <a:r>
                        <a:rPr lang="sv-SE" sz="2800" dirty="0"/>
                        <a:t> kompost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2800"/>
                        <a:t>Příklad: Jaro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182153"/>
                  </a:ext>
                </a:extLst>
              </a:tr>
              <a:tr h="1911908">
                <a:tc>
                  <a:txBody>
                    <a:bodyPr/>
                    <a:lstStyle/>
                    <a:p>
                      <a:r>
                        <a:rPr lang="sv-SE" sz="2800" dirty="0"/>
                        <a:t>Co se děje </a:t>
                      </a:r>
                      <a:r>
                        <a:rPr lang="cs-CZ" sz="2800" dirty="0"/>
                        <a:t>na kompostu</a:t>
                      </a:r>
                      <a:endParaRPr lang="sv-SE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sv-SE" sz="2800" dirty="0"/>
                        <a:t>Sledování</a:t>
                      </a: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 hlavních fází: zahřívání, ochlazování a zrání.</a:t>
                      </a:r>
                    </a:p>
                    <a:p>
                      <a:b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sv-SE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2800" dirty="0"/>
                        <a:t>Příklad: Každé 3 týdny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6657758"/>
                  </a:ext>
                </a:extLst>
              </a:tr>
            </a:tbl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57200" y="1692974"/>
            <a:ext cx="4097597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altLang="sv-SE" sz="2800" b="1" dirty="0">
                <a:solidFill>
                  <a:prstClr val="black"/>
                </a:solidFill>
                <a:latin typeface="Arial" panose="020B0604020202020204" pitchFamily="34" charset="0"/>
              </a:rPr>
              <a:t>Zásady kompostování</a:t>
            </a:r>
            <a:endParaRPr kumimoji="0" lang="sv-SE" altLang="sv-S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altLang="sv-S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A0BD4869-93E4-F255-C984-B9778DE39AB3}"/>
              </a:ext>
            </a:extLst>
          </p:cNvPr>
          <p:cNvSpPr txBox="1"/>
          <p:nvPr/>
        </p:nvSpPr>
        <p:spPr>
          <a:xfrm>
            <a:off x="4114564" y="723054"/>
            <a:ext cx="10058871" cy="894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cs-CZ" sz="4600" b="1" u="sng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Aktivita 2: </a:t>
            </a:r>
            <a:r>
              <a:rPr lang="cs-CZ" sz="4600" b="1" u="sng" noProof="0" dirty="0"/>
              <a:t>C</a:t>
            </a:r>
            <a:r>
              <a:rPr lang="cs-CZ" sz="4600" b="1" u="sng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vičení v plánování</a:t>
            </a:r>
            <a:endParaRPr lang="cs-CZ" sz="4800" u="sng" noProof="0" dirty="0"/>
          </a:p>
        </p:txBody>
      </p:sp>
    </p:spTree>
    <p:extLst>
      <p:ext uri="{BB962C8B-B14F-4D97-AF65-F5344CB8AC3E}">
        <p14:creationId xmlns:p14="http://schemas.microsoft.com/office/powerpoint/2010/main" val="30658063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693696"/>
            <a:ext cx="15924204" cy="8651101"/>
            <a:chOff x="0" y="0"/>
            <a:chExt cx="4194029" cy="22784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921424" y="3257945"/>
            <a:ext cx="14445152" cy="3735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43"/>
              </a:lnSpc>
            </a:pP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Kvízov</a:t>
            </a:r>
            <a:r>
              <a:rPr lang="cs-CZ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ý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sním</a:t>
            </a:r>
            <a:r>
              <a:rPr lang="cs-CZ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e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k: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Zařaďte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na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závěr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krátký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kvíz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(3–5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otázek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)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pokrývajících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hlavní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koncepty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  <a:endParaRPr lang="cs-CZ" sz="3031" dirty="0">
              <a:solidFill>
                <a:srgbClr val="1B181A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243"/>
              </a:lnSpc>
            </a:pPr>
            <a:endParaRPr lang="en-US" sz="3031" dirty="0">
              <a:solidFill>
                <a:srgbClr val="1B181A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243"/>
              </a:lnSpc>
            </a:pP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V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PowerPointu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se </a:t>
            </a:r>
            <a:r>
              <a:rPr lang="cs-CZ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d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obře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fungují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otázky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s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výběrem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odpovědí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nebo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pravda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/</a:t>
            </a:r>
            <a:r>
              <a:rPr lang="cs-CZ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lež.</a:t>
            </a:r>
            <a:endParaRPr lang="en-US" sz="3031" dirty="0">
              <a:solidFill>
                <a:srgbClr val="1B181A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243"/>
              </a:lnSpc>
            </a:pPr>
            <a:endParaRPr lang="en-US" sz="3031" dirty="0">
              <a:solidFill>
                <a:srgbClr val="1B181A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243"/>
              </a:lnSpc>
              <a:spcBef>
                <a:spcPct val="0"/>
              </a:spcBef>
            </a:pP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Pro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odpovědi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použijte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animaci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„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objevení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“, aby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si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účastníci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mohli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sami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zkontrolovat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své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31" dirty="0" err="1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odpovědi</a:t>
            </a:r>
            <a:r>
              <a:rPr lang="en-US" sz="3031" dirty="0">
                <a:solidFill>
                  <a:srgbClr val="1B181A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8" name="Google Shape;592;p39">
            <a:extLst>
              <a:ext uri="{FF2B5EF4-FFF2-40B4-BE49-F238E27FC236}">
                <a16:creationId xmlns:a16="http://schemas.microsoft.com/office/drawing/2014/main" id="{59AE55DB-D9D0-07E7-20EB-0704734544F2}"/>
              </a:ext>
            </a:extLst>
          </p:cNvPr>
          <p:cNvSpPr txBox="1"/>
          <p:nvPr/>
        </p:nvSpPr>
        <p:spPr>
          <a:xfrm>
            <a:off x="5874306" y="1100822"/>
            <a:ext cx="6539389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5269" b="1" u="sng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Kontrola znalostí</a:t>
            </a:r>
            <a:endParaRPr lang="cs-CZ" u="sng" noProof="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782596"/>
            <a:ext cx="15924204" cy="8651101"/>
            <a:chOff x="0" y="0"/>
            <a:chExt cx="4194029" cy="22784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921424" y="3257945"/>
            <a:ext cx="14445152" cy="5909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Otázka 1: Pravda nebo lež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Zavedení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mikroorganismů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zemědělských systémů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bez předchozího 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testování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zvyšuje riziko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nežádoucích účinků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Odpověď: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Pravda</a:t>
            </a:r>
          </a:p>
        </p:txBody>
      </p:sp>
      <p:sp>
        <p:nvSpPr>
          <p:cNvPr id="8" name="Google Shape;592;p39">
            <a:extLst>
              <a:ext uri="{FF2B5EF4-FFF2-40B4-BE49-F238E27FC236}">
                <a16:creationId xmlns:a16="http://schemas.microsoft.com/office/drawing/2014/main" id="{871E72A9-393E-6807-E01F-ABD15BB46DAF}"/>
              </a:ext>
            </a:extLst>
          </p:cNvPr>
          <p:cNvSpPr txBox="1"/>
          <p:nvPr/>
        </p:nvSpPr>
        <p:spPr>
          <a:xfrm>
            <a:off x="5874306" y="1100822"/>
            <a:ext cx="6539389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5269" b="1" u="sng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Kontrola znalostí</a:t>
            </a:r>
            <a:endParaRPr lang="cs-CZ" u="sng" noProof="0" dirty="0"/>
          </a:p>
        </p:txBody>
      </p:sp>
    </p:spTree>
    <p:extLst>
      <p:ext uri="{BB962C8B-B14F-4D97-AF65-F5344CB8AC3E}">
        <p14:creationId xmlns:p14="http://schemas.microsoft.com/office/powerpoint/2010/main" val="87722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782596"/>
            <a:ext cx="15924204" cy="8651101"/>
            <a:chOff x="0" y="0"/>
            <a:chExt cx="4194029" cy="22784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921424" y="3257945"/>
            <a:ext cx="14445152" cy="6401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Otázka 2: Výběr z více možností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Která z následujících možností NENÍ biologicky odbouratelná?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A.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Zavedení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certifikovaných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biohnojiv</a:t>
            </a:r>
            <a:r>
              <a:rPr lang="cs-CZ" sz="3200" dirty="0">
                <a:solidFill>
                  <a:prstClr val="black"/>
                </a:solidFill>
                <a:latin typeface="Calibri"/>
              </a:rPr>
              <a:t>.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B. Pravidelné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sledování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kondice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rostlin</a:t>
            </a:r>
            <a:r>
              <a:rPr lang="cs-CZ" sz="3200" dirty="0">
                <a:solidFill>
                  <a:prstClr val="black"/>
                </a:solidFill>
                <a:latin typeface="Calibri"/>
              </a:rPr>
              <a:t>.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Analýza struktury mikrobiální komunity v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půdě</a:t>
            </a:r>
            <a:r>
              <a:rPr lang="cs-CZ" sz="3200" dirty="0">
                <a:solidFill>
                  <a:prstClr val="black"/>
                </a:solidFill>
                <a:latin typeface="Calibri"/>
              </a:rPr>
              <a:t>.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D.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Aplikace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chemických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pesticidů</a:t>
            </a:r>
            <a:r>
              <a:rPr lang="cs-CZ" sz="3200" dirty="0">
                <a:solidFill>
                  <a:prstClr val="black"/>
                </a:solidFill>
                <a:latin typeface="Calibri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Odpověď: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D. </a:t>
            </a:r>
            <a:r>
              <a:rPr lang="cs-CZ" sz="3200" dirty="0">
                <a:solidFill>
                  <a:prstClr val="black"/>
                </a:solidFill>
              </a:rPr>
              <a:t>Aplikace</a:t>
            </a:r>
            <a:r>
              <a:rPr lang="en-US" sz="3200" dirty="0">
                <a:solidFill>
                  <a:prstClr val="black"/>
                </a:solidFill>
              </a:rPr>
              <a:t> chemických pesticidů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Google Shape;592;p39">
            <a:extLst>
              <a:ext uri="{FF2B5EF4-FFF2-40B4-BE49-F238E27FC236}">
                <a16:creationId xmlns:a16="http://schemas.microsoft.com/office/drawing/2014/main" id="{89246FF1-512E-B00F-49D1-BA43FE56AB3F}"/>
              </a:ext>
            </a:extLst>
          </p:cNvPr>
          <p:cNvSpPr txBox="1"/>
          <p:nvPr/>
        </p:nvSpPr>
        <p:spPr>
          <a:xfrm>
            <a:off x="5874306" y="1100822"/>
            <a:ext cx="6539389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5269" b="1" u="sng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Kontrola znalostí</a:t>
            </a:r>
            <a:endParaRPr lang="cs-CZ" u="sng" noProof="0" dirty="0"/>
          </a:p>
        </p:txBody>
      </p:sp>
    </p:spTree>
    <p:extLst>
      <p:ext uri="{BB962C8B-B14F-4D97-AF65-F5344CB8AC3E}">
        <p14:creationId xmlns:p14="http://schemas.microsoft.com/office/powerpoint/2010/main" val="370824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782596"/>
            <a:ext cx="15924204" cy="8651101"/>
            <a:chOff x="0" y="0"/>
            <a:chExt cx="4194029" cy="22784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921424" y="3257945"/>
            <a:ext cx="14445152" cy="541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Otázka 3: Pravda nebo lež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Kompostování zlepšuje úrodnost půdy v zemědělských systémech.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Odpověď: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Pravda</a:t>
            </a:r>
          </a:p>
        </p:txBody>
      </p:sp>
      <p:sp>
        <p:nvSpPr>
          <p:cNvPr id="8" name="Google Shape;592;p39">
            <a:extLst>
              <a:ext uri="{FF2B5EF4-FFF2-40B4-BE49-F238E27FC236}">
                <a16:creationId xmlns:a16="http://schemas.microsoft.com/office/drawing/2014/main" id="{8969430C-B2F2-ED01-2964-6EAF14C79AD3}"/>
              </a:ext>
            </a:extLst>
          </p:cNvPr>
          <p:cNvSpPr txBox="1"/>
          <p:nvPr/>
        </p:nvSpPr>
        <p:spPr>
          <a:xfrm>
            <a:off x="5874306" y="1100822"/>
            <a:ext cx="6539389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5269" b="1" u="sng" noProof="0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Kontrola znalostí</a:t>
            </a:r>
            <a:endParaRPr lang="cs-CZ" u="sng" noProof="0" dirty="0"/>
          </a:p>
        </p:txBody>
      </p:sp>
    </p:spTree>
    <p:extLst>
      <p:ext uri="{BB962C8B-B14F-4D97-AF65-F5344CB8AC3E}">
        <p14:creationId xmlns:p14="http://schemas.microsoft.com/office/powerpoint/2010/main" val="212137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73621"/>
            <a:ext cx="18288000" cy="1813379"/>
            <a:chOff x="0" y="0"/>
            <a:chExt cx="4816593" cy="4775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7598"/>
            </a:xfrm>
            <a:custGeom>
              <a:avLst/>
              <a:gdLst/>
              <a:ahLst/>
              <a:cxnLst/>
              <a:rect l="l" t="t" r="r" b="b"/>
              <a:pathLst>
                <a:path w="4816592" h="477598">
                  <a:moveTo>
                    <a:pt x="0" y="0"/>
                  </a:moveTo>
                  <a:lnTo>
                    <a:pt x="4816592" y="0"/>
                  </a:lnTo>
                  <a:lnTo>
                    <a:pt x="4816592" y="477598"/>
                  </a:lnTo>
                  <a:lnTo>
                    <a:pt x="0" y="47759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15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50625" y="8400733"/>
            <a:ext cx="18288000" cy="2661860"/>
            <a:chOff x="0" y="0"/>
            <a:chExt cx="4816593" cy="7010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701066"/>
            </a:xfrm>
            <a:custGeom>
              <a:avLst/>
              <a:gdLst/>
              <a:ahLst/>
              <a:cxnLst/>
              <a:rect l="l" t="t" r="r" b="b"/>
              <a:pathLst>
                <a:path w="4816592" h="701066">
                  <a:moveTo>
                    <a:pt x="0" y="0"/>
                  </a:moveTo>
                  <a:lnTo>
                    <a:pt x="4816592" y="0"/>
                  </a:lnTo>
                  <a:lnTo>
                    <a:pt x="4816592" y="701066"/>
                  </a:lnTo>
                  <a:lnTo>
                    <a:pt x="0" y="70106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739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-83207" y="-907951"/>
            <a:ext cx="18371207" cy="8229600"/>
          </a:xfrm>
          <a:custGeom>
            <a:avLst/>
            <a:gdLst/>
            <a:ahLst/>
            <a:cxnLst/>
            <a:rect l="l" t="t" r="r" b="b"/>
            <a:pathLst>
              <a:path w="18371207" h="8229600">
                <a:moveTo>
                  <a:pt x="0" y="0"/>
                </a:moveTo>
                <a:lnTo>
                  <a:pt x="18371207" y="0"/>
                </a:lnTo>
                <a:lnTo>
                  <a:pt x="183712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5000"/>
            </a:blip>
            <a:stretch>
              <a:fillRect t="-24271" b="-24271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7280796" y="894"/>
            <a:ext cx="3225156" cy="3086100"/>
            <a:chOff x="0" y="0"/>
            <a:chExt cx="4300208" cy="4114800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4300208" cy="4114800"/>
              <a:chOff x="0" y="0"/>
              <a:chExt cx="849424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5489973" y="2844825"/>
            <a:ext cx="6806803" cy="145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52"/>
              </a:lnSpc>
            </a:pPr>
            <a:r>
              <a:rPr lang="en-US" sz="8465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DĚKUJEME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47021" y="8871406"/>
            <a:ext cx="17393958" cy="1017809"/>
            <a:chOff x="0" y="0"/>
            <a:chExt cx="23191943" cy="13570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36432" cy="1357079"/>
            </a:xfrm>
            <a:custGeom>
              <a:avLst/>
              <a:gdLst/>
              <a:ahLst/>
              <a:cxnLst/>
              <a:rect l="l" t="t" r="r" b="b"/>
              <a:pathLst>
                <a:path w="6436432" h="1357079">
                  <a:moveTo>
                    <a:pt x="0" y="0"/>
                  </a:moveTo>
                  <a:lnTo>
                    <a:pt x="6436432" y="0"/>
                  </a:lnTo>
                  <a:lnTo>
                    <a:pt x="6436432" y="1357079"/>
                  </a:lnTo>
                  <a:lnTo>
                    <a:pt x="0" y="1357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6436432" y="83914"/>
              <a:ext cx="16755512" cy="1273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574"/>
                </a:lnSpc>
              </a:pPr>
              <a:r>
                <a:rPr lang="en-US" sz="183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Financováno Evropskou unií. Názory a stanoviska vyjádřené v tomto dokumentu jsou však pouze názory autora (autorů)</a:t>
              </a:r>
            </a:p>
            <a:p>
              <a:pPr algn="just">
                <a:lnSpc>
                  <a:spcPts val="2574"/>
                </a:lnSpc>
              </a:pPr>
              <a:r>
                <a:rPr lang="en-US" sz="183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nemusí nutně odrážet názory Evropské unie nebo Švédské rady pro vysokoškolské vzdělávání</a:t>
              </a:r>
            </a:p>
            <a:p>
              <a:pPr algn="just">
                <a:lnSpc>
                  <a:spcPts val="2574"/>
                </a:lnSpc>
              </a:pPr>
              <a:r>
                <a:rPr lang="en-US" sz="183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(UHR). Evropská unie ani poskytovatel grantu za ně nenesou žádnou odpovědnost.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490579" y="4296669"/>
            <a:ext cx="12805591" cy="2893495"/>
            <a:chOff x="0" y="0"/>
            <a:chExt cx="17074122" cy="3857992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17074122" cy="3857992"/>
              <a:chOff x="0" y="0"/>
              <a:chExt cx="4431224" cy="100126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431224" cy="1001260"/>
              </a:xfrm>
              <a:custGeom>
                <a:avLst/>
                <a:gdLst/>
                <a:ahLst/>
                <a:cxnLst/>
                <a:rect l="l" t="t" r="r" b="b"/>
                <a:pathLst>
                  <a:path w="4431224" h="1001260">
                    <a:moveTo>
                      <a:pt x="23468" y="0"/>
                    </a:moveTo>
                    <a:lnTo>
                      <a:pt x="4407757" y="0"/>
                    </a:lnTo>
                    <a:cubicBezTo>
                      <a:pt x="4413981" y="0"/>
                      <a:pt x="4419950" y="2472"/>
                      <a:pt x="4424350" y="6874"/>
                    </a:cubicBezTo>
                    <a:cubicBezTo>
                      <a:pt x="4428752" y="11275"/>
                      <a:pt x="4431224" y="17244"/>
                      <a:pt x="4431224" y="23468"/>
                    </a:cubicBezTo>
                    <a:lnTo>
                      <a:pt x="4431224" y="977792"/>
                    </a:lnTo>
                    <a:cubicBezTo>
                      <a:pt x="4431224" y="984016"/>
                      <a:pt x="4428752" y="989985"/>
                      <a:pt x="4424350" y="994386"/>
                    </a:cubicBezTo>
                    <a:cubicBezTo>
                      <a:pt x="4419950" y="998787"/>
                      <a:pt x="4413981" y="1001260"/>
                      <a:pt x="4407757" y="1001260"/>
                    </a:cubicBezTo>
                    <a:lnTo>
                      <a:pt x="23468" y="1001260"/>
                    </a:lnTo>
                    <a:cubicBezTo>
                      <a:pt x="17244" y="1001260"/>
                      <a:pt x="11275" y="998787"/>
                      <a:pt x="6874" y="994386"/>
                    </a:cubicBezTo>
                    <a:cubicBezTo>
                      <a:pt x="2472" y="989985"/>
                      <a:pt x="0" y="984016"/>
                      <a:pt x="0" y="977792"/>
                    </a:cubicBezTo>
                    <a:lnTo>
                      <a:pt x="0" y="23468"/>
                    </a:lnTo>
                    <a:cubicBezTo>
                      <a:pt x="0" y="17244"/>
                      <a:pt x="2472" y="11275"/>
                      <a:pt x="6874" y="6874"/>
                    </a:cubicBezTo>
                    <a:cubicBezTo>
                      <a:pt x="11275" y="2472"/>
                      <a:pt x="17244" y="0"/>
                      <a:pt x="23468" y="0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4431224" cy="1039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844828" y="74241"/>
              <a:ext cx="15341601" cy="36420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125"/>
                </a:lnSpc>
              </a:pPr>
              <a:r>
                <a:rPr lang="en-US" sz="4800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Uzavřené systémy v regenerativním zemědělství</a:t>
              </a:r>
            </a:p>
            <a:p>
              <a:pPr algn="ctr">
                <a:lnSpc>
                  <a:spcPts val="7125"/>
                </a:lnSpc>
              </a:pPr>
              <a:endParaRPr lang="en-US" sz="508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505073" y="2442535"/>
              <a:ext cx="15979536" cy="1087002"/>
              <a:chOff x="0" y="0"/>
              <a:chExt cx="4147147" cy="282108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147148" cy="282108"/>
              </a:xfrm>
              <a:custGeom>
                <a:avLst/>
                <a:gdLst/>
                <a:ahLst/>
                <a:cxnLst/>
                <a:rect l="l" t="t" r="r" b="b"/>
                <a:pathLst>
                  <a:path w="4147148" h="282108">
                    <a:moveTo>
                      <a:pt x="25075" y="0"/>
                    </a:moveTo>
                    <a:lnTo>
                      <a:pt x="4122072" y="0"/>
                    </a:lnTo>
                    <a:cubicBezTo>
                      <a:pt x="4128723" y="0"/>
                      <a:pt x="4135101" y="2642"/>
                      <a:pt x="4139803" y="7344"/>
                    </a:cubicBezTo>
                    <a:cubicBezTo>
                      <a:pt x="4144506" y="12047"/>
                      <a:pt x="4147148" y="18425"/>
                      <a:pt x="4147148" y="25075"/>
                    </a:cubicBezTo>
                    <a:lnTo>
                      <a:pt x="4147148" y="257033"/>
                    </a:lnTo>
                    <a:cubicBezTo>
                      <a:pt x="4147148" y="263683"/>
                      <a:pt x="4144506" y="270061"/>
                      <a:pt x="4139803" y="274764"/>
                    </a:cubicBezTo>
                    <a:cubicBezTo>
                      <a:pt x="4135101" y="279466"/>
                      <a:pt x="4128723" y="282108"/>
                      <a:pt x="4122072" y="282108"/>
                    </a:cubicBezTo>
                    <a:lnTo>
                      <a:pt x="25075" y="282108"/>
                    </a:lnTo>
                    <a:cubicBezTo>
                      <a:pt x="18425" y="282108"/>
                      <a:pt x="12047" y="279466"/>
                      <a:pt x="7344" y="274764"/>
                    </a:cubicBezTo>
                    <a:cubicBezTo>
                      <a:pt x="2642" y="270061"/>
                      <a:pt x="0" y="263683"/>
                      <a:pt x="0" y="257033"/>
                    </a:cubicBezTo>
                    <a:lnTo>
                      <a:pt x="0" y="25075"/>
                    </a:lnTo>
                    <a:cubicBezTo>
                      <a:pt x="0" y="18425"/>
                      <a:pt x="2642" y="12047"/>
                      <a:pt x="7344" y="7344"/>
                    </a:cubicBezTo>
                    <a:cubicBezTo>
                      <a:pt x="12047" y="2642"/>
                      <a:pt x="18425" y="0"/>
                      <a:pt x="25075" y="0"/>
                    </a:cubicBezTo>
                    <a:close/>
                  </a:path>
                </a:pathLst>
              </a:custGeom>
              <a:solidFill>
                <a:srgbClr val="4D7344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147147" cy="320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603361" y="2548687"/>
              <a:ext cx="15782959" cy="72789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>
                <a:lnSpc>
                  <a:spcPct val="140000"/>
                </a:lnSpc>
              </a:pPr>
              <a:r>
                <a:rPr lang="cs-CZ" sz="2800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PROJEKTOVÉ Č: 2023-1-SE01-KA220-VET-000160614</a:t>
              </a:r>
              <a:endParaRPr lang="cs-CZ" sz="6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740</TotalTime>
  <Words>3012</Words>
  <Application>Microsoft Office PowerPoint</Application>
  <PresentationFormat>Vlastní</PresentationFormat>
  <Paragraphs>336</Paragraphs>
  <Slides>41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41</vt:i4>
      </vt:variant>
    </vt:vector>
  </HeadingPairs>
  <TitlesOfParts>
    <vt:vector size="56" baseType="lpstr">
      <vt:lpstr>Telegraf Bold</vt:lpstr>
      <vt:lpstr>Wingdings</vt:lpstr>
      <vt:lpstr>AdvOTab62ddd1+fb8</vt:lpstr>
      <vt:lpstr>Calibri</vt:lpstr>
      <vt:lpstr>AdvOT46dcae81</vt:lpstr>
      <vt:lpstr>Relative Book</vt:lpstr>
      <vt:lpstr>AdvOT2e364b11</vt:lpstr>
      <vt:lpstr>Canva Sans</vt:lpstr>
      <vt:lpstr>Canva Sans Bold</vt:lpstr>
      <vt:lpstr>AdvOT65f8a23b.I</vt:lpstr>
      <vt:lpstr>Montserrat</vt:lpstr>
      <vt:lpstr>Montserrat Bold</vt:lpstr>
      <vt:lpstr>Arial</vt:lpstr>
      <vt:lpstr>AdvOTab62ddd18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Kopie van RELOOP MODULE 1</dc:title>
  <dc:creator>Green Growth</dc:creator>
  <cp:keywords>, docId:8C956ECEE2F6811CCD89DB275FCE4CEA</cp:keywords>
  <cp:lastModifiedBy>Martina Palmero</cp:lastModifiedBy>
  <cp:revision>72</cp:revision>
  <dcterms:created xsi:type="dcterms:W3CDTF">2006-08-16T00:00:00Z</dcterms:created>
  <dcterms:modified xsi:type="dcterms:W3CDTF">2025-07-30T07:59:45Z</dcterms:modified>
  <dc:identifier>DAGW0a_lrls</dc:identifier>
</cp:coreProperties>
</file>